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60" r:id="rId3"/>
    <p:sldId id="259" r:id="rId4"/>
    <p:sldId id="262" r:id="rId5"/>
    <p:sldId id="261" r:id="rId6"/>
    <p:sldId id="263" r:id="rId7"/>
    <p:sldId id="265" r:id="rId8"/>
    <p:sldId id="264" r:id="rId9"/>
    <p:sldId id="269" r:id="rId10"/>
    <p:sldId id="266" r:id="rId11"/>
    <p:sldId id="270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0567-FEAE-40D6-ABEE-2B879B776A34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9B99C-99AE-441F-886E-275F0301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1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9B99C-99AE-441F-886E-275F0301C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998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43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907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07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64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22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90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47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38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78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4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7BC2B-59A4-442F-A416-077425A5317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4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954D-7C81-4166-8D5B-093425022783}" type="datetime1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9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6C1B7-5652-4465-AE56-DC1BA8A66A10}" type="datetime1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57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83A9-1669-412E-B6AB-5AF79DBC2788}" type="datetime1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34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3897C-15D5-4039-BE8C-780E1BF7567D}" type="datetime1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1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EC257-8E50-4E21-B89E-2993F818EF22}" type="datetime1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82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2F62B-DD43-4FA9-8421-0B1031D9F532}" type="datetime1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7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55B0-2F3E-46D1-85FC-85397B619334}" type="datetime1">
              <a:rPr lang="en-US" smtClean="0"/>
              <a:t>7/11/2016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35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F3AF-B4E4-4313-BEEA-BE001957CDF4}" type="datetime1">
              <a:rPr lang="en-US" smtClean="0"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4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E9307-8140-450D-ACA2-5BA27F8BF2F5}" type="datetime1">
              <a:rPr lang="en-US" smtClean="0"/>
              <a:t>7/11/2016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0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2251-BE07-4368-881A-CF2D50D0700D}" type="datetime1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53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B8BF4-0F60-4B45-8837-774BC25FC6CD}" type="datetime1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51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16166-96C2-4C81-BB17-9C41854B5559}" type="datetime1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233F0-0F28-485B-80E8-6DC599AB2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6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5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4.emf"/><Relationship Id="rId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304801" y="4653136"/>
            <a:ext cx="8480974" cy="81952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200" dirty="0" smtClean="0">
                <a:solidFill>
                  <a:schemeClr val="bg1"/>
                </a:solidFill>
              </a:rPr>
              <a:t>Workshop  </a:t>
            </a:r>
            <a:r>
              <a:rPr lang="it-IT" sz="2200" i="1" dirty="0" smtClean="0">
                <a:solidFill>
                  <a:schemeClr val="bg1"/>
                </a:solidFill>
              </a:rPr>
              <a:t>Flag meeting The Quantum and Gravity , </a:t>
            </a:r>
            <a:r>
              <a:rPr lang="it-IT" sz="2200" dirty="0" smtClean="0">
                <a:solidFill>
                  <a:schemeClr val="bg1"/>
                </a:solidFill>
              </a:rPr>
              <a:t>Povo, June 6, 2016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304801" y="4255219"/>
            <a:ext cx="8671011" cy="184298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i="1" dirty="0"/>
              <a:t>Giovanni A. Prodi, </a:t>
            </a:r>
            <a:r>
              <a:rPr lang="it-IT" sz="2000" i="1" dirty="0" smtClean="0"/>
              <a:t>Mateusz Bawaj, </a:t>
            </a:r>
            <a:r>
              <a:rPr lang="it-IT" sz="2000" i="1" dirty="0"/>
              <a:t>Ciro </a:t>
            </a:r>
            <a:r>
              <a:rPr lang="it-IT" sz="2000" i="1" dirty="0" smtClean="0"/>
              <a:t>Biancofiore, </a:t>
            </a:r>
            <a:r>
              <a:rPr lang="it-IT" sz="2000" i="1" dirty="0"/>
              <a:t>Michele </a:t>
            </a:r>
            <a:r>
              <a:rPr lang="it-IT" sz="2000" i="1" dirty="0" smtClean="0"/>
              <a:t>Bonaldi, </a:t>
            </a:r>
            <a:r>
              <a:rPr lang="it-IT" sz="2000" i="1" dirty="0"/>
              <a:t>Federica </a:t>
            </a:r>
            <a:r>
              <a:rPr lang="it-IT" sz="2000" i="1" dirty="0" smtClean="0"/>
              <a:t>Bonfigli, Antonio Borrielli, Giovanni </a:t>
            </a:r>
            <a:r>
              <a:rPr lang="it-IT" sz="2000" i="1" dirty="0"/>
              <a:t>Di </a:t>
            </a:r>
            <a:r>
              <a:rPr lang="it-IT" sz="2000" i="1" dirty="0" smtClean="0"/>
              <a:t>Giuseppe, </a:t>
            </a:r>
            <a:r>
              <a:rPr lang="it-IT" sz="2000" i="1" dirty="0"/>
              <a:t>Lorenzo </a:t>
            </a:r>
            <a:r>
              <a:rPr lang="it-IT" sz="2000" i="1" dirty="0" smtClean="0"/>
              <a:t>Marconi, </a:t>
            </a:r>
            <a:r>
              <a:rPr lang="it-IT" sz="2000" i="1" dirty="0"/>
              <a:t>Francesco </a:t>
            </a:r>
            <a:r>
              <a:rPr lang="it-IT" sz="2000" i="1" dirty="0" smtClean="0"/>
              <a:t>Marino, </a:t>
            </a:r>
            <a:r>
              <a:rPr lang="it-IT" sz="2000" i="1" dirty="0"/>
              <a:t>Riccardo </a:t>
            </a:r>
            <a:r>
              <a:rPr lang="it-IT" sz="2000" i="1" dirty="0" smtClean="0"/>
              <a:t>Natali, </a:t>
            </a:r>
            <a:r>
              <a:rPr lang="it-IT" sz="2000" i="1" dirty="0"/>
              <a:t>Antonio </a:t>
            </a:r>
            <a:r>
              <a:rPr lang="it-IT" sz="2000" i="1" dirty="0" smtClean="0"/>
              <a:t>Pontin, Enrico Serra, </a:t>
            </a:r>
            <a:r>
              <a:rPr lang="it-IT" sz="2000" i="1" dirty="0"/>
              <a:t>David </a:t>
            </a:r>
            <a:r>
              <a:rPr lang="it-IT" sz="2000" i="1" dirty="0" smtClean="0"/>
              <a:t>Vitali, </a:t>
            </a:r>
            <a:r>
              <a:rPr lang="it-IT" sz="2000" i="1" dirty="0"/>
              <a:t>Francesco </a:t>
            </a:r>
            <a:r>
              <a:rPr lang="it-IT" sz="2000" i="1" dirty="0" smtClean="0"/>
              <a:t>Marin</a:t>
            </a:r>
            <a:endParaRPr lang="it-IT" sz="2000" i="1" dirty="0" smtClean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8188" y="319423"/>
            <a:ext cx="8807624" cy="1698744"/>
          </a:xfrm>
          <a:noFill/>
          <a:effectLst/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Experimental </a:t>
            </a:r>
            <a:r>
              <a:rPr lang="en-US" sz="4000" b="1" dirty="0">
                <a:solidFill>
                  <a:srgbClr val="C00000"/>
                </a:solidFill>
              </a:rPr>
              <a:t>upper limits to </a:t>
            </a:r>
            <a:r>
              <a:rPr lang="en-US" sz="4000" b="1" dirty="0" smtClean="0">
                <a:solidFill>
                  <a:srgbClr val="C00000"/>
                </a:solidFill>
              </a:rPr>
              <a:t>generalized </a:t>
            </a:r>
            <a:r>
              <a:rPr lang="en-US" sz="4000" b="1" dirty="0">
                <a:solidFill>
                  <a:srgbClr val="C00000"/>
                </a:solidFill>
              </a:rPr>
              <a:t>Heisenberg uncertainty relations 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using harmonic </a:t>
            </a:r>
            <a:r>
              <a:rPr lang="en-US" sz="4000" b="1" dirty="0" smtClean="0">
                <a:solidFill>
                  <a:srgbClr val="C00000"/>
                </a:solidFill>
              </a:rPr>
              <a:t>oscillators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535278" y="5690469"/>
            <a:ext cx="8073445" cy="1080000"/>
            <a:chOff x="530382" y="5688966"/>
            <a:chExt cx="8073445" cy="1080000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382" y="5688966"/>
              <a:ext cx="1089310" cy="1080000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9628" y="5688966"/>
              <a:ext cx="1094199" cy="1080000"/>
            </a:xfrm>
            <a:prstGeom prst="rect">
              <a:avLst/>
            </a:prstGeom>
          </p:spPr>
        </p:pic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33F0-0F28-485B-80E8-6DC599AB206A}" type="slidenum">
              <a:rPr lang="en-US" smtClean="0"/>
              <a:t>1</a:t>
            </a:fld>
            <a:endParaRPr lang="en-US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00" y="2132506"/>
            <a:ext cx="2809644" cy="2100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1190" y="2132505"/>
            <a:ext cx="3114622" cy="21227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7" cstate="print"/>
          <a:srcRect l="34249" t="23878" r="31499" b="6735"/>
          <a:stretch/>
        </p:blipFill>
        <p:spPr bwMode="auto">
          <a:xfrm>
            <a:off x="3594151" y="2132505"/>
            <a:ext cx="1696309" cy="210491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7257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15200"/>
            <a:ext cx="814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micro- and nano-oscillators results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43569" y="507262"/>
            <a:ext cx="452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[ M. </a:t>
            </a:r>
            <a:r>
              <a:rPr lang="en-US" i="1" dirty="0" err="1" smtClean="0"/>
              <a:t>Bawaj</a:t>
            </a:r>
            <a:r>
              <a:rPr lang="en-US" i="1" dirty="0" smtClean="0"/>
              <a:t> et al., </a:t>
            </a:r>
            <a:r>
              <a:rPr lang="en-US" i="1" dirty="0" err="1" smtClean="0"/>
              <a:t>Nat.Comms</a:t>
            </a:r>
            <a:r>
              <a:rPr lang="en-US" i="1" dirty="0" smtClean="0"/>
              <a:t>. 6 (2015) 7503 ]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5062" y="859838"/>
            <a:ext cx="859387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limitations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Bounds are set around values which may be explained by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non linearity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oscillators, which may mimic the gravitational effect. No way to make a positive claim.</a:t>
            </a:r>
          </a:p>
          <a:p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strengths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State-of-the-art micro-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-oscillators: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oscillator masses span from 0.001x to 1000x Planck mass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very low losses allow to gain on statistical uncertainties (narrow line-widths)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mechanically isolated from the environment (thermal noise dominated)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 frequency stability 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Conceptual caveats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a composite hypothesis test: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modification of quantum mechanics (deformed commutators)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extrapolation from quantum to classical dynamics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Mass dependence of deformation parameter ? Which form for the classical limit 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macroscopic degrees of freedom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Effects depend upon the kind of particles ? description of macroscopic objects is still unsatisfactory </a:t>
            </a:r>
          </a:p>
        </p:txBody>
      </p:sp>
    </p:spTree>
    <p:extLst>
      <p:ext uri="{BB962C8B-B14F-4D97-AF65-F5344CB8AC3E}">
        <p14:creationId xmlns:p14="http://schemas.microsoft.com/office/powerpoint/2010/main" val="24187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5062" y="638420"/>
            <a:ext cx="859387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more experimental tests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alternative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approaches to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quantum gravity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State-of-the-art micro-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-oscillators in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optomechanical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systems can provide further significant progresses: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 measurements to quantum regime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explore the transition to classical dynamics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improve experimental strategies to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discriminate signatures of quantum gravity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from other effects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modeling approaches: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intrinsically discreteness of </a:t>
            </a:r>
            <a:r>
              <a:rPr lang="en-US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spacetime</a:t>
            </a:r>
            <a:endParaRPr lang="en-US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macroscopic degrees of freedom would be affected, independently of the physics of the macroscopic object and of the measurement process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locality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induced by fundamental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spacetime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discreteness and local Lorentz invariance.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experimental test in </a:t>
            </a:r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A.Belenchia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et al, PRL 116, 161303 (2016)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1600" i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15200"/>
            <a:ext cx="814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outlook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08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14" y="1580119"/>
            <a:ext cx="5934001" cy="20822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185952"/>
            <a:ext cx="814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last </a:t>
            </a:r>
            <a:r>
              <a:rPr lang="it-IT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generation of nano-oscillators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9858" y="1053213"/>
            <a:ext cx="7217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+mj-lt"/>
              <a:buAutoNum type="alphaLcPeriod" startAt="4"/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Mechanically isolated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SiNi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membranes of circular shape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5251825" y="3479462"/>
                <a:ext cx="3773084" cy="1321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den>
                    </m:f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230 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𝑘𝐻𝑧</m:t>
                    </m:r>
                  </m:oMath>
                </a14:m>
                <a:r>
                  <a:rPr lang="en-US" b="0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up to a few </a:t>
                </a:r>
                <a:r>
                  <a:rPr lang="en-US" b="0" i="1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MHz</a:t>
                </a:r>
                <a:endParaRPr lang="en-US" b="0" i="1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𝑒𝑓𝑓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1.5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×1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−10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𝑘𝑔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~ 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−2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b="0" dirty="0" smtClean="0">
                    <a:ea typeface="Cambria Math" panose="02040503050406030204" pitchFamily="18" charset="0"/>
                    <a:cs typeface="Arial" panose="020B0604020202020204" pitchFamily="34" charset="0"/>
                  </a:rPr>
                  <a:t>mechanical quality factor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7</m:t>
                        </m:r>
                      </m:sup>
                    </m:sSup>
                  </m:oMath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4.3−300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i="1" dirty="0" smtClean="0"/>
                  <a:t>K</a:t>
                </a:r>
                <a:endParaRPr lang="en-US" i="1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825" y="3479462"/>
                <a:ext cx="3773084" cy="1321708"/>
              </a:xfrm>
              <a:prstGeom prst="rect">
                <a:avLst/>
              </a:prstGeom>
              <a:blipFill rotWithShape="0">
                <a:blip r:embed="rId4"/>
                <a:stretch>
                  <a:fillRect t="-461"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985" y="1741097"/>
            <a:ext cx="2038200" cy="15390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4116510"/>
            <a:ext cx="3792600" cy="1998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5943" y="4555671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quality</a:t>
            </a:r>
          </a:p>
          <a:p>
            <a:r>
              <a:rPr lang="en-US" dirty="0" smtClean="0"/>
              <a:t>factor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65851" y="5050799"/>
            <a:ext cx="3917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device meets specifications for quantum </a:t>
            </a:r>
            <a:r>
              <a:rPr lang="en-US" dirty="0" err="1" smtClean="0"/>
              <a:t>optomechanical</a:t>
            </a:r>
            <a:r>
              <a:rPr lang="en-US" dirty="0" smtClean="0"/>
              <a:t> experiments even at room temperature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55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2629" y="115200"/>
            <a:ext cx="6678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Outline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827584" y="1261204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/>
              <a:t>Generalized Uncertainty Principles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/>
              <a:t>results</a:t>
            </a:r>
            <a:r>
              <a:rPr lang="it-IT" sz="2400" dirty="0" smtClean="0"/>
              <a:t> by measuring the ground state of harmonic oscillator </a:t>
            </a:r>
            <a:endParaRPr lang="it-IT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/>
              <a:t>results by monitoring the free evolution of harmonic oscillators</a:t>
            </a:r>
            <a:endParaRPr lang="it-IT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/>
              <a:t>state-of-the-art micro- and nano-oscillators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/>
              <a:t>outlook to further experiments</a:t>
            </a:r>
            <a:endParaRPr lang="it-IT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252" y="4604657"/>
            <a:ext cx="4459365" cy="171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5" y="4892413"/>
            <a:ext cx="4585554" cy="136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89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2629" y="115200"/>
            <a:ext cx="6678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Minimal Observable </a:t>
            </a:r>
            <a:r>
              <a:rPr lang="it-IT" sz="32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</a:t>
            </a:r>
            <a:r>
              <a:rPr lang="it-IT" sz="32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ength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318356" y="970426"/>
            <a:ext cx="4572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many Quantum Gravity models   </a:t>
            </a:r>
            <a:r>
              <a:rPr lang="it-IT" sz="32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endParaRPr lang="it-IT" sz="3200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asellaDiTesto 4"/>
              <p:cNvSpPr txBox="1"/>
              <p:nvPr/>
            </p:nvSpPr>
            <p:spPr>
              <a:xfrm>
                <a:off x="4890407" y="1012492"/>
                <a:ext cx="3951513" cy="2565318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minimal observable length:</a:t>
                </a:r>
                <a:endParaRPr lang="it-IT" sz="2000" i="1" dirty="0" smtClean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parameter of the order of Planck length</a:t>
                </a:r>
              </a:p>
              <a:p>
                <a:r>
                  <a:rPr lang="it-IT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ℏ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𝐺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≅1.6×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−35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𝑚</m:t>
                    </m:r>
                  </m:oMath>
                </a14:m>
                <a:endParaRPr lang="it-IT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need to be bound by experiments</a:t>
                </a:r>
                <a:endParaRPr lang="it-IT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407" y="1012492"/>
                <a:ext cx="3951513" cy="2565318"/>
              </a:xfrm>
              <a:prstGeom prst="rect">
                <a:avLst/>
              </a:prstGeom>
              <a:blipFill rotWithShape="0">
                <a:blip r:embed="rId3"/>
                <a:stretch>
                  <a:fillRect l="-1385" t="-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604157" y="2080577"/>
            <a:ext cx="4069571" cy="1631216"/>
            <a:chOff x="604157" y="2080577"/>
            <a:chExt cx="4069571" cy="1631216"/>
          </a:xfrm>
        </p:grpSpPr>
        <p:sp>
          <p:nvSpPr>
            <p:cNvPr id="11" name="TextBox 10"/>
            <p:cNvSpPr txBox="1"/>
            <p:nvPr/>
          </p:nvSpPr>
          <p:spPr>
            <a:xfrm rot="10800000">
              <a:off x="4083503" y="2178545"/>
              <a:ext cx="5902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it-IT" sz="3200" b="1" dirty="0" smtClean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</a:t>
              </a:r>
              <a:endParaRPr lang="it-IT" sz="320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CasellaDiTesto 4"/>
            <p:cNvSpPr txBox="1"/>
            <p:nvPr/>
          </p:nvSpPr>
          <p:spPr>
            <a:xfrm>
              <a:off x="604157" y="2080577"/>
              <a:ext cx="3479346" cy="163121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it-IT" sz="2000" dirty="0" smtClean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 zero minimum uncertainty in position measurements:</a:t>
              </a:r>
              <a:endParaRPr lang="it-IT" sz="2000" i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Generalized Uncertainty Principles (GUPs)</a:t>
              </a:r>
              <a:endParaRPr lang="it-IT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 rot="5400000">
            <a:off x="1655989" y="3861214"/>
            <a:ext cx="590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it-IT" sz="3200" b="1" dirty="0" smtClean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endParaRPr lang="it-IT" sz="320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4"/>
          <p:cNvSpPr txBox="1"/>
          <p:nvPr/>
        </p:nvSpPr>
        <p:spPr>
          <a:xfrm>
            <a:off x="604157" y="4448714"/>
            <a:ext cx="3224893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 ground state energy</a:t>
            </a:r>
            <a:endParaRPr lang="it-IT" sz="2000" i="1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963404" y="3566101"/>
            <a:ext cx="4984651" cy="1968610"/>
            <a:chOff x="3963404" y="3566101"/>
            <a:chExt cx="4984651" cy="1968610"/>
          </a:xfrm>
        </p:grpSpPr>
        <p:sp>
          <p:nvSpPr>
            <p:cNvPr id="15" name="TextBox 14"/>
            <p:cNvSpPr txBox="1"/>
            <p:nvPr/>
          </p:nvSpPr>
          <p:spPr>
            <a:xfrm rot="2572817">
              <a:off x="3963404" y="3566101"/>
              <a:ext cx="5902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it-IT" sz="3200" b="1" dirty="0" smtClean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</a:t>
              </a:r>
              <a:endParaRPr lang="it-IT" sz="320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CasellaDiTesto 4"/>
            <p:cNvSpPr txBox="1"/>
            <p:nvPr/>
          </p:nvSpPr>
          <p:spPr>
            <a:xfrm>
              <a:off x="4465864" y="3903495"/>
              <a:ext cx="4482191" cy="163121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it-IT" sz="20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further </a:t>
              </a:r>
              <a:r>
                <a:rPr lang="it-IT" sz="2000" b="1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assuming </a:t>
              </a:r>
              <a:r>
                <a:rPr lang="it-IT" sz="2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that</a:t>
              </a:r>
              <a:r>
                <a:rPr lang="it-IT" sz="20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GUP</a:t>
              </a:r>
              <a:r>
                <a:rPr lang="it-IT" sz="2000" b="1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consequence of a </a:t>
              </a:r>
            </a:p>
            <a:p>
              <a:pPr algn="ctr"/>
              <a:r>
                <a:rPr lang="it-IT" sz="2000" dirty="0" smtClean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deformed canonical commutator</a:t>
              </a:r>
              <a:r>
                <a:rPr lang="it-IT" sz="2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</a:p>
            <a:p>
              <a:pPr algn="ctr"/>
              <a:r>
                <a:rPr lang="it-IT" sz="2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 implies</a:t>
              </a:r>
              <a:endParaRPr lang="it-IT" sz="20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2000" dirty="0" smtClean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modified quantum mechanics</a:t>
              </a:r>
              <a:endParaRPr lang="it-IT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CasellaDiTesto 4"/>
          <p:cNvSpPr txBox="1"/>
          <p:nvPr/>
        </p:nvSpPr>
        <p:spPr>
          <a:xfrm>
            <a:off x="604156" y="5636400"/>
            <a:ext cx="8237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low-energy precision experiments on mechanical resonators can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directly </a:t>
            </a:r>
            <a:r>
              <a:rPr lang="it-IT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search for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it-IT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bound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such </a:t>
            </a:r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quantum gravity effects </a:t>
            </a:r>
            <a:endParaRPr lang="it-IT" sz="3200" b="1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18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2629" y="115200"/>
            <a:ext cx="6678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Generalized Uncertainty Principles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511919" y="1046421"/>
            <a:ext cx="3239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a commonly used form: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5400000">
            <a:off x="5027436" y="1536081"/>
            <a:ext cx="590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it-IT" sz="3200" b="1" dirty="0" smtClean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</a:t>
            </a:r>
            <a:endParaRPr lang="it-IT" sz="320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476883" y="835200"/>
                <a:ext cx="3106556" cy="8161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≥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ℏ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  <a:cs typeface="Arial" panose="020B0604020202020204" pitchFamily="34" charset="0"/>
                                            </a:rPr>
                                            <m:t>𝐿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  <a:cs typeface="Arial" panose="020B0604020202020204" pitchFamily="34" charset="0"/>
                                            </a:rPr>
                                            <m:t>𝑃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∆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ℏ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6883" y="835200"/>
                <a:ext cx="3106556" cy="8161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583439" y="1271174"/>
                <a:ext cx="254191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𝑞</m:t>
                    </m:r>
                  </m:oMath>
                </a14:m>
                <a:r>
                  <a:rPr lang="en-US" sz="1600" dirty="0" smtClean="0"/>
                  <a:t> position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∆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</m:oMath>
                </a14:m>
                <a:r>
                  <a:rPr lang="en-US" sz="1600" dirty="0" smtClean="0"/>
                  <a:t> conjugate momentum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/>
                  <a:t> dimensionless parameter</a:t>
                </a:r>
                <a:endParaRPr lang="en-US" sz="16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3439" y="1271174"/>
                <a:ext cx="2541914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240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262460" y="2047207"/>
                <a:ext cx="8759321" cy="70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gravitational induced uncertainty</a:t>
                </a:r>
              </a:p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non zero minimal position uncertainty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it-IT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𝑚𝑖𝑛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e>
                    </m:rad>
                    <m:sSub>
                      <m:sSubPr>
                        <m:ctrlPr>
                          <a:rPr lang="it-IT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, to be bound by experiments</a:t>
                </a: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60" y="2047207"/>
                <a:ext cx="8759321" cy="704745"/>
              </a:xfrm>
              <a:prstGeom prst="rect">
                <a:avLst/>
              </a:prstGeom>
              <a:blipFill rotWithShape="0">
                <a:blip r:embed="rId5"/>
                <a:stretch>
                  <a:fillRect l="-557" t="-5217" b="-11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138793" y="2864047"/>
            <a:ext cx="8882988" cy="2725143"/>
            <a:chOff x="138793" y="2864047"/>
            <a:chExt cx="8882988" cy="2725143"/>
          </a:xfrm>
        </p:grpSpPr>
        <p:sp>
          <p:nvSpPr>
            <p:cNvPr id="15" name="TextBox 14"/>
            <p:cNvSpPr txBox="1"/>
            <p:nvPr/>
          </p:nvSpPr>
          <p:spPr>
            <a:xfrm rot="2572817">
              <a:off x="3165380" y="4422882"/>
              <a:ext cx="5902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it-IT" sz="3200" b="1" dirty="0" smtClean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</a:t>
              </a:r>
              <a:endParaRPr lang="it-IT" sz="320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asellaDiTesto 4"/>
            <p:cNvSpPr txBox="1"/>
            <p:nvPr/>
          </p:nvSpPr>
          <p:spPr>
            <a:xfrm>
              <a:off x="262460" y="4899914"/>
              <a:ext cx="31269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minimal energy of oscillator:</a:t>
              </a:r>
              <a:endParaRPr lang="it-IT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CasellaDiTesto 4"/>
            <p:cNvSpPr txBox="1"/>
            <p:nvPr/>
          </p:nvSpPr>
          <p:spPr>
            <a:xfrm>
              <a:off x="138793" y="2864047"/>
              <a:ext cx="29855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for an harmonic oscillator: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Rectangle 21"/>
                <p:cNvSpPr/>
                <p:nvPr/>
              </p:nvSpPr>
              <p:spPr>
                <a:xfrm>
                  <a:off x="1232629" y="3875922"/>
                  <a:ext cx="2638222" cy="61645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≥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ℏ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1+</m:t>
                            </m:r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𝛽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∆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𝑃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it-IT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2629" y="3875922"/>
                  <a:ext cx="2638222" cy="61645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CasellaDiTesto 4"/>
            <p:cNvSpPr txBox="1"/>
            <p:nvPr/>
          </p:nvSpPr>
          <p:spPr>
            <a:xfrm>
              <a:off x="5326876" y="2923888"/>
              <a:ext cx="35395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coordinates normalized to size of ground-state wave-packet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7037861" y="3508677"/>
                  <a:ext cx="1983920" cy="15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it-IT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∆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𝑄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=∆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𝑞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ℏ</m:t>
                              </m:r>
                            </m:den>
                          </m:f>
                        </m:e>
                      </m:rad>
                    </m:oMath>
                  </a14:m>
                  <a:r>
                    <a:rPr lang="en-US" sz="1600" dirty="0" smtClean="0"/>
                    <a:t>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   ∆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∆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ℏ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600" dirty="0" smtClean="0"/>
                </a:p>
                <a:p>
                  <a:pPr/>
                  <a:r>
                    <a:rPr lang="en-US" sz="1600" dirty="0">
                      <a:solidFill>
                        <a:srgbClr val="0070C0"/>
                      </a:solidFill>
                      <a:ea typeface="Cambria Math" panose="02040503050406030204" pitchFamily="18" charset="0"/>
                      <a:cs typeface="Arial" panose="020B0604020202020204" pitchFamily="34" charset="0"/>
                    </a:rPr>
                    <a:t> </a:t>
                  </a:r>
                  <a:r>
                    <a:rPr lang="en-US" sz="1600" dirty="0" smtClean="0">
                      <a:solidFill>
                        <a:srgbClr val="0070C0"/>
                      </a:solidFill>
                      <a:ea typeface="Cambria Math" panose="02040503050406030204" pitchFamily="18" charset="0"/>
                      <a:cs typeface="Arial" panose="020B0604020202020204" pitchFamily="34" charset="0"/>
                    </a:rPr>
                    <a:t>           </a:t>
                  </a:r>
                  <a:r>
                    <a:rPr lang="en-US" sz="1600" b="0" dirty="0" smtClean="0">
                      <a:solidFill>
                        <a:srgbClr val="0070C0"/>
                      </a:solidFill>
                      <a:ea typeface="Cambria Math" panose="02040503050406030204" pitchFamily="18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𝛽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ℏ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US" sz="1600" dirty="0" smtClean="0"/>
                    <a:t> </a:t>
                  </a:r>
                  <a:endParaRPr lang="en-US" sz="1600" dirty="0"/>
                </a:p>
              </p:txBody>
            </p:sp>
          </mc:Choice>
          <mc:Fallback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7861" y="3508677"/>
                  <a:ext cx="1983920" cy="1557671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Rectangle 24"/>
                <p:cNvSpPr/>
                <p:nvPr/>
              </p:nvSpPr>
              <p:spPr>
                <a:xfrm>
                  <a:off x="1232629" y="3294113"/>
                  <a:ext cx="2180405" cy="61645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ℏ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it-IT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2629" y="3294113"/>
                  <a:ext cx="2180405" cy="616451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Rectangle 25"/>
                <p:cNvSpPr/>
                <p:nvPr/>
              </p:nvSpPr>
              <p:spPr>
                <a:xfrm>
                  <a:off x="3450555" y="4587121"/>
                  <a:ext cx="3039807" cy="10020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ℏ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  <m:t>𝛽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ra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𝛽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it-IT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0555" y="4587121"/>
                  <a:ext cx="3039807" cy="100206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asellaDiTesto 4"/>
              <p:cNvSpPr txBox="1"/>
              <p:nvPr/>
            </p:nvSpPr>
            <p:spPr>
              <a:xfrm>
                <a:off x="270034" y="5632025"/>
                <a:ext cx="8603932" cy="726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measuring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𝑒𝑥𝑝</m:t>
                        </m:r>
                      </m:sub>
                    </m:sSub>
                  </m:oMath>
                </a14:m>
                <a:r>
                  <a:rPr lang="it-IT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a quiet oscillator </a:t>
                </a:r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upper bounds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</a:p>
              <a:p>
                <a:pPr algn="ctr"/>
                <a:r>
                  <a:rPr lang="it-IT" dirty="0" smtClean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upper bounds the length scale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e>
                    </m:rad>
                    <m:sSub>
                      <m:sSubPr>
                        <m:ctrlPr>
                          <a:rPr lang="it-IT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it-IT" dirty="0" smtClean="0">
                    <a:solidFill>
                      <a:schemeClr val="accent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at which new physics could appear</a:t>
                </a:r>
              </a:p>
            </p:txBody>
          </p:sp>
        </mc:Choice>
        <mc:Fallback>
          <p:sp>
            <p:nvSpPr>
              <p:cNvPr id="27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34" y="5632025"/>
                <a:ext cx="8603932" cy="726161"/>
              </a:xfrm>
              <a:prstGeom prst="rect">
                <a:avLst/>
              </a:prstGeom>
              <a:blipFill rotWithShape="0">
                <a:blip r:embed="rId10"/>
                <a:stretch>
                  <a:fillRect t="-5042" b="-10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030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5" y="17137"/>
            <a:ext cx="7488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Ground State Energy of Harmonic Oscillator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/>
              <p:cNvSpPr txBox="1"/>
              <p:nvPr/>
            </p:nvSpPr>
            <p:spPr>
              <a:xfrm>
                <a:off x="334737" y="994597"/>
                <a:ext cx="8605156" cy="536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 the range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≫1 </m:t>
                    </m:r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the </a:t>
                </a:r>
                <a:r>
                  <a:rPr lang="it-IT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experimental bound </a:t>
                </a:r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will 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&lt;2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𝑒𝑥𝑝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𝑃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𝑃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</mc:Choice>
        <mc:Fallback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37" y="994597"/>
                <a:ext cx="8605156" cy="5362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8" name="CasellaDiTesto 4"/>
          <p:cNvSpPr txBox="1"/>
          <p:nvPr/>
        </p:nvSpPr>
        <p:spPr>
          <a:xfrm>
            <a:off x="23367" y="1549078"/>
            <a:ext cx="9006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the quietest (most motionless) mechanical oscillator has been the resonant bar gravitational wave detector 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AURIGA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, when its resonances were cooled to </a:t>
            </a:r>
            <a:r>
              <a:rPr 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mK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499" y="2246809"/>
            <a:ext cx="4170083" cy="31171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asellaDiTesto 4"/>
              <p:cNvSpPr txBox="1"/>
              <p:nvPr/>
            </p:nvSpPr>
            <p:spPr>
              <a:xfrm>
                <a:off x="4457700" y="2181500"/>
                <a:ext cx="4572000" cy="3203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Bar longitudinal mode: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𝑘𝐻𝑧</m:t>
                      </m:r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𝑒𝑓𝑓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1.1×1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𝑘𝑔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~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13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𝑒𝑥𝑝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≅(1.3±0.1)×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−26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𝐽</m:t>
                      </m:r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0.95±0.1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𝑚𝐾</m:t>
                      </m:r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𝑟𝑚𝑠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lin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𝑒𝑥𝑝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𝑒𝑓𝑓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6×1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−19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𝑚</m:t>
                      </m:r>
                    </m:oMath>
                  </m:oMathPara>
                </a14:m>
                <a:endParaRPr lang="en-US" b="0" dirty="0" smtClean="0">
                  <a:solidFill>
                    <a:srgbClr val="0070C0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by cold damping technique</a:t>
                </a:r>
              </a:p>
              <a:p>
                <a:pPr algn="r"/>
                <a:r>
                  <a:rPr lang="en-US" i="1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[ </a:t>
                </a:r>
                <a:r>
                  <a:rPr lang="en-US" sz="1600" i="1" dirty="0" err="1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A.Vinante</a:t>
                </a:r>
                <a:r>
                  <a:rPr lang="en-US" sz="1600" i="1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et al., PRL 101 (2008) 033601 </a:t>
                </a:r>
                <a:r>
                  <a:rPr lang="en-US" i="1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]</a:t>
                </a:r>
              </a:p>
              <a:p>
                <a:r>
                  <a:rPr lang="en-US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warnings:</a:t>
                </a:r>
              </a:p>
              <a:p>
                <a:pPr algn="ctr"/>
                <a:r>
                  <a:rPr lang="en-US" dirty="0" smtClean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macroscopic degree of freedom </a:t>
                </a:r>
                <a:endParaRPr lang="en-US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0" y="2181500"/>
                <a:ext cx="4572000" cy="3203698"/>
              </a:xfrm>
              <a:prstGeom prst="rect">
                <a:avLst/>
              </a:prstGeom>
              <a:blipFill rotWithShape="0">
                <a:blip r:embed="rId5"/>
                <a:stretch>
                  <a:fillRect l="-1067" t="-1143" r="-1200" b="-2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334737" y="539988"/>
            <a:ext cx="8569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F. Marin et al., Nat. Phys. </a:t>
            </a:r>
            <a:r>
              <a:rPr lang="en-US" b="1" i="1" dirty="0" smtClean="0"/>
              <a:t>9,</a:t>
            </a:r>
            <a:r>
              <a:rPr lang="en-US" i="1" dirty="0" smtClean="0"/>
              <a:t> 71-73 </a:t>
            </a:r>
            <a:r>
              <a:rPr lang="en-US" i="1" dirty="0" smtClean="0"/>
              <a:t>(2013) </a:t>
            </a:r>
            <a:r>
              <a:rPr lang="en-US" i="1" dirty="0" smtClean="0"/>
              <a:t>,  </a:t>
            </a:r>
            <a:r>
              <a:rPr lang="it-IT" i="1" dirty="0" smtClean="0"/>
              <a:t>F. Marin et al., New J. Phys. </a:t>
            </a:r>
            <a:r>
              <a:rPr lang="it-IT" b="1" i="1" dirty="0" smtClean="0"/>
              <a:t>16</a:t>
            </a:r>
            <a:r>
              <a:rPr lang="it-IT" i="1" dirty="0" smtClean="0"/>
              <a:t>, 085012 (2014)</a:t>
            </a:r>
            <a:r>
              <a:rPr lang="it-IT" sz="2000" i="1" dirty="0" smtClean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4"/>
              <p:cNvSpPr txBox="1"/>
              <p:nvPr/>
            </p:nvSpPr>
            <p:spPr>
              <a:xfrm>
                <a:off x="23367" y="5651606"/>
                <a:ext cx="3535136" cy="704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AURIGA</a:t>
                </a:r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&lt;3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×1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 ,  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&lt;5×1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16</m:t>
                        </m:r>
                      </m:sup>
                    </m:sSup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</mc:Choice>
        <mc:Fallback>
          <p:sp>
            <p:nvSpPr>
              <p:cNvPr id="21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67" y="5651606"/>
                <a:ext cx="3535136" cy="704745"/>
              </a:xfrm>
              <a:prstGeom prst="rect">
                <a:avLst/>
              </a:prstGeom>
              <a:blipFill rotWithShape="0">
                <a:blip r:embed="rId6"/>
                <a:stretch>
                  <a:fillRect t="-4310" b="-5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4299583" y="5766777"/>
                <a:ext cx="47301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achieved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𝑟𝑚𝑠</m:t>
                        </m:r>
                      </m:sub>
                    </m:sSub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sets more general bounds on possible granularity of space-time</a:t>
                </a: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583" y="5766777"/>
                <a:ext cx="4730116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1031" t="-5660" r="-193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59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99" y="115200"/>
            <a:ext cx="8834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Effects of Deformed Commutators on Harmonic Oscillators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43569" y="507262"/>
            <a:ext cx="452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[ M. </a:t>
            </a:r>
            <a:r>
              <a:rPr lang="en-US" i="1" dirty="0" err="1" smtClean="0"/>
              <a:t>Bawaj</a:t>
            </a:r>
            <a:r>
              <a:rPr lang="en-US" i="1" dirty="0" smtClean="0"/>
              <a:t> et al., </a:t>
            </a:r>
            <a:r>
              <a:rPr lang="en-US" i="1" dirty="0" err="1" smtClean="0"/>
              <a:t>Nat.Comms</a:t>
            </a:r>
            <a:r>
              <a:rPr lang="en-US" i="1" dirty="0" smtClean="0"/>
              <a:t>. 6 (2015) 7503 ]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9086" y="1044302"/>
            <a:ext cx="827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ssuming that the GUP is consequence of a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modified canonical commutator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489858" y="1640557"/>
                <a:ext cx="23505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ℏ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58" y="1640557"/>
                <a:ext cx="2350515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707550" y="1547453"/>
            <a:ext cx="496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dynamics is affected: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energy spectrum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time evolution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observables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285750" y="2239397"/>
                <a:ext cx="8596993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assuming it rules also macroscopic degrees of freedom as center of mass coordinates of mechanical harmonic oscillators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treat time evolution of observable </a:t>
                </a:r>
                <a:r>
                  <a:rPr lang="en-US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 usual with Heisenberg equations: 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use standard Hamiltonian for the oscillator: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approximating to first order 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≪1 </m:t>
                    </m:r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(O’K for our micro- and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nano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-oscillators) two effects appear in the free evolution of the oscillator:</a:t>
                </a:r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50" y="2239397"/>
                <a:ext cx="8596993" cy="2862322"/>
              </a:xfrm>
              <a:prstGeom prst="rect">
                <a:avLst/>
              </a:prstGeom>
              <a:blipFill rotWithShape="0">
                <a:blip r:embed="rId4"/>
                <a:stretch>
                  <a:fillRect l="-638" t="-1064" b="-2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5239363" y="3700335"/>
                <a:ext cx="2180405" cy="6164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363" y="3700335"/>
                <a:ext cx="2180405" cy="61645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4461649" y="3014040"/>
                <a:ext cx="1653401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𝑑𝑂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ℏ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]</m:t>
                      </m:r>
                    </m:oMath>
                  </m:oMathPara>
                </a14:m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649" y="3014040"/>
                <a:ext cx="1653401" cy="61824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5186563" y="5193403"/>
                <a:ext cx="3198311" cy="89531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marL="342900" indent="-342900">
                  <a:buFont typeface="+mj-lt"/>
                  <a:buAutoNum type="arabicPeriod" startAt="2"/>
                </a:pPr>
                <a:r>
                  <a:rPr lang="en-US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third harmonic component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8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sin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⁡(3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𝜔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6563" y="5193403"/>
                <a:ext cx="3198311" cy="895310"/>
              </a:xfrm>
              <a:prstGeom prst="rect">
                <a:avLst/>
              </a:prstGeom>
              <a:blipFill rotWithShape="0">
                <a:blip r:embed="rId7"/>
                <a:stretch>
                  <a:fillRect l="-1141" t="-3356" r="-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121999" y="5175037"/>
                <a:ext cx="4249881" cy="889731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amplitude dependent frequency shift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𝜔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=(1+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99" y="5175037"/>
                <a:ext cx="4249881" cy="889731"/>
              </a:xfrm>
              <a:prstGeom prst="rect">
                <a:avLst/>
              </a:prstGeom>
              <a:blipFill rotWithShape="0">
                <a:blip r:embed="rId8"/>
                <a:stretch>
                  <a:fillRect l="-715" t="-3378" r="-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121999" y="6156713"/>
                <a:ext cx="3462743" cy="399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  <m:sup/>
                    </m:sSubSup>
                  </m:oMath>
                </a14:m>
                <a:r>
                  <a:rPr lang="en-US" dirty="0" smtClean="0"/>
                  <a:t> is oscillation amplitude </a:t>
                </a:r>
                <a:endParaRPr 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99" y="6156713"/>
                <a:ext cx="3462743" cy="399276"/>
              </a:xfrm>
              <a:prstGeom prst="rect">
                <a:avLst/>
              </a:prstGeom>
              <a:blipFill rotWithShape="0">
                <a:blip r:embed="rId9"/>
                <a:stretch>
                  <a:fillRect l="-1408" t="-1538" b="-2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98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43569" y="507262"/>
            <a:ext cx="452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[ M. </a:t>
            </a:r>
            <a:r>
              <a:rPr lang="en-US" i="1" dirty="0" err="1" smtClean="0"/>
              <a:t>Bawaj</a:t>
            </a:r>
            <a:r>
              <a:rPr lang="en-US" i="1" dirty="0" smtClean="0"/>
              <a:t> et al., </a:t>
            </a:r>
            <a:r>
              <a:rPr lang="en-US" i="1" dirty="0" err="1" smtClean="0"/>
              <a:t>Nat.Comms</a:t>
            </a:r>
            <a:r>
              <a:rPr lang="en-US" i="1" dirty="0" smtClean="0"/>
              <a:t>. 6 (2015) 7503 ]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9859" y="1053213"/>
            <a:ext cx="505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damping of harmonic oscillator can be included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798752" y="865287"/>
                <a:ext cx="2012730" cy="9101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it-IT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𝜔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→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752" y="865287"/>
                <a:ext cx="2012730" cy="910186"/>
              </a:xfrm>
              <a:prstGeom prst="rect">
                <a:avLst/>
              </a:prstGeom>
              <a:blipFill rotWithShape="0">
                <a:blip r:embed="rId3"/>
                <a:stretch>
                  <a:fillRect b="-2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16379" y="1608509"/>
            <a:ext cx="81136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scheme: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micro-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-mechanical resonators are thermally stabilized and mechanically decoupled from their environment so to be dominated by thermal noise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excite a low loss mode of the resonator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 the free evolution of the oscillations, amplitude and phase, by a numerical lock-in method for both fundamental and third harmonic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16379" y="3748089"/>
            <a:ext cx="8392554" cy="2865088"/>
            <a:chOff x="416379" y="3748089"/>
            <a:chExt cx="8392554" cy="286508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416379" y="3748089"/>
                  <a:ext cx="8392554" cy="781945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dirty="0" smtClean="0">
                      <a:solidFill>
                        <a:srgbClr val="0070C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Frequency shift of fundamental mode:</a:t>
                  </a:r>
                </a:p>
                <a:p>
                  <a:r>
                    <a:rPr lang="en-US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fit linear function to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a14:m>
                  <a:r>
                    <a:rPr lang="en-US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			fit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d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𝜙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a14:m>
                  <a:r>
                    <a:rPr lang="en-US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residuals with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Δ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𝑏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379" y="3748089"/>
                  <a:ext cx="8392554" cy="78194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581" t="-4688" b="-390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9859" y="4538067"/>
              <a:ext cx="2751236" cy="197511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25192" y="4513569"/>
              <a:ext cx="2617745" cy="2099608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21999" y="115200"/>
            <a:ext cx="8834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Effects of Deformed Commutators on Harmonic Oscillators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85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15200"/>
            <a:ext cx="814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micro- and nano-oscillators results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0F99B-975D-47F0-9EC2-7881593D7D4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43569" y="507262"/>
            <a:ext cx="452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[ M. </a:t>
            </a:r>
            <a:r>
              <a:rPr lang="en-US" i="1" dirty="0" err="1" smtClean="0"/>
              <a:t>Bawaj</a:t>
            </a:r>
            <a:r>
              <a:rPr lang="en-US" i="1" dirty="0" smtClean="0"/>
              <a:t> et al., </a:t>
            </a:r>
            <a:r>
              <a:rPr lang="en-US" i="1" dirty="0" err="1" smtClean="0"/>
              <a:t>Nat.Comms</a:t>
            </a:r>
            <a:r>
              <a:rPr lang="en-US" i="1" dirty="0" smtClean="0"/>
              <a:t>. 6 (2015) 7503 ]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9859" y="1053213"/>
            <a:ext cx="587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+mj-lt"/>
              <a:buAutoNum type="alphaLcPeriod"/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addle Oscillator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symmetric torsional mode </a:t>
            </a: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 rotWithShape="1">
          <a:blip r:embed="rId3" cstate="print"/>
          <a:srcRect l="34249" t="23878" r="31499" b="6735"/>
          <a:stretch/>
        </p:blipFill>
        <p:spPr bwMode="auto">
          <a:xfrm>
            <a:off x="589693" y="1409518"/>
            <a:ext cx="2063699" cy="256079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7150" y="1466281"/>
            <a:ext cx="2114272" cy="22238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7141" y="3940650"/>
            <a:ext cx="587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+mj-lt"/>
              <a:buAutoNum type="alphaLcPeriod" startAt="2"/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Balanced wheel oscillator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724" y="4331006"/>
            <a:ext cx="3114622" cy="21227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0346" y="4322081"/>
            <a:ext cx="2373230" cy="18879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111394" y="1542936"/>
                <a:ext cx="3785908" cy="1328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den>
                    </m:f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5.6 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𝑘𝐻𝑧</m:t>
                    </m:r>
                  </m:oMath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𝑒𝑓𝑓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3.3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×1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𝑘𝑔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~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b="0" dirty="0" smtClean="0">
                    <a:ea typeface="Cambria Math" panose="02040503050406030204" pitchFamily="18" charset="0"/>
                    <a:cs typeface="Arial" panose="020B0604020202020204" pitchFamily="34" charset="0"/>
                  </a:rPr>
                  <a:t>mechanical quality factor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1.2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p>
                    </m:sSup>
                  </m:oMath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</m:oMath>
                </a14:m>
                <a:r>
                  <a:rPr lang="en-US" dirty="0" smtClean="0"/>
                  <a:t>293</a:t>
                </a:r>
                <a:r>
                  <a:rPr lang="en-US" i="1" dirty="0" smtClean="0"/>
                  <a:t>K</a:t>
                </a:r>
                <a:r>
                  <a:rPr lang="en-US" dirty="0" smtClean="0"/>
                  <a:t> with 2</a:t>
                </a:r>
                <a:r>
                  <a:rPr lang="en-US" i="1" dirty="0" smtClean="0"/>
                  <a:t>mK</a:t>
                </a:r>
                <a:r>
                  <a:rPr lang="en-US" dirty="0" smtClean="0"/>
                  <a:t> stabilization</a:t>
                </a:r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394" y="1542936"/>
                <a:ext cx="3785908" cy="1328697"/>
              </a:xfrm>
              <a:prstGeom prst="rect">
                <a:avLst/>
              </a:prstGeom>
              <a:blipFill rotWithShape="0">
                <a:blip r:embed="rId7"/>
                <a:stretch>
                  <a:fillRect l="-643" b="-6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5687991" y="4603257"/>
                <a:ext cx="3200812" cy="1321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den>
                    </m:f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142 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𝑘𝐻𝑧</m:t>
                    </m:r>
                  </m:oMath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𝑒𝑓𝑓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×1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−8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𝑘𝑔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~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b="0" dirty="0" smtClean="0">
                    <a:ea typeface="Cambria Math" panose="02040503050406030204" pitchFamily="18" charset="0"/>
                    <a:cs typeface="Arial" panose="020B0604020202020204" pitchFamily="34" charset="0"/>
                  </a:rPr>
                  <a:t>mechanical quality factor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6</m:t>
                        </m:r>
                      </m:sup>
                    </m:sSup>
                  </m:oMath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</m:oMath>
                </a14:m>
                <a:r>
                  <a:rPr lang="en-US" dirty="0" smtClean="0"/>
                  <a:t>4.3 </a:t>
                </a:r>
                <a:r>
                  <a:rPr lang="en-US" i="1" dirty="0" smtClean="0"/>
                  <a:t>K</a:t>
                </a:r>
                <a:endParaRPr lang="en-US" i="1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991" y="4603257"/>
                <a:ext cx="3200812" cy="1321708"/>
              </a:xfrm>
              <a:prstGeom prst="rect">
                <a:avLst/>
              </a:prstGeom>
              <a:blipFill rotWithShape="0">
                <a:blip r:embed="rId8"/>
                <a:stretch>
                  <a:fillRect l="-1143"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527480" y="6084388"/>
            <a:ext cx="3911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/>
              <a:t>A.Borrielli</a:t>
            </a:r>
            <a:r>
              <a:rPr lang="en-US" sz="1600" i="1" dirty="0" smtClean="0"/>
              <a:t> et al., PR Applied 3, 054009 (2015)</a:t>
            </a:r>
            <a:endParaRPr lang="en-US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22201" y="3520834"/>
            <a:ext cx="3511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Spiel et al., </a:t>
            </a:r>
            <a:r>
              <a:rPr lang="en-US" sz="1600" i="1" dirty="0" err="1"/>
              <a:t>R</a:t>
            </a:r>
            <a:r>
              <a:rPr lang="en-US" sz="1600" i="1" dirty="0" err="1" smtClean="0"/>
              <a:t>ev.Sci.Instr</a:t>
            </a:r>
            <a:r>
              <a:rPr lang="en-US" sz="1600" i="1" dirty="0" smtClean="0"/>
              <a:t>. 72, 1482 (2001)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12996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816321"/>
            <a:ext cx="4376057" cy="39956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115200"/>
            <a:ext cx="814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micro- and nano-oscillators results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15"/>
          <p:cNvCxnSpPr/>
          <p:nvPr/>
        </p:nvCxnSpPr>
        <p:spPr>
          <a:xfrm>
            <a:off x="827584" y="835200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9143" y="6008633"/>
            <a:ext cx="2057400" cy="365125"/>
          </a:xfrm>
        </p:spPr>
        <p:txBody>
          <a:bodyPr/>
          <a:lstStyle/>
          <a:p>
            <a:fld id="{3E70F99B-975D-47F0-9EC2-7881593D7D4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G.A.Prodi, GR21, July 11, 2016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43569" y="507262"/>
            <a:ext cx="452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[ M. </a:t>
            </a:r>
            <a:r>
              <a:rPr lang="en-US" i="1" dirty="0" err="1" smtClean="0"/>
              <a:t>Bawaj</a:t>
            </a:r>
            <a:r>
              <a:rPr lang="en-US" i="1" dirty="0" smtClean="0"/>
              <a:t> et al., </a:t>
            </a:r>
            <a:r>
              <a:rPr lang="en-US" i="1" dirty="0" err="1" smtClean="0"/>
              <a:t>Nat.Comms</a:t>
            </a:r>
            <a:r>
              <a:rPr lang="en-US" i="1" dirty="0" smtClean="0"/>
              <a:t>. 6 (2015) 7503 ]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9859" y="1053213"/>
            <a:ext cx="587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+mj-lt"/>
              <a:buAutoNum type="alphaLcPeriod" startAt="3"/>
            </a:pP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SiNi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membrane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430065" y="2401561"/>
                <a:ext cx="587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Experimental bounds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𝜷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b="1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: </a:t>
                </a: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065" y="2401561"/>
                <a:ext cx="5870120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936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5320212" y="1022892"/>
                <a:ext cx="3773084" cy="1321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den>
                    </m:f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747 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𝑘𝐻𝑧</m:t>
                    </m:r>
                  </m:oMath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𝑒𝑓𝑓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×1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−11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𝑘𝑔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~ 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−3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b="0" dirty="0" smtClean="0">
                    <a:ea typeface="Cambria Math" panose="02040503050406030204" pitchFamily="18" charset="0"/>
                    <a:cs typeface="Arial" panose="020B0604020202020204" pitchFamily="34" charset="0"/>
                  </a:rPr>
                  <a:t>mechanical quality factor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0.9×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6</m:t>
                        </m:r>
                      </m:sup>
                    </m:sSup>
                  </m:oMath>
                </a14:m>
                <a:endParaRPr lang="en-US" b="0" dirty="0" smtClean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≅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65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i="1" dirty="0" smtClean="0"/>
                  <a:t>K</a:t>
                </a:r>
                <a:endParaRPr lang="en-US" i="1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212" y="1022892"/>
                <a:ext cx="3773084" cy="1321708"/>
              </a:xfrm>
              <a:prstGeom prst="rect">
                <a:avLst/>
              </a:prstGeom>
              <a:blipFill rotWithShape="0">
                <a:blip r:embed="rId5"/>
                <a:stretch>
                  <a:fillRect l="-969"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1800" y="857882"/>
            <a:ext cx="1780200" cy="13256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14800" y="5515298"/>
            <a:ext cx="373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95% upper bounds from frequency shift of fundamental mode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14800" y="5116399"/>
            <a:ext cx="3829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BF11AA"/>
              </a:buClr>
              <a:buSzPct val="100000"/>
              <a:buFont typeface="Symbol" panose="05050102010706020507" pitchFamily="18" charset="2"/>
              <a:buChar char=""/>
            </a:pPr>
            <a:r>
              <a:rPr lang="en-US" dirty="0" smtClean="0"/>
              <a:t>upper bounds from third harmonics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5486500" y="6083028"/>
                <a:ext cx="27200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500" y="6083028"/>
                <a:ext cx="2720040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36929" y="4231958"/>
            <a:ext cx="4932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SzPct val="200000"/>
              <a:buFont typeface="Symbol" panose="05050102010706020507" pitchFamily="18" charset="2"/>
              <a:buChar char=""/>
            </a:pPr>
            <a:r>
              <a:rPr lang="en-US" dirty="0" smtClean="0"/>
              <a:t>equivalence principle test with torsion balances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028683" y="3164855"/>
            <a:ext cx="2065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BF11AA"/>
              </a:buClr>
              <a:buSzPct val="150000"/>
              <a:buFont typeface="Symbol" panose="05050102010706020507" pitchFamily="18" charset="2"/>
              <a:buChar char=""/>
            </a:pPr>
            <a:r>
              <a:rPr lang="en-US" dirty="0" smtClean="0"/>
              <a:t>AURIGA detector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13808" y="3079562"/>
            <a:ext cx="2136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B0F0"/>
              </a:buClr>
              <a:buSzPct val="150000"/>
              <a:buFont typeface="Symbol" panose="05050102010706020507" pitchFamily="18" charset="2"/>
              <a:buChar char=""/>
            </a:pPr>
            <a:r>
              <a:rPr lang="en-US" dirty="0" smtClean="0"/>
              <a:t>Electroweak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63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949</TotalTime>
  <Words>1039</Words>
  <Application>Microsoft Office PowerPoint</Application>
  <PresentationFormat>On-screen Show (4:3)</PresentationFormat>
  <Paragraphs>199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Theme</vt:lpstr>
      <vt:lpstr>Experimental upper limits to generalized Heisenberg uncertainty relations  using harmonic oscillators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upper limits to generalized Heisenberg uncertainty relations  using harmonic oscillators</dc:title>
  <dc:creator>giovanni prodi</dc:creator>
  <cp:lastModifiedBy>giovanni prodi</cp:lastModifiedBy>
  <cp:revision>94</cp:revision>
  <dcterms:created xsi:type="dcterms:W3CDTF">2016-07-11T03:13:28Z</dcterms:created>
  <dcterms:modified xsi:type="dcterms:W3CDTF">2016-07-11T19:02:45Z</dcterms:modified>
</cp:coreProperties>
</file>