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1" r:id="rId4"/>
    <p:sldId id="258" r:id="rId5"/>
    <p:sldId id="264" r:id="rId6"/>
    <p:sldId id="265" r:id="rId7"/>
    <p:sldId id="266" r:id="rId8"/>
    <p:sldId id="267" r:id="rId9"/>
    <p:sldId id="269" r:id="rId10"/>
    <p:sldId id="294" r:id="rId11"/>
    <p:sldId id="298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3" r:id="rId20"/>
    <p:sldId id="280" r:id="rId21"/>
    <p:sldId id="281" r:id="rId22"/>
    <p:sldId id="282" r:id="rId23"/>
    <p:sldId id="283" r:id="rId24"/>
    <p:sldId id="287" r:id="rId25"/>
    <p:sldId id="290" r:id="rId26"/>
    <p:sldId id="284" r:id="rId27"/>
    <p:sldId id="285" r:id="rId28"/>
    <p:sldId id="291" r:id="rId29"/>
    <p:sldId id="286" r:id="rId30"/>
    <p:sldId id="288" r:id="rId31"/>
    <p:sldId id="300" r:id="rId32"/>
    <p:sldId id="296" r:id="rId33"/>
    <p:sldId id="29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68" autoAdjust="0"/>
    <p:restoredTop sz="94628" autoAdjust="0"/>
  </p:normalViewPr>
  <p:slideViewPr>
    <p:cSldViewPr>
      <p:cViewPr varScale="1">
        <p:scale>
          <a:sx n="96" d="100"/>
          <a:sy n="96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81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2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2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9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76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9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98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43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780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95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67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EB57A-6068-4AF1-8560-0331549EA81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16E5-FF23-4A5E-92BD-E46DF5AF8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4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5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9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0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Quasi-local Energy for </a:t>
            </a:r>
            <a:br>
              <a:rPr lang="en-US" dirty="0" smtClean="0"/>
            </a:br>
            <a:r>
              <a:rPr lang="en-US" dirty="0" smtClean="0"/>
              <a:t>Black Holes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r>
              <a:rPr lang="en-US" dirty="0" smtClean="0"/>
              <a:t>Yuan K. Ha</a:t>
            </a:r>
          </a:p>
          <a:p>
            <a:r>
              <a:rPr lang="en-US" dirty="0" smtClean="0"/>
              <a:t>Temple University</a:t>
            </a:r>
          </a:p>
          <a:p>
            <a:r>
              <a:rPr lang="en-US" dirty="0" smtClean="0"/>
              <a:t>GR 21     July 10 – 15, 2016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16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Quasi-local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Quasi-local mass is the most important concept in General Relativity to understand the dynamics of the gravitational field.</a:t>
            </a:r>
          </a:p>
          <a:p>
            <a:r>
              <a:rPr lang="en-US" dirty="0" smtClean="0"/>
              <a:t>The quasi-local energy is given in terms of the total mean curvature of a surface bounding a volume for a gravitational system in four-dimensional </a:t>
            </a:r>
            <a:r>
              <a:rPr lang="en-US" dirty="0" err="1" smtClean="0"/>
              <a:t>spacetime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Quasi-local energy agrees with ADM energy at spatial infinity.</a:t>
            </a:r>
          </a:p>
        </p:txBody>
      </p:sp>
    </p:spTree>
    <p:extLst>
      <p:ext uri="{BB962C8B-B14F-4D97-AF65-F5344CB8AC3E}">
        <p14:creationId xmlns:p14="http://schemas.microsoft.com/office/powerpoint/2010/main" val="4277917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Quasi-local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32500" lnSpcReduction="20000"/>
          </a:bodyPr>
          <a:lstStyle/>
          <a:p>
            <a:r>
              <a:rPr lang="en-US" sz="8600" dirty="0" smtClean="0"/>
              <a:t>Brown &amp; York expression  (1993)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7400" dirty="0"/>
              <a:t> </a:t>
            </a:r>
            <a:r>
              <a:rPr lang="en-US" sz="7400" dirty="0" smtClean="0"/>
              <a:t>                       trace of extrinsic curvature of surface</a:t>
            </a:r>
            <a:endParaRPr lang="en-US" sz="6200" dirty="0" smtClean="0"/>
          </a:p>
          <a:p>
            <a:pPr marL="0" indent="0">
              <a:buNone/>
            </a:pPr>
            <a:r>
              <a:rPr lang="en-US" sz="6200" dirty="0"/>
              <a:t> </a:t>
            </a:r>
            <a:r>
              <a:rPr lang="en-US" sz="6200" dirty="0" smtClean="0"/>
              <a:t>               </a:t>
            </a:r>
          </a:p>
          <a:p>
            <a:pPr marL="0" indent="0">
              <a:buNone/>
            </a:pPr>
            <a:r>
              <a:rPr lang="en-US" sz="6200" dirty="0" smtClean="0"/>
              <a:t>                             </a:t>
            </a:r>
            <a:r>
              <a:rPr lang="en-US" sz="7400" dirty="0" smtClean="0"/>
              <a:t>trace of curvature of reference space</a:t>
            </a:r>
          </a:p>
          <a:p>
            <a:pPr marL="0" indent="0">
              <a:buNone/>
            </a:pPr>
            <a:r>
              <a:rPr lang="en-US" sz="6200" dirty="0"/>
              <a:t> </a:t>
            </a:r>
            <a:r>
              <a:rPr lang="en-US" sz="6200" dirty="0" smtClean="0"/>
              <a:t>                                  </a:t>
            </a:r>
          </a:p>
          <a:p>
            <a:pPr marL="0" indent="0">
              <a:buNone/>
            </a:pPr>
            <a:r>
              <a:rPr lang="en-US" sz="6200" dirty="0"/>
              <a:t> </a:t>
            </a:r>
            <a:r>
              <a:rPr lang="en-US" sz="6200" dirty="0" smtClean="0"/>
              <a:t>                             </a:t>
            </a:r>
            <a:r>
              <a:rPr lang="en-US" sz="7400" dirty="0" smtClean="0"/>
              <a:t>metric on surface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</a:t>
            </a:r>
          </a:p>
          <a:p>
            <a:pPr marL="0" indent="0">
              <a:buNone/>
            </a:pPr>
            <a:r>
              <a:rPr lang="en-US" dirty="0" smtClean="0"/>
              <a:t>         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8017314"/>
              </p:ext>
            </p:extLst>
          </p:nvPr>
        </p:nvGraphicFramePr>
        <p:xfrm>
          <a:off x="2286000" y="2286000"/>
          <a:ext cx="46482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5" name="Equation" r:id="rId3" imgW="1688760" imgH="419040" progId="Equation.3">
                  <p:embed/>
                </p:oleObj>
              </mc:Choice>
              <mc:Fallback>
                <p:oleObj name="Equation" r:id="rId3" imgW="168876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2286000"/>
                        <a:ext cx="46482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8817238"/>
              </p:ext>
            </p:extLst>
          </p:nvPr>
        </p:nvGraphicFramePr>
        <p:xfrm>
          <a:off x="1371600" y="3810000"/>
          <a:ext cx="5334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6" name="Equation" r:id="rId5" imgW="241200" imgH="685800" progId="Equation.3">
                  <p:embed/>
                </p:oleObj>
              </mc:Choice>
              <mc:Fallback>
                <p:oleObj name="Equation" r:id="rId5" imgW="2412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71600" y="3810000"/>
                        <a:ext cx="533400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2108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Quasi-local Mass for Black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Horizon Mass Theorem is the final outcome of quasi-local mass applied to black holes. </a:t>
            </a:r>
          </a:p>
          <a:p>
            <a:r>
              <a:rPr lang="en-US" dirty="0" smtClean="0"/>
              <a:t>The mass of a black hole depends on where the observer is.</a:t>
            </a:r>
          </a:p>
          <a:p>
            <a:r>
              <a:rPr lang="en-US" dirty="0" smtClean="0"/>
              <a:t>The closer the observer gets to the black hole the less gravitational energy (in between) the observer sees.</a:t>
            </a:r>
          </a:p>
          <a:p>
            <a:r>
              <a:rPr lang="en-US" dirty="0" smtClean="0"/>
              <a:t>Thus the mass of a black hole increases as the observer gets near the horizon.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831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Asymptotic Mass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asymptotic mass is the mass of a neutral, charged or rotating black hole </a:t>
            </a:r>
            <a:r>
              <a:rPr lang="en-US" i="1" dirty="0" smtClean="0"/>
              <a:t>including</a:t>
            </a:r>
            <a:r>
              <a:rPr lang="en-US" dirty="0" smtClean="0"/>
              <a:t> electrostatic and rotational energy.</a:t>
            </a:r>
          </a:p>
          <a:p>
            <a:r>
              <a:rPr lang="en-US" dirty="0" smtClean="0"/>
              <a:t>It is the mass M observed at infinity defined in the </a:t>
            </a:r>
            <a:r>
              <a:rPr lang="en-US" dirty="0" err="1" smtClean="0"/>
              <a:t>spacetime</a:t>
            </a:r>
            <a:r>
              <a:rPr lang="en-US" dirty="0" smtClean="0"/>
              <a:t> metrics in the Schwarzschild, </a:t>
            </a:r>
            <a:r>
              <a:rPr lang="en-US" dirty="0" err="1" smtClean="0"/>
              <a:t>Reisnner</a:t>
            </a:r>
            <a:r>
              <a:rPr lang="en-US" dirty="0" smtClean="0"/>
              <a:t>-Nordstrom and Kerr cases.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0685643"/>
              </p:ext>
            </p:extLst>
          </p:nvPr>
        </p:nvGraphicFramePr>
        <p:xfrm>
          <a:off x="4114800" y="1219200"/>
          <a:ext cx="1066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8" name="Equation" r:id="rId3" imgW="266400" imgH="215640" progId="Equation.3">
                  <p:embed/>
                </p:oleObj>
              </mc:Choice>
              <mc:Fallback>
                <p:oleObj name="Equation" r:id="rId3" imgW="2664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4800" y="1219200"/>
                        <a:ext cx="106680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0890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horizon mass is the mass which cannot escape from the horizon of a neutral, charged or rotating black hole.</a:t>
            </a:r>
          </a:p>
          <a:p>
            <a:r>
              <a:rPr lang="en-US" dirty="0" smtClean="0"/>
              <a:t>It is the mass observed by an observer at the horizon.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895279"/>
              </p:ext>
            </p:extLst>
          </p:nvPr>
        </p:nvGraphicFramePr>
        <p:xfrm>
          <a:off x="3886200" y="1196975"/>
          <a:ext cx="14478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8" name="Equation" r:id="rId3" imgW="419040" imgH="228600" progId="Equation.3">
                  <p:embed/>
                </p:oleObj>
              </mc:Choice>
              <mc:Fallback>
                <p:oleObj name="Equation" r:id="rId3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86200" y="1196975"/>
                        <a:ext cx="14478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7699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Irreducible Mass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irreducible mass is the </a:t>
            </a:r>
            <a:r>
              <a:rPr lang="en-US" i="1" dirty="0" smtClean="0"/>
              <a:t>final</a:t>
            </a:r>
            <a:r>
              <a:rPr lang="en-US" dirty="0" smtClean="0"/>
              <a:t> mass of a charged or rotating black hole when its charge or angular momentum is removed by </a:t>
            </a:r>
            <a:r>
              <a:rPr lang="en-US" i="1" dirty="0" smtClean="0"/>
              <a:t>adding</a:t>
            </a:r>
            <a:r>
              <a:rPr lang="en-US" dirty="0" smtClean="0"/>
              <a:t> external particles to the black hole.</a:t>
            </a:r>
          </a:p>
          <a:p>
            <a:r>
              <a:rPr lang="en-US" dirty="0" smtClean="0"/>
              <a:t>The irreducible mass does not contain electrostatic or rotational energy.</a:t>
            </a:r>
          </a:p>
          <a:p>
            <a:r>
              <a:rPr lang="en-US" dirty="0" smtClean="0"/>
              <a:t>It is a mass observed at infinity.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992109"/>
              </p:ext>
            </p:extLst>
          </p:nvPr>
        </p:nvGraphicFramePr>
        <p:xfrm>
          <a:off x="4038600" y="1219200"/>
          <a:ext cx="1219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4" name="Equation" r:id="rId3" imgW="291960" imgH="228600" progId="Equation.3">
                  <p:embed/>
                </p:oleObj>
              </mc:Choice>
              <mc:Fallback>
                <p:oleObj name="Equation" r:id="rId3" imgW="2919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38600" y="1219200"/>
                        <a:ext cx="1219200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682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Schwarzschild Black 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Total energy contained in a sphere enclosing the black hole at a coordinate distance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 horizon:             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Horizon mass: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035624"/>
              </p:ext>
            </p:extLst>
          </p:nvPr>
        </p:nvGraphicFramePr>
        <p:xfrm>
          <a:off x="2514600" y="2743200"/>
          <a:ext cx="36576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3" name="Equation" r:id="rId3" imgW="1701720" imgH="507960" progId="Equation.3">
                  <p:embed/>
                </p:oleObj>
              </mc:Choice>
              <mc:Fallback>
                <p:oleObj name="Equation" r:id="rId3" imgW="170172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4600" y="2743200"/>
                        <a:ext cx="365760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562137"/>
              </p:ext>
            </p:extLst>
          </p:nvPr>
        </p:nvGraphicFramePr>
        <p:xfrm>
          <a:off x="1524000" y="4572000"/>
          <a:ext cx="18145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4" name="Equation" r:id="rId5" imgW="888840" imgH="393480" progId="Equation.3">
                  <p:embed/>
                </p:oleObj>
              </mc:Choice>
              <mc:Fallback>
                <p:oleObj name="Equation" r:id="rId5" imgW="8888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4000" y="4572000"/>
                        <a:ext cx="1814513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4579645"/>
              </p:ext>
            </p:extLst>
          </p:nvPr>
        </p:nvGraphicFramePr>
        <p:xfrm>
          <a:off x="4800600" y="4495800"/>
          <a:ext cx="3197225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5" name="Equation" r:id="rId7" imgW="1650960" imgH="444240" progId="Equation.3">
                  <p:embed/>
                </p:oleObj>
              </mc:Choice>
              <mc:Fallback>
                <p:oleObj name="Equation" r:id="rId7" imgW="165096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00600" y="4495800"/>
                        <a:ext cx="3197225" cy="979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083230"/>
              </p:ext>
            </p:extLst>
          </p:nvPr>
        </p:nvGraphicFramePr>
        <p:xfrm>
          <a:off x="7391400" y="2209800"/>
          <a:ext cx="381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6" name="Equation" r:id="rId9" imgW="114120" imgH="126720" progId="Equation.3">
                  <p:embed/>
                </p:oleObj>
              </mc:Choice>
              <mc:Fallback>
                <p:oleObj name="Equation" r:id="rId9" imgW="114120" imgH="126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91400" y="2209800"/>
                        <a:ext cx="3810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292139"/>
              </p:ext>
            </p:extLst>
          </p:nvPr>
        </p:nvGraphicFramePr>
        <p:xfrm>
          <a:off x="3522663" y="5622925"/>
          <a:ext cx="217487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7" name="Equation" r:id="rId11" imgW="799920" imgH="228600" progId="Equation.3">
                  <p:embed/>
                </p:oleObj>
              </mc:Choice>
              <mc:Fallback>
                <p:oleObj name="Equation" r:id="rId11" imgW="7999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22663" y="5622925"/>
                        <a:ext cx="2174875" cy="56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649336"/>
              </p:ext>
            </p:extLst>
          </p:nvPr>
        </p:nvGraphicFramePr>
        <p:xfrm>
          <a:off x="3810000" y="4724400"/>
          <a:ext cx="609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8" name="Equation" r:id="rId13" imgW="393480" imgH="203040" progId="Equation.3">
                  <p:embed/>
                </p:oleObj>
              </mc:Choice>
              <mc:Fallback>
                <p:oleObj name="Equation" r:id="rId13" imgW="3934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10000" y="4724400"/>
                        <a:ext cx="6096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0098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</a:t>
            </a:r>
            <a:r>
              <a:rPr lang="en-US" dirty="0"/>
              <a:t>O</a:t>
            </a:r>
            <a:r>
              <a:rPr lang="en-US" dirty="0" smtClean="0"/>
              <a:t>f Black Hole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256775"/>
              </p:ext>
            </p:extLst>
          </p:nvPr>
        </p:nvGraphicFramePr>
        <p:xfrm>
          <a:off x="457200" y="1600200"/>
          <a:ext cx="8229600" cy="5555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Coordinate r in Schwarzschild</a:t>
                      </a:r>
                      <a:r>
                        <a:rPr lang="en-US" baseline="0" dirty="0" smtClean="0"/>
                        <a:t> radius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in asymptotic mass M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Horizon                            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2.000             Black hole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 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1.172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en-US" baseline="0" dirty="0" smtClean="0"/>
                        <a:t>                       </a:t>
                      </a:r>
                      <a:r>
                        <a:rPr lang="en-US" dirty="0" smtClean="0"/>
                        <a:t>                  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1.101             Neutron star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 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1.072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 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1.056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 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1.046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 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1.039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 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1.033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  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1.029</a:t>
                      </a:r>
                      <a:endParaRPr lang="en-US" dirty="0"/>
                    </a:p>
                  </a:txBody>
                  <a:tcPr/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             10</a:t>
                      </a:r>
                    </a:p>
                    <a:p>
                      <a:r>
                        <a:rPr lang="en-US" dirty="0" smtClean="0"/>
                        <a:t>                                                                  .</a:t>
                      </a:r>
                    </a:p>
                    <a:p>
                      <a:r>
                        <a:rPr lang="en-US" dirty="0" smtClean="0"/>
                        <a:t>                                                            infinity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1.026</a:t>
                      </a:r>
                    </a:p>
                    <a:p>
                      <a:r>
                        <a:rPr lang="en-US" dirty="0" smtClean="0"/>
                        <a:t>                .</a:t>
                      </a:r>
                    </a:p>
                    <a:p>
                      <a:r>
                        <a:rPr lang="en-US" dirty="0" smtClean="0"/>
                        <a:t>           1.000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341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Charged Black 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energy of a charged black hole contained within a radius at coordinate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 is the mass of the black hole including electrostatic energy observed at infinity.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Q is the electric charge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024223"/>
              </p:ext>
            </p:extLst>
          </p:nvPr>
        </p:nvGraphicFramePr>
        <p:xfrm>
          <a:off x="2209800" y="3048000"/>
          <a:ext cx="4419600" cy="109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7" name="Equation" r:id="rId3" imgW="2145960" imgH="533160" progId="Equation.3">
                  <p:embed/>
                </p:oleObj>
              </mc:Choice>
              <mc:Fallback>
                <p:oleObj name="Equation" r:id="rId3" imgW="2145960" imgH="533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9800" y="3048000"/>
                        <a:ext cx="4419600" cy="1093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809822"/>
              </p:ext>
            </p:extLst>
          </p:nvPr>
        </p:nvGraphicFramePr>
        <p:xfrm>
          <a:off x="5715000" y="2209800"/>
          <a:ext cx="381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8" name="Equation" r:id="rId5" imgW="114120" imgH="126720" progId="Equation.3">
                  <p:embed/>
                </p:oleObj>
              </mc:Choice>
              <mc:Fallback>
                <p:oleObj name="Equation" r:id="rId5" imgW="114120" imgH="126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15000" y="2209800"/>
                        <a:ext cx="3810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6957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Charged Black 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Horizon radius: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Horizon energy  (positive):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Exterior energy  (negative): 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2693619"/>
              </p:ext>
            </p:extLst>
          </p:nvPr>
        </p:nvGraphicFramePr>
        <p:xfrm>
          <a:off x="2819400" y="2286000"/>
          <a:ext cx="34290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2" name="Equation" r:id="rId3" imgW="1676160" imgH="457200" progId="Equation.3">
                  <p:embed/>
                </p:oleObj>
              </mc:Choice>
              <mc:Fallback>
                <p:oleObj name="Equation" r:id="rId3" imgW="16761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19400" y="2286000"/>
                        <a:ext cx="34290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9545282"/>
              </p:ext>
            </p:extLst>
          </p:nvPr>
        </p:nvGraphicFramePr>
        <p:xfrm>
          <a:off x="2209800" y="4038600"/>
          <a:ext cx="4495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3" name="Equation" r:id="rId5" imgW="2273040" imgH="457200" progId="Equation.3">
                  <p:embed/>
                </p:oleObj>
              </mc:Choice>
              <mc:Fallback>
                <p:oleObj name="Equation" r:id="rId5" imgW="227304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09800" y="4038600"/>
                        <a:ext cx="44958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887004"/>
              </p:ext>
            </p:extLst>
          </p:nvPr>
        </p:nvGraphicFramePr>
        <p:xfrm>
          <a:off x="2590800" y="5562600"/>
          <a:ext cx="38862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4" name="Equation" r:id="rId7" imgW="1993680" imgH="457200" progId="Equation.3">
                  <p:embed/>
                </p:oleObj>
              </mc:Choice>
              <mc:Fallback>
                <p:oleObj name="Equation" r:id="rId7" imgW="199368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90800" y="5562600"/>
                        <a:ext cx="38862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5909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Black holes are natural outcome of solutions to Einstein’s equation.</a:t>
            </a:r>
          </a:p>
          <a:p>
            <a:r>
              <a:rPr lang="en-US" dirty="0" smtClean="0"/>
              <a:t>Hilbert action  1915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Einstein’s Equation  1915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</a:t>
            </a:r>
          </a:p>
          <a:p>
            <a:pPr marL="0" indent="0">
              <a:buNone/>
            </a:pPr>
            <a:r>
              <a:rPr lang="en-US" dirty="0" smtClean="0"/>
              <a:t>              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041584"/>
              </p:ext>
            </p:extLst>
          </p:nvPr>
        </p:nvGraphicFramePr>
        <p:xfrm>
          <a:off x="2514600" y="3124200"/>
          <a:ext cx="4022725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" name="Equation" r:id="rId3" imgW="1409400" imgH="393480" progId="Equation.3">
                  <p:embed/>
                </p:oleObj>
              </mc:Choice>
              <mc:Fallback>
                <p:oleObj name="Equation" r:id="rId3" imgW="14094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4600" y="3124200"/>
                        <a:ext cx="4022725" cy="963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400046"/>
              </p:ext>
            </p:extLst>
          </p:nvPr>
        </p:nvGraphicFramePr>
        <p:xfrm>
          <a:off x="2438400" y="4953000"/>
          <a:ext cx="4267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0" name="Equation" r:id="rId5" imgW="1473120" imgH="393480" progId="Equation.3">
                  <p:embed/>
                </p:oleObj>
              </mc:Choice>
              <mc:Fallback>
                <p:oleObj name="Equation" r:id="rId5" imgW="14731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38400" y="4953000"/>
                        <a:ext cx="42672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7653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Irreducible Mass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irreducible mass is the </a:t>
            </a:r>
            <a:r>
              <a:rPr lang="en-US" i="1" dirty="0" smtClean="0"/>
              <a:t>final</a:t>
            </a:r>
            <a:r>
              <a:rPr lang="en-US" dirty="0" smtClean="0"/>
              <a:t> mass of the black hole when its charge is neutralized by </a:t>
            </a:r>
            <a:r>
              <a:rPr lang="en-US" i="1" dirty="0" smtClean="0"/>
              <a:t>adding</a:t>
            </a:r>
            <a:r>
              <a:rPr lang="en-US" dirty="0" smtClean="0"/>
              <a:t> oppositely charged particles, thus extracting energy from the black hole.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906759"/>
              </p:ext>
            </p:extLst>
          </p:nvPr>
        </p:nvGraphicFramePr>
        <p:xfrm>
          <a:off x="2590800" y="3783013"/>
          <a:ext cx="3810000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5" name="Equation" r:id="rId3" imgW="1625400" imgH="1180800" progId="Equation.3">
                  <p:embed/>
                </p:oleObj>
              </mc:Choice>
              <mc:Fallback>
                <p:oleObj name="Equation" r:id="rId3" imgW="1625400" imgH="1180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0800" y="3783013"/>
                        <a:ext cx="3810000" cy="2492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99732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 horizon mass is the mass contained  within the horizon by an observer at the horizon.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horizon mass depends only on the energy of the black hole when it is neutral !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724141"/>
              </p:ext>
            </p:extLst>
          </p:nvPr>
        </p:nvGraphicFramePr>
        <p:xfrm>
          <a:off x="2819400" y="3124200"/>
          <a:ext cx="3581400" cy="160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6" name="Equation" r:id="rId3" imgW="1650960" imgH="685800" progId="Equation.3">
                  <p:embed/>
                </p:oleObj>
              </mc:Choice>
              <mc:Fallback>
                <p:oleObj name="Equation" r:id="rId3" imgW="165096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19400" y="3124200"/>
                        <a:ext cx="3581400" cy="1601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9654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Charged Black 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Electrostatic energy is outside the black hole like that of a charged metal conductor.</a:t>
            </a:r>
          </a:p>
          <a:p>
            <a:r>
              <a:rPr lang="en-US" dirty="0" smtClean="0"/>
              <a:t>Electric charges reside only on the surface of the black hole.</a:t>
            </a:r>
          </a:p>
          <a:p>
            <a:r>
              <a:rPr lang="en-US" dirty="0" smtClean="0"/>
              <a:t>If a black hole is formed only with electric particles, then all particles and mass will stay at the horizon. </a:t>
            </a:r>
            <a:endParaRPr lang="en-US" dirty="0"/>
          </a:p>
          <a:p>
            <a:r>
              <a:rPr lang="en-US" dirty="0" smtClean="0"/>
              <a:t>Extreme black hole has maximum electric charge.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205072"/>
              </p:ext>
            </p:extLst>
          </p:nvPr>
        </p:nvGraphicFramePr>
        <p:xfrm>
          <a:off x="3581400" y="5562600"/>
          <a:ext cx="2057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7" name="Equation" r:id="rId3" imgW="685800" imgH="228600" progId="Equation.3">
                  <p:embed/>
                </p:oleObj>
              </mc:Choice>
              <mc:Fallback>
                <p:oleObj name="Equation" r:id="rId3" imgW="685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81400" y="5562600"/>
                        <a:ext cx="20574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4653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Slowly Rotating Black 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energy of a slowly rotating black hole -</a:t>
            </a:r>
          </a:p>
          <a:p>
            <a:pPr marL="0" indent="0">
              <a:buNone/>
            </a:pPr>
            <a:r>
              <a:rPr lang="en-US" dirty="0" smtClean="0"/>
              <a:t>    approximate expression:    ( Martinez 1994 )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195087"/>
              </p:ext>
            </p:extLst>
          </p:nvPr>
        </p:nvGraphicFramePr>
        <p:xfrm>
          <a:off x="1981200" y="2971800"/>
          <a:ext cx="5495925" cy="333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5" name="Equation" r:id="rId3" imgW="3238200" imgH="1726920" progId="Equation.3">
                  <p:embed/>
                </p:oleObj>
              </mc:Choice>
              <mc:Fallback>
                <p:oleObj name="Equation" r:id="rId3" imgW="3238200" imgH="17269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81200" y="2971800"/>
                        <a:ext cx="5495925" cy="333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1011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Rotating Black Hole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Horizon radius: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Ergosphere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                   </a:t>
            </a:r>
          </a:p>
          <a:p>
            <a:r>
              <a:rPr lang="en-US" dirty="0" smtClean="0"/>
              <a:t>Horizon energy:</a:t>
            </a:r>
          </a:p>
          <a:p>
            <a:pPr marL="0" indent="0">
              <a:buNone/>
            </a:pPr>
            <a:r>
              <a:rPr lang="en-US" dirty="0" smtClean="0"/>
              <a:t>               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6854886"/>
              </p:ext>
            </p:extLst>
          </p:nvPr>
        </p:nvGraphicFramePr>
        <p:xfrm>
          <a:off x="1543050" y="2209800"/>
          <a:ext cx="59055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6" name="Equation" r:id="rId3" imgW="2806560" imgH="457200" progId="Equation.3">
                  <p:embed/>
                </p:oleObj>
              </mc:Choice>
              <mc:Fallback>
                <p:oleObj name="Equation" r:id="rId3" imgW="28065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3050" y="2209800"/>
                        <a:ext cx="590550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434801"/>
              </p:ext>
            </p:extLst>
          </p:nvPr>
        </p:nvGraphicFramePr>
        <p:xfrm>
          <a:off x="2895600" y="3810000"/>
          <a:ext cx="3322637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7" name="Equation" r:id="rId5" imgW="1536480" imgH="266400" progId="Equation.3">
                  <p:embed/>
                </p:oleObj>
              </mc:Choice>
              <mc:Fallback>
                <p:oleObj name="Equation" r:id="rId5" imgW="153648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95600" y="3810000"/>
                        <a:ext cx="3322637" cy="623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765432"/>
              </p:ext>
            </p:extLst>
          </p:nvPr>
        </p:nvGraphicFramePr>
        <p:xfrm>
          <a:off x="1981200" y="5257800"/>
          <a:ext cx="52578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8" name="Equation" r:id="rId7" imgW="2412720" imgH="457200" progId="Equation.3">
                  <p:embed/>
                </p:oleObj>
              </mc:Choice>
              <mc:Fallback>
                <p:oleObj name="Equation" r:id="rId7" imgW="24127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81200" y="5257800"/>
                        <a:ext cx="52578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82679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Irreducible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irreducible mass is the </a:t>
            </a:r>
            <a:r>
              <a:rPr lang="en-US" i="1" dirty="0" smtClean="0"/>
              <a:t>final </a:t>
            </a:r>
            <a:r>
              <a:rPr lang="en-US" dirty="0" smtClean="0"/>
              <a:t>mass of the black hole when its rotation is removed by </a:t>
            </a:r>
            <a:r>
              <a:rPr lang="en-US" i="1" dirty="0" smtClean="0"/>
              <a:t>adding</a:t>
            </a:r>
            <a:r>
              <a:rPr lang="en-US" dirty="0" smtClean="0"/>
              <a:t> external particles, extracting energy from the </a:t>
            </a:r>
            <a:r>
              <a:rPr lang="en-US" dirty="0" err="1" smtClean="0"/>
              <a:t>ergosphere</a:t>
            </a:r>
            <a:r>
              <a:rPr lang="en-US" dirty="0" smtClean="0"/>
              <a:t> by the Penrose process.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Slow rotation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093313"/>
              </p:ext>
            </p:extLst>
          </p:nvPr>
        </p:nvGraphicFramePr>
        <p:xfrm>
          <a:off x="2590800" y="3886200"/>
          <a:ext cx="3733800" cy="246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Equation" r:id="rId3" imgW="1688760" imgH="1168200" progId="Equation.3">
                  <p:embed/>
                </p:oleObj>
              </mc:Choice>
              <mc:Fallback>
                <p:oleObj name="Equation" r:id="rId3" imgW="1688760" imgH="1168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0800" y="3886200"/>
                        <a:ext cx="3733800" cy="2465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1179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Black Hole With Any Rotation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Total energy can be obtained by numerical evaluation in the </a:t>
            </a:r>
            <a:r>
              <a:rPr lang="en-US" i="1" dirty="0" err="1" smtClean="0"/>
              <a:t>teleparallel</a:t>
            </a:r>
            <a:r>
              <a:rPr lang="en-US" dirty="0" smtClean="0"/>
              <a:t> formulation.</a:t>
            </a:r>
          </a:p>
          <a:p>
            <a:r>
              <a:rPr lang="en-US" dirty="0" err="1" smtClean="0"/>
              <a:t>Teleparallel</a:t>
            </a:r>
            <a:r>
              <a:rPr lang="en-US" dirty="0" smtClean="0"/>
              <a:t> gravity is an </a:t>
            </a:r>
            <a:r>
              <a:rPr lang="en-US" i="1" dirty="0" smtClean="0"/>
              <a:t>equivalent</a:t>
            </a:r>
            <a:r>
              <a:rPr lang="en-US" dirty="0" smtClean="0"/>
              <a:t> geometric formulation of General </a:t>
            </a:r>
            <a:r>
              <a:rPr lang="en-US" dirty="0"/>
              <a:t>R</a:t>
            </a:r>
            <a:r>
              <a:rPr lang="en-US" dirty="0" smtClean="0"/>
              <a:t>elativity in which the action is constructed purely with torsion without curvature.  It has a gauge field approach.</a:t>
            </a:r>
          </a:p>
          <a:p>
            <a:r>
              <a:rPr lang="en-US" dirty="0" smtClean="0"/>
              <a:t>There is a perfectly well-defined gravitational energy density which General </a:t>
            </a:r>
            <a:r>
              <a:rPr lang="en-US" dirty="0"/>
              <a:t>R</a:t>
            </a:r>
            <a:r>
              <a:rPr lang="en-US" dirty="0" smtClean="0"/>
              <a:t>elativity does not have.           ( </a:t>
            </a:r>
            <a:r>
              <a:rPr lang="en-US" dirty="0" err="1" smtClean="0"/>
              <a:t>Maluf</a:t>
            </a:r>
            <a:r>
              <a:rPr lang="en-US" dirty="0" smtClean="0"/>
              <a:t>, Martins &amp; </a:t>
            </a:r>
            <a:r>
              <a:rPr lang="en-US" dirty="0" err="1" smtClean="0"/>
              <a:t>Kneip</a:t>
            </a:r>
            <a:r>
              <a:rPr lang="en-US" dirty="0" smtClean="0"/>
              <a:t>  1996 )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58035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Numerical evaluation shows that the horizon mass of a rotating black hole is very close to </a:t>
            </a:r>
            <a:r>
              <a:rPr lang="en-US" i="1" dirty="0" smtClean="0"/>
              <a:t>twice</a:t>
            </a:r>
            <a:r>
              <a:rPr lang="en-US" dirty="0" smtClean="0"/>
              <a:t> the irreducible mass </a:t>
            </a:r>
            <a:r>
              <a:rPr lang="en-US" i="1" dirty="0" smtClean="0"/>
              <a:t>at any rotation</a:t>
            </a:r>
            <a:r>
              <a:rPr lang="en-US" dirty="0" smtClean="0"/>
              <a:t>.</a:t>
            </a:r>
          </a:p>
          <a:p>
            <a:r>
              <a:rPr lang="en-US" dirty="0"/>
              <a:t>Small discrepancy is </a:t>
            </a:r>
            <a:r>
              <a:rPr lang="en-US" dirty="0" smtClean="0"/>
              <a:t>due </a:t>
            </a:r>
            <a:r>
              <a:rPr lang="en-US" dirty="0"/>
              <a:t>to </a:t>
            </a:r>
            <a:r>
              <a:rPr lang="en-US" i="1" dirty="0"/>
              <a:t>axial</a:t>
            </a:r>
            <a:r>
              <a:rPr lang="en-US" dirty="0"/>
              <a:t> symmetry of a rotating black hole </a:t>
            </a:r>
            <a:r>
              <a:rPr lang="en-US" dirty="0" smtClean="0"/>
              <a:t>compared with exact spherical symmetry of a </a:t>
            </a:r>
            <a:r>
              <a:rPr lang="en-US" dirty="0" err="1" smtClean="0"/>
              <a:t>Schwarzchild</a:t>
            </a:r>
            <a:r>
              <a:rPr lang="en-US" dirty="0" smtClean="0"/>
              <a:t> black hole. </a:t>
            </a:r>
            <a:endParaRPr lang="en-US" dirty="0"/>
          </a:p>
          <a:p>
            <a:r>
              <a:rPr lang="en-US" dirty="0" smtClean="0"/>
              <a:t>The horizon mass depends only on the energy of the black hole when it is not rotating. </a:t>
            </a:r>
          </a:p>
          <a:p>
            <a:r>
              <a:rPr lang="en-US" dirty="0" smtClean="0"/>
              <a:t>Rotational energy resides almost completely outside the black hole. </a:t>
            </a:r>
          </a:p>
        </p:txBody>
      </p:sp>
    </p:spTree>
    <p:extLst>
      <p:ext uri="{BB962C8B-B14F-4D97-AF65-F5344CB8AC3E}">
        <p14:creationId xmlns:p14="http://schemas.microsoft.com/office/powerpoint/2010/main" val="25875729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Exact Horizon Mass from Area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Area at the event horizon: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dirty="0"/>
          </a:p>
          <a:p>
            <a:endParaRPr lang="en-US" dirty="0" smtClean="0"/>
          </a:p>
          <a:p>
            <a:r>
              <a:rPr lang="en-US" dirty="0" smtClean="0"/>
              <a:t>A local observer </a:t>
            </a:r>
            <a:r>
              <a:rPr lang="en-US" dirty="0" err="1" smtClean="0"/>
              <a:t>comoving</a:t>
            </a:r>
            <a:r>
              <a:rPr lang="en-US" dirty="0" smtClean="0"/>
              <a:t> with the rotating black hole at the event horizon finds only a Schwarzschild black hole which with the same area has an asymptotic mass                therefore a horizon mass            . 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646222"/>
              </p:ext>
            </p:extLst>
          </p:nvPr>
        </p:nvGraphicFramePr>
        <p:xfrm>
          <a:off x="2438400" y="1981200"/>
          <a:ext cx="4267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2" name="Equation" r:id="rId3" imgW="1803240" imgH="888840" progId="Equation.3">
                  <p:embed/>
                </p:oleObj>
              </mc:Choice>
              <mc:Fallback>
                <p:oleObj name="Equation" r:id="rId3" imgW="1803240" imgH="888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8400" y="1981200"/>
                        <a:ext cx="4267200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307391"/>
              </p:ext>
            </p:extLst>
          </p:nvPr>
        </p:nvGraphicFramePr>
        <p:xfrm>
          <a:off x="5943600" y="5257800"/>
          <a:ext cx="171291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3" name="Equation" r:id="rId5" imgW="596880" imgH="228600" progId="Equation.3">
                  <p:embed/>
                </p:oleObj>
              </mc:Choice>
              <mc:Fallback>
                <p:oleObj name="Equation" r:id="rId5" imgW="5968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43600" y="5257800"/>
                        <a:ext cx="1712912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203996"/>
              </p:ext>
            </p:extLst>
          </p:nvPr>
        </p:nvGraphicFramePr>
        <p:xfrm>
          <a:off x="5181600" y="5791200"/>
          <a:ext cx="914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4" name="Equation" r:id="rId7" imgW="368280" imgH="228600" progId="Equation.3">
                  <p:embed/>
                </p:oleObj>
              </mc:Choice>
              <mc:Fallback>
                <p:oleObj name="Equation" r:id="rId7" imgW="3682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81600" y="5791200"/>
                        <a:ext cx="9144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2887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Surprising Consequences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each case, the horizon mass is always </a:t>
            </a:r>
            <a:r>
              <a:rPr lang="en-US" i="1" dirty="0" smtClean="0"/>
              <a:t>twice</a:t>
            </a:r>
            <a:r>
              <a:rPr lang="en-US" dirty="0" smtClean="0"/>
              <a:t> the irreducible mass observed at infinity.</a:t>
            </a:r>
          </a:p>
          <a:p>
            <a:r>
              <a:rPr lang="en-US" dirty="0" smtClean="0"/>
              <a:t>Electrostatic energy and rotational energy of a general black hole are all </a:t>
            </a:r>
            <a:r>
              <a:rPr lang="en-US" i="1" dirty="0" smtClean="0"/>
              <a:t>external</a:t>
            </a:r>
            <a:r>
              <a:rPr lang="en-US" dirty="0" smtClean="0"/>
              <a:t> quantities. They are absent inside the black hole.</a:t>
            </a:r>
          </a:p>
          <a:p>
            <a:r>
              <a:rPr lang="en-US" i="1" dirty="0" smtClean="0"/>
              <a:t>A charged black hole does not have charges inside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A rotating black hole does not rotate</a:t>
            </a:r>
            <a:r>
              <a:rPr lang="en-US" dirty="0" smtClean="0"/>
              <a:t>. Only the external space is rotating.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854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GW 150914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discovery of gravitational waves </a:t>
            </a:r>
            <a:r>
              <a:rPr lang="en-US" dirty="0" smtClean="0"/>
              <a:t>in 2015</a:t>
            </a:r>
            <a:r>
              <a:rPr lang="en-US" dirty="0" smtClean="0"/>
              <a:t> </a:t>
            </a:r>
            <a:r>
              <a:rPr lang="en-US" dirty="0" smtClean="0"/>
              <a:t>confirms the existence of black holes.</a:t>
            </a:r>
          </a:p>
          <a:p>
            <a:r>
              <a:rPr lang="en-US" dirty="0" smtClean="0"/>
              <a:t>Black holes are now real astrophysical bodies. They may be abundant in the Universe.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35095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Hawking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horizon mass theorem is crucial for understanding Hawking radiation.</a:t>
            </a:r>
          </a:p>
          <a:p>
            <a:r>
              <a:rPr lang="en-US" dirty="0" smtClean="0"/>
              <a:t>Black hole radiation is possible only if the horizon mass is </a:t>
            </a:r>
            <a:r>
              <a:rPr lang="en-US" i="1" dirty="0" smtClean="0"/>
              <a:t>greater</a:t>
            </a:r>
            <a:r>
              <a:rPr lang="en-US" dirty="0" smtClean="0"/>
              <a:t> than the asymptotic mass because it takes an enormous amount of energy for a particle released at the horizon to reach infinity. </a:t>
            </a:r>
          </a:p>
          <a:p>
            <a:r>
              <a:rPr lang="en-US" dirty="0" smtClean="0"/>
              <a:t>This energy comes from the black hole.</a:t>
            </a:r>
          </a:p>
          <a:p>
            <a:r>
              <a:rPr lang="en-US" dirty="0" smtClean="0"/>
              <a:t>Without black hole radiation, the Second Law of Thermodynamics is lost.</a:t>
            </a:r>
          </a:p>
        </p:txBody>
      </p:sp>
    </p:spTree>
    <p:extLst>
      <p:ext uri="{BB962C8B-B14F-4D97-AF65-F5344CB8AC3E}">
        <p14:creationId xmlns:p14="http://schemas.microsoft.com/office/powerpoint/2010/main" val="6545146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Hole Paradoxes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the entropy of the black hole proportional to its area and not to its volume?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Where is the information of the black hole?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there a firewall for a black hole?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there a singularity inside a black hole?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the </a:t>
            </a:r>
            <a:r>
              <a:rPr lang="en-US" dirty="0" err="1" smtClean="0"/>
              <a:t>Gravastar</a:t>
            </a:r>
            <a:r>
              <a:rPr lang="en-US" dirty="0" smtClean="0"/>
              <a:t> thin shell model justifiable?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5564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 All </a:t>
            </a:r>
            <a:r>
              <a:rPr lang="en-US" i="1" dirty="0"/>
              <a:t>these questions can </a:t>
            </a:r>
            <a:r>
              <a:rPr lang="en-US" i="1" dirty="0" smtClean="0"/>
              <a:t>be </a:t>
            </a:r>
            <a:r>
              <a:rPr lang="en-US" i="1" dirty="0"/>
              <a:t>answered by the   </a:t>
            </a:r>
          </a:p>
          <a:p>
            <a:pPr marL="0" indent="0">
              <a:buNone/>
            </a:pPr>
            <a:r>
              <a:rPr lang="en-US" i="1" dirty="0"/>
              <a:t>     </a:t>
            </a:r>
            <a:r>
              <a:rPr lang="en-US" i="1" dirty="0" smtClean="0"/>
              <a:t>Horizon </a:t>
            </a:r>
            <a:r>
              <a:rPr lang="en-US" i="1" dirty="0"/>
              <a:t>Mass Theorem since external </a:t>
            </a:r>
            <a:r>
              <a:rPr lang="en-US" i="1" dirty="0" smtClean="0"/>
              <a:t>    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 particles </a:t>
            </a:r>
            <a:r>
              <a:rPr lang="en-US" i="1" dirty="0"/>
              <a:t>can only stay outside the </a:t>
            </a:r>
            <a:r>
              <a:rPr lang="en-US" i="1" dirty="0" smtClean="0"/>
              <a:t>horizon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 of a black hole!</a:t>
            </a:r>
          </a:p>
          <a:p>
            <a:pPr marL="0" indent="0">
              <a:buNone/>
            </a:pPr>
            <a:r>
              <a:rPr lang="en-US" i="1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2103962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Entropy is proportional to surface because particles stay at the horizon.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Information is located at the surface because  it is where the particles carrying information are.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is a firewall since particles cannot cross the horizon.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Singularity is absent inside black hole.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Supports </a:t>
            </a:r>
            <a:r>
              <a:rPr lang="en-US" dirty="0" err="1"/>
              <a:t>g</a:t>
            </a:r>
            <a:r>
              <a:rPr lang="en-US" dirty="0" err="1" smtClean="0"/>
              <a:t>ravastar</a:t>
            </a:r>
            <a:r>
              <a:rPr lang="en-US" dirty="0" smtClean="0"/>
              <a:t> model as viable theory.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90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Black Hole Theorems</a:t>
            </a:r>
            <a:br>
              <a:rPr lang="en-US" dirty="0" smtClean="0"/>
            </a:br>
            <a:r>
              <a:rPr lang="en-US" dirty="0" smtClean="0"/>
              <a:t>1965 - 2005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Singularity Theorem  1965    </a:t>
            </a:r>
          </a:p>
          <a:p>
            <a:r>
              <a:rPr lang="en-US" dirty="0" smtClean="0"/>
              <a:t>Area Theorem  1972</a:t>
            </a:r>
          </a:p>
          <a:p>
            <a:r>
              <a:rPr lang="en-US" dirty="0" smtClean="0"/>
              <a:t>Uniqueness Theorem  1975   </a:t>
            </a:r>
          </a:p>
          <a:p>
            <a:r>
              <a:rPr lang="en-US" dirty="0" smtClean="0"/>
              <a:t>Positive Energy Theorem  1983</a:t>
            </a:r>
          </a:p>
          <a:p>
            <a:r>
              <a:rPr lang="en-US" dirty="0" smtClean="0"/>
              <a:t>Horizon Mass Theorem  2005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390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Singularity Theorem</a:t>
            </a:r>
            <a:br>
              <a:rPr lang="en-US" dirty="0" smtClean="0"/>
            </a:br>
            <a:r>
              <a:rPr lang="en-US" sz="3200" dirty="0" smtClean="0"/>
              <a:t>Penrose/Hawking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i="1" dirty="0" smtClean="0"/>
              <a:t>Singularities occur in the big bang and in black holes where curvature diverges uncontrollably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Time must have a beginning in the big bang.</a:t>
            </a:r>
          </a:p>
          <a:p>
            <a:r>
              <a:rPr lang="en-US" dirty="0" smtClean="0"/>
              <a:t>Time would come to an end in a black hole.</a:t>
            </a:r>
          </a:p>
          <a:p>
            <a:r>
              <a:rPr lang="en-US" dirty="0" smtClean="0"/>
              <a:t>General Relativity breaks down at the Planck scale.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808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Area Theorem</a:t>
            </a:r>
            <a:br>
              <a:rPr lang="en-US" dirty="0" smtClean="0"/>
            </a:br>
            <a:r>
              <a:rPr lang="en-US" sz="3600" dirty="0" smtClean="0"/>
              <a:t>Hawking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r>
              <a:rPr lang="en-US" i="1" dirty="0" smtClean="0"/>
              <a:t>The surface area of a black hole can only stay the same or increase, but can never decrease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entropy of a system can only stay the same or increase, but can never decrease.</a:t>
            </a:r>
          </a:p>
          <a:p>
            <a:r>
              <a:rPr lang="en-US" dirty="0" smtClean="0"/>
              <a:t>The area of a black hole is its entropy and the surface gravity is its temperature.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497157"/>
              </p:ext>
            </p:extLst>
          </p:nvPr>
        </p:nvGraphicFramePr>
        <p:xfrm>
          <a:off x="1295400" y="5410200"/>
          <a:ext cx="24384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7" name="Equation" r:id="rId3" imgW="888840" imgH="482400" progId="Equation.3">
                  <p:embed/>
                </p:oleObj>
              </mc:Choice>
              <mc:Fallback>
                <p:oleObj name="Equation" r:id="rId3" imgW="88884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5400" y="5410200"/>
                        <a:ext cx="24384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9970504"/>
              </p:ext>
            </p:extLst>
          </p:nvPr>
        </p:nvGraphicFramePr>
        <p:xfrm>
          <a:off x="4953000" y="5334000"/>
          <a:ext cx="22860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8" name="Equation" r:id="rId5" imgW="850680" imgH="431640" progId="Equation.3">
                  <p:embed/>
                </p:oleObj>
              </mc:Choice>
              <mc:Fallback>
                <p:oleObj name="Equation" r:id="rId5" imgW="8506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53000" y="5334000"/>
                        <a:ext cx="22860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0477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Uniqueness Theorem</a:t>
            </a:r>
            <a:br>
              <a:rPr lang="en-US" dirty="0" smtClean="0"/>
            </a:br>
            <a:r>
              <a:rPr lang="en-US" sz="3600" dirty="0" smtClean="0"/>
              <a:t>Israel/Carter/Hawking/Robinson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i="1" dirty="0" smtClean="0"/>
              <a:t>A black hole is uniquely specified by its mass, charge and angular momentum.</a:t>
            </a:r>
          </a:p>
          <a:p>
            <a:r>
              <a:rPr lang="en-US" dirty="0" smtClean="0"/>
              <a:t>Two black holes which have the same mass, charge and angular momentum are indistinguishable to an external observer,</a:t>
            </a:r>
            <a:r>
              <a:rPr lang="en-US" dirty="0"/>
              <a:t> </a:t>
            </a:r>
            <a:r>
              <a:rPr lang="en-US" dirty="0" smtClean="0"/>
              <a:t>even if one is composed of matter and the other of antimatter.</a:t>
            </a:r>
          </a:p>
        </p:txBody>
      </p:sp>
    </p:spTree>
    <p:extLst>
      <p:ext uri="{BB962C8B-B14F-4D97-AF65-F5344CB8AC3E}">
        <p14:creationId xmlns:p14="http://schemas.microsoft.com/office/powerpoint/2010/main" val="133348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Positive Energy Theorem</a:t>
            </a:r>
            <a:br>
              <a:rPr lang="en-US" dirty="0" smtClean="0"/>
            </a:br>
            <a:r>
              <a:rPr lang="en-US" sz="3600" dirty="0" err="1" smtClean="0"/>
              <a:t>Shoen</a:t>
            </a:r>
            <a:r>
              <a:rPr lang="en-US" sz="3600" dirty="0" smtClean="0"/>
              <a:t>/</a:t>
            </a:r>
            <a:r>
              <a:rPr lang="en-US" sz="3600" dirty="0" err="1" smtClean="0"/>
              <a:t>Yau</a:t>
            </a:r>
            <a:r>
              <a:rPr lang="en-US" sz="3600" dirty="0" smtClean="0"/>
              <a:t>/Gibbons/Hawking/</a:t>
            </a:r>
            <a:r>
              <a:rPr lang="en-US" sz="3600" dirty="0" err="1" smtClean="0"/>
              <a:t>Horiwitz</a:t>
            </a:r>
            <a:r>
              <a:rPr lang="en-US" sz="3600" dirty="0" smtClean="0"/>
              <a:t>/Perry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 smtClean="0"/>
              <a:t>The </a:t>
            </a:r>
            <a:r>
              <a:rPr lang="en-US" i="1" dirty="0"/>
              <a:t>mass </a:t>
            </a:r>
            <a:r>
              <a:rPr lang="en-US" i="1" dirty="0" smtClean="0"/>
              <a:t>of a black hole is always positive</a:t>
            </a:r>
            <a:r>
              <a:rPr lang="en-US" dirty="0" smtClean="0"/>
              <a:t>.</a:t>
            </a:r>
          </a:p>
          <a:p>
            <a:r>
              <a:rPr lang="en-US" dirty="0" smtClean="0"/>
              <a:t>Gravity is always an attractive force and gravitational potential energy is always negative.</a:t>
            </a:r>
          </a:p>
          <a:p>
            <a:r>
              <a:rPr lang="en-US" dirty="0" smtClean="0"/>
              <a:t>Question:  Is it possible that the gravitational binding energy of a black hole is so great that it dominates over matter such that the total energy becomes negative? </a:t>
            </a:r>
          </a:p>
          <a:p>
            <a:r>
              <a:rPr lang="en-US" dirty="0" smtClean="0"/>
              <a:t>Positive Energy Theorem states that it is not possible.   </a:t>
            </a:r>
          </a:p>
        </p:txBody>
      </p:sp>
    </p:spTree>
    <p:extLst>
      <p:ext uri="{BB962C8B-B14F-4D97-AF65-F5344CB8AC3E}">
        <p14:creationId xmlns:p14="http://schemas.microsoft.com/office/powerpoint/2010/main" val="1795630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Horizon Mass Theorem</a:t>
            </a:r>
            <a:br>
              <a:rPr lang="en-US" dirty="0" smtClean="0"/>
            </a:br>
            <a:r>
              <a:rPr lang="en-US" sz="3600" dirty="0" smtClean="0"/>
              <a:t>Brown/York/Martinez/</a:t>
            </a:r>
            <a:r>
              <a:rPr lang="en-US" sz="3600" dirty="0" err="1" smtClean="0"/>
              <a:t>Maluf</a:t>
            </a:r>
            <a:r>
              <a:rPr lang="en-US" sz="3600" dirty="0" smtClean="0"/>
              <a:t>/Ha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6482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For all black holes: neutral, charged or rotating,</a:t>
            </a:r>
            <a:r>
              <a:rPr lang="en-US" dirty="0"/>
              <a:t> </a:t>
            </a:r>
            <a:r>
              <a:rPr lang="en-US" dirty="0" smtClean="0"/>
              <a:t>the horizon mass is always </a:t>
            </a:r>
            <a:r>
              <a:rPr lang="en-US" i="1" dirty="0" smtClean="0"/>
              <a:t>twice</a:t>
            </a:r>
            <a:r>
              <a:rPr lang="en-US" dirty="0" smtClean="0"/>
              <a:t> the irreducible mass observed at infinity.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800" dirty="0" smtClean="0"/>
              <a:t>Y.K. Ha, Int. J. Mod. Phys. D14 (2005) 2219</a:t>
            </a:r>
            <a:r>
              <a:rPr lang="en-US" dirty="0" smtClean="0"/>
              <a:t>                     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089846"/>
              </p:ext>
            </p:extLst>
          </p:nvPr>
        </p:nvGraphicFramePr>
        <p:xfrm>
          <a:off x="3124200" y="4038600"/>
          <a:ext cx="2971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4" name="Equation" r:id="rId3" imgW="901440" imgH="228600" progId="Equation.3">
                  <p:embed/>
                </p:oleObj>
              </mc:Choice>
              <mc:Fallback>
                <p:oleObj name="Equation" r:id="rId3" imgW="901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24200" y="4038600"/>
                        <a:ext cx="29718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4894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1863</TotalTime>
  <Words>1465</Words>
  <Application>Microsoft Office PowerPoint</Application>
  <PresentationFormat>On-screen Show (4:3)</PresentationFormat>
  <Paragraphs>237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Equation</vt:lpstr>
      <vt:lpstr>Quasi-local Energy for  Black Holes</vt:lpstr>
      <vt:lpstr>Black Holes</vt:lpstr>
      <vt:lpstr>GW 150914</vt:lpstr>
      <vt:lpstr>Black Hole Theorems 1965 - 2005</vt:lpstr>
      <vt:lpstr>Singularity Theorem Penrose/Hawking</vt:lpstr>
      <vt:lpstr>Area Theorem Hawking</vt:lpstr>
      <vt:lpstr>Uniqueness Theorem Israel/Carter/Hawking/Robinson</vt:lpstr>
      <vt:lpstr>Positive Energy Theorem Shoen/Yau/Gibbons/Hawking/Horiwitz/Perry</vt:lpstr>
      <vt:lpstr>Horizon Mass Theorem Brown/York/Martinez/Maluf/Ha</vt:lpstr>
      <vt:lpstr>Quasi-local Mass</vt:lpstr>
      <vt:lpstr>Quasi-local Energy</vt:lpstr>
      <vt:lpstr>Quasi-local Mass for Black Holes</vt:lpstr>
      <vt:lpstr>Asymptotic Mass   </vt:lpstr>
      <vt:lpstr>Horizon Mass</vt:lpstr>
      <vt:lpstr>Irreducible Mass  </vt:lpstr>
      <vt:lpstr>Schwarzschild Black Hole</vt:lpstr>
      <vt:lpstr>Mass Of Black Hole</vt:lpstr>
      <vt:lpstr>Charged Black Hole</vt:lpstr>
      <vt:lpstr>Charged Black Hole</vt:lpstr>
      <vt:lpstr>Irreducible Mass </vt:lpstr>
      <vt:lpstr>Horizon Mass</vt:lpstr>
      <vt:lpstr>Charged Black Hole</vt:lpstr>
      <vt:lpstr>Slowly Rotating Black Hole</vt:lpstr>
      <vt:lpstr>Rotating Black Hole</vt:lpstr>
      <vt:lpstr>Irreducible Mass</vt:lpstr>
      <vt:lpstr> Black Hole With Any Rotation</vt:lpstr>
      <vt:lpstr>Numerical Evaluation</vt:lpstr>
      <vt:lpstr>Exact Horizon Mass from Area </vt:lpstr>
      <vt:lpstr>Surprising Consequences </vt:lpstr>
      <vt:lpstr>Hawking Radiation</vt:lpstr>
      <vt:lpstr>Black Hole Paradoxes</vt:lpstr>
      <vt:lpstr> </vt:lpstr>
      <vt:lpstr> Conclusions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Hole Energy</dc:title>
  <dc:creator>yuanha</dc:creator>
  <cp:lastModifiedBy>yuanha</cp:lastModifiedBy>
  <cp:revision>139</cp:revision>
  <dcterms:created xsi:type="dcterms:W3CDTF">2015-03-11T03:10:39Z</dcterms:created>
  <dcterms:modified xsi:type="dcterms:W3CDTF">2016-06-29T01:55:40Z</dcterms:modified>
</cp:coreProperties>
</file>