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.xml" ContentType="application/vnd.openxmlformats-officedocument.presentationml.tags+xml"/>
  <Override PartName="/ppt/notesSlides/notesSlide10.xml" ContentType="application/vnd.openxmlformats-officedocument.presentationml.notesSlide+xml"/>
  <Override PartName="/ppt/tags/tag2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1"/>
  </p:notesMasterIdLst>
  <p:sldIdLst>
    <p:sldId id="256" r:id="rId2"/>
    <p:sldId id="367" r:id="rId3"/>
    <p:sldId id="288" r:id="rId4"/>
    <p:sldId id="319" r:id="rId5"/>
    <p:sldId id="364" r:id="rId6"/>
    <p:sldId id="328" r:id="rId7"/>
    <p:sldId id="332" r:id="rId8"/>
    <p:sldId id="339" r:id="rId9"/>
    <p:sldId id="359" r:id="rId10"/>
    <p:sldId id="370" r:id="rId11"/>
    <p:sldId id="371" r:id="rId12"/>
    <p:sldId id="340" r:id="rId13"/>
    <p:sldId id="348" r:id="rId14"/>
    <p:sldId id="372" r:id="rId15"/>
    <p:sldId id="373" r:id="rId16"/>
    <p:sldId id="375" r:id="rId17"/>
    <p:sldId id="376" r:id="rId18"/>
    <p:sldId id="352" r:id="rId19"/>
    <p:sldId id="32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i Dong" initials="XD" lastIdx="1" clrIdx="0">
    <p:extLst>
      <p:ext uri="{19B8F6BF-5375-455C-9EA6-DF929625EA0E}">
        <p15:presenceInfo xmlns:p15="http://schemas.microsoft.com/office/powerpoint/2012/main" userId="bcc78bc6414b69b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87545" autoAdjust="0"/>
  </p:normalViewPr>
  <p:slideViewPr>
    <p:cSldViewPr snapToGrid="0">
      <p:cViewPr varScale="1">
        <p:scale>
          <a:sx n="92" d="100"/>
          <a:sy n="92" d="100"/>
        </p:scale>
        <p:origin x="2076" y="90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70A367-46FD-448C-AB5A-DBE82BA7CF83}" type="doc">
      <dgm:prSet loTypeId="urn:microsoft.com/office/officeart/2005/8/layout/cycle7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10748B5-58A0-4116-AB24-803BCF3D7ED9}">
      <dgm:prSet phldrT="[Text]"/>
      <dgm:spPr/>
      <dgm:t>
        <a:bodyPr/>
        <a:lstStyle/>
        <a:p>
          <a:r>
            <a:rPr lang="en-US" dirty="0" smtClean="0"/>
            <a:t>Gravity</a:t>
          </a:r>
          <a:endParaRPr lang="en-US" dirty="0"/>
        </a:p>
      </dgm:t>
    </dgm:pt>
    <dgm:pt modelId="{8C000D75-737F-442D-98A8-633E445EB131}" type="parTrans" cxnId="{E3083157-932E-4595-B089-9D25E88A995F}">
      <dgm:prSet/>
      <dgm:spPr/>
      <dgm:t>
        <a:bodyPr/>
        <a:lstStyle/>
        <a:p>
          <a:endParaRPr lang="en-US"/>
        </a:p>
      </dgm:t>
    </dgm:pt>
    <dgm:pt modelId="{C8D8D9DC-0923-44C4-ACC7-27E6562774DF}" type="sibTrans" cxnId="{E3083157-932E-4595-B089-9D25E88A995F}">
      <dgm:prSet/>
      <dgm:spPr/>
      <dgm:t>
        <a:bodyPr/>
        <a:lstStyle/>
        <a:p>
          <a:endParaRPr lang="en-US"/>
        </a:p>
      </dgm:t>
    </dgm:pt>
    <dgm:pt modelId="{D76B710E-F303-44A5-9111-49EBE7A237CC}">
      <dgm:prSet phldrT="[Text]"/>
      <dgm:spPr/>
      <dgm:t>
        <a:bodyPr/>
        <a:lstStyle/>
        <a:p>
          <a:r>
            <a:rPr lang="en-US" dirty="0" smtClean="0"/>
            <a:t>Quantum Error Correction</a:t>
          </a:r>
          <a:endParaRPr lang="en-US" dirty="0"/>
        </a:p>
      </dgm:t>
    </dgm:pt>
    <dgm:pt modelId="{6EAB3E43-2A11-42A6-827C-EFFACF199A03}" type="parTrans" cxnId="{6D85BFB8-03B1-43F1-91BB-2FC34AAAE6A8}">
      <dgm:prSet/>
      <dgm:spPr/>
      <dgm:t>
        <a:bodyPr/>
        <a:lstStyle/>
        <a:p>
          <a:endParaRPr lang="en-US"/>
        </a:p>
      </dgm:t>
    </dgm:pt>
    <dgm:pt modelId="{52540535-EF7C-4ED1-9DB4-41F29420E8AF}" type="sibTrans" cxnId="{6D85BFB8-03B1-43F1-91BB-2FC34AAAE6A8}">
      <dgm:prSet/>
      <dgm:spPr/>
      <dgm:t>
        <a:bodyPr/>
        <a:lstStyle/>
        <a:p>
          <a:endParaRPr lang="en-US"/>
        </a:p>
      </dgm:t>
    </dgm:pt>
    <dgm:pt modelId="{5883FBE5-758B-487A-B647-33DCFE69DAFE}">
      <dgm:prSet phldrT="[Text]"/>
      <dgm:spPr/>
      <dgm:t>
        <a:bodyPr/>
        <a:lstStyle/>
        <a:p>
          <a:r>
            <a:rPr lang="en-US" dirty="0" smtClean="0"/>
            <a:t>Entanglement</a:t>
          </a:r>
          <a:endParaRPr lang="en-US" dirty="0"/>
        </a:p>
      </dgm:t>
    </dgm:pt>
    <dgm:pt modelId="{337CF583-3571-43BF-928F-7CE3859A9527}" type="parTrans" cxnId="{DC0AB66B-40A8-495C-980D-1EAC36E1D177}">
      <dgm:prSet/>
      <dgm:spPr/>
      <dgm:t>
        <a:bodyPr/>
        <a:lstStyle/>
        <a:p>
          <a:endParaRPr lang="en-US"/>
        </a:p>
      </dgm:t>
    </dgm:pt>
    <dgm:pt modelId="{04AD69F2-58FC-4FE2-9761-5D42B1A473C1}" type="sibTrans" cxnId="{DC0AB66B-40A8-495C-980D-1EAC36E1D177}">
      <dgm:prSet/>
      <dgm:spPr/>
      <dgm:t>
        <a:bodyPr/>
        <a:lstStyle/>
        <a:p>
          <a:endParaRPr lang="en-US"/>
        </a:p>
      </dgm:t>
    </dgm:pt>
    <dgm:pt modelId="{3E931E42-B631-4115-8CB1-2361493550B0}" type="pres">
      <dgm:prSet presAssocID="{9E70A367-46FD-448C-AB5A-DBE82BA7CF8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A47494C-5F46-49F5-8269-25EF7D34F976}" type="pres">
      <dgm:prSet presAssocID="{610748B5-58A0-4116-AB24-803BCF3D7ED9}" presName="node" presStyleLbl="node1" presStyleIdx="0" presStyleCnt="3" custRadScaleRad="989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F81E9D-DD91-4324-A2D0-3A58537AC04A}" type="pres">
      <dgm:prSet presAssocID="{C8D8D9DC-0923-44C4-ACC7-27E6562774DF}" presName="sibTrans" presStyleLbl="sibTrans2D1" presStyleIdx="0" presStyleCnt="3"/>
      <dgm:spPr/>
      <dgm:t>
        <a:bodyPr/>
        <a:lstStyle/>
        <a:p>
          <a:endParaRPr lang="en-US"/>
        </a:p>
      </dgm:t>
    </dgm:pt>
    <dgm:pt modelId="{C8EF5A3F-AB1C-4986-A0AA-A3764BED4568}" type="pres">
      <dgm:prSet presAssocID="{C8D8D9DC-0923-44C4-ACC7-27E6562774DF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9805067C-FFAD-4D21-8636-B333DBCA7FEA}" type="pres">
      <dgm:prSet presAssocID="{D76B710E-F303-44A5-9111-49EBE7A237C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5A9929-8DCF-4C2C-BDE5-070957E4A173}" type="pres">
      <dgm:prSet presAssocID="{52540535-EF7C-4ED1-9DB4-41F29420E8AF}" presName="sibTrans" presStyleLbl="sibTrans2D1" presStyleIdx="1" presStyleCnt="3"/>
      <dgm:spPr/>
      <dgm:t>
        <a:bodyPr/>
        <a:lstStyle/>
        <a:p>
          <a:endParaRPr lang="en-US"/>
        </a:p>
      </dgm:t>
    </dgm:pt>
    <dgm:pt modelId="{2FB1CBFC-4C26-44E3-A261-78CC03DEE179}" type="pres">
      <dgm:prSet presAssocID="{52540535-EF7C-4ED1-9DB4-41F29420E8AF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92B0A1ED-24B3-47F6-BA0A-F41C61CA1800}" type="pres">
      <dgm:prSet presAssocID="{5883FBE5-758B-487A-B647-33DCFE69DAF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5BC70F-CBEE-4BB2-AA19-E287A6EBD89A}" type="pres">
      <dgm:prSet presAssocID="{04AD69F2-58FC-4FE2-9761-5D42B1A473C1}" presName="sibTrans" presStyleLbl="sibTrans2D1" presStyleIdx="2" presStyleCnt="3"/>
      <dgm:spPr/>
      <dgm:t>
        <a:bodyPr/>
        <a:lstStyle/>
        <a:p>
          <a:endParaRPr lang="en-US"/>
        </a:p>
      </dgm:t>
    </dgm:pt>
    <dgm:pt modelId="{372AB442-2E5A-4975-9059-6F301748B9D3}" type="pres">
      <dgm:prSet presAssocID="{04AD69F2-58FC-4FE2-9761-5D42B1A473C1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DC0AB66B-40A8-495C-980D-1EAC36E1D177}" srcId="{9E70A367-46FD-448C-AB5A-DBE82BA7CF83}" destId="{5883FBE5-758B-487A-B647-33DCFE69DAFE}" srcOrd="2" destOrd="0" parTransId="{337CF583-3571-43BF-928F-7CE3859A9527}" sibTransId="{04AD69F2-58FC-4FE2-9761-5D42B1A473C1}"/>
    <dgm:cxn modelId="{A85DF1A7-E3C1-4C93-A806-E1512CE8CA1C}" type="presOf" srcId="{52540535-EF7C-4ED1-9DB4-41F29420E8AF}" destId="{2FB1CBFC-4C26-44E3-A261-78CC03DEE179}" srcOrd="1" destOrd="0" presId="urn:microsoft.com/office/officeart/2005/8/layout/cycle7"/>
    <dgm:cxn modelId="{C12FAE1E-62AF-4A5E-8F47-2E00A5AA150D}" type="presOf" srcId="{04AD69F2-58FC-4FE2-9761-5D42B1A473C1}" destId="{372AB442-2E5A-4975-9059-6F301748B9D3}" srcOrd="1" destOrd="0" presId="urn:microsoft.com/office/officeart/2005/8/layout/cycle7"/>
    <dgm:cxn modelId="{845CA7AA-B37B-40CE-858E-020D21758BA5}" type="presOf" srcId="{5883FBE5-758B-487A-B647-33DCFE69DAFE}" destId="{92B0A1ED-24B3-47F6-BA0A-F41C61CA1800}" srcOrd="0" destOrd="0" presId="urn:microsoft.com/office/officeart/2005/8/layout/cycle7"/>
    <dgm:cxn modelId="{E3083157-932E-4595-B089-9D25E88A995F}" srcId="{9E70A367-46FD-448C-AB5A-DBE82BA7CF83}" destId="{610748B5-58A0-4116-AB24-803BCF3D7ED9}" srcOrd="0" destOrd="0" parTransId="{8C000D75-737F-442D-98A8-633E445EB131}" sibTransId="{C8D8D9DC-0923-44C4-ACC7-27E6562774DF}"/>
    <dgm:cxn modelId="{0735A7E9-9415-4D27-8166-F2366018AE55}" type="presOf" srcId="{04AD69F2-58FC-4FE2-9761-5D42B1A473C1}" destId="{F25BC70F-CBEE-4BB2-AA19-E287A6EBD89A}" srcOrd="0" destOrd="0" presId="urn:microsoft.com/office/officeart/2005/8/layout/cycle7"/>
    <dgm:cxn modelId="{C643E064-5889-49D8-A0B3-DCD6444A7A9D}" type="presOf" srcId="{9E70A367-46FD-448C-AB5A-DBE82BA7CF83}" destId="{3E931E42-B631-4115-8CB1-2361493550B0}" srcOrd="0" destOrd="0" presId="urn:microsoft.com/office/officeart/2005/8/layout/cycle7"/>
    <dgm:cxn modelId="{590CEF2C-ACC8-4296-AD10-D3DB482FD900}" type="presOf" srcId="{C8D8D9DC-0923-44C4-ACC7-27E6562774DF}" destId="{D0F81E9D-DD91-4324-A2D0-3A58537AC04A}" srcOrd="0" destOrd="0" presId="urn:microsoft.com/office/officeart/2005/8/layout/cycle7"/>
    <dgm:cxn modelId="{6D85BFB8-03B1-43F1-91BB-2FC34AAAE6A8}" srcId="{9E70A367-46FD-448C-AB5A-DBE82BA7CF83}" destId="{D76B710E-F303-44A5-9111-49EBE7A237CC}" srcOrd="1" destOrd="0" parTransId="{6EAB3E43-2A11-42A6-827C-EFFACF199A03}" sibTransId="{52540535-EF7C-4ED1-9DB4-41F29420E8AF}"/>
    <dgm:cxn modelId="{71FDEBD8-A5FE-48F3-9681-E717A0AD8B26}" type="presOf" srcId="{610748B5-58A0-4116-AB24-803BCF3D7ED9}" destId="{6A47494C-5F46-49F5-8269-25EF7D34F976}" srcOrd="0" destOrd="0" presId="urn:microsoft.com/office/officeart/2005/8/layout/cycle7"/>
    <dgm:cxn modelId="{80D78C2E-39E8-496D-A000-7F83DC4F1B7F}" type="presOf" srcId="{52540535-EF7C-4ED1-9DB4-41F29420E8AF}" destId="{FA5A9929-8DCF-4C2C-BDE5-070957E4A173}" srcOrd="0" destOrd="0" presId="urn:microsoft.com/office/officeart/2005/8/layout/cycle7"/>
    <dgm:cxn modelId="{C8343CAD-F5A0-4BD1-903A-0B5FCFAC15C1}" type="presOf" srcId="{C8D8D9DC-0923-44C4-ACC7-27E6562774DF}" destId="{C8EF5A3F-AB1C-4986-A0AA-A3764BED4568}" srcOrd="1" destOrd="0" presId="urn:microsoft.com/office/officeart/2005/8/layout/cycle7"/>
    <dgm:cxn modelId="{7CD658B1-C922-4C39-BB6A-85C17125CDA5}" type="presOf" srcId="{D76B710E-F303-44A5-9111-49EBE7A237CC}" destId="{9805067C-FFAD-4D21-8636-B333DBCA7FEA}" srcOrd="0" destOrd="0" presId="urn:microsoft.com/office/officeart/2005/8/layout/cycle7"/>
    <dgm:cxn modelId="{C28DA7AF-59BE-4C79-BAC0-5DEC2CE16523}" type="presParOf" srcId="{3E931E42-B631-4115-8CB1-2361493550B0}" destId="{6A47494C-5F46-49F5-8269-25EF7D34F976}" srcOrd="0" destOrd="0" presId="urn:microsoft.com/office/officeart/2005/8/layout/cycle7"/>
    <dgm:cxn modelId="{81D920CF-F0F2-4100-BB19-93FA04C1AF61}" type="presParOf" srcId="{3E931E42-B631-4115-8CB1-2361493550B0}" destId="{D0F81E9D-DD91-4324-A2D0-3A58537AC04A}" srcOrd="1" destOrd="0" presId="urn:microsoft.com/office/officeart/2005/8/layout/cycle7"/>
    <dgm:cxn modelId="{C7186544-199C-4747-953B-C512D5EB90C1}" type="presParOf" srcId="{D0F81E9D-DD91-4324-A2D0-3A58537AC04A}" destId="{C8EF5A3F-AB1C-4986-A0AA-A3764BED4568}" srcOrd="0" destOrd="0" presId="urn:microsoft.com/office/officeart/2005/8/layout/cycle7"/>
    <dgm:cxn modelId="{9849CD7D-D962-4445-9CA7-D85B5DF58598}" type="presParOf" srcId="{3E931E42-B631-4115-8CB1-2361493550B0}" destId="{9805067C-FFAD-4D21-8636-B333DBCA7FEA}" srcOrd="2" destOrd="0" presId="urn:microsoft.com/office/officeart/2005/8/layout/cycle7"/>
    <dgm:cxn modelId="{2353D68A-500A-48FD-ADDA-EB5E61D444D8}" type="presParOf" srcId="{3E931E42-B631-4115-8CB1-2361493550B0}" destId="{FA5A9929-8DCF-4C2C-BDE5-070957E4A173}" srcOrd="3" destOrd="0" presId="urn:microsoft.com/office/officeart/2005/8/layout/cycle7"/>
    <dgm:cxn modelId="{0CE261D8-3DD9-4118-813E-C4294AB2FE59}" type="presParOf" srcId="{FA5A9929-8DCF-4C2C-BDE5-070957E4A173}" destId="{2FB1CBFC-4C26-44E3-A261-78CC03DEE179}" srcOrd="0" destOrd="0" presId="urn:microsoft.com/office/officeart/2005/8/layout/cycle7"/>
    <dgm:cxn modelId="{CFDC69A1-7710-42C0-AB1C-CDD25047AB71}" type="presParOf" srcId="{3E931E42-B631-4115-8CB1-2361493550B0}" destId="{92B0A1ED-24B3-47F6-BA0A-F41C61CA1800}" srcOrd="4" destOrd="0" presId="urn:microsoft.com/office/officeart/2005/8/layout/cycle7"/>
    <dgm:cxn modelId="{479ED293-2228-4626-A4AD-C7C476C97179}" type="presParOf" srcId="{3E931E42-B631-4115-8CB1-2361493550B0}" destId="{F25BC70F-CBEE-4BB2-AA19-E287A6EBD89A}" srcOrd="5" destOrd="0" presId="urn:microsoft.com/office/officeart/2005/8/layout/cycle7"/>
    <dgm:cxn modelId="{68FEBAC7-B8A3-4EB0-867D-12719D119357}" type="presParOf" srcId="{F25BC70F-CBEE-4BB2-AA19-E287A6EBD89A}" destId="{372AB442-2E5A-4975-9059-6F301748B9D3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BF46DB-48E5-49C7-85DE-5A43594E1C0A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7CB9E-1A6F-457A-B2C1-C4DA9135D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137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7CB9E-1A6F-457A-B2C1-C4DA9135D21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4485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7CB9E-1A6F-457A-B2C1-C4DA9135D21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3809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7CB9E-1A6F-457A-B2C1-C4DA9135D21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8321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7CB9E-1A6F-457A-B2C1-C4DA9135D21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3359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7CB9E-1A6F-457A-B2C1-C4DA9135D21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2750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7CB9E-1A6F-457A-B2C1-C4DA9135D21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8936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7CB9E-1A6F-457A-B2C1-C4DA9135D21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095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7CB9E-1A6F-457A-B2C1-C4DA9135D21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192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7CB9E-1A6F-457A-B2C1-C4DA9135D21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0465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7CB9E-1A6F-457A-B2C1-C4DA9135D21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441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7CB9E-1A6F-457A-B2C1-C4DA9135D21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291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7CB9E-1A6F-457A-B2C1-C4DA9135D21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4637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7CB9E-1A6F-457A-B2C1-C4DA9135D21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4944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7CB9E-1A6F-457A-B2C1-C4DA9135D21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956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7CB9E-1A6F-457A-B2C1-C4DA9135D21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4680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And here it is</a:t>
                </a:r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One-parameter generalization of von Neumann entropy</a:t>
                </a:r>
              </a:p>
              <a:p>
                <a:r>
                  <a:rPr lang="en-US" dirty="0" smtClean="0"/>
                  <a:t>Is a measure of entanglement containing much richer information about the state than von Neumann entropy</a:t>
                </a:r>
              </a:p>
              <a:p>
                <a:r>
                  <a:rPr lang="en-US" dirty="0" smtClean="0"/>
                  <a:t>Possible to measure in experiments or study numerically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 smtClean="0"/>
                  <a:t>Renyi entropies for all </a:t>
                </a:r>
                <a:r>
                  <a:rPr lang="en-US" i="0" dirty="0" smtClean="0">
                    <a:latin typeface="Cambria Math" panose="02040503050406030204" pitchFamily="18" charset="0"/>
                  </a:rPr>
                  <a:t>𝑛</a:t>
                </a:r>
                <a:r>
                  <a:rPr lang="en-US" dirty="0" smtClean="0"/>
                  <a:t> determine entanglement spectrum</a:t>
                </a:r>
                <a:r>
                  <a:rPr lang="en-US" dirty="0" smtClean="0"/>
                  <a:t>.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7CB9E-1A6F-457A-B2C1-C4DA9135D21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1175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7CB9E-1A6F-457A-B2C1-C4DA9135D21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9568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7CB9E-1A6F-457A-B2C1-C4DA9135D21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9075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7CB9E-1A6F-457A-B2C1-C4DA9135D21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545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12,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Entanglement, Gravity, and Quantum Error Correction (Xi Dong)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2D290-C712-4A61-8797-607AEDFC0C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418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12,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Entanglement, Gravity, and Quantum Error Correction (Xi Dong)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2D290-C712-4A61-8797-607AEDFC0C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874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12,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Entanglement, Gravity, and Quantum Error Correction (Xi Dong)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2D290-C712-4A61-8797-607AEDFC0C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953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12,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Entanglement, Gravity, and Quantum Error Correction (Xi Dong)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2D290-C712-4A61-8797-607AEDFC0C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719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12,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Entanglement, Gravity, and Quantum Error Correction (Xi Dong)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2D290-C712-4A61-8797-607AEDFC0C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310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12,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Entanglement, Gravity, and Quantum Error Correction (Xi Dong)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2D290-C712-4A61-8797-607AEDFC0C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564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12, 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Entanglement, Gravity, and Quantum Error Correction (Xi Dong)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2D290-C712-4A61-8797-607AEDFC0C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112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12,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Entanglement, Gravity, and Quantum Error Correction (Xi Dong)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2D290-C712-4A61-8797-607AEDFC0C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772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12,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Entanglement, Gravity, and Quantum Error Correction (Xi Dong)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2D290-C712-4A61-8797-607AEDFC0C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122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12,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Entanglement, Gravity, and Quantum Error Correction (Xi Dong)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2D290-C712-4A61-8797-607AEDFC0C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205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12,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Entanglement, Gravity, and Quantum Error Correction (Xi Dong)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2D290-C712-4A61-8797-607AEDFC0C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995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July 12,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Entanglement, Gravity, and Quantum Error Correction (Xi Dong)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2D290-C712-4A61-8797-607AEDFC0C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362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5" Type="http://schemas.openxmlformats.org/officeDocument/2006/relationships/image" Target="../media/image18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3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6.jpe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22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3.jpg"/><Relationship Id="rId4" Type="http://schemas.openxmlformats.org/officeDocument/2006/relationships/diagramData" Target="../diagrams/data1.xml"/><Relationship Id="rId9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221.pn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0.png"/><Relationship Id="rId4" Type="http://schemas.openxmlformats.org/officeDocument/2006/relationships/image" Target="../media/image29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85036"/>
            <a:ext cx="7772400" cy="2387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Entanglement, Gravity,</a:t>
            </a:r>
            <a:br>
              <a:rPr lang="en-US" b="1" dirty="0" smtClean="0"/>
            </a:br>
            <a:r>
              <a:rPr lang="en-US" b="1" dirty="0" smtClean="0"/>
              <a:t>and</a:t>
            </a:r>
            <a:br>
              <a:rPr lang="en-US" b="1" dirty="0" smtClean="0"/>
            </a:br>
            <a:r>
              <a:rPr lang="en-US" b="1" dirty="0" smtClean="0"/>
              <a:t>Quantum Error Correction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029198"/>
            <a:ext cx="7772400" cy="3710969"/>
          </a:xfrm>
        </p:spPr>
        <p:txBody>
          <a:bodyPr>
            <a:normAutofit fontScale="62500" lnSpcReduction="20000"/>
          </a:bodyPr>
          <a:lstStyle/>
          <a:p>
            <a:r>
              <a:rPr lang="en-US" sz="3300" dirty="0" smtClean="0"/>
              <a:t>Xi Dong</a:t>
            </a:r>
          </a:p>
          <a:p>
            <a:r>
              <a:rPr lang="en-US" dirty="0" smtClean="0"/>
              <a:t>Institute for Advanced Study</a:t>
            </a:r>
          </a:p>
          <a:p>
            <a:r>
              <a:rPr lang="en-US" dirty="0" smtClean="0"/>
              <a:t>July 12, 2016</a:t>
            </a:r>
          </a:p>
          <a:p>
            <a:endParaRPr lang="en-US" dirty="0" smtClean="0"/>
          </a:p>
          <a:p>
            <a:r>
              <a:rPr lang="en-US" dirty="0" smtClean="0"/>
              <a:t>[</a:t>
            </a:r>
            <a:r>
              <a:rPr lang="en-US" dirty="0" smtClean="0">
                <a:solidFill>
                  <a:schemeClr val="accent5"/>
                </a:solidFill>
              </a:rPr>
              <a:t>XD</a:t>
            </a:r>
            <a:r>
              <a:rPr lang="en-US" dirty="0"/>
              <a:t>, </a:t>
            </a:r>
            <a:r>
              <a:rPr lang="en-US" dirty="0" err="1"/>
              <a:t>arXiv</a:t>
            </a:r>
            <a:r>
              <a:rPr lang="en-US" dirty="0"/>
              <a:t>: 1601.06788 </a:t>
            </a:r>
            <a:r>
              <a:rPr lang="en-US" dirty="0" smtClean="0"/>
              <a:t>to appear </a:t>
            </a:r>
            <a:r>
              <a:rPr lang="en-US" dirty="0"/>
              <a:t>in Nature </a:t>
            </a:r>
            <a:r>
              <a:rPr lang="en-US" dirty="0" err="1"/>
              <a:t>Commun</a:t>
            </a:r>
            <a:r>
              <a:rPr lang="en-US" dirty="0"/>
              <a:t>.]</a:t>
            </a:r>
            <a:endParaRPr lang="en-US" dirty="0" smtClean="0"/>
          </a:p>
          <a:p>
            <a:r>
              <a:rPr lang="en-US" dirty="0" smtClean="0"/>
              <a:t>[</a:t>
            </a:r>
            <a:r>
              <a:rPr lang="en-US" dirty="0">
                <a:solidFill>
                  <a:schemeClr val="accent5"/>
                </a:solidFill>
              </a:rPr>
              <a:t>XD</a:t>
            </a:r>
            <a:r>
              <a:rPr lang="en-US" dirty="0" smtClean="0"/>
              <a:t>, </a:t>
            </a:r>
            <a:r>
              <a:rPr lang="en-US" dirty="0"/>
              <a:t>Phys. Rev. Lett. 116, 251602 (2016</a:t>
            </a:r>
            <a:r>
              <a:rPr lang="en-US" dirty="0" smtClean="0"/>
              <a:t>)]</a:t>
            </a:r>
          </a:p>
          <a:p>
            <a:r>
              <a:rPr lang="en-US" dirty="0" smtClean="0"/>
              <a:t>[</a:t>
            </a:r>
            <a:r>
              <a:rPr lang="en-US" dirty="0" smtClean="0">
                <a:solidFill>
                  <a:schemeClr val="accent5"/>
                </a:solidFill>
              </a:rPr>
              <a:t>XD</a:t>
            </a:r>
            <a:r>
              <a:rPr lang="en-US" dirty="0"/>
              <a:t>, Harlow, Wall, Phys. Rev. Lett. 117</a:t>
            </a:r>
            <a:r>
              <a:rPr lang="en-US"/>
              <a:t>, </a:t>
            </a:r>
            <a:r>
              <a:rPr lang="en-US" smtClean="0"/>
              <a:t>021601 (2016)]</a:t>
            </a:r>
            <a:endParaRPr lang="en-US" dirty="0"/>
          </a:p>
          <a:p>
            <a:r>
              <a:rPr lang="en-US" dirty="0" smtClean="0"/>
              <a:t>[</a:t>
            </a:r>
            <a:r>
              <a:rPr lang="en-US" dirty="0" smtClean="0">
                <a:solidFill>
                  <a:schemeClr val="accent5"/>
                </a:solidFill>
              </a:rPr>
              <a:t>XD</a:t>
            </a:r>
            <a:r>
              <a:rPr lang="en-US" dirty="0" smtClean="0"/>
              <a:t>, Miao, </a:t>
            </a:r>
            <a:r>
              <a:rPr lang="en-US" dirty="0"/>
              <a:t>JHEP 1512, 100 (2015</a:t>
            </a:r>
            <a:r>
              <a:rPr lang="en-US" dirty="0" smtClean="0"/>
              <a:t>)]</a:t>
            </a:r>
          </a:p>
          <a:p>
            <a:r>
              <a:rPr lang="en-US" dirty="0"/>
              <a:t>[</a:t>
            </a:r>
            <a:r>
              <a:rPr lang="en-US" dirty="0" err="1"/>
              <a:t>Almheiri</a:t>
            </a:r>
            <a:r>
              <a:rPr lang="en-US" dirty="0"/>
              <a:t>, </a:t>
            </a:r>
            <a:r>
              <a:rPr lang="en-US" dirty="0">
                <a:solidFill>
                  <a:schemeClr val="accent5"/>
                </a:solidFill>
              </a:rPr>
              <a:t>XD</a:t>
            </a:r>
            <a:r>
              <a:rPr lang="en-US" dirty="0"/>
              <a:t>, Harlow, JHEP 1504, 163 (2015</a:t>
            </a:r>
            <a:r>
              <a:rPr lang="en-US" dirty="0" smtClean="0"/>
              <a:t>)]</a:t>
            </a:r>
            <a:endParaRPr lang="en-US" dirty="0"/>
          </a:p>
          <a:p>
            <a:r>
              <a:rPr lang="en-US" dirty="0" smtClean="0"/>
              <a:t>[</a:t>
            </a:r>
            <a:r>
              <a:rPr lang="en-US" dirty="0" smtClean="0">
                <a:solidFill>
                  <a:schemeClr val="accent5"/>
                </a:solidFill>
              </a:rPr>
              <a:t>XD</a:t>
            </a:r>
            <a:r>
              <a:rPr lang="en-US" dirty="0" smtClean="0"/>
              <a:t>, </a:t>
            </a:r>
            <a:r>
              <a:rPr lang="en-US" dirty="0"/>
              <a:t>JHEP 1401, 044 (2014)</a:t>
            </a:r>
            <a:r>
              <a:rPr lang="en-US" dirty="0" smtClean="0"/>
              <a:t>]</a:t>
            </a:r>
          </a:p>
          <a:p>
            <a:endParaRPr lang="en-US" dirty="0"/>
          </a:p>
          <a:p>
            <a:r>
              <a:rPr lang="en-US" dirty="0">
                <a:solidFill>
                  <a:schemeClr val="tx2"/>
                </a:solidFill>
              </a:rPr>
              <a:t>21st International Conference on General Relativity and </a:t>
            </a:r>
            <a:r>
              <a:rPr lang="en-US" dirty="0" smtClean="0">
                <a:solidFill>
                  <a:schemeClr val="tx2"/>
                </a:solidFill>
              </a:rPr>
              <a:t>Gravitation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smtClean="0">
                <a:solidFill>
                  <a:schemeClr val="tx2"/>
                </a:solidFill>
              </a:rPr>
              <a:t>Columbia University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59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AdS reconstruction</a:t>
            </a:r>
            <a:endParaRPr lang="en-US" dirty="0"/>
          </a:p>
        </p:txBody>
      </p:sp>
      <p:pic>
        <p:nvPicPr>
          <p:cNvPr id="6" name="Content Placeholder 9"/>
          <p:cNvPicPr>
            <a:picLocks noGrp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359" y="1825625"/>
            <a:ext cx="2702782" cy="4351338"/>
          </a:xfrm>
        </p:spPr>
      </p:pic>
      <p:pic>
        <p:nvPicPr>
          <p:cNvPr id="3" name="Picture 2"/>
          <p:cNvPicPr>
            <a:picLocks/>
          </p:cNvPicPr>
          <p:nvPr>
            <p:custDataLst>
              <p:tags r:id="rId1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150" y="3670947"/>
            <a:ext cx="3886200" cy="66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12, 2016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Entanglement, Gravity, and Quantum Error Correction (Xi Dong)</a:t>
            </a:r>
            <a:endParaRPr lang="en-US"/>
          </a:p>
        </p:txBody>
      </p:sp>
      <p:sp>
        <p:nvSpPr>
          <p:cNvPr id="8" name="Content Placeholder 15"/>
          <p:cNvSpPr>
            <a:spLocks noGrp="1"/>
          </p:cNvSpPr>
          <p:nvPr>
            <p:ph sz="half" idx="2"/>
          </p:nvPr>
        </p:nvSpPr>
        <p:spPr>
          <a:xfrm>
            <a:off x="4506014" y="1825625"/>
            <a:ext cx="4084752" cy="4351338"/>
          </a:xfrm>
        </p:spPr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000" dirty="0" smtClean="0">
                <a:solidFill>
                  <a:schemeClr val="tx2"/>
                </a:solidFill>
              </a:rPr>
              <a:t>[Hamilton</a:t>
            </a:r>
            <a:r>
              <a:rPr lang="en-US" sz="2000" dirty="0">
                <a:solidFill>
                  <a:schemeClr val="tx2"/>
                </a:solidFill>
              </a:rPr>
              <a:t>, </a:t>
            </a:r>
            <a:r>
              <a:rPr lang="en-US" sz="2000" dirty="0" err="1">
                <a:solidFill>
                  <a:schemeClr val="tx2"/>
                </a:solidFill>
              </a:rPr>
              <a:t>Kabat</a:t>
            </a:r>
            <a:r>
              <a:rPr lang="en-US" sz="2000" dirty="0">
                <a:solidFill>
                  <a:schemeClr val="tx2"/>
                </a:solidFill>
              </a:rPr>
              <a:t>, </a:t>
            </a:r>
            <a:r>
              <a:rPr lang="en-US" sz="2000" dirty="0" err="1">
                <a:solidFill>
                  <a:schemeClr val="tx2"/>
                </a:solidFill>
              </a:rPr>
              <a:t>Lifschytz</a:t>
            </a:r>
            <a:r>
              <a:rPr lang="en-US" sz="2000" dirty="0">
                <a:solidFill>
                  <a:schemeClr val="tx2"/>
                </a:solidFill>
              </a:rPr>
              <a:t>, </a:t>
            </a:r>
            <a:r>
              <a:rPr lang="en-US" sz="2000" dirty="0" smtClean="0">
                <a:solidFill>
                  <a:schemeClr val="tx2"/>
                </a:solidFill>
              </a:rPr>
              <a:t>Lowe ’06]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9660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322730" y="365126"/>
                <a:ext cx="8498541" cy="1325563"/>
              </a:xfrm>
            </p:spPr>
            <p:txBody>
              <a:bodyPr/>
              <a:lstStyle/>
              <a:p>
                <a:r>
                  <a:rPr lang="en-US" dirty="0" smtClean="0"/>
                  <a:t>AdS-</a:t>
                </a:r>
                <a:r>
                  <a:rPr lang="en-US" dirty="0" err="1" smtClean="0"/>
                  <a:t>Rindler</a:t>
                </a:r>
                <a:r>
                  <a:rPr lang="en-US" dirty="0" smtClean="0"/>
                  <a:t> reconstruction for disk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22730" y="365126"/>
                <a:ext cx="8498541" cy="1325563"/>
              </a:xfrm>
              <a:blipFill rotWithShape="0">
                <a:blip r:embed="rId4"/>
                <a:stretch>
                  <a:fillRect l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10"/>
          <p:cNvPicPr>
            <a:picLocks noGrp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359" y="1825625"/>
            <a:ext cx="2702782" cy="4351338"/>
          </a:xfrm>
        </p:spPr>
      </p:pic>
      <p:pic>
        <p:nvPicPr>
          <p:cNvPr id="9" name="Content Placeholder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22854" y="3097229"/>
            <a:ext cx="3298792" cy="3169428"/>
          </a:xfrm>
          <a:prstGeom prst="rect">
            <a:avLst/>
          </a:prstGeom>
        </p:spPr>
      </p:pic>
      <p:pic>
        <p:nvPicPr>
          <p:cNvPr id="10" name="Picture 9"/>
          <p:cNvPicPr>
            <a:picLocks/>
          </p:cNvPicPr>
          <p:nvPr>
            <p:custDataLst>
              <p:tags r:id="rId1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050" y="1940735"/>
            <a:ext cx="3708400" cy="71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12,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Entanglement, Gravity, and Quantum Error Correction (Xi Dong)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25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623214"/>
            <a:ext cx="7886700" cy="28527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region of the dual spacetime is described by a </a:t>
            </a:r>
            <a:r>
              <a:rPr lang="en-US" dirty="0" smtClean="0">
                <a:solidFill>
                  <a:schemeClr val="accent2"/>
                </a:solidFill>
              </a:rPr>
              <a:t>general </a:t>
            </a:r>
            <a:r>
              <a:rPr lang="en-US" dirty="0" err="1" smtClean="0">
                <a:solidFill>
                  <a:schemeClr val="accent2"/>
                </a:solidFill>
              </a:rPr>
              <a:t>subregion</a:t>
            </a:r>
            <a:r>
              <a:rPr lang="en-US" dirty="0" smtClean="0"/>
              <a:t> in a holographic CFT?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12,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Entanglement, Gravity, and Quantum Error Correction (Xi Dong)</a:t>
            </a:r>
            <a:endParaRPr lang="en-US"/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987" y="2722416"/>
            <a:ext cx="2705996" cy="2332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40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28650" y="111126"/>
            <a:ext cx="7886700" cy="1325563"/>
          </a:xfrm>
        </p:spPr>
        <p:txBody>
          <a:bodyPr/>
          <a:lstStyle/>
          <a:p>
            <a:r>
              <a:rPr lang="en-US" dirty="0" smtClean="0"/>
              <a:t>Reconstruction conjecture for entanglement wedge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20650" y="1436690"/>
            <a:ext cx="8702712" cy="4306640"/>
          </a:xfrm>
        </p:spPr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Entanglement wedge</a:t>
            </a:r>
            <a:r>
              <a:rPr lang="en-US" dirty="0" smtClean="0"/>
              <a:t> is defined as a bulk region bounded by the </a:t>
            </a:r>
            <a:r>
              <a:rPr lang="en-US" dirty="0" err="1" smtClean="0"/>
              <a:t>Ryu-Takayanagi</a:t>
            </a:r>
            <a:r>
              <a:rPr lang="en-US" dirty="0" smtClean="0"/>
              <a:t> minimal surface.</a:t>
            </a:r>
          </a:p>
          <a:p>
            <a:r>
              <a:rPr lang="en-US" dirty="0" smtClean="0"/>
              <a:t>It may change discontinuously.</a:t>
            </a:r>
          </a:p>
          <a:p>
            <a:r>
              <a:rPr lang="en-US" dirty="0" smtClean="0"/>
              <a:t>Conjecture: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12,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Entanglement, Gravity, and Quantum Error Correction (Xi Dong)</a:t>
            </a:r>
            <a:endParaRPr lang="en-US"/>
          </a:p>
        </p:txBody>
      </p:sp>
      <p:pic>
        <p:nvPicPr>
          <p:cNvPr id="11" name="Picture 10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980" y="3993135"/>
            <a:ext cx="4626040" cy="22727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241774" y="2862139"/>
                <a:ext cx="6834741" cy="954107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Any </a:t>
                </a:r>
                <a:r>
                  <a:rPr lang="en-US" sz="2800" dirty="0"/>
                  <a:t>bulk </a:t>
                </a:r>
                <a:r>
                  <a:rPr lang="en-US" sz="2800" dirty="0" smtClean="0"/>
                  <a:t>operator in </a:t>
                </a:r>
                <a:r>
                  <a:rPr lang="en-US" sz="2800" dirty="0"/>
                  <a:t>entanglement wedge of </a:t>
                </a:r>
                <a14:m>
                  <m:oMath xmlns:m="http://schemas.openxmlformats.org/officeDocument/2006/math">
                    <m:r>
                      <a:rPr lang="en-US" sz="2800" i="1" dirty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800" dirty="0"/>
                  <a:t> may be represented as </a:t>
                </a:r>
                <a:r>
                  <a:rPr lang="en-US" sz="2800" dirty="0" smtClean="0"/>
                  <a:t>a CFT operator </a:t>
                </a:r>
                <a:r>
                  <a:rPr lang="en-US" sz="2800" dirty="0"/>
                  <a:t>on </a:t>
                </a:r>
                <a14:m>
                  <m:oMath xmlns:m="http://schemas.openxmlformats.org/officeDocument/2006/math">
                    <m:r>
                      <a:rPr lang="en-US" sz="2800" i="1" dirty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800" dirty="0" smtClean="0"/>
                  <a:t>.</a:t>
                </a:r>
                <a:endParaRPr lang="en-US" sz="28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1774" y="2862139"/>
                <a:ext cx="6834741" cy="954107"/>
              </a:xfrm>
              <a:prstGeom prst="rect">
                <a:avLst/>
              </a:prstGeom>
              <a:blipFill rotWithShape="0">
                <a:blip r:embed="rId4"/>
                <a:stretch>
                  <a:fillRect l="-1781" t="-5696" r="-1692" b="-17089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5380916" y="4287098"/>
            <a:ext cx="35686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200" dirty="0">
                <a:solidFill>
                  <a:schemeClr val="tx2"/>
                </a:solidFill>
              </a:rPr>
              <a:t>[</a:t>
            </a:r>
            <a:r>
              <a:rPr lang="de-DE" sz="2200" dirty="0" smtClean="0">
                <a:solidFill>
                  <a:schemeClr val="tx2"/>
                </a:solidFill>
              </a:rPr>
              <a:t>Czech</a:t>
            </a:r>
            <a:r>
              <a:rPr lang="de-DE" sz="2200" dirty="0">
                <a:solidFill>
                  <a:schemeClr val="tx2"/>
                </a:solidFill>
              </a:rPr>
              <a:t>, </a:t>
            </a:r>
            <a:r>
              <a:rPr lang="de-DE" sz="2200" dirty="0" smtClean="0">
                <a:solidFill>
                  <a:schemeClr val="tx2"/>
                </a:solidFill>
              </a:rPr>
              <a:t>Karczmarek</a:t>
            </a:r>
            <a:r>
              <a:rPr lang="de-DE" sz="2200" dirty="0">
                <a:solidFill>
                  <a:schemeClr val="tx2"/>
                </a:solidFill>
              </a:rPr>
              <a:t>, </a:t>
            </a:r>
            <a:r>
              <a:rPr lang="de-DE" sz="2200" dirty="0" smtClean="0">
                <a:solidFill>
                  <a:schemeClr val="tx2"/>
                </a:solidFill>
              </a:rPr>
              <a:t>Nogueira </a:t>
            </a:r>
            <a:r>
              <a:rPr lang="de-DE" sz="2200" dirty="0">
                <a:solidFill>
                  <a:schemeClr val="tx2"/>
                </a:solidFill>
              </a:rPr>
              <a:t>&amp; Van Raamsdonk ’12</a:t>
            </a:r>
            <a:r>
              <a:rPr lang="de-DE" sz="2200" dirty="0" smtClean="0">
                <a:solidFill>
                  <a:schemeClr val="tx2"/>
                </a:solidFill>
              </a:rPr>
              <a:t>]</a:t>
            </a:r>
          </a:p>
          <a:p>
            <a:pPr algn="ctr"/>
            <a:r>
              <a:rPr lang="de-DE" sz="2200" dirty="0" smtClean="0">
                <a:solidFill>
                  <a:schemeClr val="tx2"/>
                </a:solidFill>
              </a:rPr>
              <a:t>[Wall ’12]</a:t>
            </a:r>
          </a:p>
          <a:p>
            <a:pPr algn="ctr"/>
            <a:r>
              <a:rPr lang="de-DE" sz="2200" dirty="0">
                <a:solidFill>
                  <a:schemeClr val="tx2"/>
                </a:solidFill>
              </a:rPr>
              <a:t>[</a:t>
            </a:r>
            <a:r>
              <a:rPr lang="de-DE" sz="2200" dirty="0" smtClean="0">
                <a:solidFill>
                  <a:schemeClr val="tx2"/>
                </a:solidFill>
              </a:rPr>
              <a:t>Headrick</a:t>
            </a:r>
            <a:r>
              <a:rPr lang="de-DE" sz="2200" dirty="0">
                <a:solidFill>
                  <a:schemeClr val="tx2"/>
                </a:solidFill>
              </a:rPr>
              <a:t>, </a:t>
            </a:r>
            <a:r>
              <a:rPr lang="de-DE" sz="2200" dirty="0" smtClean="0">
                <a:solidFill>
                  <a:schemeClr val="tx2"/>
                </a:solidFill>
              </a:rPr>
              <a:t>Hubeny</a:t>
            </a:r>
            <a:r>
              <a:rPr lang="de-DE" sz="2200" dirty="0">
                <a:solidFill>
                  <a:schemeClr val="tx2"/>
                </a:solidFill>
              </a:rPr>
              <a:t>, </a:t>
            </a:r>
            <a:r>
              <a:rPr lang="de-DE" sz="2200" dirty="0" smtClean="0">
                <a:solidFill>
                  <a:schemeClr val="tx2"/>
                </a:solidFill>
              </a:rPr>
              <a:t>Lawrence </a:t>
            </a:r>
            <a:r>
              <a:rPr lang="de-DE" sz="2200" dirty="0">
                <a:solidFill>
                  <a:schemeClr val="tx2"/>
                </a:solidFill>
              </a:rPr>
              <a:t>&amp; </a:t>
            </a:r>
            <a:r>
              <a:rPr lang="de-DE" sz="2200" dirty="0" smtClean="0">
                <a:solidFill>
                  <a:schemeClr val="tx2"/>
                </a:solidFill>
              </a:rPr>
              <a:t>Rangamani ’14]</a:t>
            </a:r>
            <a:endParaRPr lang="de-DE" sz="2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60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66" y="1980812"/>
            <a:ext cx="8909823" cy="1325563"/>
          </a:xfrm>
        </p:spPr>
        <p:txBody>
          <a:bodyPr/>
          <a:lstStyle/>
          <a:p>
            <a:r>
              <a:rPr lang="en-US" dirty="0" smtClean="0"/>
              <a:t>Ingredients for proving the conjecture: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3306375"/>
                <a:ext cx="7886700" cy="2870588"/>
              </a:xfr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Holography as a quantum error correcting code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CFT relative </a:t>
                </a:r>
                <a:r>
                  <a:rPr lang="en-US" dirty="0"/>
                  <a:t>entropy </a:t>
                </a:r>
                <a:r>
                  <a:rPr lang="en-US" dirty="0" smtClean="0"/>
                  <a:t>= </a:t>
                </a:r>
                <a:r>
                  <a:rPr lang="en-US" dirty="0"/>
                  <a:t>bulk relative entropy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 smtClean="0"/>
                  <a:t> Reconstruction theorem for entanglement wedge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3306375"/>
                <a:ext cx="7886700" cy="2870588"/>
              </a:xfrm>
              <a:blipFill rotWithShape="0">
                <a:blip r:embed="rId3"/>
                <a:stretch>
                  <a:fillRect l="-1314" t="-33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12,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Entanglement, Gravity, and Quantum Error Correction (Xi Dong)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92568" y="322139"/>
                <a:ext cx="7558865" cy="1384995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Conjecture:</a:t>
                </a:r>
              </a:p>
              <a:p>
                <a:r>
                  <a:rPr lang="en-US" sz="2800" dirty="0" smtClean="0"/>
                  <a:t>Any </a:t>
                </a:r>
                <a:r>
                  <a:rPr lang="en-US" sz="2800" dirty="0"/>
                  <a:t>bulk </a:t>
                </a:r>
                <a:r>
                  <a:rPr lang="en-US" sz="2800" dirty="0" smtClean="0"/>
                  <a:t>operator in </a:t>
                </a:r>
                <a:r>
                  <a:rPr lang="en-US" sz="2800" dirty="0"/>
                  <a:t>entanglement wedge of </a:t>
                </a:r>
                <a14:m>
                  <m:oMath xmlns:m="http://schemas.openxmlformats.org/officeDocument/2006/math">
                    <m:r>
                      <a:rPr lang="en-US" sz="2800" i="1" dirty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800" dirty="0"/>
                  <a:t> may be represented as </a:t>
                </a:r>
                <a:r>
                  <a:rPr lang="en-US" sz="2800" dirty="0" smtClean="0"/>
                  <a:t>a CFT operator </a:t>
                </a:r>
                <a:r>
                  <a:rPr lang="en-US" sz="2800" dirty="0"/>
                  <a:t>on </a:t>
                </a:r>
                <a14:m>
                  <m:oMath xmlns:m="http://schemas.openxmlformats.org/officeDocument/2006/math">
                    <m:r>
                      <a:rPr lang="en-US" sz="2800" i="1" dirty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2800" dirty="0" smtClean="0"/>
                  <a:t>.</a:t>
                </a:r>
                <a:endParaRPr lang="en-US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568" y="322139"/>
                <a:ext cx="7558865" cy="1384995"/>
              </a:xfrm>
              <a:prstGeom prst="rect">
                <a:avLst/>
              </a:prstGeom>
              <a:blipFill rotWithShape="0">
                <a:blip r:embed="rId4"/>
                <a:stretch>
                  <a:fillRect l="-1530" t="-3930" b="-11354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06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Holography as a quantum error correcting code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50" y="2138267"/>
            <a:ext cx="3886200" cy="3726054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629150" y="1711324"/>
                <a:ext cx="4336430" cy="3100336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can be represented on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∪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∪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dirty="0" smtClean="0"/>
                  <a:t>, or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∪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Obviously they cannot be the same CFT operator.</a:t>
                </a:r>
              </a:p>
              <a:p>
                <a:r>
                  <a:rPr lang="en-US" dirty="0" smtClean="0"/>
                  <a:t>This redundancy is a defining feature for quantum error correction.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629150" y="1711324"/>
                <a:ext cx="4336430" cy="3100336"/>
              </a:xfrm>
              <a:blipFill rotWithShape="0">
                <a:blip r:embed="rId4"/>
                <a:stretch>
                  <a:fillRect l="-2528" t="-3346" r="-1966" b="-35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12, 2016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Entanglement, Gravity, and Quantum Error Correction (Xi Dong)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413681" y="1163334"/>
            <a:ext cx="373236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>
                <a:solidFill>
                  <a:schemeClr val="tx2"/>
                </a:solidFill>
              </a:rPr>
              <a:t>[</a:t>
            </a:r>
            <a:r>
              <a:rPr lang="en-US" sz="2200" dirty="0" err="1">
                <a:solidFill>
                  <a:schemeClr val="tx2"/>
                </a:solidFill>
              </a:rPr>
              <a:t>Almheiri</a:t>
            </a:r>
            <a:r>
              <a:rPr lang="en-US" sz="2200" dirty="0">
                <a:solidFill>
                  <a:schemeClr val="tx2"/>
                </a:solidFill>
              </a:rPr>
              <a:t>, </a:t>
            </a:r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XD</a:t>
            </a:r>
            <a:r>
              <a:rPr lang="en-US" sz="2200" dirty="0">
                <a:solidFill>
                  <a:schemeClr val="tx2"/>
                </a:solidFill>
              </a:rPr>
              <a:t>, Harlow </a:t>
            </a:r>
            <a:r>
              <a:rPr lang="en-US" sz="2200" dirty="0" smtClean="0">
                <a:solidFill>
                  <a:schemeClr val="tx2"/>
                </a:solidFill>
              </a:rPr>
              <a:t>’14]</a:t>
            </a:r>
          </a:p>
        </p:txBody>
      </p:sp>
      <p:pic>
        <p:nvPicPr>
          <p:cNvPr id="9" name="Content Placeholder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8537" y="4925955"/>
            <a:ext cx="4116813" cy="1184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08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12,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Entanglement, Gravity, and Quantum Error Correction (Xi Dong)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419549" y="987136"/>
                <a:ext cx="8444752" cy="5145306"/>
              </a:xfrm>
              <a:ln>
                <a:noFill/>
              </a:ln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dirty="0"/>
                  <a:t>Quantum corrections to </a:t>
                </a:r>
                <a:r>
                  <a:rPr lang="en-US" dirty="0" smtClean="0"/>
                  <a:t>the area law:</a:t>
                </a:r>
              </a:p>
              <a:p>
                <a:pPr>
                  <a:lnSpc>
                    <a:spcPct val="100000"/>
                  </a:lnSpc>
                </a:pPr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endParaRPr lang="en-US" dirty="0"/>
              </a:p>
              <a:p>
                <a:pPr>
                  <a:lnSpc>
                    <a:spcPct val="100000"/>
                  </a:lnSpc>
                </a:pPr>
                <a:r>
                  <a:rPr lang="en-US" dirty="0" smtClean="0"/>
                  <a:t>Provides (alternative) derivation of similar statements about modular Hamiltonian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≝</m:t>
                    </m:r>
                    <m:r>
                      <a:rPr lang="en-US">
                        <a:latin typeface="Cambria Math" panose="02040503050406030204" pitchFamily="18" charset="0"/>
                      </a:rPr>
                      <m:t>−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>
                                <a:latin typeface="Cambria Math" panose="02040503050406030204" pitchFamily="18" charset="0"/>
                              </a:rPr>
                              <m:t>ρ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e>
                    </m:func>
                  </m:oMath>
                </a14:m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endParaRPr lang="en-US" dirty="0" smtClean="0"/>
              </a:p>
              <a:p>
                <a:pPr>
                  <a:lnSpc>
                    <a:spcPct val="100000"/>
                  </a:lnSpc>
                </a:pPr>
                <a:r>
                  <a:rPr lang="en-US" dirty="0" smtClean="0"/>
                  <a:t>and relative entropy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𝑆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</m:d>
                    <m:r>
                      <a:rPr lang="en-US" i="1" smtClean="0">
                        <a:latin typeface="Cambria Math" panose="02040503050406030204" pitchFamily="18" charset="0"/>
                      </a:rPr>
                      <m:t>≝</m:t>
                    </m:r>
                    <m:r>
                      <m:rPr>
                        <m:nor/>
                      </m:rPr>
                      <a:rPr lang="en-US">
                        <a:latin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func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en-US">
                        <a:latin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𝜌</m:t>
                        </m:r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</m:func>
                      </m:e>
                    </m:d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10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9549" y="987136"/>
                <a:ext cx="8444752" cy="5145306"/>
              </a:xfrm>
              <a:blipFill rotWithShape="0">
                <a:blip r:embed="rId3"/>
                <a:stretch>
                  <a:fillRect l="-1300" t="-118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6540760" y="5568855"/>
            <a:ext cx="23512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[</a:t>
            </a:r>
            <a:r>
              <a:rPr lang="en-US" dirty="0" err="1" smtClean="0">
                <a:solidFill>
                  <a:schemeClr val="tx2"/>
                </a:solidFill>
              </a:rPr>
              <a:t>Jafferis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 smtClean="0">
                <a:solidFill>
                  <a:schemeClr val="tx2"/>
                </a:solidFill>
              </a:rPr>
              <a:t>Lewkowycz</a:t>
            </a:r>
            <a:r>
              <a:rPr lang="en-US" dirty="0">
                <a:solidFill>
                  <a:schemeClr val="tx2"/>
                </a:solidFill>
              </a:rPr>
              <a:t>, Maldacena &amp; Suh 1512.06431]</a:t>
            </a:r>
            <a:endParaRPr lang="en-US" dirty="0" smtClean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71241" y="1602554"/>
                <a:ext cx="5969519" cy="998991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acc>
                      <m:r>
                        <a:rPr lang="en-US" sz="28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28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Area</m:t>
                          </m:r>
                          <m:d>
                            <m:d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800" b="0" i="1" smtClean="0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n-US" sz="2800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Cosmic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800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800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Brane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</m:den>
                      </m:f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acc>
                        </m:e>
                        <m:sub>
                          <m:r>
                            <m:rPr>
                              <m:nor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nor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bulk</m:t>
                          </m:r>
                        </m:sub>
                      </m:sSub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241" y="1602554"/>
                <a:ext cx="5969519" cy="99899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970" y="889000"/>
            <a:ext cx="2367030" cy="1383923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348084" y="85911"/>
            <a:ext cx="8572759" cy="9977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Relative </a:t>
            </a:r>
            <a:r>
              <a:rPr lang="en-US" dirty="0"/>
              <a:t>entropy </a:t>
            </a:r>
            <a:r>
              <a:rPr lang="en-US" dirty="0" smtClean="0"/>
              <a:t>is </a:t>
            </a:r>
            <a:r>
              <a:rPr lang="en-US" dirty="0"/>
              <a:t>bulk </a:t>
            </a:r>
            <a:r>
              <a:rPr lang="en-US" dirty="0" smtClean="0"/>
              <a:t>relative entropy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2899376" y="3622060"/>
                <a:ext cx="3091038" cy="1043042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sz="28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̂"/>
                              <m:ctrlP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nor/>
                                </m:rPr>
                                <a:rPr lang="en-US" sz="2800">
                                  <a:latin typeface="Cambria Math" panose="02040503050406030204" pitchFamily="18" charset="0"/>
                                </a:rPr>
                                <m:t>Area</m:t>
                              </m:r>
                            </m:e>
                          </m:acc>
                        </m:num>
                        <m:den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</m:den>
                      </m:f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bulk</m:t>
                          </m:r>
                        </m:sub>
                      </m:sSub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9376" y="3622060"/>
                <a:ext cx="3091038" cy="104304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2899376" y="5393343"/>
                <a:ext cx="3492495" cy="553998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bulk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9376" y="5393343"/>
                <a:ext cx="3492495" cy="55399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055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77645"/>
            <a:ext cx="7886700" cy="1325563"/>
          </a:xfrm>
        </p:spPr>
        <p:txBody>
          <a:bodyPr/>
          <a:lstStyle/>
          <a:p>
            <a:r>
              <a:rPr lang="en-US" dirty="0" smtClean="0"/>
              <a:t>Reconstruction theorem for entanglement wedge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12,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Entanglement, Gravity, and Quantum Error Correction (Xi Dong)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9"/>
              <p:cNvSpPr>
                <a:spLocks noGrp="1"/>
              </p:cNvSpPr>
              <p:nvPr>
                <p:ph idx="1"/>
              </p:nvPr>
            </p:nvSpPr>
            <p:spPr>
              <a:xfrm>
                <a:off x="314960" y="1442464"/>
                <a:ext cx="8527826" cy="169985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Any bulk operator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 smtClean="0"/>
                  <a:t> in the </a:t>
                </a:r>
                <a:r>
                  <a:rPr lang="en-US" dirty="0" smtClean="0">
                    <a:solidFill>
                      <a:srgbClr val="006699"/>
                    </a:solidFill>
                  </a:rPr>
                  <a:t>entanglement wedge</a:t>
                </a:r>
                <a:r>
                  <a:rPr lang="en-US" dirty="0">
                    <a:solidFill>
                      <a:srgbClr val="006699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6699"/>
                        </a:solidFill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of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 may be reconstructed </a:t>
                </a:r>
                <a:r>
                  <a:rPr lang="en-US" dirty="0"/>
                  <a:t>as a CFT operator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dirty="0" smtClean="0"/>
                  <a:t> on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via quantum error correction, as long as the relative entropy of any two bulk states satisfies</a:t>
                </a:r>
              </a:p>
            </p:txBody>
          </p:sp>
        </mc:Choice>
        <mc:Fallback xmlns="">
          <p:sp>
            <p:nvSpPr>
              <p:cNvPr id="10" name="Content Placeholder 9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14960" y="1442464"/>
                <a:ext cx="8527826" cy="1699859"/>
              </a:xfrm>
              <a:blipFill rotWithShape="0">
                <a:blip r:embed="rId3"/>
                <a:stretch>
                  <a:fillRect l="-1501" t="-6115" r="-643" b="-6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922726" y="2619498"/>
                <a:ext cx="4085734" cy="553998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US" sz="2800" smtClean="0">
                              <a:latin typeface="Cambria Math" panose="02040503050406030204" pitchFamily="18" charset="0"/>
                            </a:rPr>
                            <m:t>bulk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2726" y="2619498"/>
                <a:ext cx="4085734" cy="55399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5589987" y="633767"/>
            <a:ext cx="373236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solidFill>
                  <a:schemeClr val="tx2"/>
                </a:solidFill>
              </a:rPr>
              <a:t>[</a:t>
            </a: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</a:rPr>
              <a:t>XD</a:t>
            </a:r>
            <a:r>
              <a:rPr lang="en-US" sz="2200" dirty="0" smtClean="0">
                <a:solidFill>
                  <a:schemeClr val="tx2"/>
                </a:solidFill>
              </a:rPr>
              <a:t>, Harlow &amp; </a:t>
            </a:r>
            <a:r>
              <a:rPr lang="en-US" sz="2200" dirty="0">
                <a:solidFill>
                  <a:schemeClr val="tx2"/>
                </a:solidFill>
              </a:rPr>
              <a:t>Wall 1601.05416]</a:t>
            </a:r>
            <a:endParaRPr lang="en-US" sz="2200" dirty="0" smtClean="0">
              <a:solidFill>
                <a:schemeClr val="tx2"/>
              </a:solidFill>
            </a:endParaRPr>
          </a:p>
        </p:txBody>
      </p:sp>
      <p:pic>
        <p:nvPicPr>
          <p:cNvPr id="12" name="Picture 11"/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71" r="-1513"/>
          <a:stretch/>
        </p:blipFill>
        <p:spPr>
          <a:xfrm>
            <a:off x="127000" y="3721671"/>
            <a:ext cx="2194560" cy="22727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9"/>
              <p:cNvSpPr txBox="1">
                <a:spLocks/>
              </p:cNvSpPr>
              <p:nvPr/>
            </p:nvSpPr>
            <p:spPr>
              <a:xfrm>
                <a:off x="2452254" y="3158834"/>
                <a:ext cx="6616441" cy="282531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dirty="0" smtClean="0">
                    <a:solidFill>
                      <a:schemeClr val="accent2"/>
                    </a:solidFill>
                  </a:rPr>
                  <a:t>Intuitive proof:</a:t>
                </a:r>
              </a:p>
              <a:p>
                <a:r>
                  <a:rPr lang="en-US" dirty="0" smtClean="0"/>
                  <a:t>WLG assume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 smtClean="0"/>
                  <a:t> is Hermitian.</a:t>
                </a:r>
              </a:p>
              <a:p>
                <a:r>
                  <a:rPr lang="en-US" dirty="0" smtClean="0"/>
                  <a:t>Take any bulk state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dirty="0" smtClean="0"/>
                  <a:t>, let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 smtClean="0"/>
                  <a:t> be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𝜆</m:t>
                        </m:r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dirty="0" smtClean="0"/>
                  <a:t> acting on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Use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𝑆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acc>
                              <m:accPr>
                                <m:chr m:val="̅"/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</m:acc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acc>
                              <m:accPr>
                                <m:chr m:val="̅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</m:acc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m:rPr>
                            <m:nor/>
                          </m:rPr>
                          <a:rPr lang="en-US">
                            <a:latin typeface="Cambria Math" panose="02040503050406030204" pitchFamily="18" charset="0"/>
                          </a:rPr>
                          <m:t>bulk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acc>
                              <m:accPr>
                                <m:chr m:val="̅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</m:acc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acc>
                              <m:accPr>
                                <m:chr m:val="̅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</m:acc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 smtClean="0"/>
                  <a:t> to conclude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No measurements on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dirty="0" smtClean="0"/>
                  <a:t> distinguish the two states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acc>
                              <m:accPr>
                                <m:chr m:val="̅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</m:acc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 smtClean="0"/>
                  <a:t> under state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dirty="0" smtClean="0"/>
                  <a:t> for any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 smtClean="0"/>
                  <a:t> must have a CFT realization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dirty="0"/>
                  <a:t> on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11" name="Content Placeholder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2254" y="3158834"/>
                <a:ext cx="6616441" cy="2825318"/>
              </a:xfrm>
              <a:prstGeom prst="rect">
                <a:avLst/>
              </a:prstGeom>
              <a:blipFill rotWithShape="0">
                <a:blip r:embed="rId6"/>
                <a:stretch>
                  <a:fillRect l="-1381" t="-4957" r="-645" b="-47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712395" y="4460240"/>
                <a:ext cx="45223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395" y="4460240"/>
                <a:ext cx="452239" cy="52322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4161165" y="5945481"/>
            <a:ext cx="49828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5"/>
                </a:solidFill>
              </a:rPr>
              <a:t>Via theorem in </a:t>
            </a:r>
            <a:r>
              <a:rPr lang="en-US" sz="2000" dirty="0" smtClean="0">
                <a:solidFill>
                  <a:schemeClr val="tx2"/>
                </a:solidFill>
              </a:rPr>
              <a:t>[</a:t>
            </a:r>
            <a:r>
              <a:rPr lang="en-US" sz="2000" dirty="0" err="1" smtClean="0">
                <a:solidFill>
                  <a:schemeClr val="tx2"/>
                </a:solidFill>
              </a:rPr>
              <a:t>Almheiri</a:t>
            </a:r>
            <a:r>
              <a:rPr lang="en-US" sz="2000" dirty="0">
                <a:solidFill>
                  <a:schemeClr val="tx2"/>
                </a:solidFill>
              </a:rPr>
              <a:t>,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XD</a:t>
            </a:r>
            <a:r>
              <a:rPr lang="en-US" sz="2000" dirty="0">
                <a:solidFill>
                  <a:schemeClr val="tx2"/>
                </a:solidFill>
              </a:rPr>
              <a:t>, Harlow </a:t>
            </a:r>
            <a:r>
              <a:rPr lang="en-US" sz="2000" dirty="0" smtClean="0">
                <a:solidFill>
                  <a:schemeClr val="tx2"/>
                </a:solidFill>
              </a:rPr>
              <a:t>’14]</a:t>
            </a:r>
          </a:p>
        </p:txBody>
      </p:sp>
    </p:spTree>
    <p:extLst>
      <p:ext uri="{BB962C8B-B14F-4D97-AF65-F5344CB8AC3E}">
        <p14:creationId xmlns:p14="http://schemas.microsoft.com/office/powerpoint/2010/main" val="3699022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Learned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12,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Entanglement, Gravity, and Quantum Error Correction (Xi Dong)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28650" y="1489435"/>
            <a:ext cx="7886700" cy="468752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Area law is universal</a:t>
            </a:r>
            <a:r>
              <a:rPr lang="en-US" dirty="0" smtClean="0"/>
              <a:t> in quantum gravity and is not restricted to black hole or entanglement entropy.</a:t>
            </a:r>
          </a:p>
          <a:p>
            <a:r>
              <a:rPr lang="en-US" dirty="0" smtClean="0"/>
              <a:t>It is a </a:t>
            </a:r>
            <a:r>
              <a:rPr lang="en-US" dirty="0" smtClean="0">
                <a:solidFill>
                  <a:schemeClr val="accent5"/>
                </a:solidFill>
              </a:rPr>
              <a:t>powerful statement </a:t>
            </a:r>
            <a:r>
              <a:rPr lang="en-US" dirty="0" smtClean="0"/>
              <a:t>for </a:t>
            </a:r>
            <a:r>
              <a:rPr lang="en-US" dirty="0" err="1" smtClean="0"/>
              <a:t>Renyi</a:t>
            </a:r>
            <a:r>
              <a:rPr lang="en-US" dirty="0" smtClean="0"/>
              <a:t> entropy, generalizing the </a:t>
            </a:r>
            <a:r>
              <a:rPr lang="en-US" dirty="0" err="1" smtClean="0"/>
              <a:t>Ryu-Takayanagi</a:t>
            </a:r>
            <a:r>
              <a:rPr lang="en-US" dirty="0" smtClean="0"/>
              <a:t> prescription.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Quantum information </a:t>
            </a:r>
            <a:r>
              <a:rPr lang="en-US" dirty="0" smtClean="0"/>
              <a:t>theory enables us to understand the basic dictionary of quantum gravity.</a:t>
            </a:r>
          </a:p>
          <a:p>
            <a:r>
              <a:rPr lang="en-US" dirty="0" smtClean="0"/>
              <a:t>Viewing holography as a quantum error correcting code, we can make progress on how to “</a:t>
            </a:r>
            <a:r>
              <a:rPr lang="en-US" dirty="0" smtClean="0">
                <a:solidFill>
                  <a:schemeClr val="accent5"/>
                </a:solidFill>
              </a:rPr>
              <a:t>build spacetime from entanglement</a:t>
            </a:r>
            <a:r>
              <a:rPr lang="en-US" dirty="0" smtClean="0"/>
              <a:t>”.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58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12,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Entanglement, Gravity, and Quantum Error Correction (Xi Dong)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12,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Entanglement, Gravity, and Quantum Error Correction (Xi Dong)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9817" y="92180"/>
            <a:ext cx="3413760" cy="1920240"/>
          </a:xfrm>
          <a:prstGeom prst="rect">
            <a:avLst/>
          </a:prstGeom>
        </p:spPr>
      </p:pic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38189893"/>
              </p:ext>
            </p:extLst>
          </p:nvPr>
        </p:nvGraphicFramePr>
        <p:xfrm>
          <a:off x="1448697" y="2098803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69" y="3412618"/>
            <a:ext cx="2150578" cy="1612934"/>
          </a:xfr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9042" y="3441524"/>
            <a:ext cx="2076169" cy="1555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054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12,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Entanglement, Gravity, and Quantum Error Correction (Xi Dong)</a:t>
            </a:r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28650" y="1521005"/>
            <a:ext cx="7886700" cy="659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8650" y="4429551"/>
            <a:ext cx="7886700" cy="1926800"/>
          </a:xfrm>
        </p:spPr>
        <p:txBody>
          <a:bodyPr>
            <a:normAutofit/>
          </a:bodyPr>
          <a:lstStyle/>
          <a:p>
            <a:r>
              <a:rPr lang="en-US" dirty="0" smtClean="0"/>
              <a:t>Led to much progress in understanding quantum gravity, e.g. holographic principle.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111126"/>
            <a:ext cx="7886700" cy="1325563"/>
          </a:xfrm>
        </p:spPr>
        <p:txBody>
          <a:bodyPr/>
          <a:lstStyle/>
          <a:p>
            <a:r>
              <a:rPr lang="en-US" dirty="0" smtClean="0"/>
              <a:t>Bekenstein-Hawking entropy for black holes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411925" y="2270551"/>
                <a:ext cx="4362669" cy="1204625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sz="32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sSup>
                            <m:sSup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solidFill>
                                    <a:schemeClr val="accent4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m:rPr>
                              <m:nor/>
                            </m:rPr>
                            <a:rPr lang="en-US" sz="3200" i="0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Area</m:t>
                          </m:r>
                          <m:d>
                            <m:dPr>
                              <m:ctrlPr>
                                <a:rPr lang="en-US" sz="3200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nor/>
                                </m:rPr>
                                <a:rPr lang="en-US" sz="3200" b="0" i="0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Horizon</m:t>
                              </m:r>
                            </m:e>
                          </m:d>
                        </m:num>
                        <m:den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sz="320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sz="3200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  <m:r>
                            <a:rPr lang="en-US" sz="32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ℏ</m:t>
                          </m:r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1925" y="2270551"/>
                <a:ext cx="4362669" cy="120462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564331"/>
            <a:ext cx="3276362" cy="2621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46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4991432"/>
            <a:ext cx="8013905" cy="1201551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Best-understood </a:t>
            </a:r>
            <a:r>
              <a:rPr lang="en-US" dirty="0"/>
              <a:t>model of </a:t>
            </a:r>
            <a:r>
              <a:rPr lang="en-US" dirty="0" smtClean="0"/>
              <a:t>emergent spacetime/gravity</a:t>
            </a:r>
          </a:p>
          <a:p>
            <a:r>
              <a:rPr lang="en-US" dirty="0" smtClean="0"/>
              <a:t>Framework for generalizing area law beyond black holes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12,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Entanglement, Gravity, and Quantum Error Correction (Xi Dong)</a:t>
            </a:r>
            <a:endParaRPr lang="en-US" dirty="0"/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46" y="1483949"/>
            <a:ext cx="3624201" cy="31240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60868797"/>
                  </p:ext>
                </p:extLst>
              </p:nvPr>
            </p:nvGraphicFramePr>
            <p:xfrm>
              <a:off x="3969572" y="1989340"/>
              <a:ext cx="5077608" cy="2113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38804"/>
                    <a:gridCol w="2538804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Quantum gravity in AdS</a:t>
                          </a:r>
                          <a:r>
                            <a:rPr lang="en-US" baseline="-25000" dirty="0" smtClean="0"/>
                            <a:t>d+1 </a:t>
                          </a:r>
                          <a:r>
                            <a:rPr lang="en-US" dirty="0" smtClean="0"/>
                            <a:t>(bulk)</a:t>
                          </a:r>
                          <a:endParaRPr lang="en-US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Holographic CFTs on</a:t>
                          </a:r>
                          <a:r>
                            <a:rPr lang="en-US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b="1" i="1" baseline="0" smtClean="0">
                                  <a:latin typeface="Cambria Math" panose="02040503050406030204" pitchFamily="18" charset="0"/>
                                </a:rPr>
                                <m:t>𝝏</m:t>
                              </m:r>
                              <m:r>
                                <m:rPr>
                                  <m:nor/>
                                </m:rPr>
                                <a:rPr lang="en-US" dirty="0" smtClean="0"/>
                                <m:t>AdS</m:t>
                              </m:r>
                              <m:r>
                                <m:rPr>
                                  <m:nor/>
                                </m:rPr>
                                <a:rPr lang="en-US" baseline="-25000" dirty="0" smtClean="0"/>
                                <m:t>d</m:t>
                              </m:r>
                              <m:r>
                                <m:rPr>
                                  <m:nor/>
                                </m:rPr>
                                <a:rPr lang="en-US" baseline="-25000" dirty="0" smtClean="0"/>
                                <m:t>+1</m:t>
                              </m:r>
                            </m:oMath>
                          </a14:m>
                          <a:r>
                            <a:rPr lang="en-US" dirty="0" smtClean="0"/>
                            <a:t> (boundary)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Isometry group </a:t>
                          </a:r>
                          <a14:m>
                            <m:oMath xmlns:m="http://schemas.openxmlformats.org/officeDocument/2006/math"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,2)</m:t>
                              </m:r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Conformal group </a:t>
                          </a:r>
                          <a14:m>
                            <m:oMath xmlns:m="http://schemas.openxmlformats.org/officeDocument/2006/math"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,2)</m:t>
                              </m:r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Black hole states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Thermal states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18542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Gauge symmetry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Global symmetry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18542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States and operators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States and operators</a:t>
                          </a: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60868797"/>
                  </p:ext>
                </p:extLst>
              </p:nvPr>
            </p:nvGraphicFramePr>
            <p:xfrm>
              <a:off x="3969572" y="1989340"/>
              <a:ext cx="5077608" cy="2113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38804"/>
                    <a:gridCol w="2538804"/>
                  </a:tblGrid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Quantum gravity in </a:t>
                          </a:r>
                          <a:r>
                            <a:rPr lang="en-US" dirty="0" smtClean="0"/>
                            <a:t>AdS</a:t>
                          </a:r>
                          <a:r>
                            <a:rPr lang="en-US" baseline="-25000" dirty="0" smtClean="0"/>
                            <a:t>d+1 </a:t>
                          </a:r>
                          <a:r>
                            <a:rPr lang="en-US" dirty="0" smtClean="0"/>
                            <a:t>(bulk)</a:t>
                          </a:r>
                          <a:endParaRPr lang="en-US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100240" t="-4762" r="-959" b="-245714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240" t="-180328" r="-100959" b="-3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100240" t="-180328" r="-959" b="-3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Black hole states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Thermal states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Gauge symmetry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Global symmetry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States and operators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States and operators</a:t>
                          </a: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Rectangle 6"/>
          <p:cNvSpPr/>
          <p:nvPr/>
        </p:nvSpPr>
        <p:spPr>
          <a:xfrm>
            <a:off x="6740861" y="1095448"/>
            <a:ext cx="222533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200" dirty="0" smtClean="0">
                <a:solidFill>
                  <a:schemeClr val="tx2"/>
                </a:solidFill>
              </a:rPr>
              <a:t>[Maldacena ’97]</a:t>
            </a:r>
            <a:endParaRPr lang="de-DE" sz="2200" dirty="0">
              <a:solidFill>
                <a:schemeClr val="tx2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65760" y="111126"/>
            <a:ext cx="8600440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Anti-de Sitter/Conformal Field Theory Correspondence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28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12,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Entanglement, Gravity, and Quantum Error Correction (Xi Dong)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628650" y="5198752"/>
                <a:ext cx="7886700" cy="51514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dirty="0" smtClean="0"/>
                  <a:t>Recall the definition: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≝−</m:t>
                    </m:r>
                    <m:r>
                      <m:rPr>
                        <m:nor/>
                      </m:rPr>
                      <a:rPr lang="en-US" smtClean="0">
                        <a:latin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>
                                <a:latin typeface="Cambria Math" panose="02040503050406030204" pitchFamily="18" charset="0"/>
                              </a:rPr>
                              <m:t>ρ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l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latin typeface="Cambria Math" panose="02040503050406030204" pitchFamily="18" charset="0"/>
                                  </a:rPr>
                                  <m:t>ρ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</m:sSub>
                          </m:e>
                        </m:func>
                      </m:e>
                    </m:d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5198752"/>
                <a:ext cx="7886700" cy="515144"/>
              </a:xfrm>
              <a:prstGeom prst="rect">
                <a:avLst/>
              </a:prstGeom>
              <a:blipFill rotWithShape="0">
                <a:blip r:embed="rId3"/>
                <a:stretch>
                  <a:fillRect t="-20238" b="-27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ontent Placeholder 5"/>
          <p:cNvSpPr>
            <a:spLocks noGrp="1"/>
          </p:cNvSpPr>
          <p:nvPr>
            <p:ph idx="1"/>
          </p:nvPr>
        </p:nvSpPr>
        <p:spPr>
          <a:xfrm>
            <a:off x="641350" y="1190625"/>
            <a:ext cx="7886700" cy="947908"/>
          </a:xfrm>
          <a:ln>
            <a:noFill/>
          </a:ln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 simple and powerful prescription for entanglement entropy: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359087" y="2040004"/>
                <a:ext cx="4425827" cy="998991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Area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nor/>
                                </m:rPr>
                                <a:rPr lang="en-US" sz="2800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Minimal</m:t>
                              </m:r>
                              <m:r>
                                <m:rPr>
                                  <m:nor/>
                                </m:rPr>
                                <a:rPr lang="en-US" sz="2800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2800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Surface</m:t>
                              </m:r>
                            </m:e>
                          </m:d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9087" y="2040004"/>
                <a:ext cx="4425827" cy="99899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6090920" y="1566220"/>
            <a:ext cx="304543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solidFill>
                  <a:schemeClr val="tx2"/>
                </a:solidFill>
              </a:rPr>
              <a:t>[</a:t>
            </a:r>
            <a:r>
              <a:rPr lang="en-US" sz="2200" dirty="0" err="1" smtClean="0">
                <a:solidFill>
                  <a:schemeClr val="tx2"/>
                </a:solidFill>
              </a:rPr>
              <a:t>Ryu</a:t>
            </a:r>
            <a:r>
              <a:rPr lang="en-US" sz="2200" dirty="0" smtClean="0">
                <a:solidFill>
                  <a:schemeClr val="tx2"/>
                </a:solidFill>
              </a:rPr>
              <a:t> &amp; </a:t>
            </a:r>
            <a:r>
              <a:rPr lang="en-US" sz="2200" dirty="0" err="1" smtClean="0">
                <a:solidFill>
                  <a:schemeClr val="tx2"/>
                </a:solidFill>
              </a:rPr>
              <a:t>Takayanagi</a:t>
            </a:r>
            <a:r>
              <a:rPr lang="en-US" sz="2200" dirty="0" smtClean="0">
                <a:solidFill>
                  <a:schemeClr val="tx2"/>
                </a:solidFill>
              </a:rPr>
              <a:t> ’06]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884" y="3328270"/>
            <a:ext cx="2686050" cy="1570444"/>
          </a:xfrm>
          <a:prstGeom prst="rect">
            <a:avLst/>
          </a:prstGeom>
        </p:spPr>
      </p:pic>
      <p:sp>
        <p:nvSpPr>
          <p:cNvPr id="17" name="Content Placeholder 5"/>
          <p:cNvSpPr txBox="1">
            <a:spLocks/>
          </p:cNvSpPr>
          <p:nvPr/>
        </p:nvSpPr>
        <p:spPr>
          <a:xfrm>
            <a:off x="641350" y="5740699"/>
            <a:ext cx="7886700" cy="48723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 smtClean="0">
                <a:solidFill>
                  <a:schemeClr val="accent2"/>
                </a:solidFill>
              </a:rPr>
              <a:t>This is only the tip of the iceberg!</a:t>
            </a: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501649" y="111126"/>
            <a:ext cx="8042015" cy="10794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Holographic Entanglement Entropy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19" y="3288009"/>
            <a:ext cx="2880360" cy="1354975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98320" y="2399074"/>
            <a:ext cx="2241755" cy="828805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“Spooky action at a distance</a:t>
            </a:r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6815937" y="2385672"/>
            <a:ext cx="2240280" cy="828805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Spacetime geometry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623" y="3288010"/>
            <a:ext cx="2262593" cy="1696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05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12,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Entanglement, Gravity, and Quantum Error Correction (Xi Dong)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63471" y="1747532"/>
                <a:ext cx="8217058" cy="1329659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num>
                            <m:den>
                              <m:r>
                                <a:rPr 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sz="3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36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Area</m:t>
                          </m:r>
                          <m:d>
                            <m:dPr>
                              <m:ctrlPr>
                                <a:rPr 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3600" b="0" i="1" smtClean="0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n-US" sz="3600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Cosmic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3600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3600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Brane</m:t>
                                  </m:r>
                                </m:e>
                                <m:sub>
                                  <m:r>
                                    <a:rPr lang="en-US" sz="3600" b="0" i="1" smtClean="0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sz="3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471" y="1747532"/>
                <a:ext cx="8217058" cy="132965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6636451" y="3126203"/>
            <a:ext cx="250754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solidFill>
                  <a:schemeClr val="tx2"/>
                </a:solidFill>
              </a:rPr>
              <a:t>[</a:t>
            </a: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</a:rPr>
              <a:t>XD</a:t>
            </a:r>
            <a:r>
              <a:rPr lang="en-US" sz="2200" dirty="0" smtClean="0">
                <a:solidFill>
                  <a:schemeClr val="tx2"/>
                </a:solidFill>
              </a:rPr>
              <a:t> </a:t>
            </a:r>
            <a:r>
              <a:rPr lang="en-US" sz="2200" dirty="0">
                <a:solidFill>
                  <a:schemeClr val="tx2"/>
                </a:solidFill>
              </a:rPr>
              <a:t>1601.06788]</a:t>
            </a:r>
            <a:endParaRPr lang="en-US" sz="2200" dirty="0" smtClean="0">
              <a:solidFill>
                <a:schemeClr val="tx2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501649" y="111126"/>
            <a:ext cx="8042015" cy="10794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Holographic </a:t>
            </a:r>
            <a:r>
              <a:rPr lang="en-US" dirty="0" err="1" smtClean="0">
                <a:solidFill>
                  <a:schemeClr val="accent2"/>
                </a:solidFill>
              </a:rPr>
              <a:t>Renyi</a:t>
            </a:r>
            <a:r>
              <a:rPr lang="en-US" dirty="0" smtClean="0"/>
              <a:t> </a:t>
            </a:r>
            <a:r>
              <a:rPr lang="en-US" dirty="0"/>
              <a:t>Entropy</a:t>
            </a:r>
          </a:p>
        </p:txBody>
      </p:sp>
      <p:sp>
        <p:nvSpPr>
          <p:cNvPr id="16" name="Content Placeholder 5"/>
          <p:cNvSpPr txBox="1">
            <a:spLocks/>
          </p:cNvSpPr>
          <p:nvPr/>
        </p:nvSpPr>
        <p:spPr>
          <a:xfrm>
            <a:off x="641349" y="1190625"/>
            <a:ext cx="8039179" cy="94790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A </a:t>
            </a:r>
            <a:r>
              <a:rPr lang="en-US" dirty="0" smtClean="0"/>
              <a:t>simple and powerful prescription </a:t>
            </a:r>
            <a:r>
              <a:rPr lang="en-US" dirty="0"/>
              <a:t>for </a:t>
            </a:r>
            <a:r>
              <a:rPr lang="en-US" dirty="0" err="1">
                <a:solidFill>
                  <a:schemeClr val="accent2"/>
                </a:solidFill>
              </a:rPr>
              <a:t>Renyi</a:t>
            </a:r>
            <a:r>
              <a:rPr lang="en-US" dirty="0"/>
              <a:t> </a:t>
            </a:r>
            <a:r>
              <a:rPr lang="en-US" dirty="0" smtClean="0"/>
              <a:t>entropy: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8975" y="3328270"/>
            <a:ext cx="2686050" cy="15704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>
              <a:xfrm>
                <a:off x="1555425" y="5244802"/>
                <a:ext cx="6033151" cy="112002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ts val="500"/>
                  </a:spcBef>
                </a:pPr>
                <a:r>
                  <a:rPr lang="en-US" sz="2200" dirty="0" smtClean="0">
                    <a:solidFill>
                      <a:schemeClr val="accent2"/>
                    </a:solidFill>
                  </a:rPr>
                  <a:t>Gravity dual of </a:t>
                </a:r>
                <a:r>
                  <a:rPr lang="en-US" sz="2200" dirty="0" err="1" smtClean="0">
                    <a:solidFill>
                      <a:schemeClr val="accent2"/>
                    </a:solidFill>
                  </a:rPr>
                  <a:t>Renyi</a:t>
                </a:r>
                <a:r>
                  <a:rPr lang="en-US" sz="2200" dirty="0" smtClean="0">
                    <a:solidFill>
                      <a:schemeClr val="accent2"/>
                    </a:solidFill>
                  </a:rPr>
                  <a:t> entropy is a cosmic brane!</a:t>
                </a:r>
              </a:p>
              <a:p>
                <a:pPr>
                  <a:spcBef>
                    <a:spcPts val="500"/>
                  </a:spcBef>
                </a:pPr>
                <a:r>
                  <a:rPr lang="en-US" sz="2200" dirty="0"/>
                  <a:t>As </a:t>
                </a:r>
                <a14:m>
                  <m:oMath xmlns:m="http://schemas.openxmlformats.org/officeDocument/2006/math">
                    <m:r>
                      <a:rPr lang="en-US" sz="2200" i="1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200" i="1" dirty="0">
                        <a:latin typeface="Cambria Math" panose="02040503050406030204" pitchFamily="18" charset="0"/>
                      </a:rPr>
                      <m:t>→1</m:t>
                    </m:r>
                  </m:oMath>
                </a14:m>
                <a:r>
                  <a:rPr lang="en-US" sz="2200" dirty="0"/>
                  <a:t>: probe brane settles at minimal surface</a:t>
                </a:r>
                <a:r>
                  <a:rPr lang="en-US" sz="2200" dirty="0" smtClean="0"/>
                  <a:t>.</a:t>
                </a:r>
              </a:p>
              <a:p>
                <a:pPr>
                  <a:spcBef>
                    <a:spcPts val="500"/>
                  </a:spcBef>
                </a:pPr>
                <a:r>
                  <a:rPr lang="en-US" sz="2200" dirty="0" smtClean="0"/>
                  <a:t>One-parameter generation of </a:t>
                </a:r>
                <a:r>
                  <a:rPr lang="en-US" sz="2200" dirty="0" err="1" smtClean="0"/>
                  <a:t>Ryu-Takayanagi</a:t>
                </a:r>
                <a:r>
                  <a:rPr lang="en-US" sz="2200" dirty="0" smtClean="0"/>
                  <a:t>.</a:t>
                </a:r>
                <a:endParaRPr lang="en-US" sz="2200" dirty="0"/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5425" y="5244802"/>
                <a:ext cx="6033151" cy="1120022"/>
              </a:xfrm>
              <a:prstGeom prst="rect">
                <a:avLst/>
              </a:prstGeom>
              <a:blipFill rotWithShape="0">
                <a:blip r:embed="rId5"/>
                <a:stretch>
                  <a:fillRect l="-1111" t="-6522" r="-1111" b="-114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val 9"/>
              <p:cNvSpPr/>
              <p:nvPr/>
            </p:nvSpPr>
            <p:spPr>
              <a:xfrm>
                <a:off x="91440" y="3634097"/>
                <a:ext cx="3054096" cy="15544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i="1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≝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  <m:func>
                        <m:funcPr>
                          <m:ctrlPr>
                            <a:rPr lang="en-US" i="1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r>
                            <m:rPr>
                              <m:nor/>
                            </m:rPr>
                            <a:rPr lang="en-US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Tr</m:t>
                          </m:r>
                          <m:sSubSup>
                            <m:sSubSupPr>
                              <m:ctrlPr>
                                <a:rPr lang="en-US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ρ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bSup>
                        </m:e>
                      </m:func>
                    </m:oMath>
                  </m:oMathPara>
                </a14:m>
                <a:endParaRPr lang="en-US" dirty="0" smtClean="0">
                  <a:solidFill>
                    <a:schemeClr val="accent5"/>
                  </a:solidFill>
                </a:endParaRPr>
              </a:p>
              <a:p>
                <a:pPr algn="ctr"/>
                <a:endParaRPr lang="en-US" sz="1600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More general measures of </a:t>
                </a:r>
                <a:r>
                  <a:rPr lang="en-US" sz="1600" dirty="0">
                    <a:solidFill>
                      <a:schemeClr val="tx1"/>
                    </a:solidFill>
                  </a:rPr>
                  <a:t>entanglement</a:t>
                </a:r>
              </a:p>
            </p:txBody>
          </p:sp>
        </mc:Choice>
        <mc:Fallback xmlns="">
          <p:sp>
            <p:nvSpPr>
              <p:cNvPr id="10" name="Oval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" y="3634097"/>
                <a:ext cx="3054096" cy="1554480"/>
              </a:xfrm>
              <a:prstGeom prst="ellipse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val 10"/>
              <p:cNvSpPr/>
              <p:nvPr/>
            </p:nvSpPr>
            <p:spPr>
              <a:xfrm>
                <a:off x="5998464" y="3634097"/>
                <a:ext cx="3054096" cy="15544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Has tension and </a:t>
                </a:r>
                <a:r>
                  <a:rPr lang="en-US" sz="1600" dirty="0" err="1" smtClean="0">
                    <a:solidFill>
                      <a:schemeClr val="tx1"/>
                    </a:solidFill>
                  </a:rPr>
                  <a:t>backreacts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 on ambient geometry by creating conical deficit angle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60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𝜋</m:t>
                    </m:r>
                    <m:f>
                      <m:fPr>
                        <m:ctrlPr>
                          <a:rPr lang="en-US" sz="16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6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num>
                      <m:den>
                        <m:r>
                          <a:rPr lang="en-US" sz="16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11" name="Oval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8464" y="3634097"/>
                <a:ext cx="3054096" cy="1554480"/>
              </a:xfrm>
              <a:prstGeom prst="ellipse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590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12,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Entanglement, Gravity, and Quantum Error Correction (Xi Dong)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500504" y="2477569"/>
                <a:ext cx="8142992" cy="3861870"/>
              </a:xfrm>
              <a:ln>
                <a:noFill/>
              </a:ln>
            </p:spPr>
            <p:txBody>
              <a:bodyPr>
                <a:normAutofit/>
              </a:bodyPr>
              <a:lstStyle/>
              <a:p>
                <a:pPr>
                  <a:spcBef>
                    <a:spcPts val="500"/>
                  </a:spcBef>
                </a:pPr>
                <a:r>
                  <a:rPr lang="en-US" sz="2200" dirty="0" smtClean="0"/>
                  <a:t>For one disk, it was calculated by exploiting a symmetry and  finding hyperbolic black hole solutions.</a:t>
                </a:r>
              </a:p>
              <a:p>
                <a:pPr>
                  <a:spcBef>
                    <a:spcPts val="500"/>
                  </a:spcBef>
                </a:pPr>
                <a:r>
                  <a:rPr lang="en-US" sz="2200" dirty="0" smtClean="0"/>
                  <a:t>Area-law prescription is more powerful: applies to arbitrary regions.</a:t>
                </a:r>
                <a:endParaRPr lang="en-US" sz="2200" dirty="0"/>
              </a:p>
              <a:p>
                <a:pPr>
                  <a:spcBef>
                    <a:spcPts val="500"/>
                  </a:spcBef>
                </a:pPr>
                <a:r>
                  <a:rPr lang="en-US" sz="2200" dirty="0" smtClean="0"/>
                  <a:t>For two disks, we study </a:t>
                </a:r>
                <a:r>
                  <a:rPr lang="en-US" sz="2200" dirty="0" smtClean="0">
                    <a:solidFill>
                      <a:schemeClr val="accent2"/>
                    </a:solidFill>
                  </a:rPr>
                  <a:t>mutual </a:t>
                </a:r>
                <a:r>
                  <a:rPr lang="en-US" sz="2200" dirty="0" err="1" smtClean="0">
                    <a:solidFill>
                      <a:schemeClr val="accent2"/>
                    </a:solidFill>
                  </a:rPr>
                  <a:t>Renyi</a:t>
                </a:r>
                <a:r>
                  <a:rPr lang="en-US" sz="2200" dirty="0" smtClean="0">
                    <a:solidFill>
                      <a:schemeClr val="accent2"/>
                    </a:solidFill>
                  </a:rPr>
                  <a:t> information:</a:t>
                </a:r>
              </a:p>
              <a:p>
                <a:pPr>
                  <a:spcBef>
                    <a:spcPts val="500"/>
                  </a:spcBef>
                </a:pPr>
                <a:endParaRPr lang="en-US" sz="2200" dirty="0">
                  <a:solidFill>
                    <a:schemeClr val="accent2"/>
                  </a:solidFill>
                </a:endParaRPr>
              </a:p>
              <a:p>
                <a:pPr>
                  <a:spcBef>
                    <a:spcPts val="500"/>
                  </a:spcBef>
                </a:pPr>
                <a:endParaRPr lang="en-US" sz="2200" dirty="0" smtClean="0">
                  <a:solidFill>
                    <a:schemeClr val="accent2"/>
                  </a:solidFill>
                </a:endParaRPr>
              </a:p>
              <a:p>
                <a:pPr>
                  <a:spcBef>
                    <a:spcPts val="500"/>
                  </a:spcBef>
                </a:pPr>
                <a:r>
                  <a:rPr lang="en-US" sz="2200" dirty="0"/>
                  <a:t>To linear order in </a:t>
                </a:r>
                <a14:m>
                  <m:oMath xmlns:m="http://schemas.openxmlformats.org/officeDocument/2006/math">
                    <m:r>
                      <a:rPr lang="en-US" sz="2200" i="1" dirty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2200" i="1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200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 i="1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200" i="1" dirty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sz="2200" dirty="0"/>
                  <a:t>, </a:t>
                </a:r>
                <a:r>
                  <a:rPr lang="en-US" sz="2200" dirty="0" smtClean="0"/>
                  <a:t>brane </a:t>
                </a:r>
                <a:r>
                  <a:rPr lang="en-US" sz="2200" dirty="0" err="1" smtClean="0"/>
                  <a:t>backreaction</a:t>
                </a:r>
                <a:r>
                  <a:rPr lang="en-US" sz="2200" dirty="0" smtClean="0"/>
                  <a:t> </a:t>
                </a:r>
                <a:r>
                  <a:rPr lang="en-US" sz="2200" dirty="0"/>
                  <a:t>is weak</a:t>
                </a:r>
                <a:r>
                  <a:rPr lang="en-US" sz="2200" dirty="0" smtClean="0"/>
                  <a:t>:</a:t>
                </a:r>
                <a:endParaRPr lang="en-US" sz="2200" dirty="0"/>
              </a:p>
            </p:txBody>
          </p:sp>
        </mc:Choice>
        <mc:Fallback xmlns="">
          <p:sp>
            <p:nvSpPr>
              <p:cNvPr id="10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0504" y="2477569"/>
                <a:ext cx="8142992" cy="3861870"/>
              </a:xfrm>
              <a:blipFill rotWithShape="0">
                <a:blip r:embed="rId3"/>
                <a:stretch>
                  <a:fillRect l="-823" t="-1893" r="-119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2358" y="89454"/>
            <a:ext cx="8399284" cy="1260816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Example: </a:t>
            </a:r>
            <a:r>
              <a:rPr lang="en-US" sz="4000" dirty="0" err="1" smtClean="0"/>
              <a:t>Renyi</a:t>
            </a:r>
            <a:r>
              <a:rPr lang="en-US" sz="4000" dirty="0" smtClean="0"/>
              <a:t> entropy for two disks</a:t>
            </a:r>
            <a:br>
              <a:rPr lang="en-US" sz="4000" dirty="0" smtClean="0"/>
            </a:br>
            <a:r>
              <a:rPr lang="en-US" sz="4000" dirty="0" smtClean="0"/>
              <a:t>				     in holographic CFT</a:t>
            </a:r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65" y="693988"/>
            <a:ext cx="4572000" cy="16809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396551" y="1574179"/>
                <a:ext cx="4718535" cy="783869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20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Area</m:t>
                          </m:r>
                          <m:d>
                            <m:d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n-US" sz="2000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Cosmic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000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2000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Brane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6551" y="1574179"/>
                <a:ext cx="4718535" cy="78386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/>
          <p:cNvSpPr/>
          <p:nvPr/>
        </p:nvSpPr>
        <p:spPr>
          <a:xfrm>
            <a:off x="5079227" y="2813034"/>
            <a:ext cx="41416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[</a:t>
            </a:r>
            <a:r>
              <a:rPr lang="en-US" dirty="0">
                <a:solidFill>
                  <a:schemeClr val="tx2"/>
                </a:solidFill>
              </a:rPr>
              <a:t>Hung, </a:t>
            </a:r>
            <a:r>
              <a:rPr lang="en-US" dirty="0" smtClean="0">
                <a:solidFill>
                  <a:schemeClr val="tx2"/>
                </a:solidFill>
              </a:rPr>
              <a:t>Myers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 smtClean="0">
                <a:solidFill>
                  <a:schemeClr val="tx2"/>
                </a:solidFill>
              </a:rPr>
              <a:t>Smolkin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&amp; Yale ’11]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891345" y="3958960"/>
                <a:ext cx="7361311" cy="52322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≝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sz="28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∪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345" y="3958960"/>
                <a:ext cx="7361311" cy="52322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25119" y="5058704"/>
                <a:ext cx="7893763" cy="1119987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200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3−</m:t>
                              </m:r>
                              <m:r>
                                <a:rPr lang="en-US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00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  <m:r>
                            <a:rPr lang="en-US" sz="200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d>
                            <m:dPr>
                              <m:ctrlPr>
                                <a:rPr lang="en-US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r>
                            <a:rPr lang="en-US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000" i="1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i="1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sz="2000" i="1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num>
                                    <m:den>
                                      <m:r>
                                        <a:rPr lang="en-US" sz="2000" i="1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sz="200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2−</m:t>
                          </m:r>
                          <m:r>
                            <a:rPr lang="en-US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sz="20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000" i="1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i="1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num>
                                    <m:den>
                                      <m:r>
                                        <a:rPr lang="en-US" sz="2000" i="1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2−</m:t>
                                      </m:r>
                                      <m:r>
                                        <a:rPr lang="en-US" sz="2000" i="1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;</m:t>
                          </m:r>
                          <m:f>
                            <m:fPr>
                              <m:ctrlPr>
                                <a:rPr lang="en-US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num>
                            <m:den>
                              <m:r>
                                <a:rPr lang="en-US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f>
                            <m:fPr>
                              <m:ctrlPr>
                                <a:rPr lang="en-US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2−</m:t>
                              </m:r>
                              <m:r>
                                <a:rPr lang="en-US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num>
                            <m:den>
                              <m:r>
                                <a:rPr lang="en-US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sz="20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𝑂</m:t>
                      </m:r>
                      <m:r>
                        <a:rPr lang="en-US" sz="20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sz="20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119" y="5058704"/>
                <a:ext cx="7893763" cy="111998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6394452" y="6150179"/>
            <a:ext cx="250754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solidFill>
                  <a:schemeClr val="tx2"/>
                </a:solidFill>
              </a:rPr>
              <a:t>[</a:t>
            </a:r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XD</a:t>
            </a:r>
            <a:r>
              <a:rPr lang="en-US" sz="2200" dirty="0">
                <a:solidFill>
                  <a:schemeClr val="tx2"/>
                </a:solidFill>
              </a:rPr>
              <a:t> 1601.06788]</a:t>
            </a:r>
            <a:endParaRPr lang="en-US" sz="22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28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74551"/>
            <a:ext cx="7886700" cy="2667895"/>
          </a:xfrm>
        </p:spPr>
        <p:txBody>
          <a:bodyPr>
            <a:normAutofit/>
          </a:bodyPr>
          <a:lstStyle/>
          <a:p>
            <a:r>
              <a:rPr lang="en-US" sz="3100" dirty="0">
                <a:solidFill>
                  <a:schemeClr val="accent2"/>
                </a:solidFill>
              </a:rPr>
              <a:t>S</a:t>
            </a:r>
            <a:r>
              <a:rPr lang="en-US" sz="3100" dirty="0" smtClean="0">
                <a:solidFill>
                  <a:schemeClr val="accent2"/>
                </a:solidFill>
              </a:rPr>
              <a:t>o far:</a:t>
            </a:r>
            <a:br>
              <a:rPr lang="en-US" sz="3100" dirty="0" smtClean="0">
                <a:solidFill>
                  <a:schemeClr val="accent2"/>
                </a:solidFill>
              </a:rPr>
            </a:br>
            <a:r>
              <a:rPr lang="en-US" sz="3100" dirty="0" smtClean="0">
                <a:solidFill>
                  <a:schemeClr val="accent2"/>
                </a:solidFill>
              </a:rPr>
              <a:t/>
            </a:r>
            <a:br>
              <a:rPr lang="en-US" sz="3100" dirty="0" smtClean="0">
                <a:solidFill>
                  <a:schemeClr val="accent2"/>
                </a:solidFill>
              </a:rPr>
            </a:br>
            <a:r>
              <a:rPr lang="en-US" sz="3100" dirty="0">
                <a:solidFill>
                  <a:schemeClr val="accent2"/>
                </a:solidFill>
              </a:rPr>
              <a:t/>
            </a:r>
            <a:br>
              <a:rPr lang="en-US" sz="3100" dirty="0">
                <a:solidFill>
                  <a:schemeClr val="accent2"/>
                </a:solidFill>
              </a:rPr>
            </a:br>
            <a:r>
              <a:rPr lang="en-US" sz="3100" dirty="0" smtClean="0">
                <a:solidFill>
                  <a:schemeClr val="accent2"/>
                </a:solidFill>
              </a:rPr>
              <a:t/>
            </a:r>
            <a:br>
              <a:rPr lang="en-US" sz="3100" dirty="0" smtClean="0">
                <a:solidFill>
                  <a:schemeClr val="accent2"/>
                </a:solidFill>
              </a:rPr>
            </a:br>
            <a:r>
              <a:rPr lang="en-US" sz="3100" dirty="0" smtClean="0">
                <a:solidFill>
                  <a:schemeClr val="accent2"/>
                </a:solidFill>
              </a:rPr>
              <a:t/>
            </a:r>
            <a:br>
              <a:rPr lang="en-US" sz="3100" dirty="0" smtClean="0">
                <a:solidFill>
                  <a:schemeClr val="accent2"/>
                </a:solidFill>
              </a:rPr>
            </a:br>
            <a:r>
              <a:rPr lang="en-US" sz="3100" dirty="0" smtClean="0">
                <a:solidFill>
                  <a:schemeClr val="accent2"/>
                </a:solidFill>
              </a:rPr>
              <a:t>Rest of the talk:</a:t>
            </a:r>
            <a:endParaRPr lang="en-US" sz="3600" dirty="0">
              <a:solidFill>
                <a:schemeClr val="accent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12,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Entanglement, Gravity, and Quantum Error Correction (Xi Dong)</a:t>
            </a:r>
            <a:endParaRPr lang="en-US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625676" y="3644589"/>
            <a:ext cx="7886700" cy="55089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/>
              <a:t>How to use it to understand quantum gravity?</a:t>
            </a:r>
            <a:endParaRPr lang="en-US" sz="3200" dirty="0"/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627467" y="1505609"/>
            <a:ext cx="7886700" cy="12905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We used the area law to </a:t>
            </a:r>
            <a:r>
              <a:rPr lang="en-US" sz="2800" dirty="0"/>
              <a:t>understand structure of quantum entanglement and to </a:t>
            </a:r>
            <a:r>
              <a:rPr lang="en-US" sz="2800" dirty="0" smtClean="0"/>
              <a:t>efficiently study </a:t>
            </a:r>
            <a:r>
              <a:rPr lang="en-US" sz="2800" dirty="0" err="1" smtClean="0"/>
              <a:t>Renyi</a:t>
            </a:r>
            <a:r>
              <a:rPr lang="en-US" sz="2800" dirty="0" smtClean="0"/>
              <a:t> entropies.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072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6519" y="4905488"/>
            <a:ext cx="8326418" cy="1314598"/>
          </a:xfrm>
        </p:spPr>
        <p:txBody>
          <a:bodyPr>
            <a:normAutofit/>
          </a:bodyPr>
          <a:lstStyle/>
          <a:p>
            <a:r>
              <a:rPr lang="en-US" dirty="0" smtClean="0"/>
              <a:t>What operator in CFT represents a local bulk operator?</a:t>
            </a:r>
          </a:p>
          <a:p>
            <a:r>
              <a:rPr lang="en-US" dirty="0" smtClean="0"/>
              <a:t>Answering this question helps us </a:t>
            </a:r>
            <a:r>
              <a:rPr lang="en-US" dirty="0" smtClean="0">
                <a:solidFill>
                  <a:schemeClr val="accent2"/>
                </a:solidFill>
              </a:rPr>
              <a:t>reconstruct</a:t>
            </a:r>
            <a:r>
              <a:rPr lang="en-US" dirty="0" smtClean="0"/>
              <a:t> the bulk.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 12,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Entanglement, Gravity, and Quantum Error Correction (Xi Dong)</a:t>
            </a:r>
            <a:endParaRPr lang="en-US" dirty="0"/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46" y="1483949"/>
            <a:ext cx="3624201" cy="31240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95754684"/>
                  </p:ext>
                </p:extLst>
              </p:nvPr>
            </p:nvGraphicFramePr>
            <p:xfrm>
              <a:off x="3969572" y="1481340"/>
              <a:ext cx="5077608" cy="2113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38804"/>
                    <a:gridCol w="2538804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Quantum gravity in AdS</a:t>
                          </a:r>
                          <a:r>
                            <a:rPr lang="en-US" baseline="-25000" dirty="0" smtClean="0"/>
                            <a:t>d+1</a:t>
                          </a:r>
                          <a:endParaRPr lang="en-US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Holographic CFTs on</a:t>
                          </a:r>
                          <a:r>
                            <a:rPr lang="en-US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b="1" i="1" baseline="0" smtClean="0">
                                  <a:latin typeface="Cambria Math" panose="02040503050406030204" pitchFamily="18" charset="0"/>
                                </a:rPr>
                                <m:t>𝝏</m:t>
                              </m:r>
                              <m:r>
                                <m:rPr>
                                  <m:nor/>
                                </m:rPr>
                                <a:rPr lang="en-US" dirty="0" smtClean="0"/>
                                <m:t>AdS</m:t>
                              </m:r>
                              <m:r>
                                <m:rPr>
                                  <m:nor/>
                                </m:rPr>
                                <a:rPr lang="en-US" baseline="-25000" dirty="0" smtClean="0"/>
                                <m:t>d</m:t>
                              </m:r>
                              <m:r>
                                <m:rPr>
                                  <m:nor/>
                                </m:rPr>
                                <a:rPr lang="en-US" baseline="-25000" dirty="0" smtClean="0"/>
                                <m:t>+1</m:t>
                              </m:r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Isometry group </a:t>
                          </a:r>
                          <a14:m>
                            <m:oMath xmlns:m="http://schemas.openxmlformats.org/officeDocument/2006/math"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,2)</m:t>
                              </m:r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Conformal group </a:t>
                          </a:r>
                          <a14:m>
                            <m:oMath xmlns:m="http://schemas.openxmlformats.org/officeDocument/2006/math"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</a:rPr>
                                <m:t>,2)</m:t>
                              </m:r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Black hole states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Thermal states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18542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Gauge symmetry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Global symmetry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185420"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chemeClr val="accent2"/>
                              </a:solidFill>
                            </a:rPr>
                            <a:t>States and operators</a:t>
                          </a:r>
                          <a:endParaRPr lang="en-US" dirty="0">
                            <a:solidFill>
                              <a:schemeClr val="accent2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>
                              <a:solidFill>
                                <a:schemeClr val="accent2"/>
                              </a:solidFill>
                            </a:rPr>
                            <a:t>States and operators</a:t>
                          </a: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95754684"/>
                  </p:ext>
                </p:extLst>
              </p:nvPr>
            </p:nvGraphicFramePr>
            <p:xfrm>
              <a:off x="3969572" y="1481340"/>
              <a:ext cx="5077608" cy="2113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38804"/>
                    <a:gridCol w="2538804"/>
                  </a:tblGrid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Quantum gravity in AdS</a:t>
                          </a:r>
                          <a:r>
                            <a:rPr lang="en-US" baseline="-25000" dirty="0" smtClean="0"/>
                            <a:t>d+1</a:t>
                          </a:r>
                          <a:endParaRPr lang="en-US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100240" t="-4762" r="-959" b="-245714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240" t="-180328" r="-100959" b="-3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100240" t="-180328" r="-959" b="-3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Black hole states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Thermal states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Gauge symmetry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Global symmetry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chemeClr val="accent2"/>
                              </a:solidFill>
                            </a:rPr>
                            <a:t>States and operators</a:t>
                          </a:r>
                          <a:endParaRPr lang="en-US" dirty="0">
                            <a:solidFill>
                              <a:schemeClr val="accent2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>
                              <a:solidFill>
                                <a:schemeClr val="accent2"/>
                              </a:solidFill>
                            </a:rPr>
                            <a:t>States and operators</a:t>
                          </a: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Rectangle 6"/>
          <p:cNvSpPr/>
          <p:nvPr/>
        </p:nvSpPr>
        <p:spPr>
          <a:xfrm>
            <a:off x="6740861" y="869536"/>
            <a:ext cx="222533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200" dirty="0" smtClean="0">
                <a:solidFill>
                  <a:schemeClr val="tx2"/>
                </a:solidFill>
              </a:rPr>
              <a:t>[Maldacena ’97]</a:t>
            </a:r>
            <a:endParaRPr lang="de-DE" sz="2200" dirty="0">
              <a:solidFill>
                <a:schemeClr val="tx2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28650" y="111126"/>
            <a:ext cx="7886700" cy="1325563"/>
          </a:xfrm>
        </p:spPr>
        <p:txBody>
          <a:bodyPr/>
          <a:lstStyle/>
          <a:p>
            <a:r>
              <a:rPr lang="en-US" dirty="0"/>
              <a:t>AdS/CFT: our best-understood model of quantum gravity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671760" y="3736035"/>
                <a:ext cx="2702535" cy="814197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sup>
                          </m:sSup>
                        </m:e>
                      </m:func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𝑂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b="0" i="1" dirty="0" smtClean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r>
                  <a:rPr lang="en-US" sz="2000" b="0" dirty="0" smtClean="0">
                    <a:solidFill>
                      <a:schemeClr val="tx1"/>
                    </a:solidFill>
                  </a:rPr>
                  <a:t>            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𝜙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?</m:t>
                    </m:r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1760" y="3736035"/>
                <a:ext cx="2702535" cy="814197"/>
              </a:xfrm>
              <a:prstGeom prst="rect">
                <a:avLst/>
              </a:prstGeom>
              <a:blipFill rotWithShape="0">
                <a:blip r:embed="rId5"/>
                <a:stretch>
                  <a:fillRect b="-5185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299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2841"/>
  <p:tag name="BMPHEIGHT" val="483"/>
  <p:tag name="SOURCE" val="\documentclass{article}\pagestyle{empty}\usepackage{color,amsfonts,amsmath,amssymb}\begin{document}&#10;\newcommand{\D}{\mathcal{D}} \newcommand{\HH}{\mathcal{H}_H} \newcommand{\HA}{\mathcal{H}_A} \newcommand{\HB}{\mathcal{H}_B} \newcommand{\tr}{\mathrm{tr}} \newcommand{\HR}{\mathcal{H}_R} \newcommand{\HRB}{\mathcal{H}_{R_B}} \newcommand{\HRH}{\mathcal{H}_{R_H}} \newcommand{\HC}{\mathcal{H}_{\mathcal{C}}} \newcommand{\lan}{\langle} \newcommand{\ran}{\rangle} \newcommand{\Tr}{\mathrm{Tr}} \newcommand{\textcs}[1]{\textsf{#1}} \newcommand{\NP}{\textcs{NP}} \newcommand{\QSZK}{\textcs{QSZK}} \newcommand{\mO}{\mathcal{O}} \newcommand{\tO}{\widetilde{\mathcal{O}}} \newcommand{\wt}{\widetilde} \newcommand{\A}{\mathcal{A}} \newcommand{\W}{\mathcal{W}} \newcommand{\J}{\mathcal{J}} \newcommand{\ol}{\overline}&#10;\Huge$$&#10;\phi(x)=\int_{\mathbb{S}^{d-1}\times \mathbb{R}} dY K(x;Y)\mathcal{O}(Y)&#10;$$\end{document}"/>
  <p:tag name="TRANSPARENT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2716"/>
  <p:tag name="BMPHEIGHT" val="516"/>
  <p:tag name="SOURCE" val="\documentclass{article}\pagestyle{empty}\usepackage{color,amsfonts,amsmath,amssymb}\begin{document}&#10;\newcommand{\D}{\mathcal{D}} \newcommand{\HH}{\mathcal{H}_H} \newcommand{\HA}{\mathcal{H}_A} \newcommand{\HB}{\mathcal{H}_B} \newcommand{\tr}{\mathrm{tr}} \newcommand{\HR}{\mathcal{H}_R} \newcommand{\HRB}{\mathcal{H}_{R_B}} \newcommand{\HRH}{\mathcal{H}_{R_H}} \newcommand{\HC}{\mathcal{H}_{\mathcal{C}}} \newcommand{\lan}{\langle} \newcommand{\ran}{\rangle} \newcommand{\Tr}{\mathrm{Tr}} \newcommand{\textcs}[1]{\textsf{#1}} \newcommand{\NP}{\textcs{NP}} \newcommand{\QSZK}{\textcs{QSZK}} \newcommand{\mO}{\mathcal{O}} \newcommand{\tO}{\widetilde{\mathcal{O}}} \newcommand{\wt}{\widetilde} \newcommand{\A}{\mathcal{A}} \newcommand{\W}{\mathcal{W}} \newcommand{\J}{\mathcal{J}} \newcommand{\ol}{\overline}&#10;\Huge$$&#10;\phi(x)\sim\int_{D[A]} dY K_A(x;Y)\mathcal{O}(Y)&#10;$$\end{document}"/>
  <p:tag name="TRANSPARENT" val="True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6206</TotalTime>
  <Words>1152</Words>
  <Application>Microsoft Office PowerPoint</Application>
  <PresentationFormat>On-screen Show (4:3)</PresentationFormat>
  <Paragraphs>199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Wingdings</vt:lpstr>
      <vt:lpstr>Office Theme</vt:lpstr>
      <vt:lpstr>Entanglement, Gravity, and Quantum Error Correction</vt:lpstr>
      <vt:lpstr>PowerPoint Presentation</vt:lpstr>
      <vt:lpstr>Bekenstein-Hawking entropy for black holes</vt:lpstr>
      <vt:lpstr>Anti-de Sitter/Conformal Field Theory Correspondence</vt:lpstr>
      <vt:lpstr>PowerPoint Presentation</vt:lpstr>
      <vt:lpstr>PowerPoint Presentation</vt:lpstr>
      <vt:lpstr>Example: Renyi entropy for two disks          in holographic CFT</vt:lpstr>
      <vt:lpstr>So far:     Rest of the talk:</vt:lpstr>
      <vt:lpstr>AdS/CFT: our best-understood model of quantum gravity</vt:lpstr>
      <vt:lpstr>Global AdS reconstruction</vt:lpstr>
      <vt:lpstr>AdS-Rindler reconstruction for disk A</vt:lpstr>
      <vt:lpstr>What region of the dual spacetime is described by a general subregion in a holographic CFT?</vt:lpstr>
      <vt:lpstr>Reconstruction conjecture for entanglement wedge</vt:lpstr>
      <vt:lpstr>Ingredients for proving the conjecture:</vt:lpstr>
      <vt:lpstr>Holography as a quantum error correcting code</vt:lpstr>
      <vt:lpstr>PowerPoint Presentation</vt:lpstr>
      <vt:lpstr>Reconstruction theorem for entanglement wedge</vt:lpstr>
      <vt:lpstr>What We Learned</vt:lpstr>
      <vt:lpstr>Thank you!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 Dong</dc:creator>
  <cp:lastModifiedBy>Xi</cp:lastModifiedBy>
  <cp:revision>662</cp:revision>
  <cp:lastPrinted>2016-03-17T17:35:16Z</cp:lastPrinted>
  <dcterms:created xsi:type="dcterms:W3CDTF">2015-01-21T02:32:18Z</dcterms:created>
  <dcterms:modified xsi:type="dcterms:W3CDTF">2016-07-12T16:52:14Z</dcterms:modified>
</cp:coreProperties>
</file>