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7" r:id="rId1"/>
  </p:sldMasterIdLst>
  <p:sldIdLst>
    <p:sldId id="256" r:id="rId2"/>
    <p:sldId id="258" r:id="rId3"/>
    <p:sldId id="259" r:id="rId4"/>
    <p:sldId id="263" r:id="rId5"/>
    <p:sldId id="262" r:id="rId6"/>
    <p:sldId id="265" r:id="rId7"/>
    <p:sldId id="266" r:id="rId8"/>
    <p:sldId id="268" r:id="rId9"/>
    <p:sldId id="270" r:id="rId10"/>
    <p:sldId id="271" r:id="rId11"/>
    <p:sldId id="272" r:id="rId12"/>
    <p:sldId id="274" r:id="rId13"/>
    <p:sldId id="275" r:id="rId14"/>
    <p:sldId id="277" r:id="rId15"/>
    <p:sldId id="279" r:id="rId16"/>
    <p:sldId id="281" r:id="rId17"/>
    <p:sldId id="287" r:id="rId18"/>
    <p:sldId id="284" r:id="rId19"/>
    <p:sldId id="289" r:id="rId20"/>
    <p:sldId id="290" r:id="rId21"/>
    <p:sldId id="291" r:id="rId2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20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pic" sz="quarter" idx="13"/>
          </p:nvPr>
        </p:nvSpPr>
        <p:spPr>
          <a:xfrm>
            <a:off x="4741664" y="3661172"/>
            <a:ext cx="3696891" cy="2428875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pic" sz="quarter" idx="14"/>
          </p:nvPr>
        </p:nvSpPr>
        <p:spPr>
          <a:xfrm>
            <a:off x="4741664" y="901898"/>
            <a:ext cx="3696891" cy="2411016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pic" sz="half" idx="15"/>
          </p:nvPr>
        </p:nvSpPr>
        <p:spPr>
          <a:xfrm>
            <a:off x="711186" y="898326"/>
            <a:ext cx="3705821" cy="5188148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9683781"/>
      </p:ext>
    </p:extLst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FC09E-ACF4-9845-9262-1C57AB099159}" type="datetimeFigureOut">
              <a:rPr lang="es-ES" smtClean="0"/>
              <a:t>13/07/16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50951-7F27-994F-978C-646288C46903}" type="slidenum">
              <a:rPr lang="es-ES" smtClean="0"/>
              <a:t>‹Nr.›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jp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4" Type="http://schemas.microsoft.com/office/2007/relationships/hdphoto" Target="../media/hdphoto1.wdp"/><Relationship Id="rId5" Type="http://schemas.openxmlformats.org/officeDocument/2006/relationships/image" Target="../media/image73.jpg"/><Relationship Id="rId6" Type="http://schemas.openxmlformats.org/officeDocument/2006/relationships/hyperlink" Target="https://www.youtube.com/watch?v=nmC0ygr08t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7588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3900" b="1" dirty="0"/>
              <a:t>Constraining the mysterious dark matter with recent cosmological and galactic observations </a:t>
            </a:r>
            <a:r>
              <a:rPr lang="en-US" dirty="0"/>
              <a:t/>
            </a:r>
            <a:br>
              <a:rPr lang="en-US" dirty="0"/>
            </a:b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1323532" y="2527141"/>
            <a:ext cx="6604249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600" dirty="0" smtClean="0">
                <a:latin typeface="Arial"/>
                <a:cs typeface="Arial"/>
              </a:rPr>
              <a:t>GR21,New York, </a:t>
            </a:r>
            <a:r>
              <a:rPr lang="es-ES" sz="2600" dirty="0" err="1" smtClean="0">
                <a:latin typeface="Arial"/>
                <a:cs typeface="Arial"/>
              </a:rPr>
              <a:t>July</a:t>
            </a:r>
            <a:r>
              <a:rPr lang="es-ES" sz="2600" dirty="0" smtClean="0">
                <a:latin typeface="Arial"/>
                <a:cs typeface="Arial"/>
              </a:rPr>
              <a:t> 11-</a:t>
            </a:r>
            <a:r>
              <a:rPr lang="es-ES" sz="2600" dirty="0" smtClean="0">
                <a:latin typeface="Arial"/>
                <a:cs typeface="Arial"/>
              </a:rPr>
              <a:t>15,  </a:t>
            </a:r>
            <a:r>
              <a:rPr lang="es-ES" sz="2600" dirty="0" smtClean="0">
                <a:latin typeface="Arial"/>
                <a:cs typeface="Arial"/>
              </a:rPr>
              <a:t>2016</a:t>
            </a:r>
          </a:p>
          <a:p>
            <a:endParaRPr lang="es-ES" sz="2600" dirty="0"/>
          </a:p>
          <a:p>
            <a:pPr algn="ctr"/>
            <a:r>
              <a:rPr lang="es-ES" sz="3500" dirty="0" smtClean="0"/>
              <a:t>Victor H. Robles</a:t>
            </a:r>
          </a:p>
          <a:p>
            <a:pPr algn="ctr"/>
            <a:r>
              <a:rPr lang="es-ES" sz="3500" dirty="0" err="1" smtClean="0"/>
              <a:t>University</a:t>
            </a:r>
            <a:r>
              <a:rPr lang="es-ES" sz="3500" dirty="0" smtClean="0"/>
              <a:t> of California Irvine, USA</a:t>
            </a:r>
          </a:p>
          <a:p>
            <a:r>
              <a:rPr lang="es-ES" sz="3200" dirty="0" smtClean="0"/>
              <a:t>CINVESTAV IPN, </a:t>
            </a:r>
            <a:r>
              <a:rPr lang="es-ES" sz="3200" dirty="0" err="1" smtClean="0"/>
              <a:t>Mexico</a:t>
            </a:r>
            <a:r>
              <a:rPr lang="es-ES" sz="3200" dirty="0" smtClean="0"/>
              <a:t> </a:t>
            </a:r>
            <a:endParaRPr lang="es-ES" sz="3200" dirty="0"/>
          </a:p>
        </p:txBody>
      </p:sp>
      <p:sp>
        <p:nvSpPr>
          <p:cNvPr id="5" name="CuadroTexto 4"/>
          <p:cNvSpPr txBox="1"/>
          <p:nvPr/>
        </p:nvSpPr>
        <p:spPr>
          <a:xfrm>
            <a:off x="1734900" y="5159387"/>
            <a:ext cx="50973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Collaborators</a:t>
            </a:r>
            <a:r>
              <a:rPr lang="es-ES" dirty="0" smtClean="0"/>
              <a:t>:</a:t>
            </a:r>
          </a:p>
          <a:p>
            <a:endParaRPr lang="es-ES" dirty="0" smtClean="0"/>
          </a:p>
          <a:p>
            <a:r>
              <a:rPr lang="es-ES" dirty="0" smtClean="0"/>
              <a:t>Tonatiuh Matos (CINVESTAV, </a:t>
            </a:r>
            <a:r>
              <a:rPr lang="es-ES" dirty="0" err="1" smtClean="0"/>
              <a:t>Mexico</a:t>
            </a:r>
            <a:r>
              <a:rPr lang="es-ES" dirty="0" smtClean="0"/>
              <a:t>)</a:t>
            </a:r>
          </a:p>
          <a:p>
            <a:r>
              <a:rPr lang="es-ES" dirty="0" smtClean="0"/>
              <a:t>Tula Bernal (CINVESTAV, </a:t>
            </a:r>
            <a:r>
              <a:rPr lang="es-ES" dirty="0" err="1" smtClean="0"/>
              <a:t>Mexico</a:t>
            </a:r>
            <a:r>
              <a:rPr lang="es-ES" dirty="0" smtClean="0"/>
              <a:t>) </a:t>
            </a:r>
          </a:p>
          <a:p>
            <a:r>
              <a:rPr lang="es-ES" dirty="0" smtClean="0"/>
              <a:t>James </a:t>
            </a:r>
            <a:r>
              <a:rPr lang="es-ES" dirty="0" err="1" smtClean="0"/>
              <a:t>Bullock</a:t>
            </a:r>
            <a:r>
              <a:rPr lang="es-ES" dirty="0" smtClean="0"/>
              <a:t> (UC Irvine)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926" y="5291162"/>
            <a:ext cx="1173120" cy="1312077"/>
          </a:xfrm>
          <a:prstGeom prst="rect">
            <a:avLst/>
          </a:prstGeom>
        </p:spPr>
      </p:pic>
      <p:pic>
        <p:nvPicPr>
          <p:cNvPr id="7" name="Imagen 6" descr="cinves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05" y="5291162"/>
            <a:ext cx="1127044" cy="134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14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97024" y="263380"/>
            <a:ext cx="4264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Equation of motion is Klein Gordon eq.</a:t>
            </a:r>
            <a:endParaRPr lang="en-US" dirty="0"/>
          </a:p>
        </p:txBody>
      </p:sp>
      <p:pic>
        <p:nvPicPr>
          <p:cNvPr id="5" name="Imagen 4" descr="Screen Shot 2014-11-11 at 10.11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48" y="784075"/>
            <a:ext cx="5689600" cy="82550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250841" y="1875514"/>
            <a:ext cx="7697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a perturbed FRW metric to first order in the</a:t>
            </a:r>
            <a:r>
              <a:rPr lang="en-US" dirty="0"/>
              <a:t> </a:t>
            </a:r>
            <a:r>
              <a:rPr lang="de-DE" dirty="0" err="1" smtClean="0"/>
              <a:t>conformal</a:t>
            </a:r>
            <a:r>
              <a:rPr lang="de-DE" dirty="0" smtClean="0"/>
              <a:t> </a:t>
            </a:r>
            <a:r>
              <a:rPr lang="de-DE" dirty="0" err="1"/>
              <a:t>Newtonian</a:t>
            </a:r>
            <a:r>
              <a:rPr lang="de-DE" dirty="0"/>
              <a:t> </a:t>
            </a:r>
            <a:r>
              <a:rPr lang="de-DE" dirty="0" err="1" smtClean="0"/>
              <a:t>gauge</a:t>
            </a:r>
            <a:r>
              <a:rPr lang="de-DE" dirty="0" smtClean="0"/>
              <a:t> (</a:t>
            </a:r>
            <a:r>
              <a:rPr lang="de-DE" dirty="0" err="1" smtClean="0"/>
              <a:t>only</a:t>
            </a:r>
            <a:r>
              <a:rPr lang="de-DE" dirty="0" smtClean="0"/>
              <a:t> </a:t>
            </a:r>
            <a:r>
              <a:rPr lang="de-DE" dirty="0" err="1" smtClean="0"/>
              <a:t>scalars</a:t>
            </a:r>
            <a:r>
              <a:rPr lang="de-DE" dirty="0" smtClean="0"/>
              <a:t> </a:t>
            </a:r>
            <a:r>
              <a:rPr lang="de-DE" dirty="0" err="1" smtClean="0"/>
              <a:t>modes</a:t>
            </a:r>
            <a:r>
              <a:rPr lang="de-DE" dirty="0" smtClean="0"/>
              <a:t>)</a:t>
            </a:r>
            <a:endParaRPr lang="en-US" dirty="0"/>
          </a:p>
        </p:txBody>
      </p:sp>
      <p:pic>
        <p:nvPicPr>
          <p:cNvPr id="8" name="Imagen 7" descr="Screen Shot 2014-11-11 at 10.14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03" y="3050357"/>
            <a:ext cx="5314103" cy="866430"/>
          </a:xfrm>
          <a:prstGeom prst="rect">
            <a:avLst/>
          </a:prstGeom>
        </p:spPr>
      </p:pic>
      <p:pic>
        <p:nvPicPr>
          <p:cNvPr id="9" name="Imagen 8" descr="Screen Shot 2014-11-11 at 10.14.5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17" y="3898899"/>
            <a:ext cx="5331202" cy="184008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736849" y="6083805"/>
            <a:ext cx="8152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scale</a:t>
            </a:r>
            <a:r>
              <a:rPr lang="es-ES" dirty="0" smtClean="0"/>
              <a:t> factor </a:t>
            </a:r>
            <a:r>
              <a:rPr lang="es-ES" dirty="0" err="1" smtClean="0"/>
              <a:t>is</a:t>
            </a:r>
            <a:r>
              <a:rPr lang="es-ES" dirty="0" smtClean="0"/>
              <a:t> a, and </a:t>
            </a:r>
            <a:r>
              <a:rPr lang="es-ES" dirty="0" err="1" smtClean="0"/>
              <a:t>ψ</a:t>
            </a:r>
            <a:r>
              <a:rPr lang="es-ES" dirty="0" smtClean="0"/>
              <a:t>, </a:t>
            </a:r>
            <a:r>
              <a:rPr lang="es-ES" dirty="0" err="1" smtClean="0"/>
              <a:t>Φ</a:t>
            </a:r>
            <a:r>
              <a:rPr lang="es-ES" dirty="0" smtClean="0"/>
              <a:t> are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perturbations</a:t>
            </a:r>
            <a:r>
              <a:rPr lang="es-E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893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641243" y="398984"/>
            <a:ext cx="5207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F</a:t>
            </a:r>
            <a:r>
              <a:rPr lang="en-US" dirty="0" smtClean="0"/>
              <a:t>or the </a:t>
            </a:r>
            <a:r>
              <a:rPr lang="en-US" dirty="0" smtClean="0"/>
              <a:t>homogenous background:</a:t>
            </a:r>
            <a:endParaRPr lang="en-US" dirty="0"/>
          </a:p>
        </p:txBody>
      </p:sp>
      <p:pic>
        <p:nvPicPr>
          <p:cNvPr id="5" name="Imagen 4" descr="Screen Shot 2014-11-11 at 10.19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948" y="870948"/>
            <a:ext cx="1485900" cy="266700"/>
          </a:xfrm>
          <a:prstGeom prst="rect">
            <a:avLst/>
          </a:prstGeom>
        </p:spPr>
      </p:pic>
      <p:pic>
        <p:nvPicPr>
          <p:cNvPr id="6" name="Imagen 5" descr="Screen Shot 2014-11-11 at 10.19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1" y="1368059"/>
            <a:ext cx="3454400" cy="457200"/>
          </a:xfrm>
          <a:prstGeom prst="rect">
            <a:avLst/>
          </a:prstGeom>
        </p:spPr>
      </p:pic>
      <p:pic>
        <p:nvPicPr>
          <p:cNvPr id="7" name="Imagen 6" descr="Screen Shot 2014-11-11 at 10.19.4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3" y="1807371"/>
            <a:ext cx="5207000" cy="1447800"/>
          </a:xfrm>
          <a:prstGeom prst="rect">
            <a:avLst/>
          </a:prstGeom>
        </p:spPr>
      </p:pic>
      <p:pic>
        <p:nvPicPr>
          <p:cNvPr id="8" name="Imagen 7" descr="Screen Shot 2014-11-11 at 10.19.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3" y="4070350"/>
            <a:ext cx="6070600" cy="647700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871063" y="3590699"/>
            <a:ext cx="2022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Field  eq.</a:t>
            </a:r>
            <a:endParaRPr lang="en-US" dirty="0"/>
          </a:p>
        </p:txBody>
      </p:sp>
      <p:pic>
        <p:nvPicPr>
          <p:cNvPr id="10" name="Imagen 9" descr="Screen Shot 2014-11-11 at 10.20.0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907" y="5465685"/>
            <a:ext cx="3098800" cy="787400"/>
          </a:xfrm>
          <a:prstGeom prst="rect">
            <a:avLst/>
          </a:prstGeom>
        </p:spPr>
      </p:pic>
      <p:cxnSp>
        <p:nvCxnSpPr>
          <p:cNvPr id="12" name="Conector recto de flecha 11"/>
          <p:cNvCxnSpPr/>
          <p:nvPr/>
        </p:nvCxnSpPr>
        <p:spPr>
          <a:xfrm>
            <a:off x="4091871" y="4718050"/>
            <a:ext cx="0" cy="7476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>
            <a:off x="6380811" y="5650351"/>
            <a:ext cx="213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Energy </a:t>
            </a:r>
            <a:r>
              <a:rPr lang="hu-HU" dirty="0" smtClean="0"/>
              <a:t>conservation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526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Screen Shot 2015-06-09 at 22.36.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43" y="1268252"/>
            <a:ext cx="3361266" cy="1680633"/>
          </a:xfrm>
          <a:prstGeom prst="rect">
            <a:avLst/>
          </a:prstGeom>
        </p:spPr>
      </p:pic>
      <p:pic>
        <p:nvPicPr>
          <p:cNvPr id="8" name="Imagen 7" descr="Screen Shot 2015-06-09 at 22.36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43" y="2950245"/>
            <a:ext cx="2191455" cy="501782"/>
          </a:xfrm>
          <a:prstGeom prst="rect">
            <a:avLst/>
          </a:prstGeom>
        </p:spPr>
      </p:pic>
      <p:pic>
        <p:nvPicPr>
          <p:cNvPr id="10" name="Imagen 9" descr="Screen Shot 2015-06-09 at 22.37.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43" y="3452027"/>
            <a:ext cx="1685762" cy="1399500"/>
          </a:xfrm>
          <a:prstGeom prst="rect">
            <a:avLst/>
          </a:prstGeom>
        </p:spPr>
      </p:pic>
      <p:pic>
        <p:nvPicPr>
          <p:cNvPr id="11" name="Imagen 10" descr="Screen Shot 2015-06-09 at 22.36.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940" y="252589"/>
            <a:ext cx="4223838" cy="3021189"/>
          </a:xfrm>
          <a:prstGeom prst="rect">
            <a:avLst/>
          </a:prstGeom>
        </p:spPr>
      </p:pic>
      <p:pic>
        <p:nvPicPr>
          <p:cNvPr id="15" name="Imagen 14" descr="cap3_1A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940" y="3273778"/>
            <a:ext cx="4123649" cy="2973211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4637940" y="6176691"/>
            <a:ext cx="3982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Aldebaran</a:t>
            </a:r>
            <a:r>
              <a:rPr lang="en-US" dirty="0"/>
              <a:t> </a:t>
            </a:r>
            <a:r>
              <a:rPr lang="en-US" dirty="0" smtClean="0"/>
              <a:t>+</a:t>
            </a:r>
            <a:r>
              <a:rPr lang="en-US" dirty="0" smtClean="0"/>
              <a:t> 2012, Suarez </a:t>
            </a:r>
            <a:r>
              <a:rPr lang="en-US" dirty="0" smtClean="0"/>
              <a:t>+</a:t>
            </a:r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719443" y="180512"/>
            <a:ext cx="3698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Cosmological</a:t>
            </a:r>
            <a:r>
              <a:rPr lang="es-ES" dirty="0" smtClean="0"/>
              <a:t> </a:t>
            </a:r>
            <a:r>
              <a:rPr lang="es-ES" dirty="0" err="1" smtClean="0"/>
              <a:t>evolution</a:t>
            </a:r>
            <a:r>
              <a:rPr lang="es-ES" dirty="0" smtClean="0"/>
              <a:t> Free </a:t>
            </a:r>
            <a:r>
              <a:rPr lang="es-ES" dirty="0" err="1" smtClean="0"/>
              <a:t>field</a:t>
            </a:r>
            <a:endParaRPr lang="es-ES" baseline="300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5446889" y="4176889"/>
            <a:ext cx="945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CDM</a:t>
            </a:r>
            <a:endParaRPr lang="en-US" dirty="0"/>
          </a:p>
        </p:txBody>
      </p:sp>
      <p:sp>
        <p:nvSpPr>
          <p:cNvPr id="19" name="CuadroTexto 18"/>
          <p:cNvSpPr txBox="1"/>
          <p:nvPr/>
        </p:nvSpPr>
        <p:spPr>
          <a:xfrm>
            <a:off x="5263445" y="898920"/>
            <a:ext cx="88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SFDM</a:t>
            </a:r>
            <a:endParaRPr lang="en-US" dirty="0"/>
          </a:p>
        </p:txBody>
      </p:sp>
      <p:sp>
        <p:nvSpPr>
          <p:cNvPr id="2" name="CuadroTexto 1"/>
          <p:cNvSpPr txBox="1"/>
          <p:nvPr/>
        </p:nvSpPr>
        <p:spPr>
          <a:xfrm>
            <a:off x="7452985" y="632368"/>
            <a:ext cx="899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000000"/>
                </a:solidFill>
              </a:rPr>
              <a:t>SFDM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263445" y="3702918"/>
            <a:ext cx="1128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000000"/>
                </a:solidFill>
              </a:rPr>
              <a:t>CDM</a:t>
            </a:r>
            <a:endParaRPr lang="es-ES" dirty="0">
              <a:solidFill>
                <a:srgbClr val="000000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443" y="594464"/>
            <a:ext cx="1350766" cy="445139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719443" y="5346314"/>
            <a:ext cx="2191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FF00"/>
                </a:solidFill>
              </a:rPr>
              <a:t>SFDM </a:t>
            </a:r>
            <a:r>
              <a:rPr lang="es-ES" dirty="0" err="1" smtClean="0">
                <a:solidFill>
                  <a:srgbClr val="FFFF00"/>
                </a:solidFill>
              </a:rPr>
              <a:t>behaves</a:t>
            </a:r>
            <a:r>
              <a:rPr lang="es-ES" dirty="0" smtClean="0">
                <a:solidFill>
                  <a:srgbClr val="FFFF00"/>
                </a:solidFill>
              </a:rPr>
              <a:t> as CDM </a:t>
            </a:r>
            <a:r>
              <a:rPr lang="es-ES" dirty="0" err="1" smtClean="0">
                <a:solidFill>
                  <a:srgbClr val="FFFF00"/>
                </a:solidFill>
              </a:rPr>
              <a:t>on</a:t>
            </a:r>
            <a:r>
              <a:rPr lang="es-ES" dirty="0" smtClean="0">
                <a:solidFill>
                  <a:srgbClr val="FFFF00"/>
                </a:solidFill>
              </a:rPr>
              <a:t> </a:t>
            </a:r>
            <a:r>
              <a:rPr lang="es-ES" dirty="0" err="1" smtClean="0">
                <a:solidFill>
                  <a:srgbClr val="FFFF00"/>
                </a:solidFill>
              </a:rPr>
              <a:t>large</a:t>
            </a:r>
            <a:r>
              <a:rPr lang="es-ES" dirty="0" smtClean="0">
                <a:solidFill>
                  <a:srgbClr val="FFFF00"/>
                </a:solidFill>
              </a:rPr>
              <a:t> </a:t>
            </a:r>
            <a:r>
              <a:rPr lang="es-ES" dirty="0" err="1" smtClean="0">
                <a:solidFill>
                  <a:srgbClr val="FFFF00"/>
                </a:solidFill>
              </a:rPr>
              <a:t>scales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719443" y="6176691"/>
            <a:ext cx="3698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Tonatiuh Matos’ </a:t>
            </a:r>
            <a:r>
              <a:rPr lang="es-ES" dirty="0" err="1" smtClean="0"/>
              <a:t>talk</a:t>
            </a:r>
            <a:r>
              <a:rPr lang="es-ES" dirty="0" smtClean="0"/>
              <a:t> (</a:t>
            </a:r>
            <a:r>
              <a:rPr lang="es-ES" dirty="0" err="1" smtClean="0"/>
              <a:t>Monday</a:t>
            </a:r>
            <a:r>
              <a:rPr lang="es-ES" dirty="0" smtClean="0"/>
              <a:t>)</a:t>
            </a:r>
            <a:endParaRPr lang="es-ES" dirty="0"/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3884" y="526365"/>
            <a:ext cx="1753577" cy="37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836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Screen Shot 2014-11-11 at 10.46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76" y="1003360"/>
            <a:ext cx="4519474" cy="331181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72338" y="447212"/>
            <a:ext cx="3129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Now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self-interactions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609" y="304108"/>
            <a:ext cx="3517900" cy="736600"/>
          </a:xfrm>
          <a:prstGeom prst="rect">
            <a:avLst/>
          </a:prstGeom>
        </p:spPr>
      </p:pic>
      <p:pic>
        <p:nvPicPr>
          <p:cNvPr id="9" name="Imagen 8" descr="Screen Shot 2015-06-09 at 23.30.3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38" y="4952477"/>
            <a:ext cx="3105373" cy="773863"/>
          </a:xfrm>
          <a:prstGeom prst="rect">
            <a:avLst/>
          </a:prstGeom>
        </p:spPr>
      </p:pic>
      <p:pic>
        <p:nvPicPr>
          <p:cNvPr id="15" name="Imagen 14" descr="Screen Shot 2016-07-13 at 08.20.1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750" y="1040707"/>
            <a:ext cx="4449874" cy="3274463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311838" y="4525298"/>
            <a:ext cx="4622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dirty="0" err="1" smtClean="0"/>
              <a:t>If</a:t>
            </a:r>
            <a:r>
              <a:rPr lang="es-ES_tradnl" dirty="0" smtClean="0"/>
              <a:t> </a:t>
            </a:r>
            <a:r>
              <a:rPr lang="es-ES" dirty="0" smtClean="0"/>
              <a:t> </a:t>
            </a:r>
            <a:r>
              <a:rPr lang="es-ES" dirty="0" err="1" smtClean="0"/>
              <a:t>Radiation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/>
              <a:t>CDM </a:t>
            </a:r>
            <a:r>
              <a:rPr lang="es-ES" dirty="0" err="1" smtClean="0"/>
              <a:t>transition</a:t>
            </a:r>
            <a:r>
              <a:rPr lang="es-ES" dirty="0" smtClean="0"/>
              <a:t> </a:t>
            </a:r>
            <a:r>
              <a:rPr lang="es-ES" dirty="0" err="1" smtClean="0"/>
              <a:t>happens</a:t>
            </a:r>
            <a:r>
              <a:rPr lang="es-ES" dirty="0" smtClean="0"/>
              <a:t> at  </a:t>
            </a:r>
            <a:r>
              <a:rPr lang="es-ES" dirty="0" err="1" smtClean="0"/>
              <a:t>a</a:t>
            </a:r>
            <a:r>
              <a:rPr lang="es-ES" baseline="-25000" dirty="0" err="1" smtClean="0"/>
              <a:t>eq</a:t>
            </a:r>
            <a:r>
              <a:rPr lang="es-ES" dirty="0" smtClean="0"/>
              <a:t> :</a:t>
            </a:r>
            <a:endParaRPr lang="es-ES" baseline="-25000" dirty="0"/>
          </a:p>
        </p:txBody>
      </p:sp>
      <p:pic>
        <p:nvPicPr>
          <p:cNvPr id="17" name="Imagen 16" descr="Screen Shot 2015-06-09 at 23.31.1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518" y="6031408"/>
            <a:ext cx="5089878" cy="46363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8" name="CuadroTexto 17"/>
          <p:cNvSpPr txBox="1"/>
          <p:nvPr/>
        </p:nvSpPr>
        <p:spPr>
          <a:xfrm>
            <a:off x="4934618" y="4952477"/>
            <a:ext cx="27025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Assuming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“</a:t>
            </a:r>
            <a:r>
              <a:rPr lang="es-ES" dirty="0" smtClean="0"/>
              <a:t>Stiff phase” </a:t>
            </a:r>
            <a:r>
              <a:rPr lang="es-ES" dirty="0" err="1" smtClean="0"/>
              <a:t>ends</a:t>
            </a:r>
            <a:r>
              <a:rPr lang="es-ES" dirty="0" smtClean="0"/>
              <a:t> at BBN</a:t>
            </a:r>
          </a:p>
          <a:p>
            <a:r>
              <a:rPr lang="es-ES" dirty="0"/>
              <a:t>a</a:t>
            </a:r>
            <a:r>
              <a:rPr lang="es-ES" dirty="0" smtClean="0"/>
              <a:t>nd </a:t>
            </a:r>
            <a:endParaRPr lang="es-ES" dirty="0"/>
          </a:p>
        </p:txBody>
      </p:sp>
      <p:sp>
        <p:nvSpPr>
          <p:cNvPr id="20" name="CuadroTexto 19"/>
          <p:cNvSpPr txBox="1"/>
          <p:nvPr/>
        </p:nvSpPr>
        <p:spPr>
          <a:xfrm>
            <a:off x="5677358" y="4323326"/>
            <a:ext cx="3431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(L</a:t>
            </a:r>
            <a:r>
              <a:rPr lang="en-US" dirty="0" smtClean="0"/>
              <a:t>i </a:t>
            </a:r>
            <a:r>
              <a:rPr lang="en-US" dirty="0"/>
              <a:t>et al. </a:t>
            </a:r>
            <a:r>
              <a:rPr lang="en-US" dirty="0" smtClean="0"/>
              <a:t>13, Robles+16 in prep.)</a:t>
            </a:r>
            <a:endParaRPr lang="en-US" dirty="0"/>
          </a:p>
        </p:txBody>
      </p:sp>
      <p:sp>
        <p:nvSpPr>
          <p:cNvPr id="21" name="CuadroTexto 20"/>
          <p:cNvSpPr txBox="1"/>
          <p:nvPr/>
        </p:nvSpPr>
        <p:spPr>
          <a:xfrm>
            <a:off x="7887538" y="1502633"/>
            <a:ext cx="894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000000"/>
                </a:solidFill>
              </a:rPr>
              <a:t>CDM-</a:t>
            </a:r>
            <a:r>
              <a:rPr lang="es-ES" dirty="0" err="1" smtClean="0">
                <a:solidFill>
                  <a:srgbClr val="000000"/>
                </a:solidFill>
              </a:rPr>
              <a:t>phase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6027439" y="1502633"/>
            <a:ext cx="1860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rgbClr val="000000"/>
                </a:solidFill>
              </a:rPr>
              <a:t>Radiation-like</a:t>
            </a:r>
            <a:r>
              <a:rPr lang="es-ES" dirty="0" smtClean="0">
                <a:solidFill>
                  <a:srgbClr val="000000"/>
                </a:solidFill>
              </a:rPr>
              <a:t> </a:t>
            </a:r>
            <a:r>
              <a:rPr lang="es-ES" dirty="0" err="1" smtClean="0">
                <a:solidFill>
                  <a:srgbClr val="000000"/>
                </a:solidFill>
              </a:rPr>
              <a:t>phase</a:t>
            </a:r>
            <a:endParaRPr lang="es-ES" dirty="0">
              <a:solidFill>
                <a:srgbClr val="000000"/>
              </a:solidFill>
            </a:endParaRPr>
          </a:p>
        </p:txBody>
      </p:sp>
      <p:pic>
        <p:nvPicPr>
          <p:cNvPr id="23" name="Imagen 22" descr="Screen Shot 2015-06-09 at 23.31.0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314" y="5598808"/>
            <a:ext cx="1283195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65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Screen Shot 2014-11-11 at 11.16.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3212"/>
            <a:ext cx="5524500" cy="3175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0" y="3261112"/>
            <a:ext cx="2210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Schive</a:t>
            </a:r>
            <a:r>
              <a:rPr lang="de-DE" dirty="0" smtClean="0"/>
              <a:t> et al 2014</a:t>
            </a:r>
            <a:endParaRPr lang="en-US" dirty="0"/>
          </a:p>
        </p:txBody>
      </p:sp>
      <p:pic>
        <p:nvPicPr>
          <p:cNvPr id="5" name="Imagen 4" descr="Screen Shot 2014-11-11 at 11.13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942"/>
            <a:ext cx="5236341" cy="270989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60579" y="-14303"/>
            <a:ext cx="9390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Cosmological</a:t>
            </a:r>
            <a:r>
              <a:rPr lang="es-ES" dirty="0" smtClean="0"/>
              <a:t> </a:t>
            </a:r>
            <a:r>
              <a:rPr lang="es-ES" dirty="0" err="1" smtClean="0"/>
              <a:t>simulations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SFDM reproduce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cosmic</a:t>
            </a:r>
            <a:r>
              <a:rPr lang="es-ES" dirty="0" smtClean="0"/>
              <a:t> Web and reduce halo </a:t>
            </a:r>
            <a:r>
              <a:rPr lang="es-ES" dirty="0" err="1" smtClean="0"/>
              <a:t>abundance</a:t>
            </a:r>
            <a:r>
              <a:rPr lang="es-ES" dirty="0" smtClean="0"/>
              <a:t>.</a:t>
            </a:r>
            <a:endParaRPr lang="es-ES" sz="1400" dirty="0" smtClean="0"/>
          </a:p>
        </p:txBody>
      </p:sp>
      <p:sp>
        <p:nvSpPr>
          <p:cNvPr id="9" name="CuadroTexto 8"/>
          <p:cNvSpPr txBox="1"/>
          <p:nvPr/>
        </p:nvSpPr>
        <p:spPr>
          <a:xfrm>
            <a:off x="7568898" y="3227728"/>
            <a:ext cx="1418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Marsh&amp;Silk 2014</a:t>
            </a:r>
            <a:endParaRPr lang="en-US" sz="1400" dirty="0"/>
          </a:p>
        </p:txBody>
      </p:sp>
      <p:sp>
        <p:nvSpPr>
          <p:cNvPr id="3" name="CuadroTexto 2"/>
          <p:cNvSpPr txBox="1"/>
          <p:nvPr/>
        </p:nvSpPr>
        <p:spPr>
          <a:xfrm>
            <a:off x="7542880" y="3887878"/>
            <a:ext cx="1053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CDM</a:t>
            </a:r>
            <a:endParaRPr lang="en-US" dirty="0"/>
          </a:p>
        </p:txBody>
      </p:sp>
      <p:cxnSp>
        <p:nvCxnSpPr>
          <p:cNvPr id="12" name="Conector recto de flecha 11"/>
          <p:cNvCxnSpPr/>
          <p:nvPr/>
        </p:nvCxnSpPr>
        <p:spPr>
          <a:xfrm>
            <a:off x="8074001" y="4257210"/>
            <a:ext cx="0" cy="5445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Imagen 13" descr="Screen Shot 2015-05-04 at 01.11.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3657867"/>
            <a:ext cx="3462565" cy="318920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6071476" y="4606854"/>
            <a:ext cx="1332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rgbClr val="000000"/>
                </a:solidFill>
              </a:rPr>
              <a:t>Core</a:t>
            </a:r>
            <a:r>
              <a:rPr lang="es-ES" dirty="0" smtClean="0">
                <a:solidFill>
                  <a:srgbClr val="000000"/>
                </a:solidFill>
              </a:rPr>
              <a:t> </a:t>
            </a:r>
            <a:r>
              <a:rPr lang="es-ES" dirty="0" err="1" smtClean="0">
                <a:solidFill>
                  <a:srgbClr val="000000"/>
                </a:solidFill>
              </a:rPr>
              <a:t>profile</a:t>
            </a:r>
            <a:endParaRPr lang="es-ES" dirty="0" smtClean="0">
              <a:solidFill>
                <a:srgbClr val="000000"/>
              </a:solidFill>
            </a:endParaRPr>
          </a:p>
          <a:p>
            <a:r>
              <a:rPr lang="es-ES" dirty="0" smtClean="0">
                <a:solidFill>
                  <a:srgbClr val="000000"/>
                </a:solidFill>
              </a:rPr>
              <a:t>(SFDM)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6269764" y="3703212"/>
            <a:ext cx="172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rgbClr val="000000"/>
                </a:solidFill>
              </a:rPr>
              <a:t>Cusp</a:t>
            </a:r>
            <a:r>
              <a:rPr lang="es-ES" dirty="0" smtClean="0">
                <a:solidFill>
                  <a:srgbClr val="000000"/>
                </a:solidFill>
              </a:rPr>
              <a:t> (CDM)</a:t>
            </a:r>
            <a:endParaRPr lang="es-ES" dirty="0">
              <a:solidFill>
                <a:srgbClr val="000000"/>
              </a:solidFill>
            </a:endParaRPr>
          </a:p>
        </p:txBody>
      </p:sp>
      <p:pic>
        <p:nvPicPr>
          <p:cNvPr id="19" name="Imagen 18" descr="Screen Shot 2016-01-26 at 20.22.3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258" y="355029"/>
            <a:ext cx="3637374" cy="287269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5470288" y="2904563"/>
            <a:ext cx="19331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500" dirty="0">
                <a:solidFill>
                  <a:srgbClr val="000000"/>
                </a:solidFill>
              </a:rPr>
              <a:t>m</a:t>
            </a:r>
            <a:r>
              <a:rPr lang="en-US" sz="1500" dirty="0" smtClean="0">
                <a:solidFill>
                  <a:srgbClr val="000000"/>
                </a:solidFill>
              </a:rPr>
              <a:t>=10</a:t>
            </a:r>
            <a:r>
              <a:rPr lang="en-US" sz="1500" baseline="30000" dirty="0" smtClean="0">
                <a:solidFill>
                  <a:srgbClr val="000000"/>
                </a:solidFill>
              </a:rPr>
              <a:t>-22</a:t>
            </a:r>
            <a:r>
              <a:rPr lang="en-US" sz="1500" dirty="0" smtClean="0">
                <a:solidFill>
                  <a:srgbClr val="000000"/>
                </a:solidFill>
              </a:rPr>
              <a:t>eV/c</a:t>
            </a:r>
            <a:r>
              <a:rPr lang="en-US" sz="1500" baseline="30000" dirty="0" smtClean="0">
                <a:solidFill>
                  <a:srgbClr val="000000"/>
                </a:solidFill>
              </a:rPr>
              <a:t>2</a:t>
            </a:r>
            <a:endParaRPr lang="en-US" sz="1500" baseline="30000" dirty="0">
              <a:solidFill>
                <a:srgbClr val="000000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071476" y="2049285"/>
            <a:ext cx="1423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000000"/>
                </a:solidFill>
              </a:rPr>
              <a:t>Halo </a:t>
            </a:r>
            <a:r>
              <a:rPr lang="es-ES" dirty="0" err="1" smtClean="0">
                <a:solidFill>
                  <a:srgbClr val="000000"/>
                </a:solidFill>
              </a:rPr>
              <a:t>supression</a:t>
            </a:r>
            <a:endParaRPr lang="en-US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40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17362" y="309816"/>
            <a:ext cx="844331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/>
              <a:t>How well does </a:t>
            </a:r>
            <a:r>
              <a:rPr lang="en-US" sz="2500" dirty="0" smtClean="0"/>
              <a:t>the </a:t>
            </a:r>
            <a:r>
              <a:rPr lang="en-US" sz="2500" dirty="0" smtClean="0"/>
              <a:t>Scalar field DM work for galactic scales?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" name="Imagen 7" descr="Screen Shot 2014-11-11 at 11.02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80" y="2103623"/>
            <a:ext cx="4254500" cy="1384300"/>
          </a:xfrm>
          <a:prstGeom prst="rect">
            <a:avLst/>
          </a:prstGeom>
        </p:spPr>
      </p:pic>
      <p:pic>
        <p:nvPicPr>
          <p:cNvPr id="10" name="Imagen 9" descr="Screen Shot 2014-11-11 at 11.03.2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80" y="3625012"/>
            <a:ext cx="5041900" cy="558800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517363" y="3487923"/>
            <a:ext cx="2335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Madelung</a:t>
            </a:r>
            <a:r>
              <a:rPr lang="en-US" dirty="0" smtClean="0"/>
              <a:t> representation </a:t>
            </a:r>
            <a:endParaRPr lang="en-US" dirty="0"/>
          </a:p>
        </p:txBody>
      </p:sp>
      <p:pic>
        <p:nvPicPr>
          <p:cNvPr id="12" name="Imagen 11" descr="Screen Shot 2014-11-11 at 11.04.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80" y="4682846"/>
            <a:ext cx="4631009" cy="1609276"/>
          </a:xfrm>
          <a:prstGeom prst="rect">
            <a:avLst/>
          </a:prstGeom>
        </p:spPr>
      </p:pic>
      <p:pic>
        <p:nvPicPr>
          <p:cNvPr id="13" name="Imagen 12" descr="Screen Shot 2014-11-11 at 11.05.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80" y="4134254"/>
            <a:ext cx="1485900" cy="368300"/>
          </a:xfrm>
          <a:prstGeom prst="rect">
            <a:avLst/>
          </a:prstGeom>
        </p:spPr>
      </p:pic>
      <p:pic>
        <p:nvPicPr>
          <p:cNvPr id="14" name="Imagen 13" descr="Screen Shot 2014-11-11 at 11.05.1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430" y="4502554"/>
            <a:ext cx="2806700" cy="596900"/>
          </a:xfrm>
          <a:prstGeom prst="rect">
            <a:avLst/>
          </a:prstGeom>
        </p:spPr>
      </p:pic>
      <p:pic>
        <p:nvPicPr>
          <p:cNvPr id="15" name="Imagen 14" descr="Screen Shot 2014-11-11 at 11.05.2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130" y="5046763"/>
            <a:ext cx="2794000" cy="596900"/>
          </a:xfrm>
          <a:prstGeom prst="rect">
            <a:avLst/>
          </a:prstGeom>
        </p:spPr>
      </p:pic>
      <p:sp>
        <p:nvSpPr>
          <p:cNvPr id="16" name="Abrir llave 15"/>
          <p:cNvSpPr/>
          <p:nvPr/>
        </p:nvSpPr>
        <p:spPr>
          <a:xfrm>
            <a:off x="5482089" y="4573086"/>
            <a:ext cx="328341" cy="1087361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uadroTexto 1"/>
          <p:cNvSpPr txBox="1"/>
          <p:nvPr/>
        </p:nvSpPr>
        <p:spPr>
          <a:xfrm>
            <a:off x="643881" y="1126975"/>
            <a:ext cx="754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The</a:t>
            </a:r>
            <a:r>
              <a:rPr lang="es-ES" dirty="0" smtClean="0"/>
              <a:t> Einstein-Klein Gordon  			</a:t>
            </a:r>
            <a:r>
              <a:rPr lang="es-ES" dirty="0" err="1" smtClean="0"/>
              <a:t>Schrodinger-Poisson</a:t>
            </a:r>
            <a:r>
              <a:rPr lang="es-ES" dirty="0" smtClean="0"/>
              <a:t> </a:t>
            </a:r>
            <a:r>
              <a:rPr lang="es-ES" dirty="0" err="1" smtClean="0"/>
              <a:t>system</a:t>
            </a:r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5823130" y="5974756"/>
            <a:ext cx="2368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Q:=quantum </a:t>
            </a:r>
            <a:r>
              <a:rPr lang="es-ES" dirty="0" err="1" smtClean="0"/>
              <a:t>potential</a:t>
            </a:r>
            <a:endParaRPr lang="es-ES" dirty="0"/>
          </a:p>
        </p:txBody>
      </p:sp>
      <p:cxnSp>
        <p:nvCxnSpPr>
          <p:cNvPr id="5" name="Conector recto de flecha 4"/>
          <p:cNvCxnSpPr/>
          <p:nvPr/>
        </p:nvCxnSpPr>
        <p:spPr>
          <a:xfrm>
            <a:off x="3380374" y="1305860"/>
            <a:ext cx="876393" cy="17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941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Screen Shot 2014-11-11 at 11.26.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7594"/>
            <a:ext cx="3360052" cy="4578533"/>
          </a:xfrm>
          <a:prstGeom prst="rect">
            <a:avLst/>
          </a:prstGeom>
        </p:spPr>
      </p:pic>
      <p:pic>
        <p:nvPicPr>
          <p:cNvPr id="5" name="Imagen 4" descr="Screen Shot 2014-11-11 at 11.26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581" y="1097594"/>
            <a:ext cx="3162241" cy="4578533"/>
          </a:xfrm>
          <a:prstGeom prst="rect">
            <a:avLst/>
          </a:prstGeom>
        </p:spPr>
      </p:pic>
      <p:pic>
        <p:nvPicPr>
          <p:cNvPr id="6" name="Imagen 5" descr="Screen Shot 2014-11-11 at 11.26.3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963" y="1097594"/>
            <a:ext cx="2853037" cy="457853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45230" y="360639"/>
            <a:ext cx="8698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LSB galaxies in SFDM halos (Robles &amp;Matos 2012,14, </a:t>
            </a:r>
            <a:r>
              <a:rPr lang="en-US" dirty="0" err="1" smtClean="0"/>
              <a:t>Harko</a:t>
            </a:r>
            <a:r>
              <a:rPr lang="en-US" dirty="0" smtClean="0"/>
              <a:t> 2011,Chavanis 2011)</a:t>
            </a:r>
            <a:endParaRPr lang="en-US" dirty="0"/>
          </a:p>
        </p:txBody>
      </p:sp>
      <p:pic>
        <p:nvPicPr>
          <p:cNvPr id="8" name="Imagen 7" descr="Screen Shot 2015-06-10 at 01.20.4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553" y="6011461"/>
            <a:ext cx="1038603" cy="398369"/>
          </a:xfrm>
          <a:prstGeom prst="rect">
            <a:avLst/>
          </a:prstGeom>
        </p:spPr>
      </p:pic>
      <p:pic>
        <p:nvPicPr>
          <p:cNvPr id="9" name="Imagen 8" descr="Screen Shot 2015-06-10 at 01.20.4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553" y="6409830"/>
            <a:ext cx="2382664" cy="44817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6026163" y="2075292"/>
            <a:ext cx="1185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Halo finito</a:t>
            </a:r>
            <a:endParaRPr lang="en-US" dirty="0"/>
          </a:p>
        </p:txBody>
      </p:sp>
      <p:pic>
        <p:nvPicPr>
          <p:cNvPr id="12" name="Imagen 11" descr="Screen Shot 2015-05-04 at 01.57.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6733"/>
            <a:ext cx="2970553" cy="115126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232203" y="5826795"/>
            <a:ext cx="4261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Analytical</a:t>
            </a:r>
            <a:r>
              <a:rPr lang="es-ES" dirty="0" smtClean="0"/>
              <a:t> </a:t>
            </a:r>
            <a:r>
              <a:rPr lang="es-ES" dirty="0" err="1" smtClean="0"/>
              <a:t>aproximation</a:t>
            </a:r>
            <a:r>
              <a:rPr lang="es-ES" dirty="0" smtClean="0"/>
              <a:t> of </a:t>
            </a:r>
            <a:r>
              <a:rPr lang="es-ES" dirty="0" err="1" smtClean="0"/>
              <a:t>density</a:t>
            </a:r>
            <a:r>
              <a:rPr lang="es-ES" dirty="0" smtClean="0"/>
              <a:t> </a:t>
            </a:r>
            <a:r>
              <a:rPr lang="es-ES" dirty="0" err="1" smtClean="0"/>
              <a:t>profile</a:t>
            </a:r>
            <a:endParaRPr lang="es-ES" dirty="0" smtClean="0"/>
          </a:p>
          <a:p>
            <a:r>
              <a:rPr lang="es-ES" dirty="0" smtClean="0">
                <a:solidFill>
                  <a:srgbClr val="FFFFFF"/>
                </a:solidFill>
              </a:rPr>
              <a:t>(Robles </a:t>
            </a:r>
            <a:r>
              <a:rPr lang="es-ES" dirty="0">
                <a:solidFill>
                  <a:srgbClr val="FFFFFF"/>
                </a:solidFill>
              </a:rPr>
              <a:t>&amp; Matos 2012, 2013)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2340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Screen Shot 2014-11-11 at 12.03.4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7" y="422238"/>
            <a:ext cx="9125043" cy="643504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2423401" y="586206"/>
            <a:ext cx="2356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rgbClr val="3366FF"/>
                </a:solidFill>
              </a:rPr>
              <a:t>Multi</a:t>
            </a:r>
            <a:r>
              <a:rPr lang="es-ES" dirty="0" err="1" smtClean="0">
                <a:solidFill>
                  <a:srgbClr val="3366FF"/>
                </a:solidFill>
              </a:rPr>
              <a:t>state</a:t>
            </a:r>
            <a:r>
              <a:rPr lang="es-ES" dirty="0">
                <a:solidFill>
                  <a:srgbClr val="3366FF"/>
                </a:solidFill>
              </a:rPr>
              <a:t> </a:t>
            </a:r>
            <a:r>
              <a:rPr lang="es-ES" dirty="0" smtClean="0">
                <a:solidFill>
                  <a:srgbClr val="3366FF"/>
                </a:solidFill>
              </a:rPr>
              <a:t>j</a:t>
            </a:r>
            <a:r>
              <a:rPr lang="es-ES" dirty="0" smtClean="0">
                <a:solidFill>
                  <a:srgbClr val="3366FF"/>
                </a:solidFill>
              </a:rPr>
              <a:t>=</a:t>
            </a:r>
            <a:r>
              <a:rPr lang="es-ES" dirty="0" smtClean="0">
                <a:solidFill>
                  <a:srgbClr val="3366FF"/>
                </a:solidFill>
              </a:rPr>
              <a:t>1+2</a:t>
            </a:r>
            <a:endParaRPr lang="es-ES" dirty="0">
              <a:solidFill>
                <a:srgbClr val="3366FF"/>
              </a:solidFill>
            </a:endParaRPr>
          </a:p>
        </p:txBody>
      </p:sp>
      <p:cxnSp>
        <p:nvCxnSpPr>
          <p:cNvPr id="5" name="Conector recto de flecha 4"/>
          <p:cNvCxnSpPr/>
          <p:nvPr/>
        </p:nvCxnSpPr>
        <p:spPr>
          <a:xfrm>
            <a:off x="3236826" y="951754"/>
            <a:ext cx="243235" cy="4359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6784294" y="1443386"/>
            <a:ext cx="1157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BEC only 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 flipV="1">
            <a:off x="7570862" y="1146730"/>
            <a:ext cx="239889" cy="3527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ángulo 6"/>
          <p:cNvSpPr/>
          <p:nvPr/>
        </p:nvSpPr>
        <p:spPr>
          <a:xfrm>
            <a:off x="4773638" y="1868704"/>
            <a:ext cx="2204341" cy="48369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3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3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ángulo 8"/>
          <p:cNvSpPr/>
          <p:nvPr/>
        </p:nvSpPr>
        <p:spPr>
          <a:xfrm>
            <a:off x="420325" y="160592"/>
            <a:ext cx="1754819" cy="654502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3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3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ángulo 9"/>
          <p:cNvSpPr/>
          <p:nvPr/>
        </p:nvSpPr>
        <p:spPr>
          <a:xfrm>
            <a:off x="2175144" y="3255632"/>
            <a:ext cx="1947310" cy="164971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3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3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10"/>
          <p:cNvSpPr/>
          <p:nvPr/>
        </p:nvSpPr>
        <p:spPr>
          <a:xfrm>
            <a:off x="4773638" y="331214"/>
            <a:ext cx="1343043" cy="14745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3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3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uadroTexto 11"/>
          <p:cNvSpPr txBox="1"/>
          <p:nvPr/>
        </p:nvSpPr>
        <p:spPr>
          <a:xfrm>
            <a:off x="2278882" y="3819151"/>
            <a:ext cx="2820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rgbClr val="FF0000"/>
                </a:solidFill>
              </a:rPr>
              <a:t>C</a:t>
            </a:r>
            <a:r>
              <a:rPr lang="es-ES" dirty="0" err="1" smtClean="0">
                <a:solidFill>
                  <a:srgbClr val="FF0000"/>
                </a:solidFill>
              </a:rPr>
              <a:t>ore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err="1" smtClean="0">
                <a:solidFill>
                  <a:srgbClr val="FF0000"/>
                </a:solidFill>
              </a:rPr>
              <a:t>region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smtClean="0">
                <a:solidFill>
                  <a:srgbClr val="FF0000"/>
                </a:solidFill>
              </a:rPr>
              <a:t>~500pc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420325" y="31550"/>
            <a:ext cx="8182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Dwarf </a:t>
            </a:r>
            <a:r>
              <a:rPr lang="en-US" dirty="0" smtClean="0"/>
              <a:t>spheroidal galaxies: dispersion </a:t>
            </a:r>
            <a:r>
              <a:rPr lang="en-US" dirty="0"/>
              <a:t>profiles </a:t>
            </a:r>
            <a:r>
              <a:rPr lang="en-US" dirty="0" smtClean="0"/>
              <a:t>(Medina, Robles &amp; Matos 2015)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16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Screen Shot 2014-11-11 at 11.32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05" y="1260817"/>
            <a:ext cx="3670365" cy="2566496"/>
          </a:xfrm>
          <a:prstGeom prst="rect">
            <a:avLst/>
          </a:prstGeom>
        </p:spPr>
      </p:pic>
      <p:pic>
        <p:nvPicPr>
          <p:cNvPr id="6" name="Imagen 5" descr="Screen Shot 2014-11-11 at 11.36.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117" y="1260817"/>
            <a:ext cx="3454966" cy="2483257"/>
          </a:xfrm>
          <a:prstGeom prst="rect">
            <a:avLst/>
          </a:prstGeom>
        </p:spPr>
      </p:pic>
      <p:pic>
        <p:nvPicPr>
          <p:cNvPr id="7" name="Imagen 6" descr="NGC_1003_-HST09042_15-R814GB43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77" y="3827313"/>
            <a:ext cx="2982196" cy="3030687"/>
          </a:xfrm>
          <a:prstGeom prst="rect">
            <a:avLst/>
          </a:prstGeom>
        </p:spPr>
      </p:pic>
      <p:pic>
        <p:nvPicPr>
          <p:cNvPr id="8" name="Imagen 7" descr="NGC_694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380" y="3827313"/>
            <a:ext cx="3002703" cy="300270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548717" y="450642"/>
            <a:ext cx="8286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Larger galaxies are in higher states, SFDM reproduce the </a:t>
            </a:r>
            <a:r>
              <a:rPr lang="en-US" sz="2200" dirty="0" smtClean="0"/>
              <a:t>“wiggles”</a:t>
            </a:r>
          </a:p>
          <a:p>
            <a:r>
              <a:rPr lang="en-US" sz="2200" dirty="0" smtClean="0"/>
              <a:t>CDM is monotonically increasing 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26599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Screen Shot 2014-11-11 at 11.57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4" y="502728"/>
            <a:ext cx="7101984" cy="3267068"/>
          </a:xfrm>
          <a:prstGeom prst="rect">
            <a:avLst/>
          </a:prstGeom>
        </p:spPr>
      </p:pic>
      <p:pic>
        <p:nvPicPr>
          <p:cNvPr id="5" name="Imagen 4" descr="Screen Shot 2014-11-11 at 12.00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4" y="3709792"/>
            <a:ext cx="3809851" cy="302816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203110" y="4062727"/>
            <a:ext cx="4654473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Galaxy mergers can reproduce some of these tidal features, but </a:t>
            </a:r>
            <a:r>
              <a:rPr lang="es-ES" sz="2200" dirty="0" smtClean="0"/>
              <a:t>I</a:t>
            </a:r>
            <a:r>
              <a:rPr lang="en-US" sz="2200" dirty="0" smtClean="0"/>
              <a:t>f </a:t>
            </a:r>
            <a:r>
              <a:rPr lang="en-US" sz="2200" dirty="0" err="1" smtClean="0"/>
              <a:t>psyons</a:t>
            </a:r>
            <a:r>
              <a:rPr lang="en-US" sz="2200" dirty="0" smtClean="0"/>
              <a:t> are the DM, </a:t>
            </a:r>
            <a:r>
              <a:rPr lang="en-US" sz="2200" dirty="0"/>
              <a:t>Can these ripples trap </a:t>
            </a:r>
            <a:r>
              <a:rPr lang="en-US" sz="2200" dirty="0" smtClean="0"/>
              <a:t>gas in specific locations?</a:t>
            </a:r>
            <a:endParaRPr lang="en-US" sz="2200" dirty="0"/>
          </a:p>
          <a:p>
            <a:endParaRPr lang="en-US" dirty="0"/>
          </a:p>
        </p:txBody>
      </p:sp>
      <p:sp>
        <p:nvSpPr>
          <p:cNvPr id="2" name="CuadroTexto 1"/>
          <p:cNvSpPr txBox="1"/>
          <p:nvPr/>
        </p:nvSpPr>
        <p:spPr>
          <a:xfrm>
            <a:off x="4049815" y="6346059"/>
            <a:ext cx="107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sz="1400" dirty="0" smtClean="0"/>
              <a:t>Bray 2010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uadroTexto 2"/>
          <p:cNvSpPr txBox="1"/>
          <p:nvPr/>
        </p:nvSpPr>
        <p:spPr>
          <a:xfrm>
            <a:off x="590224" y="89444"/>
            <a:ext cx="642092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Observations of Shells and rings in some </a:t>
            </a:r>
            <a:r>
              <a:rPr lang="en-US" sz="2000" dirty="0" smtClean="0"/>
              <a:t>galaxies </a:t>
            </a:r>
            <a:endParaRPr lang="en-US" sz="20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51600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56534main_hubble_dia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88" y="1515356"/>
            <a:ext cx="6429376" cy="482203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112" y="1856939"/>
            <a:ext cx="3666817" cy="183340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088" y="1515356"/>
            <a:ext cx="3506204" cy="34865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1251" y="4554132"/>
            <a:ext cx="2555085" cy="167869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1999" y="3690347"/>
            <a:ext cx="1151930" cy="61614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088" y="4778165"/>
            <a:ext cx="857250" cy="607219"/>
          </a:xfrm>
          <a:prstGeom prst="rect">
            <a:avLst/>
          </a:prstGeom>
        </p:spPr>
      </p:pic>
      <p:pic>
        <p:nvPicPr>
          <p:cNvPr id="10" name="Imagen 9" descr="Bridge9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88" y="2114073"/>
            <a:ext cx="2573104" cy="1711574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1627587" y="536655"/>
            <a:ext cx="5544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00" dirty="0" err="1">
                <a:sym typeface="Baskerville"/>
              </a:rPr>
              <a:t>What</a:t>
            </a:r>
            <a:r>
              <a:rPr lang="es-ES" sz="2600" dirty="0">
                <a:sym typeface="Baskerville"/>
              </a:rPr>
              <a:t> do </a:t>
            </a:r>
            <a:r>
              <a:rPr lang="es-ES" sz="2600" dirty="0" err="1">
                <a:sym typeface="Baskerville"/>
              </a:rPr>
              <a:t>we</a:t>
            </a:r>
            <a:r>
              <a:rPr lang="es-ES" sz="2600" dirty="0">
                <a:sym typeface="Baskerville"/>
              </a:rPr>
              <a:t> observe in </a:t>
            </a:r>
            <a:r>
              <a:rPr lang="es-ES" sz="2600" dirty="0" err="1">
                <a:sym typeface="Baskerville"/>
              </a:rPr>
              <a:t>our</a:t>
            </a:r>
            <a:r>
              <a:rPr lang="es-ES" sz="2600" dirty="0">
                <a:sym typeface="Baskerville"/>
              </a:rPr>
              <a:t> </a:t>
            </a:r>
            <a:r>
              <a:rPr lang="es-ES" sz="2600" dirty="0" err="1" smtClean="0"/>
              <a:t>Universe</a:t>
            </a:r>
            <a:r>
              <a:rPr lang="es-ES" sz="2600" dirty="0" smtClean="0"/>
              <a:t>? </a:t>
            </a:r>
            <a:endParaRPr lang="es-ES" sz="2600" dirty="0">
              <a:sym typeface="Baskerville"/>
            </a:endParaRPr>
          </a:p>
          <a:p>
            <a:endParaRPr lang="es-ES" dirty="0"/>
          </a:p>
        </p:txBody>
      </p:sp>
      <p:sp>
        <p:nvSpPr>
          <p:cNvPr id="12" name="Rectángulo 11"/>
          <p:cNvSpPr/>
          <p:nvPr/>
        </p:nvSpPr>
        <p:spPr>
          <a:xfrm>
            <a:off x="314209" y="1306096"/>
            <a:ext cx="2894191" cy="618918"/>
          </a:xfrm>
          <a:prstGeom prst="rect">
            <a:avLst/>
          </a:prstGeom>
        </p:spPr>
        <p:txBody>
          <a:bodyPr wrap="none" lIns="64291" tIns="32146" rIns="64291" bIns="32146">
            <a:spAutoFit/>
          </a:bodyPr>
          <a:lstStyle/>
          <a:p>
            <a:r>
              <a:rPr lang="es-ES" dirty="0"/>
              <a:t> SDSS </a:t>
            </a:r>
            <a:r>
              <a:rPr lang="es-ES" dirty="0" err="1"/>
              <a:t>galaxy</a:t>
            </a:r>
            <a:r>
              <a:rPr lang="es-ES" dirty="0"/>
              <a:t> </a:t>
            </a:r>
            <a:r>
              <a:rPr lang="es-ES" dirty="0" err="1" smtClean="0"/>
              <a:t>map</a:t>
            </a:r>
            <a:endParaRPr lang="es-ES" dirty="0"/>
          </a:p>
          <a:p>
            <a:r>
              <a:rPr lang="en-US" dirty="0" smtClean="0"/>
              <a:t>Universe </a:t>
            </a:r>
            <a:r>
              <a:rPr lang="en-US" dirty="0"/>
              <a:t>today (t ~ 13.8 </a:t>
            </a:r>
            <a:r>
              <a:rPr lang="en-US" dirty="0" err="1"/>
              <a:t>Gyrs</a:t>
            </a:r>
            <a:r>
              <a:rPr lang="en-US" dirty="0" smtClean="0"/>
              <a:t>)</a:t>
            </a:r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7172115" y="800671"/>
            <a:ext cx="2104465" cy="1010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r>
              <a:rPr lang="es-ES" sz="2500" dirty="0">
                <a:solidFill>
                  <a:srgbClr val="FFFFFF"/>
                </a:solidFill>
                <a:latin typeface="+mj-lt"/>
                <a:ea typeface="+mj-ea"/>
                <a:cs typeface="+mj-cs"/>
                <a:sym typeface="Baskerville"/>
              </a:rPr>
              <a:t>CMB </a:t>
            </a:r>
            <a:r>
              <a:rPr lang="es-ES" sz="2500" dirty="0" err="1">
                <a:solidFill>
                  <a:srgbClr val="FFFFFF"/>
                </a:solidFill>
                <a:latin typeface="+mj-lt"/>
                <a:ea typeface="+mj-ea"/>
                <a:cs typeface="+mj-cs"/>
                <a:sym typeface="Baskerville"/>
              </a:rPr>
              <a:t>early</a:t>
            </a:r>
            <a:r>
              <a:rPr lang="es-ES" sz="2500" dirty="0">
                <a:solidFill>
                  <a:srgbClr val="FFFFFF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is-IS" dirty="0" smtClean="0">
                <a:solidFill>
                  <a:srgbClr val="FFFFFF"/>
                </a:solidFill>
              </a:rPr>
              <a:t>Universe </a:t>
            </a:r>
          </a:p>
          <a:p>
            <a:r>
              <a:rPr lang="is-IS" dirty="0" smtClean="0"/>
              <a:t>t </a:t>
            </a:r>
            <a:r>
              <a:rPr lang="is-IS" dirty="0"/>
              <a:t>~ 0.4 Myrs</a:t>
            </a:r>
            <a:endParaRPr lang="es-ES" sz="2500" dirty="0">
              <a:solidFill>
                <a:srgbClr val="72675A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47374" y="5652392"/>
            <a:ext cx="857250" cy="58043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46660" y="2228510"/>
            <a:ext cx="915928" cy="159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30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NGC_4736_UGC_7996_IRAS_12485+4123_irg_har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22631" cy="3391973"/>
          </a:xfrm>
          <a:prstGeom prst="rect">
            <a:avLst/>
          </a:prstGeom>
        </p:spPr>
      </p:pic>
      <p:pic>
        <p:nvPicPr>
          <p:cNvPr id="7" name="Imagen 6" descr="Screen Shot 2015-05-04 at 02.20.18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692" y="2419380"/>
            <a:ext cx="5348308" cy="4407402"/>
          </a:xfrm>
          <a:prstGeom prst="rect">
            <a:avLst/>
          </a:prstGeom>
        </p:spPr>
      </p:pic>
      <p:pic>
        <p:nvPicPr>
          <p:cNvPr id="8" name="Imagen 7" descr="plate044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2" y="3097673"/>
            <a:ext cx="4049765" cy="3729109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957874" y="408776"/>
            <a:ext cx="4056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 non tidal Mechanism for ring formation (</a:t>
            </a:r>
            <a:r>
              <a:rPr lang="en-US" dirty="0" err="1" smtClean="0">
                <a:solidFill>
                  <a:srgbClr val="FFFFFF"/>
                </a:solidFill>
              </a:rPr>
              <a:t>Robles,Medina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&amp; Matos 15</a:t>
            </a:r>
            <a:r>
              <a:rPr lang="en-US" dirty="0" smtClean="0">
                <a:solidFill>
                  <a:srgbClr val="FFFFFF"/>
                </a:solidFill>
              </a:rPr>
              <a:t>)</a:t>
            </a:r>
            <a:r>
              <a:rPr lang="es-ES" dirty="0" smtClean="0">
                <a:solidFill>
                  <a:srgbClr val="FFFFFF"/>
                </a:solidFill>
                <a:hlinkClick r:id="rId6"/>
              </a:rPr>
              <a:t> </a:t>
            </a:r>
            <a:r>
              <a:rPr lang="es-ES" dirty="0">
                <a:solidFill>
                  <a:srgbClr val="FFFFFF"/>
                </a:solidFill>
                <a:hlinkClick r:id="rId6"/>
              </a:rPr>
              <a:t>S</a:t>
            </a:r>
            <a:r>
              <a:rPr lang="en-US" dirty="0">
                <a:solidFill>
                  <a:srgbClr val="FFFFFF"/>
                </a:solidFill>
                <a:hlinkClick r:id="rId6"/>
              </a:rPr>
              <a:t>imilar to the pilot </a:t>
            </a:r>
            <a:r>
              <a:rPr lang="en-US" dirty="0" smtClean="0">
                <a:solidFill>
                  <a:srgbClr val="FFFFFF"/>
                </a:solidFill>
                <a:hlinkClick r:id="rId6"/>
              </a:rPr>
              <a:t>wave in QM</a:t>
            </a:r>
            <a:endParaRPr lang="en-US" dirty="0">
              <a:solidFill>
                <a:srgbClr val="FFFFFF"/>
              </a:solidFill>
              <a:hlinkClick r:id="rId6"/>
            </a:endParaRP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5277936" y="2842101"/>
            <a:ext cx="3736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G</a:t>
            </a:r>
            <a:r>
              <a:rPr lang="es-ES" dirty="0" smtClean="0">
                <a:solidFill>
                  <a:srgbClr val="FFFFFF"/>
                </a:solidFill>
              </a:rPr>
              <a:t>as Overdensity </a:t>
            </a:r>
            <a:r>
              <a:rPr lang="es-ES" dirty="0" smtClean="0">
                <a:solidFill>
                  <a:srgbClr val="FFFFFF"/>
                </a:solidFill>
              </a:rPr>
              <a:t>at a </a:t>
            </a:r>
            <a:r>
              <a:rPr lang="es-ES" dirty="0" err="1" smtClean="0">
                <a:solidFill>
                  <a:srgbClr val="FFFFFF"/>
                </a:solidFill>
              </a:rPr>
              <a:t>specific</a:t>
            </a:r>
            <a:r>
              <a:rPr lang="es-ES" dirty="0" smtClean="0">
                <a:solidFill>
                  <a:srgbClr val="FFFFFF"/>
                </a:solidFill>
              </a:rPr>
              <a:t> </a:t>
            </a:r>
            <a:r>
              <a:rPr lang="es-ES" dirty="0" err="1" smtClean="0">
                <a:solidFill>
                  <a:srgbClr val="FFFFFF"/>
                </a:solidFill>
              </a:rPr>
              <a:t>radius</a:t>
            </a:r>
            <a:endParaRPr lang="es-ES" dirty="0" smtClean="0">
              <a:solidFill>
                <a:srgbClr val="FFFFFF"/>
              </a:solidFill>
            </a:endParaRPr>
          </a:p>
          <a:p>
            <a:r>
              <a:rPr lang="es-ES" dirty="0" err="1" smtClean="0">
                <a:solidFill>
                  <a:srgbClr val="FFFFFF"/>
                </a:solidFill>
              </a:rPr>
              <a:t>Ground+first</a:t>
            </a:r>
            <a:r>
              <a:rPr lang="es-ES" dirty="0">
                <a:solidFill>
                  <a:srgbClr val="FFFFFF"/>
                </a:solidFill>
              </a:rPr>
              <a:t> </a:t>
            </a:r>
            <a:r>
              <a:rPr lang="es-ES" dirty="0" err="1" smtClean="0">
                <a:solidFill>
                  <a:srgbClr val="FFFFFF"/>
                </a:solidFill>
              </a:rPr>
              <a:t>multistate</a:t>
            </a:r>
            <a:r>
              <a:rPr lang="es-ES" dirty="0" smtClean="0">
                <a:solidFill>
                  <a:srgbClr val="FFFFFF"/>
                </a:solidFill>
              </a:rPr>
              <a:t> halo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957874" y="1602343"/>
            <a:ext cx="3716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solidFill>
                  <a:srgbClr val="FFFF00"/>
                </a:solidFill>
                <a:hlinkClick r:id="rId6"/>
              </a:rPr>
              <a:t>https://www.youtube.com/watch?v=nmC0ygr08tE</a:t>
            </a:r>
            <a:r>
              <a:rPr lang="pl-PL" dirty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41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ES" dirty="0" err="1" smtClean="0"/>
              <a:t>Conclusions</a:t>
            </a:r>
            <a:endParaRPr lang="es-ES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221062"/>
              </p:ext>
            </p:extLst>
          </p:nvPr>
        </p:nvGraphicFramePr>
        <p:xfrm>
          <a:off x="930050" y="2490902"/>
          <a:ext cx="7358535" cy="228138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452846"/>
                <a:gridCol w="2667770"/>
                <a:gridCol w="2237919"/>
              </a:tblGrid>
              <a:tr h="441231">
                <a:tc>
                  <a:txBody>
                    <a:bodyPr/>
                    <a:lstStyle/>
                    <a:p>
                      <a:r>
                        <a:rPr lang="es-ES" dirty="0" err="1" smtClean="0">
                          <a:solidFill>
                            <a:srgbClr val="FF0000"/>
                          </a:solidFill>
                        </a:rPr>
                        <a:t>Discrepancies</a:t>
                      </a:r>
                      <a:endParaRPr lang="es-E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>
                          <a:solidFill>
                            <a:srgbClr val="FF0000"/>
                          </a:solidFill>
                        </a:rPr>
                        <a:t>CDM</a:t>
                      </a:r>
                      <a:endParaRPr lang="es-E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>
                          <a:solidFill>
                            <a:srgbClr val="FF0000"/>
                          </a:solidFill>
                        </a:rPr>
                        <a:t>SFDM</a:t>
                      </a:r>
                      <a:endParaRPr lang="es-E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8452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Cusp-core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issue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R</a:t>
                      </a:r>
                      <a:r>
                        <a:rPr lang="es-ES_tradnl" dirty="0" err="1" smtClean="0"/>
                        <a:t>equires</a:t>
                      </a:r>
                      <a:r>
                        <a:rPr lang="es-ES_tradnl" dirty="0" smtClean="0"/>
                        <a:t> </a:t>
                      </a:r>
                      <a:r>
                        <a:rPr lang="es-ES" dirty="0" err="1" smtClean="0"/>
                        <a:t>baryons</a:t>
                      </a:r>
                      <a:r>
                        <a:rPr lang="es-ES" baseline="0" dirty="0" smtClean="0"/>
                        <a:t>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DM </a:t>
                      </a:r>
                      <a:r>
                        <a:rPr lang="es-ES" dirty="0" err="1" smtClean="0"/>
                        <a:t>only</a:t>
                      </a:r>
                      <a:endParaRPr lang="es-ES" dirty="0"/>
                    </a:p>
                  </a:txBody>
                  <a:tcPr/>
                </a:tc>
              </a:tr>
              <a:tr h="772155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Satellite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abundance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Many</a:t>
                      </a:r>
                      <a:r>
                        <a:rPr lang="es-ES" baseline="0" dirty="0" smtClean="0"/>
                        <a:t> halos </a:t>
                      </a:r>
                      <a:r>
                        <a:rPr lang="es-ES" baseline="0" dirty="0" err="1" smtClean="0"/>
                        <a:t>but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smtClean="0"/>
                        <a:t>no </a:t>
                      </a:r>
                      <a:r>
                        <a:rPr lang="es-ES" baseline="0" dirty="0" err="1" smtClean="0"/>
                        <a:t>galaxies</a:t>
                      </a:r>
                      <a:r>
                        <a:rPr lang="es-ES" baseline="0" dirty="0" smtClean="0"/>
                        <a:t>? </a:t>
                      </a:r>
                      <a:r>
                        <a:rPr lang="es-ES" baseline="0" dirty="0" err="1" smtClean="0"/>
                        <a:t>E</a:t>
                      </a:r>
                      <a:r>
                        <a:rPr lang="es-ES" baseline="0" dirty="0" err="1" smtClean="0"/>
                        <a:t>arly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SNe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feedback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No </a:t>
                      </a:r>
                      <a:r>
                        <a:rPr lang="es-ES" dirty="0" err="1" smtClean="0"/>
                        <a:t>formation</a:t>
                      </a:r>
                      <a:r>
                        <a:rPr lang="es-ES" dirty="0" smtClean="0"/>
                        <a:t> of </a:t>
                      </a:r>
                      <a:r>
                        <a:rPr lang="es-ES" dirty="0" err="1" smtClean="0"/>
                        <a:t>low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mass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halos</a:t>
                      </a:r>
                      <a:r>
                        <a:rPr lang="es-ES" dirty="0" err="1" smtClean="0"/>
                        <a:t>,hence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dirty="0" smtClean="0"/>
                        <a:t>no </a:t>
                      </a:r>
                      <a:r>
                        <a:rPr lang="es-ES" dirty="0" err="1" smtClean="0"/>
                        <a:t>galaxies</a:t>
                      </a:r>
                      <a:r>
                        <a:rPr lang="es-ES" dirty="0" smtClean="0"/>
                        <a:t>!</a:t>
                      </a:r>
                      <a:endParaRPr lang="es-ES" dirty="0"/>
                    </a:p>
                  </a:txBody>
                  <a:tcPr/>
                </a:tc>
              </a:tr>
              <a:tr h="441231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Too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big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to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fail</a:t>
                      </a:r>
                      <a:r>
                        <a:rPr lang="es-ES" baseline="0" dirty="0" smtClean="0"/>
                        <a:t>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MW w disk</a:t>
                      </a:r>
                      <a:r>
                        <a:rPr lang="es-ES" sz="1600" baseline="0" dirty="0" smtClean="0"/>
                        <a:t> + </a:t>
                      </a:r>
                      <a:r>
                        <a:rPr lang="es-ES" sz="1600" baseline="0" dirty="0" err="1" smtClean="0"/>
                        <a:t>baryons</a:t>
                      </a:r>
                      <a:endParaRPr lang="es-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Is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it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dirty="0" err="1" smtClean="0"/>
                        <a:t>present</a:t>
                      </a:r>
                      <a:r>
                        <a:rPr lang="es-ES" dirty="0" smtClean="0"/>
                        <a:t>?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848186" y="1009880"/>
            <a:ext cx="74403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2200" dirty="0" err="1" smtClean="0"/>
              <a:t>Einstein</a:t>
            </a:r>
            <a:r>
              <a:rPr lang="es-ES" sz="2200" dirty="0" err="1" smtClean="0"/>
              <a:t>´s</a:t>
            </a:r>
            <a:r>
              <a:rPr lang="es-ES" sz="2200" dirty="0" smtClean="0"/>
              <a:t> </a:t>
            </a:r>
            <a:r>
              <a:rPr lang="es-ES" sz="2200" dirty="0" err="1" smtClean="0"/>
              <a:t>Equations</a:t>
            </a:r>
            <a:r>
              <a:rPr lang="es-ES" sz="2200" dirty="0" smtClean="0"/>
              <a:t> + CDM/ SFDM  reproduce </a:t>
            </a:r>
            <a:r>
              <a:rPr lang="es-ES" sz="2200" dirty="0" err="1" smtClean="0"/>
              <a:t>successfully</a:t>
            </a:r>
            <a:r>
              <a:rPr lang="es-ES" sz="2200" dirty="0" smtClean="0"/>
              <a:t> </a:t>
            </a:r>
            <a:r>
              <a:rPr lang="es-ES" sz="2200" dirty="0" err="1" smtClean="0"/>
              <a:t>the</a:t>
            </a:r>
            <a:r>
              <a:rPr lang="es-ES" sz="2200" dirty="0" smtClean="0"/>
              <a:t> </a:t>
            </a:r>
            <a:r>
              <a:rPr lang="es-ES" sz="2200" dirty="0" err="1" smtClean="0"/>
              <a:t>large</a:t>
            </a:r>
            <a:r>
              <a:rPr lang="es-ES" sz="2200" dirty="0" smtClean="0"/>
              <a:t> </a:t>
            </a:r>
            <a:r>
              <a:rPr lang="es-ES" sz="2200" dirty="0" err="1" smtClean="0"/>
              <a:t>scale</a:t>
            </a:r>
            <a:r>
              <a:rPr lang="es-ES" sz="2200" dirty="0" smtClean="0"/>
              <a:t> </a:t>
            </a:r>
            <a:r>
              <a:rPr lang="es-ES" sz="2200" dirty="0" err="1" smtClean="0"/>
              <a:t>observations</a:t>
            </a:r>
            <a:r>
              <a:rPr lang="es-ES" sz="2200" dirty="0" smtClean="0"/>
              <a:t>. </a:t>
            </a:r>
          </a:p>
          <a:p>
            <a:pPr marL="285750" indent="-285750">
              <a:buFont typeface="Arial"/>
              <a:buChar char="•"/>
            </a:pPr>
            <a:endParaRPr lang="es-ES" sz="2200" dirty="0" smtClean="0"/>
          </a:p>
          <a:p>
            <a:r>
              <a:rPr lang="es-ES" dirty="0" err="1" smtClean="0"/>
              <a:t>H</a:t>
            </a:r>
            <a:r>
              <a:rPr lang="es-ES" dirty="0" err="1" smtClean="0"/>
              <a:t>owever</a:t>
            </a:r>
            <a:r>
              <a:rPr lang="es-ES" dirty="0" smtClean="0"/>
              <a:t>, </a:t>
            </a:r>
            <a:r>
              <a:rPr lang="es-ES" dirty="0" err="1" smtClean="0"/>
              <a:t>some</a:t>
            </a:r>
            <a:r>
              <a:rPr lang="es-ES" dirty="0" smtClean="0"/>
              <a:t> </a:t>
            </a:r>
            <a:r>
              <a:rPr lang="es-ES" dirty="0" err="1" smtClean="0"/>
              <a:t>discrepancies</a:t>
            </a:r>
            <a:r>
              <a:rPr lang="es-ES" dirty="0" smtClean="0"/>
              <a:t> </a:t>
            </a:r>
            <a:r>
              <a:rPr lang="es-ES" dirty="0" err="1" smtClean="0"/>
              <a:t>arise</a:t>
            </a:r>
            <a:r>
              <a:rPr lang="es-ES" dirty="0" smtClean="0"/>
              <a:t> in </a:t>
            </a:r>
            <a:r>
              <a:rPr lang="es-ES" dirty="0" err="1" smtClean="0"/>
              <a:t>small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r>
              <a:rPr lang="es-ES" dirty="0" smtClean="0"/>
              <a:t>:</a:t>
            </a:r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457200" y="4808060"/>
            <a:ext cx="868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2400" dirty="0" err="1" smtClean="0"/>
              <a:t>Further</a:t>
            </a:r>
            <a:r>
              <a:rPr lang="es-ES" sz="2400" dirty="0" smtClean="0"/>
              <a:t> </a:t>
            </a:r>
            <a:r>
              <a:rPr lang="es-ES" sz="2400" dirty="0" err="1" smtClean="0"/>
              <a:t>analyses</a:t>
            </a:r>
            <a:r>
              <a:rPr lang="es-ES" sz="2400" dirty="0" smtClean="0"/>
              <a:t> of </a:t>
            </a:r>
            <a:r>
              <a:rPr lang="es-ES" sz="2400" dirty="0" err="1" smtClean="0"/>
              <a:t>these</a:t>
            </a:r>
            <a:r>
              <a:rPr lang="es-ES" sz="2400" dirty="0" smtClean="0"/>
              <a:t> </a:t>
            </a:r>
            <a:r>
              <a:rPr lang="es-ES" sz="2400" dirty="0" err="1" smtClean="0"/>
              <a:t>small</a:t>
            </a:r>
            <a:r>
              <a:rPr lang="es-ES" sz="2400" dirty="0" smtClean="0"/>
              <a:t> </a:t>
            </a:r>
            <a:r>
              <a:rPr lang="es-ES" sz="2400" dirty="0" err="1" smtClean="0"/>
              <a:t>issues</a:t>
            </a:r>
            <a:r>
              <a:rPr lang="es-ES" sz="2400" dirty="0" smtClean="0"/>
              <a:t> </a:t>
            </a:r>
            <a:r>
              <a:rPr lang="es-ES" sz="2400" dirty="0" err="1" smtClean="0"/>
              <a:t>may</a:t>
            </a:r>
            <a:r>
              <a:rPr lang="es-ES" sz="2400" dirty="0" smtClean="0"/>
              <a:t> be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key</a:t>
            </a:r>
            <a:r>
              <a:rPr lang="es-ES" sz="2400" dirty="0" smtClean="0"/>
              <a:t> </a:t>
            </a:r>
            <a:r>
              <a:rPr lang="es-ES" sz="2400" dirty="0" err="1" smtClean="0"/>
              <a:t>to</a:t>
            </a:r>
            <a:r>
              <a:rPr lang="es-ES" sz="2400" dirty="0" smtClean="0"/>
              <a:t> </a:t>
            </a:r>
            <a:r>
              <a:rPr lang="es-ES" sz="2400" dirty="0" err="1" smtClean="0"/>
              <a:t>reveal</a:t>
            </a:r>
            <a:r>
              <a:rPr lang="es-ES" sz="2400" dirty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true </a:t>
            </a:r>
            <a:r>
              <a:rPr lang="es-ES" sz="2400" dirty="0" err="1" smtClean="0"/>
              <a:t>nature</a:t>
            </a:r>
            <a:r>
              <a:rPr lang="es-ES" sz="2400" dirty="0" smtClean="0"/>
              <a:t> of </a:t>
            </a:r>
            <a:r>
              <a:rPr lang="es-ES" sz="2400" dirty="0" err="1" smtClean="0"/>
              <a:t>Dark</a:t>
            </a:r>
            <a:r>
              <a:rPr lang="es-ES" sz="2400" dirty="0" smtClean="0"/>
              <a:t> </a:t>
            </a:r>
            <a:r>
              <a:rPr lang="es-ES" sz="2400" dirty="0" err="1" smtClean="0"/>
              <a:t>Matter</a:t>
            </a:r>
            <a:r>
              <a:rPr lang="es-ES" sz="2400" dirty="0" smtClean="0"/>
              <a:t> (WIMP, </a:t>
            </a:r>
            <a:r>
              <a:rPr lang="es-ES" sz="2400" dirty="0" err="1" smtClean="0"/>
              <a:t>pyson</a:t>
            </a:r>
            <a:r>
              <a:rPr lang="es-ES" sz="2400" dirty="0" smtClean="0"/>
              <a:t>, </a:t>
            </a:r>
            <a:r>
              <a:rPr lang="es-ES" sz="2400" dirty="0" err="1" smtClean="0"/>
              <a:t>axions</a:t>
            </a:r>
            <a:r>
              <a:rPr lang="es-ES" sz="2400" dirty="0" smtClean="0"/>
              <a:t>, etc.)</a:t>
            </a:r>
          </a:p>
          <a:p>
            <a:pPr marL="342900" indent="-342900">
              <a:buFont typeface="Arial"/>
              <a:buChar char="•"/>
            </a:pPr>
            <a:r>
              <a:rPr lang="es-ES" sz="2400" dirty="0" smtClean="0"/>
              <a:t>High </a:t>
            </a:r>
            <a:r>
              <a:rPr lang="es-ES" sz="2400" dirty="0" err="1" smtClean="0"/>
              <a:t>resolution</a:t>
            </a:r>
            <a:r>
              <a:rPr lang="es-ES" sz="2400" dirty="0" smtClean="0"/>
              <a:t> data </a:t>
            </a:r>
            <a:r>
              <a:rPr lang="es-ES" sz="2400" dirty="0" err="1" smtClean="0"/>
              <a:t>is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best</a:t>
            </a:r>
            <a:r>
              <a:rPr lang="es-ES" sz="2400" dirty="0" smtClean="0"/>
              <a:t> </a:t>
            </a:r>
            <a:r>
              <a:rPr lang="es-ES" sz="2400" dirty="0" err="1" smtClean="0"/>
              <a:t>way</a:t>
            </a:r>
            <a:r>
              <a:rPr lang="es-ES" sz="2400" dirty="0"/>
              <a:t> </a:t>
            </a:r>
            <a:r>
              <a:rPr lang="es-ES" sz="2400" dirty="0" err="1" smtClean="0"/>
              <a:t>to</a:t>
            </a:r>
            <a:r>
              <a:rPr lang="es-ES" sz="2400" dirty="0" smtClean="0"/>
              <a:t> test </a:t>
            </a:r>
            <a:r>
              <a:rPr lang="es-ES" sz="2400" dirty="0" err="1" smtClean="0"/>
              <a:t>viability</a:t>
            </a:r>
            <a:r>
              <a:rPr lang="es-ES" sz="2400" dirty="0" smtClean="0"/>
              <a:t> of </a:t>
            </a:r>
            <a:r>
              <a:rPr lang="es-ES" sz="2400" dirty="0" err="1" smtClean="0"/>
              <a:t>gravity</a:t>
            </a:r>
            <a:r>
              <a:rPr lang="es-ES" sz="2400" dirty="0" smtClean="0"/>
              <a:t> </a:t>
            </a:r>
            <a:r>
              <a:rPr lang="es-ES" sz="2400" dirty="0" err="1" smtClean="0"/>
              <a:t>theories</a:t>
            </a:r>
            <a:r>
              <a:rPr lang="es-ES" sz="2400" dirty="0" smtClean="0"/>
              <a:t> and DM, </a:t>
            </a:r>
            <a:r>
              <a:rPr lang="es-ES" sz="2400" dirty="0" err="1" smtClean="0"/>
              <a:t>but</a:t>
            </a:r>
            <a:r>
              <a:rPr lang="es-ES" sz="2400" dirty="0" smtClean="0"/>
              <a:t>, so </a:t>
            </a:r>
            <a:r>
              <a:rPr lang="es-ES" sz="2400" dirty="0" err="1" smtClean="0"/>
              <a:t>far</a:t>
            </a:r>
            <a:r>
              <a:rPr lang="es-ES" sz="2400" dirty="0" smtClean="0"/>
              <a:t>, GR </a:t>
            </a:r>
            <a:r>
              <a:rPr lang="es-ES" sz="2400" dirty="0" err="1" smtClean="0"/>
              <a:t>remains</a:t>
            </a:r>
            <a:r>
              <a:rPr lang="es-ES" sz="2400" dirty="0" smtClean="0"/>
              <a:t> </a:t>
            </a:r>
            <a:r>
              <a:rPr lang="es-ES" sz="2400" dirty="0" err="1" smtClean="0"/>
              <a:t>our</a:t>
            </a:r>
            <a:r>
              <a:rPr lang="es-ES" sz="2400" dirty="0" smtClean="0"/>
              <a:t> </a:t>
            </a:r>
            <a:r>
              <a:rPr lang="es-ES" sz="2400" dirty="0" err="1" smtClean="0"/>
              <a:t>best</a:t>
            </a:r>
            <a:r>
              <a:rPr lang="es-ES" sz="2400" dirty="0" smtClean="0"/>
              <a:t> </a:t>
            </a:r>
            <a:r>
              <a:rPr lang="es-ES" sz="2400" dirty="0" err="1" smtClean="0"/>
              <a:t>theory</a:t>
            </a:r>
            <a:r>
              <a:rPr lang="es-ES" sz="2400" dirty="0" smtClean="0"/>
              <a:t> of </a:t>
            </a:r>
            <a:r>
              <a:rPr lang="es-ES" sz="2400" dirty="0" err="1" smtClean="0"/>
              <a:t>gravity</a:t>
            </a:r>
            <a:r>
              <a:rPr lang="es-ES" sz="2400" dirty="0" smtClean="0"/>
              <a:t>.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073246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61766" y="429324"/>
            <a:ext cx="71184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00" dirty="0" err="1" smtClean="0"/>
              <a:t>How</a:t>
            </a:r>
            <a:r>
              <a:rPr lang="es-ES" sz="2600" dirty="0" smtClean="0"/>
              <a:t> </a:t>
            </a:r>
            <a:r>
              <a:rPr lang="es-ES" sz="2600" dirty="0" err="1" smtClean="0"/>
              <a:t>to</a:t>
            </a:r>
            <a:r>
              <a:rPr lang="es-ES" sz="2600" dirty="0" smtClean="0"/>
              <a:t> describe </a:t>
            </a:r>
            <a:r>
              <a:rPr lang="es-ES" sz="2600" dirty="0" err="1" smtClean="0"/>
              <a:t>the</a:t>
            </a:r>
            <a:r>
              <a:rPr lang="es-ES" sz="2600" dirty="0" smtClean="0"/>
              <a:t> </a:t>
            </a:r>
            <a:r>
              <a:rPr lang="es-ES" sz="2600" dirty="0" err="1" smtClean="0"/>
              <a:t>Universe</a:t>
            </a:r>
            <a:r>
              <a:rPr lang="es-ES" sz="2600" dirty="0"/>
              <a:t>?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661766" y="1609964"/>
            <a:ext cx="5723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Hypothesis</a:t>
            </a:r>
            <a:r>
              <a:rPr lang="es-ES" dirty="0" smtClean="0"/>
              <a:t>: </a:t>
            </a:r>
            <a:r>
              <a:rPr lang="es-ES" dirty="0" err="1" smtClean="0"/>
              <a:t>Cosmological</a:t>
            </a:r>
            <a:r>
              <a:rPr lang="es-ES" dirty="0" smtClean="0"/>
              <a:t> </a:t>
            </a:r>
            <a:r>
              <a:rPr lang="es-ES" dirty="0" err="1" smtClean="0"/>
              <a:t>Principle</a:t>
            </a:r>
            <a:endParaRPr lang="es-ES" dirty="0" smtClean="0"/>
          </a:p>
        </p:txBody>
      </p:sp>
      <p:sp>
        <p:nvSpPr>
          <p:cNvPr id="8" name="CuadroTexto 7"/>
          <p:cNvSpPr txBox="1"/>
          <p:nvPr/>
        </p:nvSpPr>
        <p:spPr>
          <a:xfrm>
            <a:off x="661766" y="2047959"/>
            <a:ext cx="683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“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Universe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Homogenous</a:t>
            </a:r>
            <a:r>
              <a:rPr lang="es-ES" dirty="0" smtClean="0"/>
              <a:t> and </a:t>
            </a:r>
            <a:r>
              <a:rPr lang="es-ES" dirty="0" err="1" smtClean="0"/>
              <a:t>isotropic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large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r>
              <a:rPr lang="es-ES" dirty="0" smtClean="0"/>
              <a:t>”</a:t>
            </a:r>
            <a:endParaRPr lang="es-ES" dirty="0" smtClean="0"/>
          </a:p>
        </p:txBody>
      </p:sp>
      <p:sp>
        <p:nvSpPr>
          <p:cNvPr id="9" name="CuadroTexto 8"/>
          <p:cNvSpPr txBox="1"/>
          <p:nvPr/>
        </p:nvSpPr>
        <p:spPr>
          <a:xfrm>
            <a:off x="125200" y="2806311"/>
            <a:ext cx="8839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Einstein </a:t>
            </a:r>
            <a:r>
              <a:rPr lang="es-ES" dirty="0" err="1" smtClean="0"/>
              <a:t>Equations</a:t>
            </a:r>
            <a:r>
              <a:rPr lang="es-ES" dirty="0" smtClean="0"/>
              <a:t> </a:t>
            </a:r>
            <a:r>
              <a:rPr lang="es-ES" dirty="0" err="1" smtClean="0"/>
              <a:t>give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evolution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Universe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/>
              <a:t> </a:t>
            </a:r>
            <a:r>
              <a:rPr lang="es-ES" dirty="0" smtClean="0"/>
              <a:t>a </a:t>
            </a:r>
            <a:r>
              <a:rPr lang="es-ES" dirty="0" err="1" smtClean="0"/>
              <a:t>given</a:t>
            </a:r>
            <a:r>
              <a:rPr lang="es-ES" dirty="0" smtClean="0"/>
              <a:t> </a:t>
            </a:r>
            <a:r>
              <a:rPr lang="es-ES" dirty="0" err="1" smtClean="0"/>
              <a:t>Energy-Momentum</a:t>
            </a:r>
            <a:r>
              <a:rPr lang="es-ES" dirty="0" smtClean="0"/>
              <a:t> tensor</a:t>
            </a:r>
            <a:endParaRPr lang="es-ES" dirty="0"/>
          </a:p>
        </p:txBody>
      </p:sp>
      <p:pic>
        <p:nvPicPr>
          <p:cNvPr id="11" name="Imagen 10" descr="Screen Shot 2015-05-03 at 22.55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81" y="5270776"/>
            <a:ext cx="5240474" cy="669835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143087" y="4710999"/>
            <a:ext cx="812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Friedmann</a:t>
            </a:r>
            <a:r>
              <a:rPr lang="es-ES" dirty="0" smtClean="0"/>
              <a:t>-Robertson-Walker (FRW) </a:t>
            </a:r>
            <a:r>
              <a:rPr lang="es-ES" dirty="0" err="1" smtClean="0"/>
              <a:t>metric</a:t>
            </a:r>
            <a:r>
              <a:rPr lang="es-ES" dirty="0" smtClean="0"/>
              <a:t> compatible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cosmological</a:t>
            </a:r>
            <a:r>
              <a:rPr lang="es-ES" dirty="0" smtClean="0"/>
              <a:t> </a:t>
            </a:r>
            <a:r>
              <a:rPr lang="es-ES" dirty="0" err="1" smtClean="0"/>
              <a:t>principle</a:t>
            </a:r>
            <a:r>
              <a:rPr lang="es-ES" dirty="0" smtClean="0"/>
              <a:t> : </a:t>
            </a:r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6045324" y="5080331"/>
            <a:ext cx="2503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 smtClean="0"/>
          </a:p>
          <a:p>
            <a:r>
              <a:rPr lang="es-ES" dirty="0" smtClean="0"/>
              <a:t>I</a:t>
            </a:r>
            <a:r>
              <a:rPr lang="de-DE" dirty="0" err="1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Newtonian</a:t>
            </a:r>
            <a:r>
              <a:rPr lang="de-DE" dirty="0" smtClean="0"/>
              <a:t> </a:t>
            </a:r>
            <a:r>
              <a:rPr lang="de-DE" dirty="0" err="1" smtClean="0"/>
              <a:t>gauge</a:t>
            </a:r>
            <a:r>
              <a:rPr lang="de-DE" dirty="0" smtClean="0"/>
              <a:t> </a:t>
            </a: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319" y="3317229"/>
            <a:ext cx="5489772" cy="1277792"/>
          </a:xfrm>
          <a:prstGeom prst="rect">
            <a:avLst/>
          </a:prstGeom>
        </p:spPr>
      </p:pic>
      <p:sp>
        <p:nvSpPr>
          <p:cNvPr id="14" name="Anillo 13"/>
          <p:cNvSpPr/>
          <p:nvPr/>
        </p:nvSpPr>
        <p:spPr>
          <a:xfrm>
            <a:off x="6254418" y="3469013"/>
            <a:ext cx="786965" cy="883247"/>
          </a:xfrm>
          <a:prstGeom prst="donut">
            <a:avLst>
              <a:gd name="adj" fmla="val 3541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132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72578" y="33823"/>
            <a:ext cx="80122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dirty="0" smtClean="0"/>
              <a:t>GR </a:t>
            </a:r>
            <a:r>
              <a:rPr lang="es-ES" sz="2500" dirty="0" err="1" smtClean="0"/>
              <a:t>works</a:t>
            </a:r>
            <a:r>
              <a:rPr lang="es-ES" sz="2500" dirty="0" smtClean="0"/>
              <a:t> </a:t>
            </a:r>
            <a:r>
              <a:rPr lang="es-ES" sz="2500" dirty="0" err="1" smtClean="0"/>
              <a:t>perfectly</a:t>
            </a:r>
            <a:r>
              <a:rPr lang="es-ES" sz="2500" dirty="0" smtClean="0"/>
              <a:t> in </a:t>
            </a:r>
            <a:r>
              <a:rPr lang="es-ES" sz="2500" dirty="0" err="1" smtClean="0"/>
              <a:t>our</a:t>
            </a:r>
            <a:r>
              <a:rPr lang="es-ES" sz="2500" dirty="0" smtClean="0"/>
              <a:t> </a:t>
            </a:r>
            <a:r>
              <a:rPr lang="es-ES" sz="2500" dirty="0" err="1" smtClean="0"/>
              <a:t>nearby</a:t>
            </a:r>
            <a:r>
              <a:rPr lang="es-ES" sz="2500" dirty="0" smtClean="0"/>
              <a:t> </a:t>
            </a:r>
            <a:r>
              <a:rPr lang="es-ES" sz="2500" dirty="0" err="1" smtClean="0"/>
              <a:t>Universe</a:t>
            </a:r>
            <a:r>
              <a:rPr lang="es-ES" sz="2500" dirty="0" smtClean="0"/>
              <a:t>, </a:t>
            </a:r>
            <a:r>
              <a:rPr lang="es-ES" sz="2500" dirty="0" err="1" smtClean="0"/>
              <a:t>but</a:t>
            </a:r>
            <a:r>
              <a:rPr lang="es-ES" sz="2500" dirty="0" smtClean="0"/>
              <a:t> </a:t>
            </a:r>
            <a:r>
              <a:rPr lang="es-ES" sz="2500" dirty="0" err="1" smtClean="0"/>
              <a:t>observations</a:t>
            </a:r>
            <a:r>
              <a:rPr lang="es-ES" sz="2500" dirty="0" smtClean="0"/>
              <a:t> </a:t>
            </a:r>
            <a:r>
              <a:rPr lang="es-ES" sz="2500" dirty="0" err="1" smtClean="0"/>
              <a:t>suggest</a:t>
            </a:r>
            <a:r>
              <a:rPr lang="es-ES" sz="2500" dirty="0" smtClean="0"/>
              <a:t> more </a:t>
            </a:r>
            <a:r>
              <a:rPr lang="es-ES" sz="2500" dirty="0" err="1" smtClean="0"/>
              <a:t>matter</a:t>
            </a:r>
            <a:r>
              <a:rPr lang="es-ES" sz="2500" dirty="0" smtClean="0"/>
              <a:t> </a:t>
            </a:r>
            <a:r>
              <a:rPr lang="es-ES" sz="2500" dirty="0" err="1" smtClean="0"/>
              <a:t>than</a:t>
            </a:r>
            <a:r>
              <a:rPr lang="es-ES" sz="2500" dirty="0" smtClean="0"/>
              <a:t> </a:t>
            </a:r>
            <a:r>
              <a:rPr lang="es-ES" sz="2500" dirty="0" err="1" smtClean="0"/>
              <a:t>the</a:t>
            </a:r>
            <a:r>
              <a:rPr lang="es-ES" sz="2500" dirty="0" smtClean="0"/>
              <a:t> </a:t>
            </a:r>
            <a:r>
              <a:rPr lang="es-ES" sz="2500" dirty="0" err="1" smtClean="0"/>
              <a:t>one</a:t>
            </a:r>
            <a:r>
              <a:rPr lang="es-ES" sz="2500" dirty="0" smtClean="0"/>
              <a:t> </a:t>
            </a:r>
            <a:r>
              <a:rPr lang="es-ES" sz="2500" dirty="0" err="1" smtClean="0"/>
              <a:t>observed</a:t>
            </a:r>
            <a:r>
              <a:rPr lang="es-ES" sz="2500" dirty="0" smtClean="0"/>
              <a:t> </a:t>
            </a:r>
            <a:r>
              <a:rPr lang="es-ES" sz="2500" dirty="0" err="1" smtClean="0"/>
              <a:t>is</a:t>
            </a:r>
            <a:r>
              <a:rPr lang="es-ES" sz="2500" dirty="0" smtClean="0"/>
              <a:t> </a:t>
            </a:r>
            <a:r>
              <a:rPr lang="es-ES" sz="2500" dirty="0" err="1" smtClean="0"/>
              <a:t>needed</a:t>
            </a:r>
            <a:r>
              <a:rPr lang="es-ES" sz="2500" dirty="0" smtClean="0"/>
              <a:t>.</a:t>
            </a:r>
            <a:endParaRPr lang="es-ES" sz="2500" dirty="0"/>
          </a:p>
        </p:txBody>
      </p:sp>
      <p:pic>
        <p:nvPicPr>
          <p:cNvPr id="5" name="Imagen 4" descr="Screen Shot 2016-07-13 at 06.25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58" y="895597"/>
            <a:ext cx="4255554" cy="308834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578707" y="1222744"/>
            <a:ext cx="259340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300" dirty="0" err="1" smtClean="0"/>
              <a:t>C</a:t>
            </a:r>
            <a:r>
              <a:rPr lang="es-ES" sz="2300" dirty="0" err="1" smtClean="0"/>
              <a:t>l</a:t>
            </a:r>
            <a:r>
              <a:rPr lang="es-ES" sz="2300" dirty="0" err="1" smtClean="0"/>
              <a:t>uster</a:t>
            </a:r>
            <a:r>
              <a:rPr lang="es-ES" sz="2300" dirty="0" smtClean="0"/>
              <a:t> </a:t>
            </a:r>
            <a:r>
              <a:rPr lang="es-ES" sz="2300" dirty="0" err="1" smtClean="0"/>
              <a:t>lensing</a:t>
            </a:r>
            <a:r>
              <a:rPr lang="es-ES" sz="2300" dirty="0" smtClean="0"/>
              <a:t> </a:t>
            </a:r>
            <a:endParaRPr lang="es-ES" sz="2300" dirty="0"/>
          </a:p>
        </p:txBody>
      </p:sp>
      <p:pic>
        <p:nvPicPr>
          <p:cNvPr id="8" name="Imagen 7" descr="10-7501339\53ebd7f2-6a36-4bd7-96bc-ae7be5be3b9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187" y="2092953"/>
            <a:ext cx="4055795" cy="2589437"/>
          </a:xfrm>
          <a:prstGeom prst="rect">
            <a:avLst/>
          </a:prstGeom>
        </p:spPr>
      </p:pic>
      <p:pic>
        <p:nvPicPr>
          <p:cNvPr id="9" name="Imagen 8" descr="NivG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58" y="3899691"/>
            <a:ext cx="4724329" cy="281559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5402292" y="4757165"/>
            <a:ext cx="3556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Galaxy</a:t>
            </a:r>
            <a:r>
              <a:rPr lang="es-ES" dirty="0" smtClean="0"/>
              <a:t> </a:t>
            </a:r>
            <a:r>
              <a:rPr lang="es-ES" dirty="0" err="1" smtClean="0"/>
              <a:t>Rotation</a:t>
            </a:r>
            <a:r>
              <a:rPr lang="es-ES" dirty="0" smtClean="0"/>
              <a:t> curves </a:t>
            </a:r>
            <a:r>
              <a:rPr lang="es-ES" dirty="0" err="1" smtClean="0"/>
              <a:t>remain</a:t>
            </a:r>
            <a:r>
              <a:rPr lang="es-ES" dirty="0" smtClean="0"/>
              <a:t> flat at </a:t>
            </a:r>
            <a:r>
              <a:rPr lang="es-ES" dirty="0" err="1" smtClean="0"/>
              <a:t>large</a:t>
            </a:r>
            <a:r>
              <a:rPr lang="es-ES" dirty="0" smtClean="0"/>
              <a:t> </a:t>
            </a:r>
            <a:r>
              <a:rPr lang="es-ES" dirty="0" err="1" smtClean="0"/>
              <a:t>radii</a:t>
            </a:r>
            <a:r>
              <a:rPr lang="es-ES" dirty="0" smtClean="0"/>
              <a:t> </a:t>
            </a:r>
            <a:r>
              <a:rPr lang="es-ES" dirty="0" err="1" smtClean="0"/>
              <a:t>whereas</a:t>
            </a:r>
            <a:r>
              <a:rPr lang="es-ES" dirty="0" smtClean="0"/>
              <a:t> G</a:t>
            </a:r>
            <a:r>
              <a:rPr lang="es-ES" dirty="0" smtClean="0"/>
              <a:t>R + </a:t>
            </a:r>
            <a:r>
              <a:rPr lang="es-ES" dirty="0" err="1" smtClean="0"/>
              <a:t>baryons</a:t>
            </a:r>
            <a:r>
              <a:rPr lang="es-ES" dirty="0" smtClean="0"/>
              <a:t> </a:t>
            </a:r>
            <a:r>
              <a:rPr lang="es-ES" dirty="0" err="1" smtClean="0"/>
              <a:t>imply</a:t>
            </a:r>
            <a:r>
              <a:rPr lang="es-ES" dirty="0" smtClean="0"/>
              <a:t> a </a:t>
            </a:r>
            <a:r>
              <a:rPr lang="es-ES" dirty="0" err="1" smtClean="0"/>
              <a:t>keplerian</a:t>
            </a:r>
            <a:r>
              <a:rPr lang="es-ES" dirty="0" smtClean="0"/>
              <a:t> </a:t>
            </a:r>
            <a:r>
              <a:rPr lang="es-ES" dirty="0" err="1" smtClean="0"/>
              <a:t>decay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2808035" y="4757165"/>
            <a:ext cx="2594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CMB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623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5238805" y="591595"/>
            <a:ext cx="3775525" cy="19187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just" defTabSz="410751" hangingPunct="0"/>
            <a:r>
              <a:rPr lang="es-ES" sz="2000" dirty="0" err="1" smtClean="0">
                <a:solidFill>
                  <a:schemeClr val="bg2"/>
                </a:solidFill>
                <a:sym typeface="Baskerville"/>
              </a:rPr>
              <a:t>Assuming</a:t>
            </a:r>
            <a:r>
              <a:rPr lang="es-ES" sz="2000" dirty="0" smtClean="0">
                <a:solidFill>
                  <a:schemeClr val="bg2"/>
                </a:solidFill>
                <a:sym typeface="Baskerville"/>
              </a:rPr>
              <a:t> </a:t>
            </a:r>
            <a:r>
              <a:rPr lang="es-ES" sz="2000" dirty="0">
                <a:solidFill>
                  <a:schemeClr val="bg2"/>
                </a:solidFill>
                <a:sym typeface="Baskerville"/>
              </a:rPr>
              <a:t>Einstein </a:t>
            </a:r>
            <a:r>
              <a:rPr lang="es-ES" sz="2000" dirty="0" err="1">
                <a:solidFill>
                  <a:schemeClr val="bg2"/>
                </a:solidFill>
                <a:sym typeface="Baskerville"/>
              </a:rPr>
              <a:t>equations</a:t>
            </a:r>
            <a:r>
              <a:rPr lang="es-ES" sz="2000" dirty="0">
                <a:solidFill>
                  <a:schemeClr val="bg2"/>
                </a:solidFill>
                <a:sym typeface="Baskerville"/>
              </a:rPr>
              <a:t> are </a:t>
            </a:r>
            <a:r>
              <a:rPr lang="es-ES" sz="2000" dirty="0" err="1" smtClean="0">
                <a:solidFill>
                  <a:schemeClr val="bg2"/>
                </a:solidFill>
                <a:sym typeface="Baskerville"/>
              </a:rPr>
              <a:t>correct</a:t>
            </a:r>
            <a:r>
              <a:rPr lang="es-ES" sz="2000" dirty="0">
                <a:solidFill>
                  <a:schemeClr val="bg2"/>
                </a:solidFill>
                <a:sym typeface="Baskerville"/>
              </a:rPr>
              <a:t>:</a:t>
            </a:r>
          </a:p>
          <a:p>
            <a:pPr algn="just" defTabSz="410751" hangingPunct="0"/>
            <a:r>
              <a:rPr lang="es-ES" sz="2000" dirty="0" err="1" smtClean="0">
                <a:solidFill>
                  <a:schemeClr val="bg2"/>
                </a:solidFill>
              </a:rPr>
              <a:t>Cluster</a:t>
            </a:r>
            <a:r>
              <a:rPr lang="es-ES" sz="2000" dirty="0" smtClean="0">
                <a:solidFill>
                  <a:schemeClr val="bg2"/>
                </a:solidFill>
              </a:rPr>
              <a:t> </a:t>
            </a:r>
            <a:r>
              <a:rPr lang="es-ES" sz="2000" dirty="0" err="1" smtClean="0">
                <a:solidFill>
                  <a:schemeClr val="bg2"/>
                </a:solidFill>
              </a:rPr>
              <a:t>lensing</a:t>
            </a:r>
            <a:r>
              <a:rPr lang="es-ES" sz="2000" dirty="0" smtClean="0">
                <a:solidFill>
                  <a:schemeClr val="bg2"/>
                </a:solidFill>
              </a:rPr>
              <a:t>, </a:t>
            </a:r>
            <a:r>
              <a:rPr lang="es-ES" sz="2000" dirty="0" err="1" smtClean="0">
                <a:solidFill>
                  <a:schemeClr val="bg2"/>
                </a:solidFill>
              </a:rPr>
              <a:t>galaxy</a:t>
            </a:r>
            <a:r>
              <a:rPr lang="es-ES" sz="2000" dirty="0" smtClean="0">
                <a:solidFill>
                  <a:schemeClr val="bg2"/>
                </a:solidFill>
              </a:rPr>
              <a:t> </a:t>
            </a:r>
            <a:r>
              <a:rPr lang="es-ES" sz="2000" dirty="0" err="1" smtClean="0">
                <a:solidFill>
                  <a:schemeClr val="bg2"/>
                </a:solidFill>
              </a:rPr>
              <a:t>rotation</a:t>
            </a:r>
            <a:r>
              <a:rPr lang="es-ES" sz="2000" dirty="0" smtClean="0">
                <a:solidFill>
                  <a:schemeClr val="bg2"/>
                </a:solidFill>
              </a:rPr>
              <a:t> curves, CMB, etc., </a:t>
            </a:r>
            <a:r>
              <a:rPr lang="es-ES" sz="2000" dirty="0" err="1" smtClean="0">
                <a:solidFill>
                  <a:schemeClr val="bg2"/>
                </a:solidFill>
              </a:rPr>
              <a:t>all</a:t>
            </a:r>
            <a:r>
              <a:rPr lang="es-ES" sz="2000" dirty="0" smtClean="0">
                <a:solidFill>
                  <a:schemeClr val="bg2"/>
                </a:solidFill>
              </a:rPr>
              <a:t> </a:t>
            </a:r>
            <a:r>
              <a:rPr lang="es-ES" sz="2000" dirty="0" err="1" smtClean="0">
                <a:solidFill>
                  <a:schemeClr val="bg2"/>
                </a:solidFill>
              </a:rPr>
              <a:t>these</a:t>
            </a:r>
            <a:r>
              <a:rPr lang="es-ES" sz="2000" dirty="0" smtClean="0">
                <a:solidFill>
                  <a:schemeClr val="bg2"/>
                </a:solidFill>
              </a:rPr>
              <a:t>  </a:t>
            </a:r>
            <a:r>
              <a:rPr lang="es-ES" sz="2000" dirty="0" err="1">
                <a:solidFill>
                  <a:schemeClr val="bg2"/>
                </a:solidFill>
              </a:rPr>
              <a:t>o</a:t>
            </a:r>
            <a:r>
              <a:rPr lang="es-ES" sz="2000" dirty="0" err="1" smtClean="0">
                <a:solidFill>
                  <a:schemeClr val="bg2"/>
                </a:solidFill>
              </a:rPr>
              <a:t>bservations</a:t>
            </a:r>
            <a:r>
              <a:rPr lang="es-ES" sz="2000" dirty="0" smtClean="0">
                <a:solidFill>
                  <a:schemeClr val="bg2"/>
                </a:solidFill>
              </a:rPr>
              <a:t> </a:t>
            </a:r>
            <a:r>
              <a:rPr lang="es-ES" sz="2000" dirty="0" err="1" smtClean="0">
                <a:solidFill>
                  <a:schemeClr val="bg2"/>
                </a:solidFill>
              </a:rPr>
              <a:t>suggest</a:t>
            </a:r>
            <a:r>
              <a:rPr lang="es-ES" sz="2000" dirty="0" smtClean="0">
                <a:solidFill>
                  <a:schemeClr val="bg2"/>
                </a:solidFill>
              </a:rPr>
              <a:t> </a:t>
            </a:r>
            <a:r>
              <a:rPr lang="es-ES" sz="2000" dirty="0" err="1">
                <a:solidFill>
                  <a:schemeClr val="bg2"/>
                </a:solidFill>
              </a:rPr>
              <a:t>t</a:t>
            </a:r>
            <a:r>
              <a:rPr lang="es-ES" sz="2000" dirty="0" err="1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here</a:t>
            </a:r>
            <a:r>
              <a:rPr lang="es-E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000" dirty="0" err="1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is</a:t>
            </a:r>
            <a:r>
              <a:rPr lang="es-E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 more </a:t>
            </a:r>
            <a:r>
              <a:rPr lang="es-ES" sz="2000" dirty="0" err="1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than</a:t>
            </a:r>
            <a:r>
              <a:rPr lang="es-E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000" dirty="0" err="1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baryons</a:t>
            </a:r>
            <a:r>
              <a:rPr lang="es-E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000" dirty="0" err="1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out</a:t>
            </a:r>
            <a:r>
              <a:rPr lang="es-E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000" dirty="0" err="1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there</a:t>
            </a:r>
            <a:r>
              <a:rPr lang="es-ES" sz="2000" dirty="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Baskerville"/>
              </a:rPr>
              <a:t>! 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5382587" y="5404425"/>
            <a:ext cx="3882859" cy="1180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401822" indent="-401822" defTabSz="410751" hangingPunct="0">
              <a:buFont typeface="Arial"/>
              <a:buChar char="•"/>
            </a:pPr>
            <a:r>
              <a:rPr lang="es-ES" dirty="0" err="1" smtClean="0">
                <a:solidFill>
                  <a:srgbClr val="24213E"/>
                </a:solidFill>
                <a:latin typeface="Arial"/>
                <a:cs typeface="Arial"/>
              </a:rPr>
              <a:t>Baryons</a:t>
            </a:r>
            <a:r>
              <a:rPr lang="es-ES" dirty="0" smtClean="0">
                <a:solidFill>
                  <a:srgbClr val="24213E"/>
                </a:solidFill>
                <a:latin typeface="Arial"/>
                <a:cs typeface="Arial"/>
              </a:rPr>
              <a:t> ~4.6%</a:t>
            </a:r>
          </a:p>
          <a:p>
            <a:pPr marL="401822" indent="-401822" defTabSz="410751" hangingPunct="0">
              <a:buFont typeface="Arial"/>
              <a:buChar char="•"/>
            </a:pPr>
            <a:r>
              <a:rPr lang="es-ES" dirty="0" smtClean="0">
                <a:solidFill>
                  <a:srgbClr val="24213E"/>
                </a:solidFill>
                <a:latin typeface="Arial"/>
                <a:cs typeface="Arial"/>
              </a:rPr>
              <a:t>DM ~24%</a:t>
            </a:r>
          </a:p>
          <a:p>
            <a:pPr marL="401822" indent="-401822" defTabSz="410751" hangingPunct="0">
              <a:buFont typeface="Arial"/>
              <a:buChar char="•"/>
            </a:pPr>
            <a:r>
              <a:rPr lang="es-ES" dirty="0" err="1" smtClean="0">
                <a:solidFill>
                  <a:srgbClr val="24213E"/>
                </a:solidFill>
                <a:latin typeface="Arial"/>
                <a:cs typeface="Arial"/>
              </a:rPr>
              <a:t>Dark</a:t>
            </a:r>
            <a:r>
              <a:rPr lang="es-ES" dirty="0" smtClean="0">
                <a:solidFill>
                  <a:srgbClr val="24213E"/>
                </a:solidFill>
                <a:latin typeface="Arial"/>
                <a:cs typeface="Arial"/>
              </a:rPr>
              <a:t> </a:t>
            </a:r>
            <a:r>
              <a:rPr lang="es-ES" dirty="0" err="1" smtClean="0">
                <a:solidFill>
                  <a:srgbClr val="24213E"/>
                </a:solidFill>
                <a:latin typeface="Arial"/>
                <a:cs typeface="Arial"/>
              </a:rPr>
              <a:t>Energy</a:t>
            </a:r>
            <a:r>
              <a:rPr lang="es-ES" dirty="0" smtClean="0">
                <a:solidFill>
                  <a:srgbClr val="24213E"/>
                </a:solidFill>
                <a:latin typeface="Arial"/>
                <a:cs typeface="Arial"/>
              </a:rPr>
              <a:t> ~71.4%  </a:t>
            </a:r>
          </a:p>
          <a:p>
            <a:pPr defTabSz="410751" hangingPunct="0"/>
            <a:r>
              <a:rPr lang="es-ES" dirty="0">
                <a:solidFill>
                  <a:srgbClr val="24213E"/>
                </a:solidFill>
                <a:latin typeface="Arial"/>
                <a:cs typeface="Arial"/>
              </a:rPr>
              <a:t>	</a:t>
            </a:r>
            <a:r>
              <a:rPr lang="es-ES" dirty="0" smtClean="0">
                <a:solidFill>
                  <a:srgbClr val="24213E"/>
                </a:solidFill>
                <a:latin typeface="Arial"/>
                <a:cs typeface="Arial"/>
              </a:rPr>
              <a:t>(</a:t>
            </a:r>
            <a:r>
              <a:rPr lang="es-ES" dirty="0" err="1" smtClean="0">
                <a:solidFill>
                  <a:srgbClr val="24213E"/>
                </a:solidFill>
                <a:latin typeface="Arial"/>
                <a:cs typeface="Arial"/>
              </a:rPr>
              <a:t>cosmological</a:t>
            </a:r>
            <a:r>
              <a:rPr lang="es-ES" dirty="0" smtClean="0">
                <a:solidFill>
                  <a:srgbClr val="24213E"/>
                </a:solidFill>
                <a:latin typeface="Arial"/>
                <a:cs typeface="Arial"/>
              </a:rPr>
              <a:t> </a:t>
            </a:r>
            <a:r>
              <a:rPr lang="es-ES" dirty="0" err="1" smtClean="0">
                <a:solidFill>
                  <a:srgbClr val="24213E"/>
                </a:solidFill>
                <a:latin typeface="Arial"/>
                <a:cs typeface="Arial"/>
              </a:rPr>
              <a:t>constant</a:t>
            </a:r>
            <a:r>
              <a:rPr lang="es-ES" dirty="0" smtClean="0">
                <a:solidFill>
                  <a:srgbClr val="24213E"/>
                </a:solidFill>
                <a:latin typeface="Arial"/>
                <a:cs typeface="Arial"/>
              </a:rPr>
              <a:t>) 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127939" y="213724"/>
            <a:ext cx="6423061" cy="4414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defTabSz="410751" hangingPunct="0"/>
            <a:r>
              <a:rPr lang="es-ES" sz="2400" dirty="0" err="1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What</a:t>
            </a:r>
            <a:r>
              <a:rPr lang="es-ES" sz="2400" dirty="0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 are </a:t>
            </a:r>
            <a:r>
              <a:rPr lang="es-ES" sz="2400" dirty="0" err="1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the</a:t>
            </a:r>
            <a:r>
              <a:rPr lang="es-ES" sz="2400" dirty="0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400" dirty="0" err="1" smtClean="0">
                <a:solidFill>
                  <a:srgbClr val="000090"/>
                </a:solidFill>
              </a:rPr>
              <a:t>b</a:t>
            </a:r>
            <a:r>
              <a:rPr lang="es-ES" sz="2400" dirty="0" err="1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uilding</a:t>
            </a:r>
            <a:r>
              <a:rPr lang="es-ES" sz="2400" dirty="0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 blocks of </a:t>
            </a:r>
            <a:r>
              <a:rPr lang="es-ES" sz="2400" dirty="0" err="1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our</a:t>
            </a:r>
            <a:r>
              <a:rPr lang="es-ES" sz="2400" dirty="0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400" dirty="0" err="1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Universe</a:t>
            </a:r>
            <a:r>
              <a:rPr lang="es-ES" sz="2400" dirty="0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?</a:t>
            </a:r>
          </a:p>
        </p:txBody>
      </p:sp>
      <p:sp>
        <p:nvSpPr>
          <p:cNvPr id="26" name="Trapecio 25"/>
          <p:cNvSpPr/>
          <p:nvPr/>
        </p:nvSpPr>
        <p:spPr>
          <a:xfrm>
            <a:off x="1174221" y="3735783"/>
            <a:ext cx="3046775" cy="1970468"/>
          </a:xfrm>
          <a:prstGeom prst="trapezoid">
            <a:avLst/>
          </a:prstGeom>
          <a:noFill/>
          <a:ln w="12700" cap="flat">
            <a:solidFill>
              <a:srgbClr val="0C2239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27" name="Trapecio 26"/>
          <p:cNvSpPr/>
          <p:nvPr/>
        </p:nvSpPr>
        <p:spPr>
          <a:xfrm>
            <a:off x="1806445" y="2601654"/>
            <a:ext cx="1831502" cy="1134129"/>
          </a:xfrm>
          <a:prstGeom prst="trapezoid">
            <a:avLst/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28" name="Trapecio 27"/>
          <p:cNvSpPr/>
          <p:nvPr/>
        </p:nvSpPr>
        <p:spPr>
          <a:xfrm>
            <a:off x="2080486" y="1826280"/>
            <a:ext cx="1256850" cy="765395"/>
          </a:xfrm>
          <a:prstGeom prst="trapezoid">
            <a:avLst/>
          </a:prstGeom>
          <a:noFill/>
          <a:ln w="12700" cap="flat">
            <a:solidFill>
              <a:schemeClr val="bg1"/>
            </a:solidFill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30" name="Trapecio 29"/>
          <p:cNvSpPr/>
          <p:nvPr/>
        </p:nvSpPr>
        <p:spPr>
          <a:xfrm>
            <a:off x="2080485" y="2966952"/>
            <a:ext cx="1310509" cy="785011"/>
          </a:xfrm>
          <a:prstGeom prst="trapezoid">
            <a:avLst/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31" name="Trapecio 30"/>
          <p:cNvSpPr/>
          <p:nvPr/>
        </p:nvSpPr>
        <p:spPr>
          <a:xfrm>
            <a:off x="2362783" y="2091782"/>
            <a:ext cx="754928" cy="509872"/>
          </a:xfrm>
          <a:prstGeom prst="trapezoid">
            <a:avLst/>
          </a:prstGeom>
          <a:noFill/>
          <a:ln w="12700" cap="flat">
            <a:solidFill>
              <a:schemeClr val="bg1"/>
            </a:solidFill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1892689" y="3912956"/>
            <a:ext cx="1745258" cy="7338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sz="25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Baskerville"/>
              </a:rPr>
              <a:t>Dark</a:t>
            </a:r>
            <a:r>
              <a:rPr lang="es-ES" sz="25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5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Baskerville"/>
              </a:rPr>
              <a:t>Energy</a:t>
            </a:r>
            <a:endParaRPr lang="es-ES" sz="2500" dirty="0">
              <a:solidFill>
                <a:srgbClr val="000000"/>
              </a:solidFill>
              <a:latin typeface="+mj-lt"/>
              <a:ea typeface="+mj-ea"/>
              <a:cs typeface="+mj-cs"/>
              <a:sym typeface="Baskerville"/>
            </a:endParaRPr>
          </a:p>
          <a:p>
            <a:pPr algn="ctr" defTabSz="410751" hangingPunct="0"/>
            <a:r>
              <a:rPr lang="es-ES" baseline="0" dirty="0" smtClean="0">
                <a:solidFill>
                  <a:schemeClr val="bg1"/>
                </a:solidFill>
                <a:latin typeface="Arial"/>
                <a:cs typeface="Arial"/>
              </a:rPr>
              <a:t>71.4%</a:t>
            </a:r>
            <a:endParaRPr lang="es-ES" sz="2500" dirty="0">
              <a:solidFill>
                <a:schemeClr val="bg1"/>
              </a:solidFill>
              <a:latin typeface="Arial"/>
              <a:ea typeface="+mj-ea"/>
              <a:cs typeface="Arial"/>
              <a:sym typeface="Baskerville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2510727" y="2634556"/>
            <a:ext cx="784690" cy="349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defTabSz="410751" hangingPunct="0"/>
            <a:r>
              <a:rPr lang="es-ES" dirty="0">
                <a:solidFill>
                  <a:srgbClr val="000000"/>
                </a:solidFill>
                <a:sym typeface="Baskerville"/>
              </a:rPr>
              <a:t>DM</a:t>
            </a:r>
          </a:p>
        </p:txBody>
      </p:sp>
      <p:sp>
        <p:nvSpPr>
          <p:cNvPr id="34" name="CuadroTexto 33"/>
          <p:cNvSpPr txBox="1"/>
          <p:nvPr/>
        </p:nvSpPr>
        <p:spPr>
          <a:xfrm>
            <a:off x="2034965" y="1775523"/>
            <a:ext cx="1474192" cy="331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sz="1700" dirty="0" err="1" smtClean="0">
                <a:solidFill>
                  <a:srgbClr val="000000"/>
                </a:solidFill>
              </a:rPr>
              <a:t>B</a:t>
            </a:r>
            <a:r>
              <a:rPr lang="es-ES" sz="1700" dirty="0" err="1" smtClean="0">
                <a:solidFill>
                  <a:srgbClr val="000000"/>
                </a:solidFill>
                <a:sym typeface="Baskerville"/>
              </a:rPr>
              <a:t>aryons</a:t>
            </a:r>
            <a:r>
              <a:rPr lang="es-ES" sz="1700" dirty="0" err="1" smtClean="0"/>
              <a:t>s</a:t>
            </a:r>
            <a:endParaRPr lang="es-ES" sz="1700" dirty="0">
              <a:solidFill>
                <a:srgbClr val="72675A"/>
              </a:solidFill>
              <a:sym typeface="Baskerville"/>
            </a:endParaRPr>
          </a:p>
        </p:txBody>
      </p:sp>
      <p:sp>
        <p:nvSpPr>
          <p:cNvPr id="38" name="Flecha arriba 37"/>
          <p:cNvSpPr/>
          <p:nvPr/>
        </p:nvSpPr>
        <p:spPr>
          <a:xfrm>
            <a:off x="727737" y="1867861"/>
            <a:ext cx="325629" cy="3828017"/>
          </a:xfrm>
          <a:prstGeom prst="up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rgbClr val="F7F7D1"/>
              </a:gs>
            </a:gsLst>
            <a:lin ang="16200000" scaled="0"/>
            <a:tileRect/>
          </a:gradFill>
          <a:ln w="12700" cap="flat">
            <a:solidFill>
              <a:srgbClr val="184472"/>
            </a:solidFill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39" name="CuadroTexto 38"/>
          <p:cNvSpPr txBox="1"/>
          <p:nvPr/>
        </p:nvSpPr>
        <p:spPr>
          <a:xfrm rot="16200000">
            <a:off x="-1282930" y="3902676"/>
            <a:ext cx="3539955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sz="2500" dirty="0" err="1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Our</a:t>
            </a:r>
            <a:r>
              <a:rPr lang="es-ES" sz="2500" dirty="0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500" dirty="0" err="1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knowledge</a:t>
            </a:r>
            <a:endParaRPr lang="es-ES" sz="2500" dirty="0">
              <a:solidFill>
                <a:srgbClr val="72675A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41" name="Flecha abajo 40"/>
          <p:cNvSpPr/>
          <p:nvPr/>
        </p:nvSpPr>
        <p:spPr>
          <a:xfrm>
            <a:off x="4220997" y="1930969"/>
            <a:ext cx="395991" cy="3775282"/>
          </a:xfrm>
          <a:prstGeom prst="downArrow">
            <a:avLst/>
          </a:prstGeom>
          <a:gradFill flip="none" rotWithShape="1">
            <a:gsLst>
              <a:gs pos="0">
                <a:srgbClr val="382190"/>
              </a:gs>
              <a:gs pos="100000">
                <a:srgbClr val="FFFF00"/>
              </a:gs>
              <a:gs pos="49000">
                <a:srgbClr val="382190"/>
              </a:gs>
              <a:gs pos="80000">
                <a:srgbClr val="E600EC"/>
              </a:gs>
              <a:gs pos="88000">
                <a:srgbClr val="CF9B1D"/>
              </a:gs>
            </a:gsLst>
            <a:lin ang="15600000" scaled="0"/>
            <a:tileRect/>
          </a:gradFill>
          <a:ln w="12700" cap="flat">
            <a:solidFill>
              <a:srgbClr val="184472"/>
            </a:solidFill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42" name="CuadroTexto 41"/>
          <p:cNvSpPr txBox="1"/>
          <p:nvPr/>
        </p:nvSpPr>
        <p:spPr>
          <a:xfrm rot="5400000">
            <a:off x="2932016" y="3282537"/>
            <a:ext cx="383161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sz="2500" dirty="0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% </a:t>
            </a:r>
            <a:r>
              <a:rPr lang="es-ES" sz="2500" dirty="0" err="1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Matter</a:t>
            </a:r>
            <a:r>
              <a:rPr lang="es-ES" sz="2500" dirty="0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 in </a:t>
            </a:r>
            <a:r>
              <a:rPr lang="es-ES" sz="2500" dirty="0" err="1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the</a:t>
            </a:r>
            <a:r>
              <a:rPr lang="es-ES" sz="2500" dirty="0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500" dirty="0" err="1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universe</a:t>
            </a:r>
            <a:endParaRPr lang="es-ES" sz="2500" dirty="0">
              <a:solidFill>
                <a:srgbClr val="72675A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43" name="CuadroTexto 42"/>
          <p:cNvSpPr txBox="1"/>
          <p:nvPr/>
        </p:nvSpPr>
        <p:spPr>
          <a:xfrm rot="16200000">
            <a:off x="-427926" y="3875946"/>
            <a:ext cx="3098623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sz="2500" dirty="0" err="1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observations</a:t>
            </a:r>
            <a:endParaRPr lang="es-ES" sz="2500" dirty="0">
              <a:solidFill>
                <a:srgbClr val="72675A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56" name="CuadroTexto 55"/>
          <p:cNvSpPr txBox="1"/>
          <p:nvPr/>
        </p:nvSpPr>
        <p:spPr>
          <a:xfrm>
            <a:off x="326255" y="5924508"/>
            <a:ext cx="5056332" cy="4568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sz="2500" dirty="0" smtClean="0">
                <a:solidFill>
                  <a:srgbClr val="000090"/>
                </a:solidFill>
              </a:rPr>
              <a:t> </a:t>
            </a:r>
            <a:r>
              <a:rPr lang="es-ES" sz="2500" dirty="0" err="1" smtClean="0">
                <a:solidFill>
                  <a:srgbClr val="000090"/>
                </a:solidFill>
              </a:rPr>
              <a:t>P</a:t>
            </a:r>
            <a:r>
              <a:rPr lang="es-ES" sz="2500" dirty="0" err="1">
                <a:solidFill>
                  <a:srgbClr val="000090"/>
                </a:solidFill>
                <a:latin typeface="+mj-lt"/>
                <a:ea typeface="+mj-ea"/>
                <a:cs typeface="+mj-cs"/>
                <a:sym typeface="Baskerville"/>
              </a:rPr>
              <a:t>yramid</a:t>
            </a:r>
            <a:r>
              <a:rPr lang="es-ES" sz="2500" dirty="0" smtClean="0">
                <a:solidFill>
                  <a:srgbClr val="000090"/>
                </a:solidFill>
              </a:rPr>
              <a:t> of </a:t>
            </a:r>
            <a:r>
              <a:rPr lang="es-ES" sz="2500" dirty="0" err="1" smtClean="0">
                <a:solidFill>
                  <a:srgbClr val="000090"/>
                </a:solidFill>
              </a:rPr>
              <a:t>knowledge</a:t>
            </a:r>
            <a:endParaRPr lang="es-ES" sz="2500" dirty="0">
              <a:solidFill>
                <a:srgbClr val="000090"/>
              </a:solidFill>
              <a:sym typeface="Baskerville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2403411" y="2178897"/>
            <a:ext cx="670870" cy="349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dirty="0">
                <a:solidFill>
                  <a:srgbClr val="000000"/>
                </a:solidFill>
                <a:latin typeface="Arial"/>
                <a:ea typeface="+mj-ea"/>
                <a:cs typeface="Arial"/>
                <a:sym typeface="Baskerville"/>
              </a:rPr>
              <a:t>4.6%</a:t>
            </a:r>
          </a:p>
        </p:txBody>
      </p:sp>
      <p:sp>
        <p:nvSpPr>
          <p:cNvPr id="59" name="CuadroTexto 58"/>
          <p:cNvSpPr txBox="1"/>
          <p:nvPr/>
        </p:nvSpPr>
        <p:spPr>
          <a:xfrm>
            <a:off x="2433464" y="3074280"/>
            <a:ext cx="1218324" cy="349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r>
              <a:rPr lang="es-ES" dirty="0" smtClean="0">
                <a:solidFill>
                  <a:srgbClr val="000000"/>
                </a:solidFill>
                <a:latin typeface="Arial"/>
                <a:cs typeface="Arial"/>
              </a:rPr>
              <a:t>24%</a:t>
            </a:r>
            <a:endParaRPr lang="es-E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4" name="Triángulo isósceles 63"/>
          <p:cNvSpPr/>
          <p:nvPr/>
        </p:nvSpPr>
        <p:spPr>
          <a:xfrm>
            <a:off x="2275999" y="213724"/>
            <a:ext cx="851940" cy="1607252"/>
          </a:xfrm>
          <a:prstGeom prst="triangle">
            <a:avLst/>
          </a:prstGeom>
          <a:noFill/>
          <a:ln w="12700" cap="flat">
            <a:solidFill>
              <a:schemeClr val="bg1"/>
            </a:solidFill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66" name="Trapecio 65"/>
          <p:cNvSpPr/>
          <p:nvPr/>
        </p:nvSpPr>
        <p:spPr>
          <a:xfrm>
            <a:off x="1352219" y="4326103"/>
            <a:ext cx="2654152" cy="1380148"/>
          </a:xfrm>
          <a:prstGeom prst="trapezoid">
            <a:avLst/>
          </a:prstGeom>
          <a:noFill/>
          <a:ln w="12700" cap="flat">
            <a:solidFill>
              <a:srgbClr val="0C2239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endParaRPr lang="es-ES" sz="2500" dirty="0">
              <a:solidFill>
                <a:srgbClr val="FFFFFF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1936165" y="1271133"/>
            <a:ext cx="1551514" cy="5337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sz="1500" dirty="0" err="1" smtClean="0">
                <a:solidFill>
                  <a:srgbClr val="000000"/>
                </a:solidFill>
                <a:latin typeface="Arial"/>
                <a:cs typeface="Arial"/>
                <a:sym typeface="Baskerville"/>
              </a:rPr>
              <a:t>Our</a:t>
            </a:r>
            <a:r>
              <a:rPr lang="es-ES" sz="1500" dirty="0" smtClean="0">
                <a:solidFill>
                  <a:srgbClr val="000000"/>
                </a:solidFill>
                <a:latin typeface="Arial"/>
                <a:cs typeface="Arial"/>
                <a:sym typeface="Baskerville"/>
              </a:rPr>
              <a:t> </a:t>
            </a:r>
          </a:p>
          <a:p>
            <a:pPr algn="ctr" defTabSz="410751" hangingPunct="0"/>
            <a:r>
              <a:rPr lang="es-ES" sz="1500" dirty="0" err="1" smtClean="0">
                <a:solidFill>
                  <a:srgbClr val="000000"/>
                </a:solidFill>
                <a:latin typeface="Arial"/>
                <a:cs typeface="Arial"/>
              </a:rPr>
              <a:t>u</a:t>
            </a:r>
            <a:r>
              <a:rPr lang="es-ES" sz="1500" dirty="0" err="1" smtClean="0">
                <a:solidFill>
                  <a:srgbClr val="000000"/>
                </a:solidFill>
                <a:latin typeface="Arial"/>
                <a:cs typeface="Arial"/>
                <a:sym typeface="Baskerville"/>
              </a:rPr>
              <a:t>niverse</a:t>
            </a:r>
            <a:endParaRPr lang="es-ES" sz="1500" dirty="0">
              <a:solidFill>
                <a:srgbClr val="000000"/>
              </a:solidFill>
              <a:latin typeface="Arial"/>
              <a:cs typeface="Arial"/>
              <a:sym typeface="Baskerville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5382587" y="2580693"/>
            <a:ext cx="345288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0751" hangingPunct="0"/>
            <a:r>
              <a:rPr lang="es-ES" sz="2400" dirty="0" err="1">
                <a:solidFill>
                  <a:srgbClr val="0000FF"/>
                </a:solidFill>
              </a:rPr>
              <a:t>Cold</a:t>
            </a:r>
            <a:r>
              <a:rPr lang="es-ES" sz="2400" dirty="0">
                <a:solidFill>
                  <a:srgbClr val="0000FF"/>
                </a:solidFill>
              </a:rPr>
              <a:t> </a:t>
            </a:r>
            <a:r>
              <a:rPr lang="es-ES" sz="2400" dirty="0" err="1">
                <a:solidFill>
                  <a:srgbClr val="0000FF"/>
                </a:solidFill>
              </a:rPr>
              <a:t>Dark</a:t>
            </a:r>
            <a:r>
              <a:rPr lang="es-ES" sz="2400" dirty="0">
                <a:solidFill>
                  <a:srgbClr val="0000FF"/>
                </a:solidFill>
              </a:rPr>
              <a:t> </a:t>
            </a:r>
            <a:r>
              <a:rPr lang="es-ES" sz="2400" dirty="0" err="1">
                <a:solidFill>
                  <a:srgbClr val="0000FF"/>
                </a:solidFill>
              </a:rPr>
              <a:t>Matter</a:t>
            </a:r>
            <a:r>
              <a:rPr lang="es-ES" sz="2400" dirty="0">
                <a:solidFill>
                  <a:srgbClr val="0000FF"/>
                </a:solidFill>
              </a:rPr>
              <a:t> </a:t>
            </a:r>
            <a:r>
              <a:rPr lang="es-ES" sz="2400" dirty="0" err="1" smtClean="0">
                <a:solidFill>
                  <a:srgbClr val="0000FF"/>
                </a:solidFill>
              </a:rPr>
              <a:t>model</a:t>
            </a:r>
            <a:endParaRPr lang="es-ES" sz="2400" dirty="0" smtClean="0">
              <a:solidFill>
                <a:schemeClr val="bg1"/>
              </a:solidFill>
            </a:endParaRPr>
          </a:p>
          <a:p>
            <a:pPr marL="401822" indent="-401822" defTabSz="410751" hangingPunct="0">
              <a:buFont typeface="Arial"/>
              <a:buChar char="•"/>
            </a:pPr>
            <a:r>
              <a:rPr lang="es-ES" dirty="0" smtClean="0">
                <a:solidFill>
                  <a:schemeClr val="bg1"/>
                </a:solidFill>
                <a:latin typeface="Arial"/>
                <a:cs typeface="Arial"/>
              </a:rPr>
              <a:t>Pressureless </a:t>
            </a:r>
            <a:r>
              <a:rPr lang="es-ES" dirty="0" smtClean="0">
                <a:solidFill>
                  <a:schemeClr val="bg1"/>
                </a:solidFill>
                <a:latin typeface="Arial"/>
                <a:cs typeface="Arial"/>
              </a:rPr>
              <a:t>fluid (P=0)(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Collisionless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)</a:t>
            </a:r>
          </a:p>
          <a:p>
            <a:pPr marL="401822" indent="-401822" defTabSz="410751" hangingPunct="0">
              <a:buFont typeface="Arial"/>
              <a:buChar char="•"/>
            </a:pPr>
            <a:r>
              <a:rPr lang="es-ES" dirty="0">
                <a:solidFill>
                  <a:schemeClr val="bg1"/>
                </a:solidFill>
                <a:latin typeface="Arial"/>
                <a:cs typeface="Arial"/>
                <a:sym typeface="Baskerville"/>
              </a:rPr>
              <a:t>Non </a:t>
            </a:r>
            <a:r>
              <a:rPr lang="es-ES" dirty="0" err="1" smtClean="0">
                <a:solidFill>
                  <a:schemeClr val="bg1"/>
                </a:solidFill>
                <a:latin typeface="Arial"/>
                <a:cs typeface="Arial"/>
                <a:sym typeface="Baskerville"/>
              </a:rPr>
              <a:t>relativisti</a:t>
            </a:r>
            <a:r>
              <a:rPr lang="es-ES" dirty="0" err="1" smtClean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es-ES" dirty="0" smtClean="0">
                <a:solidFill>
                  <a:schemeClr val="bg1"/>
                </a:solidFill>
                <a:latin typeface="Arial"/>
                <a:cs typeface="Arial"/>
              </a:rPr>
              <a:t> (</a:t>
            </a:r>
            <a:r>
              <a:rPr lang="es-ES" dirty="0" err="1" smtClean="0">
                <a:solidFill>
                  <a:schemeClr val="bg1"/>
                </a:solidFill>
                <a:latin typeface="Arial"/>
                <a:cs typeface="Arial"/>
              </a:rPr>
              <a:t>cold</a:t>
            </a:r>
            <a:r>
              <a:rPr lang="es-ES" dirty="0" smtClean="0">
                <a:solidFill>
                  <a:schemeClr val="bg1"/>
                </a:solidFill>
                <a:latin typeface="Arial"/>
                <a:cs typeface="Arial"/>
              </a:rPr>
              <a:t>) </a:t>
            </a:r>
            <a:endParaRPr lang="es-ES" dirty="0">
              <a:solidFill>
                <a:schemeClr val="bg1"/>
              </a:solidFill>
              <a:latin typeface="Arial"/>
              <a:cs typeface="Arial"/>
            </a:endParaRPr>
          </a:p>
          <a:p>
            <a:pPr marL="401822" indent="-401822" defTabSz="410751" hangingPunct="0">
              <a:buFont typeface="Arial"/>
              <a:buChar char="•"/>
            </a:pP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Weakly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interacting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massive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particles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(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WIMPs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)(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less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massive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(&lt;10MeV) 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WIMPs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rule 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out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ES" dirty="0" err="1">
                <a:solidFill>
                  <a:schemeClr val="bg1"/>
                </a:solidFill>
                <a:latin typeface="Arial"/>
                <a:cs typeface="Arial"/>
              </a:rPr>
              <a:t>by</a:t>
            </a:r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 LHC)</a:t>
            </a:r>
            <a:endParaRPr lang="es-ES" dirty="0">
              <a:solidFill>
                <a:schemeClr val="bg1"/>
              </a:solidFill>
              <a:latin typeface="Arial"/>
              <a:cs typeface="Arial"/>
              <a:sym typeface="Baskerville"/>
            </a:endParaRPr>
          </a:p>
          <a:p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5382586" y="5016177"/>
            <a:ext cx="38828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dirty="0" err="1" smtClean="0">
                <a:solidFill>
                  <a:srgbClr val="000000"/>
                </a:solidFill>
              </a:rPr>
              <a:t>Current</a:t>
            </a:r>
            <a:r>
              <a:rPr lang="es-ES" sz="2200" dirty="0" smtClean="0">
                <a:solidFill>
                  <a:srgbClr val="000000"/>
                </a:solidFill>
              </a:rPr>
              <a:t> </a:t>
            </a:r>
            <a:r>
              <a:rPr lang="es-ES" sz="2200" dirty="0" err="1" smtClean="0">
                <a:solidFill>
                  <a:srgbClr val="000000"/>
                </a:solidFill>
              </a:rPr>
              <a:t>matter</a:t>
            </a:r>
            <a:r>
              <a:rPr lang="es-ES" sz="2200" dirty="0" smtClean="0">
                <a:solidFill>
                  <a:srgbClr val="000000"/>
                </a:solidFill>
              </a:rPr>
              <a:t> </a:t>
            </a:r>
            <a:r>
              <a:rPr lang="es-ES" sz="2200" dirty="0" smtClean="0">
                <a:solidFill>
                  <a:srgbClr val="000000"/>
                </a:solidFill>
              </a:rPr>
              <a:t>in </a:t>
            </a:r>
            <a:r>
              <a:rPr lang="es-ES" sz="2200" dirty="0" err="1" smtClean="0">
                <a:solidFill>
                  <a:srgbClr val="000000"/>
                </a:solidFill>
              </a:rPr>
              <a:t>the</a:t>
            </a:r>
            <a:r>
              <a:rPr lang="es-ES" sz="2200" dirty="0" smtClean="0">
                <a:solidFill>
                  <a:srgbClr val="000000"/>
                </a:solidFill>
              </a:rPr>
              <a:t> </a:t>
            </a:r>
            <a:r>
              <a:rPr lang="es-ES" sz="2200" dirty="0" err="1" smtClean="0">
                <a:solidFill>
                  <a:srgbClr val="000000"/>
                </a:solidFill>
              </a:rPr>
              <a:t>Universe</a:t>
            </a:r>
            <a:r>
              <a:rPr lang="es-ES" sz="2200" dirty="0" smtClean="0">
                <a:solidFill>
                  <a:srgbClr val="000000"/>
                </a:solidFill>
              </a:rPr>
              <a:t>:</a:t>
            </a:r>
            <a:endParaRPr lang="es-E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2581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769245" y="353724"/>
            <a:ext cx="493237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defTabSz="410751" hangingPunct="0"/>
            <a:r>
              <a:rPr lang="es-ES" sz="2500" dirty="0" smtClean="0">
                <a:latin typeface="+mj-lt"/>
                <a:ea typeface="+mj-ea"/>
                <a:cs typeface="+mj-cs"/>
                <a:sym typeface="Baskerville"/>
              </a:rPr>
              <a:t>GR+CDM </a:t>
            </a:r>
            <a:r>
              <a:rPr lang="es-ES" sz="2500" dirty="0" err="1">
                <a:latin typeface="+mj-lt"/>
                <a:ea typeface="+mj-ea"/>
                <a:cs typeface="+mj-cs"/>
                <a:sym typeface="Baskerville"/>
              </a:rPr>
              <a:t>works</a:t>
            </a:r>
            <a:r>
              <a:rPr lang="es-ES" sz="2500" dirty="0"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500" dirty="0" err="1" smtClean="0">
                <a:latin typeface="+mj-lt"/>
                <a:ea typeface="+mj-ea"/>
                <a:cs typeface="+mj-cs"/>
                <a:sym typeface="Baskerville"/>
              </a:rPr>
              <a:t>great</a:t>
            </a:r>
            <a:r>
              <a:rPr lang="es-ES" sz="2500" dirty="0" smtClean="0"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500" dirty="0" err="1" smtClean="0">
                <a:latin typeface="+mj-lt"/>
                <a:ea typeface="+mj-ea"/>
                <a:cs typeface="+mj-cs"/>
                <a:sym typeface="Baskerville"/>
              </a:rPr>
              <a:t>on</a:t>
            </a:r>
            <a:r>
              <a:rPr lang="es-ES" sz="2500" dirty="0" smtClean="0"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500" dirty="0" err="1">
                <a:latin typeface="+mj-lt"/>
                <a:ea typeface="+mj-ea"/>
                <a:cs typeface="+mj-cs"/>
                <a:sym typeface="Baskerville"/>
              </a:rPr>
              <a:t>large</a:t>
            </a:r>
            <a:r>
              <a:rPr lang="es-ES" sz="2500" dirty="0">
                <a:latin typeface="+mj-lt"/>
                <a:ea typeface="+mj-ea"/>
                <a:cs typeface="+mj-cs"/>
                <a:sym typeface="Baskerville"/>
              </a:rPr>
              <a:t> </a:t>
            </a:r>
            <a:r>
              <a:rPr lang="es-ES" sz="2500" dirty="0" err="1" smtClean="0">
                <a:latin typeface="+mj-lt"/>
                <a:ea typeface="+mj-ea"/>
                <a:cs typeface="+mj-cs"/>
                <a:sym typeface="Baskerville"/>
              </a:rPr>
              <a:t>scales</a:t>
            </a:r>
            <a:endParaRPr lang="es-ES" sz="2500" dirty="0">
              <a:latin typeface="+mj-lt"/>
              <a:ea typeface="+mj-ea"/>
              <a:cs typeface="+mj-cs"/>
              <a:sym typeface="Baskerville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13" y="3575302"/>
            <a:ext cx="5094605" cy="3036272"/>
          </a:xfrm>
          <a:prstGeom prst="rect">
            <a:avLst/>
          </a:prstGeom>
        </p:spPr>
      </p:pic>
      <p:pic>
        <p:nvPicPr>
          <p:cNvPr id="6" name="Imagen 5" descr="CM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874" y="948401"/>
            <a:ext cx="4087830" cy="2248307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619722" y="3346431"/>
            <a:ext cx="3255982" cy="341919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dirty="0" smtClean="0"/>
              <a:t>Temperature  Fluctuations </a:t>
            </a:r>
          </a:p>
        </p:txBody>
      </p:sp>
      <p:pic>
        <p:nvPicPr>
          <p:cNvPr id="8" name="Imagen 7" descr="largescal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13" y="223906"/>
            <a:ext cx="3186117" cy="3207358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5474002" y="5161726"/>
            <a:ext cx="3084528" cy="6261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 defTabSz="410751" hangingPunct="0"/>
            <a:r>
              <a:rPr lang="es-ES" dirty="0" err="1" smtClean="0"/>
              <a:t>The</a:t>
            </a:r>
            <a:r>
              <a:rPr lang="es-ES" dirty="0" smtClean="0"/>
              <a:t> CDM </a:t>
            </a:r>
            <a:r>
              <a:rPr lang="es-ES" dirty="0" err="1" smtClean="0"/>
              <a:t>hypothesis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simple </a:t>
            </a:r>
            <a:r>
              <a:rPr lang="es-ES" dirty="0" err="1" smtClean="0"/>
              <a:t>yet</a:t>
            </a:r>
            <a:r>
              <a:rPr lang="es-ES" dirty="0" smtClean="0"/>
              <a:t> so </a:t>
            </a:r>
            <a:r>
              <a:rPr lang="es-ES" dirty="0" err="1" smtClean="0"/>
              <a:t>powerful</a:t>
            </a:r>
            <a:r>
              <a:rPr lang="es-ES" dirty="0" smtClean="0"/>
              <a:t>, </a:t>
            </a:r>
            <a:r>
              <a:rPr lang="es-ES" dirty="0" err="1" smtClean="0"/>
              <a:t>however</a:t>
            </a:r>
            <a:r>
              <a:rPr lang="es-ES" dirty="0" smtClean="0"/>
              <a:t> </a:t>
            </a:r>
            <a:r>
              <a:rPr lang="es-ES" dirty="0" smtClean="0"/>
              <a:t>…</a:t>
            </a:r>
            <a:endParaRPr lang="es-ES" sz="2500" dirty="0">
              <a:solidFill>
                <a:srgbClr val="72675A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311181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85035" y="117286"/>
            <a:ext cx="5524257" cy="776419"/>
          </a:xfrm>
        </p:spPr>
        <p:txBody>
          <a:bodyPr>
            <a:normAutofit/>
          </a:bodyPr>
          <a:lstStyle/>
          <a:p>
            <a:pPr algn="l"/>
            <a:r>
              <a:rPr lang="es-ES" sz="3500" dirty="0" smtClean="0"/>
              <a:t>CDM </a:t>
            </a:r>
            <a:r>
              <a:rPr lang="es-ES" sz="3500" dirty="0" err="1" smtClean="0"/>
              <a:t>issues</a:t>
            </a:r>
            <a:r>
              <a:rPr lang="es-ES" sz="3500" dirty="0" smtClean="0"/>
              <a:t> at </a:t>
            </a:r>
            <a:r>
              <a:rPr lang="es-ES" sz="3500" dirty="0" err="1" smtClean="0"/>
              <a:t>small</a:t>
            </a:r>
            <a:r>
              <a:rPr lang="es-ES" sz="3500" dirty="0" smtClean="0"/>
              <a:t> </a:t>
            </a:r>
            <a:r>
              <a:rPr lang="es-ES" sz="3500" dirty="0" err="1" smtClean="0"/>
              <a:t>scales</a:t>
            </a:r>
            <a:endParaRPr lang="es-ES" sz="3500" dirty="0"/>
          </a:p>
        </p:txBody>
      </p:sp>
      <p:pic>
        <p:nvPicPr>
          <p:cNvPr id="4" name="Imagen 3" descr="Screen Shot 2016-06-11 at 21.06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69" y="820213"/>
            <a:ext cx="4106653" cy="3914755"/>
          </a:xfrm>
          <a:prstGeom prst="rect">
            <a:avLst/>
          </a:prstGeom>
        </p:spPr>
      </p:pic>
      <p:pic>
        <p:nvPicPr>
          <p:cNvPr id="5" name="Imagen 4" descr="Screen Shot 2016-06-11 at 21.07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60" y="226315"/>
            <a:ext cx="3651741" cy="3114721"/>
          </a:xfrm>
          <a:prstGeom prst="rect">
            <a:avLst/>
          </a:prstGeom>
        </p:spPr>
      </p:pic>
      <p:pic>
        <p:nvPicPr>
          <p:cNvPr id="7" name="Imagen 6" descr="Screen Shot 2016-06-11 at 21.09.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32" y="3345018"/>
            <a:ext cx="3558191" cy="3436395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6701702" y="3760817"/>
            <a:ext cx="2615501" cy="646327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~100s </a:t>
            </a:r>
            <a:r>
              <a:rPr lang="es-ES" dirty="0" err="1" smtClean="0">
                <a:solidFill>
                  <a:srgbClr val="FF0000"/>
                </a:solidFill>
              </a:rPr>
              <a:t>small</a:t>
            </a:r>
            <a:r>
              <a:rPr lang="es-ES" dirty="0" smtClean="0">
                <a:solidFill>
                  <a:srgbClr val="FF0000"/>
                </a:solidFill>
              </a:rPr>
              <a:t>  </a:t>
            </a:r>
            <a:r>
              <a:rPr lang="es-ES" dirty="0" err="1" smtClean="0">
                <a:solidFill>
                  <a:srgbClr val="FF0000"/>
                </a:solidFill>
              </a:rPr>
              <a:t>subhalos</a:t>
            </a:r>
            <a:r>
              <a:rPr lang="es-ES" dirty="0" smtClean="0">
                <a:solidFill>
                  <a:srgbClr val="FF0000"/>
                </a:solidFill>
              </a:rPr>
              <a:t>      	seen</a:t>
            </a:r>
            <a:r>
              <a:rPr lang="es-ES" dirty="0" smtClean="0">
                <a:solidFill>
                  <a:srgbClr val="FF0000"/>
                </a:solidFill>
              </a:rPr>
              <a:t>~30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" y="4761509"/>
            <a:ext cx="5817525" cy="1715372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s-ES" sz="2100" dirty="0"/>
              <a:t>CDM </a:t>
            </a:r>
            <a:r>
              <a:rPr lang="es-ES" sz="2100" dirty="0" err="1"/>
              <a:t>predicts</a:t>
            </a:r>
            <a:r>
              <a:rPr lang="es-ES" sz="2100" dirty="0"/>
              <a:t> </a:t>
            </a:r>
            <a:r>
              <a:rPr lang="es-ES" sz="2100" dirty="0">
                <a:solidFill>
                  <a:srgbClr val="FFFF00"/>
                </a:solidFill>
              </a:rPr>
              <a:t>ρ</a:t>
            </a:r>
            <a:r>
              <a:rPr lang="es-ES" sz="2100" dirty="0">
                <a:solidFill>
                  <a:srgbClr val="FFFF00"/>
                </a:solidFill>
              </a:rPr>
              <a:t>~r</a:t>
            </a:r>
            <a:r>
              <a:rPr lang="es-ES" sz="2100" baseline="30000" dirty="0">
                <a:solidFill>
                  <a:srgbClr val="FFFF00"/>
                </a:solidFill>
              </a:rPr>
              <a:t>-</a:t>
            </a:r>
            <a:r>
              <a:rPr lang="es-ES" sz="2100" baseline="30000" dirty="0">
                <a:solidFill>
                  <a:srgbClr val="FFFF00"/>
                </a:solidFill>
              </a:rPr>
              <a:t>1</a:t>
            </a:r>
            <a:r>
              <a:rPr lang="es-ES" sz="2100" dirty="0"/>
              <a:t>, </a:t>
            </a:r>
            <a:r>
              <a:rPr lang="es-ES" sz="2100" dirty="0" err="1"/>
              <a:t>dwarfs</a:t>
            </a:r>
            <a:r>
              <a:rPr lang="es-ES" sz="2100" dirty="0"/>
              <a:t> </a:t>
            </a:r>
            <a:r>
              <a:rPr lang="es-ES" sz="2100" dirty="0" err="1"/>
              <a:t>seem</a:t>
            </a:r>
            <a:r>
              <a:rPr lang="es-ES" sz="2100" dirty="0"/>
              <a:t> </a:t>
            </a:r>
            <a:r>
              <a:rPr lang="es-ES" sz="2100" dirty="0" err="1"/>
              <a:t>to</a:t>
            </a:r>
            <a:r>
              <a:rPr lang="es-ES" sz="2100" dirty="0"/>
              <a:t> </a:t>
            </a:r>
            <a:r>
              <a:rPr lang="es-ES" sz="2100" dirty="0" err="1"/>
              <a:t>follow</a:t>
            </a:r>
            <a:r>
              <a:rPr lang="es-ES" sz="2100" dirty="0"/>
              <a:t> </a:t>
            </a:r>
            <a:r>
              <a:rPr lang="es-ES" sz="2100" dirty="0">
                <a:solidFill>
                  <a:srgbClr val="FFFF00"/>
                </a:solidFill>
              </a:rPr>
              <a:t>ρ~</a:t>
            </a:r>
            <a:r>
              <a:rPr lang="es-ES" sz="2100" dirty="0">
                <a:solidFill>
                  <a:srgbClr val="FFFF00"/>
                </a:solidFill>
              </a:rPr>
              <a:t>r</a:t>
            </a:r>
            <a:r>
              <a:rPr lang="es-ES" sz="2100" baseline="30000" dirty="0">
                <a:solidFill>
                  <a:srgbClr val="FFFF00"/>
                </a:solidFill>
              </a:rPr>
              <a:t>0</a:t>
            </a:r>
            <a:r>
              <a:rPr lang="es-ES" sz="2100" dirty="0">
                <a:solidFill>
                  <a:srgbClr val="FFFF00"/>
                </a:solidFill>
              </a:rPr>
              <a:t> </a:t>
            </a:r>
            <a:endParaRPr lang="es-ES" sz="2100" baseline="30000" dirty="0">
              <a:solidFill>
                <a:srgbClr val="FFFF00"/>
              </a:solidFill>
            </a:endParaRPr>
          </a:p>
          <a:p>
            <a:pPr marL="285736" indent="-285736">
              <a:buFont typeface="Arial"/>
              <a:buChar char="•"/>
            </a:pPr>
            <a:r>
              <a:rPr lang="es-ES" sz="2100" dirty="0" err="1"/>
              <a:t>Dwarf</a:t>
            </a:r>
            <a:r>
              <a:rPr lang="es-ES" sz="2100" dirty="0"/>
              <a:t> </a:t>
            </a:r>
            <a:r>
              <a:rPr lang="es-ES" sz="2100" dirty="0" err="1"/>
              <a:t>galaxies</a:t>
            </a:r>
            <a:r>
              <a:rPr lang="es-ES" sz="2100" dirty="0"/>
              <a:t> </a:t>
            </a:r>
            <a:r>
              <a:rPr lang="es-ES" sz="2100" dirty="0" err="1"/>
              <a:t>prefer</a:t>
            </a:r>
            <a:r>
              <a:rPr lang="es-ES" sz="2100" dirty="0"/>
              <a:t> </a:t>
            </a:r>
            <a:r>
              <a:rPr lang="es-ES" sz="2100" dirty="0" err="1" smtClean="0"/>
              <a:t>less</a:t>
            </a:r>
            <a:r>
              <a:rPr lang="es-ES" sz="2100" dirty="0" smtClean="0"/>
              <a:t> </a:t>
            </a:r>
            <a:r>
              <a:rPr lang="es-ES" sz="2100" dirty="0" err="1" smtClean="0"/>
              <a:t>massive</a:t>
            </a:r>
            <a:r>
              <a:rPr lang="es-ES" sz="2100" dirty="0" smtClean="0"/>
              <a:t> halos </a:t>
            </a:r>
            <a:r>
              <a:rPr lang="es-ES" sz="2100" dirty="0" err="1"/>
              <a:t>than</a:t>
            </a:r>
            <a:r>
              <a:rPr lang="es-ES" sz="2100" dirty="0"/>
              <a:t> </a:t>
            </a:r>
            <a:r>
              <a:rPr lang="es-ES" sz="2100" dirty="0" err="1"/>
              <a:t>those</a:t>
            </a:r>
            <a:r>
              <a:rPr lang="es-ES" sz="2100" dirty="0"/>
              <a:t> </a:t>
            </a:r>
            <a:r>
              <a:rPr lang="es-ES" sz="2100" dirty="0" err="1"/>
              <a:t>predicted</a:t>
            </a:r>
            <a:r>
              <a:rPr lang="es-ES" sz="2100" dirty="0"/>
              <a:t> </a:t>
            </a:r>
            <a:r>
              <a:rPr lang="es-ES" sz="2100" dirty="0" err="1"/>
              <a:t>by</a:t>
            </a:r>
            <a:r>
              <a:rPr lang="es-ES" sz="2100" dirty="0"/>
              <a:t> CDM </a:t>
            </a:r>
            <a:r>
              <a:rPr lang="es-ES" sz="2100" dirty="0" err="1"/>
              <a:t>simulations</a:t>
            </a:r>
            <a:r>
              <a:rPr lang="es-ES" sz="2100" dirty="0"/>
              <a:t> </a:t>
            </a:r>
          </a:p>
          <a:p>
            <a:pPr marL="285736" indent="-285736">
              <a:buFont typeface="Arial"/>
              <a:buChar char="•"/>
            </a:pPr>
            <a:r>
              <a:rPr lang="es-ES" sz="2100" dirty="0" err="1"/>
              <a:t>Large</a:t>
            </a:r>
            <a:r>
              <a:rPr lang="es-ES" sz="2100" dirty="0"/>
              <a:t> </a:t>
            </a:r>
            <a:r>
              <a:rPr lang="es-ES" sz="2100" dirty="0" err="1"/>
              <a:t>number</a:t>
            </a:r>
            <a:r>
              <a:rPr lang="es-ES" sz="2100" dirty="0"/>
              <a:t> of </a:t>
            </a:r>
            <a:r>
              <a:rPr lang="es-ES" sz="2100" dirty="0" err="1"/>
              <a:t>subhalos</a:t>
            </a:r>
            <a:r>
              <a:rPr lang="es-ES" sz="2100" dirty="0"/>
              <a:t> </a:t>
            </a:r>
            <a:r>
              <a:rPr lang="es-ES" sz="2100" dirty="0" err="1"/>
              <a:t>around</a:t>
            </a:r>
            <a:r>
              <a:rPr lang="es-ES" sz="2100" dirty="0"/>
              <a:t> MW-</a:t>
            </a:r>
            <a:r>
              <a:rPr lang="es-ES" sz="2100" dirty="0" err="1"/>
              <a:t>mass</a:t>
            </a:r>
            <a:r>
              <a:rPr lang="es-ES" sz="2100" dirty="0"/>
              <a:t> </a:t>
            </a:r>
            <a:r>
              <a:rPr lang="es-ES" sz="2100" dirty="0"/>
              <a:t>hosts</a:t>
            </a:r>
            <a:endParaRPr lang="es-ES" sz="2100" dirty="0"/>
          </a:p>
        </p:txBody>
      </p:sp>
      <p:sp>
        <p:nvSpPr>
          <p:cNvPr id="14" name="CuadroTexto 13"/>
          <p:cNvSpPr txBox="1"/>
          <p:nvPr/>
        </p:nvSpPr>
        <p:spPr>
          <a:xfrm>
            <a:off x="5995199" y="5414243"/>
            <a:ext cx="1829556" cy="369328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s-ES" sz="1400" dirty="0"/>
              <a:t>Garrison-Kimmel+14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5492260" y="258236"/>
            <a:ext cx="1518592" cy="30777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s-ES" sz="1400" dirty="0">
                <a:solidFill>
                  <a:srgbClr val="000000"/>
                </a:solidFill>
              </a:rPr>
              <a:t>Walker+11</a:t>
            </a:r>
          </a:p>
        </p:txBody>
      </p:sp>
    </p:spTree>
    <p:extLst>
      <p:ext uri="{BB962C8B-B14F-4D97-AF65-F5344CB8AC3E}">
        <p14:creationId xmlns:p14="http://schemas.microsoft.com/office/powerpoint/2010/main" val="2051086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18124" y="121776"/>
            <a:ext cx="6312499" cy="1250156"/>
          </a:xfrm>
        </p:spPr>
        <p:txBody>
          <a:bodyPr>
            <a:normAutofit/>
          </a:bodyPr>
          <a:lstStyle/>
          <a:p>
            <a:pPr algn="l"/>
            <a:r>
              <a:rPr lang="es-ES" dirty="0" err="1" smtClean="0"/>
              <a:t>Alternative</a:t>
            </a:r>
            <a:r>
              <a:rPr lang="es-ES" dirty="0" smtClean="0"/>
              <a:t> </a:t>
            </a:r>
            <a:r>
              <a:rPr lang="es-ES" dirty="0" err="1" smtClean="0"/>
              <a:t>solutions</a:t>
            </a:r>
            <a:r>
              <a:rPr lang="es-ES" dirty="0" smtClean="0"/>
              <a:t>: 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85882" y="2442158"/>
            <a:ext cx="7068666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defTabSz="410751" hangingPunct="0"/>
            <a:r>
              <a:rPr lang="es-ES_tradnl" sz="2500" dirty="0">
                <a:solidFill>
                  <a:srgbClr val="72675A"/>
                </a:solidFill>
                <a:latin typeface="+mj-lt"/>
                <a:ea typeface="+mj-ea"/>
                <a:cs typeface="+mj-cs"/>
                <a:sym typeface="Baskerville"/>
              </a:rPr>
              <a:t> </a:t>
            </a:r>
            <a:endParaRPr lang="es-ES" sz="2500" dirty="0">
              <a:solidFill>
                <a:srgbClr val="72675A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001574" y="2147721"/>
            <a:ext cx="5016417" cy="2657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401822" indent="-401822" defTabSz="410751" hangingPunct="0">
              <a:buFont typeface="Arial"/>
              <a:buChar char="•"/>
            </a:pPr>
            <a:r>
              <a:rPr lang="es-ES" sz="2800" dirty="0" err="1" smtClean="0"/>
              <a:t>Modifying</a:t>
            </a:r>
            <a:r>
              <a:rPr lang="es-ES" sz="2800" dirty="0" smtClean="0"/>
              <a:t> DM </a:t>
            </a:r>
            <a:r>
              <a:rPr lang="es-ES" sz="2800" dirty="0" err="1" smtClean="0"/>
              <a:t>properties</a:t>
            </a:r>
            <a:endParaRPr lang="es-ES" sz="2800" dirty="0" smtClean="0"/>
          </a:p>
          <a:p>
            <a:pPr marL="401822" indent="-401822" defTabSz="410751" hangingPunct="0">
              <a:buFont typeface="Arial"/>
              <a:buChar char="•"/>
            </a:pPr>
            <a:endParaRPr lang="es-ES" sz="2800" dirty="0"/>
          </a:p>
          <a:p>
            <a:pPr marL="401822" indent="-401822" defTabSz="410751" hangingPunct="0">
              <a:buFont typeface="Arial"/>
              <a:buChar char="•"/>
            </a:pPr>
            <a:endParaRPr lang="es-ES" sz="2800" dirty="0" smtClean="0"/>
          </a:p>
          <a:p>
            <a:pPr defTabSz="410751" hangingPunct="0"/>
            <a:endParaRPr lang="es-ES" sz="2800" dirty="0" smtClean="0"/>
          </a:p>
          <a:p>
            <a:pPr marL="401822" indent="-401822" defTabSz="410751" hangingPunct="0">
              <a:buFont typeface="Arial"/>
              <a:buChar char="•"/>
            </a:pPr>
            <a:r>
              <a:rPr lang="es-ES" sz="2800" dirty="0" err="1" smtClean="0"/>
              <a:t>Modifying</a:t>
            </a:r>
            <a:r>
              <a:rPr lang="es-ES" sz="2800" dirty="0" smtClean="0"/>
              <a:t> General </a:t>
            </a:r>
            <a:r>
              <a:rPr lang="es-ES" sz="2800" dirty="0" err="1" smtClean="0"/>
              <a:t>relativity</a:t>
            </a:r>
            <a:r>
              <a:rPr lang="es-ES" sz="2800" dirty="0" smtClean="0"/>
              <a:t> (</a:t>
            </a:r>
            <a:r>
              <a:rPr lang="es-ES" sz="2800" dirty="0" err="1" smtClean="0"/>
              <a:t>MOND,etc</a:t>
            </a:r>
            <a:r>
              <a:rPr lang="es-ES" sz="2800" dirty="0" smtClean="0"/>
              <a:t>.</a:t>
            </a:r>
            <a:r>
              <a:rPr lang="es-ES" sz="2800" dirty="0" smtClean="0"/>
              <a:t>)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5568383" y="1559706"/>
            <a:ext cx="3575617" cy="17649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401822" indent="-401822" defTabSz="410751" hangingPunct="0">
              <a:buFont typeface="Arial"/>
              <a:buChar char="•"/>
            </a:pPr>
            <a:r>
              <a:rPr lang="es-ES" sz="2200" dirty="0" err="1" smtClean="0"/>
              <a:t>Self</a:t>
            </a:r>
            <a:r>
              <a:rPr lang="es-ES" sz="2200" dirty="0" smtClean="0"/>
              <a:t> </a:t>
            </a:r>
            <a:r>
              <a:rPr lang="es-ES" sz="2200" dirty="0" err="1" smtClean="0"/>
              <a:t>Interacting</a:t>
            </a:r>
            <a:r>
              <a:rPr lang="es-ES" sz="2200" dirty="0" smtClean="0"/>
              <a:t> DM</a:t>
            </a:r>
            <a:endParaRPr lang="es-ES" sz="2200" dirty="0" smtClean="0"/>
          </a:p>
          <a:p>
            <a:pPr marL="401822" indent="-401822" defTabSz="410751" hangingPunct="0">
              <a:buFont typeface="Arial"/>
              <a:buChar char="•"/>
            </a:pPr>
            <a:r>
              <a:rPr lang="es-ES" sz="2200" dirty="0" err="1" smtClean="0">
                <a:solidFill>
                  <a:srgbClr val="FFFF00"/>
                </a:solidFill>
              </a:rPr>
              <a:t>Scalar</a:t>
            </a:r>
            <a:r>
              <a:rPr lang="es-ES" sz="2200" dirty="0" smtClean="0">
                <a:solidFill>
                  <a:srgbClr val="FFFF00"/>
                </a:solidFill>
              </a:rPr>
              <a:t> Field </a:t>
            </a:r>
            <a:r>
              <a:rPr lang="es-ES" sz="2200" dirty="0" err="1" smtClean="0">
                <a:solidFill>
                  <a:srgbClr val="FFFF00"/>
                </a:solidFill>
              </a:rPr>
              <a:t>Dark</a:t>
            </a:r>
            <a:r>
              <a:rPr lang="es-ES" sz="2200" dirty="0" smtClean="0">
                <a:solidFill>
                  <a:srgbClr val="FFFF00"/>
                </a:solidFill>
              </a:rPr>
              <a:t> </a:t>
            </a:r>
            <a:r>
              <a:rPr lang="es-ES" sz="2200" dirty="0" err="1" smtClean="0">
                <a:solidFill>
                  <a:srgbClr val="FFFF00"/>
                </a:solidFill>
              </a:rPr>
              <a:t>Matter</a:t>
            </a:r>
            <a:r>
              <a:rPr lang="es-ES" sz="2200" dirty="0" smtClean="0">
                <a:solidFill>
                  <a:srgbClr val="FFFF00"/>
                </a:solidFill>
              </a:rPr>
              <a:t> (m~10</a:t>
            </a:r>
            <a:r>
              <a:rPr lang="es-ES" sz="2200" baseline="30000" dirty="0" smtClean="0">
                <a:solidFill>
                  <a:srgbClr val="FFFF00"/>
                </a:solidFill>
              </a:rPr>
              <a:t>-22</a:t>
            </a:r>
            <a:r>
              <a:rPr lang="es-ES" sz="2200" dirty="0" smtClean="0">
                <a:solidFill>
                  <a:srgbClr val="FFFF00"/>
                </a:solidFill>
              </a:rPr>
              <a:t>eV/c</a:t>
            </a:r>
            <a:r>
              <a:rPr lang="es-ES" sz="2200" baseline="30000" dirty="0" smtClean="0">
                <a:solidFill>
                  <a:srgbClr val="FFFF00"/>
                </a:solidFill>
              </a:rPr>
              <a:t>2</a:t>
            </a:r>
            <a:r>
              <a:rPr lang="es-ES" sz="2200" dirty="0" smtClean="0">
                <a:solidFill>
                  <a:srgbClr val="FFFF00"/>
                </a:solidFill>
              </a:rPr>
              <a:t>)</a:t>
            </a:r>
          </a:p>
          <a:p>
            <a:pPr marL="401822" indent="-401822" defTabSz="410751" hangingPunct="0">
              <a:buFont typeface="Arial"/>
              <a:buChar char="•"/>
            </a:pPr>
            <a:r>
              <a:rPr lang="es-ES" sz="2200" dirty="0" err="1" smtClean="0"/>
              <a:t>Warm</a:t>
            </a:r>
            <a:r>
              <a:rPr lang="es-ES" sz="2200" dirty="0" smtClean="0"/>
              <a:t> DM </a:t>
            </a:r>
          </a:p>
          <a:p>
            <a:pPr marL="401822" indent="-401822" defTabSz="410751" hangingPunct="0">
              <a:buFont typeface="Arial"/>
              <a:buChar char="•"/>
            </a:pPr>
            <a:r>
              <a:rPr lang="es-ES" sz="2200" dirty="0" err="1" smtClean="0"/>
              <a:t>Etc</a:t>
            </a:r>
            <a:r>
              <a:rPr lang="es-ES" sz="2200" dirty="0" smtClean="0"/>
              <a:t> </a:t>
            </a:r>
            <a:r>
              <a:rPr lang="es-ES" sz="2200" dirty="0" smtClean="0"/>
              <a:t>…</a:t>
            </a:r>
            <a:endParaRPr lang="es-ES" sz="2200" dirty="0">
              <a:solidFill>
                <a:srgbClr val="72675A"/>
              </a:solidFill>
              <a:latin typeface="+mj-lt"/>
              <a:ea typeface="+mj-ea"/>
              <a:cs typeface="+mj-cs"/>
              <a:sym typeface="Baskerville"/>
            </a:endParaRPr>
          </a:p>
        </p:txBody>
      </p:sp>
      <p:sp>
        <p:nvSpPr>
          <p:cNvPr id="8" name="Abrir llave 7"/>
          <p:cNvSpPr/>
          <p:nvPr/>
        </p:nvSpPr>
        <p:spPr>
          <a:xfrm>
            <a:off x="5227462" y="1717738"/>
            <a:ext cx="340921" cy="1607345"/>
          </a:xfrm>
          <a:prstGeom prst="leftBrace">
            <a:avLst/>
          </a:prstGeom>
          <a:noFill/>
          <a:ln w="508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4291" tIns="32145" rIns="64291" bIns="32145" numCol="1" spcCol="26788" rtlCol="0" anchor="t">
            <a:noAutofit/>
          </a:bodyPr>
          <a:lstStyle/>
          <a:p>
            <a:pPr defTabSz="642915" latinLnBrk="1" hangingPunct="0"/>
            <a:endParaRPr lang="es-ES" sz="1300">
              <a:solidFill>
                <a:srgbClr val="00000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001572" y="5259216"/>
            <a:ext cx="7243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2800" dirty="0" err="1" smtClean="0"/>
              <a:t>Better</a:t>
            </a:r>
            <a:r>
              <a:rPr lang="es-ES" sz="2800" dirty="0" smtClean="0"/>
              <a:t> </a:t>
            </a:r>
            <a:r>
              <a:rPr lang="es-ES" sz="2800" dirty="0" err="1" smtClean="0"/>
              <a:t>understanding</a:t>
            </a:r>
            <a:r>
              <a:rPr lang="es-ES" sz="2800" dirty="0" smtClean="0"/>
              <a:t> of </a:t>
            </a:r>
            <a:r>
              <a:rPr lang="es-ES" sz="2800" dirty="0" err="1" smtClean="0"/>
              <a:t>the</a:t>
            </a:r>
            <a:r>
              <a:rPr lang="es-ES" sz="2800" dirty="0" smtClean="0"/>
              <a:t> </a:t>
            </a:r>
            <a:r>
              <a:rPr lang="es-ES" sz="2800" dirty="0" err="1" smtClean="0"/>
              <a:t>baryonic</a:t>
            </a:r>
            <a:r>
              <a:rPr lang="es-ES" sz="2800" dirty="0" smtClean="0"/>
              <a:t> </a:t>
            </a:r>
            <a:r>
              <a:rPr lang="es-ES" sz="2800" dirty="0" err="1" smtClean="0"/>
              <a:t>physics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1959456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539750" y="280085"/>
            <a:ext cx="71755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Scalar </a:t>
            </a:r>
            <a:r>
              <a:rPr lang="en-US" sz="2800" dirty="0" smtClean="0"/>
              <a:t>Field Dark Matter </a:t>
            </a:r>
            <a:r>
              <a:rPr lang="en-US" sz="2800" dirty="0" smtClean="0"/>
              <a:t>(SFDM)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5" name="Rectángulo 4"/>
          <p:cNvSpPr/>
          <p:nvPr/>
        </p:nvSpPr>
        <p:spPr>
          <a:xfrm>
            <a:off x="148486" y="856356"/>
            <a:ext cx="8995514" cy="56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HYPOTHESIS :</a:t>
            </a:r>
          </a:p>
          <a:p>
            <a:r>
              <a:rPr lang="pt-BR" sz="2200" dirty="0" err="1" smtClean="0">
                <a:solidFill>
                  <a:srgbClr val="FFFF00"/>
                </a:solidFill>
              </a:rPr>
              <a:t>Dark</a:t>
            </a:r>
            <a:r>
              <a:rPr lang="pt-BR" sz="2200" dirty="0" smtClean="0">
                <a:solidFill>
                  <a:srgbClr val="FFFF00"/>
                </a:solidFill>
              </a:rPr>
              <a:t> </a:t>
            </a:r>
            <a:r>
              <a:rPr lang="pt-BR" sz="2200" dirty="0" err="1" smtClean="0">
                <a:solidFill>
                  <a:srgbClr val="FFFF00"/>
                </a:solidFill>
              </a:rPr>
              <a:t>matter</a:t>
            </a:r>
            <a:r>
              <a:rPr lang="pt-BR" sz="2200" dirty="0" smtClean="0">
                <a:solidFill>
                  <a:srgbClr val="FFFF00"/>
                </a:solidFill>
              </a:rPr>
              <a:t> </a:t>
            </a:r>
            <a:r>
              <a:rPr lang="pt-BR" sz="2200" dirty="0" err="1" smtClean="0">
                <a:solidFill>
                  <a:srgbClr val="FFFF00"/>
                </a:solidFill>
              </a:rPr>
              <a:t>is</a:t>
            </a:r>
            <a:r>
              <a:rPr lang="pt-BR" sz="2200" dirty="0">
                <a:solidFill>
                  <a:srgbClr val="FFFF00"/>
                </a:solidFill>
              </a:rPr>
              <a:t> </a:t>
            </a:r>
            <a:r>
              <a:rPr lang="pt-BR" sz="2200" dirty="0" err="1" smtClean="0">
                <a:solidFill>
                  <a:srgbClr val="FFFF00"/>
                </a:solidFill>
              </a:rPr>
              <a:t>an</a:t>
            </a:r>
            <a:r>
              <a:rPr lang="pt-BR" sz="2200" dirty="0" smtClean="0">
                <a:solidFill>
                  <a:srgbClr val="FFFF00"/>
                </a:solidFill>
              </a:rPr>
              <a:t> </a:t>
            </a:r>
            <a:r>
              <a:rPr lang="pt-BR" sz="2200" dirty="0" smtClean="0">
                <a:solidFill>
                  <a:srgbClr val="FFFF00"/>
                </a:solidFill>
              </a:rPr>
              <a:t>ultra </a:t>
            </a:r>
            <a:r>
              <a:rPr lang="pt-BR" sz="2200" dirty="0" smtClean="0">
                <a:solidFill>
                  <a:srgbClr val="FFFF00"/>
                </a:solidFill>
              </a:rPr>
              <a:t>light </a:t>
            </a:r>
            <a:r>
              <a:rPr lang="pt-BR" sz="2200" dirty="0" err="1" smtClean="0">
                <a:solidFill>
                  <a:srgbClr val="FFFF00"/>
                </a:solidFill>
              </a:rPr>
              <a:t>scalar</a:t>
            </a:r>
            <a:r>
              <a:rPr lang="pt-BR" sz="2200" dirty="0" smtClean="0">
                <a:solidFill>
                  <a:srgbClr val="FFFF00"/>
                </a:solidFill>
              </a:rPr>
              <a:t> </a:t>
            </a:r>
            <a:r>
              <a:rPr lang="pt-BR" sz="2200" dirty="0" err="1" smtClean="0">
                <a:solidFill>
                  <a:srgbClr val="FFFF00"/>
                </a:solidFill>
              </a:rPr>
              <a:t>field</a:t>
            </a:r>
            <a:r>
              <a:rPr lang="pt-BR" sz="2200" dirty="0" smtClean="0">
                <a:solidFill>
                  <a:srgbClr val="FFFF00"/>
                </a:solidFill>
              </a:rPr>
              <a:t> </a:t>
            </a:r>
            <a:r>
              <a:rPr lang="pt-BR" sz="2200" dirty="0" err="1" smtClean="0">
                <a:solidFill>
                  <a:srgbClr val="FFFF00"/>
                </a:solidFill>
              </a:rPr>
              <a:t>of</a:t>
            </a:r>
            <a:r>
              <a:rPr lang="pt-BR" sz="2200" dirty="0" smtClean="0">
                <a:solidFill>
                  <a:srgbClr val="FFFF00"/>
                </a:solidFill>
              </a:rPr>
              <a:t> m</a:t>
            </a:r>
            <a:r>
              <a:rPr lang="pt-BR" sz="2200" dirty="0">
                <a:solidFill>
                  <a:srgbClr val="FFFF00"/>
                </a:solidFill>
              </a:rPr>
              <a:t> </a:t>
            </a:r>
            <a:r>
              <a:rPr lang="pt-BR" sz="2200" dirty="0" smtClean="0">
                <a:solidFill>
                  <a:srgbClr val="FFFF00"/>
                </a:solidFill>
              </a:rPr>
              <a:t>≈10</a:t>
            </a:r>
            <a:r>
              <a:rPr lang="pt-BR" sz="2200" baseline="30000" dirty="0" smtClean="0">
                <a:solidFill>
                  <a:srgbClr val="FFFF00"/>
                </a:solidFill>
              </a:rPr>
              <a:t>-</a:t>
            </a:r>
            <a:r>
              <a:rPr lang="pt-BR" sz="2200" baseline="30000" dirty="0" smtClean="0">
                <a:solidFill>
                  <a:srgbClr val="FFFF00"/>
                </a:solidFill>
              </a:rPr>
              <a:t>22</a:t>
            </a:r>
            <a:r>
              <a:rPr lang="pt-BR" sz="2200" dirty="0" smtClean="0">
                <a:solidFill>
                  <a:srgbClr val="FFFF00"/>
                </a:solidFill>
              </a:rPr>
              <a:t> </a:t>
            </a:r>
            <a:r>
              <a:rPr lang="pt-BR" sz="2200" dirty="0" err="1" smtClean="0">
                <a:solidFill>
                  <a:srgbClr val="FFFF00"/>
                </a:solidFill>
              </a:rPr>
              <a:t>eV</a:t>
            </a:r>
            <a:r>
              <a:rPr lang="pt-BR" sz="2200" dirty="0" smtClean="0">
                <a:solidFill>
                  <a:srgbClr val="FFFF00"/>
                </a:solidFill>
              </a:rPr>
              <a:t>/c</a:t>
            </a:r>
            <a:r>
              <a:rPr lang="pt-BR" sz="2200" baseline="30000" dirty="0" smtClean="0">
                <a:solidFill>
                  <a:srgbClr val="FFFF00"/>
                </a:solidFill>
              </a:rPr>
              <a:t>2 </a:t>
            </a:r>
            <a:r>
              <a:rPr lang="pt-BR" sz="2200" baseline="30000" dirty="0" smtClean="0">
                <a:solidFill>
                  <a:srgbClr val="FFFF00"/>
                </a:solidFill>
              </a:rPr>
              <a:t> </a:t>
            </a:r>
            <a:r>
              <a:rPr lang="pt-BR" sz="2000" dirty="0" smtClean="0">
                <a:solidFill>
                  <a:srgbClr val="FFFF00"/>
                </a:solidFill>
              </a:rPr>
              <a:t>(</a:t>
            </a:r>
            <a:r>
              <a:rPr lang="pt-BR" sz="2000" dirty="0" err="1" smtClean="0">
                <a:solidFill>
                  <a:srgbClr val="FFFF00"/>
                </a:solidFill>
              </a:rPr>
              <a:t>psyons</a:t>
            </a:r>
            <a:r>
              <a:rPr lang="pt-BR" sz="2000" dirty="0" smtClean="0">
                <a:solidFill>
                  <a:srgbClr val="FFFF00"/>
                </a:solidFill>
              </a:rPr>
              <a:t> m&lt;10</a:t>
            </a:r>
            <a:r>
              <a:rPr lang="pt-BR" sz="2000" baseline="30000" dirty="0" smtClean="0">
                <a:solidFill>
                  <a:srgbClr val="FFFF00"/>
                </a:solidFill>
              </a:rPr>
              <a:t>-14 </a:t>
            </a:r>
            <a:r>
              <a:rPr lang="pt-BR" sz="2000" dirty="0" err="1" smtClean="0">
                <a:solidFill>
                  <a:srgbClr val="FFFF00"/>
                </a:solidFill>
              </a:rPr>
              <a:t>eV</a:t>
            </a:r>
            <a:r>
              <a:rPr lang="pt-BR" sz="2000" dirty="0" smtClean="0">
                <a:solidFill>
                  <a:srgbClr val="FFFF00"/>
                </a:solidFill>
              </a:rPr>
              <a:t>/c</a:t>
            </a:r>
            <a:r>
              <a:rPr lang="pt-BR" sz="2000" baseline="30000" dirty="0" smtClean="0">
                <a:solidFill>
                  <a:srgbClr val="FFFF00"/>
                </a:solidFill>
              </a:rPr>
              <a:t>2</a:t>
            </a:r>
            <a:r>
              <a:rPr lang="pt-BR" sz="2000" dirty="0" smtClean="0">
                <a:solidFill>
                  <a:srgbClr val="FFFF00"/>
                </a:solidFill>
              </a:rPr>
              <a:t>)</a:t>
            </a:r>
          </a:p>
          <a:p>
            <a:r>
              <a:rPr lang="pt-BR" baseline="30000" dirty="0" smtClean="0">
                <a:solidFill>
                  <a:srgbClr val="FFFF00"/>
                </a:solidFill>
              </a:rPr>
              <a:t> </a:t>
            </a:r>
            <a:r>
              <a:rPr lang="pt-BR" dirty="0" smtClean="0"/>
              <a:t>(</a:t>
            </a:r>
            <a:r>
              <a:rPr lang="pt-BR" dirty="0" err="1" smtClean="0"/>
              <a:t>Sin</a:t>
            </a:r>
            <a:r>
              <a:rPr lang="pt-BR" dirty="0" smtClean="0"/>
              <a:t> 1992, Lee &amp; Koh 1992, Hu et al 2000,</a:t>
            </a:r>
            <a:r>
              <a:rPr lang="pt-BR" baseline="30000" dirty="0" smtClean="0"/>
              <a:t>  </a:t>
            </a:r>
            <a:r>
              <a:rPr lang="es-ES_tradnl" dirty="0" smtClean="0"/>
              <a:t>Matos </a:t>
            </a:r>
            <a:r>
              <a:rPr lang="es-ES_tradnl" dirty="0"/>
              <a:t>&amp; Ureña-</a:t>
            </a:r>
            <a:r>
              <a:rPr lang="es-ES_tradnl" dirty="0" smtClean="0"/>
              <a:t>López </a:t>
            </a:r>
            <a:r>
              <a:rPr lang="cs-CZ" dirty="0" smtClean="0"/>
              <a:t>2001, </a:t>
            </a:r>
            <a:r>
              <a:rPr lang="cs-CZ" dirty="0" err="1" smtClean="0"/>
              <a:t>Robles</a:t>
            </a:r>
            <a:r>
              <a:rPr lang="cs-CZ" dirty="0" smtClean="0"/>
              <a:t> &amp; </a:t>
            </a:r>
            <a:r>
              <a:rPr lang="cs-CZ" dirty="0" err="1" smtClean="0"/>
              <a:t>Matos</a:t>
            </a:r>
            <a:r>
              <a:rPr lang="cs-CZ" dirty="0" smtClean="0"/>
              <a:t> 2013,Tanja&amp;Shapiro 2013) </a:t>
            </a:r>
            <a:r>
              <a:rPr lang="cs-CZ" dirty="0" err="1" smtClean="0"/>
              <a:t>with</a:t>
            </a:r>
            <a:r>
              <a:rPr lang="cs-CZ" dirty="0" smtClean="0"/>
              <a:t> </a:t>
            </a:r>
            <a:r>
              <a:rPr lang="en-US" dirty="0" smtClean="0"/>
              <a:t> a quartic </a:t>
            </a:r>
            <a:r>
              <a:rPr lang="en-US" dirty="0"/>
              <a:t>term </a:t>
            </a:r>
            <a:r>
              <a:rPr lang="en-US" dirty="0" smtClean="0"/>
              <a:t>describing </a:t>
            </a:r>
            <a:r>
              <a:rPr lang="en-US" dirty="0"/>
              <a:t>an effective non-</a:t>
            </a:r>
            <a:r>
              <a:rPr lang="en-US" dirty="0" smtClean="0"/>
              <a:t>negative </a:t>
            </a:r>
            <a:r>
              <a:rPr lang="en-US" dirty="0"/>
              <a:t>self-</a:t>
            </a:r>
            <a:r>
              <a:rPr lang="en-US" dirty="0" smtClean="0"/>
              <a:t>interaction</a:t>
            </a:r>
            <a:r>
              <a:rPr lang="en-US" dirty="0"/>
              <a:t> </a:t>
            </a:r>
            <a:endParaRPr lang="cs-CZ" sz="1600" dirty="0" smtClean="0"/>
          </a:p>
          <a:p>
            <a:endParaRPr lang="cs-CZ" sz="1600" dirty="0"/>
          </a:p>
          <a:p>
            <a:endParaRPr lang="cs-CZ" dirty="0" smtClean="0">
              <a:solidFill>
                <a:srgbClr val="000000"/>
              </a:solidFill>
            </a:endParaRPr>
          </a:p>
          <a:p>
            <a:endParaRPr lang="cs-CZ" dirty="0" smtClean="0">
              <a:solidFill>
                <a:srgbClr val="000000"/>
              </a:solidFill>
            </a:endParaRPr>
          </a:p>
          <a:p>
            <a:endParaRPr lang="cs-CZ" dirty="0">
              <a:solidFill>
                <a:srgbClr val="000000"/>
              </a:solidFill>
            </a:endParaRPr>
          </a:p>
          <a:p>
            <a:endParaRPr lang="cs-CZ" dirty="0" smtClean="0">
              <a:solidFill>
                <a:srgbClr val="000000"/>
              </a:solidFill>
            </a:endParaRPr>
          </a:p>
          <a:p>
            <a:endParaRPr lang="cs-CZ" dirty="0" smtClean="0">
              <a:solidFill>
                <a:srgbClr val="000000"/>
              </a:solidFill>
            </a:endParaRPr>
          </a:p>
          <a:p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features</a:t>
            </a:r>
            <a:endParaRPr lang="cs-CZ" dirty="0"/>
          </a:p>
          <a:p>
            <a:pPr marL="285750" indent="-285750">
              <a:buFont typeface="Arial"/>
              <a:buChar char="•"/>
            </a:pPr>
            <a:r>
              <a:rPr lang="cs-CZ" dirty="0" err="1" smtClean="0"/>
              <a:t>Quantum</a:t>
            </a:r>
            <a:r>
              <a:rPr lang="cs-CZ" dirty="0" smtClean="0"/>
              <a:t> </a:t>
            </a:r>
            <a:r>
              <a:rPr lang="cs-CZ" dirty="0" err="1" smtClean="0"/>
              <a:t>behavior</a:t>
            </a:r>
            <a:r>
              <a:rPr lang="cs-CZ" dirty="0" smtClean="0"/>
              <a:t> </a:t>
            </a:r>
            <a:r>
              <a:rPr lang="cs-CZ" dirty="0" err="1" smtClean="0"/>
              <a:t>at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scales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galaxies</a:t>
            </a:r>
            <a:r>
              <a:rPr lang="cs-CZ" dirty="0" smtClean="0"/>
              <a:t> (de </a:t>
            </a:r>
            <a:r>
              <a:rPr lang="cs-CZ" dirty="0" err="1" smtClean="0"/>
              <a:t>Broglie</a:t>
            </a:r>
            <a:r>
              <a:rPr lang="cs-CZ" dirty="0" smtClean="0"/>
              <a:t> </a:t>
            </a:r>
            <a:r>
              <a:rPr lang="cs-CZ" dirty="0" err="1" smtClean="0"/>
              <a:t>wavelength</a:t>
            </a:r>
            <a:r>
              <a:rPr lang="cs-CZ" dirty="0" smtClean="0"/>
              <a:t> ~</a:t>
            </a:r>
            <a:r>
              <a:rPr lang="cs-CZ" dirty="0" err="1" smtClean="0"/>
              <a:t>kpc</a:t>
            </a:r>
            <a:r>
              <a:rPr lang="cs-CZ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cs-CZ" dirty="0" err="1" smtClean="0"/>
              <a:t>Cosmological</a:t>
            </a:r>
            <a:r>
              <a:rPr lang="cs-CZ" dirty="0" smtClean="0"/>
              <a:t> </a:t>
            </a:r>
            <a:r>
              <a:rPr lang="cs-CZ" dirty="0" smtClean="0"/>
              <a:t>Bose Einstein </a:t>
            </a:r>
            <a:r>
              <a:rPr lang="cs-CZ" dirty="0" err="1" smtClean="0"/>
              <a:t>Condensation</a:t>
            </a:r>
            <a:r>
              <a:rPr lang="cs-CZ" dirty="0" smtClean="0"/>
              <a:t>(BEC) in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/>
              <a:t> </a:t>
            </a:r>
            <a:r>
              <a:rPr lang="cs-CZ" dirty="0" smtClean="0"/>
              <a:t>early </a:t>
            </a:r>
            <a:r>
              <a:rPr lang="cs-CZ" dirty="0" err="1" smtClean="0"/>
              <a:t>universe</a:t>
            </a:r>
            <a:r>
              <a:rPr lang="cs-CZ" dirty="0" smtClean="0"/>
              <a:t> </a:t>
            </a:r>
            <a:endParaRPr lang="cs-CZ" dirty="0"/>
          </a:p>
          <a:p>
            <a:pPr marL="285750" indent="-285750">
              <a:buFont typeface="Arial"/>
              <a:buChar char="•"/>
            </a:pPr>
            <a:r>
              <a:rPr lang="cs-CZ" dirty="0" err="1" smtClean="0"/>
              <a:t>Large</a:t>
            </a:r>
            <a:r>
              <a:rPr lang="cs-CZ" dirty="0" smtClean="0"/>
              <a:t> </a:t>
            </a:r>
            <a:r>
              <a:rPr lang="cs-CZ" dirty="0" err="1" smtClean="0"/>
              <a:t>occupation</a:t>
            </a:r>
            <a:r>
              <a:rPr lang="cs-CZ" dirty="0" smtClean="0"/>
              <a:t> </a:t>
            </a:r>
            <a:r>
              <a:rPr lang="cs-CZ" dirty="0" err="1" smtClean="0"/>
              <a:t>numbers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ground</a:t>
            </a:r>
            <a:r>
              <a:rPr lang="cs-CZ" dirty="0" smtClean="0"/>
              <a:t> </a:t>
            </a:r>
            <a:r>
              <a:rPr lang="cs-CZ" dirty="0" err="1" smtClean="0"/>
              <a:t>state</a:t>
            </a:r>
            <a:r>
              <a:rPr lang="cs-CZ" dirty="0" smtClean="0"/>
              <a:t> </a:t>
            </a:r>
            <a:r>
              <a:rPr lang="cs-CZ" dirty="0" smtClean="0"/>
              <a:t>make</a:t>
            </a:r>
            <a:r>
              <a:rPr lang="es-ES_tradnl" dirty="0" smtClean="0"/>
              <a:t> </a:t>
            </a:r>
            <a:r>
              <a:rPr lang="es-ES_tradnl" dirty="0" err="1" smtClean="0"/>
              <a:t>description</a:t>
            </a:r>
            <a:r>
              <a:rPr lang="es-ES_tradnl" dirty="0" smtClean="0"/>
              <a:t> </a:t>
            </a:r>
            <a:r>
              <a:rPr lang="es-ES_tradnl" dirty="0" err="1" smtClean="0"/>
              <a:t>semi</a:t>
            </a:r>
            <a:r>
              <a:rPr lang="es-ES_tradnl" dirty="0" smtClean="0"/>
              <a:t> </a:t>
            </a:r>
            <a:r>
              <a:rPr lang="cs-CZ" dirty="0" err="1" smtClean="0"/>
              <a:t>classical</a:t>
            </a:r>
            <a:endParaRPr lang="cs-CZ" dirty="0"/>
          </a:p>
          <a:p>
            <a:endParaRPr lang="cs-CZ" dirty="0" smtClean="0"/>
          </a:p>
          <a:p>
            <a:r>
              <a:rPr lang="cs-CZ" dirty="0" err="1" smtClean="0"/>
              <a:t>Minimally</a:t>
            </a:r>
            <a:r>
              <a:rPr lang="cs-CZ" dirty="0" smtClean="0"/>
              <a:t> </a:t>
            </a:r>
            <a:r>
              <a:rPr lang="cs-CZ" dirty="0" err="1" smtClean="0"/>
              <a:t>coupled</a:t>
            </a:r>
            <a:r>
              <a:rPr lang="cs-CZ" dirty="0" smtClean="0"/>
              <a:t> to </a:t>
            </a:r>
            <a:r>
              <a:rPr lang="cs-CZ" dirty="0" err="1" smtClean="0"/>
              <a:t>gravity</a:t>
            </a:r>
            <a:r>
              <a:rPr lang="cs-CZ" dirty="0" smtClean="0"/>
              <a:t> and </a:t>
            </a:r>
            <a:r>
              <a:rPr lang="cs-CZ" dirty="0" err="1" smtClean="0"/>
              <a:t>with</a:t>
            </a:r>
            <a:r>
              <a:rPr lang="cs-CZ" dirty="0" smtClean="0"/>
              <a:t> a </a:t>
            </a:r>
            <a:r>
              <a:rPr lang="cs-CZ" dirty="0" err="1" smtClean="0"/>
              <a:t>small</a:t>
            </a:r>
            <a:r>
              <a:rPr lang="cs-CZ" dirty="0" smtClean="0"/>
              <a:t> </a:t>
            </a:r>
            <a:r>
              <a:rPr lang="cs-CZ" dirty="0" err="1" smtClean="0"/>
              <a:t>interaction</a:t>
            </a:r>
            <a:r>
              <a:rPr lang="cs-CZ" dirty="0" smtClean="0"/>
              <a:t> </a:t>
            </a:r>
            <a:r>
              <a:rPr lang="cs-CZ" dirty="0" err="1" smtClean="0"/>
              <a:t>parameter</a:t>
            </a:r>
            <a:r>
              <a:rPr lang="cs-CZ" dirty="0" smtClean="0"/>
              <a:t> </a:t>
            </a:r>
            <a:r>
              <a:rPr lang="en-US" dirty="0" err="1" smtClean="0"/>
              <a:t>λ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related </a:t>
            </a:r>
            <a:r>
              <a:rPr lang="en-US" dirty="0"/>
              <a:t>to the s-wave scattering </a:t>
            </a:r>
            <a:r>
              <a:rPr lang="en-US" dirty="0" smtClean="0"/>
              <a:t>length a</a:t>
            </a:r>
            <a:r>
              <a:rPr lang="en-US" baseline="-25000" dirty="0" smtClean="0"/>
              <a:t>s</a:t>
            </a:r>
            <a:r>
              <a:rPr lang="en-US" dirty="0" smtClean="0"/>
              <a:t> </a:t>
            </a:r>
            <a:r>
              <a:rPr lang="en-US" dirty="0" smtClean="0"/>
              <a:t>according to: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endParaRPr lang="es-ES" dirty="0">
              <a:solidFill>
                <a:srgbClr val="000000"/>
              </a:solidFill>
            </a:endParaRPr>
          </a:p>
        </p:txBody>
      </p:sp>
      <p:pic>
        <p:nvPicPr>
          <p:cNvPr id="9" name="Imagen 8" descr="Screen Shot 2014-11-11 at 10.09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996" y="5869054"/>
            <a:ext cx="1689100" cy="330200"/>
          </a:xfrm>
          <a:prstGeom prst="rect">
            <a:avLst/>
          </a:prstGeom>
        </p:spPr>
      </p:pic>
      <p:pic>
        <p:nvPicPr>
          <p:cNvPr id="13" name="Imagen 12" descr="Screen Shot 2014-11-11 at 10.05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92" y="2274487"/>
            <a:ext cx="3721100" cy="876300"/>
          </a:xfrm>
          <a:prstGeom prst="rect">
            <a:avLst/>
          </a:prstGeom>
        </p:spPr>
      </p:pic>
      <p:pic>
        <p:nvPicPr>
          <p:cNvPr id="14" name="Imagen 13" descr="Screen Shot 2014-11-11 at 10.05.2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92" y="3218314"/>
            <a:ext cx="3479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50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repúsculo">
  <a:themeElements>
    <a:clrScheme name="Crepúsculo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Crepúsculo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repúsc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Crepúsculo.thmx</Template>
  <TotalTime>297</TotalTime>
  <Words>1033</Words>
  <Application>Microsoft Macintosh PowerPoint</Application>
  <PresentationFormat>Presentación en pantalla (4:3)</PresentationFormat>
  <Paragraphs>159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Crepúsculo</vt:lpstr>
      <vt:lpstr>Constraining the mysterious dark matter with recent cosmological and galactic observations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CDM issues at small scales</vt:lpstr>
      <vt:lpstr>Alternative solutions: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Conclusions</vt:lpstr>
    </vt:vector>
  </TitlesOfParts>
  <Company>E7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Victor Robles</dc:creator>
  <cp:lastModifiedBy>Victor Robles</cp:lastModifiedBy>
  <cp:revision>40</cp:revision>
  <dcterms:created xsi:type="dcterms:W3CDTF">2016-07-12T11:59:37Z</dcterms:created>
  <dcterms:modified xsi:type="dcterms:W3CDTF">2016-07-13T14:03:23Z</dcterms:modified>
</cp:coreProperties>
</file>