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media/media1.mp4" ContentType="video/unknown"/>
  <Override PartName="/ppt/media/media1.m4v" ContentType="video/unknown"/>
  <Override PartName="/ppt/media/media2.m4v" ContentType="video/unknown"/>
  <Override PartName="/ppt/media/image1.jpeg" ContentType="image/jpeg"/>
  <Override PartName="/ppt/media/media3.m4v" ContentType="video/unknown"/>
  <Override PartName="/ppt/media/media4.m4v" ContentType="video/unknown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media5.m4v" ContentType="video/unknown"/>
  <Override PartName="/ppt/media/media6.m4v" ContentType="video/unknown"/>
  <Override PartName="/ppt/media/media7.m4v" ContentType="video/unknown"/>
  <Override PartName="/ppt/media/media8.m4v" ContentType="video/unknown"/>
  <Override PartName="/ppt/media/media1.mov" ContentType="video/unknown"/>
  <Override PartName="/ppt/media/image10.jpeg" ContentType="image/jpeg"/>
  <Override PartName="/ppt/media/media2.mp4" ContentType="video/unknown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40639" indent="0" algn="l" defTabSz="914400" rtl="0" fontAlgn="auto" latinLnBrk="0" hangingPunct="0">
      <a:lnSpc>
        <a:spcPct val="100000"/>
      </a:lnSpc>
      <a:spcBef>
        <a:spcPts val="50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Arial"/>
        <a:ea typeface="Arial"/>
        <a:cs typeface="Arial"/>
        <a:sym typeface="Arial"/>
      </a:defRPr>
    </a:lvl1pPr>
    <a:lvl2pPr marL="0" marR="40639" indent="0" algn="l" defTabSz="914400" rtl="0" fontAlgn="auto" latinLnBrk="0" hangingPunct="0">
      <a:lnSpc>
        <a:spcPct val="100000"/>
      </a:lnSpc>
      <a:spcBef>
        <a:spcPts val="50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Arial"/>
        <a:ea typeface="Arial"/>
        <a:cs typeface="Arial"/>
        <a:sym typeface="Arial"/>
      </a:defRPr>
    </a:lvl2pPr>
    <a:lvl3pPr marL="0" marR="40639" indent="0" algn="l" defTabSz="914400" rtl="0" fontAlgn="auto" latinLnBrk="0" hangingPunct="0">
      <a:lnSpc>
        <a:spcPct val="100000"/>
      </a:lnSpc>
      <a:spcBef>
        <a:spcPts val="50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Arial"/>
        <a:ea typeface="Arial"/>
        <a:cs typeface="Arial"/>
        <a:sym typeface="Arial"/>
      </a:defRPr>
    </a:lvl3pPr>
    <a:lvl4pPr marL="0" marR="40639" indent="0" algn="l" defTabSz="914400" rtl="0" fontAlgn="auto" latinLnBrk="0" hangingPunct="0">
      <a:lnSpc>
        <a:spcPct val="100000"/>
      </a:lnSpc>
      <a:spcBef>
        <a:spcPts val="50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Arial"/>
        <a:ea typeface="Arial"/>
        <a:cs typeface="Arial"/>
        <a:sym typeface="Arial"/>
      </a:defRPr>
    </a:lvl4pPr>
    <a:lvl5pPr marL="0" marR="40639" indent="0" algn="l" defTabSz="914400" rtl="0" fontAlgn="auto" latinLnBrk="0" hangingPunct="0">
      <a:lnSpc>
        <a:spcPct val="100000"/>
      </a:lnSpc>
      <a:spcBef>
        <a:spcPts val="50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Arial"/>
        <a:ea typeface="Arial"/>
        <a:cs typeface="Arial"/>
        <a:sym typeface="Arial"/>
      </a:defRPr>
    </a:lvl5pPr>
    <a:lvl6pPr marL="0" marR="40639" indent="0" algn="l" defTabSz="914400" rtl="0" fontAlgn="auto" latinLnBrk="0" hangingPunct="0">
      <a:lnSpc>
        <a:spcPct val="100000"/>
      </a:lnSpc>
      <a:spcBef>
        <a:spcPts val="50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Arial"/>
        <a:ea typeface="Arial"/>
        <a:cs typeface="Arial"/>
        <a:sym typeface="Arial"/>
      </a:defRPr>
    </a:lvl6pPr>
    <a:lvl7pPr marL="0" marR="40639" indent="0" algn="l" defTabSz="914400" rtl="0" fontAlgn="auto" latinLnBrk="0" hangingPunct="0">
      <a:lnSpc>
        <a:spcPct val="100000"/>
      </a:lnSpc>
      <a:spcBef>
        <a:spcPts val="50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Arial"/>
        <a:ea typeface="Arial"/>
        <a:cs typeface="Arial"/>
        <a:sym typeface="Arial"/>
      </a:defRPr>
    </a:lvl7pPr>
    <a:lvl8pPr marL="0" marR="40639" indent="0" algn="l" defTabSz="914400" rtl="0" fontAlgn="auto" latinLnBrk="0" hangingPunct="0">
      <a:lnSpc>
        <a:spcPct val="100000"/>
      </a:lnSpc>
      <a:spcBef>
        <a:spcPts val="50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Arial"/>
        <a:ea typeface="Arial"/>
        <a:cs typeface="Arial"/>
        <a:sym typeface="Arial"/>
      </a:defRPr>
    </a:lvl8pPr>
    <a:lvl9pPr marL="0" marR="40639" indent="0" algn="l" defTabSz="914400" rtl="0" fontAlgn="auto" latinLnBrk="0" hangingPunct="0">
      <a:lnSpc>
        <a:spcPct val="100000"/>
      </a:lnSpc>
      <a:spcBef>
        <a:spcPts val="50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Arial"/>
        <a:ea typeface="Arial"/>
        <a:cs typeface="Arial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 b="def" i="def"/>
      <a:tcStyle>
        <a:tcBdr/>
        <a:fill>
          <a:solidFill>
            <a:srgbClr val="E6EAF4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 b="def" i="def"/>
      <a:tcStyle>
        <a:tcBdr/>
        <a:fill>
          <a:solidFill>
            <a:srgbClr val="F8F4E7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 b="def" i="def"/>
      <a:tcStyle>
        <a:tcBdr/>
        <a:fill>
          <a:solidFill>
            <a:srgbClr val="EBE8EF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01" name="Shape 10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600">
        <a:latin typeface="+mn-lt"/>
        <a:ea typeface="+mn-ea"/>
        <a:cs typeface="+mn-cs"/>
        <a:sym typeface="Lucida Grande"/>
      </a:defRPr>
    </a:lvl1pPr>
    <a:lvl2pPr indent="228600" defTabSz="457200" latinLnBrk="0">
      <a:defRPr sz="1600">
        <a:latin typeface="+mn-lt"/>
        <a:ea typeface="+mn-ea"/>
        <a:cs typeface="+mn-cs"/>
        <a:sym typeface="Lucida Grande"/>
      </a:defRPr>
    </a:lvl2pPr>
    <a:lvl3pPr indent="457200" defTabSz="457200" latinLnBrk="0">
      <a:defRPr sz="1600">
        <a:latin typeface="+mn-lt"/>
        <a:ea typeface="+mn-ea"/>
        <a:cs typeface="+mn-cs"/>
        <a:sym typeface="Lucida Grande"/>
      </a:defRPr>
    </a:lvl3pPr>
    <a:lvl4pPr indent="685800" defTabSz="457200" latinLnBrk="0">
      <a:defRPr sz="1600">
        <a:latin typeface="+mn-lt"/>
        <a:ea typeface="+mn-ea"/>
        <a:cs typeface="+mn-cs"/>
        <a:sym typeface="Lucida Grande"/>
      </a:defRPr>
    </a:lvl4pPr>
    <a:lvl5pPr indent="914400" defTabSz="457200" latinLnBrk="0">
      <a:defRPr sz="1600">
        <a:latin typeface="+mn-lt"/>
        <a:ea typeface="+mn-ea"/>
        <a:cs typeface="+mn-cs"/>
        <a:sym typeface="Lucida Grande"/>
      </a:defRPr>
    </a:lvl5pPr>
    <a:lvl6pPr indent="1143000" defTabSz="457200" latinLnBrk="0">
      <a:defRPr sz="1600">
        <a:latin typeface="+mn-lt"/>
        <a:ea typeface="+mn-ea"/>
        <a:cs typeface="+mn-cs"/>
        <a:sym typeface="Lucida Grande"/>
      </a:defRPr>
    </a:lvl6pPr>
    <a:lvl7pPr indent="1371600" defTabSz="457200" latinLnBrk="0">
      <a:defRPr sz="1600">
        <a:latin typeface="+mn-lt"/>
        <a:ea typeface="+mn-ea"/>
        <a:cs typeface="+mn-cs"/>
        <a:sym typeface="Lucida Grande"/>
      </a:defRPr>
    </a:lvl7pPr>
    <a:lvl8pPr indent="1600200" defTabSz="457200" latinLnBrk="0">
      <a:defRPr sz="1600">
        <a:latin typeface="+mn-lt"/>
        <a:ea typeface="+mn-ea"/>
        <a:cs typeface="+mn-cs"/>
        <a:sym typeface="Lucida Grande"/>
      </a:defRPr>
    </a:lvl8pPr>
    <a:lvl9pPr indent="1828800" defTabSz="457200" latinLnBrk="0">
      <a:defRPr sz="1600">
        <a:latin typeface="+mn-lt"/>
        <a:ea typeface="+mn-ea"/>
        <a:cs typeface="+mn-cs"/>
        <a:sym typeface="Lucida Grand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iseño predetermin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12" name="Shape 1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iseño predeterminado copi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93" name="Shape 9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4" name="Shape 9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iseño predeterminado copi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21" name="Shape 2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2" name="Shape 2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iseño predeterminado copia 1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30" name="Shape 3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iseño predeterminado copia 2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39" name="Shape 3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0" name="Shape 4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iseño predeterminado copia 3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48" name="Shape 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iseño predeterminado copia 4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iseño predeterminado copia 5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66" name="Shape 6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7" name="Shape 6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iseño predeterminado copia 11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75" name="Shape 7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iseño predeterminado copi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84" name="Shape 8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5" name="Shape 8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457200" y="92074"/>
            <a:ext cx="82296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Texto del título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7463966" y="6245225"/>
            <a:ext cx="312068" cy="298984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marR="0" algn="ctr" defTabSz="457200">
              <a:spcBef>
                <a:spcPts val="0"/>
              </a:spcBef>
              <a:defRPr sz="14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transition xmlns:p14="http://schemas.microsoft.com/office/powerpoint/2010/main" spd="med" advClick="1"/>
  <p:txStyles>
    <p:titleStyle>
      <a:lvl1pPr marL="0" marR="40639" indent="40639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1pPr>
      <a:lvl2pPr marL="0" marR="40639" indent="40639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2pPr>
      <a:lvl3pPr marL="0" marR="40639" indent="40639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3pPr>
      <a:lvl4pPr marL="0" marR="40639" indent="40639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4pPr>
      <a:lvl5pPr marL="0" marR="40639" indent="40639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5pPr>
      <a:lvl6pPr marL="0" marR="40639" indent="40639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6pPr>
      <a:lvl7pPr marL="0" marR="40639" indent="40639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7pPr>
      <a:lvl8pPr marL="0" marR="40639" indent="40639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8pPr>
      <a:lvl9pPr marL="0" marR="40639" indent="40639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9pPr>
    </p:titleStyle>
    <p:bodyStyle>
      <a:lvl1pPr marL="383540" marR="40639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1pPr>
      <a:lvl2pPr marL="824411" marR="40639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2pPr>
      <a:lvl3pPr marL="1259838" marR="40639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3pPr>
      <a:lvl4pPr marL="1777999" marR="40639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4pPr>
      <a:lvl5pPr marL="2235199" marR="40639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5pPr>
      <a:lvl6pPr marL="2235200" marR="40639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6pPr>
      <a:lvl7pPr marL="2235200" marR="40639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7pPr>
      <a:lvl8pPr marL="2235200" marR="40639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8pPr>
      <a:lvl9pPr marL="2235200" marR="40639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>
            <a:solidFill>
              <a:srgbClr val="000000"/>
            </a:solidFill>
          </a:uFill>
          <a:latin typeface="Arial"/>
          <a:ea typeface="Arial"/>
          <a:cs typeface="Arial"/>
          <a:sym typeface="Arial"/>
        </a:defRPr>
      </a:lvl9pPr>
    </p:bodyStyle>
    <p:other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5pPr>
      <a:lvl6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6pPr>
      <a:lvl7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7pPr>
      <a:lvl8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8pPr>
      <a:lvl9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is.cinvestav.mx/~tmatos/" TargetMode="External"/><Relationship Id="rId3" Type="http://schemas.openxmlformats.org/officeDocument/2006/relationships/hyperlink" Target="http://www.iac.edu.mx/" TargetMode="Externa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20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1.pn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elusa.fis.cinvestav.mx/tmatos/Publicaciones/61.pdf" TargetMode="External"/><Relationship Id="rId3" Type="http://schemas.openxmlformats.org/officeDocument/2006/relationships/hyperlink" Target="http://arxiv.org/abs/gr-qc/0110102" TargetMode="External"/><Relationship Id="rId4" Type="http://schemas.openxmlformats.org/officeDocument/2006/relationships/video" Target="../media/media1.m4v"/><Relationship Id="rId5" Type="http://schemas.microsoft.com/office/2007/relationships/media" Target="../media/media1.m4v"/><Relationship Id="rId6" Type="http://schemas.openxmlformats.org/officeDocument/2006/relationships/image" Target="../media/image23.pn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hyperlink" Target="http://pelusa.fis.cinvestav.mx/tmatos/CV/Publicaciones/52.pdf" TargetMode="External"/><Relationship Id="rId4" Type="http://schemas.openxmlformats.org/officeDocument/2006/relationships/hyperlink" Target="http://arxiv.org/abs/astro-ph/0006024" TargetMode="External"/><Relationship Id="rId5" Type="http://schemas.openxmlformats.org/officeDocument/2006/relationships/hyperlink" Target="http://pelusa.fis.cinvestav.mx/arXiv.org/abs/astro-ph/0003364" TargetMode="External"/><Relationship Id="rId6" Type="http://schemas.openxmlformats.org/officeDocument/2006/relationships/image" Target="../media/image25.pn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elusa.fis.cinvestav.mx/tmatos/Publicaciones/61.pdf" TargetMode="External"/><Relationship Id="rId3" Type="http://schemas.openxmlformats.org/officeDocument/2006/relationships/hyperlink" Target="http://arxiv.org/abs/gr-qc/0110102" TargetMode="External"/><Relationship Id="rId4" Type="http://schemas.openxmlformats.org/officeDocument/2006/relationships/video" Target="../media/media2.m4v"/><Relationship Id="rId5" Type="http://schemas.microsoft.com/office/2007/relationships/media" Target="../media/media2.m4v"/><Relationship Id="rId6" Type="http://schemas.openxmlformats.org/officeDocument/2006/relationships/image" Target="../media/image26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elusa.fis.cinvestav.mx/tmatos/Publicaciones/61.pdf" TargetMode="External"/><Relationship Id="rId3" Type="http://schemas.openxmlformats.org/officeDocument/2006/relationships/hyperlink" Target="http://arxiv.org/abs/gr-qc/0110102" TargetMode="External"/><Relationship Id="rId4" Type="http://schemas.openxmlformats.org/officeDocument/2006/relationships/image" Target="../media/image27.png"/><Relationship Id="rId5" Type="http://schemas.openxmlformats.org/officeDocument/2006/relationships/image" Target="../media/image28.png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9.png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elusa.fis.cinvestav.mx/tmatos/Publicaciones/61.pdf" TargetMode="External"/><Relationship Id="rId3" Type="http://schemas.openxmlformats.org/officeDocument/2006/relationships/hyperlink" Target="http://arxiv.org/abs/gr-qc/0110102" TargetMode="External"/><Relationship Id="rId4" Type="http://schemas.openxmlformats.org/officeDocument/2006/relationships/video" Target="../media/media3.m4v"/><Relationship Id="rId5" Type="http://schemas.microsoft.com/office/2007/relationships/media" Target="../media/media3.m4v"/><Relationship Id="rId6" Type="http://schemas.openxmlformats.org/officeDocument/2006/relationships/image" Target="../media/image30.png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elusa.fis.cinvestav.mx/tmatos/Publicaciones/61.pdf" TargetMode="External"/><Relationship Id="rId3" Type="http://schemas.openxmlformats.org/officeDocument/2006/relationships/hyperlink" Target="http://arxiv.org/abs/gr-qc/0110102" TargetMode="External"/><Relationship Id="rId4" Type="http://schemas.openxmlformats.org/officeDocument/2006/relationships/video" Target="../media/media4.m4v"/><Relationship Id="rId5" Type="http://schemas.microsoft.com/office/2007/relationships/media" Target="../media/media4.m4v"/><Relationship Id="rId6" Type="http://schemas.openxmlformats.org/officeDocument/2006/relationships/image" Target="../media/image31.png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Relationship Id="rId4" Type="http://schemas.openxmlformats.org/officeDocument/2006/relationships/image" Target="../media/image38.png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7" Type="http://schemas.openxmlformats.org/officeDocument/2006/relationships/image" Target="../media/image46.png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hyperlink" Target="http://pelusa.fis.cinvestav.mx/tmatos/Publicaciones/78.pdf" TargetMode="External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6" Type="http://schemas.openxmlformats.org/officeDocument/2006/relationships/hyperlink" Target="http://pelusa.fis.cinvestav.mx/tmatos/Publicaciones/78.pdf" TargetMode="Externa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/Relationships>
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/Relationships>
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/Relationships>
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elusa.fis.cinvestav.mx/tmatos/Publicaciones/61.pdf" TargetMode="External"/><Relationship Id="rId3" Type="http://schemas.openxmlformats.org/officeDocument/2006/relationships/hyperlink" Target="http://arxiv.org/abs/gr-qc/0110102" TargetMode="External"/><Relationship Id="rId4" Type="http://schemas.openxmlformats.org/officeDocument/2006/relationships/video" Target="../media/media5.m4v"/><Relationship Id="rId5" Type="http://schemas.microsoft.com/office/2007/relationships/media" Target="../media/media5.m4v"/><Relationship Id="rId6" Type="http://schemas.openxmlformats.org/officeDocument/2006/relationships/image" Target="../media/image57.png"/></Relationships>
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Relationship Id="rId6" Type="http://schemas.openxmlformats.org/officeDocument/2006/relationships/image" Target="../media/image62.png"/><Relationship Id="rId7" Type="http://schemas.openxmlformats.org/officeDocument/2006/relationships/image" Target="../media/image63.png"/><Relationship Id="rId8" Type="http://schemas.openxmlformats.org/officeDocument/2006/relationships/image" Target="../media/image64.png"/><Relationship Id="rId9" Type="http://schemas.openxmlformats.org/officeDocument/2006/relationships/image" Target="../media/image65.png"/></Relationships>
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elusa.fis.cinvestav.mx/tmatos/Publicaciones/61.pdf" TargetMode="External"/><Relationship Id="rId3" Type="http://schemas.openxmlformats.org/officeDocument/2006/relationships/hyperlink" Target="http://arxiv.org/abs/gr-qc/0110102" TargetMode="External"/><Relationship Id="rId4" Type="http://schemas.openxmlformats.org/officeDocument/2006/relationships/video" Target="../media/media6.m4v"/><Relationship Id="rId5" Type="http://schemas.microsoft.com/office/2007/relationships/media" Target="../media/media6.m4v"/><Relationship Id="rId6" Type="http://schemas.openxmlformats.org/officeDocument/2006/relationships/image" Target="../media/image66.png"/></Relationships>
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Relationship Id="rId4" Type="http://schemas.openxmlformats.org/officeDocument/2006/relationships/image" Target="../media/image69.png"/></Relationships>
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/Relationships>
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elusa.fis.cinvestav.mx/tmatos/Publicaciones/61.pdf" TargetMode="External"/><Relationship Id="rId3" Type="http://schemas.openxmlformats.org/officeDocument/2006/relationships/hyperlink" Target="http://arxiv.org/abs/gr-qc/0110102" TargetMode="External"/><Relationship Id="rId4" Type="http://schemas.openxmlformats.org/officeDocument/2006/relationships/video" Target="../media/media7.m4v"/><Relationship Id="rId5" Type="http://schemas.microsoft.com/office/2007/relationships/media" Target="../media/media7.m4v"/><Relationship Id="rId6" Type="http://schemas.openxmlformats.org/officeDocument/2006/relationships/image" Target="../media/image72.png"/></Relationships>
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elusa.fis.cinvestav.mx/tmatos/Publicaciones/61.pdf" TargetMode="External"/><Relationship Id="rId3" Type="http://schemas.openxmlformats.org/officeDocument/2006/relationships/hyperlink" Target="http://arxiv.org/abs/gr-qc/0110102" TargetMode="External"/><Relationship Id="rId4" Type="http://schemas.openxmlformats.org/officeDocument/2006/relationships/video" Target="../media/media8.m4v"/><Relationship Id="rId5" Type="http://schemas.microsoft.com/office/2007/relationships/media" Target="../media/media8.m4v"/><Relationship Id="rId6" Type="http://schemas.openxmlformats.org/officeDocument/2006/relationships/image" Target="../media/image73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3" Type="http://schemas.microsoft.com/office/2007/relationships/media" Target="../media/media1.mov"/><Relationship Id="rId4" Type="http://schemas.openxmlformats.org/officeDocument/2006/relationships/image" Target="../media/image74.png"/></Relationships>
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Relationship Id="rId3" Type="http://schemas.openxmlformats.org/officeDocument/2006/relationships/image" Target="../media/image10.jpeg"/></Relationships>

</file>

<file path=ppt/slides/_rels/slide4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3" Type="http://schemas.microsoft.com/office/2007/relationships/media" Target="../media/media2.mp4"/><Relationship Id="rId4" Type="http://schemas.openxmlformats.org/officeDocument/2006/relationships/image" Target="../media/image76.png"/></Relationships>

</file>

<file path=ppt/slides/_rels/slide4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77.png"/></Relationships>

</file>

<file path=ppt/slides/_rels/slide4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6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elusa.fis.cinvestav.mx/tmatos/CV/Publicaciones/52.pdf" TargetMode="External"/><Relationship Id="rId3" Type="http://schemas.openxmlformats.org/officeDocument/2006/relationships/hyperlink" Target="http://arxiv.org/abs/astro-ph/0006024" TargetMode="External"/><Relationship Id="rId4" Type="http://schemas.openxmlformats.org/officeDocument/2006/relationships/hyperlink" Target="http://pelusa.fis.cinvestav.mx/arXiv.org/abs/astro-ph/0003364" TargetMode="External"/><Relationship Id="rId5" Type="http://schemas.openxmlformats.org/officeDocument/2006/relationships/hyperlink" Target="http://arxiv.org/abs/1110.2751" TargetMode="External"/><Relationship Id="rId6" Type="http://schemas.openxmlformats.org/officeDocument/2006/relationships/image" Target="../media/image12.png"/><Relationship Id="rId7" Type="http://schemas.openxmlformats.org/officeDocument/2006/relationships/image" Target="../media/image13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/>
        </p:nvSpPr>
        <p:spPr>
          <a:xfrm>
            <a:off x="1575592" y="2487611"/>
            <a:ext cx="5981703" cy="18696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indent="40639" algn="ctr">
              <a:spcBef>
                <a:spcPts val="0"/>
              </a:spcBef>
            </a:pPr>
            <a:r>
              <a:t>Tonatiuh Matos</a:t>
            </a:r>
            <a:br/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http://www.fis.cinvestav.mx/~tmatos/</a:t>
            </a:r>
            <a:br/>
            <a:br/>
            <a:r>
              <a:t>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http://www.iac.edu.mx</a:t>
            </a:r>
            <a:br/>
          </a:p>
        </p:txBody>
      </p:sp>
      <p:sp>
        <p:nvSpPr>
          <p:cNvPr id="104" name="Shape 104"/>
          <p:cNvSpPr/>
          <p:nvPr/>
        </p:nvSpPr>
        <p:spPr>
          <a:xfrm>
            <a:off x="680391" y="50800"/>
            <a:ext cx="7581308" cy="173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indent="40639" algn="ctr">
              <a:spcBef>
                <a:spcPts val="0"/>
              </a:spcBef>
              <a:defRPr sz="3600">
                <a:latin typeface="+mj-lt"/>
                <a:ea typeface="+mj-ea"/>
                <a:cs typeface="+mj-cs"/>
                <a:sym typeface="Helvetica"/>
              </a:defRPr>
            </a:pPr>
            <a:r>
              <a:t>Numerical simulations with </a:t>
            </a:r>
          </a:p>
          <a:p>
            <a:pPr indent="40639" algn="ctr">
              <a:spcBef>
                <a:spcPts val="0"/>
              </a:spcBef>
              <a:defRPr sz="3600">
                <a:latin typeface="+mj-lt"/>
                <a:ea typeface="+mj-ea"/>
                <a:cs typeface="+mj-cs"/>
                <a:sym typeface="Helvetica"/>
              </a:defRPr>
            </a:pPr>
            <a:r>
              <a:t>Scalar Field Dark Matter</a:t>
            </a:r>
            <a:br/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03" grpId="1"/>
      <p:bldP build="whole" bldLvl="1" animBg="1" rev="0" advAuto="0" spid="104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/>
        </p:nvSpPr>
        <p:spPr>
          <a:xfrm>
            <a:off x="1547812" y="262024"/>
            <a:ext cx="6624638" cy="62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40639" algn="ctr">
              <a:spcBef>
                <a:spcPts val="0"/>
              </a:spcBef>
              <a:defRPr sz="3600"/>
            </a:lvl1pPr>
          </a:lstStyle>
          <a:p>
            <a:pPr/>
            <a:r>
              <a:t>The Cosmology</a:t>
            </a:r>
          </a:p>
        </p:txBody>
      </p:sp>
      <p:pic>
        <p:nvPicPr>
          <p:cNvPr id="157" name="image1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18430" y="1416050"/>
            <a:ext cx="6883402" cy="5162550"/>
          </a:xfrm>
          <a:prstGeom prst="rect">
            <a:avLst/>
          </a:prstGeom>
          <a:ln w="12700">
            <a:miter lim="400000"/>
          </a:ln>
        </p:spPr>
      </p:pic>
      <p:sp>
        <p:nvSpPr>
          <p:cNvPr id="158" name="Shape 158"/>
          <p:cNvSpPr/>
          <p:nvPr/>
        </p:nvSpPr>
        <p:spPr>
          <a:xfrm>
            <a:off x="992758" y="1155700"/>
            <a:ext cx="7158485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 Renee Hlozek, Daniel Grin, David J. E. Marsh and Pedro G. Ferreira. Phys.Rev. D91 (2015)10,103512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875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875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/>
          <p:nvPr>
            <p:ph type="title"/>
          </p:nvPr>
        </p:nvSpPr>
        <p:spPr>
          <a:xfrm>
            <a:off x="457200" y="92074"/>
            <a:ext cx="8229600" cy="1104901"/>
          </a:xfrm>
          <a:prstGeom prst="rect">
            <a:avLst/>
          </a:prstGeom>
        </p:spPr>
        <p:txBody>
          <a:bodyPr/>
          <a:lstStyle/>
          <a:p>
            <a:pPr/>
            <a:r>
              <a:t>Comparison  </a:t>
            </a:r>
          </a:p>
        </p:txBody>
      </p:sp>
      <p:sp>
        <p:nvSpPr>
          <p:cNvPr id="161" name="Shape 161"/>
          <p:cNvSpPr/>
          <p:nvPr>
            <p:ph type="sldNum" sz="quarter" idx="4294967295"/>
          </p:nvPr>
        </p:nvSpPr>
        <p:spPr>
          <a:xfrm>
            <a:off x="7470564" y="6245225"/>
            <a:ext cx="298872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62" name="Shape 162"/>
          <p:cNvSpPr/>
          <p:nvPr/>
        </p:nvSpPr>
        <p:spPr>
          <a:xfrm>
            <a:off x="313580" y="1155700"/>
            <a:ext cx="851684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Abril Suarez, Victor H. Robles, Tonatiuh Matos . A Review on the Scalar Field/ Bose-Einstein Condensate Dark Matter Model </a:t>
            </a:r>
          </a:p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Astrophysics and Space Science Proceedings 38, Chapter 9 (2013) arXiv:1302.0903</a:t>
            </a:r>
          </a:p>
        </p:txBody>
      </p:sp>
      <p:graphicFrame>
        <p:nvGraphicFramePr>
          <p:cNvPr id="163" name="Table 163"/>
          <p:cNvGraphicFramePr/>
          <p:nvPr/>
        </p:nvGraphicFramePr>
        <p:xfrm>
          <a:off x="905826" y="2031112"/>
          <a:ext cx="7332345" cy="4530269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3666172"/>
                <a:gridCol w="3666172"/>
              </a:tblGrid>
              <a:tr h="512269"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CDM</a:t>
                      </a:r>
                    </a:p>
                  </a:txBody>
                  <a:tcPr marL="50800" marR="50800" marT="50800" marB="50800" anchor="t" anchorCtr="0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T w="25400">
                      <a:solidFill>
                        <a:srgbClr val="000000"/>
                      </a:solidFill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SFDM</a:t>
                      </a:r>
                    </a:p>
                  </a:txBody>
                  <a:tcPr marL="50800" marR="50800" marT="50800" marB="50800" anchor="t" anchorCtr="0" horzOverflow="overflow"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768829"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500"/>
                        </a:spcBef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Behaves like dust at cosmological scales</a:t>
                      </a:r>
                    </a:p>
                  </a:txBody>
                  <a:tcPr marL="50800" marR="50800" marT="50800" marB="50800" anchor="t" anchorCtr="0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500"/>
                        </a:spcBef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Same predictions for  CMB and MPS</a:t>
                      </a:r>
                    </a:p>
                  </a:txBody>
                  <a:tcPr marL="50800" marR="50800" marT="50800" marB="50800" anchor="t" anchorCtr="0" horzOverflow="overflow">
                    <a:lnR w="254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755126"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500"/>
                        </a:spcBef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Clusters form by hierarchy</a:t>
                      </a:r>
                    </a:p>
                  </a:txBody>
                  <a:tcPr marL="50800" marR="50800" marT="50800" marB="50800" anchor="t" anchorCtr="0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500"/>
                        </a:spcBef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Same predictions for structure formation</a:t>
                      </a:r>
                    </a:p>
                  </a:txBody>
                  <a:tcPr marL="50800" marR="50800" marT="50800" marB="50800" anchor="t" anchorCtr="0" horzOverflow="overflow">
                    <a:lnR w="25400">
                      <a:solidFill>
                        <a:srgbClr val="000000"/>
                      </a:solidFill>
                      <a:miter lim="400000"/>
                    </a:lnR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820088"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500"/>
                        </a:spcBef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Galaxies form by hierarchy</a:t>
                      </a:r>
                    </a:p>
                  </a:txBody>
                  <a:tcPr marL="50800" marR="50800" marT="50800" marB="50800" anchor="t" anchorCtr="0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T w="38100">
                      <a:solidFill>
                        <a:srgbClr val="000000"/>
                      </a:solidFill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500"/>
                        </a:spcBef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Galaxies form by condensation of the SF</a:t>
                      </a:r>
                    </a:p>
                  </a:txBody>
                  <a:tcPr marL="50800" marR="50800" marT="50800" marB="50800" anchor="t" anchorCtr="0" horzOverflow="overflow">
                    <a:lnR w="254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850490"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500"/>
                        </a:spcBef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Haloes are cusp</a:t>
                      </a:r>
                    </a:p>
                  </a:txBody>
                  <a:tcPr marL="50800" marR="50800" marT="50800" marB="50800" anchor="t" anchorCtr="0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500"/>
                        </a:spcBef>
                        <a:defRPr sz="2400"/>
                      </a:pPr>
                      <a:r>
                        <a:t>Haloes are BEC drops</a:t>
                      </a:r>
                    </a:p>
                    <a:p>
                      <a:pPr marR="40639" algn="l" defTabSz="914400">
                        <a:spcBef>
                          <a:spcPts val="500"/>
                        </a:spcBef>
                        <a:defRPr sz="2400"/>
                      </a:pPr>
                      <a:r>
                        <a:t>Galaxies are core</a:t>
                      </a:r>
                    </a:p>
                  </a:txBody>
                  <a:tcPr marL="50800" marR="50800" marT="50800" marB="50800" anchor="t" anchorCtr="0" horzOverflow="overflow">
                    <a:lnR w="254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823466"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500"/>
                        </a:spcBef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Substructure is not restricted</a:t>
                      </a:r>
                    </a:p>
                  </a:txBody>
                  <a:tcPr marL="50800" marR="50800" marT="50800" marB="50800" anchor="t" anchorCtr="0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500"/>
                        </a:spcBef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MPS has a natural cut off Substructure is restricted</a:t>
                      </a:r>
                    </a:p>
                  </a:txBody>
                  <a:tcPr marL="50800" marR="50800" marT="50800" marB="50800" anchor="t" anchorCtr="0" horzOverflow="overflow">
                    <a:lnR w="25400">
                      <a:solidFill>
                        <a:srgbClr val="000000"/>
                      </a:solidFill>
                      <a:miter lim="400000"/>
                    </a:lnR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2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32" presetID="4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 transition="in">
                                      <p:cBhvr>
                                        <p:cTn id="12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0" grpId="1"/>
      <p:bldP build="whole" bldLvl="1" animBg="1" rev="0" advAuto="0" spid="163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>
            <p:ph type="title"/>
          </p:nvPr>
        </p:nvSpPr>
        <p:spPr>
          <a:xfrm>
            <a:off x="970755" y="92073"/>
            <a:ext cx="7202490" cy="1060950"/>
          </a:xfrm>
          <a:prstGeom prst="rect">
            <a:avLst/>
          </a:prstGeom>
        </p:spPr>
        <p:txBody>
          <a:bodyPr/>
          <a:lstStyle/>
          <a:p>
            <a:pPr/>
            <a:r>
              <a:t>Numerical Simulations</a:t>
            </a:r>
          </a:p>
        </p:txBody>
      </p:sp>
      <p:sp>
        <p:nvSpPr>
          <p:cNvPr id="166" name="Shape 166"/>
          <p:cNvSpPr/>
          <p:nvPr>
            <p:ph type="sldNum" sz="quarter" idx="4294967295"/>
          </p:nvPr>
        </p:nvSpPr>
        <p:spPr>
          <a:xfrm>
            <a:off x="7463966" y="6245224"/>
            <a:ext cx="312068" cy="29898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167" name="image2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37741" y="1210417"/>
            <a:ext cx="5268487" cy="5666274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Shape 168"/>
          <p:cNvSpPr/>
          <p:nvPr/>
        </p:nvSpPr>
        <p:spPr>
          <a:xfrm>
            <a:off x="1491107" y="1073149"/>
            <a:ext cx="6161785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R="0" defTabSz="457200">
              <a:spcBef>
                <a:spcPts val="0"/>
              </a:spcBef>
              <a:defRPr sz="1200">
                <a:solidFill>
                  <a:srgbClr val="0433FF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Hsi-Yu Schive, Tzihong Chiueh</a:t>
            </a:r>
            <a:r>
              <a:rPr sz="1600"/>
              <a:t> </a:t>
            </a:r>
            <a:r>
              <a:t>and Tom Broadhurst. </a:t>
            </a:r>
            <a:r>
              <a:rPr>
                <a:solidFill>
                  <a:srgbClr val="1238FC"/>
                </a:solidFill>
              </a:rPr>
              <a:t>NATURE PHYSICS, </a:t>
            </a:r>
            <a:r>
              <a:t>10 (2014), 246 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2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Class="entr" nodeType="afterEffect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7" dur="1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5" grpId="1"/>
      <p:bldP build="whole" bldLvl="1" animBg="1" rev="0" advAuto="0" spid="168" grpId="2"/>
      <p:bldP build="whole" bldLvl="1" animBg="1" rev="0" advAuto="0" spid="167" grpId="3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/>
          <p:nvPr>
            <p:ph type="sldNum" sz="quarter" idx="4294967295"/>
          </p:nvPr>
        </p:nvSpPr>
        <p:spPr>
          <a:xfrm>
            <a:off x="7463966" y="6245224"/>
            <a:ext cx="312068" cy="29898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71" name="Shape 171"/>
          <p:cNvSpPr/>
          <p:nvPr>
            <p:ph type="title"/>
          </p:nvPr>
        </p:nvSpPr>
        <p:spPr>
          <a:xfrm>
            <a:off x="970755" y="92073"/>
            <a:ext cx="7202490" cy="1060950"/>
          </a:xfrm>
          <a:prstGeom prst="rect">
            <a:avLst/>
          </a:prstGeom>
        </p:spPr>
        <p:txBody>
          <a:bodyPr/>
          <a:lstStyle/>
          <a:p>
            <a:pPr/>
            <a:r>
              <a:t>Numerical Simulations</a:t>
            </a:r>
          </a:p>
        </p:txBody>
      </p:sp>
      <p:sp>
        <p:nvSpPr>
          <p:cNvPr id="172" name="Shape 172"/>
          <p:cNvSpPr/>
          <p:nvPr/>
        </p:nvSpPr>
        <p:spPr>
          <a:xfrm>
            <a:off x="1491107" y="1073149"/>
            <a:ext cx="6161785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R="0" defTabSz="457200">
              <a:spcBef>
                <a:spcPts val="0"/>
              </a:spcBef>
              <a:defRPr sz="1200">
                <a:solidFill>
                  <a:srgbClr val="0433FF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Hsi-Yu Schive, Tzihong Chiueh</a:t>
            </a:r>
            <a:r>
              <a:rPr sz="1600"/>
              <a:t> </a:t>
            </a:r>
            <a:r>
              <a:t>and Tom Broadhurst. </a:t>
            </a:r>
            <a:r>
              <a:rPr>
                <a:solidFill>
                  <a:srgbClr val="1238FC"/>
                </a:solidFill>
              </a:rPr>
              <a:t>NATURE PHYSICS, </a:t>
            </a:r>
            <a:r>
              <a:t>10 (2014), 246 </a:t>
            </a:r>
          </a:p>
        </p:txBody>
      </p:sp>
      <p:pic>
        <p:nvPicPr>
          <p:cNvPr id="173" name="media1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708387" y="1346693"/>
            <a:ext cx="10560774" cy="59777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43333" fill="hold"/>
                                        <p:tgtEl>
                                          <p:spTgt spid="1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17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>
            <p:ph type="sldNum" sz="quarter" idx="4294967295"/>
          </p:nvPr>
        </p:nvSpPr>
        <p:spPr>
          <a:xfrm>
            <a:off x="7463966" y="6245224"/>
            <a:ext cx="312068" cy="29898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176" name="image2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31384" y="1222403"/>
            <a:ext cx="5306632" cy="5660998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Shape 177"/>
          <p:cNvSpPr/>
          <p:nvPr>
            <p:ph type="title"/>
          </p:nvPr>
        </p:nvSpPr>
        <p:spPr>
          <a:xfrm>
            <a:off x="970755" y="92073"/>
            <a:ext cx="7202490" cy="1060950"/>
          </a:xfrm>
          <a:prstGeom prst="rect">
            <a:avLst/>
          </a:prstGeom>
        </p:spPr>
        <p:txBody>
          <a:bodyPr/>
          <a:lstStyle/>
          <a:p>
            <a:pPr/>
            <a:r>
              <a:t>Numerical Simulations</a:t>
            </a:r>
          </a:p>
        </p:txBody>
      </p:sp>
      <p:sp>
        <p:nvSpPr>
          <p:cNvPr id="178" name="Shape 178"/>
          <p:cNvSpPr/>
          <p:nvPr/>
        </p:nvSpPr>
        <p:spPr>
          <a:xfrm>
            <a:off x="1491107" y="1073149"/>
            <a:ext cx="6161785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R="0" defTabSz="457200">
              <a:spcBef>
                <a:spcPts val="0"/>
              </a:spcBef>
              <a:defRPr sz="1200">
                <a:solidFill>
                  <a:srgbClr val="0433FF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Hsi-Yu Schive, Tzihong Chiueh</a:t>
            </a:r>
            <a:r>
              <a:rPr sz="1600"/>
              <a:t> </a:t>
            </a:r>
            <a:r>
              <a:t>and Tom Broadhurst. </a:t>
            </a:r>
            <a:r>
              <a:rPr>
                <a:solidFill>
                  <a:srgbClr val="1238FC"/>
                </a:solidFill>
              </a:rPr>
              <a:t>NATURE PHYSICS, </a:t>
            </a:r>
            <a:r>
              <a:t>10 (2014), 246 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/>
          <p:nvPr>
            <p:ph type="sldNum" sz="quarter" idx="4294967295"/>
          </p:nvPr>
        </p:nvSpPr>
        <p:spPr>
          <a:xfrm>
            <a:off x="7463966" y="6245224"/>
            <a:ext cx="312068" cy="29898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181" name="image2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627" y="1181782"/>
            <a:ext cx="4452073" cy="47882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image2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33466" y="1201204"/>
            <a:ext cx="4452075" cy="4749376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Shape 183"/>
          <p:cNvSpPr/>
          <p:nvPr>
            <p:ph type="title"/>
          </p:nvPr>
        </p:nvSpPr>
        <p:spPr>
          <a:xfrm>
            <a:off x="970755" y="92073"/>
            <a:ext cx="7202490" cy="1060950"/>
          </a:xfrm>
          <a:prstGeom prst="rect">
            <a:avLst/>
          </a:prstGeom>
        </p:spPr>
        <p:txBody>
          <a:bodyPr/>
          <a:lstStyle/>
          <a:p>
            <a:pPr/>
            <a:r>
              <a:t>Numerical Simulations</a:t>
            </a:r>
          </a:p>
        </p:txBody>
      </p:sp>
      <p:sp>
        <p:nvSpPr>
          <p:cNvPr id="184" name="Shape 184"/>
          <p:cNvSpPr/>
          <p:nvPr/>
        </p:nvSpPr>
        <p:spPr>
          <a:xfrm>
            <a:off x="1491107" y="1073149"/>
            <a:ext cx="6161785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R="0" defTabSz="457200">
              <a:spcBef>
                <a:spcPts val="0"/>
              </a:spcBef>
              <a:defRPr sz="1200">
                <a:solidFill>
                  <a:srgbClr val="0433FF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Hsi-Yu Schive, Tzihong Chiueh</a:t>
            </a:r>
            <a:r>
              <a:rPr sz="1600"/>
              <a:t> </a:t>
            </a:r>
            <a:r>
              <a:t>and Tom Broadhurst. </a:t>
            </a:r>
            <a:r>
              <a:rPr>
                <a:solidFill>
                  <a:srgbClr val="1238FC"/>
                </a:solidFill>
              </a:rPr>
              <a:t>NATURE PHYSICS, </a:t>
            </a:r>
            <a:r>
              <a:t>10 (2014), 246 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2" grpId="1" fill="hold">
                                  <p:stCondLst>
                                    <p:cond delay="4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400"/>
                            </p:stCondLst>
                            <p:childTnLst>
                              <p:par>
                                <p:cTn id="10" presetClass="entr" nodeType="afterEffect" presetSubtype="2" presetID="2" grpId="2" fill="hold">
                                  <p:stCondLst>
                                    <p:cond delay="3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2" grpId="2"/>
      <p:bldP build="whole" bldLvl="1" animBg="1" rev="0" advAuto="0" spid="18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>
            <p:ph type="sldNum" sz="quarter" idx="4294967295"/>
          </p:nvPr>
        </p:nvSpPr>
        <p:spPr>
          <a:xfrm>
            <a:off x="7463966" y="6245224"/>
            <a:ext cx="312068" cy="29898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187" name="image2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486516"/>
            <a:ext cx="9144000" cy="5060213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Shape 188"/>
          <p:cNvSpPr/>
          <p:nvPr>
            <p:ph type="title"/>
          </p:nvPr>
        </p:nvSpPr>
        <p:spPr>
          <a:xfrm>
            <a:off x="970755" y="92073"/>
            <a:ext cx="7202490" cy="1060950"/>
          </a:xfrm>
          <a:prstGeom prst="rect">
            <a:avLst/>
          </a:prstGeom>
        </p:spPr>
        <p:txBody>
          <a:bodyPr/>
          <a:lstStyle/>
          <a:p>
            <a:pPr/>
            <a:r>
              <a:t>Numerical Simulations</a:t>
            </a:r>
          </a:p>
        </p:txBody>
      </p:sp>
      <p:sp>
        <p:nvSpPr>
          <p:cNvPr id="189" name="Shape 189"/>
          <p:cNvSpPr/>
          <p:nvPr/>
        </p:nvSpPr>
        <p:spPr>
          <a:xfrm>
            <a:off x="1491107" y="1073149"/>
            <a:ext cx="6161785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R="0" defTabSz="457200">
              <a:spcBef>
                <a:spcPts val="0"/>
              </a:spcBef>
              <a:defRPr sz="1200">
                <a:solidFill>
                  <a:srgbClr val="0433FF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Hsi-Yu Schive, Tzihong Chiueh</a:t>
            </a:r>
            <a:r>
              <a:rPr sz="1600"/>
              <a:t> </a:t>
            </a:r>
            <a:r>
              <a:t>and Tom Broadhurst. </a:t>
            </a:r>
            <a:r>
              <a:rPr>
                <a:solidFill>
                  <a:srgbClr val="1238FC"/>
                </a:solidFill>
              </a:rPr>
              <a:t>NATURE PHYSICS, </a:t>
            </a:r>
            <a:r>
              <a:t>10 (2014), 246 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/>
          <p:nvPr>
            <p:ph type="title"/>
          </p:nvPr>
        </p:nvSpPr>
        <p:spPr>
          <a:xfrm>
            <a:off x="1555750" y="292100"/>
            <a:ext cx="6604000" cy="850900"/>
          </a:xfrm>
          <a:prstGeom prst="rect">
            <a:avLst/>
          </a:prstGeom>
        </p:spPr>
        <p:txBody>
          <a:bodyPr/>
          <a:lstStyle/>
          <a:p>
            <a:pPr marR="29260" indent="29260" defTabSz="323468">
              <a:defRPr sz="2592"/>
            </a:pPr>
            <a:r>
              <a:t>Scalar Field Fluctuation = Halo</a:t>
            </a:r>
            <a:br/>
          </a:p>
        </p:txBody>
      </p:sp>
      <p:sp>
        <p:nvSpPr>
          <p:cNvPr id="192" name="Shape 192"/>
          <p:cNvSpPr/>
          <p:nvPr/>
        </p:nvSpPr>
        <p:spPr>
          <a:xfrm>
            <a:off x="50001" y="1168400"/>
            <a:ext cx="9042401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M.Alcubierre, F. S. Guzmán, T. Matos, D. Núñez, L. A. Ureña and P. Wiederhold. </a:t>
            </a:r>
          </a:p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Galactic Collapse of Scalar Field Dark Matter.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CQG 19(2002)5017</a:t>
            </a:r>
            <a:r>
              <a:t>.  arXiv: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gr-qc /0110102.</a:t>
            </a:r>
          </a:p>
        </p:txBody>
      </p:sp>
      <p:sp>
        <p:nvSpPr>
          <p:cNvPr id="193" name="Shape 193"/>
          <p:cNvSpPr/>
          <p:nvPr/>
        </p:nvSpPr>
        <p:spPr>
          <a:xfrm>
            <a:off x="2222500" y="2133600"/>
            <a:ext cx="4368800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J. Balakrishna, E. Seidel and W. Suen. PRD 58(1998)104004</a:t>
            </a:r>
          </a:p>
        </p:txBody>
      </p:sp>
      <p:sp>
        <p:nvSpPr>
          <p:cNvPr id="194" name="Shape 194"/>
          <p:cNvSpPr/>
          <p:nvPr/>
        </p:nvSpPr>
        <p:spPr>
          <a:xfrm>
            <a:off x="406400" y="1651000"/>
            <a:ext cx="847090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pPr>
            <a:r>
              <a:t>Pau Amaro-Seoane, Juan Barranco, Argelia Bernal and Luciano Rezzolla. </a:t>
            </a:r>
            <a:br/>
            <a:r>
              <a:t>Constraining scalar fields with stellar kinematics and collisional dark matter. JCAP11 (2010)002</a:t>
            </a:r>
          </a:p>
        </p:txBody>
      </p:sp>
      <p:pic>
        <p:nvPicPr>
          <p:cNvPr id="195" name="media1.m4v"/>
          <p:cNvPicPr>
            <a:picLocks noChangeAspect="0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342900" y="1168400"/>
            <a:ext cx="8128000" cy="5334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00000" fill="hold"/>
                                        <p:tgtEl>
                                          <p:spTgt spid="1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195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/>
          <p:nvPr>
            <p:ph type="sldNum" sz="quarter" idx="4294967295"/>
          </p:nvPr>
        </p:nvSpPr>
        <p:spPr>
          <a:xfrm>
            <a:off x="7463966" y="6245225"/>
            <a:ext cx="312068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198" name="image2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66900" y="2374900"/>
            <a:ext cx="6313488" cy="4419600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Shape 199"/>
          <p:cNvSpPr/>
          <p:nvPr/>
        </p:nvSpPr>
        <p:spPr>
          <a:xfrm>
            <a:off x="1524000" y="302753"/>
            <a:ext cx="6642100" cy="62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40639" algn="ctr">
              <a:spcBef>
                <a:spcPts val="0"/>
              </a:spcBef>
              <a:defRPr sz="3600"/>
            </a:lvl1pPr>
          </a:lstStyle>
          <a:p>
            <a:pPr/>
            <a:r>
              <a:t>Natural Cut off</a:t>
            </a:r>
          </a:p>
        </p:txBody>
      </p:sp>
      <p:sp>
        <p:nvSpPr>
          <p:cNvPr id="200" name="Shape 200"/>
          <p:cNvSpPr/>
          <p:nvPr/>
        </p:nvSpPr>
        <p:spPr>
          <a:xfrm>
            <a:off x="1155700" y="1168400"/>
            <a:ext cx="6819900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Tonatiuh Matos and Luis A. Ureña.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Phys Rev. D63, (2001), 063506.</a:t>
            </a:r>
            <a:r>
              <a:t> Available at: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 invalidUrl="" action="" tgtFrame="" tooltip="" history="1" highlightClick="0" endSnd="0"/>
              </a:rPr>
              <a:t>astro-ph/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 invalidUrl="" action="" tgtFrame="" tooltip="" history="1" highlightClick="0" endSnd="0"/>
              </a:rPr>
              <a:t> 0006024</a:t>
            </a:r>
          </a:p>
        </p:txBody>
      </p:sp>
      <p:pic>
        <p:nvPicPr>
          <p:cNvPr id="201" name="image26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41300" y="1498600"/>
            <a:ext cx="7289515" cy="838200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Shape 202"/>
          <p:cNvSpPr/>
          <p:nvPr/>
        </p:nvSpPr>
        <p:spPr>
          <a:xfrm>
            <a:off x="315192" y="5123084"/>
            <a:ext cx="1721100" cy="44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m ~ 10</a:t>
            </a:r>
            <a:r>
              <a:rPr baseline="31999"/>
              <a:t>-22</a:t>
            </a:r>
            <a:r>
              <a:t>eV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2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Class="entr" nodeType="afterEffect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7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Class="entr" nodeType="afterEffect" presetSubtype="2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Subtype="32" presetID="4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 transition="in">
                                      <p:cBhvr>
                                        <p:cTn id="27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8" grpId="4"/>
      <p:bldP build="whole" bldLvl="1" animBg="1" rev="0" advAuto="0" spid="202" grpId="5"/>
      <p:bldP build="whole" bldLvl="1" animBg="1" rev="0" advAuto="0" spid="200" grpId="2"/>
      <p:bldP build="whole" bldLvl="1" animBg="1" rev="0" advAuto="0" spid="199" grpId="1"/>
      <p:bldP build="whole" bldLvl="1" animBg="1" rev="0" advAuto="0" spid="201" grpId="3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/>
          <p:nvPr>
            <p:ph type="title"/>
          </p:nvPr>
        </p:nvSpPr>
        <p:spPr>
          <a:xfrm>
            <a:off x="1555750" y="292100"/>
            <a:ext cx="6604000" cy="850900"/>
          </a:xfrm>
          <a:prstGeom prst="rect">
            <a:avLst/>
          </a:prstGeom>
        </p:spPr>
        <p:txBody>
          <a:bodyPr/>
          <a:lstStyle/>
          <a:p>
            <a:pPr marR="29260" indent="29260" defTabSz="323468">
              <a:defRPr sz="2592"/>
            </a:pPr>
            <a:r>
              <a:t>Scalar Field Fluctuation = Halo</a:t>
            </a:r>
            <a:br/>
          </a:p>
        </p:txBody>
      </p:sp>
      <p:sp>
        <p:nvSpPr>
          <p:cNvPr id="205" name="Shape 205"/>
          <p:cNvSpPr/>
          <p:nvPr/>
        </p:nvSpPr>
        <p:spPr>
          <a:xfrm>
            <a:off x="50001" y="1168400"/>
            <a:ext cx="9042401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M.Alcubierre, F. S. Guzmán, T. Matos, D. Núñez, L. A. Ureña and P. Wiederhold. </a:t>
            </a:r>
          </a:p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Galactic Collapse of Scalar Field Dark Matter.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CQG 19(2002)5017</a:t>
            </a:r>
            <a:r>
              <a:t>.  arXiv: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gr-qc /0110102.</a:t>
            </a:r>
          </a:p>
        </p:txBody>
      </p:sp>
      <p:sp>
        <p:nvSpPr>
          <p:cNvPr id="206" name="Shape 206"/>
          <p:cNvSpPr/>
          <p:nvPr/>
        </p:nvSpPr>
        <p:spPr>
          <a:xfrm>
            <a:off x="2222500" y="2133600"/>
            <a:ext cx="4368800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J. Balakrishna, E. Seidel and W. Suen. PRD 58(1998)104004</a:t>
            </a:r>
          </a:p>
        </p:txBody>
      </p:sp>
      <p:sp>
        <p:nvSpPr>
          <p:cNvPr id="207" name="Shape 207"/>
          <p:cNvSpPr/>
          <p:nvPr/>
        </p:nvSpPr>
        <p:spPr>
          <a:xfrm>
            <a:off x="406400" y="1651000"/>
            <a:ext cx="847090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pPr>
            <a:r>
              <a:t>Pau Amaro-Seoane, Juan Barranco, Argelia Bernal and Luciano Rezzolla. </a:t>
            </a:r>
            <a:br/>
            <a:r>
              <a:t>Constraining scalar fields with stellar kinematics and collisional dark matter. JCAP11 (2010)002</a:t>
            </a:r>
          </a:p>
        </p:txBody>
      </p:sp>
      <p:pic>
        <p:nvPicPr>
          <p:cNvPr id="208" name="media2.m4v"/>
          <p:cNvPicPr>
            <a:picLocks noChangeAspect="0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1879649" y="2616200"/>
            <a:ext cx="5524402" cy="41433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2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Class="entr" nodeType="afterEffect" presetSubtype="8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Class="entr" nodeType="afterEffect" presetSubtype="8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Class="mediacall" nodeType="afterEffect" presetSubtype="0" presetID="1" grpId="5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4000000" fill="hold"/>
                                        <p:tgtEl>
                                          <p:spTgt spid="2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27" fill="hold" display="0">
                  <p:stCondLst>
                    <p:cond delay="indefinite"/>
                  </p:stCondLst>
                </p:cTn>
                <p:tgtEl>
                  <p:spTgt spid="208"/>
                </p:tgtEl>
              </p:cMediaNode>
            </p:video>
          </p:childTnLst>
        </p:cTn>
      </p:par>
    </p:tnLst>
    <p:bldLst>
      <p:bldP build="whole" bldLvl="1" animBg="1" rev="0" advAuto="0" spid="205" grpId="2"/>
      <p:bldP build="whole" bldLvl="1" animBg="1" rev="0" advAuto="0" spid="204" grpId="1"/>
      <p:bldP build="whole" bldLvl="1" animBg="1" rev="0" advAuto="0" spid="207" grpId="3"/>
      <p:bldP build="whole" bldLvl="1" animBg="1" rev="0" advAuto="0" spid="206" grpId="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>
            <p:ph type="title"/>
          </p:nvPr>
        </p:nvSpPr>
        <p:spPr>
          <a:xfrm>
            <a:off x="1460500" y="14287"/>
            <a:ext cx="6667500" cy="1143001"/>
          </a:xfrm>
          <a:prstGeom prst="rect">
            <a:avLst/>
          </a:prstGeom>
        </p:spPr>
        <p:txBody>
          <a:bodyPr/>
          <a:lstStyle/>
          <a:p>
            <a:pPr>
              <a:defRPr sz="2400"/>
            </a:pPr>
            <a:r>
              <a:t>BEC, Fuzzy, Wave, Ultra-light-axion, Scalar Field</a:t>
            </a:r>
            <a:r>
              <a:rPr sz="3600"/>
              <a:t> DM</a:t>
            </a:r>
          </a:p>
        </p:txBody>
      </p:sp>
      <p:sp>
        <p:nvSpPr>
          <p:cNvPr id="107" name="Shape 107"/>
          <p:cNvSpPr/>
          <p:nvPr>
            <p:ph type="sldNum" sz="quarter" idx="4294967295"/>
          </p:nvPr>
        </p:nvSpPr>
        <p:spPr>
          <a:xfrm>
            <a:off x="7513408" y="6245225"/>
            <a:ext cx="213185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08" name="Shape 108"/>
          <p:cNvSpPr/>
          <p:nvPr/>
        </p:nvSpPr>
        <p:spPr>
          <a:xfrm>
            <a:off x="380999" y="1587499"/>
            <a:ext cx="774950" cy="44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/>
            <a:r>
              <a:t>Here</a:t>
            </a:r>
          </a:p>
        </p:txBody>
      </p:sp>
      <p:pic>
        <p:nvPicPr>
          <p:cNvPr id="109" name="image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11300" y="1803400"/>
            <a:ext cx="6477000" cy="816667"/>
          </a:xfrm>
          <a:prstGeom prst="rect">
            <a:avLst/>
          </a:prstGeom>
          <a:ln w="12700">
            <a:miter lim="400000"/>
          </a:ln>
        </p:spPr>
      </p:pic>
      <p:sp>
        <p:nvSpPr>
          <p:cNvPr id="110" name="Shape 110"/>
          <p:cNvSpPr/>
          <p:nvPr/>
        </p:nvSpPr>
        <p:spPr>
          <a:xfrm>
            <a:off x="76200" y="1155700"/>
            <a:ext cx="897890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F. Siddhartha Guzman, Tonatiuh Matos and H. B. Villegas. Astron. Nachr. 320 (1999) 3,97</a:t>
            </a:r>
            <a:br/>
            <a:r>
              <a:t>F. Siddhartha Guzman and Tonatiuh Matos. Class. Quantum Grav. 17 (2000) L9. arXiv:gr-qc/9810028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2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Class="entr" nodeType="afterEffect" presetSubtype="16" presetID="4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id="1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Class="entr" nodeType="afterEffect" presetSubtype="8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10" grpId="2"/>
      <p:bldP build="whole" bldLvl="1" animBg="1" rev="0" advAuto="0" spid="106" grpId="1"/>
      <p:bldP build="whole" bldLvl="1" animBg="1" rev="0" advAuto="0" spid="109" grpId="3"/>
      <p:bldP build="whole" bldLvl="1" animBg="1" rev="0" advAuto="0" spid="108" grpId="4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/>
          <p:nvPr>
            <p:ph type="title"/>
          </p:nvPr>
        </p:nvSpPr>
        <p:spPr>
          <a:xfrm>
            <a:off x="1555750" y="292100"/>
            <a:ext cx="6604000" cy="850900"/>
          </a:xfrm>
          <a:prstGeom prst="rect">
            <a:avLst/>
          </a:prstGeom>
        </p:spPr>
        <p:txBody>
          <a:bodyPr/>
          <a:lstStyle/>
          <a:p>
            <a:pPr marR="29260" indent="29260" defTabSz="323468">
              <a:defRPr sz="2592"/>
            </a:pPr>
            <a:r>
              <a:t>Scalar Field Fluctuation = Halo</a:t>
            </a:r>
            <a:br/>
          </a:p>
        </p:txBody>
      </p:sp>
      <p:sp>
        <p:nvSpPr>
          <p:cNvPr id="211" name="Shape 211"/>
          <p:cNvSpPr/>
          <p:nvPr/>
        </p:nvSpPr>
        <p:spPr>
          <a:xfrm>
            <a:off x="50001" y="1168400"/>
            <a:ext cx="9042401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M.Alcubierre, F. S. Guzmán, T. Matos, D. Núñez, L. A. Ureña and P. Wiederhold. </a:t>
            </a:r>
          </a:p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Galactic Collapse of Scalar Field Dark Matter.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CQG 19(2002)5017</a:t>
            </a:r>
            <a:r>
              <a:t>.  arXiv: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gr-qc /0110102.</a:t>
            </a:r>
          </a:p>
        </p:txBody>
      </p:sp>
      <p:sp>
        <p:nvSpPr>
          <p:cNvPr id="212" name="Shape 212"/>
          <p:cNvSpPr/>
          <p:nvPr/>
        </p:nvSpPr>
        <p:spPr>
          <a:xfrm>
            <a:off x="2222500" y="2133600"/>
            <a:ext cx="4368800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J. Balakrishna, E. Seidel and W. Suen. PRD 58(1998)104004</a:t>
            </a:r>
          </a:p>
        </p:txBody>
      </p:sp>
      <p:sp>
        <p:nvSpPr>
          <p:cNvPr id="213" name="Shape 213"/>
          <p:cNvSpPr/>
          <p:nvPr/>
        </p:nvSpPr>
        <p:spPr>
          <a:xfrm>
            <a:off x="406400" y="1651000"/>
            <a:ext cx="847090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pPr>
            <a:r>
              <a:t>Pau Amaro-Seoane, Juan Barranco, Argelia Bernal and Luciano Rezzolla. </a:t>
            </a:r>
            <a:br/>
            <a:r>
              <a:t>Constraining scalar fields with stellar kinematics and collisional dark matter. JCAP11 (2010)002</a:t>
            </a:r>
          </a:p>
        </p:txBody>
      </p:sp>
      <p:sp>
        <p:nvSpPr>
          <p:cNvPr id="214" name="Shape 214"/>
          <p:cNvSpPr/>
          <p:nvPr/>
        </p:nvSpPr>
        <p:spPr>
          <a:xfrm>
            <a:off x="323616" y="4875434"/>
            <a:ext cx="1805783" cy="44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>
              <a:defRPr i="1"/>
            </a:pPr>
            <a:r>
              <a:t>m  </a:t>
            </a:r>
            <a:r>
              <a:rPr i="0"/>
              <a:t>~ 10</a:t>
            </a:r>
            <a:r>
              <a:rPr baseline="31999" i="0"/>
              <a:t>-22</a:t>
            </a:r>
            <a:r>
              <a:rPr i="0"/>
              <a:t>eV</a:t>
            </a:r>
          </a:p>
        </p:txBody>
      </p:sp>
      <p:sp>
        <p:nvSpPr>
          <p:cNvPr id="215" name="Shape 215"/>
          <p:cNvSpPr/>
          <p:nvPr/>
        </p:nvSpPr>
        <p:spPr>
          <a:xfrm>
            <a:off x="3226758" y="4959350"/>
            <a:ext cx="825502" cy="279400"/>
          </a:xfrm>
          <a:prstGeom prst="rightArrow">
            <a:avLst>
              <a:gd name="adj1" fmla="val 32000"/>
              <a:gd name="adj2" fmla="val 200000"/>
            </a:avLst>
          </a:prstGeom>
          <a:ln w="12700">
            <a:solidFill>
              <a:srgbClr val="1A0A53"/>
            </a:solidFill>
          </a:ln>
        </p:spPr>
        <p:txBody>
          <a:bodyPr lIns="50800" tIns="50800" rIns="50800" bIns="50800" anchor="ctr"/>
          <a:lstStyle/>
          <a:p>
            <a:pPr/>
          </a:p>
        </p:txBody>
      </p:sp>
      <p:pic>
        <p:nvPicPr>
          <p:cNvPr id="216" name="image28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467100" y="3060700"/>
            <a:ext cx="2349500" cy="736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image29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703391" y="4851400"/>
            <a:ext cx="2628901" cy="495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Class="entr" nodeType="afterEffect" presetSubtype="9" presetID="15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Class="entr" nodeType="afterEffect" presetID="9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4" dur="1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7" grpId="4"/>
      <p:bldP build="whole" bldLvl="1" animBg="1" rev="0" advAuto="0" spid="215" grpId="3"/>
      <p:bldP build="whole" bldLvl="1" animBg="1" rev="0" advAuto="0" spid="216" grpId="1"/>
      <p:bldP build="whole" bldLvl="1" animBg="1" rev="0" advAuto="0" spid="214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>
            <p:ph type="title"/>
          </p:nvPr>
        </p:nvSpPr>
        <p:spPr>
          <a:xfrm>
            <a:off x="977900" y="92074"/>
            <a:ext cx="7188200" cy="1079501"/>
          </a:xfrm>
          <a:prstGeom prst="rect">
            <a:avLst/>
          </a:prstGeom>
        </p:spPr>
        <p:txBody>
          <a:bodyPr/>
          <a:lstStyle/>
          <a:p>
            <a:pPr/>
            <a:r>
              <a:t>Axions vs SFDM</a:t>
            </a:r>
          </a:p>
        </p:txBody>
      </p:sp>
      <p:sp>
        <p:nvSpPr>
          <p:cNvPr id="220" name="Shape 220"/>
          <p:cNvSpPr/>
          <p:nvPr>
            <p:ph type="sldNum" sz="quarter" idx="4294967295"/>
          </p:nvPr>
        </p:nvSpPr>
        <p:spPr>
          <a:xfrm>
            <a:off x="7463966" y="6245225"/>
            <a:ext cx="312068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21" name="image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700" y="1689100"/>
            <a:ext cx="4546600" cy="4546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2" name="image30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461000" y="3454400"/>
            <a:ext cx="1016000" cy="10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Shape 223"/>
          <p:cNvSpPr/>
          <p:nvPr/>
        </p:nvSpPr>
        <p:spPr>
          <a:xfrm>
            <a:off x="2768600" y="838199"/>
            <a:ext cx="6388100" cy="5943601"/>
          </a:xfrm>
          <a:prstGeom prst="ellipse">
            <a:avLst/>
          </a:prstGeom>
          <a:ln w="12700"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224" name="Shape 224"/>
          <p:cNvSpPr/>
          <p:nvPr/>
        </p:nvSpPr>
        <p:spPr>
          <a:xfrm>
            <a:off x="3009899" y="1168400"/>
            <a:ext cx="3110658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Barranco and Bernal, PRD 83,(2011)043525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2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Class="entr" nodeType="afterEffect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7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Subtype="9" presetID="15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Class="entr" nodeType="afterEffect" presetSubtype="9" presetID="15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1" grpId="3"/>
      <p:bldP build="whole" bldLvl="1" animBg="1" rev="0" advAuto="0" spid="223" grpId="4"/>
      <p:bldP build="whole" bldLvl="1" animBg="1" rev="0" advAuto="0" spid="224" grpId="2"/>
      <p:bldP build="whole" bldLvl="1" animBg="1" rev="0" advAuto="0" spid="222" grpId="5"/>
      <p:bldP build="whole" bldLvl="1" animBg="1" rev="0" advAuto="0" spid="21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/>
          <p:nvPr>
            <p:ph type="title"/>
          </p:nvPr>
        </p:nvSpPr>
        <p:spPr>
          <a:xfrm>
            <a:off x="1555750" y="292100"/>
            <a:ext cx="6604000" cy="850900"/>
          </a:xfrm>
          <a:prstGeom prst="rect">
            <a:avLst/>
          </a:prstGeom>
        </p:spPr>
        <p:txBody>
          <a:bodyPr/>
          <a:lstStyle/>
          <a:p>
            <a:pPr marR="29260" indent="29260" defTabSz="323468">
              <a:defRPr sz="2592"/>
            </a:pPr>
            <a:r>
              <a:t>Scalar Field Fluctuation = Halo</a:t>
            </a:r>
            <a:br/>
          </a:p>
        </p:txBody>
      </p:sp>
      <p:sp>
        <p:nvSpPr>
          <p:cNvPr id="227" name="Shape 227"/>
          <p:cNvSpPr/>
          <p:nvPr/>
        </p:nvSpPr>
        <p:spPr>
          <a:xfrm>
            <a:off x="50001" y="1168400"/>
            <a:ext cx="9042401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M.Alcubierre, F. S. Guzmán, T. Matos, D. Núñez, L. A. Ureña and P. Wiederhold. </a:t>
            </a:r>
          </a:p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Galactic Collapse of Scalar Field Dark Matter.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CQG 19(2002)5017</a:t>
            </a:r>
            <a:r>
              <a:t>.  arXiv: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gr-qc /0110102.</a:t>
            </a:r>
          </a:p>
        </p:txBody>
      </p:sp>
      <p:sp>
        <p:nvSpPr>
          <p:cNvPr id="228" name="Shape 228"/>
          <p:cNvSpPr/>
          <p:nvPr/>
        </p:nvSpPr>
        <p:spPr>
          <a:xfrm>
            <a:off x="2222500" y="2133600"/>
            <a:ext cx="4368800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J. Balakrishna, E. Seidel and W. Suen. PRD 58(1998)104004</a:t>
            </a:r>
          </a:p>
        </p:txBody>
      </p:sp>
      <p:sp>
        <p:nvSpPr>
          <p:cNvPr id="229" name="Shape 229"/>
          <p:cNvSpPr/>
          <p:nvPr/>
        </p:nvSpPr>
        <p:spPr>
          <a:xfrm>
            <a:off x="406400" y="1651000"/>
            <a:ext cx="847090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pPr>
            <a:r>
              <a:t>Pau Amaro-Seoane, Juan Barranco, Argelia Bernal and Luciano Rezzolla. </a:t>
            </a:r>
            <a:br/>
            <a:r>
              <a:t>Constraining scalar fields with stellar kinematics and collisional dark matter. JCAP11 (2010)002</a:t>
            </a:r>
          </a:p>
        </p:txBody>
      </p:sp>
      <p:pic>
        <p:nvPicPr>
          <p:cNvPr id="230" name="media3.m4v"/>
          <p:cNvPicPr>
            <a:picLocks noChangeAspect="0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336550" y="1168400"/>
            <a:ext cx="8470900" cy="555902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00000" fill="hold"/>
                                        <p:tgtEl>
                                          <p:spTgt spid="2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30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/>
          <p:nvPr>
            <p:ph type="title"/>
          </p:nvPr>
        </p:nvSpPr>
        <p:spPr>
          <a:xfrm>
            <a:off x="1555750" y="292100"/>
            <a:ext cx="6604000" cy="850900"/>
          </a:xfrm>
          <a:prstGeom prst="rect">
            <a:avLst/>
          </a:prstGeom>
        </p:spPr>
        <p:txBody>
          <a:bodyPr/>
          <a:lstStyle/>
          <a:p>
            <a:pPr marR="29260" indent="29260" defTabSz="323468">
              <a:defRPr sz="2592"/>
            </a:pPr>
            <a:r>
              <a:t>Scalar Field Fluctuation = Halo</a:t>
            </a:r>
            <a:br/>
          </a:p>
        </p:txBody>
      </p:sp>
      <p:sp>
        <p:nvSpPr>
          <p:cNvPr id="233" name="Shape 233"/>
          <p:cNvSpPr/>
          <p:nvPr/>
        </p:nvSpPr>
        <p:spPr>
          <a:xfrm>
            <a:off x="50001" y="1168400"/>
            <a:ext cx="9042401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M.Alcubierre, F. S. Guzmán, T. Matos, D. Núñez, L. A. Ureña and P. Wiederhold. </a:t>
            </a:r>
          </a:p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Galactic Collapse of Scalar Field Dark Matter.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CQG 19(2002)5017</a:t>
            </a:r>
            <a:r>
              <a:t>.  arXiv: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gr-qc /0110102.</a:t>
            </a:r>
          </a:p>
        </p:txBody>
      </p:sp>
      <p:sp>
        <p:nvSpPr>
          <p:cNvPr id="234" name="Shape 234"/>
          <p:cNvSpPr/>
          <p:nvPr/>
        </p:nvSpPr>
        <p:spPr>
          <a:xfrm>
            <a:off x="2222500" y="2133600"/>
            <a:ext cx="4368800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J. Balakrishna, E. Seidel and W. Suen. PRD 58(1998)104004</a:t>
            </a:r>
          </a:p>
        </p:txBody>
      </p:sp>
      <p:sp>
        <p:nvSpPr>
          <p:cNvPr id="235" name="Shape 235"/>
          <p:cNvSpPr/>
          <p:nvPr/>
        </p:nvSpPr>
        <p:spPr>
          <a:xfrm>
            <a:off x="406400" y="1651000"/>
            <a:ext cx="847090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pPr>
            <a:r>
              <a:t>Pau Amaro-Seoane, Juan Barranco, Argelia Bernal and Luciano Rezzolla. </a:t>
            </a:r>
            <a:br/>
            <a:r>
              <a:t>Constraining scalar fields with stellar kinematics and collisional dark matter. JCAP11 (2010)002</a:t>
            </a:r>
          </a:p>
        </p:txBody>
      </p:sp>
      <p:pic>
        <p:nvPicPr>
          <p:cNvPr id="236" name="media4.m4v"/>
          <p:cNvPicPr>
            <a:picLocks noChangeAspect="0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342900" y="1168400"/>
            <a:ext cx="8128000" cy="5334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00000" fill="hold"/>
                                        <p:tgtEl>
                                          <p:spTgt spid="2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36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/>
          <p:nvPr/>
        </p:nvSpPr>
        <p:spPr>
          <a:xfrm>
            <a:off x="1716954" y="1206500"/>
            <a:ext cx="5710092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39" algn="ctr">
              <a:spcBef>
                <a:spcPts val="0"/>
              </a:spcBef>
              <a:defRPr sz="1200">
                <a:solidFill>
                  <a:srgbClr val="002E7A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F. Sidhartha Guzman and Tonatiuh Matos. CQG(2000)L9 arXiv:gr-qc/9810028</a:t>
            </a:r>
          </a:p>
        </p:txBody>
      </p:sp>
      <p:sp>
        <p:nvSpPr>
          <p:cNvPr id="239" name="Shape 239"/>
          <p:cNvSpPr/>
          <p:nvPr/>
        </p:nvSpPr>
        <p:spPr>
          <a:xfrm>
            <a:off x="1524000" y="302753"/>
            <a:ext cx="6642100" cy="62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40639" algn="ctr">
              <a:spcBef>
                <a:spcPts val="0"/>
              </a:spcBef>
              <a:defRPr sz="3600"/>
            </a:lvl1pPr>
          </a:lstStyle>
          <a:p>
            <a:pPr/>
            <a:r>
              <a:t>Galaxy Formation</a:t>
            </a:r>
          </a:p>
        </p:txBody>
      </p:sp>
      <p:pic>
        <p:nvPicPr>
          <p:cNvPr id="240" name="image3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921" y="1712664"/>
            <a:ext cx="3657603" cy="22479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" name="image3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921" y="4187328"/>
            <a:ext cx="3657603" cy="22479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2" name="image3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806305" y="4187328"/>
            <a:ext cx="3657602" cy="22479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3" name="image36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806305" y="1712664"/>
            <a:ext cx="3657602" cy="22479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2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1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Class="entr" nodeType="afterEffect" presetSubtype="2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Class="entr" nodeType="afterEffect" presetSubtype="8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Class="entr" nodeType="afterEffect" presetSubtype="4" presetID="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40" grpId="2"/>
      <p:bldP build="whole" bldLvl="1" animBg="1" rev="0" advAuto="0" spid="238" grpId="1"/>
      <p:bldP build="whole" bldLvl="1" animBg="1" rev="0" advAuto="0" spid="243" grpId="3"/>
      <p:bldP build="whole" bldLvl="1" animBg="1" rev="0" advAuto="0" spid="242" grpId="5"/>
      <p:bldP build="whole" bldLvl="1" animBg="1" rev="0" advAuto="0" spid="241" grpId="4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image3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75970" y="3835400"/>
            <a:ext cx="4336145" cy="3035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" name="image3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52400" y="1333500"/>
            <a:ext cx="3975100" cy="278257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7" name="image39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000500" y="1320800"/>
            <a:ext cx="3975100" cy="2782571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Shape 248"/>
          <p:cNvSpPr/>
          <p:nvPr>
            <p:ph type="sldNum" sz="quarter" idx="4294967295"/>
          </p:nvPr>
        </p:nvSpPr>
        <p:spPr>
          <a:xfrm>
            <a:off x="7463966" y="6245225"/>
            <a:ext cx="312068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49" name="Shape 249"/>
          <p:cNvSpPr/>
          <p:nvPr/>
        </p:nvSpPr>
        <p:spPr>
          <a:xfrm>
            <a:off x="1009650" y="1155700"/>
            <a:ext cx="7124700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V. H. Robles and TM. MNRAS 392, (2012) 282. </a:t>
            </a:r>
            <a:r>
              <a:rPr>
                <a:solidFill>
                  <a:srgbClr val="0042AA"/>
                </a:solidFill>
              </a:rPr>
              <a:t>arXiv:1201.3032</a:t>
            </a:r>
          </a:p>
        </p:txBody>
      </p:sp>
      <p:sp>
        <p:nvSpPr>
          <p:cNvPr id="250" name="Shape 250"/>
          <p:cNvSpPr/>
          <p:nvPr/>
        </p:nvSpPr>
        <p:spPr>
          <a:xfrm>
            <a:off x="1524000" y="321431"/>
            <a:ext cx="6642100" cy="62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40639" algn="ctr">
              <a:spcBef>
                <a:spcPts val="0"/>
              </a:spcBef>
              <a:defRPr sz="3600"/>
            </a:lvl1pPr>
          </a:lstStyle>
          <a:p>
            <a:pPr/>
            <a:r>
              <a:t>Galaxy Formation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/>
          <p:nvPr>
            <p:ph type="sldNum" sz="quarter" idx="4294967295"/>
          </p:nvPr>
        </p:nvSpPr>
        <p:spPr>
          <a:xfrm>
            <a:off x="7463966" y="6245225"/>
            <a:ext cx="312068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53" name="Shape 253"/>
          <p:cNvSpPr/>
          <p:nvPr/>
        </p:nvSpPr>
        <p:spPr>
          <a:xfrm>
            <a:off x="2780233" y="1160156"/>
            <a:ext cx="4129635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Erminia Calabrese</a:t>
            </a:r>
            <a:r>
              <a:rPr sz="1000"/>
              <a:t> </a:t>
            </a:r>
            <a:r>
              <a:t>and David N. Spergel. arXiv:1603.07321</a:t>
            </a:r>
          </a:p>
        </p:txBody>
      </p:sp>
      <p:sp>
        <p:nvSpPr>
          <p:cNvPr id="254" name="Shape 254"/>
          <p:cNvSpPr/>
          <p:nvPr/>
        </p:nvSpPr>
        <p:spPr>
          <a:xfrm>
            <a:off x="1524000" y="321431"/>
            <a:ext cx="6642100" cy="62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40639" algn="ctr">
              <a:spcBef>
                <a:spcPts val="0"/>
              </a:spcBef>
              <a:defRPr sz="3600"/>
            </a:lvl1pPr>
          </a:lstStyle>
          <a:p>
            <a:pPr/>
            <a:r>
              <a:t>Galaxy Formation</a:t>
            </a:r>
          </a:p>
        </p:txBody>
      </p:sp>
      <p:pic>
        <p:nvPicPr>
          <p:cNvPr id="255" name="image4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928" y="1505081"/>
            <a:ext cx="4229378" cy="3847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256" name="image4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38582" y="2519800"/>
            <a:ext cx="4288545" cy="43981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Class="entr" nodeType="afterEffect" presetSubtype="2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5" grpId="2"/>
      <p:bldP build="whole" bldLvl="1" animBg="1" rev="0" advAuto="0" spid="256" grpId="3"/>
      <p:bldP build="whole" bldLvl="1" animBg="1" rev="0" advAuto="0" spid="25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/>
          <p:nvPr>
            <p:ph type="sldNum" sz="quarter" idx="4294967295"/>
          </p:nvPr>
        </p:nvSpPr>
        <p:spPr>
          <a:xfrm>
            <a:off x="7463966" y="6245225"/>
            <a:ext cx="312068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59" name="Shape 259"/>
          <p:cNvSpPr/>
          <p:nvPr/>
        </p:nvSpPr>
        <p:spPr>
          <a:xfrm>
            <a:off x="1586433" y="1172856"/>
            <a:ext cx="6172995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Tula Bernal, Lizbeth M. Fernandez, Tonatiuh Matos </a:t>
            </a:r>
            <a:r>
              <a:rPr sz="1000"/>
              <a:t> </a:t>
            </a:r>
            <a:r>
              <a:t>and Mario Rodriguez. In preparation</a:t>
            </a:r>
          </a:p>
        </p:txBody>
      </p:sp>
      <p:sp>
        <p:nvSpPr>
          <p:cNvPr id="260" name="Shape 260"/>
          <p:cNvSpPr/>
          <p:nvPr/>
        </p:nvSpPr>
        <p:spPr>
          <a:xfrm>
            <a:off x="1524000" y="321431"/>
            <a:ext cx="6642100" cy="62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40639" algn="ctr">
              <a:spcBef>
                <a:spcPts val="0"/>
              </a:spcBef>
              <a:defRPr sz="3600"/>
            </a:lvl1pPr>
          </a:lstStyle>
          <a:p>
            <a:pPr/>
            <a:r>
              <a:t>Galaxy Formation</a:t>
            </a:r>
          </a:p>
        </p:txBody>
      </p:sp>
      <p:pic>
        <p:nvPicPr>
          <p:cNvPr id="261" name="image4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6406" y="1536744"/>
            <a:ext cx="3234440" cy="1865366"/>
          </a:xfrm>
          <a:prstGeom prst="rect">
            <a:avLst/>
          </a:prstGeom>
          <a:ln w="12700">
            <a:miter lim="400000"/>
          </a:ln>
        </p:spPr>
      </p:pic>
      <p:pic>
        <p:nvPicPr>
          <p:cNvPr id="262" name="image4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49908" y="1536744"/>
            <a:ext cx="3234440" cy="1865366"/>
          </a:xfrm>
          <a:prstGeom prst="rect">
            <a:avLst/>
          </a:prstGeom>
          <a:ln w="12700">
            <a:miter lim="400000"/>
          </a:ln>
        </p:spPr>
      </p:pic>
      <p:pic>
        <p:nvPicPr>
          <p:cNvPr id="263" name="image4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33367" y="1499243"/>
            <a:ext cx="3364489" cy="1940368"/>
          </a:xfrm>
          <a:prstGeom prst="rect">
            <a:avLst/>
          </a:prstGeom>
          <a:ln w="12700">
            <a:miter lim="400000"/>
          </a:ln>
        </p:spPr>
      </p:pic>
      <p:pic>
        <p:nvPicPr>
          <p:cNvPr id="264" name="image45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79700" y="4125159"/>
            <a:ext cx="3141029" cy="181149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5" name="image46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784885" y="4060723"/>
            <a:ext cx="3364487" cy="1940367"/>
          </a:xfrm>
          <a:prstGeom prst="rect">
            <a:avLst/>
          </a:prstGeom>
          <a:ln w="12700">
            <a:miter lim="400000"/>
          </a:ln>
        </p:spPr>
      </p:pic>
      <p:pic>
        <p:nvPicPr>
          <p:cNvPr id="266" name="image47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5898391" y="4098223"/>
            <a:ext cx="3234439" cy="18653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16" presetID="23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Class="entr" nodeType="afterEffect" presetSubtype="16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Class="entr" nodeType="afterEffect" presetSubtype="16" presetID="23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Class="entr" nodeType="afterEffect" presetSubtype="16" presetID="23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Class="entr" nodeType="afterEffect" presetSubtype="16" presetID="23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50"/>
                            </p:stCondLst>
                            <p:childTnLst>
                              <p:par>
                                <p:cTn id="35" presetClass="entr" nodeType="afterEffect" presetSubtype="16" presetID="23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9" grpId="1"/>
      <p:bldP build="whole" bldLvl="1" animBg="1" rev="0" advAuto="0" spid="263" grpId="4"/>
      <p:bldP build="whole" bldLvl="1" animBg="1" rev="0" advAuto="0" spid="266" grpId="7"/>
      <p:bldP build="whole" bldLvl="1" animBg="1" rev="0" advAuto="0" spid="264" grpId="5"/>
      <p:bldP build="whole" bldLvl="1" animBg="1" rev="0" advAuto="0" spid="265" grpId="6"/>
      <p:bldP build="whole" bldLvl="1" animBg="1" rev="0" advAuto="0" spid="262" grpId="3"/>
      <p:bldP build="whole" bldLvl="1" animBg="1" rev="0" advAuto="0" spid="261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0825" y="1204912"/>
            <a:ext cx="3744913" cy="2890839"/>
          </a:xfrm>
          <a:prstGeom prst="rect">
            <a:avLst/>
          </a:prstGeom>
          <a:ln w="12700">
            <a:miter lim="400000"/>
          </a:ln>
        </p:spPr>
      </p:pic>
      <p:pic>
        <p:nvPicPr>
          <p:cNvPr id="269" name="image3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72000" y="1293812"/>
            <a:ext cx="3744913" cy="2890839"/>
          </a:xfrm>
          <a:prstGeom prst="rect">
            <a:avLst/>
          </a:prstGeom>
          <a:ln w="12700">
            <a:miter lim="400000"/>
          </a:ln>
        </p:spPr>
      </p:pic>
      <p:pic>
        <p:nvPicPr>
          <p:cNvPr id="270" name="image4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50825" y="3933825"/>
            <a:ext cx="3744913" cy="2890839"/>
          </a:xfrm>
          <a:prstGeom prst="rect">
            <a:avLst/>
          </a:prstGeom>
          <a:ln w="12700">
            <a:miter lim="400000"/>
          </a:ln>
        </p:spPr>
      </p:pic>
      <p:pic>
        <p:nvPicPr>
          <p:cNvPr id="271" name="image5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572000" y="3933825"/>
            <a:ext cx="3744913" cy="2890839"/>
          </a:xfrm>
          <a:prstGeom prst="rect">
            <a:avLst/>
          </a:prstGeom>
          <a:ln w="12700">
            <a:miter lim="400000"/>
          </a:ln>
        </p:spPr>
      </p:pic>
      <p:sp>
        <p:nvSpPr>
          <p:cNvPr id="272" name="Shape 272"/>
          <p:cNvSpPr/>
          <p:nvPr/>
        </p:nvSpPr>
        <p:spPr>
          <a:xfrm>
            <a:off x="1530350" y="1155700"/>
            <a:ext cx="6629400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A. Bernal, T. Matos, D. Nunez.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6" invalidUrl="" action="" tgtFrame="" tooltip="" history="1" highlightClick="0" endSnd="0"/>
              </a:rPr>
              <a:t>Rev. Mex. A.A. 44, (2008), 149-160</a:t>
            </a:r>
          </a:p>
        </p:txBody>
      </p:sp>
      <p:sp>
        <p:nvSpPr>
          <p:cNvPr id="273" name="Shape 273"/>
          <p:cNvSpPr/>
          <p:nvPr/>
        </p:nvSpPr>
        <p:spPr>
          <a:xfrm>
            <a:off x="1524000" y="321431"/>
            <a:ext cx="6642100" cy="62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40639" algn="ctr">
              <a:spcBef>
                <a:spcPts val="0"/>
              </a:spcBef>
              <a:defRPr sz="3600"/>
            </a:lvl1pPr>
          </a:lstStyle>
          <a:p>
            <a:pPr/>
            <a:r>
              <a:t>Galaxy Formation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2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image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850" y="1276350"/>
            <a:ext cx="3743325" cy="28892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image7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932362" y="1187450"/>
            <a:ext cx="3743327" cy="28892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image8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23850" y="3968750"/>
            <a:ext cx="3743325" cy="28892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8" name="image9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932362" y="3933825"/>
            <a:ext cx="3743327" cy="2889250"/>
          </a:xfrm>
          <a:prstGeom prst="rect">
            <a:avLst/>
          </a:prstGeom>
          <a:ln w="12700">
            <a:miter lim="400000"/>
          </a:ln>
        </p:spPr>
      </p:pic>
      <p:sp>
        <p:nvSpPr>
          <p:cNvPr id="279" name="Shape 279"/>
          <p:cNvSpPr/>
          <p:nvPr/>
        </p:nvSpPr>
        <p:spPr>
          <a:xfrm>
            <a:off x="1530350" y="1155700"/>
            <a:ext cx="6629400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A. Bernal, T. Matos, D. Nunez.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6" invalidUrl="" action="" tgtFrame="" tooltip="" history="1" highlightClick="0" endSnd="0"/>
              </a:rPr>
              <a:t>Rev. Mex. A.A. 44, (2008), 149-160</a:t>
            </a:r>
          </a:p>
        </p:txBody>
      </p:sp>
      <p:sp>
        <p:nvSpPr>
          <p:cNvPr id="280" name="Shape 280"/>
          <p:cNvSpPr/>
          <p:nvPr/>
        </p:nvSpPr>
        <p:spPr>
          <a:xfrm>
            <a:off x="1524000" y="321431"/>
            <a:ext cx="6642100" cy="62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40639" algn="ctr">
              <a:spcBef>
                <a:spcPts val="0"/>
              </a:spcBef>
              <a:defRPr sz="3600"/>
            </a:lvl1pPr>
          </a:lstStyle>
          <a:p>
            <a:pPr/>
            <a:r>
              <a:t>Galaxy Formation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image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11300" y="1808837"/>
            <a:ext cx="4762500" cy="815627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Shape 113"/>
          <p:cNvSpPr/>
          <p:nvPr>
            <p:ph type="title"/>
          </p:nvPr>
        </p:nvSpPr>
        <p:spPr>
          <a:xfrm>
            <a:off x="1460500" y="14287"/>
            <a:ext cx="6667500" cy="1143001"/>
          </a:xfrm>
          <a:prstGeom prst="rect">
            <a:avLst/>
          </a:prstGeom>
        </p:spPr>
        <p:txBody>
          <a:bodyPr/>
          <a:lstStyle/>
          <a:p>
            <a:pPr>
              <a:defRPr sz="2400"/>
            </a:pPr>
            <a:r>
              <a:t>BEC, Fuzzy, Wave, Ultra-light-axion, Scalar Field</a:t>
            </a:r>
            <a:r>
              <a:rPr sz="3600"/>
              <a:t> DM</a:t>
            </a:r>
          </a:p>
        </p:txBody>
      </p:sp>
      <p:sp>
        <p:nvSpPr>
          <p:cNvPr id="114" name="Shape 114"/>
          <p:cNvSpPr/>
          <p:nvPr>
            <p:ph type="sldNum" sz="quarter" idx="4294967295"/>
          </p:nvPr>
        </p:nvSpPr>
        <p:spPr>
          <a:xfrm>
            <a:off x="7513408" y="6245225"/>
            <a:ext cx="213185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15" name="Shape 115"/>
          <p:cNvSpPr/>
          <p:nvPr/>
        </p:nvSpPr>
        <p:spPr>
          <a:xfrm>
            <a:off x="380999" y="1587499"/>
            <a:ext cx="774950" cy="44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/>
            <a:r>
              <a:t>Here</a:t>
            </a:r>
          </a:p>
        </p:txBody>
      </p:sp>
      <p:sp>
        <p:nvSpPr>
          <p:cNvPr id="116" name="Shape 116"/>
          <p:cNvSpPr/>
          <p:nvPr/>
        </p:nvSpPr>
        <p:spPr>
          <a:xfrm>
            <a:off x="76200" y="1155700"/>
            <a:ext cx="897890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F. Siddhartha Guzman, Tonatiuh Matos and H. B. Villegas. Astron. Nachr. 320 (1999) 3,97</a:t>
            </a:r>
            <a:br/>
            <a:r>
              <a:t>F. Siddhartha Guzman and Tonatiuh Matos. Class. Quantum Grav. 17 (2000) L9. arXiv:gr-qc/9810028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image4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4300" y="1460500"/>
            <a:ext cx="3866801" cy="2705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image49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18000" y="1314450"/>
            <a:ext cx="3866801" cy="2705100"/>
          </a:xfrm>
          <a:prstGeom prst="rect">
            <a:avLst/>
          </a:prstGeom>
          <a:ln w="12700">
            <a:miter lim="400000"/>
          </a:ln>
        </p:spPr>
      </p:pic>
      <p:sp>
        <p:nvSpPr>
          <p:cNvPr id="284" name="Shape 284"/>
          <p:cNvSpPr/>
          <p:nvPr>
            <p:ph type="sldNum" sz="quarter" idx="4294967295"/>
          </p:nvPr>
        </p:nvSpPr>
        <p:spPr>
          <a:xfrm>
            <a:off x="7463966" y="6245225"/>
            <a:ext cx="312068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85" name="image50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4114800"/>
            <a:ext cx="3835400" cy="2683135"/>
          </a:xfrm>
          <a:prstGeom prst="rect">
            <a:avLst/>
          </a:prstGeom>
          <a:ln w="12700">
            <a:miter lim="400000"/>
          </a:ln>
        </p:spPr>
      </p:pic>
      <p:pic>
        <p:nvPicPr>
          <p:cNvPr id="286" name="image51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686300" y="4102100"/>
            <a:ext cx="3866801" cy="2705100"/>
          </a:xfrm>
          <a:prstGeom prst="rect">
            <a:avLst/>
          </a:prstGeom>
          <a:ln w="12700">
            <a:miter lim="400000"/>
          </a:ln>
        </p:spPr>
      </p:pic>
      <p:sp>
        <p:nvSpPr>
          <p:cNvPr id="287" name="Shape 287"/>
          <p:cNvSpPr/>
          <p:nvPr/>
        </p:nvSpPr>
        <p:spPr>
          <a:xfrm>
            <a:off x="1009650" y="1155700"/>
            <a:ext cx="7124700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V. H. Robles and TM. MNRAS 392, (2012) 282. </a:t>
            </a:r>
            <a:r>
              <a:rPr>
                <a:solidFill>
                  <a:srgbClr val="0042AA"/>
                </a:solidFill>
              </a:rPr>
              <a:t>arXiv:1201.3032</a:t>
            </a:r>
          </a:p>
        </p:txBody>
      </p:sp>
      <p:sp>
        <p:nvSpPr>
          <p:cNvPr id="288" name="Shape 288"/>
          <p:cNvSpPr/>
          <p:nvPr/>
        </p:nvSpPr>
        <p:spPr>
          <a:xfrm>
            <a:off x="1524000" y="321431"/>
            <a:ext cx="6642100" cy="62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40639" algn="ctr">
              <a:spcBef>
                <a:spcPts val="0"/>
              </a:spcBef>
              <a:defRPr sz="3600"/>
            </a:lvl1pPr>
          </a:lstStyle>
          <a:p>
            <a:pPr/>
            <a:r>
              <a:t>Galaxy Formation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87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image5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00" y="1498600"/>
            <a:ext cx="3835400" cy="2683135"/>
          </a:xfrm>
          <a:prstGeom prst="rect">
            <a:avLst/>
          </a:prstGeom>
          <a:ln w="12700">
            <a:miter lim="400000"/>
          </a:ln>
        </p:spPr>
      </p:pic>
      <p:pic>
        <p:nvPicPr>
          <p:cNvPr id="291" name="image5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37100" y="1294243"/>
            <a:ext cx="3746500" cy="262094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2" name="image5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540000" y="4038600"/>
            <a:ext cx="4066495" cy="28448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Shape 293"/>
          <p:cNvSpPr/>
          <p:nvPr>
            <p:ph type="sldNum" sz="quarter" idx="4294967295"/>
          </p:nvPr>
        </p:nvSpPr>
        <p:spPr>
          <a:xfrm>
            <a:off x="7463966" y="6245225"/>
            <a:ext cx="312068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94" name="Shape 294"/>
          <p:cNvSpPr/>
          <p:nvPr/>
        </p:nvSpPr>
        <p:spPr>
          <a:xfrm>
            <a:off x="1009650" y="1155700"/>
            <a:ext cx="7124700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V. H. Robles and TM. MNRAS 392, (2012) 282. </a:t>
            </a:r>
            <a:r>
              <a:rPr>
                <a:solidFill>
                  <a:srgbClr val="0042AA"/>
                </a:solidFill>
              </a:rPr>
              <a:t>arXiv:1201.3032</a:t>
            </a:r>
          </a:p>
        </p:txBody>
      </p:sp>
      <p:sp>
        <p:nvSpPr>
          <p:cNvPr id="295" name="Shape 295"/>
          <p:cNvSpPr/>
          <p:nvPr/>
        </p:nvSpPr>
        <p:spPr>
          <a:xfrm>
            <a:off x="1524000" y="321431"/>
            <a:ext cx="6642100" cy="62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40639" algn="ctr">
              <a:spcBef>
                <a:spcPts val="0"/>
              </a:spcBef>
              <a:defRPr sz="3600"/>
            </a:lvl1pPr>
          </a:lstStyle>
          <a:p>
            <a:pPr/>
            <a:r>
              <a:t>Galaxy Formation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/>
          <p:nvPr>
            <p:ph type="sldNum" sz="quarter" idx="4294967295"/>
          </p:nvPr>
        </p:nvSpPr>
        <p:spPr>
          <a:xfrm>
            <a:off x="7463966" y="6245224"/>
            <a:ext cx="312068" cy="29898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98" name="Shape 298"/>
          <p:cNvSpPr/>
          <p:nvPr>
            <p:ph type="title"/>
          </p:nvPr>
        </p:nvSpPr>
        <p:spPr>
          <a:xfrm>
            <a:off x="970755" y="92073"/>
            <a:ext cx="7202490" cy="1060950"/>
          </a:xfrm>
          <a:prstGeom prst="rect">
            <a:avLst/>
          </a:prstGeom>
        </p:spPr>
        <p:txBody>
          <a:bodyPr/>
          <a:lstStyle/>
          <a:p>
            <a:pPr/>
            <a:r>
              <a:t>Numerical Simulations</a:t>
            </a:r>
          </a:p>
        </p:txBody>
      </p:sp>
      <p:sp>
        <p:nvSpPr>
          <p:cNvPr id="299" name="Shape 299"/>
          <p:cNvSpPr/>
          <p:nvPr/>
        </p:nvSpPr>
        <p:spPr>
          <a:xfrm>
            <a:off x="1491107" y="1073149"/>
            <a:ext cx="6161785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R="0" defTabSz="457200">
              <a:spcBef>
                <a:spcPts val="0"/>
              </a:spcBef>
              <a:defRPr sz="1200">
                <a:solidFill>
                  <a:srgbClr val="0433FF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Hsi-Yu Schive, Tzihong Chiueh</a:t>
            </a:r>
            <a:r>
              <a:rPr sz="1600"/>
              <a:t> </a:t>
            </a:r>
            <a:r>
              <a:t>and Tom Broadhurst. </a:t>
            </a:r>
            <a:r>
              <a:rPr>
                <a:solidFill>
                  <a:srgbClr val="1238FC"/>
                </a:solidFill>
              </a:rPr>
              <a:t>NATURE PHYSICS, </a:t>
            </a:r>
            <a:r>
              <a:t>10 (2014), 246 </a:t>
            </a:r>
          </a:p>
        </p:txBody>
      </p:sp>
      <p:pic>
        <p:nvPicPr>
          <p:cNvPr id="300" name="image5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9118" y="1460500"/>
            <a:ext cx="3175002" cy="3073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image5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12519" y="1259630"/>
            <a:ext cx="3352802" cy="3251203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image57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933700" y="3544092"/>
            <a:ext cx="3276600" cy="32258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32" presetID="4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 transition="in">
                                      <p:cBhvr>
                                        <p:cTn id="7"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Class="entr" nodeType="afterEffect" presetSubtype="32" presetID="4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 transition="in">
                                      <p:cBhvr>
                                        <p:cTn id="11" dur="1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Class="entr" nodeType="afterEffect" presetSubtype="32" presetID="4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 transition="in">
                                      <p:cBhvr>
                                        <p:cTn id="15"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0" grpId="1"/>
      <p:bldP build="whole" bldLvl="1" animBg="1" rev="0" advAuto="0" spid="302" grpId="2"/>
      <p:bldP build="whole" bldLvl="1" animBg="1" rev="0" advAuto="0" spid="301" grpId="3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/>
          <p:nvPr>
            <p:ph type="title"/>
          </p:nvPr>
        </p:nvSpPr>
        <p:spPr>
          <a:xfrm>
            <a:off x="1555750" y="292100"/>
            <a:ext cx="6604000" cy="850900"/>
          </a:xfrm>
          <a:prstGeom prst="rect">
            <a:avLst/>
          </a:prstGeom>
        </p:spPr>
        <p:txBody>
          <a:bodyPr/>
          <a:lstStyle/>
          <a:p>
            <a:pPr marR="29260" indent="29260" defTabSz="323468">
              <a:defRPr sz="2592"/>
            </a:pPr>
            <a:r>
              <a:t>Scalar Field Fluctuation = Halo</a:t>
            </a:r>
            <a:br/>
          </a:p>
        </p:txBody>
      </p:sp>
      <p:sp>
        <p:nvSpPr>
          <p:cNvPr id="305" name="Shape 305"/>
          <p:cNvSpPr/>
          <p:nvPr/>
        </p:nvSpPr>
        <p:spPr>
          <a:xfrm>
            <a:off x="50001" y="1168400"/>
            <a:ext cx="9042401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M.Alcubierre, F. S. Guzmán, T. Matos, D. Núñez, L. A. Ureña and P. Wiederhold. </a:t>
            </a:r>
          </a:p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Galactic Collapse of Scalar Field Dark Matter.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CQG 19(2002)5017</a:t>
            </a:r>
            <a:r>
              <a:t>.  arXiv: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gr-qc /0110102.</a:t>
            </a:r>
          </a:p>
        </p:txBody>
      </p:sp>
      <p:sp>
        <p:nvSpPr>
          <p:cNvPr id="306" name="Shape 306"/>
          <p:cNvSpPr/>
          <p:nvPr/>
        </p:nvSpPr>
        <p:spPr>
          <a:xfrm>
            <a:off x="2222500" y="2133600"/>
            <a:ext cx="4368800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J. Balakrishna, E. Seidel and W. Suen. PRD 58(1998)104004</a:t>
            </a:r>
          </a:p>
        </p:txBody>
      </p:sp>
      <p:sp>
        <p:nvSpPr>
          <p:cNvPr id="307" name="Shape 307"/>
          <p:cNvSpPr/>
          <p:nvPr/>
        </p:nvSpPr>
        <p:spPr>
          <a:xfrm>
            <a:off x="406400" y="1651000"/>
            <a:ext cx="847090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pPr>
            <a:r>
              <a:t>Pau Amaro-Seoane, Juan Barranco, Argelia Bernal and Luciano Rezzolla. </a:t>
            </a:r>
            <a:br/>
            <a:r>
              <a:t>Constraining scalar fields with stellar kinematics and collisional dark matter. JCAP11 (2010)002</a:t>
            </a:r>
          </a:p>
        </p:txBody>
      </p:sp>
      <p:pic>
        <p:nvPicPr>
          <p:cNvPr id="308" name="media5.m4v"/>
          <p:cNvPicPr>
            <a:picLocks noChangeAspect="0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109785" y="1168400"/>
            <a:ext cx="8594230" cy="56399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33333" fill="hold"/>
                                        <p:tgtEl>
                                          <p:spTgt spid="3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308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/>
          <p:nvPr>
            <p:ph type="title"/>
          </p:nvPr>
        </p:nvSpPr>
        <p:spPr>
          <a:xfrm>
            <a:off x="1555750" y="292100"/>
            <a:ext cx="6604000" cy="850900"/>
          </a:xfrm>
          <a:prstGeom prst="rect">
            <a:avLst/>
          </a:prstGeom>
        </p:spPr>
        <p:txBody>
          <a:bodyPr/>
          <a:lstStyle/>
          <a:p>
            <a:pPr marR="29260" indent="29260" defTabSz="323468">
              <a:defRPr sz="2592"/>
            </a:pPr>
            <a:r>
              <a:t>Scalar Field Fluctuation = Halo</a:t>
            </a:r>
            <a:br/>
          </a:p>
        </p:txBody>
      </p:sp>
      <p:sp>
        <p:nvSpPr>
          <p:cNvPr id="311" name="Shape 311"/>
          <p:cNvSpPr/>
          <p:nvPr/>
        </p:nvSpPr>
        <p:spPr>
          <a:xfrm>
            <a:off x="2475706" y="1168400"/>
            <a:ext cx="4764089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Bodo Schwabe, Jens C. Niemeyer, Jan F. Engels, arXiv:0606.05151</a:t>
            </a:r>
          </a:p>
        </p:txBody>
      </p:sp>
      <p:pic>
        <p:nvPicPr>
          <p:cNvPr id="312" name="image5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0411" y="1473200"/>
            <a:ext cx="2094684" cy="2094683"/>
          </a:xfrm>
          <a:prstGeom prst="rect">
            <a:avLst/>
          </a:prstGeom>
          <a:ln w="12700">
            <a:miter lim="400000"/>
          </a:ln>
        </p:spPr>
      </p:pic>
      <p:pic>
        <p:nvPicPr>
          <p:cNvPr id="313" name="image60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41235" y="1473200"/>
            <a:ext cx="2094683" cy="2094683"/>
          </a:xfrm>
          <a:prstGeom prst="rect">
            <a:avLst/>
          </a:prstGeom>
          <a:ln w="12700">
            <a:miter lim="400000"/>
          </a:ln>
        </p:spPr>
      </p:pic>
      <p:pic>
        <p:nvPicPr>
          <p:cNvPr id="314" name="image6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747266" y="1473200"/>
            <a:ext cx="2094684" cy="2094683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image6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953298" y="1473200"/>
            <a:ext cx="2094684" cy="2094683"/>
          </a:xfrm>
          <a:prstGeom prst="rect">
            <a:avLst/>
          </a:prstGeom>
          <a:ln w="12700">
            <a:miter lim="400000"/>
          </a:ln>
        </p:spPr>
      </p:pic>
      <p:pic>
        <p:nvPicPr>
          <p:cNvPr id="316" name="image63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43289" y="4006403"/>
            <a:ext cx="2012870" cy="201287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7" name="image64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582142" y="4006898"/>
            <a:ext cx="2012869" cy="201287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8" name="image65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4755353" y="4006403"/>
            <a:ext cx="2078511" cy="2078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9" name="image66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6961385" y="4006403"/>
            <a:ext cx="2078511" cy="20785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/>
          <p:nvPr>
            <p:ph type="title"/>
          </p:nvPr>
        </p:nvSpPr>
        <p:spPr>
          <a:xfrm>
            <a:off x="1555750" y="292100"/>
            <a:ext cx="6604000" cy="850900"/>
          </a:xfrm>
          <a:prstGeom prst="rect">
            <a:avLst/>
          </a:prstGeom>
        </p:spPr>
        <p:txBody>
          <a:bodyPr/>
          <a:lstStyle/>
          <a:p>
            <a:pPr marR="29260" indent="29260" defTabSz="323468">
              <a:defRPr sz="2592"/>
            </a:pPr>
            <a:r>
              <a:t>Scalar Field Fluctuation = Halo</a:t>
            </a:r>
            <a:br/>
          </a:p>
        </p:txBody>
      </p:sp>
      <p:sp>
        <p:nvSpPr>
          <p:cNvPr id="322" name="Shape 322"/>
          <p:cNvSpPr/>
          <p:nvPr/>
        </p:nvSpPr>
        <p:spPr>
          <a:xfrm>
            <a:off x="50001" y="1168400"/>
            <a:ext cx="9042401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M.Alcubierre, F. S. Guzmán, T. Matos, D. Núñez, L. A. Ureña and P. Wiederhold. </a:t>
            </a:r>
          </a:p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Galactic Collapse of Scalar Field Dark Matter.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CQG 19(2002)5017</a:t>
            </a:r>
            <a:r>
              <a:t>.  arXiv: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gr-qc /0110102.</a:t>
            </a:r>
          </a:p>
        </p:txBody>
      </p:sp>
      <p:sp>
        <p:nvSpPr>
          <p:cNvPr id="323" name="Shape 323"/>
          <p:cNvSpPr/>
          <p:nvPr/>
        </p:nvSpPr>
        <p:spPr>
          <a:xfrm>
            <a:off x="2222500" y="2133600"/>
            <a:ext cx="4368800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J. Balakrishna, E. Seidel and W. Suen. PRD 58(1998)104004</a:t>
            </a:r>
          </a:p>
        </p:txBody>
      </p:sp>
      <p:sp>
        <p:nvSpPr>
          <p:cNvPr id="324" name="Shape 324"/>
          <p:cNvSpPr/>
          <p:nvPr/>
        </p:nvSpPr>
        <p:spPr>
          <a:xfrm>
            <a:off x="406400" y="1651000"/>
            <a:ext cx="847090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pPr>
            <a:r>
              <a:t>Pau Amaro-Seoane, Juan Barranco, Argelia Bernal and Luciano Rezzolla. </a:t>
            </a:r>
            <a:br/>
            <a:r>
              <a:t>Constraining scalar fields with stellar kinematics and collisional dark matter. JCAP11 (2010)002</a:t>
            </a:r>
          </a:p>
        </p:txBody>
      </p:sp>
      <p:pic>
        <p:nvPicPr>
          <p:cNvPr id="325" name="media6.m4v"/>
          <p:cNvPicPr>
            <a:picLocks noChangeAspect="0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72627" y="1168400"/>
            <a:ext cx="8668545" cy="56887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00000" fill="hold"/>
                                        <p:tgtEl>
                                          <p:spTgt spid="3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325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/>
          <p:nvPr>
            <p:ph type="title"/>
          </p:nvPr>
        </p:nvSpPr>
        <p:spPr>
          <a:xfrm>
            <a:off x="1555750" y="292100"/>
            <a:ext cx="6604000" cy="850900"/>
          </a:xfrm>
          <a:prstGeom prst="rect">
            <a:avLst/>
          </a:prstGeom>
        </p:spPr>
        <p:txBody>
          <a:bodyPr/>
          <a:lstStyle/>
          <a:p>
            <a:pPr marR="29260" indent="29260" defTabSz="323468">
              <a:defRPr sz="2592"/>
            </a:pPr>
            <a:r>
              <a:t>Scalar Field Fluctuation = Halo</a:t>
            </a:r>
            <a:br/>
          </a:p>
        </p:txBody>
      </p:sp>
      <p:sp>
        <p:nvSpPr>
          <p:cNvPr id="328" name="Shape 328"/>
          <p:cNvSpPr/>
          <p:nvPr/>
        </p:nvSpPr>
        <p:spPr>
          <a:xfrm>
            <a:off x="2475706" y="1168400"/>
            <a:ext cx="4764089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Bodo Schwabe, Jens C. Niemeyer, Jan F. Engels, arXiv:0606.05151</a:t>
            </a:r>
          </a:p>
        </p:txBody>
      </p:sp>
      <p:pic>
        <p:nvPicPr>
          <p:cNvPr id="329" name="image6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24" y="11906"/>
            <a:ext cx="3251202" cy="3251202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image69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46400" y="1116805"/>
            <a:ext cx="3251200" cy="3251203"/>
          </a:xfrm>
          <a:prstGeom prst="rect">
            <a:avLst/>
          </a:prstGeom>
          <a:ln w="12700">
            <a:miter lim="400000"/>
          </a:ln>
        </p:spPr>
      </p:pic>
      <p:pic>
        <p:nvPicPr>
          <p:cNvPr id="331" name="image70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671094" y="3610271"/>
            <a:ext cx="3251203" cy="32512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32" presetID="4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 transition="in">
                                      <p:cBhvr>
                                        <p:cTn id="7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Class="entr" nodeType="afterEffect" presetSubtype="32" presetID="4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 transition="in">
                                      <p:cBhvr>
                                        <p:cTn id="11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Class="entr" nodeType="afterEffect" presetSubtype="32" presetID="4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 transition="in">
                                      <p:cBhvr>
                                        <p:cTn id="15" dur="1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29" grpId="1"/>
      <p:bldP build="whole" bldLvl="1" animBg="1" rev="0" advAuto="0" spid="330" grpId="2"/>
      <p:bldP build="whole" bldLvl="1" animBg="1" rev="0" advAuto="0" spid="331" grpId="3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/>
          <p:nvPr>
            <p:ph type="sldNum" sz="quarter" idx="4294967295"/>
          </p:nvPr>
        </p:nvSpPr>
        <p:spPr>
          <a:xfrm>
            <a:off x="7463966" y="6245225"/>
            <a:ext cx="312068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34" name="Shape 334"/>
          <p:cNvSpPr/>
          <p:nvPr/>
        </p:nvSpPr>
        <p:spPr>
          <a:xfrm>
            <a:off x="1524000" y="321431"/>
            <a:ext cx="6642100" cy="62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40639" algn="ctr">
              <a:spcBef>
                <a:spcPts val="0"/>
              </a:spcBef>
              <a:defRPr sz="3600"/>
            </a:lvl1pPr>
          </a:lstStyle>
          <a:p>
            <a:pPr/>
            <a:r>
              <a:t>Clusters Formation</a:t>
            </a:r>
          </a:p>
        </p:txBody>
      </p:sp>
      <p:sp>
        <p:nvSpPr>
          <p:cNvPr id="335" name="Shape 335"/>
          <p:cNvSpPr/>
          <p:nvPr/>
        </p:nvSpPr>
        <p:spPr>
          <a:xfrm>
            <a:off x="3156345" y="1160156"/>
            <a:ext cx="3377409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Tula Bernal and Tonatiuh Matos. In preparation</a:t>
            </a:r>
          </a:p>
        </p:txBody>
      </p:sp>
      <p:pic>
        <p:nvPicPr>
          <p:cNvPr id="336" name="image7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2320" y="1653677"/>
            <a:ext cx="4572002" cy="4800603"/>
          </a:xfrm>
          <a:prstGeom prst="rect">
            <a:avLst/>
          </a:prstGeom>
          <a:ln w="12700">
            <a:miter lim="400000"/>
          </a:ln>
        </p:spPr>
      </p:pic>
      <p:pic>
        <p:nvPicPr>
          <p:cNvPr id="337" name="image7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43946" y="1653677"/>
            <a:ext cx="4572002" cy="48006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16" presetID="23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Class="entr" nodeType="afterEffect" presetSubtype="16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36" grpId="2"/>
      <p:bldP build="whole" bldLvl="1" animBg="1" rev="0" advAuto="0" spid="337" grpId="3"/>
      <p:bldP build="whole" bldLvl="1" animBg="1" rev="0" advAuto="0" spid="335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/>
          <p:nvPr>
            <p:ph type="title"/>
          </p:nvPr>
        </p:nvSpPr>
        <p:spPr>
          <a:xfrm>
            <a:off x="1555750" y="292100"/>
            <a:ext cx="6604000" cy="850900"/>
          </a:xfrm>
          <a:prstGeom prst="rect">
            <a:avLst/>
          </a:prstGeom>
        </p:spPr>
        <p:txBody>
          <a:bodyPr/>
          <a:lstStyle/>
          <a:p>
            <a:pPr marR="29260" indent="29260" defTabSz="323468">
              <a:defRPr sz="2592"/>
            </a:pPr>
            <a:r>
              <a:t>Scalar Field Fluctuation = Halo</a:t>
            </a:r>
            <a:br/>
          </a:p>
        </p:txBody>
      </p:sp>
      <p:sp>
        <p:nvSpPr>
          <p:cNvPr id="340" name="Shape 340"/>
          <p:cNvSpPr/>
          <p:nvPr/>
        </p:nvSpPr>
        <p:spPr>
          <a:xfrm>
            <a:off x="50001" y="1168400"/>
            <a:ext cx="9042401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M.Alcubierre, F. S. Guzmán, T. Matos, D. Núñez, L. A. Ureña and P. Wiederhold. </a:t>
            </a:r>
          </a:p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Galactic Collapse of Scalar Field Dark Matter.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CQG 19(2002)5017</a:t>
            </a:r>
            <a:r>
              <a:t>.  arXiv: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gr-qc /0110102.</a:t>
            </a:r>
          </a:p>
        </p:txBody>
      </p:sp>
      <p:sp>
        <p:nvSpPr>
          <p:cNvPr id="341" name="Shape 341"/>
          <p:cNvSpPr/>
          <p:nvPr/>
        </p:nvSpPr>
        <p:spPr>
          <a:xfrm>
            <a:off x="2222500" y="2133600"/>
            <a:ext cx="4368800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J. Balakrishna, E. Seidel and W. Suen. PRD 58(1998)104004</a:t>
            </a:r>
          </a:p>
        </p:txBody>
      </p:sp>
      <p:sp>
        <p:nvSpPr>
          <p:cNvPr id="342" name="Shape 342"/>
          <p:cNvSpPr/>
          <p:nvPr/>
        </p:nvSpPr>
        <p:spPr>
          <a:xfrm>
            <a:off x="406400" y="1651000"/>
            <a:ext cx="847090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pPr>
            <a:r>
              <a:t>Pau Amaro-Seoane, Juan Barranco, Argelia Bernal and Luciano Rezzolla. </a:t>
            </a:r>
            <a:br/>
            <a:r>
              <a:t>Constraining scalar fields with stellar kinematics and collisional dark matter. JCAP11 (2010)002</a:t>
            </a:r>
          </a:p>
        </p:txBody>
      </p:sp>
      <p:pic>
        <p:nvPicPr>
          <p:cNvPr id="343" name="media7.m4v"/>
          <p:cNvPicPr>
            <a:picLocks noChangeAspect="0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508000" y="1168400"/>
            <a:ext cx="8128000" cy="5334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00000" fill="hold"/>
                                        <p:tgtEl>
                                          <p:spTgt spid="3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343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/>
          <p:nvPr>
            <p:ph type="title"/>
          </p:nvPr>
        </p:nvSpPr>
        <p:spPr>
          <a:xfrm>
            <a:off x="1555750" y="292100"/>
            <a:ext cx="6604000" cy="850900"/>
          </a:xfrm>
          <a:prstGeom prst="rect">
            <a:avLst/>
          </a:prstGeom>
        </p:spPr>
        <p:txBody>
          <a:bodyPr/>
          <a:lstStyle/>
          <a:p>
            <a:pPr marR="29260" indent="29260" defTabSz="323468">
              <a:defRPr sz="2592"/>
            </a:pPr>
            <a:r>
              <a:t>Scalar Field Fluctuation = Halo</a:t>
            </a:r>
            <a:br/>
          </a:p>
        </p:txBody>
      </p:sp>
      <p:sp>
        <p:nvSpPr>
          <p:cNvPr id="346" name="Shape 346"/>
          <p:cNvSpPr/>
          <p:nvPr/>
        </p:nvSpPr>
        <p:spPr>
          <a:xfrm>
            <a:off x="50001" y="1168400"/>
            <a:ext cx="9042401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M.Alcubierre, F. S. Guzmán, T. Matos, D. Núñez, L. A. Ureña and P. Wiederhold. </a:t>
            </a:r>
          </a:p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Galactic Collapse of Scalar Field Dark Matter.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CQG 19(2002)5017</a:t>
            </a:r>
            <a:r>
              <a:t>.  arXiv: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gr-qc /0110102.</a:t>
            </a:r>
          </a:p>
        </p:txBody>
      </p:sp>
      <p:sp>
        <p:nvSpPr>
          <p:cNvPr id="347" name="Shape 347"/>
          <p:cNvSpPr/>
          <p:nvPr/>
        </p:nvSpPr>
        <p:spPr>
          <a:xfrm>
            <a:off x="2222500" y="2133600"/>
            <a:ext cx="4368800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J. Balakrishna, E. Seidel and W. Suen. PRD 58(1998)104004</a:t>
            </a:r>
          </a:p>
        </p:txBody>
      </p:sp>
      <p:sp>
        <p:nvSpPr>
          <p:cNvPr id="348" name="Shape 348"/>
          <p:cNvSpPr/>
          <p:nvPr/>
        </p:nvSpPr>
        <p:spPr>
          <a:xfrm>
            <a:off x="406400" y="1651000"/>
            <a:ext cx="847090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pPr>
            <a:r>
              <a:t>Pau Amaro-Seoane, Juan Barranco, Argelia Bernal and Luciano Rezzolla. </a:t>
            </a:r>
            <a:br/>
            <a:r>
              <a:t>Constraining scalar fields with stellar kinematics and collisional dark matter. JCAP11 (2010)002</a:t>
            </a:r>
          </a:p>
        </p:txBody>
      </p:sp>
      <p:pic>
        <p:nvPicPr>
          <p:cNvPr id="349" name="media8.m4v"/>
          <p:cNvPicPr>
            <a:picLocks noChangeAspect="0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577850" y="1168400"/>
            <a:ext cx="8128000" cy="5334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00000" fill="hold"/>
                                        <p:tgtEl>
                                          <p:spTgt spid="3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349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image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3200" y="3822700"/>
            <a:ext cx="8724900" cy="71127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9" name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11300" y="1808837"/>
            <a:ext cx="4762500" cy="815627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Shape 120"/>
          <p:cNvSpPr/>
          <p:nvPr>
            <p:ph type="title"/>
          </p:nvPr>
        </p:nvSpPr>
        <p:spPr>
          <a:xfrm>
            <a:off x="1460500" y="14287"/>
            <a:ext cx="6667500" cy="1143001"/>
          </a:xfrm>
          <a:prstGeom prst="rect">
            <a:avLst/>
          </a:prstGeom>
        </p:spPr>
        <p:txBody>
          <a:bodyPr/>
          <a:lstStyle/>
          <a:p>
            <a:pPr>
              <a:defRPr sz="2400"/>
            </a:pPr>
            <a:r>
              <a:t>BEC, Fuzzy, Wave, Ultra-light-axion, Scalar Field</a:t>
            </a:r>
            <a:r>
              <a:rPr sz="3600"/>
              <a:t> DM</a:t>
            </a:r>
          </a:p>
        </p:txBody>
      </p:sp>
      <p:sp>
        <p:nvSpPr>
          <p:cNvPr id="121" name="Shape 121"/>
          <p:cNvSpPr/>
          <p:nvPr>
            <p:ph type="sldNum" sz="quarter" idx="4294967295"/>
          </p:nvPr>
        </p:nvSpPr>
        <p:spPr>
          <a:xfrm>
            <a:off x="7513408" y="6245225"/>
            <a:ext cx="213185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22" name="Shape 122"/>
          <p:cNvSpPr/>
          <p:nvPr/>
        </p:nvSpPr>
        <p:spPr>
          <a:xfrm>
            <a:off x="380999" y="1587499"/>
            <a:ext cx="774950" cy="44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/>
            <a:r>
              <a:t>Here</a:t>
            </a:r>
          </a:p>
        </p:txBody>
      </p:sp>
      <p:sp>
        <p:nvSpPr>
          <p:cNvPr id="123" name="Shape 123"/>
          <p:cNvSpPr/>
          <p:nvPr/>
        </p:nvSpPr>
        <p:spPr>
          <a:xfrm>
            <a:off x="76200" y="1155700"/>
            <a:ext cx="897890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F. Siddhartha Guzman, Tonatiuh Matos and H. B. Villegas. Astron. Nachr. 320 (1999) 3,97</a:t>
            </a:r>
            <a:br/>
            <a:r>
              <a:t>F. Siddhartha Guzman and Tonatiuh Matos. Class. Quantum Grav. 17 (2000) L9. arXiv:gr-qc/9810028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2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18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/>
          <p:nvPr>
            <p:ph type="sldNum" sz="quarter" idx="4294967295"/>
          </p:nvPr>
        </p:nvSpPr>
        <p:spPr>
          <a:xfrm>
            <a:off x="7463966" y="6245225"/>
            <a:ext cx="312068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52" name="Shape 352"/>
          <p:cNvSpPr/>
          <p:nvPr>
            <p:ph type="title"/>
          </p:nvPr>
        </p:nvSpPr>
        <p:spPr>
          <a:xfrm>
            <a:off x="1555750" y="292100"/>
            <a:ext cx="6604000" cy="850900"/>
          </a:xfrm>
          <a:prstGeom prst="rect">
            <a:avLst/>
          </a:prstGeom>
        </p:spPr>
        <p:txBody>
          <a:bodyPr/>
          <a:lstStyle/>
          <a:p>
            <a:pPr marR="29260" indent="29260" defTabSz="323468">
              <a:defRPr sz="2592"/>
            </a:pPr>
            <a:r>
              <a:t>Scalar Field Fluctuation = Halo</a:t>
            </a:r>
            <a:br/>
          </a:p>
        </p:txBody>
      </p:sp>
      <p:sp>
        <p:nvSpPr>
          <p:cNvPr id="353" name="Shape 353"/>
          <p:cNvSpPr/>
          <p:nvPr/>
        </p:nvSpPr>
        <p:spPr>
          <a:xfrm>
            <a:off x="2591097" y="1130300"/>
            <a:ext cx="4533306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Luis A. Medina and Tonatiuh Matos. MNRAS (2014) 185</a:t>
            </a:r>
          </a:p>
        </p:txBody>
      </p:sp>
      <p:pic>
        <p:nvPicPr>
          <p:cNvPr id="354" name="media1.mov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108957" y="1419774"/>
            <a:ext cx="7234943" cy="58884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00000" fill="hold"/>
                                        <p:tgtEl>
                                          <p:spTgt spid="3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3200000"/>
                            </p:stCondLst>
                            <p:childTnLst>
                              <p:par>
                                <p:cTn id="8" presetClass="entr" nodeType="after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3201000"/>
                            </p:stCondLst>
                            <p:childTnLst>
                              <p:par>
                                <p:cTn id="13" presetClass="entr" nodeType="afterEffect" presetSubtype="2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17" fill="hold" display="0">
                  <p:stCondLst>
                    <p:cond delay="indefinite"/>
                  </p:stCondLst>
                </p:cTn>
                <p:tgtEl>
                  <p:spTgt spid="354"/>
                </p:tgtEl>
              </p:cMediaNode>
            </p:video>
          </p:childTnLst>
        </p:cTn>
      </p:par>
    </p:tnLst>
    <p:bldLst>
      <p:bldP build="whole" bldLvl="1" animBg="1" rev="0" advAuto="0" spid="353" grpId="3"/>
      <p:bldP build="whole" bldLvl="1" animBg="1" rev="0" advAuto="0" spid="352" grpId="2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/>
          <p:nvPr>
            <p:ph type="sldNum" sz="quarter" idx="4294967295"/>
          </p:nvPr>
        </p:nvSpPr>
        <p:spPr>
          <a:xfrm>
            <a:off x="7463966" y="6245225"/>
            <a:ext cx="312068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57" name="Shape 357"/>
          <p:cNvSpPr/>
          <p:nvPr>
            <p:ph type="title"/>
          </p:nvPr>
        </p:nvSpPr>
        <p:spPr>
          <a:xfrm>
            <a:off x="1555750" y="292100"/>
            <a:ext cx="6604000" cy="850900"/>
          </a:xfrm>
          <a:prstGeom prst="rect">
            <a:avLst/>
          </a:prstGeom>
        </p:spPr>
        <p:txBody>
          <a:bodyPr/>
          <a:lstStyle/>
          <a:p>
            <a:pPr marR="29260" indent="29260" defTabSz="323468">
              <a:defRPr sz="2592"/>
            </a:pPr>
            <a:r>
              <a:t>Scalar Field Fluctuation = Halo</a:t>
            </a:r>
            <a:br/>
          </a:p>
        </p:txBody>
      </p:sp>
      <p:pic>
        <p:nvPicPr>
          <p:cNvPr id="358" name="image7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10828" y="101600"/>
            <a:ext cx="6722343" cy="8699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59" name="image10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19037426">
            <a:off x="2830216" y="3181648"/>
            <a:ext cx="3859306" cy="2133602"/>
          </a:xfrm>
          <a:prstGeom prst="rect">
            <a:avLst/>
          </a:prstGeom>
          <a:ln w="12700">
            <a:miter lim="400000"/>
          </a:ln>
        </p:spPr>
      </p:pic>
      <p:sp>
        <p:nvSpPr>
          <p:cNvPr id="360" name="Shape 360"/>
          <p:cNvSpPr/>
          <p:nvPr/>
        </p:nvSpPr>
        <p:spPr>
          <a:xfrm>
            <a:off x="2591097" y="1130300"/>
            <a:ext cx="4533306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Luis A. Medina and Tonatiuh Matos. MNRAS (2014) 185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59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/>
          <p:nvPr>
            <p:ph type="sldNum" sz="quarter" idx="4294967295"/>
          </p:nvPr>
        </p:nvSpPr>
        <p:spPr>
          <a:xfrm>
            <a:off x="7463966" y="6245225"/>
            <a:ext cx="312068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63" name="Shape 363"/>
          <p:cNvSpPr/>
          <p:nvPr>
            <p:ph type="title"/>
          </p:nvPr>
        </p:nvSpPr>
        <p:spPr>
          <a:xfrm>
            <a:off x="1555750" y="292100"/>
            <a:ext cx="6604000" cy="850900"/>
          </a:xfrm>
          <a:prstGeom prst="rect">
            <a:avLst/>
          </a:prstGeom>
        </p:spPr>
        <p:txBody>
          <a:bodyPr/>
          <a:lstStyle/>
          <a:p>
            <a:pPr marR="29260" indent="29260" defTabSz="323468">
              <a:defRPr sz="2592"/>
            </a:pPr>
            <a:r>
              <a:t>Scalar Field Fluctuation = Halo</a:t>
            </a:r>
            <a:br/>
          </a:p>
        </p:txBody>
      </p:sp>
      <p:sp>
        <p:nvSpPr>
          <p:cNvPr id="364" name="Shape 364"/>
          <p:cNvSpPr/>
          <p:nvPr/>
        </p:nvSpPr>
        <p:spPr>
          <a:xfrm>
            <a:off x="2362744" y="1130300"/>
            <a:ext cx="4990011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Luis Medina, Tonatiuh Matos and Hubert L. Bray. JCAP (2015) in press.</a:t>
            </a:r>
          </a:p>
        </p:txBody>
      </p:sp>
      <p:pic>
        <p:nvPicPr>
          <p:cNvPr id="365" name="media2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547472" y="1424021"/>
            <a:ext cx="8049055" cy="57684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34000" fill="hold"/>
                                        <p:tgtEl>
                                          <p:spTgt spid="3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365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Shape 367"/>
          <p:cNvSpPr/>
          <p:nvPr>
            <p:ph type="title"/>
          </p:nvPr>
        </p:nvSpPr>
        <p:spPr>
          <a:xfrm>
            <a:off x="457200" y="92073"/>
            <a:ext cx="8229600" cy="1508128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SFDM</a:t>
            </a:r>
          </a:p>
        </p:txBody>
      </p:sp>
      <p:sp>
        <p:nvSpPr>
          <p:cNvPr id="368" name="Shape 368"/>
          <p:cNvSpPr/>
          <p:nvPr>
            <p:ph type="sldNum" sz="quarter" idx="4294967295"/>
          </p:nvPr>
        </p:nvSpPr>
        <p:spPr>
          <a:xfrm>
            <a:off x="7463966" y="6245224"/>
            <a:ext cx="312068" cy="29898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369" name="image7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8600" y="1709736"/>
            <a:ext cx="8229600" cy="4749107"/>
          </a:xfrm>
          <a:prstGeom prst="rect">
            <a:avLst/>
          </a:prstGeom>
          <a:ln w="12700">
            <a:miter lim="400000"/>
          </a:ln>
        </p:spPr>
      </p:pic>
      <p:sp>
        <p:nvSpPr>
          <p:cNvPr id="370" name="Shape 370"/>
          <p:cNvSpPr/>
          <p:nvPr/>
        </p:nvSpPr>
        <p:spPr>
          <a:xfrm>
            <a:off x="313580" y="1155700"/>
            <a:ext cx="851684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Abril Suarez, Victor H. Robles, Tonatiuh Matos . A Review on the Scalar Field/ Bose-Einstein Condensate Dark Matter Model </a:t>
            </a:r>
          </a:p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Astrophysics and Space Science Proceedings 38, Chapter 9 (2013) arXiv:1302.0903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2" dur="2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Class="entr" nodeType="afterEffect" presetSubtype="8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70" grpId="3"/>
      <p:bldP build="whole" bldLvl="1" animBg="1" rev="0" advAuto="0" spid="367" grpId="1"/>
      <p:bldP build="whole" bldLvl="1" animBg="1" rev="0" advAuto="0" spid="369" grpId="2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Shape 372"/>
          <p:cNvSpPr/>
          <p:nvPr>
            <p:ph type="title"/>
          </p:nvPr>
        </p:nvSpPr>
        <p:spPr>
          <a:xfrm>
            <a:off x="457200" y="92074"/>
            <a:ext cx="8229600" cy="1104901"/>
          </a:xfrm>
          <a:prstGeom prst="rect">
            <a:avLst/>
          </a:prstGeom>
        </p:spPr>
        <p:txBody>
          <a:bodyPr/>
          <a:lstStyle/>
          <a:p>
            <a:pPr/>
            <a:r>
              <a:t>Comparison</a:t>
            </a:r>
          </a:p>
        </p:txBody>
      </p:sp>
      <p:sp>
        <p:nvSpPr>
          <p:cNvPr id="373" name="Shape 373"/>
          <p:cNvSpPr/>
          <p:nvPr>
            <p:ph type="sldNum" sz="quarter" idx="4294967295"/>
          </p:nvPr>
        </p:nvSpPr>
        <p:spPr>
          <a:xfrm>
            <a:off x="7463966" y="6245225"/>
            <a:ext cx="312068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74" name="Shape 374"/>
          <p:cNvSpPr/>
          <p:nvPr/>
        </p:nvSpPr>
        <p:spPr>
          <a:xfrm>
            <a:off x="313580" y="1155700"/>
            <a:ext cx="851684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Abril Suarez, Victor H. Robles, Tonatiuh Matos . A Review on the Scalar Field/ Bose-Einstein Condensate Dark Matter Model </a:t>
            </a:r>
          </a:p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Astrophysics and Space Science Proceedings 38, Chapter 9 (2013) arXiv:1302.0903</a:t>
            </a:r>
          </a:p>
        </p:txBody>
      </p:sp>
      <p:graphicFrame>
        <p:nvGraphicFramePr>
          <p:cNvPr id="375" name="Table 375"/>
          <p:cNvGraphicFramePr/>
          <p:nvPr/>
        </p:nvGraphicFramePr>
        <p:xfrm>
          <a:off x="903069" y="1746551"/>
          <a:ext cx="7337860" cy="3949094"/>
        </p:xfrm>
        <a:graphic xmlns:a="http://schemas.openxmlformats.org/drawingml/2006/main">
          <a:graphicData uri="http://schemas.openxmlformats.org/drawingml/2006/table">
            <a:tbl>
              <a:tblPr firstCol="1" firstRow="1" lastCol="0" lastRow="0" bandCol="0" bandRow="0" rtl="0">
                <a:tableStyleId>{4C3C2611-4C71-4FC5-86AE-919BDF0F9419}</a:tableStyleId>
              </a:tblPr>
              <a:tblGrid>
                <a:gridCol w="1834465"/>
                <a:gridCol w="1834465"/>
                <a:gridCol w="1834465"/>
                <a:gridCol w="1834465"/>
              </a:tblGrid>
              <a:tr h="994021"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800"/>
                      </a:pPr>
                    </a:p>
                  </a:txBody>
                  <a:tcPr marL="50800" marR="50800" marT="50800" marB="50800" anchor="t" anchorCtr="0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Galaxy Center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800"/>
                      </a:pPr>
                      <a:r>
                        <a:t>Sub-</a:t>
                      </a:r>
                    </a:p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800"/>
                      </a:pPr>
                      <a:r>
                        <a:t>structure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Galaxy Formation</a:t>
                      </a:r>
                    </a:p>
                  </a:txBody>
                  <a:tcPr marL="50800" marR="50800" marT="50800" marB="50800" anchor="t" anchorCtr="0" horzOverflow="overflow">
                    <a:lnR w="28575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694330"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CDM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Cusp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Many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Normal</a:t>
                      </a:r>
                    </a:p>
                  </a:txBody>
                  <a:tcPr marL="50800" marR="50800" marT="50800" marB="50800" anchor="t" anchorCtr="0" horzOverflow="overflow">
                    <a:lnR w="28575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752175"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SIDM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Core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Few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Late</a:t>
                      </a:r>
                    </a:p>
                  </a:txBody>
                  <a:tcPr marL="50800" marR="50800" marT="50800" marB="50800" anchor="t" anchorCtr="0" horzOverflow="overflow">
                    <a:lnR w="28575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713281"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WDM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Core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Few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Later</a:t>
                      </a:r>
                    </a:p>
                  </a:txBody>
                  <a:tcPr marL="50800" marR="50800" marT="50800" marB="50800" anchor="t" anchorCtr="0" horzOverflow="overflow">
                    <a:lnR w="28575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795285"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SFDM</a:t>
                      </a:r>
                    </a:p>
                  </a:txBody>
                  <a:tcPr marL="50800" marR="50800" marT="50800" marB="50800" anchor="t" anchorCtr="0" horzOverflow="overflow"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Core</a:t>
                      </a:r>
                    </a:p>
                  </a:txBody>
                  <a:tcPr marL="50800" marR="50800" marT="50800" marB="50800" anchor="t" anchorCtr="0" horzOverflow="overflow"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Few</a:t>
                      </a:r>
                    </a:p>
                  </a:txBody>
                  <a:tcPr marL="50800" marR="50800" marT="50800" marB="50800" anchor="t" anchorCtr="0" horzOverflow="overflow"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39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</a:rPr>
                        <a:t>Earlier</a:t>
                      </a:r>
                    </a:p>
                  </a:txBody>
                  <a:tcPr marL="50800" marR="50800" marT="50800" marB="50800" anchor="t" anchorCtr="0" horzOverflow="overflow">
                    <a:lnR w="28575">
                      <a:solidFill>
                        <a:srgbClr val="000000"/>
                      </a:solidFill>
                      <a:miter lim="400000"/>
                    </a:lnR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32" presetID="4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 transition="in">
                                      <p:cBhvr>
                                        <p:cTn id="7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75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Shape 377"/>
          <p:cNvSpPr/>
          <p:nvPr>
            <p:ph type="title"/>
          </p:nvPr>
        </p:nvSpPr>
        <p:spPr>
          <a:xfrm>
            <a:off x="609600" y="0"/>
            <a:ext cx="7772400" cy="1184275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Conclusion</a:t>
            </a:r>
          </a:p>
        </p:txBody>
      </p:sp>
      <p:sp>
        <p:nvSpPr>
          <p:cNvPr id="378" name="Shape 378"/>
          <p:cNvSpPr/>
          <p:nvPr>
            <p:ph type="body" sz="half" idx="1"/>
          </p:nvPr>
        </p:nvSpPr>
        <p:spPr>
          <a:xfrm>
            <a:off x="609600" y="2446336"/>
            <a:ext cx="7772400" cy="2969718"/>
          </a:xfrm>
          <a:prstGeom prst="rect">
            <a:avLst/>
          </a:prstGeom>
        </p:spPr>
        <p:txBody>
          <a:bodyPr/>
          <a:lstStyle/>
          <a:p>
            <a:pPr algn="ctr">
              <a:buClr>
                <a:srgbClr val="000000"/>
              </a:buClr>
              <a:buFont typeface="Arial"/>
              <a:defRPr sz="3600"/>
            </a:pPr>
            <a:r>
              <a:t>Scalar Field Dark Matter Model </a:t>
            </a:r>
            <a:br/>
            <a:r>
              <a:t>is a good alternative candidate to be the </a:t>
            </a:r>
            <a:br/>
            <a:r>
              <a:t>Dark Matter of the Universe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16" presetID="4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7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id="12" dur="1000"/>
                                        <p:tgtEl>
                                          <p:spTgt spid="37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Class="entr" nodeType="withEffect" presetSubtype="16" presetID="4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id="15" dur="1000"/>
                                        <p:tgtEl>
                                          <p:spTgt spid="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1" animBg="1" rev="0" advAuto="0" spid="378" grpId="2"/>
      <p:bldP build="whole" bldLvl="1" animBg="1" rev="0" advAuto="0" spid="37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image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0500" y="3810000"/>
            <a:ext cx="5028523" cy="736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11300" y="1808837"/>
            <a:ext cx="4762500" cy="815627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Shape 127"/>
          <p:cNvSpPr/>
          <p:nvPr>
            <p:ph type="title"/>
          </p:nvPr>
        </p:nvSpPr>
        <p:spPr>
          <a:xfrm>
            <a:off x="1460500" y="14287"/>
            <a:ext cx="6667500" cy="1143001"/>
          </a:xfrm>
          <a:prstGeom prst="rect">
            <a:avLst/>
          </a:prstGeom>
        </p:spPr>
        <p:txBody>
          <a:bodyPr/>
          <a:lstStyle/>
          <a:p>
            <a:pPr>
              <a:defRPr sz="2400"/>
            </a:pPr>
            <a:r>
              <a:t>BEC, Fuzzy, Wave, Ultra-light-axion, Scalar Field</a:t>
            </a:r>
            <a:r>
              <a:rPr sz="3600"/>
              <a:t> DM</a:t>
            </a:r>
          </a:p>
        </p:txBody>
      </p:sp>
      <p:sp>
        <p:nvSpPr>
          <p:cNvPr id="128" name="Shape 128"/>
          <p:cNvSpPr/>
          <p:nvPr>
            <p:ph type="sldNum" sz="quarter" idx="4294967295"/>
          </p:nvPr>
        </p:nvSpPr>
        <p:spPr>
          <a:xfrm>
            <a:off x="7513408" y="6245225"/>
            <a:ext cx="213185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29" name="Shape 129"/>
          <p:cNvSpPr/>
          <p:nvPr/>
        </p:nvSpPr>
        <p:spPr>
          <a:xfrm>
            <a:off x="380999" y="1587499"/>
            <a:ext cx="774950" cy="44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/>
            <a:r>
              <a:t>Here</a:t>
            </a:r>
          </a:p>
        </p:txBody>
      </p:sp>
      <p:sp>
        <p:nvSpPr>
          <p:cNvPr id="130" name="Shape 130"/>
          <p:cNvSpPr/>
          <p:nvPr/>
        </p:nvSpPr>
        <p:spPr>
          <a:xfrm>
            <a:off x="76200" y="1155700"/>
            <a:ext cx="897890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F. Siddhartha Guzman, Tonatiuh Matos and H. B. Villegas. Astron. Nachr. 320 (1999) 3,97</a:t>
            </a:r>
            <a:br/>
            <a:r>
              <a:t>F. Siddhartha Guzman and Tonatiuh Matos. Class. Quantum Grav. 17 (2000) L9. arXiv:gr-qc/9810028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2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image1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03500" y="3073400"/>
            <a:ext cx="3937000" cy="952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image1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21000" y="4432300"/>
            <a:ext cx="3302000" cy="1043191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Shape 134"/>
          <p:cNvSpPr/>
          <p:nvPr>
            <p:ph type="title"/>
          </p:nvPr>
        </p:nvSpPr>
        <p:spPr>
          <a:xfrm>
            <a:off x="1547812" y="0"/>
            <a:ext cx="6624638" cy="992188"/>
          </a:xfrm>
          <a:prstGeom prst="rect">
            <a:avLst/>
          </a:prstGeom>
        </p:spPr>
        <p:txBody>
          <a:bodyPr anchor="b"/>
          <a:lstStyle>
            <a:lvl1pPr marR="41359" indent="41359" defTabSz="449262">
              <a:tabLst>
                <a:tab pos="38100" algn="l"/>
                <a:tab pos="495300" algn="l"/>
                <a:tab pos="939800" algn="l"/>
                <a:tab pos="1384300" algn="l"/>
                <a:tab pos="1841500" algn="l"/>
                <a:tab pos="2286000" algn="l"/>
                <a:tab pos="2730500" algn="l"/>
                <a:tab pos="3187700" algn="l"/>
                <a:tab pos="3632200" algn="l"/>
                <a:tab pos="4089400" algn="l"/>
                <a:tab pos="4533900" algn="l"/>
                <a:tab pos="4978400" algn="l"/>
                <a:tab pos="5435600" algn="l"/>
                <a:tab pos="5880100" algn="l"/>
                <a:tab pos="6324600" algn="l"/>
                <a:tab pos="6781800" algn="l"/>
                <a:tab pos="7226300" algn="l"/>
                <a:tab pos="7683500" algn="l"/>
                <a:tab pos="8128000" algn="l"/>
                <a:tab pos="8572500" algn="l"/>
                <a:tab pos="9029700" algn="l"/>
                <a:tab pos="9029700" algn="l"/>
              </a:tabLst>
              <a:defRPr sz="3600"/>
            </a:lvl1pPr>
          </a:lstStyle>
          <a:p>
            <a:pPr/>
            <a:r>
              <a:t>Bose-Einstein Condensates</a:t>
            </a:r>
          </a:p>
        </p:txBody>
      </p:sp>
      <p:sp>
        <p:nvSpPr>
          <p:cNvPr id="135" name="Shape 135"/>
          <p:cNvSpPr/>
          <p:nvPr/>
        </p:nvSpPr>
        <p:spPr>
          <a:xfrm>
            <a:off x="313580" y="1155700"/>
            <a:ext cx="851684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F. Siddhartha Guzman, Tonatiuh Matos and H. B. Villegas. Astron. Nachr. 320 (1999) 3,97</a:t>
            </a:r>
            <a:br/>
            <a:r>
              <a:t>F. Siddhartha Guzman and Tonatiuh Matos. Class. Quantum Grav. 17 (2000) L9. arXiv:gr-qc/9810028</a:t>
            </a:r>
          </a:p>
        </p:txBody>
      </p:sp>
      <p:pic>
        <p:nvPicPr>
          <p:cNvPr id="136" name="image1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093690" y="1996677"/>
            <a:ext cx="2641602" cy="5715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2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Class="entr" nodeType="afterEffect" presetSubtype="8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Class="entr" nodeType="afterEffect" presetSubtype="2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Class="entr" nodeType="afterEffect" presetSubtype="4" presetID="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36" grpId="3"/>
      <p:bldP build="whole" bldLvl="1" animBg="1" rev="0" advAuto="0" spid="133" grpId="5"/>
      <p:bldP build="whole" bldLvl="1" animBg="1" rev="0" advAuto="0" spid="134" grpId="1"/>
      <p:bldP build="whole" bldLvl="1" animBg="1" rev="0" advAuto="0" spid="132" grpId="4"/>
      <p:bldP build="whole" bldLvl="1" animBg="1" rev="0" advAuto="0" spid="135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>
            <p:ph type="sldNum" sz="quarter" idx="4294967295"/>
          </p:nvPr>
        </p:nvSpPr>
        <p:spPr>
          <a:xfrm>
            <a:off x="7513408" y="6245225"/>
            <a:ext cx="213185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39" name="Shape 139"/>
          <p:cNvSpPr/>
          <p:nvPr/>
        </p:nvSpPr>
        <p:spPr>
          <a:xfrm>
            <a:off x="443086" y="1130300"/>
            <a:ext cx="8257827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Tonatiuh Matos and Luis A. Ureña.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Phys Rev. D63, (2001), 063506.</a:t>
            </a:r>
            <a:r>
              <a:t> Available at: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astro-ph/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 invalidUrl="" action="" tgtFrame="" tooltip="" history="1" highlightClick="0" endSnd="0"/>
              </a:rPr>
              <a:t> 0006024</a:t>
            </a:r>
          </a:p>
          <a:p>
            <a:pPr marR="0" algn="ctr" defTabSz="457200">
              <a:spcBef>
                <a:spcPts val="0"/>
              </a:spcBef>
              <a:defRPr sz="1200">
                <a:solidFill>
                  <a:srgbClr val="002E7A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pPr>
            <a:r>
              <a:t>I. Rodriguez, A. Pérez-Lorenzana, E. de la Cruz, Y. Giraud-Héraud and T Matos. PRD87(2013)025009.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 invalidUrl="" action="" tgtFrame="" tooltip="" history="1" highlightClick="0" endSnd="0"/>
              </a:rPr>
              <a:t>arXiv:1110.2751</a:t>
            </a:r>
          </a:p>
        </p:txBody>
      </p:sp>
      <p:sp>
        <p:nvSpPr>
          <p:cNvPr id="140" name="Shape 140"/>
          <p:cNvSpPr/>
          <p:nvPr/>
        </p:nvSpPr>
        <p:spPr>
          <a:xfrm>
            <a:off x="1547812" y="248778"/>
            <a:ext cx="6624638" cy="62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40639" algn="ctr">
              <a:spcBef>
                <a:spcPts val="0"/>
              </a:spcBef>
              <a:defRPr sz="3600"/>
            </a:lvl1pPr>
          </a:lstStyle>
          <a:p>
            <a:pPr/>
            <a:r>
              <a:t>The Cosmology</a:t>
            </a:r>
          </a:p>
        </p:txBody>
      </p:sp>
      <p:pic>
        <p:nvPicPr>
          <p:cNvPr id="141" name="image13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8290" y="1708000"/>
            <a:ext cx="4572003" cy="32004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image14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765971" y="2997646"/>
            <a:ext cx="4572003" cy="32004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2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Class="entr" nodeType="afterEffect" presetSubtype="8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Class="entr" nodeType="afterEffect" presetSubtype="2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40" grpId="1"/>
      <p:bldP build="whole" bldLvl="1" animBg="1" rev="0" advAuto="0" spid="141" grpId="3"/>
      <p:bldP build="whole" bldLvl="1" animBg="1" rev="0" advAuto="0" spid="139" grpId="2"/>
      <p:bldP build="whole" bldLvl="1" animBg="1" rev="0" advAuto="0" spid="142" grpId="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>
            <p:ph type="sldNum" sz="quarter" idx="4294967295"/>
          </p:nvPr>
        </p:nvSpPr>
        <p:spPr>
          <a:xfrm>
            <a:off x="7513408" y="6245225"/>
            <a:ext cx="213185" cy="2989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45" name="Shape 145"/>
          <p:cNvSpPr/>
          <p:nvPr/>
        </p:nvSpPr>
        <p:spPr>
          <a:xfrm>
            <a:off x="1017215" y="1168400"/>
            <a:ext cx="7109571" cy="27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>
              <a:defRPr sz="1200">
                <a:solidFill>
                  <a:srgbClr val="002E7A"/>
                </a:solidFill>
                <a:uFill>
                  <a:solidFill>
                    <a:srgbClr val="002E7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 Renee Hlozek, Daniel Grin, David J. E. Marsh and Pedro G. Ferreira. Phys.Rev. D91 (2015)10,103512</a:t>
            </a:r>
          </a:p>
        </p:txBody>
      </p:sp>
      <p:sp>
        <p:nvSpPr>
          <p:cNvPr id="146" name="Shape 146"/>
          <p:cNvSpPr/>
          <p:nvPr/>
        </p:nvSpPr>
        <p:spPr>
          <a:xfrm>
            <a:off x="1547812" y="251011"/>
            <a:ext cx="6624638" cy="62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40639" algn="ctr">
              <a:spcBef>
                <a:spcPts val="0"/>
              </a:spcBef>
              <a:defRPr sz="3600"/>
            </a:lvl1pPr>
          </a:lstStyle>
          <a:p>
            <a:pPr/>
            <a:r>
              <a:t>The Cosmology</a:t>
            </a:r>
          </a:p>
        </p:txBody>
      </p:sp>
      <p:pic>
        <p:nvPicPr>
          <p:cNvPr id="147" name="image1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0729" y="2378682"/>
            <a:ext cx="4572002" cy="35472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image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48844" y="2937942"/>
            <a:ext cx="4463256" cy="35472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2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Class="entr" nodeType="afterEffect" presetSubtype="2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47" grpId="2"/>
      <p:bldP build="whole" bldLvl="1" animBg="1" rev="0" advAuto="0" spid="148" grpId="3"/>
      <p:bldP build="whole" bldLvl="1" animBg="1" rev="0" advAuto="0" spid="14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type="sldNum" sz="quarter" idx="4294967295"/>
          </p:nvPr>
        </p:nvSpPr>
        <p:spPr>
          <a:xfrm>
            <a:off x="7513408" y="6245224"/>
            <a:ext cx="213184" cy="29898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51" name="Shape 151"/>
          <p:cNvSpPr/>
          <p:nvPr/>
        </p:nvSpPr>
        <p:spPr>
          <a:xfrm>
            <a:off x="2421308" y="1170780"/>
            <a:ext cx="487764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40639" algn="ctr">
              <a:spcBef>
                <a:spcPts val="0"/>
              </a:spcBef>
              <a:defRPr sz="1200">
                <a:solidFill>
                  <a:srgbClr val="002E7A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L. Arturo Ureña-López, Alma X. Gonzalez-Morales. arXiv:1511.08195</a:t>
            </a:r>
          </a:p>
        </p:txBody>
      </p:sp>
      <p:sp>
        <p:nvSpPr>
          <p:cNvPr id="152" name="Shape 152"/>
          <p:cNvSpPr/>
          <p:nvPr/>
        </p:nvSpPr>
        <p:spPr>
          <a:xfrm>
            <a:off x="1547812" y="274972"/>
            <a:ext cx="6624638" cy="62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40639" algn="ctr">
              <a:spcBef>
                <a:spcPts val="0"/>
              </a:spcBef>
              <a:defRPr sz="3600"/>
            </a:lvl1pPr>
          </a:lstStyle>
          <a:p>
            <a:pPr/>
            <a:r>
              <a:t>The Cosmology</a:t>
            </a:r>
          </a:p>
        </p:txBody>
      </p:sp>
      <p:pic>
        <p:nvPicPr>
          <p:cNvPr id="153" name="image1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639" y="1269651"/>
            <a:ext cx="4572002" cy="32004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image1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72371" y="3419078"/>
            <a:ext cx="4572002" cy="32004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2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4" grpId="1"/>
      <p:bldP build="whole" bldLvl="1" animBg="1" rev="0" advAuto="0" spid="153" grpId="2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40639" indent="0" algn="l" defTabSz="914400" rtl="0" fontAlgn="auto" latinLnBrk="0" hangingPunct="0">
          <a:lnSpc>
            <a:spcPct val="100000"/>
          </a:lnSpc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40639" indent="0" algn="l" defTabSz="914400" rtl="0" fontAlgn="auto" latinLnBrk="0" hangingPunct="0">
          <a:lnSpc>
            <a:spcPct val="100000"/>
          </a:lnSpc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40639" indent="0" algn="l" defTabSz="914400" rtl="0" fontAlgn="auto" latinLnBrk="0" hangingPunct="0">
          <a:lnSpc>
            <a:spcPct val="100000"/>
          </a:lnSpc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40639" indent="0" algn="l" defTabSz="914400" rtl="0" fontAlgn="auto" latinLnBrk="0" hangingPunct="0">
          <a:lnSpc>
            <a:spcPct val="100000"/>
          </a:lnSpc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