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340" r:id="rId2"/>
    <p:sldId id="269" r:id="rId3"/>
    <p:sldId id="354" r:id="rId4"/>
    <p:sldId id="375" r:id="rId5"/>
    <p:sldId id="376" r:id="rId6"/>
    <p:sldId id="377" r:id="rId7"/>
    <p:sldId id="378" r:id="rId8"/>
    <p:sldId id="380" r:id="rId9"/>
    <p:sldId id="381" r:id="rId10"/>
    <p:sldId id="384" r:id="rId11"/>
    <p:sldId id="356" r:id="rId12"/>
    <p:sldId id="387" r:id="rId13"/>
    <p:sldId id="388" r:id="rId14"/>
    <p:sldId id="389" r:id="rId15"/>
    <p:sldId id="390" r:id="rId16"/>
    <p:sldId id="318" r:id="rId17"/>
    <p:sldId id="391" r:id="rId18"/>
    <p:sldId id="393" r:id="rId19"/>
    <p:sldId id="392" r:id="rId20"/>
    <p:sldId id="394" r:id="rId21"/>
    <p:sldId id="396" r:id="rId22"/>
    <p:sldId id="395" r:id="rId23"/>
    <p:sldId id="379" r:id="rId24"/>
  </p:sldIdLst>
  <p:sldSz cx="9144000" cy="6858000" type="screen4x3"/>
  <p:notesSz cx="7315200" cy="96012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8F8F8"/>
    <a:srgbClr val="FFFFCC"/>
    <a:srgbClr val="666699"/>
    <a:srgbClr val="80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5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21AFFC2-BB74-4FAE-94BF-35FA457286E0}" type="datetimeFigureOut">
              <a:rPr lang="nl-NL"/>
              <a:pPr>
                <a:defRPr/>
              </a:pPr>
              <a:t>12-7-2016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3B2D705-B8A3-4854-92EB-C36D3175EFD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40506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24F4FC4-D17D-40D9-8E8C-13DCDDFE269A}" type="datetimeFigureOut">
              <a:rPr lang="nl-NL"/>
              <a:pPr>
                <a:defRPr/>
              </a:pPr>
              <a:t>12-7-2016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FCE3BB6-22F6-443C-80FC-4F4613B6D81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91404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8A3ED6A-7325-4722-8F21-4CC41461CC84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7BEAD4A-F263-44E9-BF3A-F5F85E2A842E}" type="slidenum">
              <a:rPr lang="en-GB" altLang="nl-NL" smtClean="0"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altLang="nl-NL" smtClean="0">
              <a:latin typeface="Arial" charset="0"/>
              <a:cs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24A6D5F-0B91-4041-94CD-B3510F88D495}" type="slidenum">
              <a:rPr lang="en-GB" altLang="nl-NL" smtClean="0"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altLang="nl-NL" smtClean="0">
              <a:latin typeface="Arial" charset="0"/>
              <a:cs typeface="Arial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B23A123-1596-4B01-8EB3-DE7812D00BF1}" type="slidenum">
              <a:rPr lang="en-GB" altLang="nl-NL" smtClean="0">
                <a:latin typeface="Arial" charset="0"/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 altLang="nl-NL" smtClean="0">
              <a:latin typeface="Arial" charset="0"/>
              <a:cs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35492F2-65DE-4FE8-991D-5760D5D133DC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16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82A33D9-36A4-43B9-A364-FBB5E53C213B}" type="slidenum">
              <a:rPr lang="en-GB" altLang="nl-NL">
                <a:latin typeface="Arial" charset="0"/>
                <a:cs typeface="Arial" charset="0"/>
              </a:rPr>
              <a:pPr algn="r" eaLnBrk="1" hangingPunct="1">
                <a:spcBef>
                  <a:spcPct val="0"/>
                </a:spcBef>
              </a:pPr>
              <a:t>17</a:t>
            </a:fld>
            <a:endParaRPr lang="en-GB" altLang="nl-NL">
              <a:latin typeface="Arial" charset="0"/>
              <a:cs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NL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DBADD-344C-4A1B-92B1-38ED7BE81D77}" type="datetimeFigureOut">
              <a:rPr lang="nl-NL"/>
              <a:pPr>
                <a:defRPr/>
              </a:pPr>
              <a:t>12-7-2016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4109D-C730-49F5-9BAF-68FF8B7121A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4761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7896F-E505-481A-B360-2C83CF9E3ADF}" type="datetimeFigureOut">
              <a:rPr lang="nl-NL"/>
              <a:pPr>
                <a:defRPr/>
              </a:pPr>
              <a:t>12-7-2016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AB245-184A-41F1-8F10-ABE5674D8BE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9360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AF4FE-C519-4F6A-ACFF-261AD7DD76EF}" type="datetimeFigureOut">
              <a:rPr lang="nl-NL"/>
              <a:pPr>
                <a:defRPr/>
              </a:pPr>
              <a:t>12-7-2016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07B25-5B5B-4069-BEEE-0130B573B65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6971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75249-F126-4D97-87EA-8A159016B8F1}" type="datetimeFigureOut">
              <a:rPr lang="nl-NL"/>
              <a:pPr>
                <a:defRPr/>
              </a:pPr>
              <a:t>12-7-2016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E7BA1-3BA9-41F6-B92B-7D6A6BAF715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0668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B2CD4-486B-4FDC-81E1-4F7635E4E267}" type="datetimeFigureOut">
              <a:rPr lang="nl-NL"/>
              <a:pPr>
                <a:defRPr/>
              </a:pPr>
              <a:t>12-7-2016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880B1-80E3-4066-BCAD-AD576E7CECB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3120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224DC-7E41-45A6-BD37-1FA0CD46B1F2}" type="datetimeFigureOut">
              <a:rPr lang="nl-NL"/>
              <a:pPr>
                <a:defRPr/>
              </a:pPr>
              <a:t>12-7-2016</a:t>
            </a:fld>
            <a:endParaRPr lang="nl-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B28C0-2DB6-45E3-B718-4E0CBD92A18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2819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F4BE3-ACB3-4BB6-ACB6-5BB0BDED089E}" type="datetimeFigureOut">
              <a:rPr lang="nl-NL"/>
              <a:pPr>
                <a:defRPr/>
              </a:pPr>
              <a:t>12-7-2016</a:t>
            </a:fld>
            <a:endParaRPr lang="nl-N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8B3B8-41C2-44E3-A6AD-57D6DB530C5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825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029A9-6F1F-4857-9A40-EFBC03659B48}" type="datetimeFigureOut">
              <a:rPr lang="nl-NL"/>
              <a:pPr>
                <a:defRPr/>
              </a:pPr>
              <a:t>12-7-2016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A6B64-EEF4-422C-941F-8A03B59835F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3037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D00D1-29B6-480A-AD3F-72F2E8DFDC83}" type="datetimeFigureOut">
              <a:rPr lang="nl-NL"/>
              <a:pPr>
                <a:defRPr/>
              </a:pPr>
              <a:t>12-7-2016</a:t>
            </a:fld>
            <a:endParaRPr lang="nl-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31D0F-5981-4456-A9B6-0261108639F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7841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2A40D-0F02-4081-BFB1-F8ED5D050C7A}" type="datetimeFigureOut">
              <a:rPr lang="nl-NL"/>
              <a:pPr>
                <a:defRPr/>
              </a:pPr>
              <a:t>12-7-2016</a:t>
            </a:fld>
            <a:endParaRPr lang="nl-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4CB47-C96E-4249-87FB-A4793E61572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191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840A7-2B4A-436E-A305-C7B016CB7FDC}" type="datetimeFigureOut">
              <a:rPr lang="nl-NL"/>
              <a:pPr>
                <a:defRPr/>
              </a:pPr>
              <a:t>12-7-2016</a:t>
            </a:fld>
            <a:endParaRPr lang="nl-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6C4C0-4880-452A-8FF9-D12F72CE835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3722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Click to edit Master title style</a:t>
            </a:r>
            <a:endParaRPr lang="nl-NL" altLang="nl-NL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Click to edit Master text styles</a:t>
            </a:r>
          </a:p>
          <a:p>
            <a:pPr lvl="1"/>
            <a:r>
              <a:rPr lang="en-US" altLang="nl-NL" smtClean="0"/>
              <a:t>Second level</a:t>
            </a:r>
          </a:p>
          <a:p>
            <a:pPr lvl="2"/>
            <a:r>
              <a:rPr lang="en-US" altLang="nl-NL" smtClean="0"/>
              <a:t>Third level</a:t>
            </a:r>
          </a:p>
          <a:p>
            <a:pPr lvl="3"/>
            <a:r>
              <a:rPr lang="en-US" altLang="nl-NL" smtClean="0"/>
              <a:t>Fourth level</a:t>
            </a:r>
          </a:p>
          <a:p>
            <a:pPr lvl="4"/>
            <a:r>
              <a:rPr lang="en-US" altLang="nl-NL" smtClean="0"/>
              <a:t>Fifth level</a:t>
            </a:r>
            <a:endParaRPr lang="nl-NL" altLang="nl-N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41035EC-F2A5-40E2-B5B9-6416F50449C7}" type="datetimeFigureOut">
              <a:rPr lang="nl-NL"/>
              <a:pPr>
                <a:defRPr/>
              </a:pPr>
              <a:t>12-7-2016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C6B301-97EC-4F54-9D1C-58749907FCE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oleObject" Target="../embeddings/oleObject3.bin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5.png"/><Relationship Id="rId11" Type="http://schemas.openxmlformats.org/officeDocument/2006/relationships/image" Target="../media/image30.wmf"/><Relationship Id="rId5" Type="http://schemas.openxmlformats.org/officeDocument/2006/relationships/image" Target="../media/image34.pn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3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9.png"/><Relationship Id="rId7" Type="http://schemas.openxmlformats.org/officeDocument/2006/relationships/image" Target="../media/image6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66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png"/><Relationship Id="rId5" Type="http://schemas.openxmlformats.org/officeDocument/2006/relationships/image" Target="../media/image22.png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gif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106363" y="214313"/>
            <a:ext cx="8929687" cy="1470025"/>
          </a:xfrm>
        </p:spPr>
        <p:txBody>
          <a:bodyPr/>
          <a:lstStyle/>
          <a:p>
            <a:pPr eaLnBrk="1" hangingPunct="1"/>
            <a:r>
              <a:rPr lang="en-GB" altLang="en-US" sz="3600" smtClean="0"/>
              <a:t>QUANTUM SCALAR CORRECTIONS TO THE GRAVITATIONAL POTENTIALS ON DE SITTER</a:t>
            </a:r>
            <a:endParaRPr lang="nl-NL" altLang="nl-NL" sz="3600" smtClean="0">
              <a:latin typeface="Arial" charset="0"/>
              <a:cs typeface="Arial" charset="0"/>
            </a:endParaRPr>
          </a:p>
        </p:txBody>
      </p:sp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>
                <a:solidFill>
                  <a:srgbClr val="666699"/>
                </a:solidFill>
                <a:latin typeface="Comic Sans MS" pitchFamily="66" charset="0"/>
              </a:rPr>
              <a:t>˚ 1˚</a:t>
            </a:r>
            <a:endParaRPr lang="nl-NL" altLang="nl-NL" sz="2000" b="1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804863" y="1844675"/>
            <a:ext cx="7124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solidFill>
                  <a:srgbClr val="003399"/>
                </a:solidFill>
              </a:rPr>
              <a:t>Tomislav Prokopec, </a:t>
            </a:r>
            <a:r>
              <a:rPr lang="en-US" altLang="nl-NL" sz="2800">
                <a:solidFill>
                  <a:srgbClr val="003399"/>
                </a:solidFill>
              </a:rPr>
              <a:t>ITP Utrecht University </a:t>
            </a:r>
            <a:endParaRPr lang="nl-NL" altLang="nl-NL" sz="2800">
              <a:solidFill>
                <a:srgbClr val="003399"/>
              </a:solidFill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6732588" y="6484938"/>
            <a:ext cx="2447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2000" dirty="0" smtClean="0">
                <a:solidFill>
                  <a:srgbClr val="003300"/>
                </a:solidFill>
              </a:rPr>
              <a:t>GR21, 12 Jul </a:t>
            </a:r>
            <a:r>
              <a:rPr lang="en-US" altLang="nl-NL" sz="2000" dirty="0">
                <a:solidFill>
                  <a:srgbClr val="003300"/>
                </a:solidFill>
              </a:rPr>
              <a:t>2016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468313" y="2997200"/>
            <a:ext cx="81359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S. Park, T.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Prokopec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R.P. Woodard, ``Quantum Scalar Corrections to the Gravitational Potentials on de Sitter Background,'' arXiv:1510.03352 [gr-qc] </a:t>
            </a:r>
          </a:p>
        </p:txBody>
      </p:sp>
      <p:sp>
        <p:nvSpPr>
          <p:cNvPr id="2" name="Rectangle 1"/>
          <p:cNvSpPr/>
          <p:nvPr/>
        </p:nvSpPr>
        <p:spPr>
          <a:xfrm>
            <a:off x="468313" y="3627438"/>
            <a:ext cx="8181975" cy="306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Leonard, Park, </a:t>
            </a: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Prokopec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, Woodard, Phys</a:t>
            </a:r>
            <a:r>
              <a:rPr lang="en-GB" sz="1400" b="1" dirty="0" smtClean="0">
                <a:solidFill>
                  <a:schemeClr val="accent3">
                    <a:lumMod val="50000"/>
                  </a:schemeClr>
                </a:solidFill>
              </a:rPr>
              <a:t>. Rev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D90 (2014) 2, 024032 [arXiv:1403.0896 [gr-qc]] </a:t>
            </a:r>
          </a:p>
        </p:txBody>
      </p:sp>
      <p:sp>
        <p:nvSpPr>
          <p:cNvPr id="4" name="Rectangle 3"/>
          <p:cNvSpPr/>
          <p:nvPr/>
        </p:nvSpPr>
        <p:spPr>
          <a:xfrm>
            <a:off x="468313" y="4508500"/>
            <a:ext cx="7050087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Marunovic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Prokopec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Phys.Rev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. D87 (2013) 10, 104027 [arXiv:1209.4779 [hep-</a:t>
            </a: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]]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68313" y="4076700"/>
            <a:ext cx="6643687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Marunovic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Prokopec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Phys.Rev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. D83 (2011) 104039 [arXiv:1101.5059 [gr-qc]]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636838"/>
            <a:ext cx="5719762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itle 1"/>
          <p:cNvSpPr>
            <a:spLocks noGrp="1"/>
          </p:cNvSpPr>
          <p:nvPr>
            <p:ph type="title"/>
          </p:nvPr>
        </p:nvSpPr>
        <p:spPr>
          <a:xfrm>
            <a:off x="1835150" y="44450"/>
            <a:ext cx="5772150" cy="706438"/>
          </a:xfrm>
        </p:spPr>
        <p:txBody>
          <a:bodyPr/>
          <a:lstStyle/>
          <a:p>
            <a:r>
              <a:rPr lang="nl-NL" altLang="en-US" sz="4000" smtClean="0"/>
              <a:t>GRAVITON LIGHT CONE</a:t>
            </a:r>
            <a:endParaRPr lang="en-GB" altLang="en-US" sz="4000" smtClean="0"/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341438"/>
            <a:ext cx="175101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107950" y="692150"/>
            <a:ext cx="7358063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ONE-LOOP SCALAR QUANTUM FLUCTUATIONS AFFECT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PROPAGATION OF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GRAVITONS ON MINKOWSKI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5366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10˚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15367" name="Rectangle 6"/>
          <p:cNvSpPr>
            <a:spLocks noChangeArrowheads="1"/>
          </p:cNvSpPr>
          <p:nvPr/>
        </p:nvSpPr>
        <p:spPr bwMode="auto">
          <a:xfrm>
            <a:off x="106363" y="1444625"/>
            <a:ext cx="45370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LIGHT CONE GETS MODIFIED AS: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5368" name="Rectangle 7"/>
          <p:cNvSpPr>
            <a:spLocks noChangeArrowheads="1"/>
          </p:cNvSpPr>
          <p:nvPr/>
        </p:nvSpPr>
        <p:spPr bwMode="auto">
          <a:xfrm>
            <a:off x="107950" y="2165350"/>
            <a:ext cx="69786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PROPAGATION `SPEED’ OF GRAVITONS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 ∞ AS ct0.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 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11˚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16387" name="Rectangle 4"/>
          <p:cNvSpPr txBox="1">
            <a:spLocks noChangeArrowheads="1"/>
          </p:cNvSpPr>
          <p:nvPr/>
        </p:nvSpPr>
        <p:spPr bwMode="auto">
          <a:xfrm>
            <a:off x="1547813" y="2492375"/>
            <a:ext cx="6337300" cy="1296988"/>
          </a:xfrm>
          <a:prstGeom prst="rect">
            <a:avLst/>
          </a:prstGeom>
          <a:solidFill>
            <a:srgbClr val="FFFFCC">
              <a:alpha val="14902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3600">
                <a:latin typeface="Arial" charset="0"/>
                <a:cs typeface="Arial" charset="0"/>
              </a:rPr>
              <a:t>QUANTUM EFFECTS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3600">
                <a:latin typeface="Arial" charset="0"/>
                <a:cs typeface="Arial" charset="0"/>
              </a:rPr>
              <a:t>DURING INFLATION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˚12˚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24579" name="Rectangle 4"/>
          <p:cNvSpPr txBox="1">
            <a:spLocks noChangeArrowheads="1"/>
          </p:cNvSpPr>
          <p:nvPr/>
        </p:nvSpPr>
        <p:spPr bwMode="auto">
          <a:xfrm>
            <a:off x="395288" y="2492375"/>
            <a:ext cx="8280400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3600">
                <a:latin typeface="Arial" charset="0"/>
                <a:cs typeface="Arial" charset="0"/>
              </a:rPr>
              <a:t>GRAVITON SELFENERGY FROM MMC SCALARS ON DE SITTER</a:t>
            </a:r>
            <a:endParaRPr lang="nl-NL" altLang="nl-NL" sz="400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173413"/>
            <a:ext cx="6607175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-20638" y="274638"/>
            <a:ext cx="8840788" cy="850900"/>
          </a:xfrm>
          <a:noFill/>
        </p:spPr>
        <p:txBody>
          <a:bodyPr/>
          <a:lstStyle/>
          <a:p>
            <a:pPr eaLnBrk="1" hangingPunct="1"/>
            <a:r>
              <a:rPr lang="en-US" altLang="nl-NL" sz="3600" smtClean="0">
                <a:latin typeface="Arial" charset="0"/>
                <a:cs typeface="Arial" charset="0"/>
              </a:rPr>
              <a:t>GRAVITON SELF-ENERGY: SCALARS</a:t>
            </a:r>
            <a:endParaRPr lang="nl-NL" altLang="nl-NL" sz="3600" smtClean="0">
              <a:latin typeface="Arial" charset="0"/>
              <a:cs typeface="Arial" charset="0"/>
            </a:endParaRPr>
          </a:p>
        </p:txBody>
      </p:sp>
      <p:sp>
        <p:nvSpPr>
          <p:cNvPr id="25604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˚13˚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25605" name="Rectangle 8"/>
          <p:cNvSpPr>
            <a:spLocks noChangeArrowheads="1"/>
          </p:cNvSpPr>
          <p:nvPr/>
        </p:nvSpPr>
        <p:spPr bwMode="auto">
          <a:xfrm>
            <a:off x="6121400" y="1033463"/>
            <a:ext cx="29146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006600"/>
                </a:solidFill>
                <a:latin typeface="Arial" charset="0"/>
                <a:cs typeface="Arial" charset="0"/>
              </a:rPr>
              <a:t>S. Park and R.P. Woodard</a:t>
            </a:r>
            <a:r>
              <a:rPr lang="nl-NL" altLang="en-US" sz="1400" b="1">
                <a:solidFill>
                  <a:srgbClr val="006600"/>
                </a:solidFill>
                <a:latin typeface="Arial" charset="0"/>
                <a:cs typeface="Arial" charset="0"/>
              </a:rPr>
              <a:t> (2011)</a:t>
            </a:r>
          </a:p>
        </p:txBody>
      </p:sp>
      <p:sp>
        <p:nvSpPr>
          <p:cNvPr id="25606" name="Rectangle 11"/>
          <p:cNvSpPr>
            <a:spLocks noChangeArrowheads="1"/>
          </p:cNvSpPr>
          <p:nvPr/>
        </p:nvSpPr>
        <p:spPr bwMode="auto">
          <a:xfrm>
            <a:off x="252413" y="1373188"/>
            <a:ext cx="5040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 AT 1 LOOP ON DE SITTER WE HAVE</a:t>
            </a:r>
            <a:endParaRPr lang="nl-NL" altLang="nl-NL" sz="2000">
              <a:latin typeface="Arial" charset="0"/>
            </a:endParaRPr>
          </a:p>
        </p:txBody>
      </p:sp>
      <p:pic>
        <p:nvPicPr>
          <p:cNvPr id="2560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25" y="1714500"/>
            <a:ext cx="5500688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Rectangle 11"/>
          <p:cNvSpPr>
            <a:spLocks noChangeArrowheads="1"/>
          </p:cNvSpPr>
          <p:nvPr/>
        </p:nvSpPr>
        <p:spPr bwMode="auto">
          <a:xfrm>
            <a:off x="250825" y="2781300"/>
            <a:ext cx="88931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 AT 1 LOOP ON DE SITTER WE HAVE (F</a:t>
            </a:r>
            <a:r>
              <a:rPr lang="nl-NL" altLang="nl-NL" sz="14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0,2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: spin=0, 2 structure functions)</a:t>
            </a:r>
            <a:endParaRPr lang="nl-NL" altLang="nl-NL" sz="2000">
              <a:latin typeface="Arial" charset="0"/>
            </a:endParaRPr>
          </a:p>
        </p:txBody>
      </p:sp>
      <p:pic>
        <p:nvPicPr>
          <p:cNvPr id="2560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1884363"/>
            <a:ext cx="23717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0" name="Rectangle 2"/>
          <p:cNvSpPr>
            <a:spLocks noChangeArrowheads="1"/>
          </p:cNvSpPr>
          <p:nvPr/>
        </p:nvSpPr>
        <p:spPr bwMode="auto">
          <a:xfrm>
            <a:off x="2695575" y="2133600"/>
            <a:ext cx="3635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400">
                <a:latin typeface="Arial" charset="0"/>
                <a:sym typeface="Symbol" pitchFamily="18" charset="2"/>
              </a:rPr>
              <a:t>=</a:t>
            </a:r>
            <a:endParaRPr lang="en-GB" altLang="en-US" sz="2400">
              <a:latin typeface="Arial" charset="0"/>
            </a:endParaRPr>
          </a:p>
        </p:txBody>
      </p:sp>
      <p:pic>
        <p:nvPicPr>
          <p:cNvPr id="2561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292600"/>
            <a:ext cx="2736850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2" name="Rectangle 8"/>
          <p:cNvSpPr>
            <a:spLocks noChangeArrowheads="1"/>
          </p:cNvSpPr>
          <p:nvPr/>
        </p:nvSpPr>
        <p:spPr bwMode="auto">
          <a:xfrm>
            <a:off x="34925" y="4356100"/>
            <a:ext cx="8778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where:</a:t>
            </a:r>
            <a:endParaRPr lang="en-GB" altLang="en-US" sz="1800">
              <a:latin typeface="Arial" charset="0"/>
            </a:endParaRPr>
          </a:p>
        </p:txBody>
      </p:sp>
      <p:pic>
        <p:nvPicPr>
          <p:cNvPr id="25613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365625"/>
            <a:ext cx="3960812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4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963" y="4868863"/>
            <a:ext cx="5980112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5" name="Rectangle 11"/>
          <p:cNvSpPr>
            <a:spLocks noChangeArrowheads="1"/>
          </p:cNvSpPr>
          <p:nvPr/>
        </p:nvSpPr>
        <p:spPr bwMode="auto">
          <a:xfrm>
            <a:off x="215900" y="4941888"/>
            <a:ext cx="26273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LINEARISED WEYL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TENSOR:</a:t>
            </a:r>
            <a:endParaRPr lang="nl-NL" altLang="nl-NL" sz="1800">
              <a:latin typeface="Arial" charset="0"/>
            </a:endParaRPr>
          </a:p>
        </p:txBody>
      </p:sp>
      <p:pic>
        <p:nvPicPr>
          <p:cNvPr id="25616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661025"/>
            <a:ext cx="559911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7" name="Rectangle 5"/>
          <p:cNvSpPr>
            <a:spLocks noChangeArrowheads="1"/>
          </p:cNvSpPr>
          <p:nvPr/>
        </p:nvSpPr>
        <p:spPr bwMode="auto">
          <a:xfrm>
            <a:off x="6811963" y="1773238"/>
            <a:ext cx="2197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COUNTER-TERMS</a:t>
            </a:r>
            <a:endParaRPr lang="en-GB" altLang="en-US" sz="1800">
              <a:latin typeface="Arial" charset="0"/>
            </a:endParaRPr>
          </a:p>
        </p:txBody>
      </p:sp>
      <p:graphicFrame>
        <p:nvGraphicFramePr>
          <p:cNvPr id="25618" name="Object 10"/>
          <p:cNvGraphicFramePr>
            <a:graphicFrameLocks noChangeAspect="1"/>
          </p:cNvGraphicFramePr>
          <p:nvPr/>
        </p:nvGraphicFramePr>
        <p:xfrm>
          <a:off x="3335338" y="2133600"/>
          <a:ext cx="228600" cy="20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1" name="Equation" r:id="rId10" imgW="139518" imgH="126835" progId="Equation.3">
                  <p:embed/>
                </p:oleObj>
              </mc:Choice>
              <mc:Fallback>
                <p:oleObj name="Equation" r:id="rId10" imgW="139518" imgH="126835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5338" y="2133600"/>
                        <a:ext cx="228600" cy="207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19" name="Object 11"/>
          <p:cNvGraphicFramePr>
            <a:graphicFrameLocks noChangeAspect="1"/>
          </p:cNvGraphicFramePr>
          <p:nvPr/>
        </p:nvGraphicFramePr>
        <p:xfrm>
          <a:off x="4198938" y="2133600"/>
          <a:ext cx="228600" cy="20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2" name="Equation" r:id="rId12" imgW="139518" imgH="126835" progId="Equation.3">
                  <p:embed/>
                </p:oleObj>
              </mc:Choice>
              <mc:Fallback>
                <p:oleObj name="Equation" r:id="rId12" imgW="139518" imgH="126835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8938" y="2133600"/>
                        <a:ext cx="228600" cy="207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20" name="Object 12"/>
          <p:cNvGraphicFramePr>
            <a:graphicFrameLocks noChangeAspect="1"/>
          </p:cNvGraphicFramePr>
          <p:nvPr/>
        </p:nvGraphicFramePr>
        <p:xfrm>
          <a:off x="5670550" y="1916113"/>
          <a:ext cx="312738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3" name="Equation" r:id="rId13" imgW="190417" imgH="190417" progId="Equation.3">
                  <p:embed/>
                </p:oleObj>
              </mc:Choice>
              <mc:Fallback>
                <p:oleObj name="Equation" r:id="rId13" imgW="190417" imgH="190417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0550" y="1916113"/>
                        <a:ext cx="312738" cy="311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0788" cy="706437"/>
          </a:xfrm>
        </p:spPr>
        <p:txBody>
          <a:bodyPr/>
          <a:lstStyle/>
          <a:p>
            <a:r>
              <a:rPr lang="nl-NL" altLang="en-US" smtClean="0"/>
              <a:t>SPIN 0 STRUCTURE FUNCTION</a:t>
            </a:r>
            <a:endParaRPr lang="en-GB" altLang="en-US" smtClean="0"/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922463"/>
            <a:ext cx="728980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˚14˚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26629" name="Rectangle 11"/>
          <p:cNvSpPr>
            <a:spLocks noChangeArrowheads="1"/>
          </p:cNvSpPr>
          <p:nvPr/>
        </p:nvSpPr>
        <p:spPr bwMode="auto">
          <a:xfrm>
            <a:off x="252413" y="1268413"/>
            <a:ext cx="7343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 DE SITTER INVARIANT SPIN=0 STRUCUTRE FUNCTION:</a:t>
            </a:r>
            <a:endParaRPr lang="nl-NL" altLang="nl-NL" sz="2000">
              <a:latin typeface="Arial" charset="0"/>
            </a:endParaRPr>
          </a:p>
        </p:txBody>
      </p:sp>
      <p:pic>
        <p:nvPicPr>
          <p:cNvPr id="2663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75" y="5846763"/>
            <a:ext cx="3252788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Rectangle 6"/>
          <p:cNvSpPr>
            <a:spLocks noChangeArrowheads="1"/>
          </p:cNvSpPr>
          <p:nvPr/>
        </p:nvSpPr>
        <p:spPr bwMode="auto">
          <a:xfrm>
            <a:off x="166688" y="5508625"/>
            <a:ext cx="3908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- here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Li</a:t>
            </a:r>
            <a:r>
              <a:rPr lang="nl-NL" altLang="nl-NL" sz="14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2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is the dilogarithm function:</a:t>
            </a:r>
            <a:endParaRPr lang="en-GB" altLang="en-US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7570788" cy="706437"/>
          </a:xfrm>
        </p:spPr>
        <p:txBody>
          <a:bodyPr/>
          <a:lstStyle/>
          <a:p>
            <a:r>
              <a:rPr lang="nl-NL" altLang="en-US" smtClean="0"/>
              <a:t>SPIN 2 STRUCTURE FUNCTION</a:t>
            </a:r>
            <a:endParaRPr lang="en-GB" altLang="en-US" smtClean="0"/>
          </a:p>
        </p:txBody>
      </p:sp>
      <p:sp>
        <p:nvSpPr>
          <p:cNvPr id="27651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˚15˚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27652" name="Rectangle 11"/>
          <p:cNvSpPr>
            <a:spLocks noChangeArrowheads="1"/>
          </p:cNvSpPr>
          <p:nvPr/>
        </p:nvSpPr>
        <p:spPr bwMode="auto">
          <a:xfrm>
            <a:off x="252413" y="836613"/>
            <a:ext cx="7343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  DE SITTER INVARIANT SPIN=2 STRUCUTRE FUNCTION:</a:t>
            </a:r>
            <a:endParaRPr lang="nl-NL" altLang="nl-NL" sz="2000">
              <a:latin typeface="Arial" charset="0"/>
            </a:endParaRPr>
          </a:p>
        </p:txBody>
      </p:sp>
      <p:pic>
        <p:nvPicPr>
          <p:cNvPr id="2765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231900"/>
            <a:ext cx="5913437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Rectangle 11"/>
          <p:cNvSpPr>
            <a:spLocks noChangeArrowheads="1"/>
          </p:cNvSpPr>
          <p:nvPr/>
        </p:nvSpPr>
        <p:spPr bwMode="auto">
          <a:xfrm>
            <a:off x="6156325" y="5797550"/>
            <a:ext cx="30956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2000" u="sng">
                <a:solidFill>
                  <a:srgbClr val="333399"/>
                </a:solidFill>
                <a:latin typeface="Arial" charset="0"/>
                <a:sym typeface="Symbol" pitchFamily="18" charset="2"/>
              </a:rPr>
              <a:t>MESSAGE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: DE SITTER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INVARIANT, BUT COMPLICATED!</a:t>
            </a:r>
            <a:endParaRPr lang="nl-NL" altLang="nl-NL" sz="2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˚16˚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34925" y="188913"/>
            <a:ext cx="86455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EFFECT ON DYNAMICAL GRAVITONS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4410075" y="889000"/>
            <a:ext cx="4699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Park, Woodard, PRD, arXiv:1101.5804, 1109.4187 (2011)</a:t>
            </a: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4140200" y="1196975"/>
            <a:ext cx="50403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Leonard, Park,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Prokopec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Woodard, PRD,  1403.0896 (2014)</a:t>
            </a:r>
          </a:p>
        </p:txBody>
      </p:sp>
      <p:sp>
        <p:nvSpPr>
          <p:cNvPr id="28678" name="Rectangle 11"/>
          <p:cNvSpPr>
            <a:spLocks noChangeArrowheads="1"/>
          </p:cNvSpPr>
          <p:nvPr/>
        </p:nvSpPr>
        <p:spPr bwMode="auto">
          <a:xfrm>
            <a:off x="34925" y="4233863"/>
            <a:ext cx="8697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ᴥ PARK&amp;WOODARD 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[in 1109.4187] 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SHOWED THAT THE EFFECT CAN BE REDUCED TO A </a:t>
            </a:r>
            <a:r>
              <a:rPr lang="nl-NL" altLang="nl-NL" sz="2000" b="1" u="sng">
                <a:solidFill>
                  <a:srgbClr val="333399"/>
                </a:solidFill>
                <a:latin typeface="Arial" charset="0"/>
                <a:sym typeface="Symbol" pitchFamily="18" charset="2"/>
              </a:rPr>
              <a:t>TIME-LIKE BD TERM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. IS IT UNPHYSICAL?!?</a:t>
            </a:r>
            <a:endParaRPr lang="nl-NL" altLang="nl-NL" sz="2000">
              <a:latin typeface="Arial" charset="0"/>
            </a:endParaRP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2700338" y="5940425"/>
            <a:ext cx="6480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Leonard, Park, </a:t>
            </a:r>
            <a:r>
              <a:rPr lang="en-GB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Prokopec</a:t>
            </a:r>
            <a:r>
              <a:rPr lang="en-GB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Woodard, PRD,  1403.0896 (2014)</a:t>
            </a:r>
          </a:p>
        </p:txBody>
      </p:sp>
      <p:pic>
        <p:nvPicPr>
          <p:cNvPr id="28680" name="Picture 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420938"/>
            <a:ext cx="8101012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1" name="Rectangle 11"/>
          <p:cNvSpPr>
            <a:spLocks noChangeArrowheads="1"/>
          </p:cNvSpPr>
          <p:nvPr/>
        </p:nvSpPr>
        <p:spPr bwMode="auto">
          <a:xfrm>
            <a:off x="187325" y="1497013"/>
            <a:ext cx="8697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Symbol" pitchFamily="18" charset="2"/>
              <a:buChar char="·"/>
            </a:pPr>
            <a:r>
              <a:rPr lang="nl-NL" altLang="nl-NL" sz="2000" u="sng">
                <a:solidFill>
                  <a:srgbClr val="333399"/>
                </a:solidFill>
                <a:latin typeface="Arial" charset="0"/>
                <a:sym typeface="Symbol" pitchFamily="18" charset="2"/>
              </a:rPr>
              <a:t>RESULT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:  AT 1 LOOP SCALARS DO </a:t>
            </a:r>
            <a:r>
              <a:rPr lang="nl-NL" altLang="nl-NL" sz="2000" u="sng">
                <a:solidFill>
                  <a:srgbClr val="333399"/>
                </a:solidFill>
                <a:latin typeface="Arial" charset="0"/>
                <a:sym typeface="Symbol" pitchFamily="18" charset="2"/>
              </a:rPr>
              <a:t>NOT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AFFECT DYNAMICAL GRAVITONS, i.e. NO TERMS THAT GROW SECULARLY IN TIME</a:t>
            </a:r>
            <a:r>
              <a:rPr lang="nl-NL" altLang="nl-NL" sz="2000">
                <a:latin typeface="Arial" charset="0"/>
                <a:sym typeface="Symbol" pitchFamily="18" charset="2"/>
              </a:rPr>
              <a:t>.</a:t>
            </a:r>
            <a:endParaRPr lang="nl-NL" altLang="nl-NL" sz="2000">
              <a:latin typeface="Arial" charset="0"/>
            </a:endParaRPr>
          </a:p>
        </p:txBody>
      </p:sp>
      <p:pic>
        <p:nvPicPr>
          <p:cNvPr id="28682" name="Picture 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575" y="3213100"/>
            <a:ext cx="51752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34925" y="5241925"/>
            <a:ext cx="87772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ᴥ IT IS MORE CONVENIENT TO RECAST THE SELF-ENERGY IN THE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NON-COV. REPR. ANALOGOUS TO THE E-M REP FOR QED </a:t>
            </a:r>
            <a:r>
              <a:rPr lang="nl-NL" altLang="nl-NL" sz="16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[Prokopec et al]</a:t>
            </a:r>
            <a:endParaRPr lang="nl-NL" altLang="nl-NL" sz="1600">
              <a:latin typeface="Arial" charset="0"/>
            </a:endParaRPr>
          </a:p>
        </p:txBody>
      </p:sp>
      <p:sp>
        <p:nvSpPr>
          <p:cNvPr id="28684" name="Rectangle 11"/>
          <p:cNvSpPr>
            <a:spLocks noChangeArrowheads="1"/>
          </p:cNvSpPr>
          <p:nvPr/>
        </p:nvSpPr>
        <p:spPr bwMode="auto">
          <a:xfrm>
            <a:off x="34925" y="3141663"/>
            <a:ext cx="2152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LICHNEROWICZ ON DE SITTER</a:t>
            </a:r>
            <a:endParaRPr lang="nl-NL" altLang="nl-NL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5146675"/>
            <a:ext cx="5897562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˚17˚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29700" name="Rectangle 2"/>
          <p:cNvSpPr>
            <a:spLocks noChangeArrowheads="1"/>
          </p:cNvSpPr>
          <p:nvPr/>
        </p:nvSpPr>
        <p:spPr bwMode="auto">
          <a:xfrm>
            <a:off x="87313" y="115888"/>
            <a:ext cx="86455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GRAVITON SELF-ENERGY: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NON-COVARIANT REPRESENTATION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4140200" y="1249363"/>
            <a:ext cx="50403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Leonard, Park,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Prokopec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Woodard, PRD,  1403.0896 (2014)</a:t>
            </a:r>
          </a:p>
        </p:txBody>
      </p:sp>
      <p:sp>
        <p:nvSpPr>
          <p:cNvPr id="29702" name="Rectangle 11"/>
          <p:cNvSpPr>
            <a:spLocks noChangeArrowheads="1"/>
          </p:cNvSpPr>
          <p:nvPr/>
        </p:nvSpPr>
        <p:spPr bwMode="auto">
          <a:xfrm>
            <a:off x="179388" y="3213100"/>
            <a:ext cx="14398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ᴥ where:</a:t>
            </a:r>
            <a:endParaRPr lang="nl-NL" altLang="nl-NL" sz="2000">
              <a:latin typeface="Arial" charset="0"/>
            </a:endParaRPr>
          </a:p>
        </p:txBody>
      </p:sp>
      <p:sp>
        <p:nvSpPr>
          <p:cNvPr id="29703" name="Rectangle 11"/>
          <p:cNvSpPr>
            <a:spLocks noChangeArrowheads="1"/>
          </p:cNvSpPr>
          <p:nvPr/>
        </p:nvSpPr>
        <p:spPr bwMode="auto">
          <a:xfrm>
            <a:off x="187325" y="1641475"/>
            <a:ext cx="58975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Symbol" pitchFamily="18" charset="2"/>
              <a:buChar char="·"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GENERAL STRUCTURE ON FLRW SPACES</a:t>
            </a:r>
            <a:r>
              <a:rPr lang="nl-NL" altLang="nl-NL" sz="2000">
                <a:latin typeface="Arial" charset="0"/>
                <a:sym typeface="Symbol" pitchFamily="18" charset="2"/>
              </a:rPr>
              <a:t>:</a:t>
            </a:r>
            <a:endParaRPr lang="nl-NL" altLang="nl-NL" sz="2000">
              <a:latin typeface="Arial" charset="0"/>
            </a:endParaRPr>
          </a:p>
        </p:txBody>
      </p:sp>
      <p:pic>
        <p:nvPicPr>
          <p:cNvPr id="2970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2060575"/>
            <a:ext cx="7307263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3068638"/>
            <a:ext cx="6630987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6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644900"/>
            <a:ext cx="69088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7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488" y="4076700"/>
            <a:ext cx="4500562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8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113" y="4437063"/>
            <a:ext cx="4525962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9" name="Rectangle 11"/>
          <p:cNvSpPr>
            <a:spLocks noChangeArrowheads="1"/>
          </p:cNvSpPr>
          <p:nvPr/>
        </p:nvSpPr>
        <p:spPr bwMode="auto">
          <a:xfrm>
            <a:off x="-36513" y="4437063"/>
            <a:ext cx="4822826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-SPIN=0 OBEY CONSERVATION IDENT’s: </a:t>
            </a:r>
            <a:endParaRPr lang="nl-NL" altLang="nl-NL" sz="1800">
              <a:latin typeface="Arial" charset="0"/>
            </a:endParaRPr>
          </a:p>
        </p:txBody>
      </p:sp>
      <p:pic>
        <p:nvPicPr>
          <p:cNvPr id="29710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5986463"/>
            <a:ext cx="6265862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11" name="Rectangle 11"/>
          <p:cNvSpPr>
            <a:spLocks noChangeArrowheads="1"/>
          </p:cNvSpPr>
          <p:nvPr/>
        </p:nvSpPr>
        <p:spPr bwMode="auto">
          <a:xfrm>
            <a:off x="-36513" y="4868863"/>
            <a:ext cx="82089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-SPIN=2 STRUCTURE FUNCTIONS ARE TRANSVERSE AND TRACELESS:</a:t>
            </a:r>
            <a:endParaRPr lang="nl-NL" altLang="nl-NL" sz="1800">
              <a:latin typeface="Arial" charset="0"/>
            </a:endParaRPr>
          </a:p>
        </p:txBody>
      </p:sp>
      <p:sp>
        <p:nvSpPr>
          <p:cNvPr id="29712" name="Rectangle 11"/>
          <p:cNvSpPr>
            <a:spLocks noChangeArrowheads="1"/>
          </p:cNvSpPr>
          <p:nvPr/>
        </p:nvSpPr>
        <p:spPr bwMode="auto">
          <a:xfrm>
            <a:off x="115888" y="5580063"/>
            <a:ext cx="90281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AND CAN BE OBTAINED e.g. BY CONTRACTING LINEARIZED WEYL TENSORS:</a:t>
            </a:r>
            <a:endParaRPr lang="nl-NL" altLang="nl-NL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˚18˚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30723" name="Rectangle 2"/>
          <p:cNvSpPr>
            <a:spLocks noChangeArrowheads="1"/>
          </p:cNvSpPr>
          <p:nvPr/>
        </p:nvSpPr>
        <p:spPr bwMode="auto">
          <a:xfrm>
            <a:off x="87313" y="115888"/>
            <a:ext cx="86455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NON-COV. STRUCTURE FUNCTIONS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30724" name="Rectangle 11"/>
          <p:cNvSpPr>
            <a:spLocks noChangeArrowheads="1"/>
          </p:cNvSpPr>
          <p:nvPr/>
        </p:nvSpPr>
        <p:spPr bwMode="auto">
          <a:xfrm>
            <a:off x="187325" y="1196975"/>
            <a:ext cx="81327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Symbol" pitchFamily="18" charset="2"/>
              <a:buChar char="·"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RENORMALIZED SPIN 0 &amp; 2 STRUCTURE FUNCTIONS (G</a:t>
            </a:r>
            <a:r>
              <a:rPr lang="nl-NL" altLang="nl-NL" sz="14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0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=0) </a:t>
            </a:r>
            <a:r>
              <a:rPr lang="nl-NL" altLang="nl-NL" sz="2000">
                <a:latin typeface="Arial" charset="0"/>
                <a:sym typeface="Symbol" pitchFamily="18" charset="2"/>
              </a:rPr>
              <a:t>:</a:t>
            </a:r>
            <a:endParaRPr lang="nl-NL" altLang="nl-NL" sz="2000">
              <a:latin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40200" y="836613"/>
            <a:ext cx="50403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Leonard, Park,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Prokopec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Woodard, PRD,  1403.0896 (2014)</a:t>
            </a:r>
          </a:p>
        </p:txBody>
      </p:sp>
      <p:pic>
        <p:nvPicPr>
          <p:cNvPr id="3072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3" y="1844675"/>
            <a:ext cx="5826125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35338"/>
            <a:ext cx="6673850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084763"/>
            <a:ext cx="5092700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79388" y="6269038"/>
            <a:ext cx="88566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nl-NL" altLang="nl-NL" sz="2000" u="sng" dirty="0" smtClean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NOTE</a:t>
            </a:r>
            <a:r>
              <a:rPr lang="nl-NL" altLang="nl-NL" sz="2000" dirty="0" smtClean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: THE NON DS INVARIANT REPRESENTATION IS </a:t>
            </a:r>
            <a:r>
              <a:rPr lang="nl-NL" altLang="nl-NL" sz="2000" u="sng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  <a:sym typeface="Symbol" pitchFamily="18" charset="2"/>
              </a:rPr>
              <a:t>MUCH</a:t>
            </a:r>
            <a:r>
              <a:rPr lang="nl-NL" altLang="nl-NL" sz="2000" dirty="0" smtClean="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SIMPLER! </a:t>
            </a:r>
            <a:endParaRPr lang="nl-NL" altLang="nl-NL" sz="20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987676"/>
            <a:ext cx="643255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00213"/>
            <a:ext cx="76295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34925" y="188913"/>
            <a:ext cx="880586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EFFECT ON DYNAMICAL GRAVITONS 2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31749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˚19˚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31750" name="Rectangle 11"/>
          <p:cNvSpPr>
            <a:spLocks noChangeArrowheads="1"/>
          </p:cNvSpPr>
          <p:nvPr/>
        </p:nvSpPr>
        <p:spPr bwMode="auto">
          <a:xfrm>
            <a:off x="187325" y="1125538"/>
            <a:ext cx="7264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Symbol" pitchFamily="18" charset="2"/>
              <a:buChar char="·"/>
            </a:pPr>
            <a:r>
              <a:rPr lang="nl-NL" altLang="nl-NL" sz="2000">
                <a:latin typeface="Arial" charset="0"/>
              </a:rPr>
              <a:t>SOLVE THE 1PI 1 LOOP EQUATION PERTURBATIVELY:</a:t>
            </a:r>
          </a:p>
        </p:txBody>
      </p:sp>
      <p:sp>
        <p:nvSpPr>
          <p:cNvPr id="31751" name="Rectangle 11"/>
          <p:cNvSpPr>
            <a:spLocks noChangeArrowheads="1"/>
          </p:cNvSpPr>
          <p:nvPr/>
        </p:nvSpPr>
        <p:spPr bwMode="auto">
          <a:xfrm>
            <a:off x="179388" y="2636838"/>
            <a:ext cx="6040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GRAVITON PLANE WAVE  ON DE SITTER:</a:t>
            </a:r>
          </a:p>
        </p:txBody>
      </p:sp>
      <p:pic>
        <p:nvPicPr>
          <p:cNvPr id="3175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0" y="4149725"/>
            <a:ext cx="377507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3" name="Rectangle 11"/>
          <p:cNvSpPr>
            <a:spLocks noChangeArrowheads="1"/>
          </p:cNvSpPr>
          <p:nvPr/>
        </p:nvSpPr>
        <p:spPr bwMode="auto">
          <a:xfrm>
            <a:off x="71438" y="3789363"/>
            <a:ext cx="89646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POLARIZATION TENSOR IS TRANSV. &amp;TRACELESS (in Lifshitz gauge):</a:t>
            </a:r>
          </a:p>
        </p:txBody>
      </p:sp>
      <p:pic>
        <p:nvPicPr>
          <p:cNvPr id="31754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5114925"/>
            <a:ext cx="333375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107950" y="4716463"/>
            <a:ext cx="532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PERTURBED METRIC HAS THE SAME FORM,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44450"/>
            <a:ext cx="8137525" cy="649288"/>
          </a:xfrm>
        </p:spPr>
        <p:txBody>
          <a:bodyPr/>
          <a:lstStyle/>
          <a:p>
            <a:pPr eaLnBrk="1" hangingPunct="1"/>
            <a:r>
              <a:rPr lang="en-GB" altLang="nl-NL" sz="3600" smtClean="0">
                <a:latin typeface="Arial" charset="0"/>
                <a:cs typeface="Arial" charset="0"/>
              </a:rPr>
              <a:t>CONTENTS</a:t>
            </a: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>
                <a:solidFill>
                  <a:srgbClr val="666699"/>
                </a:solidFill>
                <a:latin typeface="Comic Sans MS" pitchFamily="66" charset="0"/>
              </a:rPr>
              <a:t>˚ 2˚</a:t>
            </a:r>
            <a:endParaRPr lang="nl-NL" altLang="nl-NL" sz="2000" b="1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3076" name="Rectangle 22"/>
          <p:cNvSpPr>
            <a:spLocks noChangeArrowheads="1"/>
          </p:cNvSpPr>
          <p:nvPr/>
        </p:nvSpPr>
        <p:spPr bwMode="auto">
          <a:xfrm>
            <a:off x="250825" y="3789040"/>
            <a:ext cx="40401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 dirty="0" smtClean="0">
                <a:solidFill>
                  <a:srgbClr val="000066"/>
                </a:solidFill>
                <a:latin typeface="Arial" charset="0"/>
              </a:rPr>
              <a:t>3) </a:t>
            </a:r>
            <a:r>
              <a:rPr lang="en-US" altLang="nl-NL" sz="1800" dirty="0">
                <a:solidFill>
                  <a:srgbClr val="000066"/>
                </a:solidFill>
                <a:latin typeface="Arial" charset="0"/>
              </a:rPr>
              <a:t>CONCLUSIONS AND OUTLOOK</a:t>
            </a:r>
            <a:endParaRPr lang="en-GB" altLang="nl-NL" sz="1800" dirty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077" name="Rectangle 24"/>
          <p:cNvSpPr>
            <a:spLocks noChangeArrowheads="1"/>
          </p:cNvSpPr>
          <p:nvPr/>
        </p:nvSpPr>
        <p:spPr bwMode="auto">
          <a:xfrm>
            <a:off x="250825" y="1052736"/>
            <a:ext cx="86912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 dirty="0" smtClean="0">
                <a:solidFill>
                  <a:srgbClr val="000066"/>
                </a:solidFill>
                <a:latin typeface="Arial" charset="0"/>
              </a:rPr>
              <a:t>1) INTRO: QUANTUM </a:t>
            </a:r>
            <a:r>
              <a:rPr lang="en-US" altLang="nl-NL" sz="1800" dirty="0">
                <a:solidFill>
                  <a:srgbClr val="000066"/>
                </a:solidFill>
                <a:latin typeface="Arial" charset="0"/>
              </a:rPr>
              <a:t>GRAVITATIONAL EFFECTS ON FLAT MINKOWSKI SPACE</a:t>
            </a:r>
            <a:endParaRPr lang="en-GB" altLang="nl-NL" sz="1800" dirty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081" name="Rectangle 24"/>
          <p:cNvSpPr>
            <a:spLocks noChangeArrowheads="1"/>
          </p:cNvSpPr>
          <p:nvPr/>
        </p:nvSpPr>
        <p:spPr bwMode="auto">
          <a:xfrm>
            <a:off x="250825" y="2060848"/>
            <a:ext cx="676358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 dirty="0" smtClean="0">
                <a:solidFill>
                  <a:srgbClr val="000066"/>
                </a:solidFill>
                <a:latin typeface="Arial" charset="0"/>
              </a:rPr>
              <a:t>2) 1 LOOP GRAVITON </a:t>
            </a:r>
            <a:r>
              <a:rPr lang="en-US" altLang="nl-NL" sz="1800" dirty="0">
                <a:solidFill>
                  <a:srgbClr val="000066"/>
                </a:solidFill>
                <a:latin typeface="Arial" charset="0"/>
              </a:rPr>
              <a:t>SELF-ENERGY FROM SCALAR FIELDS</a:t>
            </a:r>
            <a:endParaRPr lang="en-GB" altLang="nl-NL" sz="1800" dirty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082" name="Rectangle 24"/>
          <p:cNvSpPr>
            <a:spLocks noChangeArrowheads="1"/>
          </p:cNvSpPr>
          <p:nvPr/>
        </p:nvSpPr>
        <p:spPr bwMode="auto">
          <a:xfrm>
            <a:off x="1017588" y="2564904"/>
            <a:ext cx="3348037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 dirty="0" smtClean="0">
                <a:solidFill>
                  <a:srgbClr val="000066"/>
                </a:solidFill>
                <a:latin typeface="Arial" charset="0"/>
              </a:rPr>
              <a:t>2A</a:t>
            </a:r>
            <a:r>
              <a:rPr lang="en-US" altLang="nl-NL" sz="1800" dirty="0">
                <a:solidFill>
                  <a:srgbClr val="000066"/>
                </a:solidFill>
                <a:latin typeface="Arial" charset="0"/>
              </a:rPr>
              <a:t>) DYNAMICAL GRAVITONS</a:t>
            </a:r>
            <a:endParaRPr lang="en-GB" altLang="nl-NL" sz="1800" dirty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083" name="Rectangle 24"/>
          <p:cNvSpPr>
            <a:spLocks noChangeArrowheads="1"/>
          </p:cNvSpPr>
          <p:nvPr/>
        </p:nvSpPr>
        <p:spPr bwMode="auto">
          <a:xfrm>
            <a:off x="1042988" y="3068960"/>
            <a:ext cx="55753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 dirty="0" smtClean="0">
                <a:solidFill>
                  <a:srgbClr val="000066"/>
                </a:solidFill>
                <a:latin typeface="Arial" charset="0"/>
              </a:rPr>
              <a:t>2B</a:t>
            </a:r>
            <a:r>
              <a:rPr lang="en-US" altLang="nl-NL" sz="1800" dirty="0">
                <a:solidFill>
                  <a:srgbClr val="000066"/>
                </a:solidFill>
                <a:latin typeface="Arial" charset="0"/>
              </a:rPr>
              <a:t>) GRAVITATIONAL POTENTIALS ON DE SITTER</a:t>
            </a:r>
            <a:endParaRPr lang="en-GB" altLang="nl-NL" sz="1800" dirty="0">
              <a:solidFill>
                <a:srgbClr val="000066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254250"/>
            <a:ext cx="252095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592388"/>
            <a:ext cx="5256212" cy="426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8" y="981075"/>
            <a:ext cx="49815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Rectangle 2"/>
          <p:cNvSpPr>
            <a:spLocks noChangeArrowheads="1"/>
          </p:cNvSpPr>
          <p:nvPr/>
        </p:nvSpPr>
        <p:spPr bwMode="auto">
          <a:xfrm>
            <a:off x="34925" y="188913"/>
            <a:ext cx="880586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EFFECT ON DYNAMICAL GRAVITONS 3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32774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˚20˚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pic>
        <p:nvPicPr>
          <p:cNvPr id="3277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546225"/>
            <a:ext cx="338296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955054" y="1052736"/>
            <a:ext cx="2365034" cy="461665"/>
          </a:xfrm>
          <a:prstGeom prst="rect">
            <a:avLst/>
          </a:prstGeom>
          <a:blipFill rotWithShape="1">
            <a:blip r:embed="rId6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15" name="TextBox 1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79512" y="1628800"/>
            <a:ext cx="1224136" cy="461665"/>
          </a:xfrm>
          <a:prstGeom prst="rect">
            <a:avLst/>
          </a:prstGeom>
          <a:blipFill rotWithShape="1">
            <a:blip r:embed="rId7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16" name="TextBox 1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-108520" y="2564904"/>
            <a:ext cx="1224136" cy="461665"/>
          </a:xfrm>
          <a:prstGeom prst="rect">
            <a:avLst/>
          </a:prstGeom>
          <a:blipFill rotWithShape="1">
            <a:blip r:embed="rId8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-36513" y="2165350"/>
            <a:ext cx="91805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ONE LOOP DE SITTER CONTRIBUTION TO THE RHS [                                   ] </a:t>
            </a:r>
          </a:p>
        </p:txBody>
      </p:sp>
      <p:sp>
        <p:nvSpPr>
          <p:cNvPr id="32780" name="Rectangle 11"/>
          <p:cNvSpPr>
            <a:spLocks noChangeArrowheads="1"/>
          </p:cNvSpPr>
          <p:nvPr/>
        </p:nvSpPr>
        <p:spPr bwMode="auto">
          <a:xfrm>
            <a:off x="5867400" y="3517900"/>
            <a:ext cx="3313113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SINCE NO TERM GROWS 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AS a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², THERE ARE NO GROWING SECULAR 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TERMS IN TIME, 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CONFIRMING THE 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RESULT OF 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PARK&amp;WOODARD</a:t>
            </a:r>
            <a:endParaRPr lang="nl-NL" altLang="nl-NL" sz="1800">
              <a:solidFill>
                <a:srgbClr val="333399"/>
              </a:solidFill>
              <a:latin typeface="Arial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50" y="3860800"/>
            <a:ext cx="7912100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147888"/>
            <a:ext cx="2762250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Title 1"/>
          <p:cNvSpPr>
            <a:spLocks noGrp="1"/>
          </p:cNvSpPr>
          <p:nvPr>
            <p:ph type="title"/>
          </p:nvPr>
        </p:nvSpPr>
        <p:spPr>
          <a:xfrm>
            <a:off x="-107950" y="58738"/>
            <a:ext cx="8840788" cy="706437"/>
          </a:xfrm>
        </p:spPr>
        <p:txBody>
          <a:bodyPr/>
          <a:lstStyle/>
          <a:p>
            <a:r>
              <a:rPr lang="nl-NL" altLang="en-US" sz="3200" smtClean="0"/>
              <a:t>PERTURBATIVE SOLUTION TO 1PI EFFECTIVE EOM</a:t>
            </a:r>
            <a:endParaRPr lang="en-GB" altLang="en-US" sz="3200" smtClean="0"/>
          </a:p>
        </p:txBody>
      </p:sp>
      <p:pic>
        <p:nvPicPr>
          <p:cNvPr id="3379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475" y="1524000"/>
            <a:ext cx="4329113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˚21˚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33799" name="Rectangle 4"/>
          <p:cNvSpPr>
            <a:spLocks noChangeArrowheads="1"/>
          </p:cNvSpPr>
          <p:nvPr/>
        </p:nvSpPr>
        <p:spPr bwMode="auto">
          <a:xfrm>
            <a:off x="161925" y="836613"/>
            <a:ext cx="798512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TREE LEVEL SOLUTION FOR POINT PARTICLE MASS M at r=0: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NEWTONIAN POTENTIALS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3800" name="Rectangle 6"/>
          <p:cNvSpPr>
            <a:spLocks noChangeArrowheads="1"/>
          </p:cNvSpPr>
          <p:nvPr/>
        </p:nvSpPr>
        <p:spPr bwMode="auto">
          <a:xfrm>
            <a:off x="184150" y="2205038"/>
            <a:ext cx="359568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METRIC PERTURBATION: 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33801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831182"/>
            <a:ext cx="6523038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2" name="Rectangle 19"/>
          <p:cNvSpPr>
            <a:spLocks noChangeArrowheads="1"/>
          </p:cNvSpPr>
          <p:nvPr/>
        </p:nvSpPr>
        <p:spPr bwMode="auto">
          <a:xfrm>
            <a:off x="206375" y="2565400"/>
            <a:ext cx="31734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 dirty="0">
                <a:solidFill>
                  <a:srgbClr val="333399"/>
                </a:solidFill>
                <a:latin typeface="Arial" charset="0"/>
                <a:cs typeface="Arial" charset="0"/>
              </a:rPr>
              <a:t>● PERTURBED 1PI EOM </a:t>
            </a:r>
            <a:endParaRPr lang="en-GB" altLang="nl-NL" sz="2000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3803" name="Rectangle 20"/>
          <p:cNvSpPr>
            <a:spLocks noChangeArrowheads="1"/>
          </p:cNvSpPr>
          <p:nvPr/>
        </p:nvSpPr>
        <p:spPr bwMode="auto">
          <a:xfrm>
            <a:off x="179388" y="5084763"/>
            <a:ext cx="882808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SOLUTION: PERT CORRECTED GRAVITAT. POTENTIALS (long. gauge):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5221288" y="528638"/>
            <a:ext cx="38877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Park, </a:t>
            </a:r>
            <a:r>
              <a:rPr lang="en-GB" sz="1400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Prokopec</a:t>
            </a:r>
            <a:r>
              <a:rPr lang="en-GB" sz="1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Woodard, 1510.03352 [gr-qc] </a:t>
            </a:r>
          </a:p>
        </p:txBody>
      </p:sp>
      <p:sp>
        <p:nvSpPr>
          <p:cNvPr id="33805" name="Rectangle 19"/>
          <p:cNvSpPr>
            <a:spLocks noChangeArrowheads="1"/>
          </p:cNvSpPr>
          <p:nvPr/>
        </p:nvSpPr>
        <p:spPr bwMode="auto">
          <a:xfrm>
            <a:off x="246063" y="3644900"/>
            <a:ext cx="57499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LICHNEROVICZ OPERATOR ON DE SITTER: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3380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5516563"/>
            <a:ext cx="7532688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218009" y="2852936"/>
                <a:ext cx="1617687" cy="4125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l-N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nl-NL" b="0" i="1" smtClean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nl-NL" b="0" i="1" smtClean="0">
                            <a:latin typeface="Cambria Math"/>
                            <a:ea typeface="Cambria Math"/>
                          </a:rPr>
                          <m:t>𝜇𝜈𝜚𝜎</m:t>
                        </m:r>
                      </m:sub>
                    </m:sSub>
                    <m:sSup>
                      <m:sSupPr>
                        <m:ctrlPr>
                          <a:rPr lang="nl-N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nl-NL" b="0" i="1" smtClean="0">
                            <a:latin typeface="Cambria Math"/>
                          </a:rPr>
                          <m:t>h</m:t>
                        </m:r>
                      </m:e>
                      <m:sup>
                        <m:r>
                          <a:rPr lang="nl-NL" b="0" i="1" smtClean="0">
                            <a:latin typeface="Cambria Math"/>
                            <a:ea typeface="Cambria Math"/>
                          </a:rPr>
                          <m:t>𝜚𝜎</m:t>
                        </m:r>
                        <m:r>
                          <a:rPr lang="nl-NL" b="0" i="1" smtClean="0">
                            <a:latin typeface="Cambria Math"/>
                            <a:ea typeface="Cambria Math"/>
                          </a:rPr>
                          <m:t>(1)</m:t>
                        </m:r>
                      </m:sup>
                    </m:sSup>
                  </m:oMath>
                </a14:m>
                <a:r>
                  <a:rPr lang="en-GB" dirty="0" smtClean="0"/>
                  <a:t>(x)</a:t>
                </a:r>
                <a:endParaRPr lang="en-GB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009" y="2852936"/>
                <a:ext cx="1617687" cy="412549"/>
              </a:xfrm>
              <a:prstGeom prst="rect">
                <a:avLst/>
              </a:prstGeom>
              <a:blipFill rotWithShape="1">
                <a:blip r:embed="rId7"/>
                <a:stretch>
                  <a:fillRect t="-2941" r="-2264" b="-16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>
          <a:xfrm>
            <a:off x="1763688" y="3006702"/>
            <a:ext cx="432048" cy="2062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˚22˚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213100"/>
            <a:ext cx="861695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Rectangle 2"/>
          <p:cNvSpPr txBox="1">
            <a:spLocks noChangeArrowheads="1"/>
          </p:cNvSpPr>
          <p:nvPr/>
        </p:nvSpPr>
        <p:spPr bwMode="auto">
          <a:xfrm>
            <a:off x="539750" y="44450"/>
            <a:ext cx="77089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>
                <a:latin typeface="Arial" charset="0"/>
                <a:cs typeface="Arial" charset="0"/>
              </a:rPr>
              <a:t>CONCLUSIONS AND OUTLOOK</a:t>
            </a:r>
            <a:endParaRPr lang="nl-NL" altLang="nl-NL" sz="3600">
              <a:latin typeface="Arial" charset="0"/>
              <a:cs typeface="Arial" charset="0"/>
            </a:endParaRPr>
          </a:p>
        </p:txBody>
      </p:sp>
      <p:sp>
        <p:nvSpPr>
          <p:cNvPr id="34821" name="Rectangle 11"/>
          <p:cNvSpPr>
            <a:spLocks noChangeArrowheads="1"/>
          </p:cNvSpPr>
          <p:nvPr/>
        </p:nvSpPr>
        <p:spPr bwMode="auto">
          <a:xfrm>
            <a:off x="323850" y="920750"/>
            <a:ext cx="82089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 MMC SCALARS DO NOT CAUSE SECULAR GROWTH OF DYNAMICAL GRAVITON WAVE FUNCTION ON DE SITTER SPACE.</a:t>
            </a:r>
          </a:p>
        </p:txBody>
      </p:sp>
      <p:sp>
        <p:nvSpPr>
          <p:cNvPr id="34822" name="Rectangle 11"/>
          <p:cNvSpPr>
            <a:spLocks noChangeArrowheads="1"/>
          </p:cNvSpPr>
          <p:nvPr/>
        </p:nvSpPr>
        <p:spPr bwMode="auto">
          <a:xfrm>
            <a:off x="620713" y="1701800"/>
            <a:ext cx="83439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- PROBABLE REASON IS DERIVATIVE COUPLING OF GRAVITONS TO MMC SCALARS. NON-MINIMAL COUPLING OR MASS COULD CHANGE THAT. </a:t>
            </a:r>
          </a:p>
        </p:txBody>
      </p:sp>
      <p:pic>
        <p:nvPicPr>
          <p:cNvPr id="34823" name="Picture 3" descr="BD15018_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1052513"/>
            <a:ext cx="1857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4981575"/>
            <a:ext cx="3332162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5" name="Rectangle 11"/>
          <p:cNvSpPr>
            <a:spLocks noChangeArrowheads="1"/>
          </p:cNvSpPr>
          <p:nvPr/>
        </p:nvSpPr>
        <p:spPr bwMode="auto">
          <a:xfrm>
            <a:off x="395288" y="2433638"/>
            <a:ext cx="77771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 MMC SCALARS </a:t>
            </a:r>
            <a:r>
              <a:rPr lang="nl-NL" altLang="nl-NL" sz="2000" u="sng">
                <a:solidFill>
                  <a:srgbClr val="333399"/>
                </a:solidFill>
                <a:latin typeface="Arial" charset="0"/>
                <a:sym typeface="Symbol" pitchFamily="18" charset="2"/>
              </a:rPr>
              <a:t>DO GENERATE 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SECULAR GROWTH (~ln(a)) OF GRAVITATIONAL POTENTIALS ON DE SITTER.</a:t>
            </a: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1651000" y="4581525"/>
            <a:ext cx="22733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6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CONFORMAL CONTR</a:t>
            </a:r>
            <a:endParaRPr lang="en-GB" altLang="en-US" sz="1600">
              <a:latin typeface="Arial" charset="0"/>
            </a:endParaRPr>
          </a:p>
        </p:txBody>
      </p:sp>
      <p:sp>
        <p:nvSpPr>
          <p:cNvPr id="34827" name="Rectangle 13"/>
          <p:cNvSpPr>
            <a:spLocks noChangeArrowheads="1"/>
          </p:cNvSpPr>
          <p:nvPr/>
        </p:nvSpPr>
        <p:spPr bwMode="auto">
          <a:xfrm>
            <a:off x="4168775" y="4675188"/>
            <a:ext cx="501173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6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NON-CONFORMAL CONTRIBUTIONS:</a:t>
            </a:r>
            <a:r>
              <a:rPr lang="nl-NL" altLang="en-US" sz="16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CAN BE REINTERPRETED AS TIME-DEPENDENT RESCALING OF MASS OR EQUIV NEWTON CONST. (CORRESPONDING TO ANTISCREENING)</a:t>
            </a:r>
            <a:endParaRPr lang="en-GB" altLang="en-US" sz="1600">
              <a:latin typeface="Arial" charset="0"/>
            </a:endParaRPr>
          </a:p>
        </p:txBody>
      </p:sp>
      <p:pic>
        <p:nvPicPr>
          <p:cNvPr id="3482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5805488"/>
            <a:ext cx="3059112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9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5" y="5805488"/>
            <a:ext cx="27828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0" name="Picture 3" descr="BD15018_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524125"/>
            <a:ext cx="1841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187625" y="59284"/>
            <a:ext cx="6768751" cy="633412"/>
          </a:xfrm>
        </p:spPr>
        <p:txBody>
          <a:bodyPr/>
          <a:lstStyle/>
          <a:p>
            <a:r>
              <a:rPr lang="nl-NL" altLang="en-US" sz="3600" dirty="0" smtClean="0"/>
              <a:t>BARDEEN POTENTIALS </a:t>
            </a:r>
            <a:r>
              <a:rPr lang="nl-NL" altLang="en-US" sz="3600" dirty="0" smtClean="0">
                <a:solidFill>
                  <a:srgbClr val="FF0000"/>
                </a:solidFill>
              </a:rPr>
              <a:t>[RESERVE]</a:t>
            </a:r>
            <a:endParaRPr lang="en-GB" alt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161925" y="1052513"/>
            <a:ext cx="88884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GAUGE INV SCALAR POTENTIALS: </a:t>
            </a:r>
            <a:r>
              <a:rPr lang="en-US" altLang="nl-NL" sz="1800">
                <a:solidFill>
                  <a:srgbClr val="333399"/>
                </a:solidFill>
                <a:latin typeface="Arial" charset="0"/>
              </a:rPr>
              <a:t>inv. under infinitesimal coord. transforms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57563"/>
            <a:ext cx="36718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500438"/>
            <a:ext cx="179863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257425"/>
            <a:ext cx="6002337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500438"/>
            <a:ext cx="44608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530350"/>
            <a:ext cx="226695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Rectangle 3"/>
          <p:cNvSpPr>
            <a:spLocks noChangeArrowheads="1"/>
          </p:cNvSpPr>
          <p:nvPr/>
        </p:nvSpPr>
        <p:spPr bwMode="auto">
          <a:xfrm>
            <a:off x="34925" y="2987675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>
                <a:solidFill>
                  <a:srgbClr val="333399"/>
                </a:solidFill>
                <a:latin typeface="Arial" charset="0"/>
              </a:rPr>
              <a:t>WHERE </a:t>
            </a:r>
            <a:endParaRPr lang="en-GB" altLang="en-US" sz="1800">
              <a:latin typeface="Arial" charset="0"/>
            </a:endParaRPr>
          </a:p>
        </p:txBody>
      </p:sp>
      <p:sp>
        <p:nvSpPr>
          <p:cNvPr id="12298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˚23˚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12299" name="Rectangle 12"/>
          <p:cNvSpPr>
            <a:spLocks noChangeArrowheads="1"/>
          </p:cNvSpPr>
          <p:nvPr/>
        </p:nvSpPr>
        <p:spPr bwMode="auto">
          <a:xfrm>
            <a:off x="-36513" y="4335463"/>
            <a:ext cx="9212263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 u="sng">
                <a:solidFill>
                  <a:srgbClr val="333399"/>
                </a:solidFill>
                <a:latin typeface="Arial" charset="0"/>
                <a:cs typeface="Arial" charset="0"/>
              </a:rPr>
              <a:t>NB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: 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,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 </a:t>
            </a:r>
            <a:r>
              <a:rPr lang="en-US" altLang="nl-NL" sz="1800">
                <a:solidFill>
                  <a:srgbClr val="333399"/>
                </a:solidFill>
                <a:latin typeface="Arial" charset="0"/>
              </a:rPr>
              <a:t>REDUCE TO USUAL GRAV POTENTIALS </a:t>
            </a:r>
            <a:r>
              <a:rPr lang="en-US" altLang="nl-NL" sz="24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</a:t>
            </a:r>
            <a:r>
              <a:rPr lang="en-US" altLang="nl-NL" sz="14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N</a:t>
            </a:r>
            <a:r>
              <a:rPr lang="en-US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, </a:t>
            </a:r>
            <a:r>
              <a:rPr lang="en-US" altLang="nl-NL" sz="24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</a:t>
            </a:r>
            <a:r>
              <a:rPr lang="en-US" altLang="nl-NL" sz="14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N</a:t>
            </a:r>
            <a:r>
              <a:rPr lang="en-US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US" altLang="nl-NL" sz="1800">
                <a:solidFill>
                  <a:srgbClr val="333399"/>
                </a:solidFill>
                <a:latin typeface="Arial" charset="0"/>
              </a:rPr>
              <a:t>IN LONGITUDINAL GAUGE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2300" name="Rectangle 2"/>
          <p:cNvSpPr>
            <a:spLocks noChangeArrowheads="1"/>
          </p:cNvSpPr>
          <p:nvPr/>
        </p:nvSpPr>
        <p:spPr bwMode="auto">
          <a:xfrm>
            <a:off x="179388" y="1876425"/>
            <a:ext cx="369728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ARE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BARDEEN POTENTIALS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 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3˚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7171" name="Rectangle 4"/>
          <p:cNvSpPr txBox="1">
            <a:spLocks noChangeArrowheads="1"/>
          </p:cNvSpPr>
          <p:nvPr/>
        </p:nvSpPr>
        <p:spPr bwMode="auto">
          <a:xfrm>
            <a:off x="395288" y="2492375"/>
            <a:ext cx="8280400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3600">
                <a:latin typeface="Arial" charset="0"/>
                <a:cs typeface="Arial" charset="0"/>
              </a:rPr>
              <a:t>QUANTUM GRAVITATIONAL EFFECTS ON MINKOWSKI</a:t>
            </a:r>
            <a:endParaRPr lang="nl-NL" altLang="nl-NL" sz="400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898650"/>
            <a:ext cx="5111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5707063"/>
            <a:ext cx="1768475" cy="117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itle 1"/>
          <p:cNvSpPr>
            <a:spLocks noGrp="1"/>
          </p:cNvSpPr>
          <p:nvPr>
            <p:ph type="title"/>
          </p:nvPr>
        </p:nvSpPr>
        <p:spPr>
          <a:xfrm>
            <a:off x="34925" y="130175"/>
            <a:ext cx="9037638" cy="706438"/>
          </a:xfrm>
        </p:spPr>
        <p:txBody>
          <a:bodyPr/>
          <a:lstStyle/>
          <a:p>
            <a:r>
              <a:rPr lang="nl-NL" altLang="en-US" sz="3600" smtClean="0"/>
              <a:t>1 LOOP GRAVITON SELF-ENERGY: MINKOWSKI</a:t>
            </a:r>
            <a:endParaRPr lang="en-GB" altLang="en-US" sz="3600" smtClean="0"/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575" y="5595938"/>
            <a:ext cx="6543675" cy="128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8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 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4˚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8199" name="Rectangle 6"/>
          <p:cNvSpPr>
            <a:spLocks noChangeArrowheads="1"/>
          </p:cNvSpPr>
          <p:nvPr/>
        </p:nvSpPr>
        <p:spPr bwMode="auto">
          <a:xfrm>
            <a:off x="107950" y="1012825"/>
            <a:ext cx="91186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ALL MATTER COUPLES TO GRAVITY: SCALARS, VECTORS, FERMIONS 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8200" name="Rectangle 7"/>
          <p:cNvSpPr>
            <a:spLocks noChangeArrowheads="1"/>
          </p:cNvSpPr>
          <p:nvPr/>
        </p:nvSpPr>
        <p:spPr bwMode="auto">
          <a:xfrm>
            <a:off x="107950" y="1516063"/>
            <a:ext cx="810418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CONSIDER MASSLESS NONMINIMALLY COUPLED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SCALARS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107950" y="2020888"/>
            <a:ext cx="143668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ACTION: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07950" y="2668588"/>
            <a:ext cx="867886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GRAVITATIONAL ACTION (quadratic in perturbations around Minkowski):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82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238" y="3013075"/>
            <a:ext cx="4670425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4148138"/>
            <a:ext cx="496887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5" name="Rectangle 14"/>
          <p:cNvSpPr>
            <a:spLocks noChangeArrowheads="1"/>
          </p:cNvSpPr>
          <p:nvPr/>
        </p:nvSpPr>
        <p:spPr bwMode="auto">
          <a:xfrm>
            <a:off x="141288" y="3779838"/>
            <a:ext cx="511333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- LICHNEROWICZ OPERATOR (on Minkowski):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08263" y="692150"/>
            <a:ext cx="6643687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Marunovic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Prokopec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GB" sz="1400" b="1" dirty="0" err="1">
                <a:solidFill>
                  <a:schemeClr val="accent3">
                    <a:lumMod val="50000"/>
                  </a:schemeClr>
                </a:solidFill>
              </a:rPr>
              <a:t>Phys.Rev</a:t>
            </a:r>
            <a:r>
              <a:rPr lang="en-GB" sz="1400" b="1" dirty="0">
                <a:solidFill>
                  <a:schemeClr val="accent3">
                    <a:lumMod val="50000"/>
                  </a:schemeClr>
                </a:solidFill>
              </a:rPr>
              <a:t>. D83 (2011) 104039 [arXiv:1101.5059 [gr-qc]]</a:t>
            </a:r>
          </a:p>
        </p:txBody>
      </p:sp>
      <p:sp>
        <p:nvSpPr>
          <p:cNvPr id="8207" name="Rectangle 14"/>
          <p:cNvSpPr>
            <a:spLocks noChangeArrowheads="1"/>
          </p:cNvSpPr>
          <p:nvPr/>
        </p:nvSpPr>
        <p:spPr bwMode="auto">
          <a:xfrm>
            <a:off x="179388" y="5364163"/>
            <a:ext cx="427196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- CONTRIBUTING 1 LOOP DIAGRAMS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8208" name="Rectangle 15"/>
          <p:cNvSpPr>
            <a:spLocks noChangeArrowheads="1"/>
          </p:cNvSpPr>
          <p:nvPr/>
        </p:nvSpPr>
        <p:spPr bwMode="auto">
          <a:xfrm>
            <a:off x="6654800" y="3203575"/>
            <a:ext cx="1085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²=16G</a:t>
            </a:r>
            <a:endParaRPr lang="en-GB" altLang="en-US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163" y="5324475"/>
            <a:ext cx="3716337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itle 1"/>
          <p:cNvSpPr>
            <a:spLocks noGrp="1"/>
          </p:cNvSpPr>
          <p:nvPr>
            <p:ph type="title"/>
          </p:nvPr>
        </p:nvSpPr>
        <p:spPr>
          <a:xfrm>
            <a:off x="34925" y="44450"/>
            <a:ext cx="9037638" cy="706438"/>
          </a:xfrm>
        </p:spPr>
        <p:txBody>
          <a:bodyPr/>
          <a:lstStyle/>
          <a:p>
            <a:r>
              <a:rPr lang="nl-NL" altLang="en-US" sz="3600" smtClean="0"/>
              <a:t>RENORMALIZATION</a:t>
            </a:r>
            <a:endParaRPr lang="en-GB" altLang="en-US" sz="3600" smtClean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268413"/>
            <a:ext cx="5143500" cy="101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1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 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5˚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9222" name="Rectangle 10"/>
          <p:cNvSpPr>
            <a:spLocks noChangeArrowheads="1"/>
          </p:cNvSpPr>
          <p:nvPr/>
        </p:nvSpPr>
        <p:spPr bwMode="auto">
          <a:xfrm>
            <a:off x="107950" y="868363"/>
            <a:ext cx="5438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DIM REG REQUIRES 2 COUNTERTERMS: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922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708275"/>
            <a:ext cx="42481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352675"/>
            <a:ext cx="3729038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698875"/>
            <a:ext cx="39116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6" name="Rectangle 2"/>
          <p:cNvSpPr>
            <a:spLocks noChangeArrowheads="1"/>
          </p:cNvSpPr>
          <p:nvPr/>
        </p:nvSpPr>
        <p:spPr bwMode="auto">
          <a:xfrm>
            <a:off x="34925" y="4797425"/>
            <a:ext cx="7921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Minimal subtraction scheme [when 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=0 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agrees with ‘t Hooft, Veltman 1974]: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4925" y="44450"/>
            <a:ext cx="9037638" cy="706438"/>
          </a:xfrm>
        </p:spPr>
        <p:txBody>
          <a:bodyPr/>
          <a:lstStyle/>
          <a:p>
            <a:r>
              <a:rPr lang="nl-NL" altLang="en-US" sz="3600" smtClean="0"/>
              <a:t>RENORMALIZED SELF-ENERGY</a:t>
            </a:r>
            <a:endParaRPr lang="en-GB" altLang="en-US" sz="3600" smtClean="0"/>
          </a:p>
        </p:txBody>
      </p:sp>
      <p:sp>
        <p:nvSpPr>
          <p:cNvPr id="10243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>
                <a:solidFill>
                  <a:srgbClr val="666699"/>
                </a:solidFill>
                <a:latin typeface="Comic Sans MS" pitchFamily="66" charset="0"/>
              </a:rPr>
              <a:t>˚ </a:t>
            </a: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6˚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107950" y="765175"/>
            <a:ext cx="90043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we work in Schwinger-Keldysh formalism, suitable for non-equil. problems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1024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268413"/>
            <a:ext cx="5330825" cy="163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3141663"/>
            <a:ext cx="2957512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663" y="2997200"/>
            <a:ext cx="43815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Rectangle 16"/>
          <p:cNvSpPr>
            <a:spLocks noChangeArrowheads="1"/>
          </p:cNvSpPr>
          <p:nvPr/>
        </p:nvSpPr>
        <p:spPr bwMode="auto">
          <a:xfrm>
            <a:off x="107950" y="4797425"/>
            <a:ext cx="77724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1PI EFFECTIVE EQUATION OF MOTION FOR THE GRAVITON: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102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5300663"/>
            <a:ext cx="4968875" cy="1344612"/>
          </a:xfrm>
          <a:prstGeom prst="rect">
            <a:avLst/>
          </a:prstGeom>
          <a:noFill/>
          <a:ln w="9525">
            <a:solidFill>
              <a:srgbClr val="00B0F0">
                <a:alpha val="61960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600" y="6084888"/>
            <a:ext cx="3910013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1" name="Rectangle 19"/>
          <p:cNvSpPr>
            <a:spLocks noChangeArrowheads="1"/>
          </p:cNvSpPr>
          <p:nvPr/>
        </p:nvSpPr>
        <p:spPr bwMode="auto">
          <a:xfrm>
            <a:off x="5003800" y="5610225"/>
            <a:ext cx="416877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RETARDED SELF-ENERGY: CAUSAL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0252" name="Rectangle 20"/>
          <p:cNvSpPr>
            <a:spLocks noChangeArrowheads="1"/>
          </p:cNvSpPr>
          <p:nvPr/>
        </p:nvSpPr>
        <p:spPr bwMode="auto">
          <a:xfrm>
            <a:off x="107950" y="3933825"/>
            <a:ext cx="58308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● PERTURBING THE METRIC AROUND MINKOWSKI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1025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4292600"/>
            <a:ext cx="5532438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232629" y="1412776"/>
            <a:ext cx="2920095" cy="388440"/>
          </a:xfrm>
          <a:prstGeom prst="rect">
            <a:avLst/>
          </a:prstGeom>
          <a:blipFill rotWithShape="1">
            <a:blip r:embed="rId8"/>
            <a:stretch>
              <a:fillRect t="-14286" r="-1044" b="-26984"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4724400"/>
            <a:ext cx="365760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724400"/>
            <a:ext cx="3736975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147888"/>
            <a:ext cx="2762250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itle 1"/>
          <p:cNvSpPr>
            <a:spLocks noGrp="1"/>
          </p:cNvSpPr>
          <p:nvPr>
            <p:ph type="title"/>
          </p:nvPr>
        </p:nvSpPr>
        <p:spPr>
          <a:xfrm>
            <a:off x="-107950" y="58738"/>
            <a:ext cx="8840788" cy="706437"/>
          </a:xfrm>
        </p:spPr>
        <p:txBody>
          <a:bodyPr/>
          <a:lstStyle/>
          <a:p>
            <a:r>
              <a:rPr lang="nl-NL" altLang="en-US" sz="3200" smtClean="0"/>
              <a:t>PERTURBATIVE SOLUTION TO 1PI EFFECTIVE EOM</a:t>
            </a:r>
            <a:endParaRPr lang="en-GB" altLang="en-US" sz="3200" smtClean="0"/>
          </a:p>
        </p:txBody>
      </p:sp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475" y="1524000"/>
            <a:ext cx="46291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˚ 7˚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sp>
        <p:nvSpPr>
          <p:cNvPr id="11272" name="Rectangle 4"/>
          <p:cNvSpPr>
            <a:spLocks noChangeArrowheads="1"/>
          </p:cNvSpPr>
          <p:nvPr/>
        </p:nvSpPr>
        <p:spPr bwMode="auto">
          <a:xfrm>
            <a:off x="161925" y="836613"/>
            <a:ext cx="798512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TREE LEVEL SOLUTION FOR POINT PARTICLE MASS M at r=0: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   NEWTONIAN POTENTIALS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1273" name="Rectangle 6"/>
          <p:cNvSpPr>
            <a:spLocks noChangeArrowheads="1"/>
          </p:cNvSpPr>
          <p:nvPr/>
        </p:nvSpPr>
        <p:spPr bwMode="auto">
          <a:xfrm>
            <a:off x="184150" y="2205038"/>
            <a:ext cx="359568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METRIC PERTURBATION: 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TextBox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67544" y="2564904"/>
            <a:ext cx="1968039" cy="472309"/>
          </a:xfrm>
          <a:prstGeom prst="rect">
            <a:avLst/>
          </a:prstGeom>
          <a:blipFill rotWithShape="1">
            <a:blip r:embed="rId6"/>
            <a:stretch>
              <a:fillRect r="-2154" b="-15190"/>
            </a:stretch>
          </a:blip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11275" name="Rectangle 9"/>
          <p:cNvSpPr>
            <a:spLocks noChangeArrowheads="1"/>
          </p:cNvSpPr>
          <p:nvPr/>
        </p:nvSpPr>
        <p:spPr bwMode="auto">
          <a:xfrm>
            <a:off x="2403475" y="2636838"/>
            <a:ext cx="6831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where ²=16G</a:t>
            </a:r>
            <a:r>
              <a:rPr lang="nl-NL" altLang="nl-NL" sz="1400" b="1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N </a:t>
            </a: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 IS LOOP COUNT. PARAMETER OF QG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1127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181725"/>
            <a:ext cx="344328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7" name="Rectangle 14"/>
          <p:cNvSpPr>
            <a:spLocks noChangeArrowheads="1"/>
          </p:cNvSpPr>
          <p:nvPr/>
        </p:nvSpPr>
        <p:spPr bwMode="auto">
          <a:xfrm>
            <a:off x="3568700" y="6269038"/>
            <a:ext cx="56118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nl-NL" altLang="nl-NL" sz="2000" dirty="0" smtClean="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- agrees with </a:t>
            </a:r>
            <a:r>
              <a:rPr lang="nl-NL" altLang="nl-NL" sz="1800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  <a:sym typeface="Symbol" pitchFamily="18" charset="2"/>
              </a:rPr>
              <a:t>Park+Woodard (2010) </a:t>
            </a:r>
            <a:r>
              <a:rPr lang="nl-NL" altLang="nl-NL" sz="2000" dirty="0" smtClean="0">
                <a:solidFill>
                  <a:srgbClr val="333399"/>
                </a:solidFill>
                <a:latin typeface="Arial" charset="0"/>
                <a:cs typeface="Arial" charset="0"/>
                <a:sym typeface="Symbol" pitchFamily="18" charset="2"/>
              </a:rPr>
              <a:t>in their gauge</a:t>
            </a:r>
            <a:endParaRPr lang="en-GB" altLang="nl-NL" sz="2000" dirty="0" smtClean="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11278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3529013"/>
            <a:ext cx="6523038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9" name="Rectangle 19"/>
          <p:cNvSpPr>
            <a:spLocks noChangeArrowheads="1"/>
          </p:cNvSpPr>
          <p:nvPr/>
        </p:nvSpPr>
        <p:spPr bwMode="auto">
          <a:xfrm>
            <a:off x="206375" y="3316288"/>
            <a:ext cx="31734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PERTURBED 1PI EOM 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1280" name="Rectangle 20"/>
          <p:cNvSpPr>
            <a:spLocks noChangeArrowheads="1"/>
          </p:cNvSpPr>
          <p:nvPr/>
        </p:nvSpPr>
        <p:spPr bwMode="auto">
          <a:xfrm>
            <a:off x="179388" y="4365625"/>
            <a:ext cx="72215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SOLUTION: PERT CORRECTED BARDEEN POTENTIALS</a:t>
            </a:r>
            <a:endParaRPr lang="en-GB" altLang="nl-NL" sz="20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11281" name="Picture 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5589588"/>
            <a:ext cx="1468438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644008" y="5589240"/>
            <a:ext cx="718046" cy="380553"/>
          </a:xfrm>
          <a:prstGeom prst="rect">
            <a:avLst/>
          </a:prstGeom>
          <a:blipFill rotWithShape="1">
            <a:blip r:embed="rId10"/>
            <a:stretch>
              <a:fillRect t="-3226" b="-14516"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033463" y="44450"/>
            <a:ext cx="6130925" cy="706438"/>
          </a:xfrm>
        </p:spPr>
        <p:txBody>
          <a:bodyPr/>
          <a:lstStyle/>
          <a:p>
            <a:r>
              <a:rPr lang="nl-NL" altLang="en-US" smtClean="0"/>
              <a:t>RESUMMATION</a:t>
            </a:r>
            <a:endParaRPr lang="en-GB" altLang="en-US" smtClean="0"/>
          </a:p>
        </p:txBody>
      </p:sp>
      <p:sp>
        <p:nvSpPr>
          <p:cNvPr id="13315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˚ 8˚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925" y="1055688"/>
            <a:ext cx="4248150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tangle 2"/>
          <p:cNvSpPr>
            <a:spLocks noChangeArrowheads="1"/>
          </p:cNvSpPr>
          <p:nvPr/>
        </p:nvSpPr>
        <p:spPr bwMode="auto">
          <a:xfrm>
            <a:off x="179388" y="1065213"/>
            <a:ext cx="4659312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SOLVING 1PI EQ RESUMS 1 LOOP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   (BUBBLE &amp; DAISY) DIAGRAMS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1331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084763"/>
            <a:ext cx="6480175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260725"/>
            <a:ext cx="8694738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Rectangle 2"/>
          <p:cNvSpPr>
            <a:spLocks noChangeArrowheads="1"/>
          </p:cNvSpPr>
          <p:nvPr/>
        </p:nvSpPr>
        <p:spPr bwMode="auto">
          <a:xfrm>
            <a:off x="250825" y="2524125"/>
            <a:ext cx="44704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SCHWINGER-DYSON EQUATION: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3321" name="Rectangle 2"/>
          <p:cNvSpPr>
            <a:spLocks noChangeArrowheads="1"/>
          </p:cNvSpPr>
          <p:nvPr/>
        </p:nvSpPr>
        <p:spPr bwMode="auto">
          <a:xfrm>
            <a:off x="179388" y="4508500"/>
            <a:ext cx="446246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RESUMMED DIAGRAMS INCLUDE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..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3322" name="Rectangle 2"/>
          <p:cNvSpPr>
            <a:spLocks noChangeArrowheads="1"/>
          </p:cNvSpPr>
          <p:nvPr/>
        </p:nvSpPr>
        <p:spPr bwMode="auto">
          <a:xfrm>
            <a:off x="-36513" y="6372225"/>
            <a:ext cx="9247188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800" u="sng">
                <a:solidFill>
                  <a:srgbClr val="333399"/>
                </a:solidFill>
                <a:latin typeface="Arial" charset="0"/>
                <a:cs typeface="Arial" charset="0"/>
              </a:rPr>
              <a:t>RECALL</a:t>
            </a:r>
            <a:r>
              <a:rPr lang="nl-NL" altLang="nl-NL" sz="1800">
                <a:solidFill>
                  <a:srgbClr val="333399"/>
                </a:solidFill>
                <a:latin typeface="Arial" charset="0"/>
                <a:cs typeface="Arial" charset="0"/>
              </a:rPr>
              <a:t>: GAP EQUATIONS IN COND MATTER PRODUCED FAMOUS RESULTS: SC,..</a:t>
            </a:r>
            <a:endParaRPr lang="en-GB" altLang="nl-NL" sz="1800">
              <a:solidFill>
                <a:srgbClr val="3333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73238"/>
            <a:ext cx="7770812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itle 1"/>
          <p:cNvSpPr>
            <a:spLocks noGrp="1"/>
          </p:cNvSpPr>
          <p:nvPr>
            <p:ph type="title"/>
          </p:nvPr>
        </p:nvSpPr>
        <p:spPr>
          <a:xfrm>
            <a:off x="392113" y="-26988"/>
            <a:ext cx="7564437" cy="706438"/>
          </a:xfrm>
        </p:spPr>
        <p:txBody>
          <a:bodyPr/>
          <a:lstStyle/>
          <a:p>
            <a:r>
              <a:rPr lang="nl-NL" altLang="en-US" smtClean="0"/>
              <a:t>RESUMMED 1LOOP POTENTIALS</a:t>
            </a:r>
            <a:endParaRPr lang="en-GB" altLang="en-US" smtClean="0"/>
          </a:p>
        </p:txBody>
      </p:sp>
      <p:sp>
        <p:nvSpPr>
          <p:cNvPr id="14340" name="Rectangle 2"/>
          <p:cNvSpPr>
            <a:spLocks noChangeArrowheads="1"/>
          </p:cNvSpPr>
          <p:nvPr/>
        </p:nvSpPr>
        <p:spPr bwMode="auto">
          <a:xfrm>
            <a:off x="149225" y="1157288"/>
            <a:ext cx="88757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000">
                <a:solidFill>
                  <a:srgbClr val="333399"/>
                </a:solidFill>
                <a:latin typeface="Arial" charset="0"/>
                <a:cs typeface="Arial" charset="0"/>
              </a:rPr>
              <a:t>● TIME-LIKE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</a:rPr>
              <a:t>BARDEEN  POTENTIAL 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 (=0, 1/3, </a:t>
            </a:r>
            <a:r>
              <a:rPr lang="en-US" altLang="nl-NL" sz="24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r</a:t>
            </a:r>
            <a:r>
              <a:rPr lang="en-US" altLang="nl-NL" sz="18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s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/</a:t>
            </a:r>
            <a:r>
              <a:rPr lang="en-US" altLang="nl-NL" sz="2000">
                <a:solidFill>
                  <a:srgbClr val="333399"/>
                </a:solidFill>
                <a:latin typeface="Lucida Handwriting" pitchFamily="66" charset="0"/>
                <a:sym typeface="Symbol" pitchFamily="18" charset="2"/>
              </a:rPr>
              <a:t>l</a:t>
            </a:r>
            <a:r>
              <a:rPr lang="en-US" altLang="nl-NL" sz="2000">
                <a:solidFill>
                  <a:srgbClr val="333399"/>
                </a:solidFill>
                <a:latin typeface="Arial" charset="0"/>
                <a:sym typeface="Symbol" pitchFamily="18" charset="2"/>
              </a:rPr>
              <a:t>p=10): </a:t>
            </a:r>
            <a:r>
              <a:rPr lang="en-US" altLang="nl-NL" sz="2000" b="1">
                <a:solidFill>
                  <a:srgbClr val="333399"/>
                </a:solidFill>
                <a:latin typeface="Arial" charset="0"/>
                <a:sym typeface="Symbol" pitchFamily="18" charset="2"/>
              </a:rPr>
              <a:t>LARGE MASS</a:t>
            </a:r>
            <a:endParaRPr lang="en-GB" altLang="nl-NL" sz="1800" b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4341" name="Rectangle 16"/>
          <p:cNvSpPr>
            <a:spLocks noChangeArrowheads="1"/>
          </p:cNvSpPr>
          <p:nvPr/>
        </p:nvSpPr>
        <p:spPr bwMode="auto">
          <a:xfrm>
            <a:off x="8320088" y="44450"/>
            <a:ext cx="8239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2000" b="1" dirty="0" smtClean="0">
                <a:solidFill>
                  <a:srgbClr val="666699"/>
                </a:solidFill>
                <a:latin typeface="Comic Sans MS" pitchFamily="66" charset="0"/>
              </a:rPr>
              <a:t>˚09˚</a:t>
            </a:r>
            <a:endParaRPr lang="nl-NL" altLang="nl-NL" sz="2000" b="1" dirty="0">
              <a:solidFill>
                <a:srgbClr val="6666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16368</TotalTime>
  <Words>1087</Words>
  <Application>Microsoft Office PowerPoint</Application>
  <PresentationFormat>On-screen Show (4:3)</PresentationFormat>
  <Paragraphs>160</Paragraphs>
  <Slides>23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Comic Sans MS</vt:lpstr>
      <vt:lpstr>Symbol</vt:lpstr>
      <vt:lpstr>Lucida Handwriting</vt:lpstr>
      <vt:lpstr>Constantia</vt:lpstr>
      <vt:lpstr>Office Theme</vt:lpstr>
      <vt:lpstr>Microsoft Equation 3.0</vt:lpstr>
      <vt:lpstr>QUANTUM SCALAR CORRECTIONS TO THE GRAVITATIONAL POTENTIALS ON DE SITTER</vt:lpstr>
      <vt:lpstr>CONTENTS</vt:lpstr>
      <vt:lpstr>PowerPoint Presentation</vt:lpstr>
      <vt:lpstr>1 LOOP GRAVITON SELF-ENERGY: MINKOWSKI</vt:lpstr>
      <vt:lpstr>RENORMALIZATION</vt:lpstr>
      <vt:lpstr>RENORMALIZED SELF-ENERGY</vt:lpstr>
      <vt:lpstr>PERTURBATIVE SOLUTION TO 1PI EFFECTIVE EOM</vt:lpstr>
      <vt:lpstr>RESUMMATION</vt:lpstr>
      <vt:lpstr>RESUMMED 1LOOP POTENTIALS</vt:lpstr>
      <vt:lpstr>GRAVITON LIGHT CONE</vt:lpstr>
      <vt:lpstr>PowerPoint Presentation</vt:lpstr>
      <vt:lpstr>PowerPoint Presentation</vt:lpstr>
      <vt:lpstr>GRAVITON SELF-ENERGY: SCALARS</vt:lpstr>
      <vt:lpstr>SPIN 0 STRUCTURE FUNCTION</vt:lpstr>
      <vt:lpstr>SPIN 2 STRUCTURE FUNCTION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PERTURBATIVE SOLUTION TO 1PI EFFECTIVE EOM</vt:lpstr>
      <vt:lpstr>PowerPoint Presentation</vt:lpstr>
      <vt:lpstr>BARDEEN POTENTIALS [RESERVE]</vt:lpstr>
    </vt:vector>
  </TitlesOfParts>
  <Company>Utrecht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TRANSITIONS AND GOLDSTONE THEOREM IN DE SITTER</dc:title>
  <dc:creator>proko101</dc:creator>
  <cp:lastModifiedBy>prokopec</cp:lastModifiedBy>
  <cp:revision>311</cp:revision>
  <cp:lastPrinted>2013-06-17T14:50:37Z</cp:lastPrinted>
  <dcterms:created xsi:type="dcterms:W3CDTF">2012-03-10T13:23:14Z</dcterms:created>
  <dcterms:modified xsi:type="dcterms:W3CDTF">2016-07-12T12:03:20Z</dcterms:modified>
</cp:coreProperties>
</file>