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92" r:id="rId1"/>
  </p:sldMasterIdLst>
  <p:notesMasterIdLst>
    <p:notesMasterId r:id="rId23"/>
  </p:notesMasterIdLst>
  <p:handoutMasterIdLst>
    <p:handoutMasterId r:id="rId24"/>
  </p:handoutMasterIdLst>
  <p:sldIdLst>
    <p:sldId id="256" r:id="rId2"/>
    <p:sldId id="286" r:id="rId3"/>
    <p:sldId id="301" r:id="rId4"/>
    <p:sldId id="259" r:id="rId5"/>
    <p:sldId id="304" r:id="rId6"/>
    <p:sldId id="302" r:id="rId7"/>
    <p:sldId id="260" r:id="rId8"/>
    <p:sldId id="261" r:id="rId9"/>
    <p:sldId id="305" r:id="rId10"/>
    <p:sldId id="306" r:id="rId11"/>
    <p:sldId id="298" r:id="rId12"/>
    <p:sldId id="299" r:id="rId13"/>
    <p:sldId id="295" r:id="rId14"/>
    <p:sldId id="300" r:id="rId15"/>
    <p:sldId id="287" r:id="rId16"/>
    <p:sldId id="297" r:id="rId17"/>
    <p:sldId id="296" r:id="rId18"/>
    <p:sldId id="279" r:id="rId19"/>
    <p:sldId id="281" r:id="rId20"/>
    <p:sldId id="282" r:id="rId21"/>
    <p:sldId id="284" r:id="rId22"/>
  </p:sldIdLst>
  <p:sldSz cx="9144000" cy="6858000" type="screen4x3"/>
  <p:notesSz cx="7023100" cy="93091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932">
          <p15:clr>
            <a:srgbClr val="A4A3A4"/>
          </p15:clr>
        </p15:guide>
        <p15:guide id="2" pos="2212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199" autoAdjust="0"/>
    <p:restoredTop sz="93920" autoAdjust="0"/>
  </p:normalViewPr>
  <p:slideViewPr>
    <p:cSldViewPr>
      <p:cViewPr>
        <p:scale>
          <a:sx n="50" d="100"/>
          <a:sy n="50" d="100"/>
        </p:scale>
        <p:origin x="230" y="331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8" d="100"/>
          <a:sy n="68" d="100"/>
        </p:scale>
        <p:origin x="-3258" y="-114"/>
      </p:cViewPr>
      <p:guideLst>
        <p:guide orient="horz" pos="2932"/>
        <p:guide pos="2212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0BFB7F21-EF62-4072-AD15-DF781EA9A03B}" type="datetimeFigureOut">
              <a:rPr lang="en-US" smtClean="0"/>
              <a:t>7/9/2016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2A967AE6-607D-4CDE-AD37-43FD8352852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689369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978132" y="0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/>
          <a:lstStyle>
            <a:lvl1pPr algn="r">
              <a:defRPr sz="1200"/>
            </a:lvl1pPr>
          </a:lstStyle>
          <a:p>
            <a:fld id="{0233B325-A3CC-4A10-A30C-DA7609FC34DF}" type="datetimeFigureOut">
              <a:rPr lang="en-US" smtClean="0"/>
              <a:t>7/9/2016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84275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324" tIns="46662" rIns="93324" bIns="46662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2310" y="4421823"/>
            <a:ext cx="5618480" cy="4189095"/>
          </a:xfrm>
          <a:prstGeom prst="rect">
            <a:avLst/>
          </a:prstGeom>
        </p:spPr>
        <p:txBody>
          <a:bodyPr vert="horz" lIns="93324" tIns="46662" rIns="93324" bIns="46662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978132" y="8842029"/>
            <a:ext cx="3043343" cy="465455"/>
          </a:xfrm>
          <a:prstGeom prst="rect">
            <a:avLst/>
          </a:prstGeom>
        </p:spPr>
        <p:txBody>
          <a:bodyPr vert="horz" lIns="93324" tIns="46662" rIns="93324" bIns="46662" rtlCol="0" anchor="b"/>
          <a:lstStyle>
            <a:lvl1pPr algn="r">
              <a:defRPr sz="1200"/>
            </a:lvl1pPr>
          </a:lstStyle>
          <a:p>
            <a:fld id="{5429F50A-6F02-41DF-9D49-EDF6A646F47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94909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29F50A-6F02-41DF-9D49-EDF6A646F470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494875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29F50A-6F02-41DF-9D49-EDF6A646F47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410097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14:m>
                  <m:oMath xmlns:m="http://schemas.openxmlformats.org/officeDocument/2006/math">
                    <m:sSubSup>
                      <m:sSub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b="0" i="1" smtClean="0">
                            <a:latin typeface="Cambria Math"/>
                          </a:rPr>
                          <m:t>𝜙</m:t>
                        </m:r>
                      </m:e>
                      <m:sub>
                        <m:r>
                          <a:rPr lang="en-US" b="0" i="1" smtClean="0">
                            <a:latin typeface="Cambria Math"/>
                          </a:rPr>
                          <m:t>0</m:t>
                        </m:r>
                      </m:sub>
                      <m:sup>
                        <m:r>
                          <a:rPr lang="en-US" b="0" i="1" smtClean="0">
                            <a:latin typeface="Cambria Math"/>
                          </a:rPr>
                          <m:t>𝑜𝑢𝑡</m:t>
                        </m:r>
                      </m:sup>
                    </m:sSubSup>
                  </m:oMath>
                </a14:m>
                <a:r>
                  <a:rPr lang="en-US" dirty="0"/>
                  <a:t> refers to the </a:t>
                </a:r>
                <a:r>
                  <a:rPr lang="en-US"/>
                  <a:t>modes originating </a:t>
                </a:r>
                <a:r>
                  <a:rPr lang="en-US" dirty="0"/>
                  <a:t>on the outside of the horizon.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b="0" i="0" smtClean="0">
                    <a:latin typeface="Cambria Math"/>
                  </a:rPr>
                  <a:t>𝜙_0^𝑜𝑢𝑡</a:t>
                </a:r>
                <a:r>
                  <a:rPr lang="en-US" dirty="0" smtClean="0"/>
                  <a:t> refers to the </a:t>
                </a:r>
                <a:r>
                  <a:rPr lang="en-US" smtClean="0"/>
                  <a:t>modes originating </a:t>
                </a:r>
                <a:r>
                  <a:rPr lang="en-US" dirty="0" smtClean="0"/>
                  <a:t>on the outside of the horizon.</a:t>
                </a:r>
                <a:endParaRPr lang="en-US" dirty="0"/>
              </a:p>
            </p:txBody>
          </p:sp>
        </mc:Fallback>
      </mc:AlternateContent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429F50A-6F02-41DF-9D49-EDF6A646F470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169610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9DF90-F2AF-4B3D-86EB-62DF745A53DF}" type="datetimeFigureOut">
              <a:rPr lang="en-US" smtClean="0"/>
              <a:t>7/9/2016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C1498-56E9-42B4-8101-3B1ADD1F99C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9DF90-F2AF-4B3D-86EB-62DF745A53DF}" type="datetimeFigureOut">
              <a:rPr lang="en-US" smtClean="0"/>
              <a:t>7/9/2016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C1498-56E9-42B4-8101-3B1ADD1F99C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9DF90-F2AF-4B3D-86EB-62DF745A53DF}" type="datetimeFigureOut">
              <a:rPr lang="en-US" smtClean="0"/>
              <a:t>7/9/2016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C1498-56E9-42B4-8101-3B1ADD1F99C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9DF90-F2AF-4B3D-86EB-62DF745A53DF}" type="datetimeFigureOut">
              <a:rPr lang="en-US" smtClean="0"/>
              <a:t>7/9/2016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C1498-56E9-42B4-8101-3B1ADD1F99C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9DF90-F2AF-4B3D-86EB-62DF745A53DF}" type="datetimeFigureOut">
              <a:rPr lang="en-US" smtClean="0"/>
              <a:t>7/9/2016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C1498-56E9-42B4-8101-3B1ADD1F99C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9DF90-F2AF-4B3D-86EB-62DF745A53DF}" type="datetimeFigureOut">
              <a:rPr lang="en-US" smtClean="0"/>
              <a:t>7/9/2016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C1498-56E9-42B4-8101-3B1ADD1F99C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9DF90-F2AF-4B3D-86EB-62DF745A53DF}" type="datetimeFigureOut">
              <a:rPr lang="en-US" smtClean="0"/>
              <a:t>7/9/2016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C1498-56E9-42B4-8101-3B1ADD1F99C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9DF90-F2AF-4B3D-86EB-62DF745A53DF}" type="datetimeFigureOut">
              <a:rPr lang="en-US" smtClean="0"/>
              <a:t>7/9/2016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C1498-56E9-42B4-8101-3B1ADD1F99C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9DF90-F2AF-4B3D-86EB-62DF745A53DF}" type="datetimeFigureOut">
              <a:rPr lang="en-US" smtClean="0"/>
              <a:t>7/9/2016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C1498-56E9-42B4-8101-3B1ADD1F99C3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9DF90-F2AF-4B3D-86EB-62DF745A53DF}" type="datetimeFigureOut">
              <a:rPr lang="en-US" smtClean="0"/>
              <a:t>7/9/2016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39C1498-56E9-42B4-8101-3B1ADD1F99C3}" type="slidenum">
              <a:rPr lang="en-US" smtClean="0"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6B9DF90-F2AF-4B3D-86EB-62DF745A53DF}" type="datetimeFigureOut">
              <a:rPr lang="en-US" smtClean="0"/>
              <a:t>7/9/2016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239C1498-56E9-42B4-8101-3B1ADD1F99C3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239C1498-56E9-42B4-8101-3B1ADD1F99C3}" type="slidenum">
              <a:rPr lang="en-US" smtClean="0"/>
              <a:t>‹#›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86B9DF90-F2AF-4B3D-86EB-62DF745A53DF}" type="datetimeFigureOut">
              <a:rPr lang="en-US" smtClean="0"/>
              <a:t>7/9/2016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3" r:id="rId1"/>
    <p:sldLayoutId id="2147483794" r:id="rId2"/>
    <p:sldLayoutId id="2147483795" r:id="rId3"/>
    <p:sldLayoutId id="2147483796" r:id="rId4"/>
    <p:sldLayoutId id="2147483797" r:id="rId5"/>
    <p:sldLayoutId id="2147483798" r:id="rId6"/>
    <p:sldLayoutId id="2147483799" r:id="rId7"/>
    <p:sldLayoutId id="2147483800" r:id="rId8"/>
    <p:sldLayoutId id="2147483801" r:id="rId9"/>
    <p:sldLayoutId id="2147483802" r:id="rId10"/>
    <p:sldLayoutId id="2147483803" r:id="rId11"/>
  </p:sldLayoutIdLst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0.PN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90.PNG"/><Relationship Id="rId5" Type="http://schemas.openxmlformats.org/officeDocument/2006/relationships/image" Target="../media/image21.png"/><Relationship Id="rId4" Type="http://schemas.openxmlformats.org/officeDocument/2006/relationships/image" Target="../media/image170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6.jpeg"/><Relationship Id="rId13" Type="http://schemas.openxmlformats.org/officeDocument/2006/relationships/image" Target="../media/image31.jpeg"/><Relationship Id="rId3" Type="http://schemas.openxmlformats.org/officeDocument/2006/relationships/image" Target="../media/image21.jpeg"/><Relationship Id="rId7" Type="http://schemas.openxmlformats.org/officeDocument/2006/relationships/image" Target="../media/image25.jpeg"/><Relationship Id="rId12" Type="http://schemas.openxmlformats.org/officeDocument/2006/relationships/image" Target="../media/image30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jpeg"/><Relationship Id="rId11" Type="http://schemas.openxmlformats.org/officeDocument/2006/relationships/image" Target="../media/image29.jpeg"/><Relationship Id="rId5" Type="http://schemas.openxmlformats.org/officeDocument/2006/relationships/image" Target="../media/image23.jpeg"/><Relationship Id="rId10" Type="http://schemas.openxmlformats.org/officeDocument/2006/relationships/image" Target="../media/image28.jpeg"/><Relationship Id="rId4" Type="http://schemas.openxmlformats.org/officeDocument/2006/relationships/image" Target="../media/image22.jpeg"/><Relationship Id="rId9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jpeg"/><Relationship Id="rId13" Type="http://schemas.openxmlformats.org/officeDocument/2006/relationships/image" Target="../media/image43.jpeg"/><Relationship Id="rId3" Type="http://schemas.openxmlformats.org/officeDocument/2006/relationships/image" Target="../media/image33.jpeg"/><Relationship Id="rId7" Type="http://schemas.openxmlformats.org/officeDocument/2006/relationships/image" Target="../media/image37.jpeg"/><Relationship Id="rId12" Type="http://schemas.openxmlformats.org/officeDocument/2006/relationships/image" Target="../media/image42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jpeg"/><Relationship Id="rId11" Type="http://schemas.openxmlformats.org/officeDocument/2006/relationships/image" Target="../media/image41.jpeg"/><Relationship Id="rId5" Type="http://schemas.openxmlformats.org/officeDocument/2006/relationships/image" Target="../media/image35.jpeg"/><Relationship Id="rId10" Type="http://schemas.openxmlformats.org/officeDocument/2006/relationships/image" Target="../media/image40.jpeg"/><Relationship Id="rId4" Type="http://schemas.openxmlformats.org/officeDocument/2006/relationships/image" Target="../media/image34.jpeg"/><Relationship Id="rId9" Type="http://schemas.openxmlformats.org/officeDocument/2006/relationships/image" Target="../media/image39.jpe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50.jpeg"/><Relationship Id="rId13" Type="http://schemas.openxmlformats.org/officeDocument/2006/relationships/image" Target="../media/image55.jpeg"/><Relationship Id="rId3" Type="http://schemas.openxmlformats.org/officeDocument/2006/relationships/image" Target="../media/image45.jpeg"/><Relationship Id="rId7" Type="http://schemas.openxmlformats.org/officeDocument/2006/relationships/image" Target="../media/image49.jpeg"/><Relationship Id="rId12" Type="http://schemas.openxmlformats.org/officeDocument/2006/relationships/image" Target="../media/image54.jpeg"/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8.jpeg"/><Relationship Id="rId11" Type="http://schemas.openxmlformats.org/officeDocument/2006/relationships/image" Target="../media/image53.jpeg"/><Relationship Id="rId5" Type="http://schemas.openxmlformats.org/officeDocument/2006/relationships/image" Target="../media/image47.jpeg"/><Relationship Id="rId10" Type="http://schemas.openxmlformats.org/officeDocument/2006/relationships/image" Target="../media/image52.jpeg"/><Relationship Id="rId4" Type="http://schemas.openxmlformats.org/officeDocument/2006/relationships/image" Target="../media/image46.jpeg"/><Relationship Id="rId9" Type="http://schemas.openxmlformats.org/officeDocument/2006/relationships/image" Target="../media/image51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PNG"/><Relationship Id="rId7" Type="http://schemas.openxmlformats.org/officeDocument/2006/relationships/image" Target="../media/image700.png"/><Relationship Id="rId2" Type="http://schemas.openxmlformats.org/officeDocument/2006/relationships/image" Target="../media/image5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2.PNG"/><Relationship Id="rId5" Type="http://schemas.openxmlformats.org/officeDocument/2006/relationships/image" Target="../media/image61.PNG"/><Relationship Id="rId4" Type="http://schemas.openxmlformats.org/officeDocument/2006/relationships/image" Target="../media/image6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PNG"/><Relationship Id="rId7" Type="http://schemas.openxmlformats.org/officeDocument/2006/relationships/image" Target="../media/image68.PNG"/><Relationship Id="rId2" Type="http://schemas.openxmlformats.org/officeDocument/2006/relationships/image" Target="../media/image6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7.PNG"/><Relationship Id="rId5" Type="http://schemas.openxmlformats.org/officeDocument/2006/relationships/image" Target="../media/image66.PNG"/><Relationship Id="rId4" Type="http://schemas.openxmlformats.org/officeDocument/2006/relationships/image" Target="../media/image6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3" Type="http://schemas.openxmlformats.org/officeDocument/2006/relationships/image" Target="../media/image71.PNG"/><Relationship Id="rId7" Type="http://schemas.openxmlformats.org/officeDocument/2006/relationships/image" Target="../media/image75.PNG"/><Relationship Id="rId2" Type="http://schemas.openxmlformats.org/officeDocument/2006/relationships/image" Target="../media/image69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4.PNG"/><Relationship Id="rId5" Type="http://schemas.openxmlformats.org/officeDocument/2006/relationships/image" Target="../media/image73.PNG"/><Relationship Id="rId4" Type="http://schemas.openxmlformats.org/officeDocument/2006/relationships/image" Target="../media/image72.PNG"/><Relationship Id="rId9" Type="http://schemas.openxmlformats.org/officeDocument/2006/relationships/image" Target="../media/image77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7" Type="http://schemas.openxmlformats.org/officeDocument/2006/relationships/image" Target="../media/image80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79.PNG"/><Relationship Id="rId4" Type="http://schemas.openxmlformats.org/officeDocument/2006/relationships/image" Target="../media/image7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0.PN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7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7" Type="http://schemas.openxmlformats.org/officeDocument/2006/relationships/image" Target="../media/image17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3400" y="685800"/>
            <a:ext cx="7772400" cy="1470025"/>
          </a:xfrm>
        </p:spPr>
        <p:txBody>
          <a:bodyPr>
            <a:noAutofit/>
          </a:bodyPr>
          <a:lstStyle/>
          <a:p>
            <a:pPr algn="ctr"/>
            <a:r>
              <a:rPr lang="en-US" sz="3200" dirty="0"/>
              <a:t>Undulations in a BEC BH Analogue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43200"/>
            <a:ext cx="6400800" cy="3352800"/>
          </a:xfrm>
        </p:spPr>
        <p:txBody>
          <a:bodyPr>
            <a:normAutofit/>
          </a:bodyPr>
          <a:lstStyle/>
          <a:p>
            <a:pPr algn="ctr"/>
            <a:r>
              <a:rPr lang="en-US" dirty="0"/>
              <a:t>Richard A Dudley</a:t>
            </a:r>
          </a:p>
          <a:p>
            <a:pPr algn="ctr"/>
            <a:r>
              <a:rPr lang="en-US" dirty="0"/>
              <a:t>Wake Forest University</a:t>
            </a:r>
          </a:p>
          <a:p>
            <a:pPr algn="ctr"/>
            <a:r>
              <a:rPr lang="en-US" sz="1400" dirty="0"/>
              <a:t> </a:t>
            </a:r>
          </a:p>
          <a:p>
            <a:pPr algn="ctr"/>
            <a:endParaRPr lang="en-US" sz="1400" dirty="0"/>
          </a:p>
          <a:p>
            <a:pPr algn="ctr"/>
            <a:endParaRPr lang="en-US" sz="1400" dirty="0"/>
          </a:p>
          <a:p>
            <a:pPr algn="ctr"/>
            <a:r>
              <a:rPr lang="en-US" dirty="0"/>
              <a:t>Collaborators</a:t>
            </a:r>
          </a:p>
          <a:p>
            <a:pPr algn="ctr"/>
            <a:r>
              <a:rPr lang="en-US" dirty="0"/>
              <a:t>Paul Anderson, Wake Forest University</a:t>
            </a:r>
          </a:p>
          <a:p>
            <a:pPr algn="ctr"/>
            <a:r>
              <a:rPr lang="en-US" dirty="0"/>
              <a:t>Alessandro </a:t>
            </a:r>
            <a:r>
              <a:rPr lang="en-US" dirty="0" err="1"/>
              <a:t>Fabbri</a:t>
            </a:r>
            <a:r>
              <a:rPr lang="en-US" dirty="0"/>
              <a:t>, </a:t>
            </a:r>
            <a:r>
              <a:rPr lang="it-IT" dirty="0"/>
              <a:t>Centro Studi e Ricerche EnricoFermi in Rome and </a:t>
            </a:r>
            <a:r>
              <a:rPr lang="en-US" dirty="0"/>
              <a:t>University of Valencia</a:t>
            </a:r>
          </a:p>
          <a:p>
            <a:pPr algn="ctr"/>
            <a:r>
              <a:rPr lang="en-US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35295035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3" name="Content Placeholder 2"/>
              <p:cNvSpPr>
                <a:spLocks noGrp="1"/>
              </p:cNvSpPr>
              <p:nvPr>
                <p:ph idx="1"/>
              </p:nvPr>
            </p:nvSpPr>
            <p:spPr/>
            <p:txBody>
              <a:bodyPr/>
              <a:lstStyle/>
              <a:p>
                <a:r>
                  <a:rPr lang="en-US" dirty="0"/>
                  <a:t>From </a:t>
                </a:r>
                <a:r>
                  <a:rPr lang="en-US" dirty="0" err="1"/>
                  <a:t>Coutant</a:t>
                </a:r>
                <a:r>
                  <a:rPr lang="en-US" dirty="0"/>
                  <a:t> et al. (2012) we expect the form of the contribution to the two point function due to low  frequency modes for interior region where the speed of sound is constant to be</a:t>
                </a:r>
              </a:p>
              <a:p>
                <a:pPr marL="1143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∝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𝑐𝑜𝑠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𝑐𝑜𝑠</m:t>
                      </m:r>
                      <m:d>
                        <m:d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𝑚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𝑅</m:t>
                              </m:r>
                            </m:sub>
                          </m:s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𝑥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′</m:t>
                          </m:r>
                        </m:e>
                      </m:d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r>
                  <a:rPr lang="en-US" dirty="0"/>
                  <a:t>The conditions for low frequency here are for contributions o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f</m:t>
                    </m:r>
                    <m:r>
                      <a:rPr lang="en-US" b="0" i="0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𝜔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≪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𝜅</m:t>
                    </m:r>
                  </m:oMath>
                </a14:m>
                <a:r>
                  <a:rPr lang="en-US" dirty="0"/>
                  <a:t>, which is the surface gravity of the BEC BH.</a:t>
                </a:r>
              </a:p>
              <a:p>
                <a:endParaRPr lang="en-US" dirty="0"/>
              </a:p>
            </p:txBody>
          </p:sp>
        </mc:Choice>
        <mc:Fallback>
          <p:sp>
            <p:nvSpPr>
              <p:cNvPr id="3" name="Content Placeholder 2"/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idx="1"/>
              </p:nvPr>
            </p:nvSpPr>
            <p:spPr>
              <a:blipFill>
                <a:blip r:embed="rId2"/>
                <a:stretch>
                  <a:fillRect t="-889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4703058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3609" y="1034534"/>
            <a:ext cx="7502843" cy="5627132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Massless Two-Point function </a:t>
            </a:r>
          </a:p>
        </p:txBody>
      </p:sp>
      <p:sp>
        <p:nvSpPr>
          <p:cNvPr id="8" name="Rectangle 7"/>
          <p:cNvSpPr/>
          <p:nvPr/>
        </p:nvSpPr>
        <p:spPr>
          <a:xfrm>
            <a:off x="4191000" y="1371600"/>
            <a:ext cx="152400" cy="470332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2837593" y="1371600"/>
            <a:ext cx="152400" cy="470332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5414644" y="1371600"/>
            <a:ext cx="152400" cy="470332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5400000">
            <a:off x="4135222" y="64356"/>
            <a:ext cx="152400" cy="5140757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 rot="5400000">
            <a:off x="4135222" y="2336901"/>
            <a:ext cx="152400" cy="5140757"/>
          </a:xfrm>
          <a:prstGeom prst="rect">
            <a:avLst/>
          </a:prstGeom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5" name="TextBox 14"/>
              <p:cNvSpPr txBox="1"/>
              <p:nvPr/>
            </p:nvSpPr>
            <p:spPr>
              <a:xfrm>
                <a:off x="5100955" y="6248400"/>
                <a:ext cx="46608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0</m:t>
                          </m:r>
                        </m:sub>
                        <m:sup>
                          <m:r>
                            <a:rPr lang="en-US" b="0" i="1" smtClean="0">
                              <a:latin typeface="Cambria Math"/>
                            </a:rPr>
                            <m:t>∗</m:t>
                          </m:r>
                        </m:sup>
                      </m:sSub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5" name="TextBox 14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100955" y="6248400"/>
                <a:ext cx="466089" cy="36933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TextBox 15"/>
              <p:cNvSpPr txBox="1"/>
              <p:nvPr/>
            </p:nvSpPr>
            <p:spPr>
              <a:xfrm>
                <a:off x="2967355" y="6276975"/>
                <a:ext cx="46608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0</m:t>
                          </m:r>
                        </m:sub>
                        <m:sup>
                          <m:r>
                            <a:rPr lang="en-US" b="0" i="1" smtClean="0">
                              <a:latin typeface="Cambria Math"/>
                            </a:rPr>
                            <m:t>∗</m:t>
                          </m:r>
                        </m:sup>
                      </m:sSub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6" name="TextBox 1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967355" y="6276975"/>
                <a:ext cx="466089" cy="369332"/>
              </a:xfrm>
              <a:prstGeom prst="rect">
                <a:avLst/>
              </a:prstGeom>
              <a:blipFill rotWithShape="1">
                <a:blip r:embed="rId4"/>
                <a:stretch>
                  <a:fillRect b="-166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TextBox 16"/>
              <p:cNvSpPr txBox="1"/>
              <p:nvPr/>
            </p:nvSpPr>
            <p:spPr>
              <a:xfrm>
                <a:off x="716692" y="4583668"/>
                <a:ext cx="46608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0</m:t>
                          </m:r>
                        </m:sub>
                        <m:sup>
                          <m:r>
                            <a:rPr lang="en-US" b="0" i="1" smtClean="0">
                              <a:latin typeface="Cambria Math"/>
                            </a:rPr>
                            <m:t>∗</m:t>
                          </m:r>
                        </m:sup>
                      </m:sSub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7" name="TextBox 1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6692" y="4583668"/>
                <a:ext cx="466089" cy="36933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TextBox 17"/>
              <p:cNvSpPr txBox="1"/>
              <p:nvPr/>
            </p:nvSpPr>
            <p:spPr>
              <a:xfrm>
                <a:off x="1143000" y="2634734"/>
                <a:ext cx="466089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Sup>
                        <m:sSub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b="0" i="1" smtClean="0">
                              <a:latin typeface="Cambria Math"/>
                            </a:rPr>
                            <m:t>𝑥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0</m:t>
                          </m:r>
                        </m:sub>
                        <m:sup>
                          <m:r>
                            <a:rPr lang="en-US" b="0" i="1" smtClean="0">
                              <a:latin typeface="Cambria Math"/>
                            </a:rPr>
                            <m:t>∗</m:t>
                          </m:r>
                        </m:sup>
                      </m:sSubSup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8" name="TextBox 1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43000" y="2634734"/>
                <a:ext cx="466089" cy="369332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1" name="Rectangle 20"/>
          <p:cNvSpPr/>
          <p:nvPr/>
        </p:nvSpPr>
        <p:spPr>
          <a:xfrm rot="5400000">
            <a:off x="4135222" y="1180447"/>
            <a:ext cx="152400" cy="5140757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1623885" y="4882455"/>
            <a:ext cx="1289908" cy="1192471"/>
          </a:xfrm>
          <a:prstGeom prst="rect">
            <a:avLst/>
          </a:prstGeom>
          <a:noFill/>
          <a:ln w="57150">
            <a:solidFill>
              <a:srgbClr val="FF0000"/>
            </a:solidFill>
          </a:ln>
          <a:effectLst>
            <a:glow rad="228600">
              <a:schemeClr val="accent5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2" name="Rectangle 21"/>
          <p:cNvSpPr/>
          <p:nvPr/>
        </p:nvSpPr>
        <p:spPr>
          <a:xfrm>
            <a:off x="5509698" y="1435087"/>
            <a:ext cx="1289908" cy="1192471"/>
          </a:xfrm>
          <a:prstGeom prst="rect">
            <a:avLst/>
          </a:prstGeom>
          <a:noFill/>
          <a:ln w="57150">
            <a:solidFill>
              <a:srgbClr val="00B050"/>
            </a:solidFill>
          </a:ln>
          <a:effectLst>
            <a:glow rad="1397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05347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  <p:bldP spid="15" grpId="0"/>
      <p:bldP spid="16" grpId="0"/>
      <p:bldP spid="17" grpId="0"/>
      <p:bldP spid="18" grpId="0"/>
      <p:bldP spid="3" grpId="0" animBg="1"/>
      <p:bldP spid="22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3379" y="-61119"/>
            <a:ext cx="7620000" cy="1143000"/>
          </a:xfrm>
        </p:spPr>
        <p:txBody>
          <a:bodyPr/>
          <a:lstStyle/>
          <a:p>
            <a:r>
              <a:rPr lang="en-US" dirty="0"/>
              <a:t>Undulations</a:t>
            </a:r>
          </a:p>
        </p:txBody>
      </p:sp>
      <p:pic>
        <p:nvPicPr>
          <p:cNvPr id="21" name="Picture 20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" y="914400"/>
            <a:ext cx="7315200" cy="54864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" y="914400"/>
            <a:ext cx="7315200" cy="548640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" y="914400"/>
            <a:ext cx="7315200" cy="5486400"/>
          </a:xfrm>
          <a:prstGeom prst="rect">
            <a:avLst/>
          </a:prstGeom>
        </p:spPr>
      </p:pic>
      <p:pic>
        <p:nvPicPr>
          <p:cNvPr id="24" name="Picture 2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" y="914400"/>
            <a:ext cx="7315200" cy="5486400"/>
          </a:xfrm>
          <a:prstGeom prst="rect">
            <a:avLst/>
          </a:prstGeom>
        </p:spPr>
      </p:pic>
      <p:pic>
        <p:nvPicPr>
          <p:cNvPr id="25" name="Picture 24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" y="914400"/>
            <a:ext cx="7315200" cy="5486400"/>
          </a:xfrm>
          <a:prstGeom prst="rect">
            <a:avLst/>
          </a:prstGeom>
        </p:spPr>
      </p:pic>
      <p:pic>
        <p:nvPicPr>
          <p:cNvPr id="26" name="Picture 25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" y="914400"/>
            <a:ext cx="7315200" cy="5486400"/>
          </a:xfrm>
          <a:prstGeom prst="rect">
            <a:avLst/>
          </a:prstGeom>
        </p:spPr>
      </p:pic>
      <p:pic>
        <p:nvPicPr>
          <p:cNvPr id="27" name="Picture 26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" y="914400"/>
            <a:ext cx="7315200" cy="5486400"/>
          </a:xfrm>
          <a:prstGeom prst="rect">
            <a:avLst/>
          </a:prstGeom>
        </p:spPr>
      </p:pic>
      <p:pic>
        <p:nvPicPr>
          <p:cNvPr id="28" name="Picture 27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" y="914400"/>
            <a:ext cx="7315200" cy="5486400"/>
          </a:xfrm>
          <a:prstGeom prst="rect">
            <a:avLst/>
          </a:prstGeom>
        </p:spPr>
      </p:pic>
      <p:pic>
        <p:nvPicPr>
          <p:cNvPr id="29" name="Picture 28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" y="914400"/>
            <a:ext cx="7315200" cy="5486400"/>
          </a:xfrm>
          <a:prstGeom prst="rect">
            <a:avLst/>
          </a:prstGeom>
        </p:spPr>
      </p:pic>
      <p:pic>
        <p:nvPicPr>
          <p:cNvPr id="30" name="Picture 29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" y="914400"/>
            <a:ext cx="7315200" cy="5486400"/>
          </a:xfrm>
          <a:prstGeom prst="rect">
            <a:avLst/>
          </a:prstGeom>
        </p:spPr>
      </p:pic>
      <p:pic>
        <p:nvPicPr>
          <p:cNvPr id="31" name="Picture 30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" y="914400"/>
            <a:ext cx="7315200" cy="5486400"/>
          </a:xfrm>
          <a:prstGeom prst="rect">
            <a:avLst/>
          </a:prstGeom>
        </p:spPr>
      </p:pic>
      <p:pic>
        <p:nvPicPr>
          <p:cNvPr id="32" name="Picture 31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0080" y="914400"/>
            <a:ext cx="73152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092222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/>
          </p:nvPr>
        </p:nvSpPr>
        <p:spPr>
          <a:xfrm>
            <a:off x="457200" y="30480"/>
            <a:ext cx="7620000" cy="1143000"/>
          </a:xfrm>
        </p:spPr>
        <p:txBody>
          <a:bodyPr/>
          <a:lstStyle/>
          <a:p>
            <a:r>
              <a:rPr lang="en-US" dirty="0"/>
              <a:t>Undulations</a:t>
            </a:r>
          </a:p>
        </p:txBody>
      </p:sp>
      <p:pic>
        <p:nvPicPr>
          <p:cNvPr id="47" name="Picture 4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005840"/>
            <a:ext cx="7315200" cy="5486400"/>
          </a:xfrm>
          <a:prstGeom prst="rect">
            <a:avLst/>
          </a:prstGeom>
        </p:spPr>
      </p:pic>
      <p:pic>
        <p:nvPicPr>
          <p:cNvPr id="48" name="Picture 4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005840"/>
            <a:ext cx="7315200" cy="5486400"/>
          </a:xfrm>
          <a:prstGeom prst="rect">
            <a:avLst/>
          </a:prstGeom>
        </p:spPr>
      </p:pic>
      <p:pic>
        <p:nvPicPr>
          <p:cNvPr id="49" name="Picture 4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005840"/>
            <a:ext cx="7315200" cy="5486400"/>
          </a:xfrm>
          <a:prstGeom prst="rect">
            <a:avLst/>
          </a:prstGeom>
        </p:spPr>
      </p:pic>
      <p:pic>
        <p:nvPicPr>
          <p:cNvPr id="50" name="Picture 49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005840"/>
            <a:ext cx="7315200" cy="5486400"/>
          </a:xfrm>
          <a:prstGeom prst="rect">
            <a:avLst/>
          </a:prstGeom>
        </p:spPr>
      </p:pic>
      <p:pic>
        <p:nvPicPr>
          <p:cNvPr id="51" name="Picture 50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005840"/>
            <a:ext cx="7315200" cy="5486400"/>
          </a:xfrm>
          <a:prstGeom prst="rect">
            <a:avLst/>
          </a:prstGeom>
        </p:spPr>
      </p:pic>
      <p:pic>
        <p:nvPicPr>
          <p:cNvPr id="52" name="Picture 5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005840"/>
            <a:ext cx="7315200" cy="5486400"/>
          </a:xfrm>
          <a:prstGeom prst="rect">
            <a:avLst/>
          </a:prstGeom>
        </p:spPr>
      </p:pic>
      <p:pic>
        <p:nvPicPr>
          <p:cNvPr id="53" name="Picture 52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005840"/>
            <a:ext cx="7315200" cy="5486400"/>
          </a:xfrm>
          <a:prstGeom prst="rect">
            <a:avLst/>
          </a:prstGeom>
        </p:spPr>
      </p:pic>
      <p:pic>
        <p:nvPicPr>
          <p:cNvPr id="54" name="Picture 53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005840"/>
            <a:ext cx="7315200" cy="5486400"/>
          </a:xfrm>
          <a:prstGeom prst="rect">
            <a:avLst/>
          </a:prstGeom>
        </p:spPr>
      </p:pic>
      <p:pic>
        <p:nvPicPr>
          <p:cNvPr id="55" name="Picture 54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005840"/>
            <a:ext cx="7315200" cy="5486400"/>
          </a:xfrm>
          <a:prstGeom prst="rect">
            <a:avLst/>
          </a:prstGeom>
        </p:spPr>
      </p:pic>
      <p:pic>
        <p:nvPicPr>
          <p:cNvPr id="56" name="Picture 55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005840"/>
            <a:ext cx="7315200" cy="5486400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005840"/>
            <a:ext cx="7315200" cy="5486400"/>
          </a:xfrm>
          <a:prstGeom prst="rect">
            <a:avLst/>
          </a:prstGeom>
        </p:spPr>
      </p:pic>
      <p:pic>
        <p:nvPicPr>
          <p:cNvPr id="58" name="Picture 57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" y="1005840"/>
            <a:ext cx="73152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5326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96240" y="30480"/>
            <a:ext cx="7620000" cy="1143000"/>
          </a:xfrm>
        </p:spPr>
        <p:txBody>
          <a:bodyPr/>
          <a:lstStyle/>
          <a:p>
            <a:r>
              <a:rPr lang="en-US" dirty="0"/>
              <a:t>Low frequency contributions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" y="1005840"/>
            <a:ext cx="7315200" cy="548640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" y="1005840"/>
            <a:ext cx="7315200" cy="54864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" y="1005840"/>
            <a:ext cx="7315200" cy="54864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" y="1005840"/>
            <a:ext cx="7315200" cy="54864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" y="1005840"/>
            <a:ext cx="7315200" cy="5486400"/>
          </a:xfrm>
          <a:prstGeom prst="rect">
            <a:avLst/>
          </a:prstGeom>
        </p:spPr>
      </p:pic>
      <p:pic>
        <p:nvPicPr>
          <p:cNvPr id="17" name="Picture 16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" y="1005840"/>
            <a:ext cx="7315200" cy="5486400"/>
          </a:xfrm>
          <a:prstGeom prst="rect">
            <a:avLst/>
          </a:prstGeom>
        </p:spPr>
      </p:pic>
      <p:pic>
        <p:nvPicPr>
          <p:cNvPr id="18" name="Picture 17"/>
          <p:cNvPicPr>
            <a:picLocks noChangeAspect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" y="1005840"/>
            <a:ext cx="7315200" cy="5486400"/>
          </a:xfrm>
          <a:prstGeom prst="rect">
            <a:avLst/>
          </a:prstGeom>
        </p:spPr>
      </p:pic>
      <p:pic>
        <p:nvPicPr>
          <p:cNvPr id="19" name="Picture 18"/>
          <p:cNvPicPr>
            <a:picLocks noChangeAspect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" y="1005840"/>
            <a:ext cx="7315200" cy="5486400"/>
          </a:xfrm>
          <a:prstGeom prst="rect">
            <a:avLst/>
          </a:prstGeom>
        </p:spPr>
      </p:pic>
      <p:pic>
        <p:nvPicPr>
          <p:cNvPr id="20" name="Picture 19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" y="1005840"/>
            <a:ext cx="7315200" cy="5486400"/>
          </a:xfrm>
          <a:prstGeom prst="rect">
            <a:avLst/>
          </a:prstGeom>
        </p:spPr>
      </p:pic>
      <p:pic>
        <p:nvPicPr>
          <p:cNvPr id="21" name="Picture 2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" y="1005840"/>
            <a:ext cx="7315200" cy="5486400"/>
          </a:xfrm>
          <a:prstGeom prst="rect">
            <a:avLst/>
          </a:prstGeom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1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" y="1005840"/>
            <a:ext cx="7315200" cy="5486400"/>
          </a:xfrm>
          <a:prstGeom prst="rect">
            <a:avLst/>
          </a:prstGeom>
        </p:spPr>
      </p:pic>
      <p:pic>
        <p:nvPicPr>
          <p:cNvPr id="23" name="Picture 22"/>
          <p:cNvPicPr>
            <a:picLocks noChangeAspect="1"/>
          </p:cNvPicPr>
          <p:nvPr/>
        </p:nvPicPr>
        <p:blipFill>
          <a:blip r:embed="rId1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8640" y="1005840"/>
            <a:ext cx="7315200" cy="548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6171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Previous work predicted undulations in BEC BH analogues due to excitation of transverse modes.</a:t>
            </a:r>
          </a:p>
          <a:p>
            <a:endParaRPr lang="en-US" dirty="0"/>
          </a:p>
          <a:p>
            <a:r>
              <a:rPr lang="en-US" dirty="0"/>
              <a:t>The effects of transverse excitations(massive case) of the phonon modes were investigated.</a:t>
            </a:r>
          </a:p>
          <a:p>
            <a:endParaRPr lang="en-US" dirty="0"/>
          </a:p>
          <a:p>
            <a:r>
              <a:rPr lang="en-US" dirty="0"/>
              <a:t>We verified the prediction that this </a:t>
            </a:r>
            <a:r>
              <a:rPr lang="en-US" dirty="0" err="1"/>
              <a:t>masslike</a:t>
            </a:r>
            <a:r>
              <a:rPr lang="en-US" dirty="0"/>
              <a:t> term does introduce undulations in the far interior region.</a:t>
            </a:r>
          </a:p>
          <a:p>
            <a:endParaRPr lang="en-US" dirty="0"/>
          </a:p>
          <a:p>
            <a:r>
              <a:rPr lang="en-US" dirty="0"/>
              <a:t>This clearly indicates that this is due to the </a:t>
            </a:r>
            <a:r>
              <a:rPr lang="en-US" dirty="0" err="1"/>
              <a:t>precence</a:t>
            </a:r>
            <a:r>
              <a:rPr lang="en-US" dirty="0"/>
              <a:t> of a horizon as it only occurs when both points are in the interior the BEC BH. </a:t>
            </a:r>
          </a:p>
          <a:p>
            <a:endParaRPr lang="en-US" dirty="0"/>
          </a:p>
          <a:p>
            <a:endParaRPr lang="en-US" dirty="0"/>
          </a:p>
          <a:p>
            <a:pPr marL="11430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6339688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 you.</a:t>
            </a: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6750" y="1600200"/>
            <a:ext cx="7200900" cy="4800600"/>
          </a:xfrm>
        </p:spPr>
      </p:pic>
    </p:spTree>
    <p:extLst>
      <p:ext uri="{BB962C8B-B14F-4D97-AF65-F5344CB8AC3E}">
        <p14:creationId xmlns:p14="http://schemas.microsoft.com/office/powerpoint/2010/main" val="8520640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Mode equation simplified and solved analytically for all regions inside and outside of the horizon.</a:t>
            </a:r>
          </a:p>
          <a:p>
            <a:endParaRPr lang="en-US" dirty="0"/>
          </a:p>
          <a:p>
            <a:r>
              <a:rPr lang="en-US" dirty="0"/>
              <a:t>Two point function calculated for various masses for all regions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For the massless case this is Infrared Divergent.</a:t>
            </a:r>
          </a:p>
          <a:p>
            <a:endParaRPr lang="en-US" dirty="0"/>
          </a:p>
          <a:p>
            <a:r>
              <a:rPr lang="en-US" dirty="0"/>
              <a:t>Presence of peaks and undulations </a:t>
            </a:r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3702352"/>
            <a:ext cx="7696200" cy="1477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03132178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3000" y="4800600"/>
            <a:ext cx="6526306" cy="1647356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Gross-</a:t>
            </a:r>
            <a:r>
              <a:rPr lang="en-US" dirty="0" err="1"/>
              <a:t>Pitaevskii</a:t>
            </a:r>
            <a:r>
              <a:rPr lang="en-US" dirty="0"/>
              <a:t> and </a:t>
            </a:r>
            <a:br>
              <a:rPr lang="en-US" dirty="0"/>
            </a:br>
            <a:r>
              <a:rPr lang="en-US" dirty="0" err="1"/>
              <a:t>Bogoluibov</a:t>
            </a:r>
            <a:r>
              <a:rPr lang="en-US" dirty="0"/>
              <a:t>-de </a:t>
            </a:r>
            <a:r>
              <a:rPr lang="en-US" dirty="0" err="1"/>
              <a:t>Gennes</a:t>
            </a:r>
            <a:r>
              <a:rPr lang="en-US" dirty="0"/>
              <a:t> Equations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3833035"/>
            <a:ext cx="6784078" cy="1087153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752600"/>
            <a:ext cx="6248400" cy="100275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67000" y="2895600"/>
            <a:ext cx="2593449" cy="78055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066233" y="4920188"/>
            <a:ext cx="1563167" cy="457513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406130" y="4175850"/>
                <a:ext cx="736870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/>
                        </a:rPr>
                        <m:t>→</m:t>
                      </m:r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06130" y="4175850"/>
                <a:ext cx="736870" cy="369332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810120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err="1"/>
              <a:t>Cont</a:t>
            </a:r>
            <a:r>
              <a:rPr lang="en-US" dirty="0"/>
              <a:t>….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1999" y="2276591"/>
            <a:ext cx="3962953" cy="111458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1447800"/>
            <a:ext cx="7220958" cy="82879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2667000"/>
            <a:ext cx="1419423" cy="41915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3354382"/>
            <a:ext cx="4072746" cy="1080643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1000" y="4417582"/>
            <a:ext cx="6363589" cy="943107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24393" y="5360689"/>
            <a:ext cx="1381318" cy="7621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604265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1419225"/>
            <a:ext cx="8229600" cy="4876800"/>
          </a:xfrm>
        </p:spPr>
        <p:txBody>
          <a:bodyPr>
            <a:noAutofit/>
          </a:bodyPr>
          <a:lstStyle/>
          <a:p>
            <a:pPr marL="0" indent="0">
              <a:buNone/>
            </a:pPr>
            <a:endParaRPr lang="en-US" sz="1200" dirty="0"/>
          </a:p>
          <a:p>
            <a:r>
              <a:rPr lang="en-US" sz="2000" dirty="0"/>
              <a:t>Can set up and acoustic horizon by using a constant flow velocity and spatially varying speed of sound in such a way to have a 1D system</a:t>
            </a:r>
          </a:p>
          <a:p>
            <a:endParaRPr lang="en-US" sz="2000" dirty="0"/>
          </a:p>
          <a:p>
            <a:r>
              <a:rPr lang="en-US" sz="2000" dirty="0"/>
              <a:t>Phonons can be put in the Unruh state, which is used to describe Black hole evaporation.</a:t>
            </a:r>
          </a:p>
          <a:p>
            <a:endParaRPr lang="en-US" sz="2000" dirty="0"/>
          </a:p>
          <a:p>
            <a:r>
              <a:rPr lang="en-US" sz="2000" dirty="0"/>
              <a:t>Simultaneous measurements inside and outside of acoustic horizon are possible.</a:t>
            </a:r>
          </a:p>
          <a:p>
            <a:endParaRPr lang="en-US" sz="2000" dirty="0"/>
          </a:p>
          <a:p>
            <a:r>
              <a:rPr lang="en-US" sz="2000" dirty="0"/>
              <a:t>Can measure the density-density correlation function and look for  features that correspond to Hawking radiation.</a:t>
            </a:r>
          </a:p>
          <a:p>
            <a:endParaRPr lang="en-US" sz="2000" dirty="0"/>
          </a:p>
          <a:p>
            <a:r>
              <a:rPr lang="en-US" sz="2000" dirty="0"/>
              <a:t>An additional potential observable is undulations.</a:t>
            </a:r>
          </a:p>
          <a:p>
            <a:endParaRPr lang="en-US" sz="1200" dirty="0"/>
          </a:p>
          <a:p>
            <a:pPr marL="114300" indent="0">
              <a:buNone/>
            </a:pPr>
            <a:endParaRPr lang="en-US" sz="1200" dirty="0"/>
          </a:p>
          <a:p>
            <a:pPr marL="114300" indent="0">
              <a:buNone/>
            </a:pPr>
            <a:endParaRPr lang="en-US" sz="2000" dirty="0"/>
          </a:p>
          <a:p>
            <a:pPr marL="114300" indent="0">
              <a:buNone/>
            </a:pPr>
            <a:endParaRPr lang="en-US" sz="2000" dirty="0"/>
          </a:p>
        </p:txBody>
      </p:sp>
      <p:sp>
        <p:nvSpPr>
          <p:cNvPr id="4" name="Title 1"/>
          <p:cNvSpPr txBox="1">
            <a:spLocks/>
          </p:cNvSpPr>
          <p:nvPr/>
        </p:nvSpPr>
        <p:spPr>
          <a:xfrm>
            <a:off x="685800" y="457200"/>
            <a:ext cx="5277556" cy="9906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spcBef>
                <a:spcPct val="0"/>
              </a:spcBef>
              <a:buNone/>
              <a:defRPr sz="4000" kern="1200" spc="-1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en-US" sz="4400" dirty="0"/>
              <a:t>BEC BH Analog</a:t>
            </a:r>
          </a:p>
        </p:txBody>
      </p:sp>
    </p:spTree>
    <p:extLst>
      <p:ext uri="{BB962C8B-B14F-4D97-AF65-F5344CB8AC3E}">
        <p14:creationId xmlns:p14="http://schemas.microsoft.com/office/powerpoint/2010/main" val="337987959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Mode equation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Massless scalar field in curved background with a horizon</a:t>
            </a:r>
          </a:p>
          <a:p>
            <a:endParaRPr lang="en-US" dirty="0"/>
          </a:p>
          <a:p>
            <a:r>
              <a:rPr lang="en-US" dirty="0"/>
              <a:t>Metric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33016" y="3867231"/>
            <a:ext cx="6935168" cy="116221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4876800"/>
            <a:ext cx="3829585" cy="1305107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00600" y="4967299"/>
            <a:ext cx="3686690" cy="1124107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09825" y="3833984"/>
            <a:ext cx="4515481" cy="126700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1838" y="2438400"/>
            <a:ext cx="943107" cy="504896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2295504"/>
            <a:ext cx="5611008" cy="790685"/>
          </a:xfrm>
          <a:prstGeom prst="rect">
            <a:avLst/>
          </a:prstGeom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19660" y="3288339"/>
            <a:ext cx="1571844" cy="362001"/>
          </a:xfrm>
          <a:prstGeom prst="rect">
            <a:avLst/>
          </a:prstGeom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24200" y="2456329"/>
            <a:ext cx="2219635" cy="12670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87728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68" t="13171" r="16981" b="22992"/>
          <a:stretch/>
        </p:blipFill>
        <p:spPr>
          <a:xfrm>
            <a:off x="4436745" y="5731212"/>
            <a:ext cx="2849114" cy="755887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3600" dirty="0"/>
              <a:t>Density-Density Correlation Function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1371600" y="4145611"/>
            <a:ext cx="5562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dirty="0"/>
              <a:t>Based on the Two-Point Function:                    </a:t>
            </a:r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32" b="16667"/>
          <a:stretch/>
        </p:blipFill>
        <p:spPr>
          <a:xfrm>
            <a:off x="519609" y="5731212"/>
            <a:ext cx="3532781" cy="822960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0" y="2214769"/>
            <a:ext cx="5487166" cy="905001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9227" y="3428999"/>
            <a:ext cx="6239746" cy="657317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38198" y="4640946"/>
            <a:ext cx="2896004" cy="809738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1295400"/>
            <a:ext cx="5257049" cy="990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65293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Undulations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0"/>
            <a:ext cx="7620000" cy="4800600"/>
          </a:xfrm>
        </p:spPr>
        <p:txBody>
          <a:bodyPr>
            <a:normAutofit/>
          </a:bodyPr>
          <a:lstStyle/>
          <a:p>
            <a:pPr marL="114300" indent="0">
              <a:buNone/>
            </a:pPr>
            <a:endParaRPr lang="en-US" dirty="0"/>
          </a:p>
          <a:p>
            <a:r>
              <a:rPr lang="en-US" dirty="0"/>
              <a:t>Used often in open flow fluid studies to reference a stationary waveform on the surface. 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Undulations simply refer to zero frequency standing waves.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251566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7620000" cy="1143000"/>
          </a:xfrm>
        </p:spPr>
        <p:txBody>
          <a:bodyPr>
            <a:normAutofit/>
          </a:bodyPr>
          <a:lstStyle/>
          <a:p>
            <a:r>
              <a:rPr lang="en-US" dirty="0"/>
              <a:t>Creating an Acoustic Horizon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276350"/>
            <a:ext cx="7620000" cy="4800600"/>
          </a:xfrm>
        </p:spPr>
        <p:txBody>
          <a:bodyPr/>
          <a:lstStyle/>
          <a:p>
            <a:r>
              <a:rPr lang="en-US" dirty="0"/>
              <a:t>For a 1+1D system  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3" t="6249" r="7265" b="7945"/>
          <a:stretch/>
        </p:blipFill>
        <p:spPr>
          <a:xfrm>
            <a:off x="1143000" y="2169010"/>
            <a:ext cx="6675120" cy="4448721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52800" y="1219200"/>
            <a:ext cx="3810000" cy="608679"/>
          </a:xfrm>
          <a:prstGeom prst="rect">
            <a:avLst/>
          </a:prstGeom>
        </p:spPr>
      </p:pic>
      <p:sp>
        <p:nvSpPr>
          <p:cNvPr id="7" name="Left Arrow 6"/>
          <p:cNvSpPr/>
          <p:nvPr/>
        </p:nvSpPr>
        <p:spPr>
          <a:xfrm>
            <a:off x="2514600" y="4125828"/>
            <a:ext cx="4510328" cy="381000"/>
          </a:xfrm>
          <a:prstGeom prst="lef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TextBox 7"/>
              <p:cNvSpPr txBox="1"/>
              <p:nvPr/>
            </p:nvSpPr>
            <p:spPr>
              <a:xfrm>
                <a:off x="1752600" y="4143375"/>
                <a:ext cx="467692" cy="369332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/>
                            </a:rPr>
                            <m:t>𝑣</m:t>
                          </m:r>
                        </m:e>
                        <m:sub>
                          <m:r>
                            <a:rPr lang="en-US" b="0" i="1" smtClean="0">
                              <a:latin typeface="Cambria Math"/>
                            </a:rPr>
                            <m:t>0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8" name="TextBox 7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52600" y="4143375"/>
                <a:ext cx="467692" cy="36933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TextBox 9"/>
          <p:cNvSpPr txBox="1"/>
          <p:nvPr/>
        </p:nvSpPr>
        <p:spPr>
          <a:xfrm>
            <a:off x="607951" y="3930134"/>
            <a:ext cx="30809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145922" y="6063734"/>
            <a:ext cx="28405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x</a:t>
            </a:r>
          </a:p>
        </p:txBody>
      </p:sp>
    </p:spTree>
    <p:extLst>
      <p:ext uri="{BB962C8B-B14F-4D97-AF65-F5344CB8AC3E}">
        <p14:creationId xmlns:p14="http://schemas.microsoft.com/office/powerpoint/2010/main" val="554002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/>
      <p:bldP spid="10" grpId="0"/>
      <p:bldP spid="1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Some Previous Work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1"/>
            <a:endParaRPr lang="en-US" dirty="0"/>
          </a:p>
          <a:p>
            <a:r>
              <a:rPr lang="en-US" dirty="0"/>
              <a:t>White hole calculations predicted the presence of undulations, which have also been shown in fluid flow experiments.</a:t>
            </a:r>
          </a:p>
          <a:p>
            <a:pPr lvl="1"/>
            <a:r>
              <a:rPr lang="en-US" dirty="0"/>
              <a:t>Chanson and Montes 1995</a:t>
            </a:r>
          </a:p>
          <a:p>
            <a:pPr lvl="1"/>
            <a:r>
              <a:rPr lang="en-US" dirty="0" err="1"/>
              <a:t>Rousseaux</a:t>
            </a:r>
            <a:r>
              <a:rPr lang="en-US" dirty="0"/>
              <a:t> et al. 2008/</a:t>
            </a:r>
            <a:r>
              <a:rPr lang="en-US" dirty="0" err="1"/>
              <a:t>Weinfurtner</a:t>
            </a:r>
            <a:r>
              <a:rPr lang="en-US" dirty="0"/>
              <a:t> et al. 2011</a:t>
            </a:r>
          </a:p>
          <a:p>
            <a:pPr marL="114300" indent="0">
              <a:buNone/>
            </a:pPr>
            <a:endParaRPr lang="en-US" dirty="0"/>
          </a:p>
          <a:p>
            <a:r>
              <a:rPr lang="en-US" dirty="0" err="1"/>
              <a:t>Coutant</a:t>
            </a:r>
            <a:r>
              <a:rPr lang="en-US" dirty="0"/>
              <a:t> et al. 2012 predicted undulations for black hole analogues due to a zero frequency standing wave solutions in the interior. </a:t>
            </a:r>
          </a:p>
          <a:p>
            <a:endParaRPr lang="en-US" dirty="0"/>
          </a:p>
          <a:p>
            <a:r>
              <a:rPr lang="en-US" dirty="0"/>
              <a:t>Also predicted that these undulations in the two point function would become sinusoidal far away from the horizon in the low frequency limit. </a:t>
            </a:r>
          </a:p>
          <a:p>
            <a:endParaRPr lang="en-US" dirty="0"/>
          </a:p>
          <a:p>
            <a:r>
              <a:rPr lang="en-US" dirty="0"/>
              <a:t>This is what we will focus on in our model. </a:t>
            </a:r>
          </a:p>
        </p:txBody>
      </p:sp>
    </p:spTree>
    <p:extLst>
      <p:ext uri="{BB962C8B-B14F-4D97-AF65-F5344CB8AC3E}">
        <p14:creationId xmlns:p14="http://schemas.microsoft.com/office/powerpoint/2010/main" val="16133297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ln>
            <a:solidFill>
              <a:schemeClr val="accent1"/>
            </a:solidFill>
          </a:ln>
        </p:spPr>
        <p:txBody>
          <a:bodyPr/>
          <a:lstStyle/>
          <a:p>
            <a:r>
              <a:rPr lang="en-US" dirty="0"/>
              <a:t>Ideally </a:t>
            </a:r>
            <a:r>
              <a:rPr lang="en-US"/>
              <a:t>we wish </a:t>
            </a:r>
            <a:r>
              <a:rPr lang="en-US" dirty="0"/>
              <a:t>to compute the full DD function.</a:t>
            </a:r>
          </a:p>
          <a:p>
            <a:endParaRPr lang="en-US" dirty="0"/>
          </a:p>
          <a:p>
            <a:r>
              <a:rPr lang="en-US" dirty="0"/>
              <a:t>However: the density-density function is proportional to the second derivatives of the two point function.</a:t>
            </a:r>
          </a:p>
          <a:p>
            <a:endParaRPr lang="en-US" dirty="0"/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endParaRPr lang="en-US" dirty="0"/>
          </a:p>
          <a:p>
            <a:r>
              <a:rPr lang="en-US" dirty="0"/>
              <a:t>Fortunately the features we are looking for can also be seen in the two point function.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68" t="13171" r="16981" b="22992"/>
          <a:stretch/>
        </p:blipFill>
        <p:spPr>
          <a:xfrm>
            <a:off x="4343400" y="3933200"/>
            <a:ext cx="2849114" cy="755887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332" b="16667"/>
          <a:stretch/>
        </p:blipFill>
        <p:spPr>
          <a:xfrm>
            <a:off x="734621" y="3866127"/>
            <a:ext cx="3532781" cy="82296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19400" y="3094489"/>
            <a:ext cx="2896004" cy="8097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169506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Mode Equation for phonons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/>
              <p:cNvSpPr txBox="1"/>
              <p:nvPr/>
            </p:nvSpPr>
            <p:spPr>
              <a:xfrm>
                <a:off x="704847" y="2667000"/>
                <a:ext cx="7772400" cy="267765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sz="2400" dirty="0"/>
                  <a:t>For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/>
                      </a:rPr>
                      <m:t>𝑥</m:t>
                    </m:r>
                    <m:r>
                      <a:rPr lang="en-US" sz="2400" b="0" i="1" smtClean="0">
                        <a:latin typeface="Cambria Math"/>
                      </a:rPr>
                      <m:t>=0</m:t>
                    </m:r>
                  </m:oMath>
                </a14:m>
                <a:r>
                  <a:rPr lang="en-US" sz="2400" dirty="0"/>
                  <a:t>,  mass-like term is zero.</a:t>
                </a:r>
              </a:p>
              <a:p>
                <a:endParaRPr lang="en-US" sz="2400" dirty="0"/>
              </a:p>
              <a:p>
                <a:r>
                  <a:rPr lang="en-US" sz="2400" dirty="0"/>
                  <a:t>For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/>
                      </a:rPr>
                      <m:t>𝑥</m:t>
                    </m:r>
                    <m:r>
                      <a:rPr lang="en-US" sz="2400" b="0" i="1" smtClean="0">
                        <a:latin typeface="Cambria Math"/>
                      </a:rPr>
                      <m:t>→+∞</m:t>
                    </m:r>
                  </m:oMath>
                </a14:m>
                <a:r>
                  <a:rPr lang="en-US" sz="2400" dirty="0"/>
                  <a:t>, the mass-like term </a:t>
                </a:r>
                <a14:m>
                  <m:oMath xmlns:m="http://schemas.openxmlformats.org/officeDocument/2006/math">
                    <m:r>
                      <a:rPr lang="en-US" sz="2400" b="0" i="1" smtClean="0">
                        <a:latin typeface="Cambria Math"/>
                      </a:rPr>
                      <m:t>→</m:t>
                    </m:r>
                    <m:sSub>
                      <m:sSub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b="0" i="1" smtClean="0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en-US" sz="2400" b="0" i="1" smtClean="0">
                            <a:latin typeface="Cambria Math"/>
                          </a:rPr>
                          <m:t>1</m:t>
                        </m:r>
                      </m:sub>
                    </m:sSub>
                  </m:oMath>
                </a14:m>
                <a:endParaRPr lang="en-US" sz="2400" b="0" dirty="0"/>
              </a:p>
              <a:p>
                <a:r>
                  <a:rPr lang="en-US" sz="2400" dirty="0"/>
                  <a:t>For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𝑥</m:t>
                    </m:r>
                    <m:r>
                      <a:rPr lang="en-US" sz="2400" i="1">
                        <a:latin typeface="Cambria Math"/>
                      </a:rPr>
                      <m:t>→−∞</m:t>
                    </m:r>
                  </m:oMath>
                </a14:m>
                <a:r>
                  <a:rPr lang="en-US" sz="2400" dirty="0"/>
                  <a:t>, the mass-like term </a:t>
                </a:r>
                <a14:m>
                  <m:oMath xmlns:m="http://schemas.openxmlformats.org/officeDocument/2006/math">
                    <m:r>
                      <a:rPr lang="en-US" sz="2400" i="1">
                        <a:latin typeface="Cambria Math"/>
                      </a:rPr>
                      <m:t>→</m:t>
                    </m:r>
                    <m:sSub>
                      <m:sSubPr>
                        <m:ctrlPr>
                          <a:rPr lang="en-US" sz="2400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sz="2400" i="1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en-US" sz="2400" b="0" i="1" smtClean="0">
                            <a:latin typeface="Cambria Math"/>
                          </a:rPr>
                          <m:t>2</m:t>
                        </m:r>
                      </m:sub>
                    </m:sSub>
                  </m:oMath>
                </a14:m>
                <a:endParaRPr lang="en-US" sz="2400" dirty="0"/>
              </a:p>
              <a:p>
                <a:endParaRPr lang="en-US" sz="2400" dirty="0"/>
              </a:p>
              <a:p>
                <a:r>
                  <a:rPr lang="en-US" sz="2400" dirty="0"/>
                  <a:t>We make the simplifications,</a:t>
                </a:r>
              </a:p>
              <a:p>
                <a:r>
                  <a:rPr lang="en-US" sz="2400" dirty="0"/>
                  <a:t>   and 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/>
                          </a:rPr>
                          <m:t>𝑚</m:t>
                        </m:r>
                      </m:e>
                      <m:sup>
                        <m:r>
                          <a:rPr lang="en-US" sz="2400" b="0" i="1" smtClean="0">
                            <a:latin typeface="Cambria Math"/>
                          </a:rPr>
                          <m:t>2</m:t>
                        </m:r>
                      </m:sup>
                    </m:sSup>
                    <m:d>
                      <m:d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sz="2400" b="0" i="1" smtClean="0">
                            <a:latin typeface="Cambria Math"/>
                          </a:rPr>
                          <m:t>𝑥</m:t>
                        </m:r>
                      </m:e>
                    </m:d>
                    <m:r>
                      <a:rPr lang="en-US" sz="2400" b="0" i="1" smtClean="0">
                        <a:latin typeface="Cambria Math"/>
                      </a:rPr>
                      <m:t>=</m:t>
                    </m:r>
                    <m:sSubSup>
                      <m:sSubSup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400" b="0" i="1" smtClean="0">
                            <a:latin typeface="Cambria Math"/>
                          </a:rPr>
                          <m:t>𝑚</m:t>
                        </m:r>
                      </m:e>
                      <m:sub>
                        <m:r>
                          <a:rPr lang="en-US" sz="2400" b="0" i="1" smtClean="0">
                            <a:latin typeface="Cambria Math"/>
                          </a:rPr>
                          <m:t>𝑖</m:t>
                        </m:r>
                      </m:sub>
                      <m:sup>
                        <m:r>
                          <a:rPr lang="en-US" sz="2400" b="0" i="1" smtClean="0">
                            <a:latin typeface="Cambria Math"/>
                          </a:rPr>
                          <m:t>2</m:t>
                        </m:r>
                      </m:sup>
                    </m:sSubSup>
                    <m:r>
                      <m:rPr>
                        <m:sty m:val="p"/>
                      </m:rPr>
                      <a:rPr lang="en-US" sz="2400" b="0" i="0" smtClean="0">
                        <a:latin typeface="Cambria Math"/>
                      </a:rPr>
                      <m:t>Θ</m:t>
                    </m:r>
                    <m:r>
                      <a:rPr lang="en-US" sz="2400" b="0" i="1" smtClean="0">
                        <a:latin typeface="Cambria Math"/>
                      </a:rPr>
                      <m:t>(</m:t>
                    </m:r>
                    <m:sSup>
                      <m:sSup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sz="2400" b="0" i="1" smtClean="0">
                            <a:latin typeface="Cambria Math"/>
                          </a:rPr>
                          <m:t>𝑥</m:t>
                        </m:r>
                      </m:e>
                      <m:sup>
                        <m:r>
                          <a:rPr lang="en-US" sz="2400" b="0" i="1" smtClean="0">
                            <a:latin typeface="Cambria Math"/>
                          </a:rPr>
                          <m:t>∗</m:t>
                        </m:r>
                      </m:sup>
                    </m:sSup>
                    <m:r>
                      <a:rPr lang="en-US" sz="2400" b="0" i="1" smtClean="0">
                        <a:latin typeface="Cambria Math"/>
                      </a:rPr>
                      <m:t>−</m:t>
                    </m:r>
                    <m:sSubSup>
                      <m:sSubSupPr>
                        <m:ctrlPr>
                          <a:rPr lang="en-US" sz="2400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sz="2400" b="0" i="1" smtClean="0">
                            <a:latin typeface="Cambria Math"/>
                          </a:rPr>
                          <m:t>𝑥</m:t>
                        </m:r>
                      </m:e>
                      <m:sub>
                        <m:r>
                          <a:rPr lang="en-US" sz="2400" b="0" i="1" smtClean="0">
                            <a:latin typeface="Cambria Math"/>
                          </a:rPr>
                          <m:t>0</m:t>
                        </m:r>
                      </m:sub>
                      <m:sup>
                        <m:r>
                          <a:rPr lang="en-US" sz="2400" b="0" i="1" smtClean="0">
                            <a:latin typeface="Cambria Math"/>
                          </a:rPr>
                          <m:t>∗</m:t>
                        </m:r>
                      </m:sup>
                    </m:sSubSup>
                    <m:r>
                      <a:rPr lang="en-US" sz="2400" b="0" i="1" smtClean="0">
                        <a:latin typeface="Cambria Math"/>
                      </a:rPr>
                      <m:t>)</m:t>
                    </m:r>
                  </m:oMath>
                </a14:m>
                <a:r>
                  <a:rPr lang="en-US" sz="2400" dirty="0"/>
                  <a:t> </a:t>
                </a:r>
              </a:p>
            </p:txBody>
          </p:sp>
        </mc:Choice>
        <mc:Fallback xmlns="">
          <p:sp>
            <p:nvSpPr>
              <p:cNvPr id="11" name="TextBox 1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04847" y="2667000"/>
                <a:ext cx="7772400" cy="2677656"/>
              </a:xfrm>
              <a:prstGeom prst="rect">
                <a:avLst/>
              </a:prstGeom>
              <a:blipFill rotWithShape="1">
                <a:blip r:embed="rId2"/>
                <a:stretch>
                  <a:fillRect l="-1255" t="-1822" b="-478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50" t="28185" r="3904" b="-904"/>
          <a:stretch/>
        </p:blipFill>
        <p:spPr>
          <a:xfrm>
            <a:off x="4362450" y="4572000"/>
            <a:ext cx="1371600" cy="457200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2650" y="1890421"/>
            <a:ext cx="3581400" cy="776579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95400" y="1271209"/>
            <a:ext cx="5496693" cy="6192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01431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Mode  equations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Mode equation for outside the horizon</a:t>
            </a:r>
          </a:p>
          <a:p>
            <a:endParaRPr lang="en-US" dirty="0"/>
          </a:p>
          <a:p>
            <a:pPr marL="114300" indent="0">
              <a:buNone/>
            </a:pPr>
            <a:endParaRPr lang="en-US" dirty="0"/>
          </a:p>
          <a:p>
            <a:endParaRPr lang="en-US" dirty="0"/>
          </a:p>
          <a:p>
            <a:r>
              <a:rPr lang="en-US" dirty="0"/>
              <a:t>Mode equation for inside the horizon</a:t>
            </a:r>
          </a:p>
          <a:p>
            <a:pPr marL="0" indent="0">
              <a:buNone/>
            </a:pPr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47800" y="2133600"/>
            <a:ext cx="5706272" cy="647790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85932" y="3695657"/>
            <a:ext cx="5430008" cy="6096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06196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457200" y="1548305"/>
            <a:ext cx="9144000" cy="5162378"/>
          </a:xfrm>
          <a:prstGeom prst="rect">
            <a:avLst/>
          </a:prstGeom>
        </p:spPr>
      </p:pic>
      <p:pic>
        <p:nvPicPr>
          <p:cNvPr id="12" name="Picture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52600" y="1299029"/>
            <a:ext cx="7525801" cy="5820588"/>
          </a:xfrm>
          <a:prstGeom prst="rect">
            <a:avLst/>
          </a:prstGeom>
          <a:noFill/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93454" y="-76200"/>
            <a:ext cx="7794472" cy="6858000"/>
          </a:xfrm>
          <a:prstGeom prst="rect">
            <a:avLst/>
          </a:prstGeom>
        </p:spPr>
      </p:pic>
      <p:pic>
        <p:nvPicPr>
          <p:cNvPr id="14" name="Picture 13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4532" y="-147317"/>
            <a:ext cx="8032315" cy="6858000"/>
          </a:xfrm>
          <a:prstGeom prst="rect">
            <a:avLst/>
          </a:prstGeom>
        </p:spPr>
      </p:pic>
      <p:pic>
        <p:nvPicPr>
          <p:cNvPr id="15" name="Picture 14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17006" y="-147317"/>
            <a:ext cx="7899366" cy="6858000"/>
          </a:xfrm>
          <a:prstGeom prst="rect">
            <a:avLst/>
          </a:prstGeom>
        </p:spPr>
      </p:pic>
      <p:pic>
        <p:nvPicPr>
          <p:cNvPr id="16" name="Picture 15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8231" y="-163826"/>
            <a:ext cx="7903869" cy="68910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6492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Office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10057</TotalTime>
  <Words>522</Words>
  <Application>Microsoft Office PowerPoint</Application>
  <PresentationFormat>On-screen Show (4:3)</PresentationFormat>
  <Paragraphs>123</Paragraphs>
  <Slides>21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Cambria</vt:lpstr>
      <vt:lpstr>Cambria Math</vt:lpstr>
      <vt:lpstr>Adjacency</vt:lpstr>
      <vt:lpstr>Undulations in a BEC BH Analogue</vt:lpstr>
      <vt:lpstr>PowerPoint Presentation</vt:lpstr>
      <vt:lpstr>Undulations</vt:lpstr>
      <vt:lpstr>Creating an Acoustic Horizon</vt:lpstr>
      <vt:lpstr>Some Previous Work </vt:lpstr>
      <vt:lpstr>PowerPoint Presentation</vt:lpstr>
      <vt:lpstr>Mode Equation for phonons</vt:lpstr>
      <vt:lpstr>Mode  equations</vt:lpstr>
      <vt:lpstr>PowerPoint Presentation</vt:lpstr>
      <vt:lpstr>PowerPoint Presentation</vt:lpstr>
      <vt:lpstr>Massless Two-Point function </vt:lpstr>
      <vt:lpstr>Undulations</vt:lpstr>
      <vt:lpstr>Undulations</vt:lpstr>
      <vt:lpstr>Low frequency contributions</vt:lpstr>
      <vt:lpstr>Summary</vt:lpstr>
      <vt:lpstr>Thank  you.</vt:lpstr>
      <vt:lpstr>PowerPoint Presentation</vt:lpstr>
      <vt:lpstr>Gross-Pitaevskii and  Bogoluibov-de Gennes Equations</vt:lpstr>
      <vt:lpstr>Cont….</vt:lpstr>
      <vt:lpstr>Mode equation</vt:lpstr>
      <vt:lpstr>Density-Density Correlation Function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Maybe it’s not a sphere!</dc:title>
  <dc:creator>Ritchie</dc:creator>
  <cp:lastModifiedBy>Ritchie Dudley</cp:lastModifiedBy>
  <cp:revision>244</cp:revision>
  <cp:lastPrinted>2015-04-08T18:53:15Z</cp:lastPrinted>
  <dcterms:created xsi:type="dcterms:W3CDTF">2014-03-27T04:42:59Z</dcterms:created>
  <dcterms:modified xsi:type="dcterms:W3CDTF">2016-07-09T19:13:45Z</dcterms:modified>
</cp:coreProperties>
</file>