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7" r:id="rId4"/>
  </p:sldMasterIdLst>
  <p:notesMasterIdLst>
    <p:notesMasterId r:id="rId20"/>
  </p:notesMasterIdLst>
  <p:sldIdLst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2" autoAdjust="0"/>
    <p:restoredTop sz="93555" autoAdjust="0"/>
  </p:normalViewPr>
  <p:slideViewPr>
    <p:cSldViewPr>
      <p:cViewPr varScale="1">
        <p:scale>
          <a:sx n="60" d="100"/>
          <a:sy n="60" d="100"/>
        </p:scale>
        <p:origin x="642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749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546333-0FD4-4697-A7EA-2AFE06903916}" type="datetimeFigureOut">
              <a:rPr lang="en-US" smtClean="0"/>
              <a:t>7/10/2016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620E5F-88B6-421E-B96A-DF664832D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812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20E5F-88B6-421E-B96A-DF664832DCC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2166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20E5F-88B6-421E-B96A-DF664832DCCD}" type="slidenum">
              <a:rPr lang="en-US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47396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16386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16387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 eaLnBrk="0" hangingPunct="0"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1pPr>
            <a:lvl2pPr marL="742950" indent="-285750" defTabSz="990600" eaLnBrk="0" hangingPunct="0"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2pPr>
            <a:lvl3pPr marL="1143000" indent="-228600" defTabSz="990600" eaLnBrk="0" hangingPunct="0"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3pPr>
            <a:lvl4pPr marL="1600200" indent="-228600" defTabSz="990600" eaLnBrk="0" hangingPunct="0"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4pPr>
            <a:lvl5pPr marL="2057400" indent="-228600" defTabSz="990600" eaLnBrk="0" hangingPunct="0"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7152CB4F-A75E-4812-A74B-ABB745C8E9CF}" type="slidenum">
              <a:rPr lang="fr-FR" altLang="en-US" sz="1300">
                <a:solidFill>
                  <a:srgbClr val="000000"/>
                </a:solidFill>
                <a:latin typeface="Arial" panose="020B0604020202020204" pitchFamily="34" charset="0"/>
              </a:rPr>
              <a:pPr eaLnBrk="1" hangingPunct="1"/>
              <a:t>11</a:t>
            </a:fld>
            <a:endParaRPr lang="fr-FR" altLang="en-US" sz="13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56851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 eaLnBrk="0" hangingPunct="0"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1pPr>
            <a:lvl2pPr marL="742950" indent="-285750" defTabSz="990600" eaLnBrk="0" hangingPunct="0"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2pPr>
            <a:lvl3pPr marL="1143000" indent="-228600" defTabSz="990600" eaLnBrk="0" hangingPunct="0"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3pPr>
            <a:lvl4pPr marL="1600200" indent="-228600" defTabSz="990600" eaLnBrk="0" hangingPunct="0"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4pPr>
            <a:lvl5pPr marL="2057400" indent="-228600" defTabSz="990600" eaLnBrk="0" hangingPunct="0"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F171F29E-CE2D-4E2C-B5E1-2C8B7DC2310E}" type="slidenum">
              <a:rPr lang="fr-FR" altLang="en-US" sz="1300">
                <a:solidFill>
                  <a:srgbClr val="000000"/>
                </a:solidFill>
                <a:latin typeface="Times New Roman" panose="02020603050405020304" pitchFamily="18" charset="0"/>
                <a:ea typeface="ヒラギノ角ゴ Pro W3" charset="-128"/>
              </a:rPr>
              <a:pPr eaLnBrk="1" hangingPunct="1"/>
              <a:t>12</a:t>
            </a:fld>
            <a:endParaRPr lang="fr-FR" altLang="en-US" sz="1300">
              <a:solidFill>
                <a:srgbClr val="000000"/>
              </a:solidFill>
              <a:latin typeface="Times New Roman" panose="02020603050405020304" pitchFamily="18" charset="0"/>
              <a:ea typeface="ヒラギノ角ゴ Pro W3" charset="-128"/>
            </a:endParaRPr>
          </a:p>
        </p:txBody>
      </p:sp>
      <p:sp>
        <p:nvSpPr>
          <p:cNvPr id="18434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84497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 eaLnBrk="0" hangingPunct="0"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1pPr>
            <a:lvl2pPr marL="742950" indent="-285750" defTabSz="990600" eaLnBrk="0" hangingPunct="0"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2pPr>
            <a:lvl3pPr marL="1143000" indent="-228600" defTabSz="990600" eaLnBrk="0" hangingPunct="0"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3pPr>
            <a:lvl4pPr marL="1600200" indent="-228600" defTabSz="990600" eaLnBrk="0" hangingPunct="0"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4pPr>
            <a:lvl5pPr marL="2057400" indent="-228600" defTabSz="990600" eaLnBrk="0" hangingPunct="0"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34D18928-9E2A-4761-87BD-52F8E2C6FF93}" type="slidenum">
              <a:rPr lang="fr-FR" altLang="en-US" sz="1300">
                <a:solidFill>
                  <a:srgbClr val="000000"/>
                </a:solidFill>
                <a:latin typeface="Times New Roman" panose="02020603050405020304" pitchFamily="18" charset="0"/>
                <a:ea typeface="ヒラギノ角ゴ Pro W3" charset="-128"/>
              </a:rPr>
              <a:pPr eaLnBrk="1" hangingPunct="1"/>
              <a:t>13</a:t>
            </a:fld>
            <a:endParaRPr lang="fr-FR" altLang="en-US" sz="1300">
              <a:solidFill>
                <a:srgbClr val="000000"/>
              </a:solidFill>
              <a:latin typeface="Times New Roman" panose="02020603050405020304" pitchFamily="18" charset="0"/>
              <a:ea typeface="ヒラギノ角ゴ Pro W3" charset="-128"/>
            </a:endParaRPr>
          </a:p>
        </p:txBody>
      </p:sp>
      <p:sp>
        <p:nvSpPr>
          <p:cNvPr id="20482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51456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 eaLnBrk="0" hangingPunct="0"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1pPr>
            <a:lvl2pPr marL="742950" indent="-285750" defTabSz="990600" eaLnBrk="0" hangingPunct="0"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2pPr>
            <a:lvl3pPr marL="1143000" indent="-228600" defTabSz="990600" eaLnBrk="0" hangingPunct="0"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3pPr>
            <a:lvl4pPr marL="1600200" indent="-228600" defTabSz="990600" eaLnBrk="0" hangingPunct="0"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4pPr>
            <a:lvl5pPr marL="2057400" indent="-228600" defTabSz="990600" eaLnBrk="0" hangingPunct="0"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B291F473-7D8E-49E1-BF1E-507860D0BEA1}" type="slidenum">
              <a:rPr lang="fr-FR" altLang="en-US" sz="1300">
                <a:solidFill>
                  <a:srgbClr val="000000"/>
                </a:solidFill>
                <a:latin typeface="Times New Roman" panose="02020603050405020304" pitchFamily="18" charset="0"/>
                <a:ea typeface="ヒラギノ角ゴ Pro W3" charset="-128"/>
              </a:rPr>
              <a:pPr eaLnBrk="1" hangingPunct="1"/>
              <a:t>14</a:t>
            </a:fld>
            <a:endParaRPr lang="fr-FR" altLang="en-US" sz="1300">
              <a:solidFill>
                <a:srgbClr val="000000"/>
              </a:solidFill>
              <a:latin typeface="Times New Roman" panose="02020603050405020304" pitchFamily="18" charset="0"/>
              <a:ea typeface="ヒラギノ角ゴ Pro W3" charset="-128"/>
            </a:endParaRPr>
          </a:p>
        </p:txBody>
      </p:sp>
      <p:sp>
        <p:nvSpPr>
          <p:cNvPr id="22530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60306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 eaLnBrk="0" hangingPunct="0"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1pPr>
            <a:lvl2pPr marL="742950" indent="-285750" defTabSz="990600" eaLnBrk="0" hangingPunct="0"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2pPr>
            <a:lvl3pPr marL="1143000" indent="-228600" defTabSz="990600" eaLnBrk="0" hangingPunct="0"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3pPr>
            <a:lvl4pPr marL="1600200" indent="-228600" defTabSz="990600" eaLnBrk="0" hangingPunct="0"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4pPr>
            <a:lvl5pPr marL="2057400" indent="-228600" defTabSz="990600" eaLnBrk="0" hangingPunct="0"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1D3D687D-5176-4A2F-9898-6ED10AAB598B}" type="slidenum">
              <a:rPr lang="fr-FR" altLang="en-US" sz="1300">
                <a:solidFill>
                  <a:srgbClr val="000000"/>
                </a:solidFill>
                <a:latin typeface="Times New Roman" panose="02020603050405020304" pitchFamily="18" charset="0"/>
                <a:ea typeface="ヒラギノ角ゴ Pro W3" charset="-128"/>
              </a:rPr>
              <a:pPr eaLnBrk="1" hangingPunct="1"/>
              <a:t>15</a:t>
            </a:fld>
            <a:endParaRPr lang="fr-FR" altLang="en-US" sz="1300">
              <a:solidFill>
                <a:srgbClr val="000000"/>
              </a:solidFill>
              <a:latin typeface="Times New Roman" panose="02020603050405020304" pitchFamily="18" charset="0"/>
              <a:ea typeface="ヒラギノ角ゴ Pro W3" charset="-128"/>
            </a:endParaRPr>
          </a:p>
        </p:txBody>
      </p:sp>
      <p:sp>
        <p:nvSpPr>
          <p:cNvPr id="24578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95986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GR21, NYC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2E3898-F71B-4E32-AB4B-810B774D31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474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GR21, NYC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2E3898-F71B-4E32-AB4B-810B774D31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42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96050" y="228600"/>
            <a:ext cx="196215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28600"/>
            <a:ext cx="573405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GR21, NYC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2E3898-F71B-4E32-AB4B-810B774D31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8638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3333CC"/>
                </a:solidFill>
              </a:rPr>
              <a:t>LIGO-G1601514</a:t>
            </a:r>
            <a:endParaRPr lang="en-US">
              <a:solidFill>
                <a:srgbClr val="3333C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3333CC"/>
                </a:solidFill>
              </a:rPr>
              <a:t>GR21, NYC</a:t>
            </a:r>
            <a:endParaRPr lang="en-US">
              <a:solidFill>
                <a:srgbClr val="3333C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2E3898-F71B-4E32-AB4B-810B774D31D9}" type="slidenum">
              <a:rPr lang="en-US" smtClean="0">
                <a:solidFill>
                  <a:srgbClr val="3333CC"/>
                </a:solidFill>
              </a:rPr>
              <a:pPr/>
              <a:t>‹#›</a:t>
            </a:fld>
            <a:endParaRPr lang="en-US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34994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3333CC"/>
                </a:solidFill>
              </a:rPr>
              <a:t>LIGO-G1601514</a:t>
            </a:r>
            <a:endParaRPr lang="en-US">
              <a:solidFill>
                <a:srgbClr val="3333C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3333CC"/>
                </a:solidFill>
              </a:rPr>
              <a:t>GR21, NYC</a:t>
            </a:r>
            <a:endParaRPr lang="en-US">
              <a:solidFill>
                <a:srgbClr val="3333C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2E3898-F71B-4E32-AB4B-810B774D31D9}" type="slidenum">
              <a:rPr lang="en-US" smtClean="0">
                <a:solidFill>
                  <a:srgbClr val="3333CC"/>
                </a:solidFill>
              </a:rPr>
              <a:pPr/>
              <a:t>‹#›</a:t>
            </a:fld>
            <a:endParaRPr lang="en-US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23391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3333CC"/>
                </a:solidFill>
              </a:rPr>
              <a:t>LIGO-G1601514</a:t>
            </a:r>
            <a:endParaRPr lang="en-US">
              <a:solidFill>
                <a:srgbClr val="3333C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3333CC"/>
                </a:solidFill>
              </a:rPr>
              <a:t>GR21, NYC</a:t>
            </a:r>
            <a:endParaRPr lang="en-US">
              <a:solidFill>
                <a:srgbClr val="3333C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2E3898-F71B-4E32-AB4B-810B774D31D9}" type="slidenum">
              <a:rPr lang="en-US" smtClean="0">
                <a:solidFill>
                  <a:srgbClr val="3333CC"/>
                </a:solidFill>
              </a:rPr>
              <a:pPr/>
              <a:t>‹#›</a:t>
            </a:fld>
            <a:endParaRPr lang="en-US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052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524000"/>
            <a:ext cx="3810000" cy="45720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3810000" cy="45720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3333CC"/>
                </a:solidFill>
              </a:rPr>
              <a:t>LIGO-G1601514</a:t>
            </a:r>
            <a:endParaRPr lang="en-US">
              <a:solidFill>
                <a:srgbClr val="3333C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3333CC"/>
                </a:solidFill>
              </a:rPr>
              <a:t>GR21, NYC</a:t>
            </a:r>
            <a:endParaRPr lang="en-US">
              <a:solidFill>
                <a:srgbClr val="3333C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2E3898-F71B-4E32-AB4B-810B774D31D9}" type="slidenum">
              <a:rPr lang="en-US" smtClean="0">
                <a:solidFill>
                  <a:srgbClr val="3333CC"/>
                </a:solidFill>
              </a:rPr>
              <a:pPr/>
              <a:t>‹#›</a:t>
            </a:fld>
            <a:endParaRPr lang="en-US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11366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3333CC"/>
                </a:solidFill>
              </a:rPr>
              <a:t>LIGO-G1601514</a:t>
            </a:r>
            <a:endParaRPr lang="en-US">
              <a:solidFill>
                <a:srgbClr val="3333CC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3333CC"/>
                </a:solidFill>
              </a:rPr>
              <a:t>GR21, NYC</a:t>
            </a:r>
            <a:endParaRPr lang="en-US">
              <a:solidFill>
                <a:srgbClr val="3333CC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2E3898-F71B-4E32-AB4B-810B774D31D9}" type="slidenum">
              <a:rPr lang="en-US" smtClean="0">
                <a:solidFill>
                  <a:srgbClr val="3333CC"/>
                </a:solidFill>
              </a:rPr>
              <a:pPr/>
              <a:t>‹#›</a:t>
            </a:fld>
            <a:endParaRPr lang="en-US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96472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3333CC"/>
                </a:solidFill>
              </a:rPr>
              <a:t>LIGO-G1601514</a:t>
            </a:r>
            <a:endParaRPr lang="en-US">
              <a:solidFill>
                <a:srgbClr val="3333C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3333CC"/>
                </a:solidFill>
              </a:rPr>
              <a:t>GR21, NYC</a:t>
            </a:r>
            <a:endParaRPr lang="en-US">
              <a:solidFill>
                <a:srgbClr val="3333C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2E3898-F71B-4E32-AB4B-810B774D31D9}" type="slidenum">
              <a:rPr lang="en-US" smtClean="0">
                <a:solidFill>
                  <a:srgbClr val="3333CC"/>
                </a:solidFill>
              </a:rPr>
              <a:pPr/>
              <a:t>‹#›</a:t>
            </a:fld>
            <a:endParaRPr lang="en-US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54348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3333CC"/>
                </a:solidFill>
              </a:rPr>
              <a:t>LIGO-G1601514</a:t>
            </a:r>
            <a:endParaRPr lang="en-US">
              <a:solidFill>
                <a:srgbClr val="3333CC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3333CC"/>
                </a:solidFill>
              </a:rPr>
              <a:t>GR21, NYC</a:t>
            </a:r>
            <a:endParaRPr lang="en-US">
              <a:solidFill>
                <a:srgbClr val="3333C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2E3898-F71B-4E32-AB4B-810B774D31D9}" type="slidenum">
              <a:rPr lang="en-US" smtClean="0">
                <a:solidFill>
                  <a:srgbClr val="3333CC"/>
                </a:solidFill>
              </a:rPr>
              <a:pPr/>
              <a:t>‹#›</a:t>
            </a:fld>
            <a:endParaRPr lang="en-US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37543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3333CC"/>
                </a:solidFill>
              </a:rPr>
              <a:t>LIGO-G1601514</a:t>
            </a:r>
            <a:endParaRPr lang="en-US">
              <a:solidFill>
                <a:srgbClr val="3333C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3333CC"/>
                </a:solidFill>
              </a:rPr>
              <a:t>GR21, NYC</a:t>
            </a:r>
            <a:endParaRPr lang="en-US">
              <a:solidFill>
                <a:srgbClr val="3333C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2E3898-F71B-4E32-AB4B-810B774D31D9}" type="slidenum">
              <a:rPr lang="en-US" smtClean="0">
                <a:solidFill>
                  <a:srgbClr val="3333CC"/>
                </a:solidFill>
              </a:rPr>
              <a:pPr/>
              <a:t>‹#›</a:t>
            </a:fld>
            <a:endParaRPr lang="en-US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106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GR21, NYC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2E3898-F71B-4E32-AB4B-810B774D31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50625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3333CC"/>
                </a:solidFill>
              </a:rPr>
              <a:t>LIGO-G1601514</a:t>
            </a:r>
            <a:endParaRPr lang="en-US">
              <a:solidFill>
                <a:srgbClr val="3333C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3333CC"/>
                </a:solidFill>
              </a:rPr>
              <a:t>GR21, NYC</a:t>
            </a:r>
            <a:endParaRPr lang="en-US">
              <a:solidFill>
                <a:srgbClr val="3333C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2E3898-F71B-4E32-AB4B-810B774D31D9}" type="slidenum">
              <a:rPr lang="en-US" smtClean="0">
                <a:solidFill>
                  <a:srgbClr val="3333CC"/>
                </a:solidFill>
              </a:rPr>
              <a:pPr/>
              <a:t>‹#›</a:t>
            </a:fld>
            <a:endParaRPr lang="en-US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951060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3333CC"/>
                </a:solidFill>
              </a:rPr>
              <a:t>LIGO-G1601514</a:t>
            </a:r>
            <a:endParaRPr lang="en-US">
              <a:solidFill>
                <a:srgbClr val="3333C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3333CC"/>
                </a:solidFill>
              </a:rPr>
              <a:t>GR21, NYC</a:t>
            </a:r>
            <a:endParaRPr lang="en-US">
              <a:solidFill>
                <a:srgbClr val="3333C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2E3898-F71B-4E32-AB4B-810B774D31D9}" type="slidenum">
              <a:rPr lang="en-US" smtClean="0">
                <a:solidFill>
                  <a:srgbClr val="3333CC"/>
                </a:solidFill>
              </a:rPr>
              <a:pPr/>
              <a:t>‹#›</a:t>
            </a:fld>
            <a:endParaRPr lang="en-US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702157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96050" y="228600"/>
            <a:ext cx="196215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28600"/>
            <a:ext cx="573405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3333CC"/>
                </a:solidFill>
              </a:rPr>
              <a:t>LIGO-G1601514</a:t>
            </a:r>
            <a:endParaRPr lang="en-US">
              <a:solidFill>
                <a:srgbClr val="3333C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3333CC"/>
                </a:solidFill>
              </a:rPr>
              <a:t>GR21, NYC</a:t>
            </a:r>
            <a:endParaRPr lang="en-US">
              <a:solidFill>
                <a:srgbClr val="3333C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2E3898-F71B-4E32-AB4B-810B774D31D9}" type="slidenum">
              <a:rPr lang="en-US" smtClean="0">
                <a:solidFill>
                  <a:srgbClr val="3333CC"/>
                </a:solidFill>
              </a:rPr>
              <a:pPr/>
              <a:t>‹#›</a:t>
            </a:fld>
            <a:endParaRPr lang="en-US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405685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892969" y="1151930"/>
            <a:ext cx="7358063" cy="2321719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sz="quarter" idx="1"/>
          </p:nvPr>
        </p:nvSpPr>
        <p:spPr>
          <a:xfrm>
            <a:off x="892969" y="3536156"/>
            <a:ext cx="7358063" cy="794742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250"/>
            </a:lvl1pPr>
            <a:lvl2pPr marL="0" indent="160729" algn="ctr">
              <a:spcBef>
                <a:spcPts val="0"/>
              </a:spcBef>
              <a:buSzTx/>
              <a:buNone/>
              <a:defRPr sz="2250"/>
            </a:lvl2pPr>
            <a:lvl3pPr marL="0" indent="321457" algn="ctr">
              <a:spcBef>
                <a:spcPts val="0"/>
              </a:spcBef>
              <a:buSzTx/>
              <a:buNone/>
              <a:defRPr sz="2250"/>
            </a:lvl3pPr>
            <a:lvl4pPr marL="0" indent="482186" algn="ctr">
              <a:spcBef>
                <a:spcPts val="0"/>
              </a:spcBef>
              <a:buSzTx/>
              <a:buNone/>
              <a:defRPr sz="2250"/>
            </a:lvl4pPr>
            <a:lvl5pPr marL="0" indent="642915" algn="ctr">
              <a:spcBef>
                <a:spcPts val="0"/>
              </a:spcBef>
              <a:buSzTx/>
              <a:buNone/>
              <a:defRPr sz="225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hape 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34524924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pic" idx="13"/>
          </p:nvPr>
        </p:nvSpPr>
        <p:spPr>
          <a:xfrm>
            <a:off x="1129606" y="446485"/>
            <a:ext cx="6875859" cy="416123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xfrm>
            <a:off x="892969" y="4723805"/>
            <a:ext cx="7358063" cy="1000125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Shape 22"/>
          <p:cNvSpPr>
            <a:spLocks noGrp="1"/>
          </p:cNvSpPr>
          <p:nvPr>
            <p:ph type="body" sz="quarter" idx="1"/>
          </p:nvPr>
        </p:nvSpPr>
        <p:spPr>
          <a:xfrm>
            <a:off x="892969" y="5759649"/>
            <a:ext cx="7358063" cy="794742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250"/>
            </a:lvl1pPr>
            <a:lvl2pPr marL="0" indent="160729" algn="ctr">
              <a:spcBef>
                <a:spcPts val="0"/>
              </a:spcBef>
              <a:buSzTx/>
              <a:buNone/>
              <a:defRPr sz="2250"/>
            </a:lvl2pPr>
            <a:lvl3pPr marL="0" indent="321457" algn="ctr">
              <a:spcBef>
                <a:spcPts val="0"/>
              </a:spcBef>
              <a:buSzTx/>
              <a:buNone/>
              <a:defRPr sz="2250"/>
            </a:lvl3pPr>
            <a:lvl4pPr marL="0" indent="482186" algn="ctr">
              <a:spcBef>
                <a:spcPts val="0"/>
              </a:spcBef>
              <a:buSzTx/>
              <a:buNone/>
              <a:defRPr sz="2250"/>
            </a:lvl4pPr>
            <a:lvl5pPr marL="0" indent="642915" algn="ctr">
              <a:spcBef>
                <a:spcPts val="0"/>
              </a:spcBef>
              <a:buSzTx/>
              <a:buNone/>
              <a:defRPr sz="225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hape 23"/>
          <p:cNvSpPr>
            <a:spLocks noGrp="1"/>
          </p:cNvSpPr>
          <p:nvPr>
            <p:ph type="sldNum" sz="quarter" idx="2"/>
          </p:nvPr>
        </p:nvSpPr>
        <p:spPr>
          <a:xfrm>
            <a:off x="4437983" y="6500812"/>
            <a:ext cx="301365" cy="29738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92772329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>
            <a:spLocks noGrp="1"/>
          </p:cNvSpPr>
          <p:nvPr>
            <p:ph type="title"/>
          </p:nvPr>
        </p:nvSpPr>
        <p:spPr>
          <a:xfrm>
            <a:off x="892969" y="2268141"/>
            <a:ext cx="7358063" cy="2321719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hape 3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56045045"/>
      </p:ext>
    </p:extLst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pic" sz="half" idx="13"/>
          </p:nvPr>
        </p:nvSpPr>
        <p:spPr>
          <a:xfrm>
            <a:off x="4723805" y="446484"/>
            <a:ext cx="3750469" cy="578643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Shape 39"/>
          <p:cNvSpPr>
            <a:spLocks noGrp="1"/>
          </p:cNvSpPr>
          <p:nvPr>
            <p:ph type="title"/>
          </p:nvPr>
        </p:nvSpPr>
        <p:spPr>
          <a:xfrm>
            <a:off x="669726" y="446484"/>
            <a:ext cx="3750469" cy="2803922"/>
          </a:xfrm>
          <a:prstGeom prst="rect">
            <a:avLst/>
          </a:prstGeom>
        </p:spPr>
        <p:txBody>
          <a:bodyPr anchor="b"/>
          <a:lstStyle>
            <a:lvl1pPr>
              <a:defRPr sz="4219"/>
            </a:lvl1pPr>
          </a:lstStyle>
          <a:p>
            <a:r>
              <a:t>Title Text</a:t>
            </a:r>
          </a:p>
        </p:txBody>
      </p:sp>
      <p:sp>
        <p:nvSpPr>
          <p:cNvPr id="40" name="Shape 40"/>
          <p:cNvSpPr>
            <a:spLocks noGrp="1"/>
          </p:cNvSpPr>
          <p:nvPr>
            <p:ph type="body" sz="quarter" idx="1"/>
          </p:nvPr>
        </p:nvSpPr>
        <p:spPr>
          <a:xfrm>
            <a:off x="669726" y="3348633"/>
            <a:ext cx="3750469" cy="2884289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250"/>
            </a:lvl1pPr>
            <a:lvl2pPr marL="0" indent="160729" algn="ctr">
              <a:spcBef>
                <a:spcPts val="0"/>
              </a:spcBef>
              <a:buSzTx/>
              <a:buNone/>
              <a:defRPr sz="2250"/>
            </a:lvl2pPr>
            <a:lvl3pPr marL="0" indent="321457" algn="ctr">
              <a:spcBef>
                <a:spcPts val="0"/>
              </a:spcBef>
              <a:buSzTx/>
              <a:buNone/>
              <a:defRPr sz="2250"/>
            </a:lvl3pPr>
            <a:lvl4pPr marL="0" indent="482186" algn="ctr">
              <a:spcBef>
                <a:spcPts val="0"/>
              </a:spcBef>
              <a:buSzTx/>
              <a:buNone/>
              <a:defRPr sz="2250"/>
            </a:lvl4pPr>
            <a:lvl5pPr marL="0" indent="642915" algn="ctr">
              <a:spcBef>
                <a:spcPts val="0"/>
              </a:spcBef>
              <a:buSzTx/>
              <a:buNone/>
              <a:defRPr sz="225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hape 4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71042887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hape 4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91574032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Shape 5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hape 5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72693050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/>
          </p:cNvSpPr>
          <p:nvPr>
            <p:ph type="pic" sz="half" idx="13"/>
          </p:nvPr>
        </p:nvSpPr>
        <p:spPr>
          <a:xfrm>
            <a:off x="4723805" y="1830586"/>
            <a:ext cx="3750469" cy="4420195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Shape 6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Shape 67"/>
          <p:cNvSpPr>
            <a:spLocks noGrp="1"/>
          </p:cNvSpPr>
          <p:nvPr>
            <p:ph type="body" sz="half" idx="1"/>
          </p:nvPr>
        </p:nvSpPr>
        <p:spPr>
          <a:xfrm>
            <a:off x="669726" y="1830586"/>
            <a:ext cx="3750469" cy="4420195"/>
          </a:xfrm>
          <a:prstGeom prst="rect">
            <a:avLst/>
          </a:prstGeom>
        </p:spPr>
        <p:txBody>
          <a:bodyPr/>
          <a:lstStyle>
            <a:lvl1pPr marL="241093" indent="-241093">
              <a:spcBef>
                <a:spcPts val="2250"/>
              </a:spcBef>
              <a:defRPr sz="1969"/>
            </a:lvl1pPr>
            <a:lvl2pPr marL="482186" indent="-241093">
              <a:spcBef>
                <a:spcPts val="2250"/>
              </a:spcBef>
              <a:defRPr sz="1969"/>
            </a:lvl2pPr>
            <a:lvl3pPr marL="723279" indent="-241093">
              <a:spcBef>
                <a:spcPts val="2250"/>
              </a:spcBef>
              <a:defRPr sz="1969"/>
            </a:lvl3pPr>
            <a:lvl4pPr marL="964372" indent="-241093">
              <a:spcBef>
                <a:spcPts val="2250"/>
              </a:spcBef>
              <a:defRPr sz="1969"/>
            </a:lvl4pPr>
            <a:lvl5pPr marL="1205465" indent="-241093">
              <a:spcBef>
                <a:spcPts val="2250"/>
              </a:spcBef>
              <a:defRPr sz="1969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hape 6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05887527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GR21, NYC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2E3898-F71B-4E32-AB4B-810B774D31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11461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/>
          </p:cNvSpPr>
          <p:nvPr>
            <p:ph type="body" idx="1"/>
          </p:nvPr>
        </p:nvSpPr>
        <p:spPr>
          <a:xfrm>
            <a:off x="669727" y="892969"/>
            <a:ext cx="7804547" cy="5072063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hape 7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7004092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/>
          </p:cNvSpPr>
          <p:nvPr>
            <p:ph type="pic" sz="quarter" idx="13"/>
          </p:nvPr>
        </p:nvSpPr>
        <p:spPr>
          <a:xfrm>
            <a:off x="4723805" y="3580805"/>
            <a:ext cx="3750469" cy="265211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Shape 84"/>
          <p:cNvSpPr>
            <a:spLocks noGrp="1"/>
          </p:cNvSpPr>
          <p:nvPr>
            <p:ph type="pic" sz="quarter" idx="14"/>
          </p:nvPr>
        </p:nvSpPr>
        <p:spPr>
          <a:xfrm>
            <a:off x="4728177" y="625078"/>
            <a:ext cx="3750469" cy="265211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Shape 85"/>
          <p:cNvSpPr>
            <a:spLocks noGrp="1"/>
          </p:cNvSpPr>
          <p:nvPr>
            <p:ph type="pic" sz="half" idx="15"/>
          </p:nvPr>
        </p:nvSpPr>
        <p:spPr>
          <a:xfrm>
            <a:off x="669726" y="625078"/>
            <a:ext cx="3750469" cy="560784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hape 8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8347863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/>
          </p:cNvSpPr>
          <p:nvPr>
            <p:ph type="body" sz="quarter" idx="13"/>
          </p:nvPr>
        </p:nvSpPr>
        <p:spPr>
          <a:xfrm>
            <a:off x="892969" y="4473774"/>
            <a:ext cx="7358063" cy="362215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1687"/>
            </a:lvl1pPr>
          </a:lstStyle>
          <a:p>
            <a:r>
              <a:t>–Johnny Appleseed</a:t>
            </a:r>
          </a:p>
        </p:txBody>
      </p:sp>
      <p:sp>
        <p:nvSpPr>
          <p:cNvPr id="94" name="Shape 94"/>
          <p:cNvSpPr>
            <a:spLocks noGrp="1"/>
          </p:cNvSpPr>
          <p:nvPr>
            <p:ph type="body" sz="quarter" idx="14"/>
          </p:nvPr>
        </p:nvSpPr>
        <p:spPr>
          <a:xfrm>
            <a:off x="892969" y="2984579"/>
            <a:ext cx="7358063" cy="513795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672"/>
            </a:lvl1pPr>
          </a:lstStyle>
          <a:p>
            <a:r>
              <a:t>“Type a quote here.” </a:t>
            </a:r>
          </a:p>
        </p:txBody>
      </p:sp>
      <p:sp>
        <p:nvSpPr>
          <p:cNvPr id="95" name="Shape 9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15186345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/>
          </p:cNvSpPr>
          <p:nvPr>
            <p:ph type="pic" idx="13"/>
          </p:nvPr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hape 10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43168026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12169102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1C8F037-E9C5-4778-8157-AE8A52FCFBF9}" type="slidenum">
              <a:rPr lang="fr-FR" altLang="en-US">
                <a:solidFill>
                  <a:srgbClr val="000000"/>
                </a:solidFill>
              </a:rPr>
              <a:pPr/>
              <a:t>‹#›</a:t>
            </a:fld>
            <a:endParaRPr lang="fr-FR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706507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B71DD4D-09C0-493A-BDB0-3C33F7B25ED7}" type="slidenum">
              <a:rPr lang="fr-FR" altLang="en-US">
                <a:solidFill>
                  <a:srgbClr val="000000"/>
                </a:solidFill>
              </a:rPr>
              <a:pPr/>
              <a:t>‹#›</a:t>
            </a:fld>
            <a:endParaRPr lang="fr-FR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551800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E10EDD-E818-4B5F-8423-4FF0A220679C}" type="slidenum">
              <a:rPr lang="fr-FR" altLang="en-US">
                <a:solidFill>
                  <a:srgbClr val="000000"/>
                </a:solidFill>
              </a:rPr>
              <a:pPr/>
              <a:t>‹#›</a:t>
            </a:fld>
            <a:endParaRPr lang="fr-FR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887785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54C3A08-7B17-43C0-BE34-02ECCBAC320E}" type="slidenum">
              <a:rPr lang="fr-FR" altLang="en-US">
                <a:solidFill>
                  <a:srgbClr val="000000"/>
                </a:solidFill>
              </a:rPr>
              <a:pPr/>
              <a:t>‹#›</a:t>
            </a:fld>
            <a:endParaRPr lang="fr-FR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930595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F33AFB-9002-46D3-8F6E-A7CC52626186}" type="slidenum">
              <a:rPr lang="fr-FR" altLang="en-US">
                <a:solidFill>
                  <a:srgbClr val="000000"/>
                </a:solidFill>
              </a:rPr>
              <a:pPr/>
              <a:t>‹#›</a:t>
            </a:fld>
            <a:endParaRPr lang="fr-FR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59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524000"/>
            <a:ext cx="38100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38100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GR21, NYC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2E3898-F71B-4E32-AB4B-810B774D31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40626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679D73-C9A0-410C-A53B-A38028D0DDBE}" type="slidenum">
              <a:rPr lang="fr-FR" altLang="en-US">
                <a:solidFill>
                  <a:srgbClr val="000000"/>
                </a:solidFill>
              </a:rPr>
              <a:pPr/>
              <a:t>‹#›</a:t>
            </a:fld>
            <a:endParaRPr lang="fr-FR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076188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FB29F8-64CA-487B-87C1-017B32D62BE8}" type="slidenum">
              <a:rPr lang="fr-FR" altLang="en-US">
                <a:solidFill>
                  <a:srgbClr val="000000"/>
                </a:solidFill>
              </a:rPr>
              <a:pPr/>
              <a:t>‹#›</a:t>
            </a:fld>
            <a:endParaRPr lang="fr-FR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733932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B39ECC-F143-48E8-8970-9E3D3065197D}" type="slidenum">
              <a:rPr lang="fr-FR" altLang="en-US">
                <a:solidFill>
                  <a:srgbClr val="000000"/>
                </a:solidFill>
              </a:rPr>
              <a:pPr/>
              <a:t>‹#›</a:t>
            </a:fld>
            <a:endParaRPr lang="fr-FR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365280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3F3405-993E-4ADE-99B8-C2D1329F9E34}" type="slidenum">
              <a:rPr lang="fr-FR" altLang="en-US">
                <a:solidFill>
                  <a:srgbClr val="000000"/>
                </a:solidFill>
              </a:rPr>
              <a:pPr/>
              <a:t>‹#›</a:t>
            </a:fld>
            <a:endParaRPr lang="fr-FR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317225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160661-6A41-4CCD-AE51-D0E21AFBC18D}" type="slidenum">
              <a:rPr lang="fr-FR" altLang="en-US">
                <a:solidFill>
                  <a:srgbClr val="000000"/>
                </a:solidFill>
              </a:rPr>
              <a:pPr/>
              <a:t>‹#›</a:t>
            </a:fld>
            <a:endParaRPr lang="fr-FR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560794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C974DD9-4637-495F-B774-48AAC639215E}" type="slidenum">
              <a:rPr lang="fr-FR" altLang="en-US">
                <a:solidFill>
                  <a:srgbClr val="000000"/>
                </a:solidFill>
              </a:rPr>
              <a:pPr/>
              <a:t>‹#›</a:t>
            </a:fld>
            <a:endParaRPr lang="fr-FR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1891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GR21, NYC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2E3898-F71B-4E32-AB4B-810B774D31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3003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GR21, NYC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2E3898-F71B-4E32-AB4B-810B774D31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537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GR21, NYC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2E3898-F71B-4E32-AB4B-810B774D31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295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GR21, NYC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2E3898-F71B-4E32-AB4B-810B774D31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882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GR21, NYC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2E3898-F71B-4E32-AB4B-810B774D31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153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28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24000"/>
            <a:ext cx="77724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GR21, NYC</a:t>
            </a:r>
            <a:endParaRPr lang="en-US"/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accent2"/>
                </a:solidFill>
                <a:latin typeface="+mn-lt"/>
              </a:defRPr>
            </a:lvl1pPr>
          </a:lstStyle>
          <a:p>
            <a:fld id="{B22E3898-F71B-4E32-AB4B-810B774D31D9}" type="slidenum">
              <a:rPr lang="en-US" smtClean="0"/>
              <a:t>‹#›</a:t>
            </a:fld>
            <a:endParaRPr lang="en-US"/>
          </a:p>
        </p:txBody>
      </p:sp>
      <p:sp>
        <p:nvSpPr>
          <p:cNvPr id="29703" name="Line 7"/>
          <p:cNvSpPr>
            <a:spLocks noChangeShapeType="1"/>
          </p:cNvSpPr>
          <p:nvPr/>
        </p:nvSpPr>
        <p:spPr bwMode="auto">
          <a:xfrm>
            <a:off x="609600" y="1447800"/>
            <a:ext cx="7924800" cy="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704" name="Line 8"/>
          <p:cNvSpPr>
            <a:spLocks noChangeShapeType="1"/>
          </p:cNvSpPr>
          <p:nvPr/>
        </p:nvSpPr>
        <p:spPr bwMode="auto">
          <a:xfrm>
            <a:off x="609600" y="6172200"/>
            <a:ext cx="8001000" cy="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Book Antiqua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Book Antiqua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Book Antiqua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Book Antiqua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Book Antiqua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Book Antiqua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Book Antiqua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Book Antiqua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FF00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rgbClr val="660066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rgbClr val="003300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28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24000"/>
            <a:ext cx="77724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50">
                <a:solidFill>
                  <a:schemeClr val="accent2"/>
                </a:solidFill>
              </a:defRPr>
            </a:lvl1pPr>
          </a:lstStyle>
          <a:p>
            <a:r>
              <a:rPr lang="en-US" smtClean="0">
                <a:solidFill>
                  <a:srgbClr val="3333CC"/>
                </a:solidFill>
              </a:rPr>
              <a:t>LIGO-G1601514</a:t>
            </a:r>
            <a:endParaRPr lang="en-US">
              <a:solidFill>
                <a:srgbClr val="3333CC"/>
              </a:solidFill>
            </a:endParaRPr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50">
                <a:solidFill>
                  <a:schemeClr val="accent2"/>
                </a:solidFill>
              </a:defRPr>
            </a:lvl1pPr>
          </a:lstStyle>
          <a:p>
            <a:r>
              <a:rPr lang="en-US" smtClean="0">
                <a:solidFill>
                  <a:srgbClr val="3333CC"/>
                </a:solidFill>
              </a:rPr>
              <a:t>GR21, NYC</a:t>
            </a:r>
            <a:endParaRPr lang="en-US">
              <a:solidFill>
                <a:srgbClr val="3333CC"/>
              </a:solidFill>
            </a:endParaRP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50">
                <a:solidFill>
                  <a:schemeClr val="accent2"/>
                </a:solidFill>
                <a:latin typeface="+mn-lt"/>
              </a:defRPr>
            </a:lvl1pPr>
          </a:lstStyle>
          <a:p>
            <a:fld id="{B22E3898-F71B-4E32-AB4B-810B774D31D9}" type="slidenum">
              <a:rPr lang="en-US" smtClean="0">
                <a:solidFill>
                  <a:srgbClr val="3333CC"/>
                </a:solidFill>
              </a:rPr>
              <a:pPr/>
              <a:t>‹#›</a:t>
            </a:fld>
            <a:endParaRPr lang="en-US">
              <a:solidFill>
                <a:srgbClr val="3333CC"/>
              </a:solidFill>
            </a:endParaRPr>
          </a:p>
        </p:txBody>
      </p:sp>
      <p:sp>
        <p:nvSpPr>
          <p:cNvPr id="29703" name="Line 7"/>
          <p:cNvSpPr>
            <a:spLocks noChangeShapeType="1"/>
          </p:cNvSpPr>
          <p:nvPr/>
        </p:nvSpPr>
        <p:spPr bwMode="auto">
          <a:xfrm>
            <a:off x="609600" y="1447800"/>
            <a:ext cx="7924800" cy="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350">
              <a:solidFill>
                <a:srgbClr val="000000"/>
              </a:solidFill>
            </a:endParaRPr>
          </a:p>
        </p:txBody>
      </p:sp>
      <p:sp>
        <p:nvSpPr>
          <p:cNvPr id="29704" name="Line 8"/>
          <p:cNvSpPr>
            <a:spLocks noChangeShapeType="1"/>
          </p:cNvSpPr>
          <p:nvPr/>
        </p:nvSpPr>
        <p:spPr bwMode="auto">
          <a:xfrm>
            <a:off x="609600" y="6172200"/>
            <a:ext cx="8001000" cy="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35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36499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Book Antiqua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Book Antiqua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Book Antiqua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Book Antiqua" pitchFamily="18" charset="0"/>
        </a:defRPr>
      </a:lvl5pPr>
      <a:lvl6pPr marL="342900" algn="ctr" rtl="0" eaLnBrk="1" fontAlgn="base" hangingPunct="1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Book Antiqua" pitchFamily="18" charset="0"/>
        </a:defRPr>
      </a:lvl6pPr>
      <a:lvl7pPr marL="685800" algn="ctr" rtl="0" eaLnBrk="1" fontAlgn="base" hangingPunct="1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Book Antiqua" pitchFamily="18" charset="0"/>
        </a:defRPr>
      </a:lvl7pPr>
      <a:lvl8pPr marL="1028700" algn="ctr" rtl="0" eaLnBrk="1" fontAlgn="base" hangingPunct="1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Book Antiqua" pitchFamily="18" charset="0"/>
        </a:defRPr>
      </a:lvl8pPr>
      <a:lvl9pPr marL="1371600" algn="ctr" rtl="0" eaLnBrk="1" fontAlgn="base" hangingPunct="1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Book Antiqua" pitchFamily="18" charset="0"/>
        </a:defRPr>
      </a:lvl9pPr>
    </p:titleStyle>
    <p:bodyStyle>
      <a:lvl1pPr marL="257175" indent="-257175" algn="l" rtl="0" eaLnBrk="1" fontAlgn="base" hangingPunct="1">
        <a:spcBef>
          <a:spcPct val="20000"/>
        </a:spcBef>
        <a:spcAft>
          <a:spcPct val="0"/>
        </a:spcAft>
        <a:buChar char="•"/>
        <a:defRPr sz="2100">
          <a:solidFill>
            <a:srgbClr val="FF0000"/>
          </a:solidFill>
          <a:latin typeface="+mn-lt"/>
          <a:ea typeface="+mn-ea"/>
          <a:cs typeface="+mn-cs"/>
        </a:defRPr>
      </a:lvl1pPr>
      <a:lvl2pPr marL="557213" indent="-214313" algn="l" rtl="0" eaLnBrk="1" fontAlgn="base" hangingPunct="1">
        <a:spcBef>
          <a:spcPct val="20000"/>
        </a:spcBef>
        <a:spcAft>
          <a:spcPct val="0"/>
        </a:spcAft>
        <a:buChar char="–"/>
        <a:defRPr sz="1800">
          <a:solidFill>
            <a:srgbClr val="660066"/>
          </a:solidFill>
          <a:latin typeface="+mn-lt"/>
        </a:defRPr>
      </a:lvl2pPr>
      <a:lvl3pPr marL="857250" indent="-171450" algn="l" rtl="0" eaLnBrk="1" fontAlgn="base" hangingPunct="1">
        <a:spcBef>
          <a:spcPct val="20000"/>
        </a:spcBef>
        <a:spcAft>
          <a:spcPct val="0"/>
        </a:spcAft>
        <a:buChar char="•"/>
        <a:defRPr sz="1500">
          <a:solidFill>
            <a:srgbClr val="003300"/>
          </a:solidFill>
          <a:latin typeface="+mn-lt"/>
        </a:defRPr>
      </a:lvl3pPr>
      <a:lvl4pPr marL="1200150" indent="-17145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1543050" indent="-17145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1885950" indent="-17145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228850" indent="-17145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2571750" indent="-17145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2914650" indent="-17145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669727" y="312539"/>
            <a:ext cx="7804547" cy="15180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669727" y="1830586"/>
            <a:ext cx="7804547" cy="44201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4416853" y="6505278"/>
            <a:ext cx="301366" cy="29738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266"/>
            </a:lvl1pPr>
          </a:lstStyle>
          <a:p>
            <a:pPr algn="ctr" defTabSz="410751" hangingPunct="0"/>
            <a:fld id="{86CB4B4D-7CA3-9044-876B-883B54F8677D}" type="slidenum">
              <a:rPr lang="en-US" kern="0" smtClean="0">
                <a:solidFill>
                  <a:srgbClr val="000000"/>
                </a:solidFill>
                <a:sym typeface="Helvetica Light"/>
              </a:rPr>
              <a:pPr algn="ctr" defTabSz="410751" hangingPunct="0"/>
              <a:t>‹#›</a:t>
            </a:fld>
            <a:endParaRPr lang="en-US" kern="0">
              <a:solidFill>
                <a:srgbClr val="000000"/>
              </a:solidFill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1273620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ransition spd="med"/>
  <p:txStyles>
    <p:titleStyle>
      <a:lvl1pPr marL="0" marR="0" indent="0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160729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321457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482186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642915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803643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964372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125101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285829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312528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Tx/>
        <a:buChar char="•"/>
        <a:tabLst/>
        <a:defRPr sz="2531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625056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Tx/>
        <a:buChar char="•"/>
        <a:tabLst/>
        <a:defRPr sz="2531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937584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Tx/>
        <a:buChar char="•"/>
        <a:tabLst/>
        <a:defRPr sz="2531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1250112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Tx/>
        <a:buChar char="•"/>
        <a:tabLst/>
        <a:defRPr sz="2531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1562640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Tx/>
        <a:buChar char="•"/>
        <a:tabLst/>
        <a:defRPr sz="2531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1875168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Tx/>
        <a:buChar char="•"/>
        <a:tabLst/>
        <a:defRPr sz="2531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2187696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Tx/>
        <a:buChar char="•"/>
        <a:tabLst/>
        <a:defRPr sz="2531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2500224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Tx/>
        <a:buChar char="•"/>
        <a:tabLst/>
        <a:defRPr sz="2531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2812752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Tx/>
        <a:buChar char="•"/>
        <a:tabLst/>
        <a:defRPr sz="2531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66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160729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66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321457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66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482186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66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642915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66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803643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66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964372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66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125101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66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285829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66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US" smtClean="0"/>
              <a:t>Click to edit Master text styles</a:t>
            </a:r>
          </a:p>
          <a:p>
            <a:pPr lvl="1"/>
            <a:r>
              <a:rPr lang="fr-FR" altLang="en-US" smtClean="0"/>
              <a:t>Second level</a:t>
            </a:r>
          </a:p>
          <a:p>
            <a:pPr lvl="2"/>
            <a:r>
              <a:rPr lang="fr-FR" altLang="en-US" smtClean="0"/>
              <a:t>Third level</a:t>
            </a:r>
          </a:p>
          <a:p>
            <a:pPr lvl="3"/>
            <a:r>
              <a:rPr lang="fr-FR" altLang="en-US" smtClean="0"/>
              <a:t>Fourth level</a:t>
            </a:r>
          </a:p>
          <a:p>
            <a:pPr lvl="4"/>
            <a:r>
              <a:rPr lang="fr-FR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-105" charset="0"/>
                <a:ea typeface="+mn-ea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-105" charset="0"/>
                <a:ea typeface="+mn-ea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DDDBF63-632E-4E9E-8443-D5E93A6E8AA6}" type="slidenum">
              <a:rPr lang="fr-FR" altLang="en-US" smtClean="0">
                <a:solidFill>
                  <a:srgbClr val="000000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fr-FR" altLang="en-US" smtClean="0">
              <a:solidFill>
                <a:srgbClr val="000000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7805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MS PGothic" panose="020B0600070205080204" pitchFamily="34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S PGothic" panose="020B0600070205080204" pitchFamily="34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S PGothic" panose="020B0600070205080204" pitchFamily="34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S PGothic" panose="020B0600070205080204" pitchFamily="34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S PGothic" panose="020B0600070205080204" pitchFamily="34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MS PGothic" panose="020B0600070205080204" pitchFamily="34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MS PGothic" panose="020B0600070205080204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MS PGothic" panose="020B0600070205080204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MS PGothic" panose="020B0600070205080204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MS PGothic" panose="020B0600070205080204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</a:t>
            </a:r>
            <a:r>
              <a:rPr lang="en-US" dirty="0" smtClean="0"/>
              <a:t>he view ahead after 100 Years of General Relativity</a:t>
            </a:r>
            <a:endParaRPr lang="en-US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Beverly Berger, Peter Saulson, </a:t>
            </a:r>
            <a:br>
              <a:rPr lang="en-US" dirty="0" smtClean="0"/>
            </a:br>
            <a:r>
              <a:rPr lang="en-US" dirty="0" smtClean="0"/>
              <a:t>Jean-Philippe Uzan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GR21, NYC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E3898-F71B-4E32-AB4B-810B774D31D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3693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Future Opportunities</a:t>
            </a:r>
          </a:p>
        </p:txBody>
      </p:sp>
      <p:sp>
        <p:nvSpPr>
          <p:cNvPr id="132" name="Shape 132"/>
          <p:cNvSpPr>
            <a:spLocks noGrp="1"/>
          </p:cNvSpPr>
          <p:nvPr>
            <p:ph type="body" idx="1"/>
          </p:nvPr>
        </p:nvSpPr>
        <p:spPr>
          <a:xfrm>
            <a:off x="572652" y="1835051"/>
            <a:ext cx="7804548" cy="4420195"/>
          </a:xfrm>
          <a:prstGeom prst="rect">
            <a:avLst/>
          </a:prstGeom>
        </p:spPr>
        <p:txBody>
          <a:bodyPr/>
          <a:lstStyle/>
          <a:p>
            <a:r>
              <a:t>Exploit computer simulation as a tool for classical and quantum gravity</a:t>
            </a:r>
          </a:p>
          <a:p>
            <a:r>
              <a:t>As progress on QG continues, don't forget to work on consensus between different communities --- including on Hawking radiation</a:t>
            </a:r>
          </a:p>
          <a:p>
            <a:r>
              <a:t>Are there observational tests of QG?</a:t>
            </a:r>
          </a:p>
          <a:p>
            <a:r>
              <a:t>Continue collaboration between GW source simulation and detection communities</a:t>
            </a:r>
          </a:p>
        </p:txBody>
      </p:sp>
    </p:spTree>
    <p:extLst>
      <p:ext uri="{BB962C8B-B14F-4D97-AF65-F5344CB8AC3E}">
        <p14:creationId xmlns:p14="http://schemas.microsoft.com/office/powerpoint/2010/main" val="2729683869"/>
      </p:ext>
    </p:extLst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34925" y="-76200"/>
            <a:ext cx="9109075" cy="523875"/>
          </a:xfrm>
          <a:prstGeom prst="rect">
            <a:avLst/>
          </a:prstGeom>
          <a:gradFill rotWithShape="1">
            <a:gsLst>
              <a:gs pos="0">
                <a:srgbClr val="DEF1F2"/>
              </a:gs>
              <a:gs pos="100000">
                <a:schemeClr val="bg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z="2800" b="1" smtClean="0">
                <a:solidFill>
                  <a:srgbClr val="000000"/>
                </a:solidFill>
                <a:latin typeface="Didot" charset="0"/>
              </a:rPr>
              <a:t>GR21					                  12/7/2016 </a:t>
            </a:r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0" y="404813"/>
            <a:ext cx="9144000" cy="71437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z="1800" smtClean="0">
              <a:solidFill>
                <a:srgbClr val="000000"/>
              </a:solidFill>
            </a:endParaRP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0" y="1828800"/>
            <a:ext cx="9144000" cy="1470025"/>
          </a:xfrm>
        </p:spPr>
        <p:txBody>
          <a:bodyPr/>
          <a:lstStyle/>
          <a:p>
            <a:pPr eaLnBrk="1" hangingPunct="1"/>
            <a:r>
              <a:rPr lang="fr-FR" altLang="en-US" smtClean="0">
                <a:solidFill>
                  <a:schemeClr val="bg1"/>
                </a:solidFill>
                <a:latin typeface="Didot" charset="0"/>
              </a:rPr>
              <a:t>Past, present and future of GR</a:t>
            </a:r>
            <a:br>
              <a:rPr lang="fr-FR" altLang="en-US" smtClean="0">
                <a:solidFill>
                  <a:schemeClr val="bg1"/>
                </a:solidFill>
                <a:latin typeface="Didot" charset="0"/>
              </a:rPr>
            </a:br>
            <a:r>
              <a:rPr lang="fr-FR" altLang="en-US" i="1" smtClean="0">
                <a:solidFill>
                  <a:schemeClr val="bg1"/>
                </a:solidFill>
                <a:latin typeface="Didot" charset="0"/>
              </a:rPr>
              <a:t>emphasis on cosmology &amp; theory</a:t>
            </a:r>
            <a:endParaRPr lang="fr-FR" altLang="en-US" sz="3600" i="1" smtClean="0">
              <a:solidFill>
                <a:schemeClr val="bg1"/>
              </a:solidFill>
              <a:latin typeface="Didot" charset="0"/>
            </a:endParaRPr>
          </a:p>
        </p:txBody>
      </p:sp>
      <p:sp>
        <p:nvSpPr>
          <p:cNvPr id="15365" name="Text Box 7"/>
          <p:cNvSpPr txBox="1">
            <a:spLocks noChangeArrowheads="1"/>
          </p:cNvSpPr>
          <p:nvPr/>
        </p:nvSpPr>
        <p:spPr bwMode="auto">
          <a:xfrm>
            <a:off x="250825" y="4581525"/>
            <a:ext cx="3552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z="2800" smtClean="0">
                <a:solidFill>
                  <a:srgbClr val="FFFFFF"/>
                </a:solidFill>
                <a:latin typeface="Didot" charset="0"/>
              </a:rPr>
              <a:t>Jean-Philippe UZAN</a:t>
            </a:r>
          </a:p>
        </p:txBody>
      </p:sp>
      <p:pic>
        <p:nvPicPr>
          <p:cNvPr id="15366" name="Picture 14" descr="cnrs37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5665788"/>
            <a:ext cx="1004888" cy="788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7" name="Picture 15" descr="logo_iap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5975" y="5589588"/>
            <a:ext cx="85725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8" name="Picture 16" descr="UPMC_pantones_7504-16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0750" y="5622925"/>
            <a:ext cx="1676400" cy="80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9" name="Image 1" descr="1.tiff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3713" y="5622925"/>
            <a:ext cx="1004887" cy="763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1795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ZoneTexte 1"/>
          <p:cNvSpPr txBox="1">
            <a:spLocks noChangeArrowheads="1"/>
          </p:cNvSpPr>
          <p:nvPr/>
        </p:nvSpPr>
        <p:spPr bwMode="auto">
          <a:xfrm>
            <a:off x="9525" y="533400"/>
            <a:ext cx="91344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9pPr>
          </a:lstStyle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mtClean="0">
                <a:solidFill>
                  <a:srgbClr val="000000"/>
                </a:solidFill>
                <a:latin typeface="Didot" charset="0"/>
              </a:rPr>
              <a:t>	</a:t>
            </a:r>
          </a:p>
        </p:txBody>
      </p:sp>
      <p:sp>
        <p:nvSpPr>
          <p:cNvPr id="17410" name="ZoneTexte 2"/>
          <p:cNvSpPr txBox="1">
            <a:spLocks noChangeArrowheads="1"/>
          </p:cNvSpPr>
          <p:nvPr/>
        </p:nvSpPr>
        <p:spPr bwMode="auto">
          <a:xfrm>
            <a:off x="107950" y="1700213"/>
            <a:ext cx="8964613" cy="5018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z="2000" smtClean="0">
                <a:solidFill>
                  <a:srgbClr val="000000"/>
                </a:solidFill>
                <a:latin typeface="Didot" charset="0"/>
              </a:rPr>
              <a:t>Standard cosmological model relies on 4 main hypotheses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z="2000" smtClean="0">
                <a:solidFill>
                  <a:srgbClr val="000000"/>
                </a:solidFill>
                <a:latin typeface="Didot" charset="0"/>
              </a:rPr>
              <a:t>		- gravity = GR  [</a:t>
            </a:r>
            <a:r>
              <a:rPr lang="fr-FR" altLang="en-US" sz="2000" i="1" smtClean="0">
                <a:solidFill>
                  <a:srgbClr val="000000"/>
                </a:solidFill>
                <a:latin typeface="Didot" charset="0"/>
              </a:rPr>
              <a:t>theory</a:t>
            </a:r>
            <a:r>
              <a:rPr lang="fr-FR" altLang="en-US" sz="2000" smtClean="0">
                <a:solidFill>
                  <a:srgbClr val="000000"/>
                </a:solidFill>
                <a:latin typeface="Didot" charset="0"/>
              </a:rPr>
              <a:t>]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z="2000" smtClean="0">
                <a:solidFill>
                  <a:srgbClr val="000000"/>
                </a:solidFill>
                <a:latin typeface="Didot" charset="0"/>
              </a:rPr>
              <a:t>		- matter = Standard matter fields [</a:t>
            </a:r>
            <a:r>
              <a:rPr lang="fr-FR" altLang="en-US" sz="2000" i="1" smtClean="0">
                <a:solidFill>
                  <a:srgbClr val="000000"/>
                </a:solidFill>
                <a:latin typeface="Didot" charset="0"/>
              </a:rPr>
              <a:t>theory</a:t>
            </a:r>
            <a:r>
              <a:rPr lang="fr-FR" altLang="en-US" sz="2000" smtClean="0">
                <a:solidFill>
                  <a:srgbClr val="000000"/>
                </a:solidFill>
                <a:latin typeface="Didot" charset="0"/>
              </a:rPr>
              <a:t>]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z="2000" smtClean="0">
                <a:solidFill>
                  <a:srgbClr val="000000"/>
                </a:solidFill>
                <a:latin typeface="Didot" charset="0"/>
              </a:rPr>
              <a:t>		- Copernican principle [</a:t>
            </a:r>
            <a:r>
              <a:rPr lang="fr-FR" altLang="en-US" sz="2000" i="1" smtClean="0">
                <a:solidFill>
                  <a:srgbClr val="000000"/>
                </a:solidFill>
                <a:latin typeface="Didot" charset="0"/>
              </a:rPr>
              <a:t>class of solutions</a:t>
            </a:r>
            <a:r>
              <a:rPr lang="fr-FR" altLang="en-US" sz="2000" smtClean="0">
                <a:solidFill>
                  <a:srgbClr val="000000"/>
                </a:solidFill>
                <a:latin typeface="Didot" charset="0"/>
              </a:rPr>
              <a:t>]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z="2000" smtClean="0">
                <a:solidFill>
                  <a:srgbClr val="000000"/>
                </a:solidFill>
                <a:latin typeface="Didot" charset="0"/>
              </a:rPr>
              <a:t>		- trivial topology [</a:t>
            </a:r>
            <a:r>
              <a:rPr lang="fr-FR" altLang="en-US" sz="2000" i="1" smtClean="0">
                <a:solidFill>
                  <a:srgbClr val="000000"/>
                </a:solidFill>
                <a:latin typeface="Didot" charset="0"/>
              </a:rPr>
              <a:t>free properties of solutions</a:t>
            </a:r>
            <a:r>
              <a:rPr lang="fr-FR" altLang="en-US" sz="2000" smtClean="0">
                <a:solidFill>
                  <a:srgbClr val="000000"/>
                </a:solidFill>
                <a:latin typeface="Didot" charset="0"/>
              </a:rPr>
              <a:t>]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z="2000" smtClean="0">
                <a:solidFill>
                  <a:srgbClr val="000000"/>
                </a:solidFill>
                <a:latin typeface="Didot" charset="0"/>
              </a:rPr>
              <a:t>Model in 4 layers (</a:t>
            </a:r>
            <a:r>
              <a:rPr lang="fr-FR" altLang="en-US" sz="2000" i="1" smtClean="0">
                <a:solidFill>
                  <a:srgbClr val="000000"/>
                </a:solidFill>
                <a:latin typeface="Didot" charset="0"/>
              </a:rPr>
              <a:t>historical/structural</a:t>
            </a:r>
            <a:r>
              <a:rPr lang="fr-FR" altLang="en-US" sz="2000" smtClean="0">
                <a:solidFill>
                  <a:srgbClr val="000000"/>
                </a:solidFill>
                <a:latin typeface="Didot" charset="0"/>
              </a:rPr>
              <a:t>)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fr-FR" altLang="en-US" sz="2000" smtClean="0">
              <a:solidFill>
                <a:srgbClr val="000000"/>
              </a:solidFill>
              <a:latin typeface="Didot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z="2000" smtClean="0">
                <a:solidFill>
                  <a:srgbClr val="000000"/>
                </a:solidFill>
                <a:latin typeface="Didot" charset="0"/>
              </a:rPr>
              <a:t>All hypotheses have been or are now in principle testable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z="2000" smtClean="0">
                <a:solidFill>
                  <a:srgbClr val="000000"/>
                </a:solidFill>
                <a:latin typeface="Didot" charset="0"/>
              </a:rPr>
              <a:t>	Huge experimental successes (WMAP, Planck, 2df, SDSS, etc…)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fr-FR" altLang="en-US" sz="2000" smtClean="0">
              <a:solidFill>
                <a:srgbClr val="000000"/>
              </a:solidFill>
              <a:latin typeface="Didot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z="2000" smtClean="0">
                <a:solidFill>
                  <a:srgbClr val="000000"/>
                </a:solidFill>
                <a:latin typeface="Didot" charset="0"/>
              </a:rPr>
              <a:t>Standard 6 parameter model in agreement with all observations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z="2000" i="1" smtClean="0">
                <a:solidFill>
                  <a:srgbClr val="000000"/>
                </a:solidFill>
                <a:latin typeface="Didot" charset="0"/>
              </a:rPr>
              <a:t>Still some long-lasting problems (e.g. Li-7)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z="2000" smtClean="0">
                <a:solidFill>
                  <a:srgbClr val="000000"/>
                </a:solidFill>
                <a:latin typeface="Didot" charset="0"/>
              </a:rPr>
              <a:t>	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z="2000" u="sng" smtClean="0">
                <a:solidFill>
                  <a:srgbClr val="000000"/>
                </a:solidFill>
                <a:latin typeface="Didot" charset="0"/>
              </a:rPr>
              <a:t>Robust conclusions</a:t>
            </a:r>
            <a:r>
              <a:rPr lang="fr-FR" altLang="en-US" sz="2000" smtClean="0">
                <a:solidFill>
                  <a:srgbClr val="000000"/>
                </a:solidFill>
                <a:latin typeface="Didot" charset="0"/>
              </a:rPr>
              <a:t>: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z="2000" smtClean="0">
                <a:solidFill>
                  <a:srgbClr val="000000"/>
                </a:solidFill>
                <a:latin typeface="Didot" charset="0"/>
              </a:rPr>
              <a:t>Expansion – universe emerges from hot/dense phase at thermal equilibrium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z="2000" smtClean="0">
                <a:solidFill>
                  <a:srgbClr val="000000"/>
                </a:solidFill>
                <a:latin typeface="Didot" charset="0"/>
              </a:rPr>
              <a:t>need for a « dark sector » = need for new dof: geometric vs physical </a:t>
            </a:r>
          </a:p>
        </p:txBody>
      </p:sp>
      <p:sp>
        <p:nvSpPr>
          <p:cNvPr id="2" name="Rectangle 1"/>
          <p:cNvSpPr/>
          <p:nvPr/>
        </p:nvSpPr>
        <p:spPr>
          <a:xfrm>
            <a:off x="179388" y="44450"/>
            <a:ext cx="8713787" cy="1846263"/>
          </a:xfrm>
          <a:prstGeom prst="rect">
            <a:avLst/>
          </a:prstGeom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b="1" smtClean="0">
                <a:solidFill>
                  <a:srgbClr val="000000"/>
                </a:solidFill>
                <a:latin typeface="Didot" charset="0"/>
              </a:rPr>
              <a:t>Cosmology 1: </a:t>
            </a:r>
            <a:r>
              <a:rPr lang="fr-FR" altLang="en-US" i="1" smtClean="0">
                <a:solidFill>
                  <a:srgbClr val="000000"/>
                </a:solidFill>
                <a:latin typeface="Didot" charset="0"/>
              </a:rPr>
              <a:t>basics of the model</a:t>
            </a:r>
            <a:endParaRPr lang="fr-FR" altLang="en-US" smtClean="0">
              <a:solidFill>
                <a:srgbClr val="000000"/>
              </a:solidFill>
              <a:latin typeface="Didot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fr-FR" altLang="en-US" sz="1800" i="1" smtClean="0">
              <a:solidFill>
                <a:srgbClr val="000000"/>
              </a:solidFill>
              <a:latin typeface="Didot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z="1800" smtClean="0">
                <a:solidFill>
                  <a:srgbClr val="262673"/>
                </a:solidFill>
                <a:latin typeface="Didot" charset="0"/>
              </a:rPr>
              <a:t>« </a:t>
            </a:r>
            <a:r>
              <a:rPr lang="fr-FR" altLang="en-US" sz="1800" i="1" smtClean="0">
                <a:solidFill>
                  <a:srgbClr val="262673"/>
                </a:solidFill>
                <a:latin typeface="Didot" charset="0"/>
              </a:rPr>
              <a:t>We take the origin of modern cosmology to be Einstein</a:t>
            </a:r>
            <a:r>
              <a:rPr lang="fr-FR" altLang="fr-FR" sz="1800" i="1" smtClean="0">
                <a:solidFill>
                  <a:srgbClr val="262673"/>
                </a:solidFill>
                <a:latin typeface="Didot" charset="0"/>
              </a:rPr>
              <a:t>’</a:t>
            </a:r>
            <a:r>
              <a:rPr lang="fr-FR" altLang="en-US" sz="1800" i="1" smtClean="0">
                <a:solidFill>
                  <a:srgbClr val="262673"/>
                </a:solidFill>
                <a:latin typeface="Didot" charset="0"/>
              </a:rPr>
              <a:t>s general theory of relativity </a:t>
            </a:r>
            <a:r>
              <a:rPr lang="fr-FR" altLang="en-US" sz="1800" smtClean="0">
                <a:solidFill>
                  <a:srgbClr val="262673"/>
                </a:solidFill>
                <a:latin typeface="Didot" charset="0"/>
              </a:rPr>
              <a:t>»</a:t>
            </a:r>
          </a:p>
          <a:p>
            <a:pPr algn="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z="1800" smtClean="0">
                <a:solidFill>
                  <a:srgbClr val="262673"/>
                </a:solidFill>
                <a:latin typeface="Didot" charset="0"/>
              </a:rPr>
              <a:t>R.A. Alpher and R.C. Herman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z="1800" smtClean="0">
                <a:solidFill>
                  <a:srgbClr val="262673"/>
                </a:solidFill>
                <a:latin typeface="Didot" charset="0"/>
              </a:rPr>
              <a:t>« </a:t>
            </a:r>
            <a:r>
              <a:rPr lang="fr-FR" altLang="en-US" sz="1800" i="1" smtClean="0">
                <a:solidFill>
                  <a:srgbClr val="262673"/>
                </a:solidFill>
                <a:latin typeface="Didot" charset="0"/>
              </a:rPr>
              <a:t>But it really was a terrifically simple idea</a:t>
            </a:r>
            <a:r>
              <a:rPr lang="fr-FR" altLang="en-US" sz="1800" smtClean="0">
                <a:solidFill>
                  <a:srgbClr val="262673"/>
                </a:solidFill>
                <a:latin typeface="Didot" charset="0"/>
              </a:rPr>
              <a:t> »</a:t>
            </a:r>
          </a:p>
          <a:p>
            <a:pPr algn="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z="1800" smtClean="0">
                <a:solidFill>
                  <a:srgbClr val="262673"/>
                </a:solidFill>
                <a:latin typeface="Didot" charset="0"/>
              </a:rPr>
              <a:t>R.A. Alpher</a:t>
            </a:r>
          </a:p>
        </p:txBody>
      </p:sp>
    </p:spTree>
    <p:extLst>
      <p:ext uri="{BB962C8B-B14F-4D97-AF65-F5344CB8AC3E}">
        <p14:creationId xmlns:p14="http://schemas.microsoft.com/office/powerpoint/2010/main" val="3400852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ZoneTexte 1"/>
          <p:cNvSpPr txBox="1">
            <a:spLocks noChangeArrowheads="1"/>
          </p:cNvSpPr>
          <p:nvPr/>
        </p:nvSpPr>
        <p:spPr bwMode="auto">
          <a:xfrm>
            <a:off x="9525" y="533400"/>
            <a:ext cx="91344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9pPr>
          </a:lstStyle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mtClean="0">
                <a:solidFill>
                  <a:srgbClr val="000000"/>
                </a:solidFill>
                <a:latin typeface="Didot" charset="0"/>
              </a:rPr>
              <a:t>	</a:t>
            </a:r>
          </a:p>
        </p:txBody>
      </p:sp>
      <p:sp>
        <p:nvSpPr>
          <p:cNvPr id="19458" name="ZoneTexte 2"/>
          <p:cNvSpPr txBox="1">
            <a:spLocks noChangeArrowheads="1"/>
          </p:cNvSpPr>
          <p:nvPr/>
        </p:nvSpPr>
        <p:spPr bwMode="auto">
          <a:xfrm>
            <a:off x="107950" y="692150"/>
            <a:ext cx="8713788" cy="618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mtClean="0">
                <a:solidFill>
                  <a:srgbClr val="000000"/>
                </a:solidFill>
                <a:latin typeface="Didot" charset="0"/>
              </a:rPr>
              <a:t>Tests of general relativity on astrophysical scales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mtClean="0">
                <a:solidFill>
                  <a:srgbClr val="000000"/>
                </a:solidFill>
                <a:latin typeface="Didot" charset="0"/>
              </a:rPr>
              <a:t>	</a:t>
            </a:r>
            <a:r>
              <a:rPr lang="fr-FR" altLang="en-US" sz="1800" i="1" smtClean="0">
                <a:solidFill>
                  <a:srgbClr val="000000"/>
                </a:solidFill>
                <a:latin typeface="Didot" charset="0"/>
              </a:rPr>
              <a:t>Growth of structure + weak lensing + velocity fields + others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mtClean="0">
                <a:solidFill>
                  <a:srgbClr val="000000"/>
                </a:solidFill>
                <a:latin typeface="Didot" charset="0"/>
              </a:rPr>
              <a:t>	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mtClean="0">
                <a:solidFill>
                  <a:srgbClr val="000000"/>
                </a:solidFill>
                <a:latin typeface="Didot" charset="0"/>
              </a:rPr>
              <a:t>Why is this standard model working so well?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mtClean="0">
                <a:solidFill>
                  <a:srgbClr val="000000"/>
                </a:solidFill>
                <a:latin typeface="Didot" charset="0"/>
              </a:rPr>
              <a:t>	</a:t>
            </a:r>
            <a:r>
              <a:rPr lang="fr-FR" altLang="en-US" sz="1800" i="1" smtClean="0">
                <a:solidFill>
                  <a:srgbClr val="000000"/>
                </a:solidFill>
                <a:latin typeface="Didot" charset="0"/>
              </a:rPr>
              <a:t>- effects of small scales (kinematics &amp; dynamics)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z="1800" i="1" smtClean="0">
                <a:solidFill>
                  <a:srgbClr val="000000"/>
                </a:solidFill>
                <a:latin typeface="Didot" charset="0"/>
              </a:rPr>
              <a:t>	- smoothing issue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fr-FR" altLang="en-US" smtClean="0">
              <a:solidFill>
                <a:srgbClr val="000000"/>
              </a:solidFill>
              <a:latin typeface="Didot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mtClean="0">
                <a:solidFill>
                  <a:srgbClr val="000000"/>
                </a:solidFill>
                <a:latin typeface="Didot" charset="0"/>
              </a:rPr>
              <a:t>Is there any hope to go beyond </a:t>
            </a:r>
            <a:r>
              <a:rPr lang="fr-FR" altLang="en-US" smtClean="0">
                <a:solidFill>
                  <a:srgbClr val="000000"/>
                </a:solidFill>
                <a:latin typeface="Symbol" panose="05050102010706020507" pitchFamily="18" charset="2"/>
              </a:rPr>
              <a:t>L</a:t>
            </a:r>
            <a:r>
              <a:rPr lang="fr-FR" altLang="en-US" smtClean="0">
                <a:solidFill>
                  <a:srgbClr val="000000"/>
                </a:solidFill>
                <a:latin typeface="Didot" charset="0"/>
              </a:rPr>
              <a:t>CDM?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z="1800" i="1" smtClean="0">
                <a:solidFill>
                  <a:srgbClr val="000000"/>
                </a:solidFill>
                <a:latin typeface="Didot" charset="0"/>
              </a:rPr>
              <a:t>	Dark matter – dark energy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fr-FR" altLang="en-US" smtClean="0">
              <a:solidFill>
                <a:srgbClr val="000000"/>
              </a:solidFill>
              <a:latin typeface="Didot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mtClean="0">
                <a:solidFill>
                  <a:srgbClr val="000000"/>
                </a:solidFill>
                <a:latin typeface="Didot" charset="0"/>
              </a:rPr>
              <a:t>Status of inflationary paradigm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i="1" smtClean="0">
                <a:solidFill>
                  <a:srgbClr val="000000"/>
                </a:solidFill>
                <a:latin typeface="Didot" charset="0"/>
              </a:rPr>
              <a:t>	</a:t>
            </a:r>
            <a:r>
              <a:rPr lang="fr-FR" altLang="en-US" sz="1800" i="1" smtClean="0">
                <a:solidFill>
                  <a:srgbClr val="000000"/>
                </a:solidFill>
                <a:latin typeface="Didot" charset="0"/>
              </a:rPr>
              <a:t>quantum gravity at linear level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z="1800" i="1" smtClean="0">
                <a:solidFill>
                  <a:srgbClr val="000000"/>
                </a:solidFill>
                <a:latin typeface="Didot" charset="0"/>
              </a:rPr>
              <a:t>	robustess of predictions	</a:t>
            </a:r>
            <a:r>
              <a:rPr lang="fr-FR" altLang="en-US" smtClean="0">
                <a:solidFill>
                  <a:srgbClr val="000000"/>
                </a:solidFill>
                <a:latin typeface="Didot" charset="0"/>
              </a:rPr>
              <a:t>	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fr-FR" altLang="en-US" smtClean="0">
              <a:solidFill>
                <a:srgbClr val="000000"/>
              </a:solidFill>
              <a:latin typeface="Didot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mtClean="0">
                <a:solidFill>
                  <a:srgbClr val="000000"/>
                </a:solidFill>
                <a:latin typeface="Didot" charset="0"/>
              </a:rPr>
              <a:t>Input of GW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fr-FR" altLang="en-US" smtClean="0">
              <a:solidFill>
                <a:srgbClr val="000000"/>
              </a:solidFill>
              <a:latin typeface="Didot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mtClean="0">
                <a:solidFill>
                  <a:srgbClr val="000000"/>
                </a:solidFill>
                <a:latin typeface="Didot" charset="0"/>
              </a:rPr>
              <a:t>What is the use of exact cosmological solutions?</a:t>
            </a: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179388" y="44450"/>
            <a:ext cx="87137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b="1" smtClean="0">
                <a:solidFill>
                  <a:srgbClr val="000000"/>
                </a:solidFill>
                <a:latin typeface="Didot" charset="0"/>
              </a:rPr>
              <a:t>Cosmology 2: </a:t>
            </a:r>
            <a:r>
              <a:rPr lang="fr-FR" altLang="en-US" i="1" smtClean="0">
                <a:solidFill>
                  <a:srgbClr val="000000"/>
                </a:solidFill>
                <a:latin typeface="Didot" charset="0"/>
              </a:rPr>
              <a:t>ongoing developements and future directions</a:t>
            </a:r>
          </a:p>
        </p:txBody>
      </p:sp>
    </p:spTree>
    <p:extLst>
      <p:ext uri="{BB962C8B-B14F-4D97-AF65-F5344CB8AC3E}">
        <p14:creationId xmlns:p14="http://schemas.microsoft.com/office/powerpoint/2010/main" val="2235543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ZoneTexte 1"/>
          <p:cNvSpPr txBox="1">
            <a:spLocks noChangeArrowheads="1"/>
          </p:cNvSpPr>
          <p:nvPr/>
        </p:nvSpPr>
        <p:spPr bwMode="auto">
          <a:xfrm>
            <a:off x="9525" y="533400"/>
            <a:ext cx="91344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9pPr>
          </a:lstStyle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mtClean="0">
                <a:solidFill>
                  <a:srgbClr val="000000"/>
                </a:solidFill>
                <a:latin typeface="Didot" charset="0"/>
              </a:rPr>
              <a:t>	</a:t>
            </a:r>
          </a:p>
        </p:txBody>
      </p:sp>
      <p:sp>
        <p:nvSpPr>
          <p:cNvPr id="21506" name="ZoneTexte 2"/>
          <p:cNvSpPr txBox="1">
            <a:spLocks noChangeArrowheads="1"/>
          </p:cNvSpPr>
          <p:nvPr/>
        </p:nvSpPr>
        <p:spPr bwMode="auto">
          <a:xfrm>
            <a:off x="107950" y="115888"/>
            <a:ext cx="8891588" cy="674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b="1" smtClean="0">
                <a:solidFill>
                  <a:srgbClr val="000000"/>
                </a:solidFill>
                <a:latin typeface="Didot" charset="0"/>
              </a:rPr>
              <a:t>Theory 1: </a:t>
            </a:r>
            <a:r>
              <a:rPr lang="fr-FR" altLang="en-US" i="1" smtClean="0">
                <a:solidFill>
                  <a:srgbClr val="000000"/>
                </a:solidFill>
                <a:latin typeface="Didot" charset="0"/>
              </a:rPr>
              <a:t>Do we </a:t>
            </a:r>
            <a:r>
              <a:rPr lang="fr-FR" altLang="en-US" i="1" u="sng" smtClean="0">
                <a:solidFill>
                  <a:srgbClr val="000000"/>
                </a:solidFill>
                <a:latin typeface="Didot" charset="0"/>
              </a:rPr>
              <a:t>need</a:t>
            </a:r>
            <a:r>
              <a:rPr lang="fr-FR" altLang="en-US" i="1" smtClean="0">
                <a:solidFill>
                  <a:srgbClr val="000000"/>
                </a:solidFill>
                <a:latin typeface="Didot" charset="0"/>
              </a:rPr>
              <a:t> extra degree of freedom?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i="1" smtClean="0">
                <a:solidFill>
                  <a:srgbClr val="000000"/>
                </a:solidFill>
                <a:latin typeface="Didot" charset="0"/>
              </a:rPr>
              <a:t>	      Is there any </a:t>
            </a:r>
            <a:r>
              <a:rPr lang="fr-FR" altLang="en-US" i="1" u="sng" smtClean="0">
                <a:solidFill>
                  <a:srgbClr val="000000"/>
                </a:solidFill>
                <a:latin typeface="Didot" charset="0"/>
              </a:rPr>
              <a:t>freedom</a:t>
            </a:r>
            <a:r>
              <a:rPr lang="fr-FR" altLang="en-US" i="1" smtClean="0">
                <a:solidFill>
                  <a:srgbClr val="000000"/>
                </a:solidFill>
                <a:latin typeface="Didot" charset="0"/>
              </a:rPr>
              <a:t> for a light degree of freedom?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fr-FR" altLang="en-US" smtClean="0">
              <a:solidFill>
                <a:srgbClr val="000000"/>
              </a:solidFill>
              <a:latin typeface="Didot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u="sng" smtClean="0">
                <a:solidFill>
                  <a:srgbClr val="000000"/>
                </a:solidFill>
                <a:latin typeface="Didot" charset="0"/>
              </a:rPr>
              <a:t>Experimentally</a:t>
            </a:r>
            <a:r>
              <a:rPr lang="fr-FR" altLang="en-US" smtClean="0">
                <a:solidFill>
                  <a:srgbClr val="000000"/>
                </a:solidFill>
                <a:latin typeface="Didot" charset="0"/>
              </a:rPr>
              <a:t>: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mtClean="0">
                <a:solidFill>
                  <a:srgbClr val="000000"/>
                </a:solidFill>
                <a:latin typeface="Didot" charset="0"/>
              </a:rPr>
              <a:t>	- local bounds on Einstein equivalence principle.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mtClean="0">
                <a:solidFill>
                  <a:srgbClr val="000000"/>
                </a:solidFill>
                <a:latin typeface="Didot" charset="0"/>
              </a:rPr>
              <a:t>	- increase of the constraints on time variation of 	fundamental constants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fr-FR" altLang="en-US" smtClean="0">
              <a:solidFill>
                <a:srgbClr val="000000"/>
              </a:solidFill>
              <a:latin typeface="Didot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u="sng" smtClean="0">
                <a:solidFill>
                  <a:srgbClr val="000000"/>
                </a:solidFill>
                <a:latin typeface="Didot" charset="0"/>
              </a:rPr>
              <a:t>Theory side</a:t>
            </a:r>
            <a:r>
              <a:rPr lang="fr-FR" altLang="en-US" smtClean="0">
                <a:solidFill>
                  <a:srgbClr val="000000"/>
                </a:solidFill>
                <a:latin typeface="Didot" charset="0"/>
              </a:rPr>
              <a:t>: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mtClean="0">
                <a:solidFill>
                  <a:srgbClr val="000000"/>
                </a:solidFill>
                <a:latin typeface="Didot" charset="0"/>
              </a:rPr>
              <a:t>	- lots of developments of theory beyond GR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mtClean="0">
                <a:solidFill>
                  <a:srgbClr val="000000"/>
                </a:solidFill>
                <a:latin typeface="Didot" charset="0"/>
              </a:rPr>
              <a:t>	- huge activity towards massive gravity but dozen of models (mostly </a:t>
            </a:r>
            <a:r>
              <a:rPr lang="fr-FR" altLang="en-US" i="1" smtClean="0">
                <a:solidFill>
                  <a:srgbClr val="000000"/>
                </a:solidFill>
                <a:latin typeface="Didot" charset="0"/>
              </a:rPr>
              <a:t>designed</a:t>
            </a:r>
            <a:r>
              <a:rPr lang="fr-FR" altLang="en-US" smtClean="0">
                <a:solidFill>
                  <a:srgbClr val="000000"/>
                </a:solidFill>
                <a:latin typeface="Didot" charset="0"/>
              </a:rPr>
              <a:t> to explain the acceleration of the cosmic expansion).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fr-FR" altLang="en-US" smtClean="0">
              <a:solidFill>
                <a:srgbClr val="000000"/>
              </a:solidFill>
              <a:latin typeface="Didot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mtClean="0">
                <a:solidFill>
                  <a:srgbClr val="000000"/>
                </a:solidFill>
                <a:latin typeface="Didot" charset="0"/>
              </a:rPr>
              <a:t>The question is then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mtClean="0">
                <a:solidFill>
                  <a:srgbClr val="000000"/>
                </a:solidFill>
                <a:latin typeface="Didot" charset="0"/>
              </a:rPr>
              <a:t>	- what is the nature of the d.o.f.?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mtClean="0">
                <a:solidFill>
                  <a:srgbClr val="000000"/>
                </a:solidFill>
                <a:latin typeface="Didot" charset="0"/>
              </a:rPr>
              <a:t>	- what are the couplings with the standard matter fields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mtClean="0">
                <a:solidFill>
                  <a:srgbClr val="000000"/>
                </a:solidFill>
                <a:latin typeface="Didot" charset="0"/>
              </a:rPr>
              <a:t>	</a:t>
            </a:r>
            <a:r>
              <a:rPr lang="fr-FR" altLang="en-US" sz="2000" i="1" smtClean="0">
                <a:solidFill>
                  <a:srgbClr val="000000"/>
                </a:solidFill>
                <a:latin typeface="Didot" charset="0"/>
              </a:rPr>
              <a:t>(i.e. shall we call them « matter » or « gravity » - sic!)</a:t>
            </a:r>
          </a:p>
        </p:txBody>
      </p:sp>
    </p:spTree>
    <p:extLst>
      <p:ext uri="{BB962C8B-B14F-4D97-AF65-F5344CB8AC3E}">
        <p14:creationId xmlns:p14="http://schemas.microsoft.com/office/powerpoint/2010/main" val="2676781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ZoneTexte 1"/>
          <p:cNvSpPr txBox="1">
            <a:spLocks noChangeArrowheads="1"/>
          </p:cNvSpPr>
          <p:nvPr/>
        </p:nvSpPr>
        <p:spPr bwMode="auto">
          <a:xfrm>
            <a:off x="9525" y="533400"/>
            <a:ext cx="91344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9pPr>
          </a:lstStyle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mtClean="0">
                <a:solidFill>
                  <a:srgbClr val="000000"/>
                </a:solidFill>
                <a:latin typeface="Didot" charset="0"/>
              </a:rPr>
              <a:t>	</a:t>
            </a:r>
          </a:p>
        </p:txBody>
      </p:sp>
      <p:sp>
        <p:nvSpPr>
          <p:cNvPr id="23554" name="ZoneTexte 2"/>
          <p:cNvSpPr txBox="1">
            <a:spLocks noChangeArrowheads="1"/>
          </p:cNvSpPr>
          <p:nvPr/>
        </p:nvSpPr>
        <p:spPr bwMode="auto">
          <a:xfrm>
            <a:off x="179388" y="115888"/>
            <a:ext cx="8891587" cy="649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b="1" smtClean="0">
                <a:solidFill>
                  <a:srgbClr val="000000"/>
                </a:solidFill>
                <a:latin typeface="Didot" charset="0"/>
              </a:rPr>
              <a:t>Theory 2: </a:t>
            </a:r>
            <a:r>
              <a:rPr lang="fr-FR" altLang="en-US" i="1" smtClean="0">
                <a:solidFill>
                  <a:srgbClr val="000000"/>
                </a:solidFill>
                <a:latin typeface="Didot" charset="0"/>
              </a:rPr>
              <a:t>Connection with high energy/Quantum gravity theories</a:t>
            </a:r>
            <a:endParaRPr lang="fr-FR" altLang="en-US" smtClean="0">
              <a:solidFill>
                <a:srgbClr val="000000"/>
              </a:solidFill>
              <a:latin typeface="Didot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fr-FR" altLang="en-US" i="1" smtClean="0">
              <a:solidFill>
                <a:srgbClr val="000000"/>
              </a:solidFill>
              <a:latin typeface="Didot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mtClean="0">
                <a:solidFill>
                  <a:srgbClr val="000000"/>
                </a:solidFill>
                <a:latin typeface="Didot" charset="0"/>
              </a:rPr>
              <a:t>At what scale do we expect a signature of quantum gravity?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mtClean="0">
                <a:solidFill>
                  <a:srgbClr val="000000"/>
                </a:solidFill>
                <a:latin typeface="Didot" charset="0"/>
              </a:rPr>
              <a:t>	- </a:t>
            </a:r>
            <a:r>
              <a:rPr lang="fr-FR" altLang="en-US" sz="2000" i="1" smtClean="0">
                <a:solidFill>
                  <a:srgbClr val="000000"/>
                </a:solidFill>
                <a:latin typeface="Didot" charset="0"/>
              </a:rPr>
              <a:t>is there any reason to think that any of the phenomenological models 	inspired for dark energy is related to quantum gravity?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fr-FR" altLang="en-US" sz="2000" i="1" smtClean="0">
              <a:solidFill>
                <a:srgbClr val="000000"/>
              </a:solidFill>
              <a:latin typeface="Didot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z="2000" i="1" smtClean="0">
                <a:solidFill>
                  <a:srgbClr val="000000"/>
                </a:solidFill>
                <a:latin typeface="Didot" charset="0"/>
              </a:rPr>
              <a:t>	- i.e. shall we expect a scale a which gravity differs from GR before Planck 	scale?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fr-FR" altLang="en-US" smtClean="0">
              <a:solidFill>
                <a:srgbClr val="000000"/>
              </a:solidFill>
              <a:latin typeface="Didot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mtClean="0">
                <a:solidFill>
                  <a:srgbClr val="000000"/>
                </a:solidFill>
                <a:latin typeface="Didot" charset="0"/>
              </a:rPr>
              <a:t>Where shall we look?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mtClean="0">
                <a:solidFill>
                  <a:srgbClr val="000000"/>
                </a:solidFill>
                <a:latin typeface="Didot" charset="0"/>
              </a:rPr>
              <a:t>	- Inflationary physics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z="2000" smtClean="0">
                <a:solidFill>
                  <a:srgbClr val="000000"/>
                </a:solidFill>
                <a:latin typeface="Didot" charset="0"/>
              </a:rPr>
              <a:t>	</a:t>
            </a:r>
            <a:r>
              <a:rPr lang="fr-FR" altLang="en-US" sz="2000" i="1" smtClean="0">
                <a:solidFill>
                  <a:srgbClr val="000000"/>
                </a:solidFill>
                <a:latin typeface="Didot" charset="0"/>
              </a:rPr>
              <a:t>quantum gravity at the linear level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fr-FR" altLang="en-US" smtClean="0">
              <a:solidFill>
                <a:srgbClr val="000000"/>
              </a:solidFill>
              <a:latin typeface="Didot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mtClean="0">
                <a:solidFill>
                  <a:srgbClr val="000000"/>
                </a:solidFill>
                <a:latin typeface="Didot" charset="0"/>
              </a:rPr>
              <a:t>	- Black holes	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mtClean="0">
                <a:solidFill>
                  <a:srgbClr val="000000"/>
                </a:solidFill>
                <a:latin typeface="Didot" charset="0"/>
              </a:rPr>
              <a:t>	</a:t>
            </a:r>
            <a:r>
              <a:rPr lang="fr-FR" altLang="en-US" sz="2000" i="1" smtClean="0">
                <a:solidFill>
                  <a:srgbClr val="000000"/>
                </a:solidFill>
                <a:latin typeface="Didot" charset="0"/>
              </a:rPr>
              <a:t>entropy, quantum effects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z="2000" i="1" smtClean="0">
                <a:solidFill>
                  <a:srgbClr val="000000"/>
                </a:solidFill>
                <a:latin typeface="Didot" charset="0"/>
              </a:rPr>
              <a:t>	connection with thermodynamics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fr-FR" altLang="en-US" smtClean="0">
              <a:solidFill>
                <a:srgbClr val="000000"/>
              </a:solidFill>
              <a:latin typeface="Didot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mtClean="0">
                <a:solidFill>
                  <a:srgbClr val="000000"/>
                </a:solidFill>
                <a:latin typeface="Didot" charset="0"/>
              </a:rPr>
              <a:t>More generally, how is GR recovered from Qgrav theories ?</a:t>
            </a:r>
          </a:p>
        </p:txBody>
      </p:sp>
    </p:spTree>
    <p:extLst>
      <p:ext uri="{BB962C8B-B14F-4D97-AF65-F5344CB8AC3E}">
        <p14:creationId xmlns:p14="http://schemas.microsoft.com/office/powerpoint/2010/main" val="2516844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Opening thoughts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Saulson, emphasizing observations</a:t>
            </a:r>
          </a:p>
          <a:p>
            <a:r>
              <a:rPr lang="en-US" dirty="0" smtClean="0"/>
              <a:t>Berger, emphasizing theory</a:t>
            </a:r>
          </a:p>
          <a:p>
            <a:r>
              <a:rPr lang="en-US" dirty="0" smtClean="0"/>
              <a:t>Uzan, emphasizing cosmology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GR21, NYC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E3898-F71B-4E32-AB4B-810B774D31D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2359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 smtClean="0"/>
              <a:t>Past, Present, and Future of GR:</a:t>
            </a:r>
            <a:br>
              <a:rPr lang="en-US" sz="4000" dirty="0" smtClean="0"/>
            </a:br>
            <a:r>
              <a:rPr lang="en-US" sz="4000" dirty="0" smtClean="0"/>
              <a:t>with emphasis on observations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3200" dirty="0" smtClean="0"/>
              <a:t>Peter R. Saulson</a:t>
            </a:r>
          </a:p>
          <a:p>
            <a:r>
              <a:rPr lang="en-US" sz="2000" dirty="0"/>
              <a:t>Martin A. </a:t>
            </a:r>
            <a:r>
              <a:rPr lang="en-US" sz="2000" dirty="0" err="1"/>
              <a:t>Pomerantz</a:t>
            </a:r>
            <a:r>
              <a:rPr lang="en-US" sz="2000" dirty="0"/>
              <a:t> ‘37 Professor of Physics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/>
              <a:t>Syracuse University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E3898-F71B-4E32-AB4B-810B774D31D9}" type="slidenum">
              <a:rPr lang="en-US" smtClean="0">
                <a:solidFill>
                  <a:srgbClr val="3333CC"/>
                </a:solidFill>
              </a:rPr>
              <a:pPr/>
              <a:t>3</a:t>
            </a:fld>
            <a:endParaRPr lang="en-US">
              <a:solidFill>
                <a:srgbClr val="3333CC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3333CC"/>
                </a:solidFill>
              </a:rPr>
              <a:t>LIGO-G1601514</a:t>
            </a:r>
            <a:endParaRPr lang="en-US">
              <a:solidFill>
                <a:srgbClr val="3333C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3333CC"/>
                </a:solidFill>
              </a:rPr>
              <a:t>GR21, NYC</a:t>
            </a:r>
            <a:endParaRPr lang="en-US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7723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Past successes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dirty="0" smtClean="0"/>
              <a:t>Besides the “classic tests</a:t>
            </a:r>
            <a:r>
              <a:rPr lang="en-US" sz="2800" dirty="0" smtClean="0"/>
              <a:t>”, </a:t>
            </a:r>
            <a:r>
              <a:rPr lang="en-US" sz="2800" dirty="0" smtClean="0"/>
              <a:t>the “space tests” </a:t>
            </a:r>
            <a:r>
              <a:rPr lang="en-US" sz="2800" dirty="0" smtClean="0"/>
              <a:t>(e.g., Shapiro </a:t>
            </a:r>
            <a:r>
              <a:rPr lang="en-US" sz="2800" dirty="0" smtClean="0"/>
              <a:t>delay, gyro effects</a:t>
            </a:r>
            <a:r>
              <a:rPr lang="en-US" sz="2800" dirty="0" smtClean="0"/>
              <a:t>), and “lab tests” (e.g., EP, </a:t>
            </a:r>
            <a:r>
              <a:rPr lang="en-US" sz="2800" i="1" dirty="0" smtClean="0"/>
              <a:t>1/r</a:t>
            </a:r>
            <a:r>
              <a:rPr lang="en-US" sz="2800" i="1" baseline="30000" dirty="0" smtClean="0"/>
              <a:t>2</a:t>
            </a:r>
            <a:r>
              <a:rPr lang="en-US" sz="2800" dirty="0" smtClean="0"/>
              <a:t>), </a:t>
            </a:r>
            <a:r>
              <a:rPr lang="en-US" sz="2800" dirty="0" smtClean="0"/>
              <a:t>we should celebrate our understanding of these amazing observations:</a:t>
            </a:r>
          </a:p>
          <a:p>
            <a:r>
              <a:rPr lang="en-US" sz="2800" dirty="0" smtClean="0"/>
              <a:t>Expanding universe, from Hubble to the CBR (through COBE/WMAP/Planck results)</a:t>
            </a:r>
          </a:p>
          <a:p>
            <a:r>
              <a:rPr lang="en-US" sz="2800" dirty="0" smtClean="0"/>
              <a:t>Gravitational waves, from </a:t>
            </a:r>
            <a:r>
              <a:rPr lang="en-US" sz="2800" dirty="0" err="1" smtClean="0"/>
              <a:t>Hulse</a:t>
            </a:r>
            <a:r>
              <a:rPr lang="en-US" sz="2800" dirty="0" smtClean="0"/>
              <a:t>/Taylor/Weisberg through LIGO</a:t>
            </a:r>
          </a:p>
          <a:p>
            <a:r>
              <a:rPr lang="en-US" sz="2800" dirty="0" smtClean="0"/>
              <a:t>Black holes: XRBs and AGNs, LIGO’s coalescing </a:t>
            </a:r>
            <a:r>
              <a:rPr lang="en-US" sz="2800" dirty="0" smtClean="0"/>
              <a:t>binaries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3333CC"/>
                </a:solidFill>
              </a:rPr>
              <a:t>LIGO-G1601514</a:t>
            </a:r>
            <a:endParaRPr lang="en-US">
              <a:solidFill>
                <a:srgbClr val="3333C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3333CC"/>
                </a:solidFill>
              </a:rPr>
              <a:t>GR21, NYC</a:t>
            </a:r>
            <a:endParaRPr lang="en-US">
              <a:solidFill>
                <a:srgbClr val="3333C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E3898-F71B-4E32-AB4B-810B774D31D9}" type="slidenum">
              <a:rPr lang="en-US" smtClean="0">
                <a:solidFill>
                  <a:srgbClr val="3333CC"/>
                </a:solidFill>
              </a:rPr>
              <a:pPr/>
              <a:t>4</a:t>
            </a:fld>
            <a:endParaRPr lang="en-US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27370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Current puzzles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dirty="0" smtClean="0"/>
              <a:t>Let’s face it: cosmology is fraught with mysteries! Here are things that we just don’t understand:</a:t>
            </a:r>
          </a:p>
          <a:p>
            <a:r>
              <a:rPr lang="en-US" sz="2800" dirty="0" smtClean="0"/>
              <a:t>Matter/anti-matter asymmetry</a:t>
            </a:r>
          </a:p>
          <a:p>
            <a:r>
              <a:rPr lang="en-US" sz="2800" dirty="0" smtClean="0"/>
              <a:t>Dark matter</a:t>
            </a:r>
          </a:p>
          <a:p>
            <a:r>
              <a:rPr lang="en-US" sz="2800" dirty="0" smtClean="0"/>
              <a:t>Dark energy</a:t>
            </a:r>
          </a:p>
          <a:p>
            <a:r>
              <a:rPr lang="en-US" sz="2800" dirty="0" smtClean="0"/>
              <a:t>Fine tuning (are inflation/multiverse really solutions?)</a:t>
            </a:r>
          </a:p>
          <a:p>
            <a:pPr marL="0" indent="0">
              <a:buNone/>
            </a:pPr>
            <a:r>
              <a:rPr lang="en-US" sz="2800" dirty="0" smtClean="0"/>
              <a:t>“New physics” is everywhere!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3333CC"/>
                </a:solidFill>
              </a:rPr>
              <a:t>LIGO-G1601514</a:t>
            </a:r>
            <a:endParaRPr lang="en-US">
              <a:solidFill>
                <a:srgbClr val="3333C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3333CC"/>
                </a:solidFill>
              </a:rPr>
              <a:t>GR21, NYC</a:t>
            </a:r>
            <a:endParaRPr lang="en-US">
              <a:solidFill>
                <a:srgbClr val="3333C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E3898-F71B-4E32-AB4B-810B774D31D9}" type="slidenum">
              <a:rPr lang="en-US" smtClean="0">
                <a:solidFill>
                  <a:srgbClr val="3333CC"/>
                </a:solidFill>
              </a:rPr>
              <a:pPr/>
              <a:t>5</a:t>
            </a:fld>
            <a:endParaRPr lang="en-US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32461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Future opportunities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400" dirty="0"/>
              <a:t>Make precision measurements of black holes to test details of GR predictions.</a:t>
            </a:r>
          </a:p>
          <a:p>
            <a:pPr lvl="1"/>
            <a:r>
              <a:rPr lang="en-US" dirty="0"/>
              <a:t>QNM’s</a:t>
            </a:r>
          </a:p>
          <a:p>
            <a:pPr lvl="1"/>
            <a:r>
              <a:rPr lang="en-US" dirty="0"/>
              <a:t>EMRI’s</a:t>
            </a:r>
          </a:p>
          <a:p>
            <a:r>
              <a:rPr lang="en-US" sz="2400" dirty="0" smtClean="0"/>
              <a:t>Observe </a:t>
            </a:r>
            <a:r>
              <a:rPr lang="en-US" sz="2400" dirty="0"/>
              <a:t>the Planck-era universe through gravitational wave signatures in </a:t>
            </a:r>
          </a:p>
          <a:p>
            <a:pPr lvl="1"/>
            <a:r>
              <a:rPr lang="en-US" dirty="0"/>
              <a:t>CMB polarization</a:t>
            </a:r>
          </a:p>
          <a:p>
            <a:pPr lvl="1"/>
            <a:r>
              <a:rPr lang="en-US" dirty="0"/>
              <a:t>Stochastic background of gravitational waves</a:t>
            </a:r>
          </a:p>
          <a:p>
            <a:r>
              <a:rPr lang="en-US" sz="2400" dirty="0" smtClean="0"/>
              <a:t>Detect </a:t>
            </a:r>
            <a:r>
              <a:rPr lang="en-US" sz="2400" dirty="0"/>
              <a:t>dark matter</a:t>
            </a:r>
          </a:p>
          <a:p>
            <a:r>
              <a:rPr lang="en-US" sz="2400" dirty="0" smtClean="0"/>
              <a:t>Understand </a:t>
            </a:r>
            <a:r>
              <a:rPr lang="en-US" sz="2400" dirty="0"/>
              <a:t>dark energy</a:t>
            </a:r>
          </a:p>
          <a:p>
            <a:r>
              <a:rPr lang="en-US" sz="2400" dirty="0"/>
              <a:t>… serendipitous discovery of any new phenomena …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3333CC"/>
                </a:solidFill>
              </a:rPr>
              <a:t>LIGO-G1601514</a:t>
            </a:r>
            <a:endParaRPr lang="en-US">
              <a:solidFill>
                <a:srgbClr val="3333C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3333CC"/>
                </a:solidFill>
              </a:rPr>
              <a:t>GR21, NYC</a:t>
            </a:r>
            <a:endParaRPr lang="en-US">
              <a:solidFill>
                <a:srgbClr val="3333C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E3898-F71B-4E32-AB4B-810B774D31D9}" type="slidenum">
              <a:rPr lang="en-US" smtClean="0">
                <a:solidFill>
                  <a:srgbClr val="3333CC"/>
                </a:solidFill>
              </a:rPr>
              <a:pPr/>
              <a:t>6</a:t>
            </a:fld>
            <a:endParaRPr lang="en-US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2753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>
            <a:lvl1pPr defTabSz="514095">
              <a:defRPr sz="7040"/>
            </a:lvl1pPr>
          </a:lstStyle>
          <a:p>
            <a:r>
              <a:t>Past, Present, and Future of GR: with emphasis on Theory</a:t>
            </a:r>
          </a:p>
        </p:txBody>
      </p:sp>
      <p:sp>
        <p:nvSpPr>
          <p:cNvPr id="120" name="Shape 120"/>
          <p:cNvSpPr>
            <a:spLocks noGrp="1"/>
          </p:cNvSpPr>
          <p:nvPr>
            <p:ph type="subTitle" sz="quarter" idx="1"/>
          </p:nvPr>
        </p:nvSpPr>
        <p:spPr>
          <a:xfrm>
            <a:off x="892969" y="3795022"/>
            <a:ext cx="7358063" cy="794743"/>
          </a:xfrm>
          <a:prstGeom prst="rect">
            <a:avLst/>
          </a:prstGeom>
        </p:spPr>
        <p:txBody>
          <a:bodyPr/>
          <a:lstStyle/>
          <a:p>
            <a:r>
              <a:t>Beverly K. Berger</a:t>
            </a:r>
          </a:p>
        </p:txBody>
      </p:sp>
    </p:spTree>
    <p:extLst>
      <p:ext uri="{BB962C8B-B14F-4D97-AF65-F5344CB8AC3E}">
        <p14:creationId xmlns:p14="http://schemas.microsoft.com/office/powerpoint/2010/main" val="2128181050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Past successes</a:t>
            </a:r>
          </a:p>
        </p:txBody>
      </p:sp>
      <p:sp>
        <p:nvSpPr>
          <p:cNvPr id="123" name="Shape 123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Exact solutions with symmetry describing the real world: Schwarzschild, Kerr, FRW</a:t>
            </a:r>
          </a:p>
          <a:p>
            <a:r>
              <a:t>Foundations of the theory: initial value problem, positive mass, existence and uniqueness, stability of flat space, singularity theorems</a:t>
            </a:r>
          </a:p>
          <a:p>
            <a:r>
              <a:t>GWs are real: asymptotic methods to identify radiation</a:t>
            </a:r>
          </a:p>
          <a:p>
            <a:r>
              <a:t>Computer simulations of binary black holes</a:t>
            </a:r>
          </a:p>
        </p:txBody>
      </p:sp>
    </p:spTree>
    <p:extLst>
      <p:ext uri="{BB962C8B-B14F-4D97-AF65-F5344CB8AC3E}">
        <p14:creationId xmlns:p14="http://schemas.microsoft.com/office/powerpoint/2010/main" val="2164474283"/>
      </p:ext>
    </p:extLst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Current Puzzles</a:t>
            </a:r>
          </a:p>
        </p:txBody>
      </p:sp>
      <p:sp>
        <p:nvSpPr>
          <p:cNvPr id="126" name="Shape 126"/>
          <p:cNvSpPr>
            <a:spLocks noGrp="1"/>
          </p:cNvSpPr>
          <p:nvPr>
            <p:ph type="body" idx="1"/>
          </p:nvPr>
        </p:nvSpPr>
        <p:spPr>
          <a:xfrm>
            <a:off x="551079" y="1835051"/>
            <a:ext cx="7804548" cy="4420195"/>
          </a:xfrm>
          <a:prstGeom prst="rect">
            <a:avLst/>
          </a:prstGeom>
        </p:spPr>
        <p:txBody>
          <a:bodyPr/>
          <a:lstStyle/>
          <a:p>
            <a:r>
              <a:t>Quantum gravity: progress in many approaches but no consensus --- even on what problems QG should solve. </a:t>
            </a:r>
          </a:p>
          <a:p>
            <a:r>
              <a:t>Dark matter, dark energy --- is it        or        ?</a:t>
            </a:r>
          </a:p>
          <a:p>
            <a:r>
              <a:t>Cosmic censorship: what is the nature of a generic singularity, especially in a BH? Do we care?</a:t>
            </a:r>
          </a:p>
          <a:p>
            <a:r>
              <a:t>If           , do GWs still exist? Redo asymptotics and other fundamental proofs?</a:t>
            </a:r>
          </a:p>
        </p:txBody>
      </p:sp>
      <p:pic>
        <p:nvPicPr>
          <p:cNvPr id="127" name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572578" y="3555516"/>
            <a:ext cx="526852" cy="330399"/>
          </a:xfrm>
          <a:prstGeom prst="rect">
            <a:avLst/>
          </a:prstGeom>
          <a:ln w="12700">
            <a:miter lim="400000"/>
          </a:ln>
        </p:spPr>
      </p:pic>
      <p:pic>
        <p:nvPicPr>
          <p:cNvPr id="128" name="pasted-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601969" y="3559981"/>
            <a:ext cx="473274" cy="321469"/>
          </a:xfrm>
          <a:prstGeom prst="rect">
            <a:avLst/>
          </a:prstGeom>
          <a:ln w="12700">
            <a:miter lim="400000"/>
          </a:ln>
        </p:spPr>
      </p:pic>
      <p:pic>
        <p:nvPicPr>
          <p:cNvPr id="129" name="pasted-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206206" y="5460329"/>
            <a:ext cx="794743" cy="30361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727309319"/>
      </p:ext>
    </p:extLst>
  </p:cSld>
  <p:clrMapOvr>
    <a:masterClrMapping/>
  </p:clrMapOvr>
  <p:transition spd="slow"/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Orange Lines">
  <a:themeElements>
    <a:clrScheme name="Orange Lines.po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range Lines.pot">
      <a:majorFont>
        <a:latin typeface="Book Antiqua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Orange Lines.po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ange Lines.po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ange Lines.po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ange Lines.po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ange Lines.po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ange Lines.po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ange Lines.po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Orange Lines">
  <a:themeElements>
    <a:clrScheme name="Orange Lines.po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range Lines.pot">
      <a:majorFont>
        <a:latin typeface="Book Antiqua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Orange Lines.po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ange Lines.po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ange Lines.po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ange Lines.po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ange Lines.po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ange Lines.po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ange Lines.po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4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maryland colloquium</Template>
  <TotalTime>1683</TotalTime>
  <Words>508</Words>
  <Application>Microsoft Office PowerPoint</Application>
  <PresentationFormat>On-screen Show (4:3)</PresentationFormat>
  <Paragraphs>149</Paragraphs>
  <Slides>15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15</vt:i4>
      </vt:variant>
    </vt:vector>
  </HeadingPairs>
  <TitlesOfParts>
    <vt:vector size="30" baseType="lpstr">
      <vt:lpstr>MS PGothic</vt:lpstr>
      <vt:lpstr>MS PGothic</vt:lpstr>
      <vt:lpstr>ヒラギノ角ゴ Pro W3</vt:lpstr>
      <vt:lpstr>Arial</vt:lpstr>
      <vt:lpstr>Book Antiqua</vt:lpstr>
      <vt:lpstr>Calibri</vt:lpstr>
      <vt:lpstr>Didot</vt:lpstr>
      <vt:lpstr>Georgia</vt:lpstr>
      <vt:lpstr>Helvetica Light</vt:lpstr>
      <vt:lpstr>Symbol</vt:lpstr>
      <vt:lpstr>Times New Roman</vt:lpstr>
      <vt:lpstr>Orange Lines</vt:lpstr>
      <vt:lpstr>1_Orange Lines</vt:lpstr>
      <vt:lpstr>White</vt:lpstr>
      <vt:lpstr>Default Design</vt:lpstr>
      <vt:lpstr>The view ahead after 100 Years of General Relativity</vt:lpstr>
      <vt:lpstr>Opening thoughts</vt:lpstr>
      <vt:lpstr>Past, Present, and Future of GR: with emphasis on observations</vt:lpstr>
      <vt:lpstr>Past successes</vt:lpstr>
      <vt:lpstr>Current puzzles</vt:lpstr>
      <vt:lpstr>Future opportunities</vt:lpstr>
      <vt:lpstr>Past, Present, and Future of GR: with emphasis on Theory</vt:lpstr>
      <vt:lpstr>Past successes</vt:lpstr>
      <vt:lpstr>Current Puzzles</vt:lpstr>
      <vt:lpstr>Future Opportunities</vt:lpstr>
      <vt:lpstr>Past, present and future of GR emphasis on cosmology &amp; theory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Advanced LIGO  is about to see</dc:title>
  <dc:creator>saulson-user</dc:creator>
  <cp:lastModifiedBy>saulson-user</cp:lastModifiedBy>
  <cp:revision>206</cp:revision>
  <dcterms:created xsi:type="dcterms:W3CDTF">2014-12-02T17:02:10Z</dcterms:created>
  <dcterms:modified xsi:type="dcterms:W3CDTF">2016-07-10T20:07:19Z</dcterms:modified>
</cp:coreProperties>
</file>