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gif" ContentType="image/gif"/>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4.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5.xml" ContentType="application/inkml+xml"/>
  <Override PartName="/ppt/ink/ink6.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19.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23.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tags/tag1.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ink/ink40.xml" ContentType="application/inkml+xml"/>
  <Override PartName="/ppt/ink/ink41.xml" ContentType="application/inkml+xml"/>
  <Override PartName="/ppt/notesSlides/notesSlide44.xml" ContentType="application/vnd.openxmlformats-officedocument.presentationml.notesSlide+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6" r:id="rId2"/>
    <p:sldMasterId id="2147483721" r:id="rId3"/>
    <p:sldMasterId id="2147483780" r:id="rId4"/>
    <p:sldMasterId id="2147483795" r:id="rId5"/>
  </p:sldMasterIdLst>
  <p:notesMasterIdLst>
    <p:notesMasterId r:id="rId63"/>
  </p:notesMasterIdLst>
  <p:sldIdLst>
    <p:sldId id="280" r:id="rId6"/>
    <p:sldId id="749" r:id="rId7"/>
    <p:sldId id="750" r:id="rId8"/>
    <p:sldId id="751" r:id="rId9"/>
    <p:sldId id="760" r:id="rId10"/>
    <p:sldId id="616" r:id="rId11"/>
    <p:sldId id="752" r:id="rId12"/>
    <p:sldId id="618" r:id="rId13"/>
    <p:sldId id="622" r:id="rId14"/>
    <p:sldId id="757" r:id="rId15"/>
    <p:sldId id="735" r:id="rId16"/>
    <p:sldId id="758" r:id="rId17"/>
    <p:sldId id="759" r:id="rId18"/>
    <p:sldId id="756" r:id="rId19"/>
    <p:sldId id="782" r:id="rId20"/>
    <p:sldId id="748" r:id="rId21"/>
    <p:sldId id="753" r:id="rId22"/>
    <p:sldId id="620" r:id="rId23"/>
    <p:sldId id="761" r:id="rId24"/>
    <p:sldId id="773" r:id="rId25"/>
    <p:sldId id="763" r:id="rId26"/>
    <p:sldId id="764" r:id="rId27"/>
    <p:sldId id="765" r:id="rId28"/>
    <p:sldId id="651" r:id="rId29"/>
    <p:sldId id="766" r:id="rId30"/>
    <p:sldId id="721" r:id="rId31"/>
    <p:sldId id="770" r:id="rId32"/>
    <p:sldId id="769" r:id="rId33"/>
    <p:sldId id="781" r:id="rId34"/>
    <p:sldId id="707" r:id="rId35"/>
    <p:sldId id="708" r:id="rId36"/>
    <p:sldId id="737" r:id="rId37"/>
    <p:sldId id="709" r:id="rId38"/>
    <p:sldId id="777" r:id="rId39"/>
    <p:sldId id="784" r:id="rId40"/>
    <p:sldId id="712" r:id="rId41"/>
    <p:sldId id="713" r:id="rId42"/>
    <p:sldId id="714" r:id="rId43"/>
    <p:sldId id="771" r:id="rId44"/>
    <p:sldId id="799" r:id="rId45"/>
    <p:sldId id="772" r:id="rId46"/>
    <p:sldId id="774" r:id="rId47"/>
    <p:sldId id="789" r:id="rId48"/>
    <p:sldId id="790" r:id="rId49"/>
    <p:sldId id="791" r:id="rId50"/>
    <p:sldId id="792" r:id="rId51"/>
    <p:sldId id="793" r:id="rId52"/>
    <p:sldId id="794" r:id="rId53"/>
    <p:sldId id="795" r:id="rId54"/>
    <p:sldId id="796" r:id="rId55"/>
    <p:sldId id="797" r:id="rId56"/>
    <p:sldId id="798" r:id="rId57"/>
    <p:sldId id="779" r:id="rId58"/>
    <p:sldId id="785" r:id="rId59"/>
    <p:sldId id="786" r:id="rId60"/>
    <p:sldId id="787" r:id="rId61"/>
    <p:sldId id="788" r:id="rId62"/>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8" autoAdjust="0"/>
    <p:restoredTop sz="70538" autoAdjust="0"/>
  </p:normalViewPr>
  <p:slideViewPr>
    <p:cSldViewPr snapToGrid="0" snapToObjects="1">
      <p:cViewPr>
        <p:scale>
          <a:sx n="85" d="100"/>
          <a:sy n="85" d="100"/>
        </p:scale>
        <p:origin x="-1056"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notesMaster" Target="notesMasters/notesMaster1.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ax="4095" units="in"/>
          <inkml:channel name="Y" type="integer" max="4095" units="in"/>
        </inkml:traceFormat>
        <inkml:channelProperties>
          <inkml:channelProperty channel="X" name="resolution" value="1000" units="1/in"/>
          <inkml:channelProperty channel="Y" name="resolution" value="1000" units="1/in"/>
        </inkml:channelProperties>
      </inkml:inkSource>
      <inkml:timestamp xml:id="ts0" timeString="2007-06-25T13:50:45.180"/>
    </inkml:context>
    <inkml:brush xml:id="br0">
      <inkml:brushProperty name="width" value="0.09701" units="cm"/>
      <inkml:brushProperty name="height" value="0.09701" units="cm"/>
      <inkml:brushProperty name="fitToCurve" value="1"/>
    </inkml:brush>
    <inkml:brush xml:id="br1">
      <inkml:brushProperty name="width" value="0.09701" units="cm"/>
      <inkml:brushProperty name="height" value="0.09701" units="cm"/>
      <inkml:brushProperty name="color" value="#333399"/>
      <inkml:brushProperty name="fitToCurve" value="1"/>
    </inkml:brush>
    <inkml:brush xml:id="br2">
      <inkml:brushProperty name="width" value="0.05292" units="cm"/>
      <inkml:brushProperty name="height" value="0.05292" units="cm"/>
      <inkml:brushProperty name="fitToCurve" value="1"/>
      <inkml:brushProperty name="ignorePressure" value="1"/>
    </inkml:brush>
    <inkml:brush xml:id="br3">
      <inkml:brushProperty name="width" value="0.05292" units="cm"/>
      <inkml:brushProperty name="height" value="0.05292" units="cm"/>
      <inkml:brushProperty name="color" value="#FF0000"/>
      <inkml:brushProperty name="fitToCurve" value="1"/>
      <inkml:brushProperty name="ignorePressure" value="1"/>
    </inkml:brush>
  </inkml:definitions>
  <inkml:trace contextRef="#ctx0" brushRef="#br0">0 2272,'0'0,"0"-5,8 5,-8 0,0 0,8 0,-8 0,0 0,0 5,8-1,-8-4,16 5,0-10,0 1,-1-1,25 5,-8 0,16 0,7 0,24-5,25 1,7-6,8 10,8-9,16 4,8 1,23 4,-7-5,40-4,7-5,40 9,8-9,16-4,32-6,-9 6,-15-15,8 5,-16-9,-8 18,-48 1,-24 4,-39 14,-24 4,-32 1,-23 0,-80-5,0 0,0 0,0 0,0 0,0 0</inkml:trace>
  <inkml:trace contextRef="#ctx0" brushRef="#br0" timeOffset="2103">1191 1457,'0'0,"0"0,0 0,8 0,32 19,31 23,40 23,48 23,40 24,31 32,16 19,0 46,-16-13,-7-10,-17-18,-15-19,-191-149,0 0,0 0,0 0,0 0</inkml:trace>
  <inkml:trace contextRef="#ctx0" brushRef="#br0" timeOffset="5498">1135 643,'8'0,"-8"4,0 6,8 3,-8 11,0 13,0-4,-8 13,0 5,0-9,8-14,-7 0,-1-9,8-15,0 1,0-10,-8 5,8-4,8-1,-8 5,0 0,0 0,0 0,0 0</inkml:trace>
  <inkml:trace contextRef="#ctx0" brushRef="#br0" timeOffset="5869">1120 647,'15'-37,"9"14,8 4,0 10,-8 9,15 9,-23 5,0 5,-8-10,-16 24,0-1,-16-4,-23 5,7-10,16 14,0-14,24-4,0-5,16 9,8 5,16 5,-1 4,1-4,-8-1,-24-13,0-1,-24-4,-24-4,0-6,-7-8,7-1,8-9,9-5,15 5,8 14,0 0,0 0,0 0,0 0</inkml:trace>
  <inkml:trace contextRef="#ctx0" brushRef="#br0" timeOffset="6720">1913 563,'-7'-4,"-25"-1,-8 10,-15-1,15 20,-8-6,16 24,1-5,23 5,8 14,8 5,31 4,-7-5,0-13,0-1,-24-18,0-18,-24 4,-24-10,-32-4,9-4,15-10,17 14,31 0,0 0,0 0,0 0,0 0</inkml:trace>
  <inkml:trace contextRef="#ctx0" brushRef="#br0" timeOffset="9514">2406 2388,'-8'0,"16"0,-16 0,8 0,0 14,-8 4,8 20,0-6,0 20,8 27,-16 18,16 29,0 18,0 15,0 8,-8 1,8-38,0-4,-8-29,0-17,-8-15,8-28,0-5,0 1,0-33,0 0,0 0,0 0,0 0,0 0</inkml:trace>
  <inkml:trace contextRef="#ctx0" brushRef="#br1" timeOffset="23574">1175 1518,'0'0,"0"4,0-8,16 13,-8-4,8 4,8 5,-8 4,7 10,1-14,-8 0,0-4,0-1,16 14,-9-9,-7-5,16 5,-8 5,8 0,-9-1,9 1,0-1,0 1,-16-5,7 0,-7-9,8-1,-8 6,24 4,-24 9,15-5,-7-4,0 5,8 9,-9-9,17-5,-24 4,8 5,0-9,0 0,-1 0,9 10,-8-6,8 1,-8-5,-1-5,-7 19,8-9,8-5,-8 0,-9 4,9 1,24-5,-32 4,8 1,-1 4,9-4,-8-5,-8 0,24 0,-17 9,-7-9,8 5,0-1,-8-4,8 5,-1-1,-7-4,16 0,-16 5,16 0,-8-5,-9 9,1-9,0 0,0 0,8 0,0 4,15 10,-15-9,0-1,-8 1,8-5,0-5,-9 5,9 0,0-4,0 4,8 4,-9-4,1 0,8 9,-8-4,8 4,-1-13,1 8,0 1,0 4,-9-14,-7 10,0-10,-8-9,0-9,-8 9,0 0,0 0,0 0,0 0</inkml:trace>
  <inkml:trace contextRef="#ctx0" brushRef="#br1" timeOffset="25126">1286 1532,'-8'0,"8"-5,0 5,0 0,0 0,8 9,24 10,8-1,-9 6,1-1,0 0,16 10,-9-15,9 6,-16 4,7-5,-7 9,24 1,-24-10,7 15,-7-15,0 0,7 0,1 5,8-4,-9-1,-7 0,0-4,8 9,-1-5,-7 5,0-10,8 1,-1 9,-7-5,0-4,-8 9,7-10,1 1,-8 0,8-1,-1 6,1-6,0 1,0 9,-8 0,7-10,9 6,-8-1,-8-9,7 0,-7 4,0-4,-8 0,8 0,-8 0,7-4,-7 3,8 6,-8-10,0 1,8 8,-1-8,-7 8,0-8,16 4,-8-5,-8 0,8 5,-9 5,1-10,0 5,0-5,0 1,0-1,0 0,7 5,1-5,-16 5,8 0,0 0,0-4,8 13,0-18,-1-5,-23 0,0 0,0 0,0 0,0 0,0 0</inkml:trace>
  <inkml:trace contextRef="#ctx0" brushRef="#br0" timeOffset="187850">6884 908,'0'-9,"0"4,0 5,0 0,0 0,0-5,0 5,0 5,-8 13,8 6,0-6,-8 24,8-4,-8 17,0 15,0-5,0 19,0-5,0 5,0-5,-16-9,24-24,0 6,8-24,0-10,0 1,8-1,-8-8,16-6,15 1,9-5,8-5,23-4,0 0,25 0,-17 4,-16 5,-15 5,-16 8,-24-8,0 0,-16-5,0 0,0-5,0-4,0 9,0 0,0 0,0 0,0 0</inkml:trace>
  <inkml:trace contextRef="#ctx0" brushRef="#br0" timeOffset="188832">7622 945,'0'-14,"0"14,0 0,0 0,0 28,0 37,-8 28,-16 42,8 14,0-5,1-18,7-28,16-38,-8-18,8-23,-8-19,0 0,0 0,0 0,0 0,0 0</inkml:trace>
  <inkml:trace contextRef="#ctx0" brushRef="#br0" timeOffset="189463">7701 954,'-8'-4,"8"4,0-5,-15 10,15-5,0 0,0 9,0 19,0 0,0 0,7 4,1 10,16 0,0-5,8 10,23-5,-15-5,0-18,23-10,1-18,-1-19,1-19,-24-18,-9-9,-15-1,0 10,-24 4,-16 10,16 28,0 9,0 9,8 1,0 4,0 0,0 0,0 0,0 0,0 0</inkml:trace>
  <inkml:trace contextRef="#ctx0" brushRef="#br0" timeOffset="191686">8273 852,'8'0,"-16"0,8 0,-8 0,8-5,-8 1,8 8,0-4,0 0,0 0,0 5,8-5,16 0,31-5,33-4,31 14,0 4,32 5,-8-9,-16-5,-24 0,-24 0,-39-5,-24 5,0 0,-24-5,8 5,0 0,0 0,0 0,0 0</inkml:trace>
  <inkml:trace contextRef="#ctx0" brushRef="#br0" timeOffset="192457">9480 117,'0'9,"-8"28,-8 38,-8 27,-16 24,9-1,7-18,8-27,16-80,0 0,0 0,0 0,0 0</inkml:trace>
  <inkml:trace contextRef="#ctx0" brushRef="#br2" timeOffset="210172">9440 163,'8'-4,"-8"-1,0 5,0 0,0 0,0 0,0 0,0 0,0 0,0 0,-8-9,8 4,0 0,-16 5,-8 0,-7 5,-17-5,8 9,-7-9,-1 0,-15-4,-1 4,-15 0,-9 9,-23 0,-16 24,16-19,-16 0,8-5,8 0,-8-9,-16-9,0 4,-8 5,0 14,-8 14,0 0,32 5,16 4,103-37,0 0,0 0,0 0,0 0</inkml:trace>
  <inkml:trace contextRef="#ctx0" brushRef="#br2" timeOffset="212335">7019 307,'0'-9,"7"9,-7 0,0-5,0 5,0 5,0-5,0 0,0 0,0 0,0 0,0 0,-7-9,-9-10,0 10,0-14,-16-5,-15 0,7 0,0 9,8 5,16 0,9 14,7-4,-16 4,16 0,0 4,0 15,8 4,-8 0,8 5,-8 10,0 8,-16 5,8 15,-8 3,0 1,-8-5,8-9,8 0,0-14,8 0,8 0,-8-14,0 0,-8 4,0-13,1-1,7-8,0-1,0-9,-8-9,16 18,-8-9,0-9,-8 9,16 0,-8 0,0 0,0-5,23 10,17-5,0-5,7 0,9-4,-24 4,-1 1,-7 13,-24-9,0 0,0 0,0 0,0 0</inkml:trace>
  <inkml:trace contextRef="#ctx0" brushRef="#br2" timeOffset="216461">7527 1047,'24'-9,"-1"-5,17-4,39-6,33-4,15 0,16-9,7 19,-15 4,-16-5,-39 5,-40 9,-40 5,0 0,0 0,0 0,0 0</inkml:trace>
  <inkml:trace contextRef="#ctx0" brushRef="#br2" timeOffset="219456">7932 996,'0'0,"0"-9,0 9,0 0,0 0,0 0,0 5,0-10,8 5,-16 0,8 0,-8 5,8-5,0 4,-8 6,0-6,-16 6,16-1,0-4,-8 4,8 14,0-14,8 10,0-10,0 10,0 0,-8-1,16 1,0-10,-8 5,8-5,-8 5,0-9,8 0,-8-1,0-4,0 0,0 0,8 10,-8 4,0-10,0 1,8-5,-8 5,0-5,0 0,0 0,0 0,0 0,0-5,0 5,0 0,0 0,8 0,-8 0,0 0,0 0,-8 0,8 0,0 0,0 0,0 0,0 0,0 0,0 0,0 0,0 0,0-5,-8-13,0 4,0 0,0 0,8 4,-8-4,8 0,-8 1,8-11,8 1,-8 14,8-10,0 10,0-10,0 14,0-4,0 9,16-4,-16 4,0 0,0 0,-8 0,8-5,-8 5,0 0,0 0,0 0,0 0,0 0,0 0,0 0,0 0,0 0,0 0,0 0,-8 5,8-1,-8 10,0 0,0 0,0 0,8 14,0-5,0-9,0 5,8-5,-8 0,8 4,-8-4,8-4,-8 4,0-14,8 0,-8 4,8-4,-8 0,0 0,-8 0,8 0,0 0,0 0,0 0,0-4,0-10,0 4,0 1,0-10,-8 5,8-4,0-1,-8-9,16 0,-8 10,0-1,0-4,8 0,7-1,-7 1,0 18,-8-4,0 9,0 0,0 9,0-4,8 4,-16 1,8-10,0 4,0-4,8 5,-16-10,8 10,0 0,-16 4,1 5,15 9,-8 0,-8-4,16 9,0-5,0 0,8-13,0-1,0 0,0-9,-8 5,0-5,0 5,0-5,0 0,0 0,0 0,0 0</inkml:trace>
  <inkml:trace contextRef="#ctx0" brushRef="#br2" timeOffset="231333">9146 0,'0'0,"8"0,-16 0,8 0,0 10,0-1,-23 9,7-4,0 19,-8-10,8 5,0-9,0-10,16-9,-8 5,16-10,-8 5,-8 5,16-14,0-5,8-10,0-4,0-4,8 18,-8 0,-8 14,-8 0,23 4,-15 6,-8 8,16 10,-16 0,0-4,16-6,-16-4,8 0,-8-14,0 0,0 0,0 0,0 0,0 0</inkml:trace>
  <inkml:trace contextRef="#ctx0" brushRef="#br1" timeOffset="278801">5716 1550,'0'0,"0"0,0 9,0-9,8 5,-8 4,8 15,-8 13,0 5,-8 28,8 9,0 23,0 10,-8-10,8-13,0-15,0-27,-7-29,14-4,-7-9,0-5,0 0,0 0,0 0,0 0</inkml:trace>
  <inkml:trace contextRef="#ctx0" brushRef="#br1" timeOffset="279432">5732 1611,'0'-10,"0"1,8 0,8 4,0 0,0 10,16 4,-1 1,1-1,16-4,-8-5,-9 0,-23-5,-8 5,8 5,0-5,-8 0,0 0,0 0,0 0,0 0</inkml:trace>
  <inkml:trace contextRef="#ctx0" brushRef="#br1" timeOffset="279833">6090 1601,'0'14,"-16"33,8 18,8 37,0 29,0 22,-8-8,16-29,8-18,-16-28,16-33,-8-19,-1-4,-7-14,0 0,0 0,0 0,0 0</inkml:trace>
  <inkml:trace contextRef="#ctx0" brushRef="#br1" timeOffset="280203">5716 2514,'8'-5,"16"0,32-4,-1-10,17 15,-9 8,1 6,-64-10,0 0,0 0,0 0,0 0</inkml:trace>
  <inkml:trace contextRef="#ctx0" brushRef="#br1" timeOffset="280864">5923 1680,'-24'38,"8"4,0 9,0 14,-7-9,-1 4,16-4,8-19,-8-9,8-28,0 0,0 0,0 0,0 0,0 0</inkml:trace>
  <inkml:trace contextRef="#ctx0" brushRef="#br1" timeOffset="281134">5978 1834,'-15'42,"7"4,-8 10,8 5,-8 4,8-14,0-4,0-19,8-28,0 0,0 0,0 0,0 0</inkml:trace>
  <inkml:trace contextRef="#ctx0" brushRef="#br1" timeOffset="281375">5971 2248,'-16'47,"-8"4,-8 5,8 4,16-18,8-42,0 0,0 0,0 0,0 0</inkml:trace>
  <inkml:trace contextRef="#ctx0" brushRef="#br1" timeOffset="301033">4946 1010,'0'-9,"0"-5,0 9,8-4,-8 9,0 0,0 0,0 0,0-5,-16 5,1-9,7 18,0-4,-16-5,8 5,-8-1,8-4,0 10,-7 13,-1-14,8 1,0 8,0-4,8 5,-16-1,16 6,8 8,-8-9,8-4,0 4,0 15,8-20,8 10,-8 0,8-9,8 4,8 0,-1-4,1-10,0 5,24-5,-9 1,-7-6,0-4,-9 0,1 0,8-9,-8 0,-9-15,1-3,0-6,-8-4,8-5,-16 0,-8 5,8-1,-16 1,-8-5,-16 0,-24 15,-15-11,-8 24,-17 14,17 33,0 9,79-42,0 0,0 0,0 0,0 0</inkml:trace>
  <inkml:trace contextRef="#ctx0" brushRef="#br3" timeOffset="311318">5716 1634,'0'0,"0"-5,0 5,0 0,0 0,0 5,0-10,0 10,0-5,-7 5,7-5,0 0,7-5,-7 5,0-5,0 5,0 0,-15-9,15 4,-8 5,8 0,0 0,0 0,0 0,-8-4,8 4,0 0,0 0,-8 0,0 0,-8-5,16 5,-8 0,0 0,8 0,-8 5,-8-5,8 0,0 0,0-5,1 5,-1 0,0 5,0-5,8-5,-16 5,0 0,8 0,0-5,0 5,0 0,-8 0,16 0,-16 0,16 0,-8 0,8 0,-15 5,-1-5,8 0,-8 0,0 0,8 0,0 5,-16-5,24 0,-8 0,0 4,-7-4,7 0,-8 0,0 0,8 0,8 0,-16 5,8-10,-8 1,0-1,8 0,0 5,-15 0,15 0,-8 0,16 0,-16 0,0 0,8-4,0 4,-8 0,8-5,-7 5,-1 0,0-5,8 1,0 4,0-5,0 5,0 0,-8 0,-8-5,8 5,1-4,-1 4,-8 0,16-5,-8-14,0 15,0-1,0 5,1 0,-1 0,8-9,-8 9,16-5,-8 1,-8-1,0-9,0 9,8-4,-8 0,1-19,-1 14,8-5,-8-9,0 10,8 8,8 6,-8-10,8 4,-8-4,0-4,8 4,0 5,0-1,-16-8,24-1,-8 5,16-5,-16 10,8 0,0-1,0 1,0-5,0 5,0 0,8-1,0 1,7-5,9 0,0-5,-8 10,8 0,-17 4,1-4,8 4,8 5,-8-9,-8 4,15 5,-7-4,0-1,0 5,0-9,-1 4,-7 0,8 1,-8 4,-8 0,8 0,0-5,0 0,7 5,9 0,-8-9,-8 9,0-5,8 5,-9 0,1 0,8 0,0 0,0 5,-8-5,7 0,-7 0,0 9,16-9,0-9,-8 4,-9 5,1 0,8 0,0 0,8 0,-16 5,15 4,9-9,-16 0,8 0,-1 0,1 0,8 0,-1-9,1 9,0-5,-8 10,7-5,-15 0,-8 0,8 9,-8-9,8 0,7-9,9 9,-8 0,0-5,-9 5,1 0,16 0,-16 0,-1 0,-7 0,8-4,0 4,0-5,16 5,-9-5,9 5,-8 0,-1 5,17-10,-16 5,8 0,-1-4,-7-1,8 0,-16-4,-1 4,1-8,-8 22,0-9,8 0,-8 0,15 0,-15 4,0-8,8-5,-8 9,0 9,0-18,-1 9,17 0,-8 9,8-5,-16 1,8 0,-9-5,1 4,8 1,-8 0,0-5,8 0,0 4,-9-4,9 5,-8-5,8 5,-8-1,16 1,-17 4,9-9,8 0,-16 0,0-9,0 9,0 0,-9 0,9-5,0 10,-8-5,0 0,16 14,-8-14,-16 9,8-9,-8 0,8 5,0-5,-8-5,0 5,0 0,0 0,0 5,0-10,15 10,-15-5,8 0,-8 0,8 0,8 0,-16-5,16 5,-8 0,-8 0,0-9,-8 18,8-9,0 0,0 0,0 0,0 0,0 0,0 0,8-9,-8 18,-8-9,8-9,0 9,0 0,0 0,0 9,0 1,0-10,0 0,0 0,0 0,0 0</inkml:trace>
  <inkml:trace contextRef="#ctx0" brushRef="#br3" timeOffset="314763">7963 1103,'16'-18,"-8"4,-8-5,0 14,8 1,-8-1,0 5,0 0,-8 23,0 1,-8-6,8 1,-15 0,23-10,-8 0,8-9,0 0,8-18,0-6,-1-4,1 5,-8 0,8 14,-8 9,0 0,0 0,-8 13,-7 20,-1-10,0 5,8-9,8-5,0-10,0-4,-8 0,16-18,8-5,0 4,-16 5,8 0,-8 14,0 5,-8-1,0 15,-16 23,24-42,0 0,0 0,0 0,0 0</inkml:trace>
  <inkml:trace contextRef="#ctx0" brushRef="#br2" timeOffset="364014">3613 1666,'0'-13,"-8"-11,8 10,-8 10,0-6,-8 10,-24 0,8 0,1 10,-1 4,0 9,8 0,-7 0,7 15,24-6,0 10,31-14,-7 0,8-5,8-18,-8-10,-1-23,9-18,0-1,-24 5,-1 5,-7 9,-8 19,0 9,0 9,0 24,-8 23,16-14,8-5,8-5,-8-18,8 10,0-10,-24-14,0 0,0 0,0 0,0 0</inkml:trace>
</inkml:ink>
</file>

<file path=ppt/ink/ink10.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28.687"/>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75 223 2451,'0'0'2709,"11"-5"129,-11 5-3096,0 0-258,0 0 0,0 0 129,-5-14 387,5 14 129,-10-9 258,-1 4 258,11 5 0,-19-7-129,19 7 129,-19-7-129,19 7 0,-15-7 258,15 7-129,0 0-129,0 0 258,-13-12-258,13 12 0,0 0-129,0 0-129,0 0 129,0 0-258,0 0 0,0 0 0,0 0 129,0 0 0,0 0 258,0 0 0,0 0-129,13 0 129,0 0 0,7-1 0,0-4-258,6-2 129,1-2-258,4 0 129,1-1-129,3 0 0,1-2-129,1 3 129,2 0-129,3 4 0,2-2 129,2 5 0,2-1-129,3 0 129,-1 2 0,7 0 129,-2-1-129,6 2 129,-2-1-129,4 1 258,-1-1-129,5 1-129,0 0 0,3 0 129,1 0-129,1 2 0,3-2 0,1 0 0,0-1-129,0-4 129,0-2 0,1 2 0,-3-5 129,2 5-129,-7-2 0,1 3 0,-2 2 129,-3-1-129,-5 3-129,-5-2 129,-6 2-129,-6 0 0,-6-1 129,-4 1-129,-6 0 129,-2 0 0,-2 0 0,3 0 0,1 1-129,3 4 129,0-4-129,5 2 0,0-3 0,-1 1 129,-3 0-129,-4-1 0,-6 0-129,-3 0 129,-5 0-258,-13 0 0,14 0-258,-14 0-516,0 0-258,0 0-1161,0 0-2193,0 10-258,1 2-387,-1-1 259</inkml:trace>
</inkml:ink>
</file>

<file path=ppt/ink/ink1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37.508"/>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-1 116 1935,'11'3'0,"-11"-3"-258,14 0 129,-14 0 129,18-7 0,-8 4 129,3-2 129,-1-1 387,2 2 0,0-2 129,1 4 129,1-2 129,3 4 258,2-5-258,4 5-129,3-1 0,5 1-129,4-3-129,4 3 129,2-4-129,5 1-129,-2-2 129,6 5-129,-2-5 129,0 5-129,-1-4-129,4 4 258,-5 0-258,7 0 0,-3 0 0,4 0-129,0 0 0,6 0 0,0 0-129,2-3 0,0-3 0,3 0 0,-2-2 129,2 3-129,-5-3 129,3 4-129,-2 0 0,1 3 0,-1 1 0,1 0 0,1 0-129,-2 0 129,2 1-129,1 0 0,0-1 0,0 0 0,0 0 0,3 0 129,-2-2-129,0-1 129,1 2-129,-2-1 129,0-1-129,-1 3 129,0 0-129,-2 0 129,4 0-129,-2 0 0,2 0 0,0 0 129,2 0-129,1 0 0,0 0 0,-2 0 129,3 0-129,0-1 129,-4 0-129,2 1 258,-3 0-258,0 0 0,1 0 0,2 1 129,-2 3-129,1-2 0,-1 0 0,0 1 0,2-1 0,-2 0 0,-2 1 0,-2-2 0,0 2 0,0-1 0,-2 1 0,2-1 129,-3 1-129,2-1 0,1 0 0,-2 0 0,3-1 0,0 1 129,0 0-129,-1 1 0,1-3 129,0 2-129,0 1 0,-1 1 129,-1-2-258,-1 0 129,0 1 0,0-2 0,0 2 0,2-3 0,1 1 0,-1-1 0,4 1 129,-1-1-129,1 1 0,0 1 129,-1-1-258,-2 1 129,1-1 0,-4 2 0,2-2 129,0 5-129,2-5 129,1 4 0,3-2-129,2 2 129,1-1 0,0-2-129,-3 1 0,-2-1 0,-2 1 129,-6-1 0,-10 1 0,-4-2 0,-7 2 0,-5 0 0,-7-1 0,-2 2 0,-9 0-129,-1-1-129,-1 1 129,-1-3-258,0 6-516,-12-7-1032,18 0-2580,-18 0-516,0 0-258,-11 0-129</inkml:trace>
</inkml:ink>
</file>

<file path=ppt/ink/ink1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07.67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-7 113 1032,'0'0'2322,"0"0"-387,0 0-516,0 0-516,0-10-258,0 10-387,0 0 129,9 0 0,-9 0 129,17 0 0,-17 0 258,21 1 0,-9-1 129,4 0-129,-4-1 129,7-1-129,-4-1-129,6 2 0,-3-3-258,5 4-129,-2-1 0,2 1 0,1 0-129,1 0 0,1 0 0,0 0 0,1 0 258,1 0-258,-1 0 129,1 1-129,-1-1 129,0 1-129,-1-1 0,1 3 0,-1-2 0,1-1-129,0 2 129,0 1-129,1-2 129,-1 0-129,1 0 0,4 1 129,-2-1-129,0 0 129,0 1-129,0-1 0,-1 0 129,0 1-129,-2-2 0,1 1 129,0-1-129,0 2 0,2-2 129,2 3-129,2-1 129,0-1-129,4-1 0,1 0 0,2 0 129,0 0-129,3-1 129,-3-2-129,5-1 0,-1 1 0,-2-1 0,3 2 0,-2 0 0,1-1 0,1 0 0,2 1 0,-2 0 0,1-1 129,2 2 0,-1 1 0,-1-3-129,4 3 129,-3 0 129,3-1-129,1-3-129,4 1 129,-2-1-129,3 2 129,-2-3 0,4 3-129,-1-2 129,-1 3-129,-2-1 0,-1 2 0,-2 0 129,2 0-129,-5 0 0,3 0 129,-1-3-129,1 3 0,-3 0 129,2 0 0,0 0-129,1 3 129,1-3-129,-1 3 0,1-2 0,1 2 0,2-3 0,1 0 0,-1 0 0,3 0 0,0-2 0,0 1 0,0-3-129,0 1 258,3 3-129,1-2 0,2 0-129,-1 1 129,1 1 0,0-1 0,3-2 0,1 2 0,-3-2-129,0 0 258,0 1-129,0-1 0,2-1 0,1 1 0,-1 2 0,-2-2 0,1 2 0,-1 0 0,3-2 0,-2 0 129,-1 2-129,-1 0 0,-1-2 0,2 2 0,-2 1 0,2 0 0,-1 0 0,0-3 0,1 3 0,0 0 0,-1 0 0,0 0 0,1 0 0,0 0 0,0 0 0,0 0 0,0 0 0,-1 0 0,0 3-129,-2-3 129,0 4 0,0-2 0,-3 4 129,-1-2-129,-2 1 0,-2-1 0,2 0 129,1 4-129,-4-3 0,0 2 0,2 0 129,-1 0-258,1 2 129,1-2 0,-1 2 129,3 0 0,2 1 0,1 0-129,3-3 129,2 2 129,4-4-258,-1 2 129,-1-1-129,1 2 129,-3-4-129,3 3 258,-5 0-129,0-1 0,-1 1 0,2 2 0,2-3 0,3 3 0,0-4 0,1 3-129,-1-4 0,4 3 129,-2-3 0,0 0 0,-7 0-129,1 1 129,-5-1 0,1-2 0,-1 6-129,-12-6-258,1 6-258,-13-8-1419,3 4-2967,-13-3-258,-2-1-387,-11-14-258</inkml:trace>
</inkml:ink>
</file>

<file path=ppt/ink/ink1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10.91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-12 172 3999,'0'0'3999,"0"0"-129,-7 0-129,7 0-2451,0 0-1290,0 0 258,0 0 0,0 0 129,0 0 0,0 0 129,0 0-129,0 0 0,0 0-129,8-1-129,-8 1 0,17 0-129,-4 2 0,2 0 129,3 1 0,3-1 0,4 1 129,1-3 0,4 3 0,2-3 0,4 2 0,-1-2 129,6 2-129,1-1-129,4 2 129,-1-2-258,3 3 258,2-4-129,8 2 0,-1-2 129,8 0-129,0-2 0,5 2 0,0-7 129,3 3-129,1-2-129,-1 0 0,2-1 0,-2 3 0,0 1 0,3 0 0,0 1 0,2-1 0,0-1 0,1 2 0,0 0 0,2-3 0,-1 0 129,0 1-129,1-3 0,0 3 258,0 0-129,-1-1-129,0 0 129,0 3-129,-1 0 0,-2-2 129,2-1-129,1 2 129,1-3-129,1-1 0,0-2 129,0 0-129,2-1 0,-1 1 129,-2 1-129,2 0 0,-3 0 129,-1 4-129,0 1 0,-1 1 0,-3-1 129,0 2-129,-2 1 0,1 0 0,-4 0 129,0 1-129,0-1 129,1 3-129,1-1 129,-1-1-129,1-1 0,-3 0 129,2 0-129,-1 0 0,-1 0 0,-1 0 0,0 0 0,-1 1 0,1 2 129,1-1-129,0 3 0,-1-1 0,2 2 0,1 1 129,-2-1-129,2 0 0,0 0 0,2-1 0,2 0 0,3 0 0,-1-1 129,1-2-258,2 2 129,2-1 0,1 4 0,-2-4 0,1 1 0,-1 0 0,2-1 0,-1 1 0,3-1 0,-3 1 0,2-3 0,-1 1-129,0-1 258,6 1-129,1-2 0,2 0 0,1-2 0,2-1 0,1 1 0,1-2 0,0 1 0,-3 1 0,2 0 0,-1 0-129,2 2 129,-1-2 0,1-2 0,1 1 0,0 1 0,-3 0 129,2-1-129,-1 1 0,-1-1 0,2 3 129,-1 0-129,-2 0 129,3 0-129,0-1 0,0 0 129,-1 0-129,1 0 129,0-1-129,0 1 0,2 1 129,1-2-129,1 2 0,-1 0 129,0 0-129,0 0 0,-1 2 0,1 0 129,-3 1-129,3-1 0,-3 1 0,5 4 0,-2-3 0,5 1 0,1-2 0,1 2 0,5-2 129,-4 3-258,6-2 258,-4-1-129,0 3 0,0-2-129,1 0 129,-2-1 0,-2 2 0,-4 1 0,0-1 0,-3-1-129,-2-1 0,-2 1 129,-3-2 0,-2 1 0,-1-3 0,0 0-129,1 0 129,-3 0 0,3 0-129,0 0 129,0 0-129,1 0 129,-4 0-129,1 2 0,-2 0 129,0 1-129,-1-2 129,1-1-129,-3 1 129,1-1-129,0 2 129,2-2 0,-1 1 0,1-1 0,-2 0-129,2 0 129,-4 0 0,-1-1 0,-2-3-129,-2 1 129,1-1-129,-1 2 129,0-1 0,-1-2-129,-2 3 129,3-1 0,0-1 0,-1 0 0,1 1-129,0-3 129,1 1 0,0 2 0,0-1 0,-1-2-129,1 3 129,-1 1 0,-1 0 129,1-1-129,-2 2 0,1 0 0,1 1 0,-1-3 0,-1 2 0,2 0 0,-2 0 0,1 0 0,-3 0 0,2-2 129,-1 3-129,1 0 0,-1 0 0,3 0 129,-1 0-258,4 0 258,1 0-129,1 0 0,-1 0 0,7-1 129,1 0-129,0-2 129,-1 3-129,-3-1 0,3 1 0,-3-1 129,-6 1 0,-4 0-129,-8 0 129,-6 1-129,-4 1 0,-8 4 0,-8-3-258,-5 5-387,-13-8-1032,8 8-3225,-19-1-387,-3-1-129,-10-6-387</inkml:trace>
</inkml:ink>
</file>

<file path=ppt/ink/ink1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12.77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0 106 5031,'48'24'4386,"-19"-17"0,-7-7-645,-3 0-3612,7 0-258,1-3 258,1 1 0,-3 0 129,1-1 258,-2 1-258,-1 2 258,0-3-129,5 3 129,0-3-129,7 3 0,0 0 0,10 0 129,-1 0-129,11 0 0,0-1 0,7 1-129,1-3 129,4 3 0,2 0-258,3 0 258,-2 3-258,4 2 0,-2-1 0,4 4 0,4-4 0,2 3 0,1-4 0,3-1-129,2 0 129,2 0-129,3-2 129,-2 0-129,1 0 0,2-1 0,-3 0 129,2-1-129,1 2 0,1 0 129,0 0-129,5 0 129,0 3-129,3-2 0,3 4 0,2-2 129,4-1-129,2-2 129,2 0-129,-1 0 0,2 0 0,0-3 129,-2-1-129,1 0 129,-1-1-129,0-2 0,-3 0 129,-1 2-129,-1-2 129,-2 2 0,2-4-129,0 2 0,-2 0 129,1-1-129,1 1 129,0-2 0,-1 1-129,3 0 0,-3 3 0,0-2 0,-3 3 0,-1-1 129,-2 0-258,-2 1 129,0 1 0,-5-1 0,0-1 0,-2 2 0,-1 0 0,-4 2 0,2 1 0,-1 0-129,-3 0 129,3-1 0,-4-1 0,0 0 0,-2 0 0,0-2 0,-4 1 0,1 0 0,-4-1 0,-1 4 129,0 0-129,0 0 129,1 2-129,1 5-129,1-2 258,-1 0-258,1 3 258,0-2-258,0 1 129,-1 1 0,1-1 129,-1 3-129,1-5 129,2 3-129,1-2 0,1 1 258,2-2-258,-1 1 129,0-2-129,1 2 0,-3-4 0,0 2 129,-2 2-129,-1-1 0,-4 2 0,-1-1-129,-3 6-258,-9-5-258,9 18-3483,-19-10-903,-5 4-645,-16-13-258</inkml:trace>
</inkml:ink>
</file>

<file path=ppt/ink/ink1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28.687"/>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75 223 2451,'0'0'2709,"11"-5"129,-11 5-3096,0 0-258,0 0 0,0 0 129,-5-14 387,5 14 129,-10-9 258,-1 4 258,11 5 0,-19-7-129,19 7 129,-19-7-129,19 7 0,-15-7 258,15 7-129,0 0-129,0 0 258,-13-12-258,13 12 0,0 0-129,0 0-129,0 0 129,0 0-258,0 0 0,0 0 0,0 0 129,0 0 0,0 0 258,0 0 0,0 0-129,13 0 129,0 0 0,7-1 0,0-4-258,6-2 129,1-2-258,4 0 129,1-1-129,3 0 0,1-2-129,1 3 129,2 0-129,3 4 0,2-2 129,2 5 0,2-1-129,3 0 129,-1 2 0,7 0 129,-2-1-129,6 2 129,-2-1-129,4 1 258,-1-1-129,5 1-129,0 0 0,3 0 129,1 0-129,1 2 0,3-2 0,1 0 0,0-1-129,0-4 129,0-2 0,1 2 0,-3-5 129,2 5-129,-7-2 0,1 3 0,-2 2 129,-3-1-129,-5 3-129,-5-2 129,-6 2-129,-6 0 0,-6-1 129,-4 1-129,-6 0 129,-2 0 0,-2 0 0,3 0 0,1 1-129,3 4 129,0-4-129,5 2 0,0-3 0,-1 1 129,-3 0-129,-4-1 0,-6 0-129,-3 0 129,-5 0-258,-13 0 0,14 0-258,-14 0-516,0 0-258,0 0-1161,0 0-2193,0 10-258,1 2-387,-1-1 259</inkml:trace>
</inkml:ink>
</file>

<file path=ppt/ink/ink1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37.508"/>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-1 116 1935,'11'3'0,"-11"-3"-258,14 0 129,-14 0 129,18-7 0,-8 4 129,3-2 129,-1-1 387,2 2 0,0-2 129,1 4 129,1-2 129,3 4 258,2-5-258,4 5-129,3-1 0,5 1-129,4-3-129,4 3 129,2-4-129,5 1-129,-2-2 129,6 5-129,-2-5 129,0 5-129,-1-4-129,4 4 258,-5 0-258,7 0 0,-3 0 0,4 0-129,0 0 0,6 0 0,0 0-129,2-3 0,0-3 0,3 0 0,-2-2 129,2 3-129,-5-3 129,3 4-129,-2 0 0,1 3 0,-1 1 0,1 0 0,1 0-129,-2 0 129,2 1-129,1 0 0,0-1 0,0 0 0,0 0 0,3 0 129,-2-2-129,0-1 129,1 2-129,-2-1 129,0-1-129,-1 3 129,0 0-129,-2 0 129,4 0-129,-2 0 0,2 0 0,0 0 129,2 0-129,1 0 0,0 0 0,-2 0 129,3 0-129,0-1 129,-4 0-129,2 1 258,-3 0-258,0 0 0,1 0 0,2 1 129,-2 3-129,1-2 0,-1 0 0,0 1 0,2-1 0,-2 0 0,-2 1 0,-2-2 0,0 2 0,0-1 0,-2 1 0,2-1 129,-3 1-129,2-1 0,1 0 0,-2 0 0,3-1 0,0 1 129,0 0-129,-1 1 0,1-3 129,0 2-129,0 1 0,-1 1 129,-1-2-258,-1 0 129,0 1 0,0-2 0,0 2 0,2-3 0,1 1 0,-1-1 0,4 1 129,-1-1-129,1 1 0,0 1 129,-1-1-258,-2 1 129,1-1 0,-4 2 0,2-2 129,0 5-129,2-5 129,1 4 0,3-2-129,2 2 129,1-1 0,0-2-129,-3 1 0,-2-1 0,-2 1 129,-6-1 0,-10 1 0,-4-2 0,-7 2 0,-5 0 0,-7-1 0,-2 2 0,-9 0-129,-1-1-129,-1 1 129,-1-3-258,0 6-516,-12-7-1032,18 0-2580,-18 0-516,0 0-258,-11 0-129</inkml:trace>
</inkml:ink>
</file>

<file path=ppt/ink/ink1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09-09-11T05:31:19.328"/>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0 319 21,'0'0'18,"0"0"-3,19-9-4,-6-8-2,2-2-3,4-5-4,6 0-1,-2-4 1,3 5-2,1 1-2,-5 7 2,-3 4-1,-2 5 1,-17 6 0,19 11 0,-19-11 1,0 38 3,-7-14 0,5 8 1,-8 0 0,8 3 0,0-3 0,10 0 1,0-10-1,12-1-1,1-12 0,9-3-1,-1-12 0,9-3-1,-8-8 0,4-2-2,0-5-1,-9-6-4,9 7-8,-17-1-13,-8-10-5,6 12 1,-17-10 0</inkml:trace>
  <inkml:trace contextRef="#ctx0" brushRef="#br0" timeOffset="406">556-1 31,'-7'30'30,"1"-2"-4,-11 0-6,15 25-4,-19-8-5,18 22-2,-13-7-3,15 5-3,-5-1-3,2-8-2,10 4-6,-10-21-5,15 4-8,-3-3-12,-6-20 2,7 5-1</inkml:trace>
  <inkml:trace contextRef="#ctx0" brushRef="#br0" timeOffset="718">1097 25 0,'0'0'25,"-11"27"2,-6-5-5,2 1-6,2 12-2,-8-3-6,11 15 0,-9-6-2,18 8 0,-7-6-2,14 5 0,-1-5-1,9-2-1,-3-7-1,4-2 0,0-6-1,-3-9-2,1 5-4,-13-22-5,17 15-9,-17-15-10,0 0-1,0 0 0</inkml:trace>
  <inkml:trace contextRef="#ctx0" brushRef="#br0" timeOffset="1015">1302 243 36,'0'0'29,"0"0"-4,0 0-6,13 35-7,-11-18-5,15 9-2,-8 0-1,14 6-1,-4 6-3,7-7-5,5 11-6,-9-18-7,5-2-11,1 6-2,-13-11 0</inkml:trace>
  <inkml:trace contextRef="#ctx0" brushRef="#br0" timeOffset="1265">1317 561 18,'0'0'29,"0"0"-1,24-23-4,3 18-10,-6-12-8,13 6-2,-2-4-5,6-6-6,0 6-8,-2-2-11,-12-16-2,10 14-1</inkml:trace>
  <inkml:trace contextRef="#ctx0" brushRef="#br0" timeOffset="1453">1741 24 19,'0'0'28,"19"-2"-2,-19 2-2,22 15-4,1 11-5,-23-26-4,42 52-1,-27-22-3,11 15-2,-13 0-3,5 4-3,-7 14-11,-17-8-17,1-5-5,-3 3-1,-9-10 0</inkml:trace>
</inkml:ink>
</file>

<file path=ppt/ink/ink18.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09-09-11T05:31:22.015"/>
    </inkml:context>
    <inkml:brush xml:id="br0">
      <inkml:brushProperty name="width" value="0.05292" units="cm"/>
      <inkml:brushProperty name="height" value="0.05292" units="cm"/>
      <inkml:brushProperty name="color" value="#009999"/>
      <inkml:brushProperty name="fitToCurve" value="1"/>
    </inkml:brush>
    <inkml:brush xml:id="br1">
      <inkml:brushProperty name="width" value="0.05292" units="cm"/>
      <inkml:brushProperty name="height" value="0.05292" units="cm"/>
      <inkml:brushProperty name="fitToCurve" value="1"/>
    </inkml:brush>
  </inkml:definitions>
  <inkml:trace contextRef="#ctx0" brushRef="#br0">4976 2624 21,'0'0'28,"6"27"-8,13 2-3,-14-4-3,17 9-3,-14-9-3,18 7-2,-13-5-3,6-7-4,-2 5-6,-17-25-10,17 12-13,-4 3-1,-13-15 1</inkml:trace>
  <inkml:trace contextRef="#ctx0" brushRef="#br0" timeOffset="219">4908 2911 9,'17'-16'33,"0"-12"1,8-1 1,11 0-14,-16-14-7,20 14-7,-11-1-6,2 1-14,-4 7-20,-2 17-2,-25 5 0,27-3 0</inkml:trace>
  <inkml:trace contextRef="#ctx0" brushRef="#br0" timeOffset="2266">377 2500 4,'0'0'14,"0"0"-4,0 0-2,0 0-1,0 0-1,0 0 0,5 15-2,-5-15 1,17 0-1,-17 0 0,32 0 1,-12-4-1,6 4 1,-6-3-1,7 0 0,-3-2 0,3 1-1,-7-3 0,2 4 0,-7-5 0,4 3 0,-19 5 0,28-16-1,-28 16 1,24-21-1,-24 21 1,25-26-1,-11 9-1,1 2 1,-1-3-1,3 1 1,-2-2-1,-2-1 0,1-2 0,-1 0 1,-4 0-2,-1 2 1,1-2-1,-2 2 0,-1 0 0,-1 0 0,0 1 0,-1 1 0,1-1 0,0 1 0,-2-4 1,2 2-1,0-2 0,2-4 0,0 1 0,0-2 0,-2 0 1,2-3-1,-2 0 0,0-2 0,0-2 0,0 0 0,-2 1 1,2-3-2,0 1 2,0-1-1,6-1 0,-5 0 0,6 2 0,-5 0 0,5-1 0,-5 1 0,4-1 1,-4-1-1,-2 2 0,2-4 1,-2-1-2,5-1 3,-3-1-3,5-1 3,-4-1-2,4 0 1,-2-2-1,4 1 1,-2 1-1,-2-3 0,2 0 1,-1 0-1,3 1 1,1 1-1,0-1 1,4 4-1,0 0 1,-1 5 0,4 5-1,-2 5 1,1 3-1,-3 8 0,1 2 0,-4 9 0,2 3 0,-17 2-1,25 9 1,-25-9 0,21 22 0,-21-22 0,23 28-1,-11-9 1,-2 1 0,4 2 0,-2 5-1,0 0 1,1 3 0,-3 1 0,2 2 0,-3 1-1,2 1 1,-2 1 0,1-1 0,2 0 0,0 1 0,-1-3 0,3-1-1,1 2 1,0-2 0,1 0 0,-5-2 0,3 2 0,-2 4 0,1 3-1,-4-4 2,1 4-2,-3-2 1,1 0-1,1 2 1,-1 1 0,1-5 0,-3 1 0,3 2 1,1-1-1,-3-1 1,3 3-1,-2-1 0,1-2 0,1-1 0,2 0 1,-4-1-1,4 0 0,-2-2 1,2-2 0,-2-1 0,4 1 0,-3-5 0,3 2 1,-2-5-1,1 3 0,3-3-1,0 0 1,3-2 0,-2 2 0,5-1-1,2 2 2,-1-1 0,4 0-1,-1 2 2,2 2-2,-4 0 0,10-1 0,-5-3 1,6 1-2,1-2 0,4-3-1,9 4-3,-6-12-15,7 9-16,4 3-1,-8-2 0,-4 7 1</inkml:trace>
  <inkml:trace contextRef="#ctx0" brushRef="#br0" timeOffset="5297">3018 2611 17,'25'-12'14,"-10"5"-1,2-1 0,2-1-1,1-7-2,2 4-1,0-8-2,2 3-2,-2-7 0,3 2-3,-1-5 1,1 0 0,-3-1-1,2-1 1,-6-1 0,6 1 1,-7-5-1,5 4 2,-5-5-2,5 3 1,-9-5-2,9 3 1,-7-6-2,4 1 1,-2-2-1,2-1 1,-4-3 0,2 3-1,-4-4 1,2 1-1,-3-4 1,3 3-1,-1-2 0,0 2 0,-3-1 0,3 0-1,-4 0 0,2 3 0,-4-2 1,1-1-1,-1 0 0,2-2 1,-1 2-1,-2-2 1,1-1-1,2-3 1,0 1-2,2 0 2,0-2-1,3-2 0,2 3 0,2-6 0,1 3 0,0-1 0,1 1 0,1 7 1,0 2-1,-4 7 0,1 4 2,-4 9-1,-2 7-1,-13 20 1,24-17-1,-24 17 0,22 7 0,-22-7 0,24 27 0,-11-10 0,4 5-1,0 3 1,2 2 0,-2 3 0,0 4 0,-1 0-1,6 6 2,-5 1-1,2 2 1,1 3-1,-3-1 1,0 2 0,-2 2-1,0 2 1,-8-6-1,5 3 1,-7-5-1,0 1 0,0 2 0,0-1-1,-1-1 1,3 0 0,-1-1 0,-1 1-1,2 2 1,2 1 1,-4-2-1,1 4 1,1-2 0,0 6 1,-2-3-1,2 4 0,-2 2 0,3 1 0,-1 0 0,1 2 0,-1 2 0,3 1 0,-1 2 0,-1 2-2,4-2 1,-3-5-2,9 8-5,-16-15-23,10-1-7,3-2-1,0-12 1</inkml:trace>
  <inkml:trace contextRef="#ctx0" brushRef="#br0" timeOffset="10594">404 131 11,'0'0'24,"0"0"-3,0 0-2,0 0-3,0 0-3,0 0-4,0 0-2,-4 26-3,6 11 1,-4 13-2,2 31 0,-3 24-1,3 36 1,-3 22 0,4 29 0,-1 21-1,4 11 0,-4-2 1,3-5-3,-6-15 2,1-16-2,0-28-1,-4-32-4,7-20-13,1-28-14,-10-33-2,6-19 1</inkml:trace>
  <inkml:trace contextRef="#ctx0" brushRef="#br0" timeOffset="11156">326 157 16,'0'0'13,"0"0"-1,0 0-2,-24 13-2,14 4-2,-3 0-1,4 5-1,-4-4-1,6 2-1,7-20 0,-10 24 2,10-24-2,0 0-1,10-20 1,0-4-2,4-4 1,1-4-1,0-2 3,4-1-2,-2-1 2,-1 9 1,-4 2 0,5 13 3,-12-3-1,14 17 1,-19-2-1,29 17-2,-12 3-2,6 2-6,8 11-9,1 6-16,-2-7-2,6 10 0</inkml:trace>
  <inkml:trace contextRef="#ctx0" brushRef="#br0" timeOffset="12688">0 2730 14,'0'0'15,"0"0"-2,0 0-3,0 0-3,22 9-2,-22-9-2,35 3-2,-11 0 0,8-1 0,5 2 0,9-1 0,3-1 0,7 1 1,11-1-1,6 1 2,5-3-1,6 5 2,8-5-2,7 2 1,1-2-1,5 1 0,0-2 0,3 2-1,4-1 0,-1 2-1,-1 0 1,-2 3-1,4-2 1,-7 4-1,1-2 1,-1 0 0,-4 2-1,1-2 0,3 0 1,0-5-1,1 2 0,2-1 0,2-2 0,-5 1 0,3-4 0,-1 3 1,-2-3-1,-4 6 0,2-4 0,-3 2 0,-2 0-1,-2 0 1,-3 2 0,-3-2-1,-6 0 1,-4 0 0,-6 2-2,-6-4-4,-4 5-6,-6 1-8,-19-13-5,11 18-1</inkml:trace>
  <inkml:trace contextRef="#ctx0" brushRef="#br0" timeOffset="13422">4360 2580 12,'0'0'20,"0"0"-6,0 0-5,0 0-1,15 7-3,-15-7 0,26 19 2,-26-19 0,32 27 1,-32-27 0,25 32 1,-25-32-2,20 40 1,-25-21-3,5 8 0,-13-4-2,-4 4-1,-5 5-3,-7-10-7,6 3-17,-3 4-8,-9-12 1,11 6-1</inkml:trace>
  <inkml:trace contextRef="#ctx0" brushRef="#br1" timeOffset="20969">1482 1351 12,'0'0'18,"0"0"-3,0 0-1,19-10-1,-19 10 1,10-17-2,-10 17-2,7-17-1,-7 17-1,0 0-1,-3-17 0,3 17-2,0 0-1,0 0 0,0 0-1,0 0-2,0 0 1,0 0-2,0 0 0,0 0 1,0 0-1,0 0 1,-11 15 0,11-15 0,0 0 0,0 0 0,0 0 0,0 0 0,0 0 0,11-15 0,-11 15 1,0 0-1,0 0 0,0 0-1,0 0 1,0 0-1,0 0 0,0 0-3,0 0-9,-11 20-21,11-20-2,0 0 0,0 0 0</inkml:trace>
  <inkml:trace contextRef="#ctx0" brushRef="#br1" timeOffset="22094">4101 1418 15,'-13'15'17,"13"-15"-1,-15 10 0,15-10-2,0 0 0,-9 22-3,9-22-3,0 0 0,0 0-2,9 16 0,-9-16-2,0 0 1,0 0-1,22-12-1,-22 12 1,0 0-1,3-15-1,-3 15 0,0 0 0,0 0-1,-15-9-1,15 9-1,0 0-2,-22 0-7,22 0-14,3 17-9,-3-17-2,0 0 2</inkml:trace>
  <inkml:trace contextRef="#ctx0" brushRef="#br1" timeOffset="23156">1570 1390 14,'0'0'29,"0"0"-3,0 0-3,-20-9-4,20 9-4,0 0-4,0 0-3,0 0-3,0 0-1,0 0-1,0 0 0,0 0 0,0 0-1,0 0 0,0 0 1,0 0-1,25 17 0,-25-17 0,26 5-1,-6-2 0,0 1 0,2-1 0,5 1 0,-1-1 0,1 2-1,2-2 1,1 2 0,-5-3 0,6 3 0,-6 0-1,6-1 1,-4 1 0,0 0-1,-4-2 0,4 2 1,-1-2 0,6 1 0,-2-4 0,2 1 0,-1-1-1,-1 0 1,1 0 0,-1 0 0,2-1 0,-6 2 0,-3 1-1,3 0 0,-1 1 0,0-1 0,1 1 1,1-1-1,-2 0 0,-1-2 0,3 1 1,2-1-1,-4-1 0,4-1 1,0 0-1,-1-1 0,4 1 0,2 1 1,-2-3-1,0 4 0,2 0 0,0 0 0,0 2 0,0 0 0,-2-1 0,-2 1 0,2 0 0,-1-1 0,-1 1 0,6-2 0,-4 2 0,0-2 1,2 0-1,-2 0 0,-2 0 1,3 0-1,-3-2 1,-3 2-1,0-2 0,0 1 0,0-1 0,2 2 0,0-2 0,4 1 0,1 1 0,5 0 0,-2 0 0,4 0 0,1 1 0,-3 1 0,0 1 0,-7-1 0,-5 0 0,-7 1 0,-1-1 0,-19-2 1,17 1-1,-17-1-1,0 0 1,0 0-1,0 0-1,0 0 0,0 0-4,-2-18-10,2 18-23,0 0 2,-3-15-2,3 15 1</inkml:trace>
  <inkml:trace contextRef="#ctx0" brushRef="#br1" timeOffset="24172">3843 1280 70,'-15'-18'37,"15"18"-2,-9-16-11,9 16-13,0 0-5,22 19-3,-22-19-1,32 22 0,-6-9-1,4 4 0,2 2 0,4 1 0,-6 2-1,-1 1 0,-6 1 1,-9 3-1,-12 0 1,-11 3-1,-8 2 1,-11-2-1,-6 1-2,-14-6-2,11 12-15,-14-15-18,4-7-1,1-6 0,6-8 0</inkml:trace>
  <inkml:trace contextRef="#ctx0" brushRef="#br1" timeOffset="24969">1619 1231 22,'0'0'34,"26"-5"2,-26 5-2,0 0-12,20 0-7,-20 0-7,0 0-3,-15 4-1,15-4-2,-27 16-1,5-2 0,-4 4-1,-4 4 0,-4 5 0,0 2 0,6 1-1,1 4 2,8-2-1,7 3 1,10-3-1,11-1 0,10-6 1,11 0-1,9-3-2,1-10-5,18 3-26,-9-5-2,-7-7-2,0 3 0</inkml:trace>
  <inkml:trace contextRef="#ctx0" brushRef="#br1" timeOffset="25766">2331 724 11,'-5'31'25,"-24"-8"-3,9 4-5,0 8-1,-4-11-4,11 11-2,-3-14-1,18 9 1,-2-13-3,22 6 0,-7-11-1,17 3-2,-3-8 0,10 3-2,-9-6 0,1-1-2,-4-1 0,-8-4-2,3 4-5,-22-2-8,15-16-10,-15 16-9,-2-20 2,2 20-1</inkml:trace>
  <inkml:trace contextRef="#ctx0" brushRef="#br1" timeOffset="26047">2395 761 43,'0'0'33,"0"0"1,9 24-11,-9-24-6,19 39-7,-9-21-3,13 14-1,-2-7-3,6 4-1,0-2-4,-7-13-11,14-3-20,-10 1-2,-8-9-1,-16-3 1</inkml:trace>
  <inkml:trace contextRef="#ctx0" brushRef="#br1" timeOffset="26344">2776 712 32,'17'-1'33,"-17"1"2,20 18 0,-1 11-13,-14-14-13,20 19-2,-5-7-2,9 10-2,-2-5-2,4-2-2,-1 0-5,-15-18-17,6 2-11,-5-6-3,-16-8 2,22-5-2</inkml:trace>
  <inkml:trace contextRef="#ctx0" brushRef="#br1" timeOffset="26610">3084 691 68,'6'32'37,"-16"-4"-1,-8 14-2,-18-6-27,11 9-5,-1 11-11,-9-6-27,6-8-1,7-6 1,2-13-2</inkml:trace>
</inkml:ink>
</file>

<file path=ppt/ink/ink19.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4.703"/>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9 103 42,'0'0'34,"0"0"0,0 0-3,-16-4-15,30 4-5,-8-13-3,12 6-6,3-3-1,4 0-1,4 1 0,3 0 0,-1 2 1,0 3-1,-5 1 1,-4 3-1,-6 3 0,-2 3 1,-14-6-1,11 25 1,-11-5 0,-5 5-1,-1 3 0,1 4 1,-1 1-2,1-2 1,4 1-1,4-8 1,4-2 0,5-5 0,7-6 0,6-1 1,-1-7 1,7-1-1,0-4-1,-2-6-3,9 2-7,-15-10-24,0-10 0,1-1-1,-10-7 0</inkml:trace>
  <inkml:trace contextRef="#ctx0" brushRef="#br0" timeOffset="406">585 0 33,'-10'28'33,"-1"11"2,-5 11-1,-6 3-11,11 25-5,-23-11-8,17 12-3,-8-11-3,10 1-1,1-11-1,4-13-1,5-9-3,4-16-2,9 2-3,-8-22-15,0 0-13,16-19-1,-7 2-1,1-2 1</inkml:trace>
  <inkml:trace contextRef="#ctx0" brushRef="#br0" timeOffset="734">1000 89 56,'9'21'34,"-15"1"1,-5 5-10,-16-4-4,13 18-9,-17-2-7,6 10-1,1-4-2,5 4 0,4-2-1,8 2 0,4-6 0,9-3 0,5-5-1,2-8-1,6 0-3,-3-16-4,12 5-18,-7-16-10,-5-7 1,0-9-2,-3-8 2</inkml:trace>
</inkml:ink>
</file>

<file path=ppt/ink/ink2.xml><?xml version="1.0" encoding="utf-8"?>
<inkml:ink xmlns:inkml="http://www.w3.org/2003/InkML">
  <inkml:definitions>
    <inkml:context xml:id="ctx0">
      <inkml:inkSource xml:id="inkSrc0">
        <inkml:traceFormat>
          <inkml:channel name="X" type="integer" max="4095" units="in"/>
          <inkml:channel name="Y" type="integer" max="4095" units="in"/>
        </inkml:traceFormat>
        <inkml:channelProperties>
          <inkml:channelProperty channel="X" name="resolution" value="1000" units="1/in"/>
          <inkml:channelProperty channel="Y" name="resolution" value="1000" units="1/in"/>
        </inkml:channelProperties>
      </inkml:inkSource>
      <inkml:timestamp xml:id="ts0" timeString="2007-06-25T13:56:50.505"/>
    </inkml:context>
    <inkml:brush xml:id="br0">
      <inkml:brushProperty name="width" value="0.05292" units="cm"/>
      <inkml:brushProperty name="height" value="0.05292" units="cm"/>
      <inkml:brushProperty name="fitToCurve" value="1"/>
      <inkml:brushProperty name="ignorePressure" value="1"/>
    </inkml:brush>
  </inkml:definitions>
  <inkml:trace contextRef="#ctx0" brushRef="#br0">197 0,'0'0,"-15"23,-17 24,9 41,-9-9,9 5,15-28,8-1,8-13,23-14,-7-5,15 10,-8-15,9-4,-17 5,-15-5,-8 9,-16-4,-23-1,0-18,-16-9,0-10,16-13,15-1,24-4,16-9,-16 46,0 0,0 0,0 0,0 0</inkml:trace>
</inkml:ink>
</file>

<file path=ppt/ink/ink20.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3.187"/>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-3 165 40,'0'0'35,"0"0"2,0 0-2,1-14-15,14 11-4,-12-17-7,16 4-6,-1-6-1,7-1-2,7 0 0,4 2-1,-1 7 1,-1 5-1,-5 11 1,-3 6 0,-6 11 1,-5 9-1,-8 5-1,-7-3-5,9 15-23,-11-3-6,-4-3-1,-1-3-1</inkml:trace>
</inkml:ink>
</file>

<file path=ppt/ink/ink21.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0.562"/>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509 65 48,'-3'-26'34,"3"9"0,0 17-10,-8-24-5,8 24-4,0 0-6,0 0-4,-6 17-2,3 6 0,-4 7-1,1 14-1,-4 15 1,0 24 0,-6 24-1,0 26 0,-3 23 0,-1 25 0,-5 22-1,1 17 1,-5 9 0,-2 4 1,0-10-1,2-11 1,0-22-1,1-19-1,7-30-2,-3-33-7,23-18-29,-9-27 0,3-19 0,-1-18-1</inkml:trace>
  <inkml:trace contextRef="#ctx0" brushRef="#br0" timeOffset="859">-16 3032 51,'-16'8'31,"16"-8"2,0 0-7,0 0-12,37 15-5,-11-12-5,18 6-1,10-6 1,18 5-1,12-6 1,20 2-1,16-8 0,28 4 0,14-9 0,22 0 0,21-3-1,22 0 0,13-2 0,15 2 0,4 1-1,-2 5 1,-8 2-2,-8 7 1,-18 4 0,-15 6-1,-24 3 0,-20 2 0,-30 2-1,-20-1-1,-15 4-2,-25-15-4,-4 15-13,-23-14-17,-11-4 0,-9-3-1,-8-8 2</inkml:trace>
  <inkml:trace contextRef="#ctx0" brushRef="#br0" timeOffset="1469">4433 2975 69,'-17'-6'38,"1"2"0,3 3-7,-3-8-18,16 9-6,0 0-4,23 17-2,-4-5-1,1 5 1,7 2-1,-1 6 2,-5 4 0,-2 5 0,-13 1 0,-8 5 0,-11 1-1,-5-1-1,-10 7-6,-15-19-10,-1 6-23,1-5 0,1-8-1,3-10 1</inkml:trace>
</inkml:ink>
</file>

<file path=ppt/ink/ink2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55.343"/>
    </inkml:context>
    <inkml:brush xml:id="br0">
      <inkml:brushProperty name="width" value="0.05292" units="cm"/>
      <inkml:brushProperty name="height" value="0.05292" units="cm"/>
      <inkml:brushProperty name="color" value="#009999"/>
      <inkml:brushProperty name="fitToCurve" value="1"/>
    </inkml:brush>
    <inkml:brush xml:id="br1">
      <inkml:brushProperty name="width" value="0.05292" units="cm"/>
      <inkml:brushProperty name="height" value="0.05292" units="cm"/>
      <inkml:brushProperty name="fitToCurve" value="1"/>
    </inkml:brush>
  </inkml:definitions>
  <inkml:trace contextRef="#ctx0" brushRef="#br0">1462 385 35,'0'0'32,"0"0"2,0 0 0,0 0-14,23 38-4,-21-25-4,14 19-7,-3-5 0,8 12-2,-1-5-2,0-4-4,5 4-4,-9-19-7,8-2-21,-8-6-1,-16-7 0,13-7 0</inkml:trace>
  <inkml:trace contextRef="#ctx0" brushRef="#br0" timeOffset="219">1485 635 38,'0'0'35,"0"0"0,0-18 0,5-8-15,16 12-5,-11-15-4,15 8-8,-2-2-6,-3-10-10,6 8-22,-3 0 0,-5 2-1,1-2 0</inkml:trace>
  <inkml:trace contextRef="#ctx0" brushRef="#br0" timeOffset="469">1848 0 34,'27'11'33,"-11"6"0,1 13 0,8 18-13,-15-3-5,13 27-4,-15-3-5,8 9-1,-10 3-6,-9-14-12,-3-4-21,-4-9-1,-9-18-1,-1-9 0</inkml:trace>
  <inkml:trace contextRef="#ctx0" brushRef="#br0" timeOffset="2110">-7 3391 17,'0'0'27,"0"0"-1,2 15-4,-2-15-6,0 0-3,0 0-4,18 11-1,-18-11-3,17 0 0,-17 0 1,26-1-1,-26 1-1,30 0 0,-17-3 0,9 6-1,-7-6 0,6 4 0,-4-2-1,3 2-1,-1-4 1,2 3-1,-1-3 0,0 2 0,-2 0-1,0 1 1,0-3-1,-1 1 1,-3 2-1,1 0 1,1 0-1,1 0 0,-1-3 1,2 2 0,-2-2 0,3 0 0,-2-1-1,2 0 1,-2-2 0,-1 0 0,0 0-1,-1 1 0,1-2 1,0-1-1,3 1 1,-1-1-1,0-2 2,0 1-2,0-4 2,2 2-1,-4-5 0,2 2 0,-2-5 1,0 2-1,-2-5 0,4 1 0,-4-5 0,0 2-1,1-3 1,-2 2-1,0-2 1,1 1 0,-2-1-1,0 3 0,0 1 1,-1 0 0,1-1-1,1-2 0,-2 0 1,0 2-1,1-2 1,1-1-1,0 0 0,-1-1 0,-2 4 1,0-2-1,1-1-1,1 3 2,-2-1-2,-1 2 1,1-1-1,1 1 2,1-1-2,1 0 1,0-1 0,0 1 0,-2-2 0,3-1 0,-3-2 0,1 1 0,-1-4 1,-1 3-1,-2-2 0,1 1 0,-3 1 1,-1 2-1,1 3 0,-2 1 0,1 1 1,1 1-1,-2 2 0,0 1-1,2-2 1,-2-2 0,2-1 1,0 2-1,-1-1 0,3 1 0,-4-1 0,2 2 0,1 0 0,-1 3 0,-1 0 0,1 0 0,0-3-1,-2 1 2,3-1-2,-2 0 1,1 0-1,-2 0 1,0-2-1,0 0 1,1 3 0,-1-1-1,-1 1 1,0-1 0,0 2 1,1-1-1,-1-1 0,0 0 0,0 0 0,1-2 0,2-2 0,-1 0-1,3-2 1,-1-1 0,1 1 0,1 0 0,0 3 0,-1 2 0,-2 4 0,1-1 0,-1 3-1,1 2 1,0 0 0,1-1 0,3 1 0,1-2-1,1 3 1,0 0-1,1 2 1,-1 1-1,0 4 0,-13 5 0,21-6 1,-21 6-1,15 3 0,-15-3 0,14 7 0,-14-7 1,13 14 0,-13-14-1,13 20 1,-13-20 0,14 28-1,-8-16 1,0 4 0,0 0 0,-3 4-1,-1-1 1,1 1 0,-3 0 0,2-2 0,-1 5 0,-1-1 0,0-1 0,2-1 0,-4 2 0,2-2 0,-1 1 0,-1 1-1,1-1 1,-2 2 0,2 0 0,-1 0-1,2 0 1,0 0 0,-1 0 0,1 0 1,1 1-2,-1 0 2,-1 1 0,1-1 0,0 2-1,0-1 1,0 1-2,-2 0 1,4 0 0,-2-2 0,0 3 0,1 0 0,1 1 0,-1-1 0,-1 1 0,1 1-1,1 0 1,-2 1 0,1-2 0,1 3 0,-2-1 0,1-3 0,1 1 0,-2 0 0,1-3 0,0 0 0,-1-1 0,2-2 0,-1-1 0,1 0 0,-1 1 1,-1-2-2,2 1 2,-1 1-1,2-2 0,-2 3 1,1 1-1,1-1 1,-2 0-1,3 1 1,-1-2-2,0 1 2,2 0-1,-1-3-1,0 0 2,0-2-1,2 2 0,-1 0 0,0 2 0,1-2 1,1 3-1,0-2 0,2 1 1,0 1-1,-1-2 0,4-2 0,-2-1 1,0 0-2,1-3 2,1 1-1,-2-2 0,2 1 0,-12-15 0,21 24 0,-21-24 0,16 22 1,-16-22-1,17 17 0,-17-17 0,15 14 0,-15-14 0,18 13 0,-18-13 0,23 16 0,-10-11 0,-13-5 0,25 15 0,-25-15 0,24 15 0,-9-7 1,-1-1-1,0-1 0,2 2 0,1 1 1,1-1-1,0-1 1,2 2-1,-1 0 1,3 1 0,2-2 0,1 1 0,0-1-1,3 1 1,2 1-1,2 1 0,2-1 0,1-1-3,6 11-9,-8-10-29,6 2 2,-3-2-2,-1 0 0</inkml:trace>
  <inkml:trace contextRef="#ctx0" brushRef="#br1" timeOffset="14078">224 1962 77,'0'0'37,"-20"-5"-1,20 5-8,-7-13-12,30 13-6,-4-12-4,21 7-3,3-3 0,12 6-1,8-3 0,7 7-1,-2 2-2,-2-3-3,3 15-6,-23-16-18,6 7-11,-12-4 2,-10 0-2</inkml:trace>
  <inkml:trace contextRef="#ctx0" brushRef="#br1" timeOffset="14407">802 1753 46,'0'0'32,"-1"16"4,1-16-3,13 3-7,7 13-14,-20-16-5,30 24-2,-14-10-1,7 11 1,-10-1-2,0 6 1,-10-1-2,-6 4 1,-9-2-3,-6-5-4,0 14-12,-8-20-22,1-3 0,0-10-1,8-4 0</inkml:trace>
  <inkml:trace contextRef="#ctx0" brushRef="#br1" timeOffset="15188">2095 1964 33,'-17'3'35,"17"-3"2,-17 3-1,-1-13-12,18 10-5,0 0-7,0 0-2,0 0-5,0 0-2,18 4 0,9 0 0,7 0-2,12 5 0,9 0 1,14 2-1,9 1-1,4-4 0,1 4-4,-9-12-6,9 11-20,-24-12-10,-6 1 1,-21-9-1</inkml:trace>
  <inkml:trace contextRef="#ctx0" brushRef="#br1" timeOffset="15672">2183 1848 45,'0'0'36,"0"0"1,0 0-1,-23-13-12,19 26-9,-25-12-6,10 12-5,-10-1-2,3 3 0,-4 3-1,6 3-1,2 1 0,9 3 0,10 3-1,5-1 0,14 7-3,-1-5-3,26 15-11,-10-12-19,8-1 0,-3-5-1,0-5 1</inkml:trace>
  <inkml:trace contextRef="#ctx0" brushRef="#br1" timeOffset="16782">2508 1314 50,'0'0'35,"0"0"-1,0 0-9,-12-19-6,12 19-5,0 0-5,5 13-4,-2 0-3,7 7 0,1 2-1,3 6 0,5 1 0,4 7 1,-1-8-1,2 1 0,-2-6-1,-2-6-2,1 0-3,-21-17-3,32 17-7,-32-17-22,0 0 1,0 0-2,0 0 3</inkml:trace>
  <inkml:trace contextRef="#ctx0" brushRef="#br1" timeOffset="17047">2528 1605 48,'0'0'34,"0"0"4,-10-23-3,23 14-12,-15-20-10,23 9-4,-8-11-5,10 1-2,4 1-2,3-4-4,12 19-8,-16-8-25,10 11 0,-11 0-1,1 6 1</inkml:trace>
  <inkml:trace contextRef="#ctx0" brushRef="#br1" timeOffset="17391">3050 1486 30,'23'10'30,"-9"-6"2,4 3-5,2 9-8,-20-16-7,20 20-4,-20-20-2,6 26 0,-12-13-2,2 5 0,-9-1 0,3 3-1,-8-1 1,4 1-3,1-4 2,2 0-2,11-16 1,-13 21-1,13-21 0,4 14 0,-4-14-1,27 10 1,-8-2 0,4-1-1,3 4-2,-5-5-3,11 10-4,-18-16-9,8 5-18,-8-3 0,-14-2-2,0 0 3</inkml:trace>
  <inkml:trace contextRef="#ctx0" brushRef="#br1" timeOffset="17735">2903 1655 49,'-13'-8'37,"13"8"-1,0 0-1,22-5-14,-22 5-10,49-10-4,-16 8-4,13 4-2,4 1-1,1-5-3,8 14-6,-21-15-22,4 4-4,-9-2-2,-4-1 0</inkml:trace>
  <inkml:trace contextRef="#ctx0" brushRef="#br1" timeOffset="18000">3513 1748 38,'3'25'33,"0"3"2,-3-5-1,0-23-16,0 32-4,0-32-7,-3 16-1,3-16-2,0 0-1,0 0 0,-3-23 0,2 3-2,1-4 1,-2-5-3,2-4 1,3 2-1,-1-1 1,3 4-2,0 2 1,2 6-1,0 7 1,-7 13 0,24-7 1,-9 11 0,1 5 1,-2 2 0,2 5 0,-5 4 3,1 3-1,-9-4 0,0 2 0,-11-5-1,-2 0-2,-1-1-3,-12-13-9,7 2-27,-6-4 2,4 0-3,-4-4 1</inkml:trace>
  <inkml:trace contextRef="#ctx0" brushRef="#br0" timeOffset="25422">4201 3878 47,'0'0'35,"0"0"1,0 0-1,-16-7-16,32 25-8,-16-18-5,31 38-3,-6-13 0,8 8-1,0-1-1,3-5-4,5 6-6,-15-17-27,6-13-1,-6-12 0,-9-10 0</inkml:trace>
  <inkml:trace contextRef="#ctx0" brushRef="#br0" timeOffset="25641">4491 3834 76,'-14'31'39,"-12"6"0,-3 11 1,-16-10-27,15 14-8,-7-5-6,-1-11-5,15-5-32,-5-12 0,6-11-1,3-8-2</inkml:trace>
</inkml:ink>
</file>

<file path=ppt/ink/ink2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01-10T21:48:47.071"/>
    </inkml:context>
    <inkml:brush xml:id="br0">
      <inkml:brushProperty name="width" value="0.05292" units="cm"/>
      <inkml:brushProperty name="height" value="0.05292" units="cm"/>
      <inkml:brushProperty name="color" value="#FF0000"/>
    </inkml:brush>
  </inkml:definitions>
  <inkml:trace contextRef="#ctx0" brushRef="#br0">15042 16653 1935,'6'38'4386,"-10"-16"0,3 14-1935,-14-5-258,13 19-387,-15-4-258,9 19-258,-6-16-258,6 13-129,-5-14-387,7-4-129,0-9-387,1-9 0,5-6-516,0-20-1161,0 0-2838,11 1-516,-5-8-258,-2-6-258</inkml:trace>
  <inkml:trace contextRef="#ctx0" brushRef="#br0" timeOffset="630.0359">14966 16907 3999,'-6'-49'4902,"1"23"-1548,-3-12-774,9 9-516,-1-17-387,5 11-387,-5-12-258,12 11-258,-4-2 0,7 9-387,-2 4 0,7 5-258,-5 7 129,5 7-129,-2 6 0,-3 11 0,-3 11 0,-4 7 0,-6 11-129,-2 6 129,-4 4-129,-8 3 0,-3 0-258,-4-4 129,2-7-258,-3-6 129,6-10 0,1-12-129,13-14 0,-8 13 129,8-13-129,14 0 258,5 0 129,7 0 129,2 7 129,3 5-129,1 6 129,0 7 0,-4-2 0,0 6 0,-9-4-129,-2 4 0,-7-8 0,0 1-129,-2-2-387,-8-5-774,9 5-2580,-9-20-1161,5 21-258,-5-21-387</inkml:trace>
  <inkml:trace contextRef="#ctx0" brushRef="#br0" timeOffset="1725.0987">15460 16912 2322,'0'12'4902,"0"-12"0,0 0-1806,0-25-774,8 16-516,-8-13-516,11 9-516,-8-10 0,9 11-258,-4-4-258,1 5 0,-9 11 0,18-3-129,-18 3 0,14 15 0,-8-2 0,1 6 0,0-2 129,0 4 0,1-6 0,4-1-129,1-5 0,3-6 129,1-3-129,3-2 0,0-8-129,-2-8 129,1 5-129,-2-5-129,-2 0 129,-5 4-129,1 6-516,-8-3-1032,-3 11-3096,0 0-387,12 7-387,-12-7 0</inkml:trace>
  <inkml:trace contextRef="#ctx0" brushRef="#br0" timeOffset="2703.1547">16052 16632 1548,'0'0'3999,"4"-14"-258,-4 14-1161,0 0-387,0 0-516,0 0-387,0 0-516,-6 9-129,3 10-258,-2-3-129,-1 9 0,-1 1-129,3 4 129,-2-2-129,4 4 129,1-9 0,1 1 0,3-9 129,7-1 0,0-11 129,9 0-129,-1-3-129,3-2 129,-1-8 0,3 3-129,-2 0-129,-3 2 0,2 3 0,-5 1-129,-2 1 0,-13 0 0,18 4-129,-18-4-129,13 9-258,-13-9-516,0 0-1419,0 0-2322,9 4-129,-9-4-645</inkml:trace>
  <inkml:trace contextRef="#ctx0" brushRef="#br0" timeOffset="2936.1679">16273 16653 3354,'-14'11'4773,"9"9"-129,1 14-2193,-13-16-645,16 28 0,-17-11-516,17 16-129,-11-8-129,10 5-387,-3-7-516,4-2-258,7 1-1935,-5-16-2709,5-5-129,-6-19-516,14 8 258</inkml:trace>
  <inkml:trace contextRef="#ctx0" brushRef="#br0" timeOffset="3542.2025">16544 16840 3483,'-23'47'4515,"15"-13"-1677,-5-8-258,13 15-387,-3-13-516,11 7-129,-4-15-387,16 7 0,-9-18-129,14-6-516,-5-6 0,5-13-129,-4-13 129,0-1 0,-6-9-258,-1-1-129,-6-1 0,-4 2 0,-4 3-129,-5 6 129,-7 4-129,-4 3 0,-3 13 0,-2 3-129,1 9 0,-1 11 0,4 7-129,-1 1-258,10 14-387,-5-6-516,13 12-1677,0-12-1677,8-2-387,0-5-258</inkml:trace>
  <inkml:trace contextRef="#ctx0" brushRef="#br0" timeOffset="3911.2238">16802 16913 1935,'0'33'5031,"0"-11"0,-1 4-258,4 7-2580,-3-18-516,9 13-258,-2-16-387,10-3-258,-1-9-258,5-4 0,2-17-129,3-4-258,0-11 258,-5-4-258,4-4 0,-7-1 0,-1 0 0,-7 5-129,-8 1 0,-2 8 129,-13 7-258,-5 9 129,-9 15 0,-1 6 0,-5 15-129,1 6 0,4 8-129,3 4-129,11 7-903,-1-12-2580,15 0-1032,3-8-516,18-8-258</inkml:trace>
  <inkml:trace contextRef="#ctx0" brushRef="#br0" timeOffset="4696.2686">17221 16924 2967,'0'0'4257,"0"9"0,0-9-1677,0 32-903,-5-15-258,5 15-129,-4-11-258,5 8-129,-1-10-129,10-2 129,-10-17-516,24 9 129,-7-17-258,7-7 0,-2-12 0,4 0 0,-4-4-129,3 2-129,-6 2 129,-2 4 0,-6 6 129,-2 6-258,-9 11 129,0 0 0,0 0 129,0 17-129,-2-2 0,-1 6-129,-1-1 129,2 4-129,2 0 0,0-2 0,0-1-387,3-4-129,9 5-1032,-12-8-2967,9-2-516,-9-12-258,15 10-258</inkml:trace>
  <inkml:trace contextRef="#ctx0" brushRef="#br0" timeOffset="5311.3038">17634 16908 4644,'12'-9'4773,"3"9"0,-15 0-1548,8 13-1419,-11-3-645,3 15-129,-1-5-129,1 8-258,-2-4-387,2-1 129,0-6-258,5-5 129,-5-12-129,15 2-129,-2-6 0,1-9 0,0-6 129,2 0-129,-2-6 0,2 3 0,-3 3 129,-2 3-258,-1 4 129,-10 12 0,0 0 0,11-6 0,-11 6 129,0 19-129,-1-1 0,-2 4 258,2 3-258,1 0 0,0-3 129,5-3 0,3-3-129,7-7 129,2-9-129,1 0 129,4-11 0,1-7-129,0-3 129,1-2-129,-1-2 0,-4 3 0,-1 4 129,-4 3 0,-5 2 0,-9 13-129,0 0 258,0 0-129,7 16 0,-7 1 0,0 5-129,-2 0 0,2 3-129,-1-3-129,1 7-645,0-9-2967,7-1-774,-1-6-774,3-2-129</inkml:trace>
  <inkml:trace contextRef="#ctx0" brushRef="#br0" timeOffset="5752.3291">18556 17176 4386,'10'35'5418,"-10"-9"-645,1 5 0,-6 2-3354,4 13-774,-1 0-3999,-5 0-1161,-2-3 0,4-12-1032</inkml:trace>
  <inkml:trace contextRef="#ctx0" brushRef="#br0" timeOffset="6877.3934">19014 16916 2967,'0'0'3999,"0"0"0,-12 6-2064,9 17-258,-9-7-387,10 16 0,-9-7-258,11 8 0,-2-9-258,4 4 0,4-10-129,7-5-129,0-10-129,7-3-129,-3-6-129,2-9 0,0 0 0,-3-3-129,-2-1 129,-2 5-129,-12 14 0,12-18 129,-12 18-129,0 0 129,7 8 0,-6 9 0,1 5-129,3-3 258,0 1-129,4 5 0,2-4 0,3-6 258,1-9-129,6-4 0,-4-9 0,5-9 0,-2-10 0,2-10 0,-3-3-129,-4-2 0,-2 0 0,-5-3-129,-2 8 129,-5 3-129,-1 2 0,-2 11-129,-4 6 0,6 14-258,-14-8-387,1 6-1290,13 2-2709,-6 14-387,6 1-129,0-15-387</inkml:trace>
  <inkml:trace contextRef="#ctx0" brushRef="#br0" timeOffset="7725.4419">19493 17197 3096,'10'-12'4644,"4"-3"-129,-14 15-258,0-12-2322,0 12-387,0 0-774,4 7-129,-6 8-129,-1 2-129,-3-1-129,4 1 0,-3-7-129,5-10 0,0 14 0,0-14 0,18-7 129,-1-6-129,0-8 0,-1 1-129,2-1 258,-2 1-258,-3 1 0,0 9 129,-13 10-129,12-13 129,-12 13 129,0 0-129,0 12 0,-5 3-129,-1 3 129,0 2-129,3-2 129,2-2 0,1 3 0,1-9-129,-1-10 129,19 12 0,-5-12-129,2-4 129,0-10 0,1 2-129,1-3 129,-3 3 0,-3-1-129,-12 13 0,20-11 0,-20 11 0,0 0 0,9 9 0,-9 11-129,0 1-258,1 12-516,-5-3-3225,4 3-516,0-6-903,8-4 0</inkml:trace>
  <inkml:trace contextRef="#ctx0" brushRef="#br0" timeOffset="8965.5128">20092 17125 3612,'0'0'4773,"0"0"0,0-15-1419,14-2-1290,-11-3-516,13-1-516,-7 1 0,10 2-387,-5-1-258,4 8 0,-5 2-129,1 9-129,-14 0 0,20 8 129,-14 4 129,0 6-129,-3-4 0,5 3 0,-3-3 129,9-1-129,-1-5 0,8-6 0,3-8 0,3-7-129,2-5 0,1-3-129,1 3-129,-4-1-258,0 5-258,-13-6-1806,4 20-2451,-18 0-387,13 3-129,-13-3-387</inkml:trace>
  <inkml:trace contextRef="#ctx0" brushRef="#br0" timeOffset="14358.8213">20874 16618 1935,'15'-32'4902,"-11"18"0,-4 14-516,5-25-2064,-5 25-1032,0 0-387,0 15-258,-7 6 0,-1 11-258,-1 13-129,1 6 258,-4 2-258,4 9 129,-2-4-129,4 3 0,1-8-258,2-10 129,3-10-516,0-11-516,17-4-2838,-17-18-1161,14 5-258,-14-5-258</inkml:trace>
  <inkml:trace contextRef="#ctx0" brushRef="#br0" timeOffset="14817.8476">21047 16810 2709,'12'-9'4773,"1"-11"0,-13 20-258,0-13-2838,0 13-645,-12 15-129,6 11-258,-6 1-129,5 13 129,-3 3-258,9 4 0,1-2-129,6-2 0,6-10 0,9-10 0,2-8-129,4-15 0,4-11 258,-2-14-258,-2-12 0,-2-3 0,-6-8 0,-3 2-258,-8-6 258,-6 10-129,-2 11 0,-10 7-129,-8 12 0,-3 11 0,-1 8-258,-6 11-129,9 17-1161,-7-7-3096,12-1-258,0-7 0,11-3-645</inkml:trace>
  <inkml:trace contextRef="#ctx0" brushRef="#br0" timeOffset="15710.8987">21554 16457 2193,'20'-20'4644,"-15"9"0,-5 11-258,-1-18-2451,1 18-645,-12 0-387,12 0-258,-25 21-129,14 2 0,-6 1 0,4 10-129,2 1-258,4 3 258,4 0-258,3 1 0,3-8 0,11-3 0,-1-8 0,5-9 0,2-3 0,0-8-129,-3-3 0,-2-10 129,-6 0-129,-4-5 0,-4-2 0,-1 3 0,-4 2-129,-9 6 0,1 7-387,-6-2-516,10 11-3096,-10 2-516,4 8-516,0-3-129</inkml:trace>
  <inkml:trace contextRef="#ctx0" brushRef="#br0" timeOffset="23249.3298">21946 16548 4257,'7'-24'4644,"-6"13"-129,-1 11-1935,0-11-645,0 11-645,0 9-387,0 10-258,-2 2-129,-2 12-258,0 4 129,-1 12-258,2 8 129,-2 3-129,0-2 0,1-1 0,0-2-129,2-11 0,1-5-258,-2-11 0,3-6-387,0-22-387,5 13-774,-5-13-2580,1-7-387,1-6-129,2-7 259</inkml:trace>
  <inkml:trace contextRef="#ctx0" brushRef="#br0" timeOffset="23537.3463">22115 16543 1806,'26'-40'4902,"-26"40"-516,9-17 258,-9 17-2838,0 0-516,3 7-258,-3-7-387,-5 31 0,-2-8-258,5 9 129,-5 8-129,2 10-129,-1 1 0,3 8 0,-3-6-258,1 2 0,4-5-258,-5-14-516,6 2-903,-6-23-2193,6-15-903,0 0-387,0 0 0</inkml:trace>
  <inkml:trace contextRef="#ctx0" brushRef="#br0" timeOffset="23748.3584">21972 16850 2193,'-27'-13'5031,"27"13"-129,-16-13 0,16 13-2322,-3-21-1161,13 11-258,1-3-516,11 7-258,1-3-387,3 1-516,9 8-645,-12-1-1419,8 1-2064,-5 0-258,0 6-387</inkml:trace>
  <inkml:trace contextRef="#ctx0" brushRef="#br0" timeOffset="24077.3772">22311 16667 1032,'40'0'4128,"-23"7"258,-2 1-129,-15-8-2709,23 14-129,-23-14-516,17 23 0,-17-23-258,0 29 0,-3-15-129,-4 10 0,-8-5-129,1 8 0,-5-2 0,3 4-129,-1-1-129,5 4 129,3-5-258,8 2 129,1-4-129,8-6 129,9-3-387,3-4-129,6-2-645,-8-10-1677,6 0-1806,-3-2-516,-5-3-129</inkml:trace>
  <inkml:trace contextRef="#ctx0" brushRef="#br0" timeOffset="24275.3885">22291 16948 5031,'17'-17'5031,"5"6"-645,3-2-129,-1 2-4128,9-2-2064,3 3-2193,3 2-387,-2 2-516</inkml:trace>
  <inkml:trace contextRef="#ctx0" brushRef="#br0" timeOffset="62353.5665">14424 15482 645,'0'-21'4257,"0"8"129,0 13-2451,0 0 0,-12-16-645,12 16 0,0 0-387,0 0-258,0 0 0,0 0-129,-13 2 0,13-2-258,0 0 129,0 18-387,0-8 387,0 7-387,0 8 129,0 8-129,0 16 129,0 7-129,-1 14-129,-1 7 258,-3 17-387,-1 7 258,2-1-129,-2 3 129,2-6-129,-1-8 129,4-6-129,1-12 129,3-13 0,9-12 129,4-11 0,6-10 129,2-16 129,7-3 0,3-6 0,6-6 0,-4-11 129,4 4-258,-5-3 0,-2 5-129,-4 6-258,-7-1-387,-1 10-774,-21-4-1677,10 1-1935,-10-1-129,0 0-645</inkml:trace>
  <inkml:trace contextRef="#ctx0" brushRef="#br0" timeOffset="63145.6118">14682 16482 2580,'-6'13'4128,"-12"-13"-1290,18 0-387,0 0-387,0 0-516,-10-6 0,10 6-645,0 0 129,0 0-387,0 0-258,0 0 129,0 0-258,0 0 129,0 0-129,0 12-129,0-12 258,19 21-258,-3-11 0,2 12 0,1-5 0,3 2-129,-4 3 129,1 2-129,-5-5 129,-3 6 0,-8-4 0,0 0 0,-3-3-129,-11 1 0,-3 3 129,-1-2-129,-4-4 0,-1-2-129,2 2-129,-3-4-258,11 5-645,-10-11-516,20 6-2580,-7-1-903,4 0-129,0 2 388</inkml:trace>
  <inkml:trace contextRef="#ctx0" brushRef="#br0" timeOffset="67064.8359">23378 16416 129,'0'0'3225,"0"0"-645,0 0-258,-15 13-258,10 10-258,-16-3-129,15 17-129,-16-6 0,12 15-258,-10-7-258,11 8-387,-7-7-129,6-2 0,2-6-387,2-6 0,-2-8 0,7-5-129,1-13-129,-2 15-258,2-15-387,0 0-1419,-1 14-2322,1-14-258,-4 15-258</inkml:trace>
  <inkml:trace contextRef="#ctx0" brushRef="#br0" timeOffset="67681.8712">23147 17304 3483,'0'0'3999,"6"-13"-1419,-6 2-774,0 11-129,0-12-129,0 12-387,0 0-129,0 0-258,-2-10-129,2 10-258,0 0-129,-4 14 0,4-14-129,-4 19 0,4-19 0,-1 22 0,1-22-129,0 0 129,0 0 0,0 0-129,0 0 129,8 0 0,-8 0 0,5-22-129,-4 10 258,1 0-258,0 2 129,-2 10-129,0-18 129,0 18-129,0 0 0,0 0 129,0 0-129,0 0-129,-2 7 0,2-7-129,0 25-516,-5-12-1677,5 2-1935,0-15-516,0 15 0</inkml:trace>
</inkml:ink>
</file>

<file path=ppt/ink/ink2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0" timeString="2013-05-21T17:15:56.324"/>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227 32 0,'0'0'0,"0"0"0,0 0 0,0 0 0,0 0 0,0 0 0,0 0 0,0 0 0,0 0 0,0 0 0,0 0 0,0 0 0,0 0 0,0 0 0,0 0 0,0 0 0,0 0 0,0 0 0,0 0 0,0 0 0,0 0 0,0 0 0,0 0 0,0 0 0,0 0 0,0 0 0,-227-32 0,227 32 0</inkml:trace>
</inkml:ink>
</file>

<file path=ppt/ink/ink2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17.332"/>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3931 1552 3354,'-15'5'4386,"15"-5"-129,0 0-258,-9-16-2064,9 16-645,0-16-645,0 16-129,0 0 0,0 0-129,0 0 0,0 0 129,0 0-129,14 0 0,-14 0 258,0 0-129,0 0 0,0 0 0,0 0 0,0 0-129,0 0 129,0 0-129,0 0-129,0 0 0,0 0 0,-8-4-129,8 4 0,0 0 0,-17-12-129,17 12 0,-18-17 0,5 5 0,-4-4-129,-6 0 258,-6-5-258,-10-3 129,-13-5 0,-15-7 0,-19-7 129,-19-11-258,-29-7 258,-23-6-129,-20-4 0,-17-3 0,-22-4 129,-13 4-129,-8-8 0,-2 2 129,1-2-129,-1-5-129,8 4-129,6-9-258,27 15-516,4-12-1806,35 35-1677,9 5-516,28 22-129,14 13-516</inkml:trace>
  <inkml:trace contextRef="#ctx0" brushRef="#br0" timeOffset="17796.0178">879 173 1806,'0'0'2322,"0"0"-387,0 0-258,0 0-387,0 0-258,0 0-258,0 0-387,0 0-258,0 0 0,0 0 129,0 0-258,17 11 0,-17-11 0,0 0 0,0 0 129,15 15 0,-15-15 0,0 0 258,20 11 0,-20-11 0,14 8 129,-14-8-129,18 7 0,-18-7 129,18 0-129,-18 0 0,18 0-129,-18 0 258,18-6-258,-18 6 0,16-10 129,-16 10 0,15-15 129,-15 15-258,14-21 129,-14 21-129,14-26 0,-14 26 0,11-30 0,-4 13 0,-5-5 0,5 2 0,-5-7 129,5 8-129,-6-9 129,6 2 0,-6-7-129,5 5 0,-2-5 0,0 1 0,1-5-129,2 4 0,-4-5 129,4 3-129,-3-5-129,2-2 258,-2-2-258,3 1 129,-2-5-129,1 2 258,0-2-258,3-1 129,0-4-129,1 4 0,1-6 129,3-2-129,-2-2 129,3-2-129,-1-3 0,1 6 0,-1 3 129,-3 7-129,0 4 129,-3 11-129,0 1 0,-1 12 0,1 2 129,-2 5-258,-6 13 129,14-26 0,-14 26 0,19-12-129,-19 12 129,21-11 0,-21 11-129,23-5 129,-23 5 0,22 0-129,-22 0 129,22 0 0,-22 0-129,18 15 129,-18-15 0,19 25 0,-9-8 0,1 4 0,2 3 0,0 8 0,2 3 0,-3 1 0,3 8 0,-2 7 0,-4 4 129,2 10-129,-5 2 129,2 15 0,-4 12 0,6 9 129,1 8-129,7 8 0,5 6-129,5 1 0,8 2-258,-3-18-516,9 16-1419,-10-20-2322,1-4-129,-11-14-516,-4-7 0</inkml:trace>
</inkml:ink>
</file>

<file path=ppt/ink/ink2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48.264"/>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-1893-2240 6837,'0'0'4386,"0"0"129,-3 31-387,0 18-2967,-13 0 0,10 32-258,-10 3-129,10 23 129,-9-1-387,11 8 0,-4-8-129,4-13-258,4-6-258,0-27-774,12 1-1935,-5-27-1419,7-8-387,-14-26-258,16 22-387</inkml:trace>
  <inkml:trace contextRef="#ctx0" brushRef="#br0" timeOffset="-319.0182">-1995-1899 3870,'0'0'4515,"0"0"129,0 0-387,0-16-1935,0 16-516,0 0-258,0 0-516,-8 0-258,8 0-258,-20 6-129,9 10-129,-4 2-129,0 12-129,3 3 0,2 8 0,3 1 0,6 3-129,1 0 129,11-6 0,7-2 0,7-6 0,1-9 0,4-8 0,-1-10 129,1-4 0,-4-8 0,-4-14 129,-5-7-129,-6-4 0,-4-7 129,-6 0-258,-1 0 129,-4 5-129,-9 3 0,-3 3-258,4 11-387,-10 2-387,22 16-1935,-29-1-1677,29 1 0,-31 0-258,31 0-516</inkml:trace>
  <inkml:trace contextRef="#ctx0" brushRef="#br0" timeOffset="1425.0815">-833-2209 9288,'10'-16'4902,"-10"30"-258,-7 8-258,7 23-2838,-14 1-645,7 25-258,-8 10-129,9 14 129,-5 2-387,5 8 129,0-3-129,5-9 129,1-11-258,0-14-129,1-16 0,5-14-387,6-2-774,-12-36-2709,7 29-903,-7-29-387,0 0-129</inkml:trace>
  <inkml:trace contextRef="#ctx0" brushRef="#br0" timeOffset="416.0238">-1587-1645 7224,'0'0'4773,"0"0"-258,15-10-258,-15 10-2709,31-16-645,-15 9-387,6-3-903,10 10-1419,-13 0-2322,4 0-258,-6 4-258,-17-4-387</inkml:trace>
  <inkml:trace contextRef="#ctx0" brushRef="#br0" timeOffset="711.0404">-1566-1536 7353,'4'-10'4515,"-4"10"-516,26-12-258,-8 8-3741,0 3-2838,3-6-1032,3 6-516,1-5-258</inkml:trace>
  <inkml:trace contextRef="#ctx0" brushRef="#br0" timeOffset="1101.0628">-862-1783 5934,'0'0'4773,"-15"-1"-387,-2 4-129,-2 1-1935,1 18-1419,-8-2-387,7 9-258,-2 3-129,8 4 129,3-1 0,10 0 0,0-3-129,14-3 258,4-8-129,8-6 0,1-12 0,2-3 129,-3-6 0,0-6-129,-6-11 129,-4 1-258,-10-8 129,-2 4-129,-4-4 0,-7 2-258,-4 10-129,-7-9-387,18 27-645,-41-39-1935,27 27-1419,-5-8-387,10 3 0,-3-5-129</inkml:trace>
  <inkml:trace contextRef="#ctx0" brushRef="#br0" timeOffset="1812.1036">-388-2006 9030,'13'-18'4515,"-13"18"0,-15 0-258,-7 2-3354,8 15-258,-5 5-387,1 10-129,-1 8 0,3 11 258,4 5-258,4 10 258,1-2-129,7 9 0,0-7 129,7-2 0,2-13-129,8-7 0,-2-12 0,0-7-129,0-3 0,-15-22-129,21 10-258,-21-10-516,0 0-2193,8-10-1677,-8 10-129,-3-27-516,1 7-129</inkml:trace>
  <inkml:trace contextRef="#ctx0" brushRef="#br0" timeOffset="2634.1506">54-1991 10707,'36'14'5031,"-27"0"-129,6 18-129,-10 0-3483,15 24-258,-9 1-516,6 13-129,-9 1-129,0 7-129,-5 2 0,-3-6-387,0 4-645,-12-17-3741,9 0-129,-12-12-387,6-3-129</inkml:trace>
  <inkml:trace contextRef="#ctx0" brushRef="#br0" timeOffset="2114.1209">-300-1733 6966,'13'44'4902,"-4"-12"-129,-4-3-516,12 15-2193,-12-18-774,12 10-387,-5-6-645,3-2-258,4 3-1032,-15-17-1290,10 8-2064,-5-6-387,2 0 0,-11-16-645</inkml:trace>
  <inkml:trace contextRef="#ctx0" brushRef="#br0" timeOffset="2364.1352">-297-1350 9546,'0'-34'5160,"10"13"-129,-5-11-387,23 11-2967,-17-18-387,12 13-774,-3 1-258,3-1-129,-2 8-516,-4-8-774,16 16-3483,-22-7-129,7 5-387,-11-8-258</inkml:trace>
</inkml:ink>
</file>

<file path=ppt/ink/ink27.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20.436"/>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-3860 417 1161,'0'0'3483,"0"0"258,0 0-903,0 0-516,0 0-516,0 0-516,-14-6-258,14 6-129,0 0-129,0 0 0,0 0-258,0 0 0,-4-14 0,4 14 0,0 0-258,0 0-129,0 0 129,0 0-129,0 0-129,0 0 0,0 0 0,0 11 129,0-11-258,4 27 129,5-8 0,2 6 129,5 0-129,2 2 129,0 1 0,1 1 0,-1-9 0,0 8 129,-4-12-129,-2 1 0,-12-17 387,0 0-258,0 0 0,0 0 0,4-8-129,-4-13 0,-9-5 0,-5-9 0,-1-5-129,-3-4-129,0-1 129,-1-1 0,1 2 0,0 6 0,3 5 129,1 8 0,4 5 0,10 20 0,-11-17 0,11 17 0,0 0 0,10 0 129,8 0-258,4 0 129,5 0 0,8 0-129,5 0-258,0-5-774,12 5-3483,-8-5 0,1 5-516,-6 0-516</inkml:trace>
</inkml:ink>
</file>

<file path=ppt/ink/ink28.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55.432"/>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210 0 2967,'-12'33'2838,"1"-15"-258,-4 3-645,-1 11-387,-1-3-387,3 11-129,-8-1-516,3 6 0,-1-2-258,4 2-387,2-5-258,-2-7-387,7-5-1419,1-5-1032,8-23-387,-3 17-258</inkml:trace>
  <inkml:trace contextRef="#ctx0" brushRef="#br0" timeOffset="248.0142">108 290 129,'9'-17'3741,"-9"17"0,0 0-645,8 14-903,-15 1-645,-1 19-258,-13 0-516,-1 11-387,-1 6-129,-1 6 0,-2-2-258,4-2-258,6-5-387,-2-13-516,15-2-258,3-33-258,0 13-387,0-13-645,12-23-129,2-3 387,4-6 387</inkml:trace>
  <inkml:trace contextRef="#ctx0" brushRef="#br0" timeOffset="626.0358">70 540 516,'14'-13'1935,"3"4"387,-17 9-129,0 20-129,0 6-258,-8 5-516,-3 12 0,-9 5-387,0 9-129,-7 2-387,3 0-129,-2-6-129,7-7-387,3-8 0,3-12-387,12-7 129,1-19-258,0 0 258,14-22-129,3 2 129,0-9 129,5 2 258,-1-3 129,-1 0 0,-2 6 129,-3 6-129,-15 18 516,22-26-258,-22 26 129,0 0 258,7 10-258,-11 8 129,-6 11-129,-8 7-129,5 7 129,-9 8-387,1 0-258,3 1-387,-2-10-774,9 0-903,0-15 0,8-5-129,3-22-129,0 0 258</inkml:trace>
  <inkml:trace contextRef="#ctx0" brushRef="#br0" timeOffset="855.0489">75 1063 1032,'48'-46'1548,"-30"33"516,-4 1-258,-14 12-129,0 0-516,8 8-258,-8 16 0,-16 5 0,-3 10-387,-9 6-258,1 7-258,-2 3-258,0 0-129,5-4-645,1-8-903,8-10-258,7-5-387,8-28 129</inkml:trace>
  <inkml:trace contextRef="#ctx0" brushRef="#br0" timeOffset="1206.069">63 1320 774,'11'-20'2193,"7"10"-258,-18 10-129,0 10-258,-11 6-258,-3 12-129,-7-1-516,-1 11-516,-4 4 129,-1 3-516,2-2-129,-1-4-774,11-6-258,2-11 129,13-22-258,0 0 258,0 0 129,11-11 516,9-14 258,4-4 774,1 2 258,0-1 0,-4 7 258,-2 5 258,-19 16-129,23-2 129,-23 2-129,0 24-129,-8 3 129,-6 9-129,-5-3-387,2 4 0,0-6-516,3-4-129,1-7-258,13-20 129,-1 15-129,1-15-258,17-2-645,-1-5-903,-2-2-1161,9 9 516</inkml:trace>
</inkml:ink>
</file>

<file path=ppt/ink/ink29.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26.435"/>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-4586 3266 1548,'0'0'2709,"0"0"-258,0 0-258,0 0-645,0 0 0,0 0-258,17 2-129,-17-2 0,0 0-129,0 0-387,17 5 0,-17-5-129,17 0-129,-17 0 0,22 0-129,-7-5 0,3 3-129,-2-5 0,4 1 129,-1-3-129,2 1 129,-5-4-129,3 5 129,-4-5 0,2 4 129,-6-7 0,-11 15 0,21-26-129,-9 10-129,-2 0 129,-1 0 0,1-5-129,-1 3-129,0-3 129,0 4 0,0-4-129,0 0 129,-2 1-129,0-3 0,0-1 0,0 0 0,0 0 0,-2-3 0,1-2 0,1 0 0,-3-3-129,3 0 258,-3-3-129,1-1 129,2 1-129,-1-3 0,0 1 129,0-4 0,-1 0-129,2 1 129,-1-1-129,-1 2 0,2-6 258,0 1-258,0-2 129,0 1-129,0-1 0,0-4 0,1 0 0,0-2 0,0 2-129,1 0 129,0 1 0,1-3 0,1 0 0,4-2 0,-3-1 0,1-3 129,3-2 0,1-1-129,-1 1 129,1 3 0,-4 3 0,4 8 0,-2 4 0,2 7-129,-2 9 129,0 5-129,1 5 129,-2 8-129,3 1 0,-1 4-129,1 1 129,-17 2 0,27 0 0,-13 9 0,1 0-129,-15-9 129,25 23 0,-14-7 0,0 4-129,-3 3 258,0-1-258,-1 1 129,-3 2 0,0 4 0,0 3 0,1-2 0,-3 4-129,0 2 129,2 3-129,-3 0 258,1 5-258,-2-2 129,0 0 0,0 6 0,0-3 129,0 6-129,0-1 0,0 1 129,1 1 0,2 5-129,-1 2-129,1 5 258,3 6-129,-4 4 0,1 6 0,4 5 129,0 2-258,4-1 129,5-1 129,4-5-387,15-1-1161,-2-24-2838,14-4-258,-3-22-387,4-9-387</inkml:trace>
  <inkml:trace contextRef="#ctx0" brushRef="#br0" timeOffset="-10995.6289">-4286 3439 1806,'0'0'3225,"22"-10"0,-22 10-1032,0 0-516,27-14-387,-27 14-258,22-8-258,-22 8-129,28-10 129,-28 10-258,33-8-129,-18-3 129,8 9 0,-5-12 0,7 8 0,-7-6-129,8 6 0,-5-5-129,3 2 129,0-2-129,1-1 0,-2 5 258,4-3-258,1-2 0,4 2 0,-2-10 0,4 7 0,-2-5-129,4 2 0,1-5 0,5 4 0,-3-4 0,5 3 0,1-3 0,5 5 0,-1-2-129,5 3 258,1-1-129,-1 2-129,-1 0 129,1 3-129,-2-3 129,0 2-129,-5 0 129,-2-3-129,5-1 0,-2 0 0,-1 0-129,2 3 258,-2-3-129,1 3 0,2-2-129,1 3 129,-3-2-129,-2 1 258,4-1-129,1 0 129,1-3-258,2 1 129,1-1 0,-2-5 0,2 2 129,0 3-258,-1-1 258,-3-2-129,0 3 0,-2 0 0,-2 2 0,0-1-129,-2 0 129,1-1 0,-1 1 0,2-2 0,-5 3 0,4-1 0,0-4 0,1 3 0,0-3 0,0 2 0,0 0 0,1 5 129,-2-7-129,-3 4 0,0 0 0,-3 3 0,-3 0 0,-2-1 0,0 2 0,-4-3 0,1 2 0,-3-1 0,4 2 0,-1 0-129,1 1 129,-2-3-129,1 2 129,-2 1 0,2 0-129,-1-2 129,1 0 0,4-1 0,2-3 129,6 2-129,6-3 0,7-1 0,5-7 0,3 4 0,1 2-645,-5-9-129,10 23-2709,-16-10-1032,-3 12-258,-13-5-387</inkml:trace>
</inkml:ink>
</file>

<file path=ppt/ink/ink3.xml><?xml version="1.0" encoding="utf-8"?>
<inkml:ink xmlns:inkml="http://www.w3.org/2003/InkML">
  <inkml:definitions>
    <inkml:context xml:id="ctx0">
      <inkml:inkSource xml:id="inkSrc0">
        <inkml:traceFormat>
          <inkml:channel name="X" type="integer" max="4095" units="in"/>
          <inkml:channel name="Y" type="integer" max="4095" units="in"/>
        </inkml:traceFormat>
        <inkml:channelProperties>
          <inkml:channelProperty channel="X" name="resolution" value="1000" units="1/in"/>
          <inkml:channelProperty channel="Y" name="resolution" value="1000" units="1/in"/>
        </inkml:channelProperties>
      </inkml:inkSource>
      <inkml:timestamp xml:id="ts0" timeString="2007-06-25T13:58:53.522"/>
    </inkml:context>
    <inkml:brush xml:id="br0">
      <inkml:brushProperty name="width" value="0.09701" units="cm"/>
      <inkml:brushProperty name="height" value="0.09701" units="cm"/>
      <inkml:brushProperty name="fitToCurve" value="1"/>
    </inkml:brush>
  </inkml:definitions>
  <inkml:trace contextRef="#ctx0" brushRef="#br0">48 47,'-8'-10,"-8"6,16-6,-8-3,0 13,0-10,8 10,0 0,0 0,0 0,0 5,16 13,0 10,16 0,16 9,0-4,15 13,-7-4,0-1,0-4,-16 0,-16-14,-8-4,-16-5,-8 14,-24 0,-16 9,-32-10,16-3,-15-1,23 4,16 15,8 14,32-56,0 0,0 0,0 0,0 0</inkml:trace>
</inkml:ink>
</file>

<file path=ppt/ink/ink30.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57.699"/>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114 0 1161,'0'0'3483,"0"0"0,0 0-387,0 0-903,0 0-1032,0 0-387,0 0-516,0 0 0,0 0 0,0 0 129,0 0 0,9 10 0,-9-10 129,0 17-129,0-17 258,-9 32-258,-2-7-258,0 5 129,-4 1-129,-2 7-129,2 1-387,0-2-129,5 2-774,-5-15-774,12-2-903,1-6-903,2-16-129,0 0 129</inkml:trace>
  <inkml:trace contextRef="#ctx0" brushRef="#br0" timeOffset="368.0209">132 216 1677,'15'-6'3870,"-15"6"-129,0 0 0,0 16-1419,-7 13-516,-14-3-774,5 13-258,-10 1-516,2 7 0,-1-6-129,2 1-129,4-7-258,1-9-258,11-3-258,7-23 129,0 0-129,0 0-387,21-2 0,-6-17 0,8 4 387,-2-4 129,1 3 0,-6 3 258,1 4 129,-17 9 645,19-4 0,-19 4 258,1 10-129,-1 10 258,-12 4-129,-3 5 0,-7 7-258,-1 1-129,1 3-645,-2-5-129,8 1-1290,1-7-387,6-10-645,9 1-645,0-20-129</inkml:trace>
  <inkml:trace contextRef="#ctx0" brushRef="#br0" timeOffset="560.0318">107 741 903,'22'-4'2967,"-22"4"-774,0 26 0,-10-3-645,-4 10-516,-8 1-645,-1 8-516,1 2-645,-3-1-1161,5-13-1161,13 2 129</inkml:trace>
  <inkml:trace contextRef="#ctx0" brushRef="#br0" timeOffset="816.0463">191 931 2322,'15'0'2967,"-19"20"-258,-10 0-903,-7 9-516,2 5-903,-7 7-129,1 1-516,2 7-258,-1-7-1161,5-7-903,12 2-645,-2-22 258</inkml:trace>
  <inkml:trace contextRef="#ctx0" brushRef="#br0" timeOffset="1053.0601">239 1101 1161,'22'-6'3225,"-22"6"387,-7 17-1290,-8 13-516,-10 0-516,3 11-645,-8 1-387,5 0 0,-2 0-387,5-10-258,8-3-129,6-14 0,8-15 0,0 0 0,19 0 0,-1-21 0,9 1 258,-1-2 0,3 4 258,-3 1 0,-4 7 387,-4 4-129,-18 6 0,17 12 258,-17 8-258,-10 9 129,-9 4 0,0 9-258,-6-1-258,0 4-516,4-6-516,4-5-903,1-12-1419,16 1 129</inkml:trace>
</inkml:ink>
</file>

<file path=ppt/ink/ink3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5:45.944"/>
    </inkml:context>
    <inkml:brush xml:id="br0">
      <inkml:brushProperty name="width" value="0.00882" units="cm"/>
      <inkml:brushProperty name="height" value="0.00882" units="cm"/>
      <inkml:brushProperty name="fitToCurve" value="1"/>
    </inkml:brush>
  </inkml:definitions>
  <inkml:trace contextRef="#ctx0" brushRef="#br0">378 189 3096,'39'-48'4644,"-23"35"-129,-16 13-129,0 0-1419,0 12-1032,-6 28-387,-21 2-645,5 28 0,-13 7-387,-7 23-258,-4 3 129,-1 7-387,2-5 0,3-11-129,11-6-258,-1-27-516,22-2-903,-2-35-2451,12-24-387,12 0-129,8-13-387</inkml:trace>
</inkml:ink>
</file>

<file path=ppt/ink/ink3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5:46.256"/>
    </inkml:context>
    <inkml:brush xml:id="br0">
      <inkml:brushProperty name="width" value="0.00882" units="cm"/>
      <inkml:brushProperty name="height" value="0.00882" units="cm"/>
      <inkml:brushProperty name="fitToCurve" value="1"/>
    </inkml:brush>
  </inkml:definitions>
  <inkml:trace contextRef="#ctx0" brushRef="#br0">795 253 5031,'15'36'4257,"-28"6"0,-14 13 0,-18 6-2451,8 31-516,-21 2-129,2 26-516,-10 5-129,5 8-258,-2 3-129,8-10-516,11-3-387,-1-29-903,25-5-1935,2-28-774,14-26-258,4-35-258</inkml:trace>
</inkml:ink>
</file>

<file path=ppt/ink/ink3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5:46.504"/>
    </inkml:context>
    <inkml:brush xml:id="br0">
      <inkml:brushProperty name="width" value="0.00882" units="cm"/>
      <inkml:brushProperty name="height" value="0.00882" units="cm"/>
      <inkml:brushProperty name="fitToCurve" value="1"/>
    </inkml:brush>
  </inkml:definitions>
  <inkml:trace contextRef="#ctx0" brushRef="#br0">1058 450 5289,'52'-9'4773,"-52"26"-516,-10 21 258,-32 13-2709,10 34-387,-30 7-258,3 37-258,-21 11-129,3 20-258,-9 9-129,5-1-258,5-7-258,6-18-258,19-10-645,1-44-774,28-21-2322,5-31-516,17-37-258,0 0-387</inkml:trace>
</inkml:ink>
</file>

<file path=ppt/ink/ink3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6:37.604"/>
    </inkml:context>
    <inkml:brush xml:id="br0">
      <inkml:brushProperty name="width" value="0.04667" units="cm"/>
      <inkml:brushProperty name="height" value="0.04667" units="cm"/>
      <inkml:brushProperty name="color" value="#ED1C24"/>
      <inkml:brushProperty name="fitToCurve" value="1"/>
    </inkml:brush>
  </inkml:definitions>
  <inkml:trace contextRef="#ctx0" brushRef="#br0">-2868 2719 6966,'-18'0'4902,"18"0"0,0 0-516,0 0-2322,-17-1-516,17 1-516,0 0-516,0 0-129,-19-3 0,19 3-129,0 0-129,0 0 0,-16 0-129,16 0 0,0 0 0,0 0 0,0 0 0,0 0 0,0 0 0,0 0 0,0 0 0,4 10 0,-4-10 0,22 13 0,-6-4 0,5 2 0,2 0 129,3 0-258,-1 1 258,5 2-129,-6 3 129,-2 1-129,-9 8 129,1-1-129,-12 7 129,-2 5 0,-5 4-129,-15 1 258,1-4-258,-2-2-129,2-2-129,-6-12-645,19 12-2709,-7-18-1161,9 6-258,4-22-387,-5 23-387</inkml:trace>
</inkml:ink>
</file>

<file path=ppt/ink/ink3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5:44.744"/>
    </inkml:context>
    <inkml:brush xml:id="br0">
      <inkml:brushProperty name="width" value="0.00882" units="cm"/>
      <inkml:brushProperty name="height" value="0.00882" units="cm"/>
      <inkml:brushProperty name="fitToCurve" value="1"/>
    </inkml:brush>
  </inkml:definitions>
  <inkml:trace contextRef="#ctx0" brushRef="#br0">4082-36 9546,'-34'-7'5160,"14"-5"-387,20 12-129,-31-20-2967,31 20-387,-15-12-387,15 12-258,0 0-258,-9-14-129,9 14 0,0 0-129,13-17 0,7 11 0,8-2 0,12-6-129,13 5 129,15-2 0,13 0-129,14-2 129,12-1-129,11 4 129,2 1-129,1 3 0,-11 1 129,-7 1-129,-14 4 0,-10 0 0,-21 2 0,-14 4-129,-10-1 129,-9 7 0,-7 4 0,-7 4-129,-6 15 129,-4 13 0,-1 23-129,-9 26 0,-8 31 258,-3 33-258,-6 32 129,-2 19 0,5 14 129,2 10 0,9-3 0,8-11 0,4-20-129,15-29 129,7-28-129,7-31-258,5-20 0,-5-28-387,5-11-516,-20-30-3354,8-3-516,-22-22-387,0 0-129</inkml:trace>
  <inkml:trace contextRef="#ctx0" brushRef="#br0" timeOffset="-795.0454">4037 52 5289,'-3'-33'4515,"3"33"-129,-6-26-129,6 26-2451,-5-16-129,5 16-645,0 0-258,0 0-129,0 23 0,0 18-258,0 18-129,0 27 0,0 25 258,0 42-258,-6 24 129,-1 29 0,-4 10 129,0 6-258,0-5 129,3-10-129,0-27 0,5-28 0,3-35-258,0-31 0,0-24-387,7-25-129,12-10-2451,-19-27-1935,20-24 0,-19-18-645,4-3 0</inkml:trace>
  <inkml:trace contextRef="#ctx0" brushRef="#br0" timeOffset="524.0299">4064 2519 10449,'-15'7'5289,"15"-7"-387,0 0-129,0 0-3225,27 2-516,20 7-387,19-7-129,21 9 0,21-1-129,26 1 0,7 1-129,5-1 0,-5 1-258,-11-2 0,-16 4-387,-22-8-129,-17 15-1806,-33-19-2580,-13 3-516,-29-5 0,6-16-774</inkml:trace>
</inkml:ink>
</file>

<file path=ppt/ink/ink3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5:46.753"/>
    </inkml:context>
    <inkml:brush xml:id="br0">
      <inkml:brushProperty name="width" value="0.00882" units="cm"/>
      <inkml:brushProperty name="height" value="0.00882" units="cm"/>
      <inkml:brushProperty name="fitToCurve" value="1"/>
    </inkml:brush>
  </inkml:definitions>
  <inkml:trace contextRef="#ctx0" brushRef="#br0">1030 1207 8901,'-60'163'5160,"14"-50"-387,-13 0-258,7 13-2967,-13-14-516,16 1-516,8-14-774,5-22-774,23 0-1935,1-38-1677,12-7-129,0-32-387,11 10-129</inkml:trace>
  <inkml:trace contextRef="#ctx0" brushRef="#br0" timeOffset="258.0147">1047 1864 8256,'33'30'4902,"-36"13"0,-11 18-258,-30 8-3225,15 29 0,-16-8-903,5 7-129,4-11-903,1-24-1032,22-6-2838,-2-24-258,15-32-516,0 0-258</inkml:trace>
  <inkml:trace contextRef="#ctx0" brushRef="#br0" timeOffset="343.0196">1116 2370 9417,'1'98'5031,"-7"-37"-516,-13-4-1548,3 4-5934,2-5-1290,-1-11-387,5-17-516</inkml:trace>
</inkml:ink>
</file>

<file path=ppt/ink/ink37.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7:08.376"/>
    </inkml:context>
    <inkml:brush xml:id="br0">
      <inkml:brushProperty name="width" value="0.04667" units="cm"/>
      <inkml:brushProperty name="height" value="0.04667" units="cm"/>
      <inkml:brushProperty name="fitToCurve" value="1"/>
    </inkml:brush>
  </inkml:definitions>
  <inkml:trace contextRef="#ctx0" brushRef="#br0">17 0 1,'0'0'3353,"0"0"259,0 0-1032,0 0-258,2 23-387,-2-23-516,0 0-129,0 0-387,-2 22-258,2-22-129,0 0-258,-9 20-258,9-20-258,-2 19-645,2-19-1290,-6 14-1806,6 3 0,0-17-258</inkml:trace>
  <inkml:trace contextRef="#ctx0" brushRef="#br0" timeOffset="284.0159">-17 408 6063,'1'18'4773,"1"2"-516,-2-20-387,0 16-2967,0-1-258,0-15-387,3 22-645,3-6-645,-6-16-1806,0 17-1290,0-17-258,3 20-129</inkml:trace>
  <inkml:trace contextRef="#ctx0" brushRef="#br0" timeOffset="517.0296">11 762 6450,'0'16'4773,"0"-1"-387,0-15-387,0 0-2967,-3 16-774,3-2-1032,0-14-1290,0 0-2064,-6 22 0,6-22-645,0 25 387</inkml:trace>
  <inkml:trace contextRef="#ctx0" brushRef="#br0" timeOffset="722.0413">24 1059 6708,'0'43'4128,"-2"-24"-387,2 6-1290,-3 6-5676,-5-9-387,8 7-516,-5-3-129</inkml:trace>
</inkml:ink>
</file>

<file path=ppt/ink/ink38.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7:10.492"/>
    </inkml:context>
    <inkml:brush xml:id="br0">
      <inkml:brushProperty name="width" value="0.04667" units="cm"/>
      <inkml:brushProperty name="height" value="0.04667" units="cm"/>
      <inkml:brushProperty name="fitToCurve" value="1"/>
    </inkml:brush>
  </inkml:definitions>
  <inkml:trace contextRef="#ctx0" brushRef="#br0">55 6 9546,'-24'-9'5031,"24"9"-258,0 0-258,9 14-3741,18-2-129,3 0-387,9 9-129,-1 0 129,-1 2 129,-8 5-258,-8 5 129,-17-1 0,-4 8 0,-21-2-258,-12 0 0,-4 5-903,-19-12-3483,15 3-387,-5-11-387,15 3-129</inkml:trace>
  <inkml:trace contextRef="#ctx0" brushRef="#br0" timeOffset="610.0348">354 597 10449,'0'0'5160,"0"0"-129,0 0-258,10 18-3741,-2 2-516,9 8-387,3-1 0,4 7-129,5 3-387,-6-10-903,17 5-3612,-21-9 0,3-3-516,-22-20-129</inkml:trace>
  <inkml:trace contextRef="#ctx0" brushRef="#br0" timeOffset="918.0524">321 930 9933,'0'-39'5547,"11"13"-516,3-13 0,18 5-3612,-5-7-1032,8-1-645,14 16-3096,-14-8-1419,6 13-258,-14-5-645,1 10-129</inkml:trace>
</inkml:ink>
</file>

<file path=ppt/ink/ink39.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5-21T17:17:10.080"/>
    </inkml:context>
    <inkml:brush xml:id="br0">
      <inkml:brushProperty name="width" value="0.04667" units="cm"/>
      <inkml:brushProperty name="height" value="0.04667" units="cm"/>
      <inkml:brushProperty name="fitToCurve" value="1"/>
    </inkml:brush>
  </inkml:definitions>
  <inkml:trace contextRef="#ctx0" brushRef="#br0">140 17 4902,'-52'3'5031,"25"-3"-129,11 0-258,-12-16-1806,28 16-1032,-17-5-387,17 5-516,12 0-387,20 0-129,13 0-129,24 2 0,27 4-129,26 2 129,19 0-129,20-1 0,10-4-129,10-3-129,4 0-258,-16-6-774,-1 2-3612,-33-8-258,-18 10-258,-29-7-516</inkml:trace>
</inkml:ink>
</file>

<file path=ppt/ink/ink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02-14T08:33:20.043"/>
    </inkml:context>
    <inkml:brush xml:id="br0">
      <inkml:brushProperty name="width" value="0.05292" units="cm"/>
      <inkml:brushProperty name="height" value="0.05292" units="cm"/>
      <inkml:brushProperty name="color" value="#002060"/>
    </inkml:brush>
  </inkml:definitions>
  <inkml:trace contextRef="#ctx0" brushRef="#br0">18456 5744 4128,'18'-17'4773,"-18"17"-258,12-11-129,-12 11-2451,0 0-516,0 0-258,0 0-516,-13-7-129,13 7-129,-17 7-129,6 6-129,-7 4-129,-1 3 129,-9 9-129,-1 3 0,-3 3 0,-2 2 0,-1-1 0,3 2-129,6-5 129,4-2 129,10-6-129,12-3 258,6-6-258,14-4 129,11-1 0,7-7 129,5 4-129,1-1 0,0 1 0,-4 2 0,-7 2-129,-7 2 0,-4-2 129,-9-3-129,-13-9 0,16 13-129,-16-13-129,0 0-774,0 0-903,5-10-2580,-4 0-129,-1-9-387,-2 4-258</inkml:trace>
  <inkml:trace contextRef="#ctx0" brushRef="#br0" timeOffset="236.0134">18482 5692 3870,'3'20'4773,"-3"21"0,-4 9-258,1 18-2064,-9-7-1161,12 14 0,0-8-516,2-1-258,8-13-516,1-21-1161,13-4-3096,-2-18-387,3-10-258,-6-7-387</inkml:trace>
  <inkml:trace contextRef="#ctx0" brushRef="#br0" timeOffset="3136.1793">19553 5967 6063,'0'0'4902,"0"-14"-387,0 14-258,17-6-2838,-17 6-258,26-11-774,-8 9-387,3-1-258,3 3-903,-7 0-1419,0 3-1677,-5 0-258,1 5-387,-13-8 0</inkml:trace>
  <inkml:trace contextRef="#ctx0" brushRef="#br0" timeOffset="3311.1893">19580 6041 6837,'0'0'5031,"0"0"-645,6 1 129,-6-1-3225,28 0-516,-10 0-516,5-3-903,6 3-3354,-8 3-516,4 1-258,-6-4-387</inkml:trace>
  <inkml:trace contextRef="#ctx0" brushRef="#br0" timeOffset="5392.3084">20356 5484 2451,'16'-33'4773,"-13"14"-258,4 8-129,-7-8-1548,0 19-1032,1-13-645,-1 13-387,0 0-129,0 10-387,-8 9 129,0 8-258,-5 3 129,-3 11-258,0-2 0,1 2-258,2 2 0,-4-7-774,17 7-1677,-10-16-1677,8 0-387,-5-13-387,3 5 258</inkml:trace>
  <inkml:trace contextRef="#ctx0" brushRef="#br0" timeOffset="5582.3192">20132 5893 5676,'-19'13'5031,"19"-13"-258,0 0-258,26 0-2838,-2-17-387,18 8-516,0-5-258,9 1-645,4 8-516,-9-5-2193,3 10-1548,-14 1-516,-6 10-129,-12 0-258</inkml:trace>
  <inkml:trace contextRef="#ctx0" brushRef="#br0" timeOffset="6189.354">20185 6127 7224,'14'-37'4644,"-9"24"-258,-5 13-516,0 0-2709,-9 10-258,-3 10-387,0 13-258,-6 7 129,2 8-129,-3 4 0,3 2 0,2-8 0,4-1 0,3-9-129,7-10 129,2-13-258,9-12 129,7-6 0,-1-12-129,7-7 0,-3-1 0,0 1 129,-2 2-129,-5 4 0,-14 18 0,19-11 0,-19 11 129,4 8-129,-4 8 0,0 3 0,-2 3 0,0 2 0,-2-1-129,3-1-129,-3-6-516,4 7-645,0-23-2322,0 18-1161,0-18 0,0 0-387</inkml:trace>
  <inkml:trace contextRef="#ctx0" brushRef="#br0" timeOffset="6397.3659">19988 6339 8901,'-18'-12'5289,"18"12"-516,7-24-258,20 11-3354,0-4-516,14 0-387,9 6-516,0-9-1806,8 17-2451,-11 0-387,-3 3-387,-13 0-258</inkml:trace>
  <inkml:trace contextRef="#ctx0" brushRef="#br0" timeOffset="7435.4252">21134 5479 5547,'28'-50'4902,"-16"28"0,-11-3-387,6 13-2322,-15-8-903,8 20-516,-26-15-129,3 15-516,-8 7 0,1 11-129,-3 6 129,-1 12-129,0 9 129,5 14-129,4 12 0,9 11 0,9 13 0,3 10 129,4 7-129,7 6 129,1-1-129,-1 0 129,-4-11 129,-3-6 0,-6-15 0,-8-8 0,-8-17-129,-3-13 129,-2-17-258,-1-13-129,3-5-258,3-12-387,9 3-2451,-1-8-1677,14 5 0,-20-24-903,20 24 258</inkml:trace>
  <inkml:trace contextRef="#ctx0" brushRef="#br0" timeOffset="175351.0293">18809 5784 5031,'-6'-13'4902,"6"13"-258,-8-13-258,8 13-2580,-13 0-258,13 0-645,-4 14-387,4 5 0,0 0 0,2 6-129,5 1-129,6 4 129,1-7-129,8-2 0,3-11 0,5-10 0,3-11 0,4-17-129,0-11 0,-2-8 0,-1-12 0,-3 0 0,-5-2-258,-3 6 258,-12 7-129,-3 9 0,-6 12-129,-2 11 129,-12 16-129,-3 14 129,-6 19 0,-3 17 0,-1 22 0,-3 15 0,0 14 129,1 6 0,1 7 0,5-4 0,8-2 0,3-15 0,3-14 0,4-15-258,3-12 0,3-12-129,5-9-387,-7-10-645,8 0-3483,-9-7-258,0 1-129,0-15-774</inkml:trace>
  <inkml:trace contextRef="#ctx0" brushRef="#br0" timeOffset="179119.245">21205 6172 903,'9'-30'4128,"-3"16"387,-3 3-129,-3 11-1548,4-18-903,-4 18-645,0 0-387,0 0-387,0 0 258,0 0-387,0 0-129,0 0 0,0 0-129,0 8 129,0-8-258,0 17 129,-1-8 0,-2 6-129,0 4 258,1 1-258,-2 2 129,2 3-129,-1-5 258,2 1-387,1-8 516,0-3-387,0-10 129,8 0-129,-8 0-129,20-18 258,-6-2-129,2-3 129,-3 1-258,3 1 258,-3 1-258,-1 5 258,-4 4-129,-8 11 0,0 0-129,0 0 129,0 0 0,3 18 0,-3-2 129,-3 5-258,-1 1 387,1 3-258,0-1 129,3-2-258,0-3 387,2-4-258,-2-15 129,17 11-129,-3-13 129,3-10-129,4-5 0,0-4 129,-2-2-258,1-2 258,-4 3-258,1 4 129,-8 3-129,-9 15 129,14-14 129,-14 14-129,0 0 0,6 10 0,-6 8 258,0 2-258,0 6 258,1 1-387,1 2 258,1-6-516,6 8-516,-8-14-3612,13-1-387,-14-16-258,19 7-645</inkml:trace>
  <inkml:trace contextRef="#ctx0" brushRef="#br0" timeOffset="180491.3233">21986 6084 2709,'17'-20'4773,"-17"20"-258,10-12 0,-10 12-2193,0 0-645,0 0-774,-13 20-129,-3-1-387,-3 9 0,-3 1-129,-4 3-129,0-2 0,1-2 0,1-2 0,6-6-129,10-2 258,6-5-258,2-13 129,16 15 0,3-9 0,5-1 129,2-1-129,2 1 0,-2 0 0,-2 2-129,-6-2 0,-1 2 129,-7-3-129,-10-4 0,12 4-129,-12-4 0,0 0-129,2-9-387,-2 9-129,0-24-903,0 24-1419,9-24-1548,-5 10-516,-4-5 0</inkml:trace>
  <inkml:trace contextRef="#ctx0" brushRef="#br0" timeOffset="180722.3363">22036 6152 2709,'-6'-25'4902,"6"25"-129,-5-16-258,5 16-1806,0 0-1032,0 0-387,-1 12-645,1 5 0,0 5-129,0 8-258,1 0 129,1 4-258,2-1 0,0-2-516,6-2-258,-10-18-2451,12 4-1548,-12-15-516,13 4-258,-13-4 129</inkml:trace>
  <inkml:trace contextRef="#ctx0" brushRef="#br0" timeOffset="181227.3656">22379 6052 7224,'11'-13'4902,"-11"13"-129,-9 4-387,-14 3-3225,8 15-387,-6 2-516,1 6 0,-2 4 129,4 5-129,1-3 129,12 0-129,5-7 0,4-4 0,14-7 129,10-9-129,2-9-129,6-3 129,-2-12-129,1-8 129,-6-4-129,-4-3 0,-11 1 0,-5 3 0,-6-3-129,-3 7 0,-12 1 0,-2 8-258,-1 3 0,-2-1-129,7 9-387,-6-9-1290,16 11-2709,0 0-258,0-18-387,6-2-387</inkml:trace>
  <inkml:trace contextRef="#ctx0" brushRef="#br0" timeOffset="181476.3798">22587 5782 6321,'-21'11'5031,"6"8"-258,2 12-258,-12 4-3612,11 21 258,-12 0-387,5 18-129,-5 3 129,0 6-258,-1 2-129,5-2 0,1-5-129,7-9-129,2-11-387,4-10-129,7-8-645,-6-19-3096,7-1-774,0-20-516,8 12-129</inkml:trace>
  <inkml:trace contextRef="#ctx0" brushRef="#br0" timeOffset="182895.4609">22958 6216 5289,'10'-16'5031,"-10"16"-258,0-19-516,0 19-2967,-12-11-387,12 11-387,-27-5-258,10 5-129,-2 2 0,-3 6 129,2 3 0,2 4-129,1 4 258,5 1-387,0 0 387,10 1-387,2-6 258,5-2-258,7-10 129,8-3-129,5-10 0,2-11 258,1-7-258,3-10 0,-2-2 0,-2-4 0,-2-1-258,-6 2 258,-1 4 0,-5 5-258,-2 6 387,-5 8-258,-6 20 0,1-12 129,-1 12 0,-5 19 0,-3 5 0,-2 5 129,1 7-129,0 3 258,-1 4 129,3 1-258,3-2 129,0 0-129,2-4 0,2-9-129,0-5 0,0-8-387,2-6-387,-2-10-516,15-1-2451,-11-14-1032,4-3-516,-2-9 0</inkml:trace>
  <inkml:trace contextRef="#ctx0" brushRef="#br0" timeOffset="183161.4762">23246 5921 1935,'25'-19'5031,"-25"19"-129,0 0-129,4 11-1806,-4 14-1548,-12 0-258,0 9-258,-4 3-387,3 4 0,-4 1 129,3 4-258,1-6 0,5 2 0,8-9-258,0-4-129,9-6-129,7-12-258,5-2-774,-8-13-2580,9-1-1161,-9-13-387,-1 2-258</inkml:trace>
  <inkml:trace contextRef="#ctx0" brushRef="#br0" timeOffset="183323.4853">23136 6200 8256,'-10'0'5031,"10"0"258,0 0-774,25 0-3612,1-1-258,9-2-903,11 6-1419,-6-3-3096,-1 2-129,-8-2-516,-5 0 0</inkml:trace>
  <inkml:trace contextRef="#ctx0" brushRef="#br0" timeOffset="190829.9148">21705 6786 3354,'-12'7'4773,"12"-7"-129,-11 2-387,11-2-2322,0 0-645,-7 18-258,7-18-129,4 13-387,-4-13 129,29 27-129,-3-9-129,13 6 258,6 0 0,9 2-258,7-1 0,3 0 0,3-4-258,-2-10-258,0-3-258,-12-8-1290,4-3-3225,-15-10-258,-7 2-258,-14-9-516</inkml:trace>
  <inkml:trace contextRef="#ctx0" brushRef="#br0" timeOffset="191434.9493">21995 7236 5031,'0'0'4902,"0"0"-387,-3 22-129,-13-3-3354,10 19 129,-10-6-516,4 16 0,-4-4-258,2 2 0,1-1-258,2-8-258,5-3-387,-3-18-1032,9-2-2709,0-14-516,0 0-258,0 0-129</inkml:trace>
  <inkml:trace contextRef="#ctx0" brushRef="#br0" timeOffset="191636.9609">21816 7620 5289,'-19'47'5160,"12"-24"-129,7-3-387,-2-7-2709,13 5-774,0-17-387,13 4-129,-2-7-387,3-8-516,0 6-774,-11-12-2193,4 13-1419,-18 3-387,15-5-129,-15 5-258</inkml:trace>
  <inkml:trace contextRef="#ctx0" brushRef="#br0" timeOffset="194094.1015">19795 8474 5676,'0'0'4515,"0"0"0,0 0-258,13 2-2451,-13-2-387,0 0-516,-3-14-516,3 14 0,-6-13 129,6 13-258,-11-15-129,11 15-129,-16-13 129,16 13 0,-23-6-129,11 6 0,-2 1 0,-1 7 0,2 8 258,0 0-258,1 6 258,6 3-129,3-2 0,3 2 0,0-3 0,8-5 0,2-7-129,4-5 0,1-5 0,0-7 0,-1-8-129,-2-4 129,-1 0-129,0-1 0,-6 4 0,1 3 0,-6 13 0,0 0 129,13 0 258,-7 12-258,0 9 258,1 6-129,1 5 129,1 7 0,-4 1 129,-3 5-129,-2-3-129,0-1 0,-6-5 0,-6-3 0,1-9 0,0-8-129,-5-7 0,6-9-129,-1-11 0,0-6 0,4-5 0,-2-5-129,5 0 129,-1-1 0,5 3 0,0 6 0,0 5 0,6 4 129,-6 10 0,25-7 0,-7 7 0,1 0 0,3 1 0,4-1 129,-1 0 0,0-6-129,-2-5 258,0-4-129,-5-4 0,-3-5 0,-2-3-258,-2-1 258,-7-5-129,0 1 0,-4 4-129,0 1 129,0 3-129,-1 4 0,-4 3 129,5 7 0,0 10-129,0-13 129,0 13-258,0 0 0,8-6-258,-8 6-258,24 0-774,-24 0-903,26 0-1806,-15 1-645,8 6 0,-5-2-129</inkml:trace>
  <inkml:trace contextRef="#ctx0" brushRef="#br0" timeOffset="194522.126">20170 8414 1548,'25'8'4386,"-14"-6"387,-1 1-258,-10-3-1290,17 0-903,-17 0-645,0 0-774,-5-15-129,5 15-129,-14-8-387,14 8 0,-20-3-258,6 3 129,1 0-129,-1 6 0,3 5 0,0 1 0,2 1 258,3 2-129,3 0 129,3-2-258,0-13 258,14 16-129,1-16-129,0-2-129,2-9 0,1-2 0,-3-1-129,2-3 258,-8 3-258,3 3 129,-12 11 129,14-14 0,-14 14 0,0 0 0,0 0 0,0 6 0,0-6 0,0 23 258,-1-9 0,1 2-129,0 2 129,0 0-129,7-2 0,0-3-258,7 0-129,-14-13-903,29 9-1806,-18-10-1677,2-7-387,-2-6 129,1-3-387</inkml:trace>
  <inkml:trace contextRef="#ctx0" brushRef="#br0" timeOffset="194890.147">20397 8394 5805,'0'0'4644,"5"14"129,-5-2-516,7 9-2451,-7-10-258,8 11-516,-4-7-129,5 4-258,-3-8 0,5 3-129,-11-14 0,19 12-387,-19-12 0,21-6-129,-10-7-129,1-2-129,0-2 0,1-3 0,-2 2-129,0 2 0,-1 2 129,-10 14 0,17-14 129,-17 14 129,16 0-129,-16 0 129,13 11 0,-6 2 129,1 0 129,0 0-129,-3 2 129,1-2-129,1 0 0,-7-13-129,10 15-387,-10-15-1161,0 0-2451,9-6-516,-9 6-516,0-22-258</inkml:trace>
  <inkml:trace contextRef="#ctx0" brushRef="#br0" timeOffset="195209.1653">20655 8268 3354,'15'-44'4773,"-4"30"0,-2 3-387,5 11-1806,-14 0-903,21 6-516,-13 8-516,3 12-129,-6 3-129,1 8 258,-6 0 0,1 5 0,-1-1 0,0-4-129,-4-9 0,3-2 0,-2-12-129,3-14-129,0 0-258,0 0 0,0-21-258,0 0 0,0 0-129,0 0 0,3 5-129,-2-1-258,-1 17-387,3-17-1290,10 17-2193,-13 0-387,15 0 0,-15 0-387</inkml:trace>
  <inkml:trace contextRef="#ctx0" brushRef="#br0" timeOffset="195618.1887">20917 8429 2967,'27'1'4773,"-27"-1"0,15 0-129,-15 0-1419,0-11-1419,0 11-774,0-11-258,0 11-387,-12-6 129,12 6-387,-17 0-129,17 0 129,-21 7-129,10 5 0,3 0 0,1 2 129,5-3-129,2 2 258,0-13-258,14 13 129,-2-13-129,3 0-129,-1-7 129,3-6-129,-1 1 129,-1-2-129,-3 0 0,-4 3 0,-8 11 129,16-15 0,-16 15 0,0 0 0,0 0 0,7 11 0,-7 3 129,3 1 0,-1 2 129,2 0-129,2 0 129,1-1-129,1-2-129,-8-14-387,20 21-1548,-20-21-2322,14 0-645,-8-9-129,1-4-387</inkml:trace>
  <inkml:trace contextRef="#ctx0" brushRef="#br0" timeOffset="196098.2161">21212 8191 3612,'0'0'4773,"0"0"-258,2 17 0,-2-17-2580,0 33-387,-6-13-387,6 12-129,-2-6-258,2 11 129,-1-4-129,1 4-129,0-5-129,0 1-258,2-7 129,0-3-129,-1-6 0,-1-17-129,0 15-258,0-15 0,0 0 129,-11-8-129,11 8 129,-14-19-129,8 7-258,1-1 258,5 1-129,0-3 0,1 0-129,9 0 129,3 2-129,-1 1 129,6 4 129,-1-1 0,1 7-129,-1 1 0,1 2 258,-2 9 0,-6 3 258,-2 4-129,-2 3-258,-6-3-645,10 6-2322,-10-9-1032,0-14-516,0 12-129,0-12-516</inkml:trace>
  <inkml:trace contextRef="#ctx0" brushRef="#br0" timeOffset="196226.2235">21370 8376 6708,'7'-15'4644,"-7"15"-645,4-13-1290,-4 13-5676,0 0-1161,11-8-516,-11 8-129</inkml:trace>
  <inkml:trace contextRef="#ctx0" brushRef="#br0" timeOffset="197323.2862">21370 8376 7998,'85'100'4902,"-81"-83"-129,2-2-129,-6-15-3483,17 15-387,-17-15-129,22 1-129,-22-1-258,22-11 0,-14-4-129,1 0 0,-2-6-129,-3 3 0,-1-4-129,-3 4 0,0 0 129,0 2 0,-7 7 0,7 9-129,-13-12 129,13 12 0,-14 4-129,7 8 129,0 0 0,3 6 0,-1 3 129,5 0 0,0-2 0,0 1-129,5-5 129,2-2-129,5-4 129,2-7-129,2-2-387,2-5 258,2-5-129,-2-8 0,1 0 0,0-1 129,-4 0-129,-3 2 0,2 1 258,-6 5 0,-8 11 0,0 0 258,0 0-129,0 0 0,-1 8 0,-6 11 129,-2-2 129,1 4 0,2-3 0,5 3-129,1-6 129,0-3-129,0-12 0,18 9-129,-5-9-258,4-10 0,-2-1 0,3-4 0,-4 1-258,1 0 258,-5 4-129,1 3 129,-11 7 0,16-1 0,-16 1 258,9 11-258,-3 2 0,-2-1-387,7 5-129,-11-17-258,21 26 129,-21-26 0,28 15-129,-16-12 387,5-1 387,-1-2 129,-5-8 516,5 2 129,-9-10-129,6 5 129,-6-10-129,1 7 0,-6-4-258,-2 18 129,4-19-258,-4 19 0,0 0 0,-7 0 0,-3 8 129,1 3 0,0 2 0,1 0-129,4 0 258,3-1-258,1-12 258,0 16-129,0-16-258,20 8 129,-5-4 0,-1-1-129,2-1 129,1-1-129,-2-1 129,2 0-129,1-7-258,0-6 258,2-4-258,1-4 129,0-4-129,1-4 129,2-7-129,-1-1 0,-2-1 129,-3 2-129,-3 4 258,-7 3-129,-3 13 0,-5 16 129,0 0 0,-15 12 258,-3 20-129,3 10 258,-3 2 129,8 7-129,5-5 0,5-4-129,12-5-258,7-15-1032,17-3-3612,-8-12-258,10-2-516,-7-6-258</inkml:trace>
  <inkml:trace contextRef="#ctx0" brushRef="#br0" timeOffset="199306.3993">22712 8554 5547,'0'0'4773,"0"0"0,0 0-516,0 0-2064,1 24-645,-3-5-774,1 14 0,-8-3-129,4 15 0,-2-5-258,2 6 129,-4-5-129,3 0 0,0-8 0,3-6-129,-2-7-129,5-20 0,-5 12 0,5-12-129,0-13 0,0-5 0,0-4-129,2-6 0,4-3 0,2-4 129,1-3-129,1-5 0,3 0 129,2-3-129,1-2-129,1 4 129,1 3-129,-2 5 129,0 8-129,-3 7 129,-4 6 0,-9 15 0,0 0 129,0 0 129,5 23 129,-6-3-129,-8 8 129,0 1-129,-3 2 0,3-1 129,1-6-129,4-2-129,3-4 0,1-7-129,0-11 129,20 7-129,-3-7 129,2-6 0,2-1-129,2 1 129,-1-1 0,-4 1 0,-3 1 0,-1 2 0,-2-1 0,-12 4 129,17-16-129,-10 4 0,0-3-258,-3-3 258,-1-4-129,0 2 0,-3-1 0,0 3 0,-3 3-129,-4 5 129,7 10 129,-22-5 0,22 5 129,-20 15 0,11 2 129,0 2-129,1 3 129,4 0-129,4 0 0,0-3-129,4-2-129,4-4-258,3-1-516,-11-12-1677,20 0-2064,-9-5-387,1-5-387,-2-5 0</inkml:trace>
  <inkml:trace contextRef="#ctx0" brushRef="#br0" timeOffset="200155.4482">23122 8254 3354,'7'0'5031,"-7"11"-258,0 9-129,1 14-2580,-5-5 0,4 17-774,-9-5-129,8 6-129,-6-9-258,6 1-258,-4-12 0,5-5-129,0-22-129,0 0-258,0 0 129,0 0-129,11-15 0,-11 15 0,15-18 0,-15 18-129,22-13 129,-8 9 0,3 4-129,-2-1 129,4-2-129,0-4 129,0 0-258,-2-4 258,-1-2-258,-4-2 129,-4-2 0,-2 1 0,-2 3-129,-4 2 258,0 11-129,-10-15 0,10 15 129,-16 0 0,16 0 0,-21 22 129,10-5 0,3 3 0,2 1 129,1 0-129,3-3 129,2-2-129,3-4 129,8-7-258,4-2 129,5-3-258,0-7 258,2-7-129,0 1-258,-5-5 258,3 1-129,-7 4 0,-2-1-129,-11 14 129,0 0 129,0 0 0,0 0 129,0 8-129,-4 9 129,2-1 0,0 2 0,2-2 0,2-3-129,5-2 129,5-3-129,2-2 0,1-6 129,3 0-129,-3-2 0,2-5 129,-2-1-129,-1-1 0,-14 9 0,15-17 0,-15 17 0,0 0 0,0 0 0,13 0-129,-13 0 129,1 15-129,2-1-129,0-2-129,7 10-1161,-7-11-3354,11 2-129,-4-10-258,8 1-645</inkml:trace>
  <inkml:trace contextRef="#ctx0" brushRef="#br0" timeOffset="200785.4839">23790 8272 5805,'0'6'5160,"-4"10"-387,-2 4-258,4 15-3096,-9-5 0,8 10-516,-10-3 129,8 8-258,-8-10 0,7 2-129,-2-9-129,3-6 0,-2-5-387,7-17 129,0 0-258,0 0 129,0 0-129,0-10 0,9-1-129,-9 11 0,16-19 129,-5 13-258,5 2 129,-2-1-129,5 1 129,-1 1-129,-1 2 129,1 1-129,-1 0 129,-5 2 129,0 7-129,-4 2 0,-2 5-258,-6-16-258,7 32-1548,-7-32-2451,0 0-387,0 0-387,0 0-258</inkml:trace>
  <inkml:trace contextRef="#ctx0" brushRef="#br0" timeOffset="200917.4918">23935 8476 8643,'5'-32'5289,"-4"22"-645,-1 10-516,0 0-3870,0 0-2451,12 0-2064,-12 0-903,17 13-129,-17-13 129</inkml:trace>
  <inkml:trace contextRef="#ctx0" brushRef="#br0" timeOffset="201446.522">24111 8545 7482,'13'2'5289,"5"-2"-516,-18 0-387,13-3-2967,-13 3-516,0-14-258,0 14-387,-9-11 0,0 8 0,9 3-129,-25 2 0,12 7 0,3 1-129,0 3 129,4-1-129,6-12 0,0 18 0,0-18 0,18 5-129,-1-5 129,-2-1 0,2-5-129,-2 1 129,0 3 0,-15 2 129,17 0-129,-17 0 129,11 15 0,-9-3 0,4 3 0,0-1 0,2 0-129,4-5 129,1-5-129,3-4 0,1-3 0,3-11-129,0-5 129,-2-11-129,1-1 0,0-6-129,-3-4 129,1-3-129,-5-2 0,-3 6 0,-2 5 129,-5 13 129,-2 9 129,0 13 0,-14 13 129,1 15 129,4 15 0,0 5-129,7 0 0,2 1-258,6-11-387,17 7-2967,-5-21-1419,3-6-645,-2-12-129,2-6-387</inkml:trace>
  <inkml:trace contextRef="#ctx0" brushRef="#br0" timeOffset="208070.9009">20311 9098 7740,'10'-10'4386,"-5"-5"-387,-5 15 0,-20-1-2838,8 10-129,-11 4-516,0 8 0,-5 7 0,3 12 0,-6 2 129,7 9-129,1 5 0,10 7-129,1-2 0,11 3 0,1-10 0,8-1-129,6-9 0,-1-6-129,1-8-129,-2-8 0,-1-6-258,-11-16-387,17 19-1290,-17-19-2709,0 0 0,4-12-387,-4 12-387</inkml:trace>
  <inkml:trace contextRef="#ctx0" brushRef="#br0" timeOffset="211266.0837">20538 9506 4128,'0'0'4257,"0"-12"-129,0 12 0,0 0-1935,0 0-645,-7-5-387,7 5-129,-8 11-387,6 2-129,-5 3-129,3 3 129,-2 1-129,5 3-129,0-2-129,1-1 129,3-6 0,-3-14-129,18 10 0,-4-10 0,-2-12 0,2-5 0,-4-6-129,-1-4 129,-1 0 0,-5-1-129,-3 3 129,0 1-258,-2 5 258,-7 3-129,-1 5 0,0 7-129,-3 0 129,3 4 0,10 0-129,-16 15 129,14-2-129,0 3 129,2 0-129,4-1 129,5 0 0,4-1 0,4-3 0,-1-4 0,3-3-129,1-4 129,-3 0 0,1-7 0,-3 0 0,-1-3-129,-14 10 129,16-19 0,-16 19 0,0 0 0,0 0 0,0 0 0,0 0 0,0 20 0,0-5 0,0 2 0,0 0 0,0-4-129,8 1 129,2-3 0,3-2 0,2-5 0,0-3 0,1-1 0,-3 0 0,1-2 0,-14 2 0,18-10 0,-18 10 0,0 0 0,12-6 0,-12 6-129,5 6 0,-5-6-129,11 18-258,-11-18-1677,17 18-2064,-4-9-258,3 3-258,0-8-387</inkml:trace>
  <inkml:trace contextRef="#ctx0" brushRef="#br0" timeOffset="212056.1289">21209 9359 7482,'0'0'4515,"0"0"0,0 0-387,0 9-2322,0 11-387,-13-5-387,4 11-387,-5-1-129,6 6 0,-4-4-129,9 6 0,3-5-258,4-1 129,10-5-258,4-7-129,6-1-258,0-11-516,9 8-1806,-11-12-1806,-1-4-258,-9-8-258,-3 2-129</inkml:trace>
  <inkml:trace contextRef="#ctx0" brushRef="#br0" timeOffset="212236.1392">21218 9522 6450,'-10'-10'4515,"20"4"-129,5 1-387,5 5-2580,-2-3-258,9 3-645,-2 0-645,-7-1-903,5 2-1290,-10-1-1806,-13 0-258,0 0-129,4-18 0</inkml:trace>
  <inkml:trace contextRef="#ctx0" brushRef="#br0" timeOffset="212430.1503">21239 9355 7224,'-19'-13'4644,"19"13"-258,-2-12 0,11 12-2580,-9 0-516,29-8-258,-11 1-516,9 3-258,1 0-387,0-2-258,4 6-645,-11-1-2709,5 1-645,-9 0-258,0 4-516</inkml:trace>
  <inkml:trace contextRef="#ctx0" brushRef="#br0" timeOffset="213741.2253">21588 9550 3096,'0'0'4257,"0"0"129,0 0-258,3-19-1548,-3 19-774,0-16-516,0 16-129,-7-14-387,7 14-129,-11-12 0,11 12-258,-14-6-258,14 6 129,-19-1-129,19 1 0,-18 2-129,18-2 129,-16 16-129,10-4 129,-1 1-129,4 0 129,2 0-129,1 1 129,0-14-129,8 18 129,2-11-129,5-3 129,1-2-129,4-2 0,-1 0-129,0-2 129,-2 2 0,1 0 0,-2 2-129,-5 6 129,-11-8 0,17 22 129,-11-12-129,-2 3 129,-4-13 0,8 14 0,-8-14 0,0 0 0,7-8 0,-6-3 0,-1-3-129,0-3 129,0-1-129,0-2 0,-1 2 0,-3-2 0,1 3-129,0 2 129,1 3 0,2 2-129,0 10 129,4-15 0,-4 15 0,19-7 0,-4 4 0,3 0-129,4-1 258,2-4-129,4-1 0,0-1 0,-1-2 129,-4 2-129,-2-1 0,-5 3 0,-16 8 0,13-6 0,-13 6 0,-2 14 0,-6 5 0,-3 4 129,-3 6-129,-1 3 129,2 1 0,2 1 0,2-5 0,3-1 0,5-11-129,1-4 129,0-13-129,19 4-129,-3-6 129,2-9-258,3-3 258,2-6-129,-2-1 0,2-2 129,-2 0-129,-3-3 129,0 3 0,-2-3 0,-1 1 0,-5 3 0,0 3 129,-5 4-129,-2 3 0,-3 12 0,0 0 0,-7-1 0,-2 8 0,-1 13 0,-2 3 0,-1 12 129,3-3-129,3 4 0,1-3 129,6-2-129,2-4 129,10-7-129,3-11 0,8-7 0,1-2-129,1-9 129,-1-3-129,-3-4 129,-3 3 0,-2 0-129,-6 6 129,-10 7 0,0 0 129,0 0 0,8 10-129,-8 4 129,0 4-129,0 1 129,0 1-129,0-2-129,5 4-129,3-8 0,6-1-516,-14-13-774,30 9-3225,-19-9-129,6-2-258,-7-10-258</inkml:trace>
  <inkml:trace contextRef="#ctx0" brushRef="#br0" timeOffset="213911.235">22553 9431 7998,'15'0'4515,"-15"0"-1677,5 12-2709,-3 0-2064,-2-12-2709,0 13-645</inkml:trace>
  <inkml:trace contextRef="#ctx0" brushRef="#br0" timeOffset="214030.2418">22579 9537 10965,'-7'15'5031,"7"-15"-516,0 0-774,0 0-7353,9 10-774,4-6-516,-2-3-516</inkml:trace>
  <inkml:trace contextRef="#ctx0" brushRef="#br0" timeOffset="215376.3188">23107 9418 6966,'0'0'4515,"0"0"-129,-16 0-258,-1 3-2967,8 10-129,-8-2-516,5 10 129,-3-1-258,7 5 129,-2-2 129,9 5-129,0-3-129,5 0 129,6-7-258,8-4 129,2-9-129,3-5-129,-2-5 129,3-9-129,-3-9 0,-5-2 0,-3-3-129,-3 0-129,-4 2-129,-6-2-387,5 15-1290,-6-9-2838,1 6-129,-3-3-258,3 5-387</inkml:trace>
  <inkml:trace contextRef="#ctx0" brushRef="#br0" timeOffset="215615.3324">23199 9191 8127,'-12'-8'4773,"12"8"0,-16 10-1290,15 20-1548,-14-2-645,9 18-258,-8 5-387,3 12-129,-2 1 0,2 4-129,1-6-129,2-3-129,3-6-129,2-11-129,3-11-258,0-12-387,12 3-1548,-12-22-2451,11 9-129,-11-9-387,12-4-129</inkml:trace>
  <inkml:trace contextRef="#ctx0" brushRef="#br0" timeOffset="215865.3467">23363 9534 9546,'25'-8'5031,"-12"2"-258,8 1-387,-9-2-3483,13 4-1161,2 4-2967,-9 0-1161,-1 5-645,-17-6-258</inkml:trace>
  <inkml:trace contextRef="#ctx0" brushRef="#br0" timeOffset="216046.3571">23422 9576 10707,'0'0'4773,"19"10"-516,-1-9-2451,1 1-5547,8 3-645,-1 2-516,-2-2-516</inkml:trace>
  <inkml:trace contextRef="#ctx0" brushRef="#br0" timeOffset="216977.4104">23946 9508 1677,'0'0'3870,"0"0"129,-14 0-129,3-3-1935,11 3-516,-13-7-258,13 7 129,-13-9-258,13 9 0,-15-6 0,15 6-258,-14-1-258,14 1-258,-15 5 0,8 7-129,-2 1 0,0 4-129,3-1-129,-1 1 129,5-2 0,2-1 0,0-14 0,0 0 0,12 9 0,0-9 0,0-5 129,2-3-129,-2 1 0,0 2 258,-12 5 0,18 0-129,-18 0 0,11 22 0,-8 1 129,2 5 0,-3 4-129,1 5 129,-3 5 0,0 2 0,-3 1 129,-4 1-129,-2-5 258,-1-3-258,-5-6 129,1-6-129,-3-11-129,1-6 0,-1-11-129,2-13 0,-1-5-129,5-4 129,-1-5-129,4 0 0,4 2-129,2 0 129,2 7-258,2 4 0,9 6-387,-3-7-645,13 10-3483,-7-1-129,4 3-258,-2-3-387</inkml:trace>
  <inkml:trace contextRef="#ctx0" brushRef="#br0" timeOffset="217223.4243">24093 9602 8514,'0'0'4386,"0"0"-1419,0 0-2967,0 0-4386,0 0-129,0 0-516</inkml:trace>
  <inkml:trace contextRef="#ctx0" brushRef="#br0" timeOffset="217670.45">24283 9311 6837,'0'0'5031,"3"7"-258,-4 8-258,1 15-3096,-13-3-516,9 13-129,-6-4 0,4 6-129,1-5-258,5 1 0,0-8-129,3-8-258,6-9 129,1-9-258,6-4 0,-3-5 0,2-6 0,-2-3 0,0 1-129,-13 13 129,18-15 0,-18 15 129,0 0-129,12 1 129,-12-1 0,0 23 0,0-7-258,0-4-387,3 11-3096,-3-10-903,1 3-387,-1-16-516</inkml:trace>
  <inkml:trace contextRef="#ctx0" brushRef="#br0" timeOffset="218267.4839">24667 9136 8514,'0'0'5289,"0"0"-387,20 18-516,-16-1-3096,11 21-387,-3 8-258,1 13-258,-4 7 0,-2 12-129,-7 1 0,-3 4-129,-11-6-258,-9-8-516,6 1-3483,-16-20-903,5-7-129,-4-21-645</inkml:trace>
</inkml:ink>
</file>

<file path=ppt/ink/ink40.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03-07T18:31:38.565"/>
    </inkml:context>
    <inkml:brush xml:id="br0">
      <inkml:brushProperty name="width" value="0.05292" units="cm"/>
      <inkml:brushProperty name="height" value="0.05292" units="cm"/>
    </inkml:brush>
  </inkml:definitions>
  <inkml:trace contextRef="#ctx0" brushRef="#br0">15514 6231 1161,'-60'-16'3870,"31"10"516,-4 0-645,6 6-1161,-12-2-774,11 4-387,-10 0-516,5 7-129,-4-1 0,3 6-516,-1-1 387,1 8-516,0 0 258,0 9-387,3 2 258,2 6-258,1 5 0,3 4 129,6 1-129,4 5 129,4 0 0,10 0 0,2 1 0,16 0 129,7-3 0,8-1-129,7-2 258,7-3-258,4-5 129,3-4-129,2-8 129,1-3-258,2-7 129,-1-6 129,-3-7 0,1-5-129,1-3 129,0-13 0,-2-5-129,-1-5 129,-4-11-129,3-3 0,-3-7-129,-7 0 129,-4-4 0,-5-1-129,-9-3 258,-5 2-387,-11 0 258,-8-2-129,-14-1 129,-8-1-129,-14-2-129,-7 3 129,-11 3-129,-6 5 129,-5 7-258,-3 12 258,2 10-258,-2 13 258,6 9-129,3 13-387,10 11-129,2-1-1032,21 12-2838,-5-6-129,14 4-516,-1-10-258</inkml:trace>
  <inkml:trace contextRef="#ctx0" brushRef="#br0" timeOffset="1152.0659">15343 6350 6708,'12'-15'4386,"-12"15"-387,-18 6-258,-9 16-3225,-15 11-258,-5 12 0,-9 8-258,-4 7 129,-1 0 0,6-1 0,8-11 0,16-6 0,15-20 0,16-22 129,18-1-258,21-27 129,9-14 0,12-8 0,2-8 258,5 0 0,-10-1 129,-3 10-129,-12 7 129,-8 10-129,-18 15 129,-16 17 0,0 0-258,-25 30-129,-12 10 0,-11 10-129,-4 3 0,-2 6 129,2-4-258,11-6 129,9-10 0,13-15 0,19-24 0,11 0 0,22-18 129,10-17-129,10-10 0,8-7 0,1-1 129,2-1-129,-9 5 129,-6 10 0,-12 8 0,-10 11 0,-27 20 0,0 0 0,-4 18-129,-26 15 129,-11 9-129,-6 8 0,-5 3-129,3-3 129,6-2 0,7-10-129,14-12 129,17-16-129,11-11 129,22-19-129,13-12 129,12-8-129,7-7 129,2-2 0,-1 3 0,-6 6 0,-9 6 0,-10 9 0,-13 13 129,-23 12-129,2 12 0,-19 16 0,-18 14 0,-11 11 129,-8 8-129,-2 5 0,-1 1 0,6-7 129,11-10-129,15-17 129,18-19-129,16-14-129,25-14 129,18-18 0,9-15 0,5-1-129,4-7 129,-4 11-129,-9 2 258,-11 11-129,-16 11 129,-16 16-129,-14 11 0,-15 17 129,-20 16-129,-12 9 129,-8 10-129,-3 0 129,4-1-129,6-9 129,12-12-129,15-11 129,21-26-129,14 0 0,26-19 0,7-16-258,11-2 387,1-3-387,-3 5 258,-9 5 0,-10 16 0,-18 13 0,-17 7 0,-13 23 0,-23 11 129,-11 10 0,-7 1 0,0 1-129,3-8 129,9-6 0,12-13 0,12-13-129,16-12-129,22-5 258,8-12-258,5-1 258,4 3-387,-5 0 129,-1 14-903,-18-1-3612,1 5 0,-16-3-774,0 20 0</inkml:trace>
  <inkml:trace contextRef="#ctx0" brushRef="#br0" timeOffset="44502.5453">11570 8415 903,'-15'-4'3741,"15"4"258,0 0-1806,0 0-258,0 0-516,0 0-129,0 0-258,7-9-387,-7 9-129,0 0-129,9-4 0,-9 4-129,22 0 0,-5 0 0,3 0-129,8 0 129,5 0-129,5 0 129,7 0-129,8 0 0,-1 0 0,9 0 0,1 0 0,8 0 0,1 0 0,5 0-129,2 0 129,5 0 0,1 0-129,4-1 0,2-1 0,4 0 0,4-2 129,2-1-129,6 0 0,0-1 0,6-1 0,1 1 0,2-1 0,1 0 0,5-1 0,-4 2 0,3-4 129,0 4-129,1-1 0,-2-1 0,2 1 0,0 4 0,1-4 129,-2 2-129,-2 3 0,3-1 0,-1 3 0,-1 0 0,0 0 0,-2 3 0,1 3 0,-1-1 0,1 4 0,0 2 0,-2 1 0,-7 2 129,-2 0-129,-4 3 0,-8 0 0,-7 2 258,-9 3-258,-10 0 0,-9 1 258,-7 2-258,-9-1 129,-10 2 0,-7-1 0,-11-2-129,-8-2 129,-8-1-129,-9 0 0,-13-3-129,-9 1 129,-12-4-129,-12 3 129,-9-6-129,-14 2 129,-8-1-129,-12-3 129,-5-2 0,-11 0-129,-2-2 129,-6-3 0,-1 1 0,-3-2 0,3-1-129,3 0 129,2 0 0,5-1-258,9-3 258,8-1 0,12-3 0,14 0 0,12-2-129,15 0 129,16-3 0,19 3 0,10-2 0,21-1 0,17 0 0,14 0 0,14 1 0,13 1 0,10 2 0,7-1 0,8 3 0,3 4 0,1 3 0,5 0 129,2 5-129,1 5 0,-2 3 0,3 1 0,-2 2 0,-3 3 0,-7-1 258,-4 0-258,-14 1 0,-16-2 0,-15 2 0,-20 1-258,-20-2 258,-18 0 0,-23 3-129,-20-3 0,-22-3 129,-15 4-129,-17-3 0,-14-1 0,-11-4 0,-11 1 0,-9-3 129,-5 2-129,-3-1 129,0-2 0,1 1 0,8-2-129,5-2 129,13-2-129,16-2 0,15-1 0,18-4-129,22-3 0,19-10-258,26 2 129,11-9-129,29 4 129,14-8 0,23 3 129,8-3 0,15 3 129,9 0 129,8 4 129,5 3 0,2 3 0,6 5 129,-4 3 0,0 6 0,1 1 258,-6 2-258,-8 7-129,-9 5 0,-11 4 0,-13 3-129,-12 0 0,-14 4 0,-21 2 0,-13-2 0,-13 4 0,-18-1 129,-14-3-129,-12 3 129,-16-7-129,-10 1 129,-9-6-129,-9 0 0,-10-6 0,-7 1 0,-6-4 0,-5-3 0,1 1-129,-1-2 0,1 1 0,7-2 0,5-1 0,12 1 0,14-2 0,13 0 0,17 0-129,17-2 129,30 2 129,-2-10-129,28 2 129,22 1 0,16-5 0,15 2 0,22-5 129,7 2 0,13 1 129,6 1-129,7 0 0,1 2 0,4 4 129,-2 1-129,-2 4 0,-3 0 0,-8 5 0,-1 4 0,-9 2 0,-10 1-129,-9 3 0,-12 1 129,-14 3-258,-16-1 129,-14 1 0,-17 1 0,-19 1 0,-9 2 129,-22-2 0,-14 2-129,-14-2 129,-11-4-129,-15 0 258,-9-2-258,-10-4 129,-9-3-129,-8-2 0,-4-4 0,-5 1 0,-5-2 0,-6-1 0,-1 0 0,0 0 0,-4-1 129,2-3-129,-1-1 129,-4 2-129,-1-1 129,-1 1-129,-2-2 0,-5 3 0,-3 0 0,-2 0 0,-6 2-129,-1 0 129,-3 0-129,-3 6 129,-3 0-129,3 1 0,2 0 129,3 0 0,6 1-129,6 1 129,9 0 129,8-1-258,13 0 0,11 5-1032,6-7-2709,15-2-645,13-1-258,10-5-129</inkml:trace>
  <inkml:trace contextRef="#ctx0" brushRef="#br0" timeOffset="47923.7409">11337 3811 129,'-16'13'2838,"16"-13"0,0 0 0,0 0-2193,3 14 0,7-14-129,10 0 387,0-1-129,8 0 129,1-5-516,7 4 258,4-4-387,2 2 258,6 1-129,4 1-258,1-2 129,4 3 0,5-1-129,4 2 129,-3-2 0,9 2-129,-2 0 129,10 0-129,2 0 129,8 0 129,2-1 0,9 1 129,2-3-129,11 3 0,0-5 0,6 5 0,1-3-129,3 0-129,-1-1 0,4 1-129,-2 0 129,1 0-129,-2 1 0,2-1-129,-3 1 258,0 1-258,1 0 129,0 1 0,0 0 0,0 0 129,1 0-129,3 0 129,-2 1-129,2 2 129,0 2 0,5 1 0,-2 2-129,1 2 129,0 3 0,0-1-258,-3 5 258,-1-2-258,1 2 258,-5 0-258,-4 2 129,-5 1-129,-7-3 129,-7 3 0,-10 1-129,-12 2 129,-14 1 0,-12-1-129,-14 2 0,-14-2 0,-16 2 0,-9-1 129,-15-1-129,-18-1 0,-9-2 129,-16 2-129,-10-3 129,-10 1 0,-11-2-129,-7-4 129,-8 0-129,-8-2 129,-6-1-129,-3-1 129,-9 0-129,-4-2 129,-3-1-129,-4 0 129,-1 1 0,0-4 0,3 0 0,6-2-129,6-1 129,11 1 129,10-2-129,12-2 0,16-3 129,14 0-129,16-1 129,15-2 0,18 0-129,15 8 0,13-21 129,20 10-129,15 0 0,12 1 0,14-2 0,11 3 0,12 2 0,7 1 0,5 4 0,6 2 129,8 3-129,3 8 129,2-2 0,1 6 129,-2-1-129,2 4 0,-5 0 0,-4 0 0,-12 1 0,-10-1-129,-17 3 0,-12-1 0,-18-2 0,-18 2-129,-23 4 129,-14-6-129,-24 3 0,-20-2 0,-18 1 258,-17-1-258,-16 1 258,-14-2-258,-15-4 129,-9 2 0,-10-4 129,-9-1-129,-10 0 0,-1-2-129,-4-3 129,-2 0 0,3-2-129,7-4 129,10 0 0,15 0 0,17-6 0,22-1 0,21-4 0,25 0 0,28-3-129,25-3 0,20 0 0,30-5 258,20 0-258,23 0 129,17-3-129,17 0 258,12 4-129,10 2 129,5 0-129,2 5 0,3 2 129,-2 3-129,-5 3 0,-4 3 129,-7 3-129,-9 0 0,-12 7 0,-8 3 129,-15 1-129,-9 3 0,-15 5 0,-14 4 0,-12 0 0,-16 5 0,-13 1 0,-11 3 0,-14 1 0,-19 2-129,-11 0 258,-16 0-258,-15-2 129,-15 1 0,-14 2-129,-13-4 129,-10 2-129,-9-2 129,-7-2-129,-3-1 0,-1-3 0,1-4 0,8-2 0,8-6 129,10-4-129,14-4 0,16-4 0,16-2 129,17-2-129,20-10-129,23 1 258,13-7-258,27-1 258,16-3-258,22-1 258,14-1-387,19-1 387,11 2 0,13 0 0,7 2 0,3 4 0,2 1 258,1 4-129,-3 1 0,-7 4 129,-2 5-129,-13 2 129,-5 0-129,-14 3 0,-6 8 0,-14-4-129,-14 5 129,-10 1-258,-16-1 129,-16 4-129,-13 1 129,-10 1 0,-22 2 0,-12 3 0,-17-2 0,-16 2 129,-10 0-129,-16-1 129,-12 0 0,-10-5 0,-12 0 0,-13-3 0,-5 0 0,-10-3 0,-7-1 0,-10-3-129,-4-3 0,-9-1 129,-3-2-129,-7-1 129,-3 0-129,-3 0 129,-2-1-129,-5-2 129,0 1-129,-1 2 129,1 0 0,-1 0-129,4 0 129,2 2-129,5 4 258,7 0-258,8 1 0,12-1-258,8-2 129,19 3-258,6-7-387,28 9-2064,3-9-1419,25 4 0,8-4-645</inkml:trace>
</inkml:ink>
</file>

<file path=ppt/ink/ink4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03-07T18:41:02.27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
    <inkml:brush xml:id="br2">
      <inkml:brushProperty name="width" value="0.05292" units="cm"/>
      <inkml:brushProperty name="height" value="0.05292" units="cm"/>
      <inkml:brushProperty name="color" value="#1F497D"/>
    </inkml:brush>
  </inkml:definitions>
  <inkml:trace contextRef="#ctx0" brushRef="#br0">11295 9072 903,'0'14'4257,"0"-14"129,0 0 0,0 0-2322,0 0-258,0 0-516,0 0-258,0-10-387,0 10 0,4-18 0,-4 18-258,9-21 129,-4 10-258,-2-3 0,5 2-129,-3-1 0,5 0 0,-1 2 0,1 1-129,-10 10 0,19-13 0,-19 13 129,18-4-129,-18 4 0,17 5 129,-17-5-129,10 22 129,-2-6 129,-1 0-258,-1 2 129,4-3 0,0-2 0,2 0 0,4-8 0,2-2 129,3-3-129,4-6 0,3-6 129,-1 2-129,0-3-129,0 1 0,-3 3 0,-2 0-258,-4 9-645,-18 0-2451,18-3-1290,-18 3-516,0 0-387,0 0 0</inkml:trace>
  <inkml:trace contextRef="#ctx0" brushRef="#br0" timeOffset="1062.0607">11638 8736 1806,'-7'-29'4644,"-4"15"129,-6 2-258,-2 6-1806,-12-9-1161,8 14-387,-10-6-387,1 7-258,-6 0-129,1 9-129,-2 2 0,2 10-129,-4 1 0,5 6 0,1 7-129,4 4 0,3 2-129,6 2 129,6 3 0,8-2 0,8 5-129,8-7 129,13 1-129,11-2 258,9-5 0,6-2 0,9-5 0,3-7 0,2-8 129,3-6-129,-2-8 258,-5-8-258,-3-14-129,-2-5 129,-10-14 0,-4-4 129,-7-9-129,-5-3 0,-10-5 0,-9 2 0,-7 2 0,-12 3-129,-17 10 129,-13 10-258,-9 10 0,-11 8-129,0 14 0,-6 3-387,10 13-645,-7-5-1935,25 13-1548,6-3-258,15 5-258,10-5 130</inkml:trace>
  <inkml:trace contextRef="#ctx0" brushRef="#br0" timeOffset="4517.2582">12125 9086 1548,'0'0'4257,"0"0"387,0 0-387,0 0-2322,-2-11-516,2 11-129,0 0-387,0 0-258,0-12-129,0 12 129,0 0-129,0 0-129,0 0 129,0 0-129,0 0 0,0 0 0,0 0-129,0 0 0,0 0-129,-7 0 129,7 0-129,0 0 0,0 0-129,0 0 129,0 0-129,0 0 129,0 0-129,0 0 0,0 0 129,0 0-258,0 0 258,0 0-129,0 0 0,0 0-129,0 0 129,0 0 0,18 0 0,-4 0 0,5 3 0,2-1 0,4-2 129,1 0-129,1 1 129,-1-1-129,-5 0 0,-6 0 129,1-3-129,-6 3 129,-10 0 0,0 0 0,0 0 0,0 0 0,0 0 0,0 0 0,0 0 0,-10-16-129,1 6 0,0-5 0,0-5 0,-1-3 0,0-4 0,1-3-129,1-3 129,0-1 0,2-4 0,2 1-129,4 1 129,0 1 0,4 2 0,4 4 0,7 1 0,2 7 0,5 6 129,7 6-129,3 3 0,3 4 0,4 2 0,-4 2-129,0 7 129,-4 4 0,-5 7 0,-10 3 0,-4 7-129,-11-1 129,-1 11-129,-11 1 129,-5 5-129,-5-4 129,-3 0-129,2-3 129,1-9-129,5 0 129,5-8 0,11-7 0,6-6 0,15-2 129,9-6-129,8-1 129,8 0 0,4 0-129,1-3 129,-2 1 0,-6 2-129,-7 0 0,-5 0-129,-7 3-129,-6 3-129,-18-6-1032,19 9-3483,-19-9-129,0 0-516,0 0-129</inkml:trace>
  <inkml:trace contextRef="#ctx0" brushRef="#br0" timeOffset="22333.2774">18989 6380 4128,'3'-10'4515,"3"-4"-129,-6 14-129,0 6-2451,0-6-645,0 36-258,-5-6-129,2 18-258,-4 3 0,-1 14 0,0 3-129,-1 6 0,0-3 258,0-3-387,1-13 129,4-10-258,0-8 0,3-13-258,1-9-129,0-15-387,0 0-1161,0 0-2580,9-1-387,-9-14-387,4 0 0</inkml:trace>
  <inkml:trace contextRef="#ctx0" brushRef="#br0" timeOffset="22633.2945">19151 6411 1032,'33'-63'4128,"-21"37"516,0 9-258,-12 17-1548,0 0-1032,18 5-516,-18 14-387,1 16 129,-1 8-258,0 15-129,-5 6-258,0 13 0,-2-1 0,1 5 0,-2-8-129,3-4-129,0-10-129,1-14-645,4-6-1161,0-21-2580,0-18-258,0 0-258,0 0-645</inkml:trace>
  <inkml:trace contextRef="#ctx0" brushRef="#br0" timeOffset="22806.3044">18999 6829 7611,'12'-24'4773,"3"13"-258,5 2-387,-3 0-3483,10 0-903,10 8-3483,-6 1-774,2 3-129,-8 4-387</inkml:trace>
  <inkml:trace contextRef="#ctx0" brushRef="#br0" timeOffset="23197.3268">19401 7133 7353,'6'21'4386,"-6"-7"0,0 6-516,0-5-3096,0 6-516,0 1-774,0-9-774,5 1-1161,-5-14-1806,0 0-129,3-10-387</inkml:trace>
  <inkml:trace contextRef="#ctx0" brushRef="#br0" timeOffset="23325.3341">19420 7035 1806,'-5'-59'4128,"5"35"258,0 9-516,0 2-1548,0 13-2193,0 0-3483,0 0-387,9-3-774,-9 3 258</inkml:trace>
  <inkml:trace contextRef="#ctx0" brushRef="#br0" timeOffset="23677.3541">19521 7031 5031,'2'46'4902,"-2"-23"-516,0 0-129,5 3-2838,-5-10-516,10-1-387,-10-15 129,24 12-387,-10-12-129,5-2 0,-5-10 0,3 3 0,-4-5 129,0 4-129,-4-4 0,-9 14 0,11-14 0,-11 14 129,0 0-129,0 0 0,12 0 129,-12 0 129,4 14-258,0 1 129,0 0-258,0 1 129,1 2-258,1-3 0,0 4-516,-6-19-645,12 19-2451,-12-19-903,0 0-258,14-11-258</inkml:trace>
  <inkml:trace contextRef="#ctx0" brushRef="#br0" timeOffset="23908.3674">19875 6870 4644,'24'-44'4773,"-24"44"129,13-7-258,-10 17-1677,-4 7-1935,1 12-129,-6 8-129,4 8-129,-5 6-129,2 5-129,0 0-129,-1-5-129,4-2-258,0-16-1032,4 4-2451,-2-22-1032,0-15-516,0 0-258</inkml:trace>
  <inkml:trace contextRef="#ctx0" brushRef="#br0" timeOffset="24048.3754">19820 7205 6966,'-11'-8'5160,"1"-4"-258,10 12-516,7-18-1935,12 16-1548,2-1-1032,3-1-4128,11 1-258,0 0-387,3 0-516</inkml:trace>
  <inkml:trace contextRef="#ctx0" brushRef="#br0" timeOffset="31321.7915">21081 6686 2709,'0'0'4644,"0"0"-129,5-12-645,-5 12-1806,0 0-387,0 0-645,-5-16-258,5 16 129,0 0-387,-14-9-258,14 9 129,-16-7-258,16 7 0,-21-7 0,7 1 0,1 3 0,-2 0-129,-2 1 129,-1 0 0,-1 2-129,-2 0 0,0 0 0,2 2 0,-3 1 0,2 3 0,1 1 0,0 1-129,1-1 129,2 3 0,1 2 0,2 0-129,1 4 129,1-2 0,2 0-129,1 0 129,3 1 0,0 2-129,2-2 129,-2 0 0,3 3 0,1 2-129,-2-2 258,0 2-129,-2-3 0,-2 4 0,-4-3 129,-1 0 129,0-4-129,-6 0 0,-2-2 129,0 0-129,-2-2 0,0-4 0,2-2 0,-1-2-258,0-2 129,3-4-129,-1-4 0,3-4-258,5-3 387,2-3-258,-1 0 258,7-2-258,1 1 129,2 0 129,0 3-129,9 3 129,5-1 0,2 5 0,4 4-129,5 3 258,3 2-129,5 0 129,3 10 0,1 3 0,4 2 0,-1 1 0,4 1 0,-1-4-129,0-2 258,3-2-516,-3-9 0,10 1-774,-12-1-3354,9-4-258,-9-1-516,-1 4-258</inkml:trace>
  <inkml:trace contextRef="#ctx0" brushRef="#br0" timeOffset="33553.9191">21443 6835 5289,'0'0'4773,"1"12"-129,-1-12-258,11 5-2967,-11-5-645,18 0-387,-2 1-387,2-1-645,13 2-2967,-8-1-774,3 2-387,-5-3-387</inkml:trace>
  <inkml:trace contextRef="#ctx0" brushRef="#br0" timeOffset="36301.0763">21994 6300 774,'0'-11'4257,"0"0"645,0 11-516,-7-12-1548,7 12-903,0 0-774,-14 0-387,1 4-387,1 8 129,-2 2-387,-3 6-129,-1 6 129,1 3 0,1 2 0,5 0 0,4 1 0,5 3 129,2-8-129,12-1 129,6-12 0,6-4 129,5-10-129,3-8 258,-1-15-258,4-10 0,-2-10 0,1-6 0,-6-2-129,-2-2 0,-6 3-129,-6 2 258,-3 4-258,-11 7 0,-4 9-129,-11 4 129,-7 10 0,-7 8-129,-2 6 0,-3 2 0,-2 14-129,4 4 258,2 3-129,4 3-258,10 5 0,2-8-516,14 8-258,-2-15-1548,4 5-1806,10-9-516,3-2-258,0-5 387</inkml:trace>
  <inkml:trace contextRef="#ctx0" brushRef="#br0" timeOffset="36559.0908">22100 5962 5031,'14'16'4773,"-14"12"-258,-4 8-129,-1 18-3225,-12 4-129,5 15-258,-6 0 0,4 6-129,-3-9-387,7-5-258,2-6-516,3-18-645,8-5-2322,3-16-1290,3-5-129,-9-15-387</inkml:trace>
  <inkml:trace contextRef="#ctx0" brushRef="#br0" timeOffset="37060.1196">22338 6653 4773,'14'-4'5031,"-10"15"-387,-4 5-129,0 7-2967,-9-2-774,5 6-387,0 6-903,-4-11-2451,5 5-1290,-1-8-516,2-7-258</inkml:trace>
  <inkml:trace contextRef="#ctx0" brushRef="#br0" timeOffset="38097.1789">22813 6305 3225,'-8'5'4257,"-1"9"0,-5 3-258,-6 1-2838,6 14-258,-5-2 0,7 13 0,-4-7-129,11 10-129,3-10 0,4 3 129,11-14-258,8-4 0,6-12-129,8-9 129,-1-17 0,3-6-258,-3-16 129,-3-5-129,-6-4-129,-6-2 0,-6 2 129,-10 6-258,-3 6 0,-11 3-129,-6 12 0,-4 8-129,-3 8 0,-4 5-258,6 12-258,-7 0-258,11 14-645,-5-13-903,12 6-2193,4-8-129,7-11-258</inkml:trace>
  <inkml:trace contextRef="#ctx0" brushRef="#br0" timeOffset="38346.1928">22915 6088 2709,'12'0'4644,"-12"8"-129,-2 15-129,-11 4-1935,11 26-1032,-14 0-129,8 19-258,-8 2-129,6 5-258,-5-5 129,7-2-387,2-11-387,1-14-129,5-11-645,-1-22-1419,1-14-2451,9 8-516,-9-8-129,15-12-258</inkml:trace>
  <inkml:trace contextRef="#ctx0" brushRef="#br0" timeOffset="38713.2142">23089 6620 5676,'46'1'5031,"-25"5"-516,-1 3-129,-20-9-3483,26 21-258,-26-21-129,10 25 0,-10-12-129,-4 4 0,-8-2-258,-2 6 0,0-4 0,-1 2 129,4-4-258,4-1 129,7-14 0,1 15 0,15-13-129,3-2 0,7 0-258,1-4-387,12 6-1548,-13-2-2451,-2 0-129,-9 2-645,-4 12 387</inkml:trace>
  <inkml:trace contextRef="#ctx0" brushRef="#br0" timeOffset="39388.2528">21943 7100 5934,'-37'13'5031,"23"-7"-387,14-6-129,-14 5-2967,32 5-129,10-9-516,25 5-129,15-6-129,26 5-129,14-5 0,23 0-129,8-1 0,5-4-258,4 3-258,-9-1-387,0 9-2580,-25-6-1806,-18 8-387,-25-4-129,-18 4-645</inkml:trace>
  <inkml:trace contextRef="#ctx0" brushRef="#br0" timeOffset="40209.2985">22034 7501 3999,'11'-7'4902,"-11"12"-516,-1 13 0,-11 3-2709,-1 18-903,-6 0 0,3 8-258,-3-4 129,7 4-387,2-12 129,6 1 0,4-16 258,15-5-258,3-10 129,10-4-129,5-3 129,4-5-129,-2 0 0,-1 0-258,-5 3 0,-4 1-129,-7 3-258,-4 0-129,-3 8-516,-11-8-1806,0 0-2064,0 11-258,0-11-258,0 0-129</inkml:trace>
  <inkml:trace contextRef="#ctx0" brushRef="#br0" timeOffset="40378.3095">22372 7872 7611,'7'48'4515,"-5"-19"-387,-2-4-903,4-2-6837,2-1-387,-1-5-645,2-7-258</inkml:trace>
  <inkml:trace contextRef="#ctx0" brushRef="#br0" timeOffset="40841.336">22816 7489 1806,'6'10'4644,"-6"5"258,0 5-387,-4 10-1806,-10-4-774,9 16-516,-14-4-258,10 5-516,-6-2 0,7-3-129,4-4-129,4-8-129,4-8-129,12-10 0,4-8 0,11 0-129,-1-7 129,2-2-129,-3-2-129,-2 1 0,-2 5-387,-11-4-903,8 9-2451,-22 0-903,0 0-387,0 0-258</inkml:trace>
  <inkml:trace contextRef="#ctx0" brushRef="#br0" timeOffset="41169.3547">23067 7760 4773,'32'9'4515,"-17"-1"129,-3 2-516,-12-10-2838,22 21-387,-22-21-258,18 22-129,-18-22 129,5 24-258,-5-13 129,-1 4-129,-9 1 0,2 0 0,-1 1-129,2-1 0,2 0 0,5-3-129,4 0-129,5-3 129,8-2-258,4-1 0,2-3-387,-4-4-645,13 4-3354,-13-1-258,-1 4-516,-18-7-129</inkml:trace>
  <inkml:trace contextRef="#ctx0" brushRef="#br0" timeOffset="42904.454">23746 6830 1032,'0'0'4515,"0"0"129,0 0-387,11 0-1548,-11 0-903,0 0-645,0 15-387,0 4 0,0 2 0,0 10-129,0 1 0,0 9-129,-7-3 258,3 5-387,-5-10 0,3-2-129,-1-9 0,2-7-129,5-15 129,0 0-258,-7-18 0,7-9 0,6-5 0,-1-8-129,2-3 0,-1-4 129,1 5-129,0 1 0,-3 7 0,-4 4 129,0 6 0,0 10 0,0 14 0,-1-12-129,1 12 129,-13 7 0,8 4-129,2-1 129,3 3 0,0 1 0,5-3 0,8-3 0,4-4 0,8-4 129,3-5 0,3-8-129,1-2 129,3-6-129,-3-1 0,0-1 0,-9 2 129,-1 4-129,-9 3 0,-13 14 0,9-13 0,-9 13 0,-5 13 0,-7 6 0,0 7 129,-3 13-129,1 3 258,-1 9 0,0 1 0,2 4 0,5-4 0,3 1 0,3-10 0,2-5-129,0-11-129,2-6 0,5-8-129,-7-13-258,11 8-129,-11-8-129,0 0-903,0 0-3096,0 0-387,0 0-387,0 0-387</inkml:trace>
  <inkml:trace contextRef="#ctx0" brushRef="#br0" timeOffset="43301.4767">24131 7228 6450,'13'8'5031,"-12"11"-258,0-2-903,-1-17-2322,0 27-258,0-14-645,0 3 0,0 0-129,6 2-387,-3 0 0,1-4-258,1 1-129,-5-15-516,9 28-516,-9-28-2193,0 0-1290,0 0-258,0 0-258</inkml:trace>
  <inkml:trace contextRef="#ctx0" brushRef="#br0" timeOffset="43673.4978">24261 7229 3096,'26'-9'4902,"-13"9"-387,-1 0 129,1 13-2064,-13-13-1419,21 15-387,-21-15 0,16 19-258,-13-8-129,0 3 0,-3 0-129,-3 3-129,-7-1 0,-1 5 258,-2-2-387,1-1 129,0-3-129,5 0 0,7-15 129,0 18 0,0-18 0,21 8-129,-3-8 129,5 0 0,-1 0-129,1-1 0,-3 1 0,-3-3-258,-1 3-129,-16 0-645,17 7-1419,-17-7-2193,0 0-258,0 0-516,-8 10 0</inkml:trace>
  <inkml:trace contextRef="#ctx0" brushRef="#br0" timeOffset="44272.5322">24783 6777 5160,'0'0'5031,"11"-1"0,-11 1-516,1 5-2322,-8-2-903,7-3-645,-13 17-129,5-4-129,-4 2-129,2 9-258,-2 0 129,1 8 0,1 0 129,-2 3-129,4 1 129,4 1-129,2-1 258,2-4 0,0-3-129,6-2-129,2-5 129,0-2 0,2-4-129,-2-3 0,-8-13-129,14 16 129,-14-16-129,0 0 0,11 11-258,-11-11-129,0 0-129,0 0-258,8 12-1419,-8-12-2709,0 0-258,-1-7-258,1 7-129</inkml:trace>
  <inkml:trace contextRef="#ctx0" brushRef="#br0" timeOffset="44669.5549">24888 6983 4257,'17'0'4902,"1"6"-129,-18-6-258,0 0-2838,26 19-387,-26-19-258,15 11-258,-15-11-258,11 13 0,-11-13-129,1 17-129,-2-6 0,-6 3-129,-5 3-129,-1-1 0,-1 3 0,2-1 0,2-2 0,0-2-129,7-3 258,3 0-129,0-11 0,13 13 0,0-7 0,4 0 0,1 0 0,-2-2-129,3 6-387,-9-10-516,7 4-2580,-17-4-1032,0 0-387,0 0-387</inkml:trace>
  <inkml:trace contextRef="#ctx0" brushRef="#br0" timeOffset="44892.5675">24837 7149 7998,'0'0'5160,"0"0"-258,0 0-129,4-12-3354,21 12-387,-6-6-645,11 4-129,0 0-387,0-4-516,11 6-2322,-13-1-1806,1-7-387,-11-3-129,-3 1-258</inkml:trace>
  <inkml:trace contextRef="#ctx0" brushRef="#br0" timeOffset="45163.5832">25123 6799 6321,'16'14'5418,"-9"2"-387,4 9-129,-8-4-2709,21 18-516,-10-4-645,3 10-258,-4 1-129,-2 9-129,-9 1-387,-2-2-258,-4 6-387,-14-10-903,6 1-3741,-11-9 0,4-1-387,-6-14-516</inkml:trace>
  <inkml:trace contextRef="#ctx0" brushRef="#br1" timeOffset="74560.2646">22188 8796 3354,'0'0'4386,"7"-10"-129,-7 10 0,0 0-1677,0 0-903,0 0-258,0 0-516,0 0-129,0 0-258,0 0 129,0 0-258,6-13-129,-6 13 0,0 0-129,0 0 0,0 0 0,0 0 0,0 0-129,0 0 129,0 0-129,0 0 0,0 0 0,0 0 0,0 0 0,0 0 0,0 0 0,2 18-129,-2 1 129,0 4 0,0 6 0,4 2 0,-3 2 0,1-1-129,0-3 258,3-3-258,2-9 129,-2-4 0,-5-13 0,18 1 0,-6-4 0,0-13 0,-1-7 0,4-3 0,-2 0 0,1-5 0,-3 3 0,1 3 0,-2 4-129,-3 6 129,-1 3 0,-6 12-129,0 0 129,0 0 0,0 0-129,9 9 0,-9 9 129,0 2 0,-1 2 0,0 4 0,1-1 0,0-3 0,0 0 0,6-8-129,2-1 258,3-8-129,2-4 0,3-1 0,1-11 129,1-5-129,0-6 0,1 0 0,0-4 0,-1 2 0,-3 2 0,-1 1 0,-2 3-129,0 8 129,-12 10 0,10-4 0,-10 4 0,0 12-129,0 4 129,-4 5 0,-2 3 0,1 2 0,-2 1 0,6-4 0,1 0 0,0-3-129,8-8 129,3-3 0,4-7 0,2-2 0,2-8 129,-1-5-129,1-5 0,-2-2 0,0 0 0,-4-1 0,-2 2 0,-2 4 0,-4 1 0,-5 14 0,6-17-129,-6 17 129,0 0 0,0 0-129,0 0 129,0 15-129,0-1 129,0 3 0,0 1 0,0 2 0,5-4 0,0 1 0,0-5 0,-5-12 0,19 13 129,-8-13-129,4-9 0,0-5 0,1-4 0,-1 2 129,0-4-258,0 5 129,-4 0 0,1 6-129,-12 9 129,13 0 0,-13 0-129,2 20 129,-2-2 0,0 4 0,-2-2 129,-2 1-129,4-2 0,0-5 0,0-14 0,14 14 0,-2-13 0,2-1 129,1-6-129,0-3 0,2 0 129,-4 1-129,-2 1 0,-11 7 0,18-5 0,-18 5-129,14 7 0,-8 6-129,-6-13-387,14 27-387,-14-27-1677,4 21-1677,-4-21-387,9 14-387,-9-14 129</inkml:trace>
  <inkml:trace contextRef="#ctx0" brushRef="#br1" timeOffset="75432.3144">22945 8755 9159,'-10'-25'4773,"10"25"-516,0-15-129,0 15-3612,13-13-129,4 6-387,4 1 0,5-3 0,2-2 0,1 0 0,2-1 0,0-1-129,-2 0 129,-2 2 0,-5 1 0,-4 3 0,-2 2 0,-16 5 0,19 0 129,-19 0 0,9 25 129,-9-4-129,1 12 258,-1 2-129,0 11 258,-3 0-129,-1 4 0,-3-5 0,3-1 0,-2-10-129,3-5 129,-2-10-129,3-6 0,2-13-129,0 0 0,-11-2-129,11 2 129,-10-20-129,4 8 0,6 12 0,-9-19-129,9 19 129,0 0 0,-3-11-129,3 11 0,6 0 0,-6 0 0,25-5 0,-7-1 0,5 1 0,2-2 0,-1-1 0,1 1 0,-3 1 0,-1 3 0,-5 3 129,-4 2 0,-12-2 0,12 18 129,-11-4-129,1-2 0,-2 2 0,1 3 129,0-1-129,6-5 0,-7-11 0,18 16-129,-7-12 129,5-3 0,0-1 0,-2-3 0,1-5 0,-2 1 0,-13 7 0,18-10 129,-18 10-129,0 0 0,12-11 0,-12 11 0,0 0 0,0 0 0,4 11 0,-4-11 0,6 16-129,1-4 129,0-2 0,-7-10 0,18 19-129,-18-19 129,20 11-258,-20-11-129,26 6-516,-26-6-2580,16-1-1032,-16 1-516,16 0-387,-16 0 0</inkml:trace>
  <inkml:trace contextRef="#ctx0" brushRef="#br1" timeOffset="75649.3269">23537 8803 9546,'-16'0'4902,"16"0"-387,8 2-387,5-2-4128,13 2-645,-5-2-2580,11 0-1419,1-2 0,2 1-516</inkml:trace>
  <inkml:trace contextRef="#ctx0" brushRef="#br1" timeOffset="76393.3694">23929 8966 3612,'0'-13'4515,"-6"3"-387,6 10 129,-11-11-3096,-6 4-129,4 7-516,-4 5 129,0 12-129,-3-1 0,5 9 0,-1-1 0,5 1-129,2-7 0,9-4-129,0-14 0,8 2 0,5-9-129,7-13-129,1-1 129,1-6-129,-2 4 0,-2 2 0,-4 5 0,-14 16 0,14-10 0,-14 10 129,0 19-129,-1 3 129,-7 4-129,5 2 129,1-4 0,2 1 0,5-6 129,11-8-129,3-8 0,5-4 129,4-15-129,5-7 0,2-11 129,1-4-129,-3-7 129,1-3-258,-6-4 129,-1 0 0,-7 3 0,-3 1-129,-7 11 0,-7 5 0,-3 15 0,0 17 129,-22 1-129,3 24 129,-2 15 129,1 16 0,1 4-129,9 4 129,4-5-129,6-5-129,20-8-516,0-21-2064,15-4-2451,-2-13-258,3-7-387,-6-1-258</inkml:trace>
  <inkml:trace contextRef="#ctx0" brushRef="#br1" timeOffset="77208.4157">22578 9607 8385,'11'-1'4644,"-11"1"-129,5 13-129,0 7-2967,-5-3-645,0 8-129,-3-1-258,3 4-129,-2-3-258,-2-8-1032,7 1-2580,-3-18-903,0 0-258,0 0-387</inkml:trace>
  <inkml:trace contextRef="#ctx0" brushRef="#br1" timeOffset="77369.4252">22631 9468 8514,'11'-14'3741,"3"14"-1161,-14 0-2322,0 0-4128,22-3-387,-10 0-516</inkml:trace>
  <inkml:trace contextRef="#ctx0" brushRef="#br1" timeOffset="77677.4417">22782 9507 5031,'1'41'4773,"-1"-21"-258,0 1 0,0-9-2580,5 14-387,-3-14-774,10 4-129,-12-16-258,24 14 129,-9-14-387,0 0 129,-1-3-129,-1-7-129,-2 0 129,-11 10-129,16-19 0,-16 19 129,9-13-129,-9 13 0,0 0 129,0 0 0,0 0-129,5 13 129,-5-1 0,0 1-129,1 4 0,1 0-129,4-1-258,-4-3-129,10 8-1161,-11-9-2709,10 2-387,-11-14-258,22 21-387</inkml:trace>
  <inkml:trace contextRef="#ctx0" brushRef="#br1" timeOffset="78516.4907">23205 9725 5934,'27'-15'5160,"-27"15"-258,9-13-258,-9-1-1806,0 14-1548,0 0-774,-11-6-258,-2 5-129,1 0 0,-2 1-129,0 4 0,-2 6 0,4 2 129,-2 4-258,3 1 129,3 4 0,3-4 0,3 1 0,2-7 0,0-11 0,21 4 0,-1-10 0,4-14 0,-1-8 0,4-7 0,1-4 0,0-4 0,-1-1 0,-2 0-129,-4 4 129,-6 6-129,-2 7 129,-2 7 0,-6 9 0,-5 11 0,0 0 0,-3 4 0,-5 14 0,-2 5 0,0 5 0,1 1 0,-2 8-129,4-3 258,1 4-129,2-4 0,4-2 0,2-7 0,6-3-129,5-5 129,2-10 0,4-6 0,2-2 0,-3-11-129,3-2 258,-5-3-129,0 1 0,-4 1 0,-2-1 0,-10 16 0,10-16 0,-10 16 0,0 0 0,0 0 0,0 17 0,0 0 0,-1 1 0,0 3 0,1-3 0,0 3-129,4-4 129,4-3 0,5-5 129,1-3-129,2-5 0,1-1 0,1-3 0,-2-5 0,0-4 0,-3 0 0,-2 2 129,-11 10-129,15-20 0,-15 20 129,0 0-129,0 0 0,0 0 0,0 0 0,0 0 0,12 11 0,-6-1-129,0 3 129,4-1-387,-10-12-387,26 24-1935,-26-24-1935,18 16-258,-18-16-387,0 0 0</inkml:trace>
  <inkml:trace contextRef="#ctx0" brushRef="#br1" timeOffset="78732.5031">23595 9577 9417,'15'-23'5031,"3"15"-387,2 0-516,-2 3-3870,8-2-645,6 10-2064,-3-3-2064,-1 3-258,-2 1-258,-3 1-129</inkml:trace>
  <inkml:trace contextRef="#ctx0" brushRef="#br1" timeOffset="79007.5189">23935 9577 3870,'12'2'5031,"-12"-2"-129,0 0-258,-1 15-1806,-12-14-1419,9 11-774,-9 3-258,4 4 0,-6 2-129,5 5 258,-1-4-258,3 5 129,1-5 0,7-2-129,2-8 0,11 0-129,2-8 0,6-4-129,4 0 0,-1-3-258,3-3-129,-8-8-516,8 8-2838,-14-9-1032,0-1-516,-7-1-258</inkml:trace>
  <inkml:trace contextRef="#ctx0" brushRef="#br1" timeOffset="79361.5392">24119 9462 7611,'10'-11'5160,"-10"11"-516,0 0 0,20 20-3225,-20-4-645,1 11-129,-1 7-258,1 7 0,-1 3 0,0 0 0,0-4 0,0-1-129,0-8 0,0-7 0,-1-9-129,1-15 0,0 0 0,0 0-129,-5-13 0,3-1 0,-1-1 0,0-3 0,1 2-129,-1 3 0,3 13 0,0-20-258,0 20-258,10-7-387,6 12-1290,-16-5-2709,23 9 0,-6-5-516,1 2 129</inkml:trace>
  <inkml:trace contextRef="#ctx0" brushRef="#br1" timeOffset="80164.5851">24365 9711 7611,'16'-18'5160,"-16"18"-387,8-24-1548,-8 24-1419,0 0-774,0 0-387,0 0-258,0 0-129,-7 0-129,7 0 0,-20 11-129,7 2 129,0-2-129,2 3 129,-1 1 0,3-1 0,1 2 0,5-2 0,3-1-129,0-13 129,6 16-129,4-13 129,3-3-129,3 0 0,0-9 0,-2-1 0,1-5 0,-3-1-129,0-2 129,-4 1-129,-2 3 129,-1 0-129,-5 14 0,6-19 129,-6 19-129,0 0 129,0 0 0,0 9-129,-2 2 129,-1 2 129,3 1-129,-1 1 0,1-4 0,0-11 0,6 15 129,5-14-129,0-1 129,4-7-129,-3-6 0,4 1 0,-3-4 0,-1 1 0,-1 0 0,-5 0-129,-1 5 129,-5 10 0,5-15 0,-5 15-129,0 0 129,0 0 0,0 8 0,0 6 129,-1 3-129,1-1 129,0-1-258,1 1 258,4-2-129,4-1 129,-9-13-129,20 8 0,-8-8-129,0-5 129,1-3 0,-3-3 0,-2-2-129,0 2 0,-8 11 129,10-18 0,-10 18-129,0 0 129,0 0 0,0 0 0,0 0 0,0 0 0,0 0 129,8 8-129,-8-8 0,8 14 0,-8-14 0,13 18 0,-7-5-387,-6-13-1677,9 12-2580,-9-12-387,7 17-258,-7-17-258</inkml:trace>
  <inkml:trace contextRef="#ctx0" brushRef="#br1" timeOffset="81363.6537">24928 9618 6450,'12'-4'5031,"-12"4"-258,0-10-1161,0 10-1935,0 0-387,0 0-387,-13-3-258,13 3 0,-17 0-258,17 0-129,-21 19 129,12-2-129,-4 4 0,1 4 129,0 3-129,5 4 0,-1-5-129,7-1 129,0-8-129,2-4 0,12-10-129,3-4-129,8-2 0,-1-9-129,3 0 0,-3-1 0,1 0-129,-4 1 129,-5 7 0,-3 0 129,-12 4 129,15 0-129,-15 0 129,14 6-129,-14-6 129,17 5 129,-3-5-129,-1 0 0,2-5 0,-1-5 129,1-5-129,-2-1 0,-1-4 129,-3 1-129,-4-2 0,-3 5 0,-2 3 0,0 13 129,-14-7-129,0 10 129,-2 12 129,-2 9 0,-1 4-129,6 4 129,5 1 0,8-2 0,5-1-387,9-10-387,19 1-3612,-3-14-1032,7-2-387,-7-5-129</inkml:trace>
  <inkml:trace contextRef="#ctx0" brushRef="#br1" timeOffset="83476.7746">20951 8695 7611,'0'0'4515,"0"0"-129,-8 19-387,-7-4-2580,11 15-387,-7 0-516,3 7 0,0-2 129,3 1-258,-4-10 0,8 3 0,-3-14-129,4-3 129,0-12-129,0 0 0,0-22-129,3-4-129,2-7 129,1-6-129,0-3 0,0-5-129,0 3 0,1-1 129,-1 8-129,-3 1 0,-1 7-129,-2 7 258,0 8 0,-3 2-129,3 12 129,-11-2-129,11 2 129,-9 16 129,9 0 0,0 1 0,4-2-129,5 1 0,9-4 0,3-3 129,3-8-129,2-2 0,4-11 0,-1-5 0,0-1-258,-3-4 258,-5 0-258,-4 2 129,-4 3 0,-4 4 0,-9 13-129,0 0 129,0 0 516,1 9-258,-2 12 258,-6 8-129,1 9 0,-2 6 129,0 5 0,1 1 0,0-1-258,2-3 129,-1-5-258,4-5 129,1-8-129,0-9-129,1-5 0,0-14-258,0 12-258,0-12-387,0 0-2580,0 0-1161,11 7-129,-11-7-387,0 0 0</inkml:trace>
  <inkml:trace contextRef="#ctx0" brushRef="#br1" timeOffset="83751.7901">21247 8918 9288,'12'15'4773,"-10"7"-258,-2-9-387,1 7-3225,-1-6-387,0 7-258,0-2-258,0-3-387,4 6-903,-4-22-2451,0 18-774,0-18-129,0 0-258</inkml:trace>
  <inkml:trace contextRef="#ctx0" brushRef="#br1" timeOffset="84116.8112">21333 8946 7611,'15'-3'4515,"4"4"0,-19-1-516,24 14-2709,-24-14-387,21 12-258,-21-12 0,24 18-129,-24-18 0,9 17-258,-9-6 129,0 2-258,-8 1 129,-3 2-129,1 1-129,-4 1 129,6-1-129,-2-4 0,3-1 0,7-12 0,0 16 0,0-16 0,22 6 0,-4-6 0,2 0 0,1 0 0,3 0-129,-6-1-129,5 1-387,-11-5-1161,5 5-2451,-17 0-645,18 0 0,-18 0-387</inkml:trace>
  <inkml:trace contextRef="#ctx0" brushRef="#br1" timeOffset="84462.831">21812 8765 11868,'12'-3'5031,"-12"3"-645,0 0 129,0 0-4257,0 0-774,0 0-1161,18 0-2838,-18 0-258,9 4-258,-9-4-258</inkml:trace>
  <inkml:trace contextRef="#ctx0" brushRef="#br1" timeOffset="84700.8446">21824 8925 10965,'0'11'4902,"0"-11"-129,0 0-258,0 0-3870,0 0-774,0 0-2322,10 10-2064,-10-10-258,3 11-516,-3-11 0</inkml:trace>
  <inkml:trace contextRef="#ctx0" brushRef="#br0" timeOffset="107757.1633">14427 6335 3483,'6'-14'4515,"-6"14"-258,0 0 0,0 0-2709,0 0-129,3 8-516,-3 2-129,0 11-258,-2 5 129,1 12-258,-5 7 129,5 7-129,-5 4 0,4 9 0,-2-3-129,2-5 129,0-6-258,-1-10 0,3-10-258,-1-10 0,1-3-645,0-18-387,0 0-2967,4-14-645,-3 2-258,-1-7-516</inkml:trace>
  <inkml:trace contextRef="#ctx0" brushRef="#br0" timeOffset="108322.1956">14372 6320 1935,'0'0'4386,"0"0"129,0 0-258,0 0-1935,0 17-645,-9-6-645,7 8-129,-9-1-516,7 3 129,-5-3-258,4 0 0,0-6 0,5-12-258,0 0 129,0 0-129,-1-6 0,1-11 0,9-3 0,1-5 0,1 1 0,-1 0 0,3 3 0,-1 6 129,0 2-129,0 6 0,-12 7 0,20 0 129,-20 0-129,17 24 0,-10-5-129,1 1-129,4 8-774,-9-7-2451,10 5-774,-3-2-516,2 2-387</inkml:trace>
  <inkml:trace contextRef="#ctx0" brushRef="#br0" timeOffset="109011.2351">14315 6997 1548,'0'-13'4257,"0"-1"258,0 14-387,0 0-1677,0-13-1161,0 13 0,9 0-645,4 3-129,-13-3 129,22 19-516,-9-7 516,1 5-516,2-6 258,0 1-387,-2-5 258,0-5-258,-1-2 0,1-9 129,2-5-258,-2-4 0,2 4-903,-9-6-2580,4 10-903,-11 10 0,10-11-516</inkml:trace>
  <inkml:trace contextRef="#ctx0" brushRef="#br0" timeOffset="128328.3399">13229 6703 1806,'-27'-13'4644,"27"13"129,-21-8-387,21 8-1806,-12-4-774,12 4-516,0 0-516,0 0-258,7 0-129,7 1-129,-2 1-129,1 3 0,2 1 0,-1 0-129,-2 4 129,-12-10-129,12 18 129,-12-7-129,0 1 0,-8 0-129,-5 4 129,-3-2-129,-1 0 129,2 3-129,1 1 129,3-3 0,3 0-129,4-1 258,4-2-129,8-2 129,10 0-129,0-5 129,4-2 0,4 0-129,1-1 0,-4-1-129,2-1 0,-6 0-258,-3 3-258,-16-3-1290,15 0-2193,-15 0-645,0 0-129,-15-10-129</inkml:trace>
  <inkml:trace contextRef="#ctx0" brushRef="#br0" timeOffset="128520.3509">13087 6800 5676,'-11'-1'5031,"11"1"-516,0 0-129,0 0-3225,24 7-258,-2-6-387,9 1-387,5 2-387,-4-8-1935,7 3-2064,-7-6-387,1 2-387,-7-4-129</inkml:trace>
  <inkml:trace contextRef="#ctx0" brushRef="#br0" timeOffset="128920.3738">13677 6554 5289,'13'-5'4773,"-13"5"-387,0 12-129,-16 1-2967,5 14-387,-9-1-387,3 6 0,-3 1-258,3 2-129,3 2 0,6-2 129,8-5-258,0 0 129,12-6-258,1-5-258,6 2-645,-5-13-1806,2 0-1548,-2-6-387,-2-1-258</inkml:trace>
  <inkml:trace contextRef="#ctx0" brushRef="#br0" timeOffset="129229.3915">13812 6574 4386,'10'-7'4902,"5"4"-129,-15 3-387,4 17-2838,-8-6-258,3 14-387,-8-1-387,4 4 0,-4 1-258,6 5 0,-2 0 0,5 1 0,0-3-258,8-3 129,2-4-258,3-8 0,4 1-516,-17-18-1161,26 1-2451,-26-1-645,14-10 0,-14-6-258</inkml:trace>
  <inkml:trace contextRef="#ctx0" brushRef="#br0" timeOffset="129391.4007">13731 6826 6321,'0'0'4773,"11"-10"0,4 1-516,12 5-3225,-3-6-516,4 0-774,8 0-3354,-11-3-774,-2 4-387,-7-5-387</inkml:trace>
  <inkml:trace contextRef="#ctx0" brushRef="#br0" timeOffset="129596.4119">13976 6561 6837,'39'26'5031,"-21"2"0,-4 0-516,8 11-3096,-11 2-387,4 12 0,-5-3-645,-2 0-258,-4 4-516,-8-14-3483,1 3-774,-8-12-516,-2-5-387</inkml:trace>
  <inkml:trace contextRef="#ctx0" brushRef="#br0" timeOffset="140847.0559">13193 7342 3999,'8'-10'4515,"-8"10"-258,0 0-2193,0 0-258,-8 1-645,7 17 0,-11-6-387,10 10-258,-8-2 0,8 6 0,-5-2-129,7 3 258,0-6-387,1 2 129,6-8-129,5-4 0,4-5-129,1-6 0,4 0-129,0-10 129,-2-2-129,-1 2 0,-2-4 129,-4 4-129,-12 10 0,16-12-129,-16 12 129,0 0 0,15 13 0,-10-1 0,1 3 0,3 2 0,1-1 0,1-2 0,3-2 0,-1-4 0,2-6 129,-3-2 0,2-9 0,-2-8 0,-4-5 258,-1-5-258,-2-5 0,-4 1 0,-1-2 0,0 4 0,-5 3-129,-2 6 0,4 7-258,3 13-258,0 0-1806,-15 1-2322,15 14-258,-4-4-387,4 7-258</inkml:trace>
  <inkml:trace contextRef="#ctx0" brushRef="#br0" timeOffset="141630.1007">13627 7598 1677,'11'-11'4644,"-11"11"129,0 0-258,0 0-1935,12 0-1161,-12 0-387,0 0-516,0 10 0,0-10 0,4 16-258,-4-16-129,6 12 129,-6-12-129,0 0 0,14 2 0,-14-2-129,14-7 129,-14 7-129,13-16 0,-13 16 0,10-14 0,-10 14 129,0 0-129,0 0 0,12-1 0,-12 1 0,3 9 0,0 3 129,2 0 0,-4 1-129,-1-13 258,9 20-258,-9-20 129,14 5-129,-14-5 129,19-2-129,-19 2-129,20-16 129,-20 16-129,17-11 129,-17 11-129,17-1 129,-17 1 0,14 2 0,-14-2 129,14 15-258,-14-15 0,21 19-1548,-21-19-2709,18 21-258,-12-10-387,1 1-387</inkml:trace>
  <inkml:trace contextRef="#ctx0" brushRef="#br1" timeOffset="203891.6619">17660 14502 1677,'3'-7'4128,"-3"7"0,0 0-645,3-10-1548,-3 10-516,15-9-387,-4 9-129,-11 0-258,25-12-258,-9 4-129,2 5 0,2-4-129,-2 1-129,5-1-258,-2-6-645,8 11-1419,-7-6-1806,1 0-258,-1-2-387</inkml:trace>
  <inkml:trace contextRef="#ctx0" brushRef="#br1" timeOffset="204163.6775">18135 14308 2322,'17'-4'4644,"-17"4"129,14-12-774,-2 12-1290,-9-12-1032,12 7-645,-9-9-129,8 1-516,1 0-129,0-2-387,2 4-258,-3-6-516,7 10-1161,-6-8-2451,1 0 0,-6 4-516,2-2 387</inkml:trace>
  <inkml:trace contextRef="#ctx0" brushRef="#br1" timeOffset="204360.6887">18427 13996 4773,'12'-22'4515,"-7"9"129,-5 13-774,7-30-1935,6 19-774,-6-7-516,5 3-129,5-5-516,-3 0-129,10 7-1032,-10-4-2838,7 0-387,-3-1-258,0 2 0</inkml:trace>
  <inkml:trace contextRef="#ctx0" brushRef="#br1" timeOffset="204583.7015">18746 13516 8256,'10'-18'4773,"-3"7"-258,-7 11-387,1-23-2838,7 11-774,-2-2-387,3-1-129,4-3-129,-2-3-258,4 6-516,-5-9-1677,4 6-1806,-3-2-129,-1 0-516,-2-2 258</inkml:trace>
  <inkml:trace contextRef="#ctx0" brushRef="#br1" timeOffset="204780.7128">18953 13017 5031,'5'-11'4515,"3"-9"-129,-8 20-387,8-16-2322,-7-1-903,9 2-516,-2 0-516,-1-8-387,9 8-1161,-5-7-2193,-2-2-387,1 2-129,-1-3 129</inkml:trace>
  <inkml:trace contextRef="#ctx0" brushRef="#br1" timeOffset="205004.7256">19157 12495 5160,'12'-25'4644,"-6"9"-645,1 1-129,4-1-2967,-2-3-516,1 0-387,5 1-387,-3-6-387,10 8-1677,-5-4-1677,-3-2-129,0 3-129</inkml:trace>
  <inkml:trace contextRef="#ctx0" brushRef="#br1" timeOffset="205236.7388">19389 12002 6063,'20'-32'4902,"-10"18"-387,0-3-258,9 3-2967,-8-8-258,10 3-774,0 0-258,-2 0-258,7 6-1032,-13 0-2709,4 2-516,-4 4-129,-13 7-387</inkml:trace>
  <inkml:trace contextRef="#ctx0" brushRef="#br1" timeOffset="205427.7498">19633 11796 5289,'0'0'4902,"10"5"-516,-10-5-129,0 0-2709,16 1-516,-16-1-774,14 0-387,1 4-1032,-15-4-2967,22 4-129,-11 1-387,-1-2-258</inkml:trace>
  <inkml:trace contextRef="#ctx0" brushRef="#br1" timeOffset="205603.7598">19802 11920 2709,'11'26'3999,"-11"-26"-258,12 26-258,-3-12-2838,-2 2-2709,5 1-1548,-6-5-387,5 2 0</inkml:trace>
  <inkml:trace contextRef="#ctx0" brushRef="#br1" timeOffset="205786.7703">19920 12196 3999,'0'29'5160,"0"-15"-774,-1-1 129,1-13-2064,0 19-1419,0-19-387,3 17-645,5 0-903,-8-17-1935,12 21-1548,-3-8-387,0 1-129</inkml:trace>
  <inkml:trace contextRef="#ctx0" brushRef="#br1" timeOffset="206005.7828">19995 12499 3483,'0'24'4902,"0"-12"-129,0-2-129,0 8-1935,0-18-1032,0 27-774,0-13-516,3 3 0,3 1-387,0 0-129,5 3-516,-7-7-387,14 12-1419,-12-8-2064,2 3-258,-1-2-258,1 3 258</inkml:trace>
  <inkml:trace contextRef="#ctx0" brushRef="#br1" timeOffset="206217.795">20109 12926 5805,'7'23'4644,"-5"-10"129,-2-13-1290,9 29-1419,-9-19-903,5 7-516,-1-3-258,3 4-387,1-1-129,-2-6-1032,11 11-2064,-11-6-1161,7 0-387,-5 2-258</inkml:trace>
  <inkml:trace contextRef="#ctx0" brushRef="#br1" timeOffset="206354.8028">20255 13312 4902,'5'28'4902,"-3"-13"-387,1 0-129,-3-15-2193,8 27-1032,-4-12-774,5 1-516,3 6-1161,-6-2-2838,6 0-387,0-3-258,-2 4-129</inkml:trace>
  <inkml:trace contextRef="#ctx0" brushRef="#br1" timeOffset="206532.813">20421 13766 6966,'13'29'4773,"-6"-17"-516,1 1-258,5 2-3096,-1-1-1032,-2-3-1032,7 0-2967,-4-1-258,1 4-387,-3-4 0</inkml:trace>
  <inkml:trace contextRef="#ctx0" brushRef="#br1" timeOffset="206703.8228">20645 14016 5031,'13'16'5031,"-13"-16"-387,10 16-129,4-4-2967,-14-12-774,17 13-645,-3 2-903,-14-15-2322,21 18-1419,-4-6-258,-3 0-258</inkml:trace>
  <inkml:trace contextRef="#ctx0" brushRef="#br1" timeOffset="206864.832">20908 14217 5934,'10'5'4902,"13"4"-516,-11-1-516,0-3-3354,4-2-1548,7 3-2967,-3 4-387,1 0-516,0 0 258</inkml:trace>
  <inkml:trace contextRef="#ctx0" brushRef="#br1" timeOffset="206982.8387">21210 14358 129,'26'8'3483,"-26"-8"129,34 17-1290,-15-1-4386,-6-13-1032,9 13-516</inkml:trace>
  <inkml:trace contextRef="#ctx0" brushRef="#br1" timeOffset="207818.8859">21578 14612 7224,'44'11'4644,"-19"-5"0,3 5-1548,-2 1-6837,1-6-645,4 3-258,-5-3-516</inkml:trace>
  <inkml:trace contextRef="#ctx0" brushRef="#br1" timeOffset="213318.2011">19419 15087 2451,'3'-10'4773,"-3"10"-258,0 0-129,-9-15-2322,9 15-645,0 0-387,-12 0-387,12 0 0,-10 0-129,10 0-129,-12 0-129,12 0 0,-16 15-129,11 1-129,-2 10 129,0 4-129,-2 8 0,6 3-129,-2 2 258,5 1-258,0-8 129,7-6 0,0-5 0,6-9 0,0-8 0,4-8 0,-3-2 0,3-7 129,-1-4 0,-5 1-129,3-1 129,-3-1-129,-11 14 129,14-15-129,-14 15 0,11-3 0,-11 3-129,15 4 129,-15-4 0,21 14 0,-8-5 0,2 0 0,2-3-129,1-2 258,-1-1 0,-1-3 0,-1-7 0,-1-10 0,-1-1 129,-3-8 0,-2-6-129,-5-7 129,-2-3-258,-1 0 258,0 2-258,-3 4 0,-3 4 0,0 5-129,-2 9-516,8 18-1806,0 0-2193,-6 5-258,2 7-516,4 8-129</inkml:trace>
  <inkml:trace contextRef="#ctx0" brushRef="#br1" timeOffset="214200.2513">19880 15412 1548,'6'12'4128,"-6"-12"258,0 18-129,3 3-2838,-3-8 0,0 15-387,0-8 0,0 8-258,0-4-258,0-1-129,0-6 0,0 0 0,0-17 0,0 11-258,0-11 0,0-7-129,0-7 0,-3-1 0,0-5 0,1-4 0,0 0-129,1-3 0,1 3 0,0 1-129,0 1 129,0 1 129,3 5-129,5 2 129,-8 14 0,14-17 129,-14 17 0,18-3 129,-18 3 0,16 7-129,-16-7 129,14 21 129,-10-9-129,-2 5-129,-2-5 258,0 4-258,-2-6 0,-6 2-129,8-12 0,-19 14-516,13-3-516,-13-12-2193,19 1-1677,-16-5-129,16 5-258</inkml:trace>
  <inkml:trace contextRef="#ctx0" brushRef="#br1" timeOffset="214511.2693">20089 15374 4773,'16'30'5160,"-15"-18"-387,3 8-129,-7-7-2838,5 13-387,-2-7-645,2 6-516,2-6 0,0 0-387,3-3-258,-7-16-774,17 19-2451,-17-19-1032,10 3-387,-10-3-258</inkml:trace>
  <inkml:trace contextRef="#ctx0" brushRef="#br1" timeOffset="214864.2895">20321 15436 4773,'0'0'5031,"13"0"-387,-13 0-129,0 0-3096,0 0-387,-6 9-258,6-9-387,-17 21-129,6-10-129,2 7 0,-2-1 129,4 1-258,1 0 258,5-1-258,1-2 129,1-1 0,9-4 0,4-1-129,2-6 0,3-2 0,2-1-129,-3 0-258,5 0-774,-12-9-2064,4 3-1548,-5-5-129,-10 11-516</inkml:trace>
  <inkml:trace contextRef="#ctx0" brushRef="#br1" timeOffset="215152.306">20497 15440 4386,'0'0'5031,"9"9"-258,-7 2-258,-2-11-2967,0 29-516,0-17-129,1 8-387,-1-6-129,5-1-129,-5-13 129,14 10-258,-14-10 0,21-8 129,-4-4-258,1-4 0,0 0 0,0-2-129,2 4-387,-5-2-129,2 14-1161,-17 2-2709,13-8-387,-13 8-387,0 0 0</inkml:trace>
  <inkml:trace contextRef="#ctx0" brushRef="#br1" timeOffset="215329.3161">20629 15516 6321,'-4'11'5418,"4"-11"-645,0 0-129,12 21-3096,-12-21-774,16 17-387,-8-6-258,-8-11-516,26 29-774,-26-29-3225,20 21-516,-20-21-129,19 11-387</inkml:trace>
  <inkml:trace contextRef="#ctx0" brushRef="#br1" timeOffset="215988.3538">20961 15497 5289,'0'0'5031,"0"0"-129,0 14-516,-7-13-3225,7 10-516,0-11-129,-1 22-258,1-22 0,0 26-129,2-15 0,5 2 129,-7-13-258,18 15 129,-8-10-129,2-5 0,0 0 0,-1-11-129,-11 11 129,21-23 0,-13 9-129,-2-1 129,0 1-129,0 3 0,-6 11 0,6-15 129,-6 15-129,0 0 129,0 0 0,0 0 0,12-3 129,-12 3 0,2 8 129,0 3-129,1 1 0,0 3 129,3 2-258,0 2-129,2-1-129,-1-7-258,8 11-1290,-15-22-2580,17 19-516,-17-19-129,19 0-258</inkml:trace>
  <inkml:trace contextRef="#ctx0" brushRef="#br1" timeOffset="216387.3766">21227 15574 774,'13'0'4386,"-13"0"387,4 14-387,-4-14-1806,10 17-1032,-10-17-516,2 22-387,-2-22 0,3 17-129,-3-17-129,0 0 0,0 0-258,3-10 0,-3-7 0,0-3 0,0-5-258,4 0 258,-2-2-129,1-2 0,2 4 0,2 4 0,-1 2 129,3 4 0,-1 3 129,-8 12 0,18-6 0,-18 6 129,14 5 0,-14-5 258,10 21-258,-8-6-129,-2-1 129,0 0-258,0 0-129,-6-2-387,-1 4-258,-7-16-1677,14 0-2580,-22 9-129,10-3-645,-2-6 129</inkml:trace>
  <inkml:trace contextRef="#ctx0" brushRef="#br1" timeOffset="216872.4043">20749 15561 4773,'0'0'5418,"12"0"-516,-12 0-258,0 0-2451,0 0-1290,0 0-387,13 3-387,-13-3-774,27 2-2709,-15-2-1290,9 0-387,-4-1-387</inkml:trace>
  <inkml:trace contextRef="#ctx0" brushRef="#br1" timeOffset="218611.5038">19612 14319 3354,'6'-16'4902,"-6"16"-129,0-12-258,0 12-2064,0 0-1032,0 7-258,0-7-387,-4 16-129,-1-6-258,5 9 258,0-3-258,0 12 0,0-4-129,0 6 129,0 0-258,0-6-129,0 2-129,0-9-645,7 3-3354,-7-20-645,2 13-516,-2-13-387</inkml:trace>
  <inkml:trace contextRef="#ctx0" brushRef="#br0" timeOffset="238190.6237">18013 12805 1419,'0'0'774,"0"0"-1290,0 0-1032</inkml:trace>
  <inkml:trace contextRef="#ctx0" brushRef="#br0" timeOffset="239720.7112">18004 12821 1806,'0'0'3225,"0"0"-645,0 0-645,0 0-258,0 0-516,0 0 0,0 0-129,0 0-129,0 0-129,0 0-129,0 0 0,0 0-129,0 0 258,0 0-387,-11 9 129,11-9-129,-2 15-129,2-3 0,-1-1-129,1 5 0,-2-1 0,1 5 0,0-3 0,0 6-129,-1-2 0,1 0 0,0 0 129,0 0-129,1-1 0,-1 2 0,-1 0 0,1 3 0,-2 1 0,3 1 0,0 0 0,-1 1 0,0 0 0,0 3 0,-1-5 0,1 1 0,1-1-129,-2 2 129,2 2 0,0-1 0,0 2 0,0-1-129,0 1 129,0 1 0,0-4 0,0 2 0,2-1-129,-1-1 129,-1-1-129,2-2 0,-1 0 0,0 0 0,0 0 0,2-2-129,0 3 129,-2-1-129,1-1 129,-1-2 0,1 1 0,-1-1 0,0-1 0,-1-1 0,1-1 129,-1-1-129,0 3 129,0-4 0,0 2-129,0 1 129,0 0 0,0 1 0,0-3 0,0 1 129,0 3-129,0 0 0,0-1 0,0 0 0,0 0 0,0-2 129,0 2-129,0-2 0,0 0 0,0-2 129,0 0-129,0 1 129,0-3 0,0 2 0,-2-5 0,2 0 0,0-12-129,-3 17 129,3-17 0,0 0-129,0 0 0,0 0-129,0 0 129,0 0 0,0 0-129,-2-9 129,2 9-129,-1-17 0,1 4 129,0-6-258,0-2 129,0-9 0,0-1 0,0-6-129,1-1 129,0-2-129,2 0 258,-2-3 0,-1-2 0,1 5 0,-1-5 258,1 2-129,-1-7 0,0 4 129,0-2 0,2-1 0,-2-1-129,1 1 129,-1-5 0,0 2 0,0-1 129,-1 0-129,-6-4 0,4 4 0,-4-1 129,6 0-129,-1 1 0,2 3-129,0-2 0,0 5 0,0 2-129,0 2 0,1 2 0,-1 5 129,0 6-129,0 1-129,0 6 258,0 5-258,0 4 129,-1 4 0,1 10 0,0-13-129,0 13 129,0 0-129,0 0 0,0 0 0,0 0 0,0 0 0,0 0 129,0 0-129,0 0-129,0 16 129,1 0 129,-1 3-129,0 6 129,0 6 0,0 2 0,0 11 0,-1 4 129,-2 10 0,0 3 129,0 7-129,-2 5 0,3 4 129,-2 2-129,0 3 258,2-5-258,2 3 129,-1-3-129,1 1 0,0-5 0,0 1-129,2-5 129,3 2-258,-3-3 129,0-3 129,-1-5-258,0-5 258,1-7-387,-2-8-129,3 0-1419,-3-18-2709,2-6-387,-2-16-258,0 0-129</inkml:trace>
  <inkml:trace contextRef="#ctx0" brushRef="#br0" timeOffset="241039.7867">17987 12790 4257,'0'0'4773,"-6"-14"-387,6 14-1032,-10-12-1032,10 12-774,0 0-129,0 0-645,0 0-129,0 0-129,-11-5-129,11 5 0,-5 9-258,5-9 129,-10 23-129,3-4-129,-2 2 129,-2 6 0,-4 1-129,1 3 258,0-5-258,1 3 129,0-7-129,3-5 129,3-3-129,7-14 0,0 0 0,0 0-129,0-7 129,3-9-258,6-1 129,2-4 0,1-3 129,1 4-129,0-1 0,-3 3 129,-1 3-129,-1 5 129,-8 10 129,9-13-129,-9 13 129,0 0-129,0 0 129,-3 10 0,-3 3-129,-3 5 129,1 4-129,-3 1 0,-2 5 0,1 1 0,0-5 129,2 1-258,1-6 258,3-4-129,6-15 0,-8 16-129,8-16 129,0-7 0,6-7 0,3-5-129,3-6 129,3-3-129,3-5 129,0-2 0,2 1-129,-2 2 129,-2 6-129,-2 4 129,-2 3 0,-5 4 0,-7 15 0,8-14 0,-8 14-129,0 0 258,0 0-129,16-2-129,-16 2 129,14 8 0,-14-8 0,23 22 0,-10-3 0,4 3 0,-2 4 0,0 3 129,-2 1-129,0-3 0,-4-2 129,-3-2-129,0-7 129,-3-3-129,-3-13 0,0 0 0,0 0 0,0 0 0,0 0-129,-3-9 0,-3-2 0,0-4-129,-2-4 129,-2-4-258,1 3 129,-1-5 129,2 1-129,-2 4 129,5 3 129,1 4 0,4 13 0,0 0 129,0 0 129,3 18 0,2 1-129,6 7 387,-3 3-258,3 1 0,-1-1 0,0-2-129,0 0-129,-2-6 0,3 3-903,-10-12-3225,7 1-516,-8-13-387,16 17-645</inkml:trace>
  <inkml:trace contextRef="#ctx0" brushRef="#br0" timeOffset="245871.063">17694 15229 1161,'-13'5'4773,"13"-5"258,-15-3-516,15 3-1935,-12-9-903,12 9-387,0 0-258,0 0-516,-13-15 0,13 15-129,0 0-258,0 0 129,0 0-129,0 0-129,0 0 0,11-1 129,-1 1-129,3 0 0,4 0 129,5 0-129,-2 0 0,0 0 129,0-1-129,-3-2 258,-2 0-258,-3 0 129,-12 3-129,17-11 129,-17 11 0,6-19-129,-5 7 0,-1-4 0,0-2 0,0-3 0,0-2 0,-1-6 0,-2 0 0,0-1 0,0-1 0,1 2 0,1 0 0,1 4 0,0 5 0,0 3 0,3 6 0,-3 11 0,23-13 0,-8 12 0,4 1 0,-1 0 0,4 1 129,1 3-129,-2 5 0,3-2 0,-4 5 129,-4-2-129,-1 4 0,-3 1 0,-5 7 129,-1 0-129,-6 3 0,0 6 0,-5 3 0,-2 4 0,1-3 0,-1 0 129,3-5-129,3-4 0,1-6 0,9-3 0,4-12 0,5-2 0,3-3 129,2 0-129,-1 0 0,4 0-129,-1 2-387,-10-2-1161,7 8-2838,-7-1-516,-3 5-387,-12-12-258</inkml:trace>
  <inkml:trace contextRef="#ctx0" brushRef="#br2" timeOffset="266735.2564">16890 14462 5289,'0'-23'5160,"0"7"-387,0 3-258,-5-10-3354,5 9-387,0-4-129,0 5-387,0 1-129,3-1 0,-3 13-129,1-15-129,-1 15 0,0 0-516,0 0-645,0-13-1677,0 13-1677,0 0-258,0 0-258</inkml:trace>
  <inkml:trace contextRef="#ctx0" brushRef="#br2" timeOffset="266915.2666">16889 14203 2451,'1'-18'5160,"-1"5"-258,0 13-129,0 0-2193,-1-20-1161,1 20-387,0-11-774,0 11-516,0 0-1161,3-14-2967,-3 14-387,5-10-258,-5 10-258</inkml:trace>
  <inkml:trace contextRef="#ctx0" brushRef="#br2" timeOffset="267064.2752">16915 13947 3225,'3'-16'4128,"-3"16"-645,0-16-1290,0 4-5289,0 12-774,6-16-258</inkml:trace>
  <inkml:trace contextRef="#ctx0" brushRef="#br2" timeOffset="267239.2852">16936 13805 1677,'0'-10'0,"0"10"-1032</inkml:trace>
  <inkml:trace contextRef="#ctx0" brushRef="#br2" timeOffset="267664.3095">16936 13805 3999,'-18'23'4644,"18"-23"0,-6 17-516,5 1-2451,1-18-774,-12 25-387,5-14-258,4 2-129,-4-3 0,7-10 0,-6 16-129,6-16 129,0 0-129,0-8 129,0-3 0,6-2 0,1-2-129,2-3 258,1 2-129,0 3 0,4 1-129,-2 3 129,1 4 0,0 5 129,-1 0 129,-1 8-258,-2 5 129,1 5-129,-3 1 0,0 0-516,4 8-1419,-6-8-2838,3 2-387,-5-7-129,3 0-387</inkml:trace>
  <inkml:trace contextRef="#ctx0" brushRef="#br1" timeOffset="279756.0011">15935 14628 258,'14'-5'1548,"-14"5"-129,13-1-258,-13 1-387,13 0-258,-13 0-129,19 0 0,-19 0 129,22 0 0,-11-2 129,4 1-129,-4-3 0,5 2 129,-5-2-129,4 2 0,-1-1-129,-1 3-258,1 0 0,-1 0-129,2 0 258,-2 0-258,2 1 129,-1 1 0,2-2 0,2 1-129,1-1 129,0 0 0,2 0-129,1-3 0,3 0 0,-3 0 0,0 1-129,2 0 129,-3-1 0,0 3 0,-1-1 0,0 1 0,0 0 0,0 0 0,0 0 129,-2 0-129,4 0 0,-1 0 129,-2 0 129,3 0-129,-1 0-129,0 0 129,0-1 0,0 1 0,0 0-129,1 0 129,-1-2 0,1 2 258,-3 0-129,5 0 0,-1-1 0,0 1 258,-2-2-258,5 2 0,-2 0-129,1 0 0,1 0 0,0 0-129,0 0 0,1 0 0,-1 2 0,-1 0 0,0-1 129,2 3-129,-2-4 258,2 1-258,0-1 129,1 0 0,2 0 0,3-3 0,0 0 0,0 1-129,-1-2 129,-1 3-129,0 1-129,0 0 129,-1 0 0,-3 0 0,3 1 0,1-1 0,0 1 0,0-1 0,5 0 129,-1 0-129,0 0 0,0-2 0,0 2 0,-1 0 0,0 0 0,0 0-129,-3 0 129,-1 0 0,0 1-129,-3 0 129,3-1-129,-1 0 129,-1 0 0,3 0 129,-2 0-129,3 0 0,-2-2 0,4 0 0,3 0 0,-3-2-129,3 1 129,1 2 0,3 0 0,-1 0 0,0 0 0,2-1 0,-2 0 0,1 2 129,-1-3-129,-1 1 0,3 2 0,0-2-129,-2 1 129,2 1 0,2-1 0,-2 1 129,2 0-129,0 0 0,-1 1 0,1 2 129,0-1-129,2 1 0,-1 0 129,0-2-129,-1-1 0,4 0 0,-3 0 0,0 0-129,-1-2 129,0-3 0,-1 1-129,-1 2 129,-2-1 0,-2 1-129,1 0 258,-3 2-129,0 0 0,-1 0 129,0 0-129,0 0 0,2 0 0,1 0 0,0-1 0,0-1-129,1-1 129,-1 0 0,0-2 0,1 1 0,1 2-129,1-2 129,-3 2-129,2 1 129,-2 0-129,-2-1 129,4 2-129,-2 0 129,-2 0 0,2 0 129,2 0-129,1 0 0,4 0 129,1-1-129,1 0-129,1-2 129,2 3 0,-4-3-129,2 3 129,-1 0-258,-1 0 258,-3 0 0,-3 3-129,3-1 258,-2 1-258,-1-1 129,-1-1 0,-1-1 0,0 0 0,0 0 0,-1-1 0,0-1 129,-2 1-129,3 0 0,-2 0 0,-3 1 0,1 0 0,0 0 258,-1-1-258,-3 1 0,3 0 129,-1 0-129,-2-1 129,3-1 0,-3 0 0,2-1-129,-2-1 129,1 2-129,-1-1 0,-3 1 0,-3-1 0,-4 0-129,-3 3 129,-3-2-387,-3 2-516,-11 0-2580,0 0-645,0 0-516</inkml:trace>
  <inkml:trace contextRef="#ctx0" brushRef="#br1" timeOffset="280568.0475">22249 14374 2193,'0'6'3870,"0"-6"516,-9 0-1935,9 0-1290,0 0-387,0 0-129,0 0-258,0 0-129,16 7 129,1-4-129,6-1-129,5 7 0,4-1 0,3 1 0,1 3-129,0 4 0,0 0 0,-6 2 258,-6-2 0,-4 7 129,-10-4 0,-5 3 129,-8-2-129,-7 1 0,-11 0-129,0-2-774,-1 2-3225,-5-1-903,-2-6-258,4 0-258</inkml:trace>
  <inkml:trace contextRef="#ctx0" brushRef="#br1" timeOffset="282380.1506">22883 14597 1935,'0'0'2967,"4"-6"516,-4-9-129,11 8-387,-11-15-387,12 16-645,-12-15-516,0 21-129,5-22-387,-5 22-258,0 0-129,0 0-258,0 0 129,-14 19-129,0 5-258,1 4 129,-4 1 0,3 7-129,1-4 129,1-1-258,9-5 258,3-7-258,1-7 258,-1-12-129,24 4 0,-4-5 0,-1-10 0,2-2 129,-2 1-129,-1 2 0,-2 3 0,-2 6 0,-2 1-129,-12 0 129,15 20 0,-8-8-129,-1 4 129,4-3-129,-10-13 258,18 14-129,-18-14 129,21-7 129,-10-11-129,2-2 129,-4-4-258,-1-3 258,-2-2-258,-2 3 0,-2 1-258,-2 3 0,2 7-516,-2-10-1032,4 11-2838,-2 2-645,-2 12-129,11-9-387</inkml:trace>
  <inkml:trace contextRef="#ctx0" brushRef="#br1" timeOffset="292569.734">19617 14571 645,'0'0'1548,"0"0"258,0 0 0,0 0 387,0 0-387,0 0-129,0-15 0,0 15-258,0 0-258,0 0-129,0 0-129,0 0 0,0 0-258,0 0 0,0 0-129,0 0 0,0 0-129,0 0-129,0 0 129,0 0-129,0 0 0,0 0-129,0 0-129,0 13 129,0-1 0,0 1 0,0 2 0,0 4 0,-3-1 129,1 0-129,-2-2 129,4-1-129,0-15 0,-4 18-129,4-18 129,0 0 0,0 0-129,0 0 0,0-8 0,0-3 0,4-3 0,-1-3 0,2 0-129,-3-2 129,3 1 0,-3 0 0,-1 3 0,2 2 0,-3 2 129,0 11 129,0-12-129,0 12 0,0 0 0,-3 11-129,1 3 129,0 4-129,1 7 129,-2 1-129,2 3 0,1-1-129,0 0 0,0-5-516,4 7-645,-4-15-3096,0-2-516,0-13-387,2 14-129</inkml:trace>
  <inkml:trace contextRef="#ctx0" brushRef="#br2" timeOffset="303394.3531">19062 14470 1677,'1'-19'4644,"-1"19"0,0-16-387,-2 2-1806,2 14-516,-1-12-774,1 12-258,-5-11 0,5 11-516,-2-11 0,2 11-258,-2-14-129,2 14-129,0 0-258,-4-20-516,4 20-1419,0 0-2193,0 0-387,0 0-258,0 0 258</inkml:trace>
  <inkml:trace contextRef="#ctx0" brushRef="#br2" timeOffset="303614.3656">19042 14260 4773,'0'0'5031,"0"0"-516,0 0 0,-5-21-2967,5 21-645,0-13-258,0 13-516,9-14-516,-9 0-516,0 14-903,5-12-1677,-5 12-1161,2-14-258,-2 14 129</inkml:trace>
  <inkml:trace contextRef="#ctx0" brushRef="#br2" timeOffset="303867.3802">19073 14030 4128,'4'-13'5031,"-4"13"-129,0-15-258,0 15-2322,0 0-903,1-12-903,-1 12-258,0-16-129,0 16-258,-1-19-387,1 19-645,-4-21-645,6 9-2580,-2 12-129,0-19-774,0 19 516</inkml:trace>
  <inkml:trace contextRef="#ctx0" brushRef="#br2" timeOffset="304082.3925">19089 13772 5289,'4'-19'5031,"-3"3"0,-1 6-516,0 10-2064,0-18-1161,0 18-645,0-17-516,0 17-258,0-15-387,-4 0-645,4 15-1161,0 0-2193,0-10-258,0 10-387,0-17 258</inkml:trace>
  <inkml:trace contextRef="#ctx0" brushRef="#br2" timeOffset="304276.4036">19096 13491 5547,'0'-28'4773,"0"16"0,0 12-1290,-6-15-1419,6 15-774,0 0-1032,0 0-1290,0 0-1935,0-12-1419,0 12-387,0-12-258</inkml:trace>
  <inkml:trace contextRef="#ctx0" brushRef="#br2" timeOffset="304418.4117">19061 13308 5031,'-1'-17'5031,"-4"-1"-516,5 18 0,0-14-2967,0-2-258,0 6-1032,0 10-516,2-19-1161,-2 19-2193,0 0-903,0 0-258,0 0-129</inkml:trace>
  <inkml:trace contextRef="#ctx0" brushRef="#br2" timeOffset="304975.4436">19047 13221 3483,'0'0'4515,"0"0"-129,0 0-129,0 0-2451,-1 19-645,1-19-387,-5 23-258,-2-11-129,5 7 0,-7-4 129,6 6-129,-3-3-258,2-2 129,-1-4-129,1 0 129,4-12-258,0 0 129,0 0-129,0 0 0,-2-13 129,2 0-129,1-2 0,4-3 0,0-2 0,1 6 0,2-1 0,0 2 0,-8 13-129,21-19 129,-21 19 0,20-6 0,-9 6 129,1 0 0,-12 0 0,21 18 129,-10-6-129,2 5 258,-4 0-258,2-1-129,1 4-387,-12-20-1290,23 28-2838,-11-14-258,2 2-258,-5-4-258</inkml:trace>
  <inkml:trace contextRef="#ctx0" brushRef="#br2" timeOffset="310219.7435">18167 12467 6837,'0'0'5031,"0"0"-129,0 0-387,-12 0-2838,12 0-645,0 0-129,0 0-516,0 0 0,7 1-129,-7-1 0,13 0 0,-1 0 0,9 0 0,2 0-129,9 1 0,6 1 129,10 2-258,4-2 129,13 2 0,3-2-129,2-1 0,3-1 129,-3 0-129,-3 0-129,-7-3-129,-5 3-774,-21 0-3870,1 0 0,-16 0-516,-3 0-258</inkml:trace>
  <inkml:trace contextRef="#ctx0" brushRef="#br2" timeOffset="310685.7702">19007 12363 10320,'-14'-6'5031,"14"6"-516,0 0-774,0 0-3096,0 9-129,14 4-129,3-1-258,3 4 129,-1-2 0,0 6 0,-5-4 0,0 4 0,-9-1-129,-5 2 129,-5-1-258,-10-4-129,1 6-516,-14-9-3483,7 5-774,-5-7-258,3 0-387</inkml:trace>
  <inkml:trace contextRef="#ctx0" brushRef="#br2" timeOffset="311366.8091">18194 12375 2580,'7'-12'4773,"-7"12"0,0 0-258,-4-11-1935,4 11-774,0 0-516,-10 11-387,-2-4-258,7 5-258,-7-3 129,3 4 0,0-1-258,0 3 0,0 0 0,7 0-129,1 0 0,1 1 0,3 3 0,7-2-129,2 0 0,2-3-129,3 4-387,-3-13-1419,7 6-2709,-3-6-258,-1 0-387,-1-5-387</inkml:trace>
  <inkml:trace contextRef="#ctx0" brushRef="#br2" timeOffset="312306.8626">18359 11846 1677,'5'-15'4773,"-5"1"0,0 14-129,0 0-1806,0 0-1032,0 0-645,-12 10-387,10 6-258,-5 5-258,0-1-129,0 6 0,3-1 0,1-1-129,1-1 129,2-3-129,3-8 129,-3-12-129,14 14 0,-2-14 0,-2-2 129,0-6-129,-10 8 0,21-16-129,-21 16 129,17-13 0,-17 13 0,14 6 0,-7 4 0,3 2 0,-2 3 0,2-2 0,3-1 0,0-1 0,3-7 129,-4-4-129,3-2 129,-4-12 0,0 0 0,-2-2 129,-3-6-129,-1-4-129,-3 2 129,-2-1 0,0 0-129,0 3 0,0 1-129,0 3-129,0 4-387,0 14-2451,0 0-1290,7 1-774,-7-1-129,3 22 0</inkml:trace>
  <inkml:trace contextRef="#ctx0" brushRef="#br2" timeOffset="312907.8973">18702 12002 4386,'8'-15'4902,"-8"15"-129,0 0-258,0 0-2838,0 0-516,2 11-387,-2 1-387,0 5-129,-1-2 0,1 3-129,0-3 0,0-2 0,0-13 0,0 0-129,14 5 129,-14-5-129,19-18 129,-11 0-129,1 6 0,0-4 0,-3 4 0,-6 12 0,7-11 0,-7 11 129,0 0-129,0 19 0,0-5 0,0 3 129,0 1-129,0 0 129,2-7-129,2 0 0,-4-11 129,16 3-129,-16-3 258,20-2-258,-6-4 0,-2 4 129,2 2-129,-2 0 0,-12 0-129,17 15-516,-5 9-2322,-6-7-1806,1 4 0,-4-5-645,2 1 258</inkml:trace>
  <inkml:trace contextRef="#ctx0" brushRef="#br2" timeOffset="314373.9811">16923 12455 7353,'20'2'4902,"-6"2"-258,0-4-645,12 0-2838,0 0-387,16 0-129,1 0-129,12 0 129,1-4-387,12 0 0,0-1 0,2 0-258,-1 3-258,-6-7-645,5 9-3354,-16 0-387,-6 3-516,-13 1-258</inkml:trace>
  <inkml:trace contextRef="#ctx0" brushRef="#br2" timeOffset="314703">17727 12382 6708,'0'0'4773,"9"-10"387,-9 10-645,20-4-2451,-2 7-1290,-7-1 0,10 7-129,-5 0-258,1 2 129,-6 2-258,-2 2 129,-6 3-258,-3 1-129,-8 0-258,-11-3-774,7 5-3870,-14-3 129,0-2-516,-1-6-516</inkml:trace>
  <inkml:trace contextRef="#ctx0" brushRef="#br2" timeOffset="315224.0298">17005 12332 8127,'0'0'5031,"0"13"-258,-5-8-645,0 17-3096,-12-5-258,4 8-258,-3-1-129,2 1-129,4-3-129,7 0-129,3-1 0,7-3 0,14 1-903,-3-6-3354,17-1-387,1-5-516,4 1-258</inkml:trace>
  <inkml:trace contextRef="#ctx0" brushRef="#br0" timeOffset="336366.239">15356 11396 3354,'2'-142'4773,"-4"84"-387,-5 5 129,-4 9-3483,7 16-129,-4 3-516,4 9-258,4 16-258,0 0 129,-14 8-258,11 16 129,1 19 0,-2 12 129,3 21 129,-2 20 258,-1 18 0,1 28 258,-5 18 129,4 29 129,-8 17-129,5 28 0,-6 16-129,6 29 0,-5 8-258,3 22-129,-3 8 0,3 6 0,-4-6 0,0-2-258,1-24 129,1-27-387,6-24-258,-5-55-1935,10-27-2580,3-40-387,11-39-516,2-44-258</inkml:trace>
  <inkml:trace contextRef="#ctx0" brushRef="#br0" timeOffset="337359.2958">15577 10931 6708,'-42'-7'4773,"31"4"-387,11 3 0,10-5-4128,14 0-129,13 2-129,12 2 0,12 0 0,14-1 0,16 2 129,14 0 0,15 3 129,13-2 0,18 1-129,17-2 258,20 0-129,15 0 0,21-3-129,15-8 0,16-3 0,20 0-129,15-1 129,15 4-129,11 4 129,10 1 0,3 6 0,-1 0 0,5 12 129,-4 1 0,2 7 0,-11-4-129,-1 3 258,-7-3-258,-7 2 129,-10-4-129,-8-2-129,-16 1 0,-22-1-129,-20 4-258,-26-4-774,-14 10-2967,-33-4-774,-25 5-258,-26-1-387</inkml:trace>
  <inkml:trace contextRef="#ctx0" brushRef="#br0" timeOffset="337914.3276">24509 11422 2580,'-31'265'5031,"3"-97"129,-7 24-387,0 34-2193,-23 7-645,13 35-516,-15 4-645,12 12 129,-9 2-516,15 0-129,0-17 0,8-16-258,8-18-129,4-25-129,9-21 0,2-21-129,4-20-387,-7-25-387,14-2-2064,-5-28-1935,-8-9-129,-4-17-516</inkml:trace>
  <inkml:trace contextRef="#ctx0" brushRef="#br0" timeOffset="338735.3745">15693 16325 8256,'-12'-4'5547,"0"-5"-387,12 9-516,12-18-4515,6 11-129,11 0-129,16 2 0,8-2 0,11 2 129,16 0-129,14 4 258,20 0 129,14-1-129,20 2 0,18-3 129,23 2-129,20-2 258,20 1-258,21-3-129,20-1 0,18-5 0,21-1 129,16 2-129,18-3 0,14 2 0,11-1 129,9 1 0,7 2-129,3 7 129,2 6 0,-9 1 0,-10 4-258,-15 1 0,-20 1-387,-17 12-1032,-37-10-3483,-21 6-258,-36-15-645,-36 7-129</inkml:trace>
  <inkml:trace contextRef="#ctx0" brushRef="#br0" timeOffset="349947.0158">19490 16509 5547,'11'-11'5160,"-11"11"-129,0 0-516,-22-22-2838,22 22-774,-24-5-387,10 5-129,-6 0-129,0 0 0,-1 6-129,0 3 129,-2 7-258,4 1 0,1 10 0,3 2 0,4-4 0,8 6 0,3-3 0,10-3 0,10-2 0,6-3 129,7-11-258,2 0-129,5-4-129,-6-5-387,10 7-2193,-13-8-1677,-2-3-516,-10-9-258,-1 9 388</inkml:trace>
  <inkml:trace contextRef="#ctx0" brushRef="#br0" timeOffset="350248.033">19824 16543 6063,'22'-10'5289,"-22"10"-129,15-2-1806,-17-9-1290,2 11-903,0 0-516,-17 18-258,3-1-258,-3 5 0,-1 2-258,-2 7 129,0 3 0,-1 0-258,8 1-258,-6-11-258,15 7-1032,-10-23-1290,14-8-1677,0 0-258,0 0-387</inkml:trace>
  <inkml:trace contextRef="#ctx0" brushRef="#br0" timeOffset="350462.0453">19800 16562 2709,'15'-16'4902,"-15"16"-258,0 0 129,18 6-2580,-18-6-1032,7 19-258,-6-7-258,9 13-129,-6-2-129,8 8-129,-3 0-258,1-4-258,3 4-645,-10-14-1290,9 5-2322,-12-22-645,12 19-129</inkml:trace>
  <inkml:trace contextRef="#ctx0" brushRef="#br0" timeOffset="350655.0563">19765 16677 3096,'0'0'4902,"8"-8"-129,3 8-387,4-5-1806,3 5-1935,-2-2-258,4-2-516,2 4-1161,-7 0-2838,1-5-645,-1-4 0,-3-2-258</inkml:trace>
  <inkml:trace contextRef="#ctx0" brushRef="#br0" timeOffset="350915.0712">20004 16518 2967,'13'0'4773,"-5"16"258,-4 5-516,-4-21-2064,9 28-1290,-9-17-129,11 11-258,-4-9-129,6 4 0,0-10-258,3-2 129,1-5-258,2-10 0,0-5-129,0-5-129,2-1-129,-3-2 0,1 0-129,-8 1-516,7 14-258,-17-10-1161,12 18-2709,-13 0-129,0 0-516,1 6 258</inkml:trace>
  <inkml:trace contextRef="#ctx0" brushRef="#br0" timeOffset="351182.0864">20408 16554 2322,'8'10'5160,"-4"2"-387,-4-12-387,7 31-2193,-7-18-774,0 13-516,0-6-516,0 1-387,0 4-645,0-25-1290,0 21-2709,0-21-258,0 0-258</inkml:trace>
  <inkml:trace contextRef="#ctx0" brushRef="#br0" timeOffset="351395.0986">20556 16526 2709,'11'-10'5031,"-11"10"-516,0 0 258,15 14-3096,-15-14-516,0 26-387,0-4-258,0 2 0,0 3-129,0 1-258,0 2-387,0-8-903,2 2-3096,-2-10-516,0-14-516,0 0 258</inkml:trace>
  <inkml:trace contextRef="#ctx0" brushRef="#br0" timeOffset="351582.1093">20553 16486 4644,'0'-11'5160,"0"11"-645,11 0 129,-11 0-3096,19 6-1677,-6-6-516,9 8-1419,-7-8-2193,5 0-645,-2-1-129</inkml:trace>
  <inkml:trace contextRef="#ctx0" brushRef="#br0" timeOffset="352103.1391">20783 16469 3354,'0'0'4902,"0"0"129,2 11-645,-2-11-2193,0 10-1161,0 3-645,0 4-129,1-3-129,3 2 129,5-2-258,0 0 0,3-6 0,3-4 129,-1-4-129,3-7 0,0-4 0,1-3 0,-4-1 0,-1-4-129,-5 5 258,0 4-129,-4-2 0,-4 12 129,0 0 129,0 0 0,-4 23 129,1 0 0,-6 9-129,3 2 129,-2 6-387,0-4-258,8 11-3354,0-14-1161,-1-2-516,-1-11-258</inkml:trace>
  <inkml:trace contextRef="#ctx0" brushRef="#br0" timeOffset="353013.1912">19044 16400 1419,'10'-14'4902,"-9"2"129,-1 12-129,0-17-2064,0 17-903,0 0-645,0 0-645,0 0-129,-9 9-387,9-9 0,-5 21-129,4-11 0,1-10-129,-3 21 129,3-21 0,0 0-129,12 4 0,-12-4 0,21-1 129,-10-2-129,1-2 129,0 4 0,-1 0-129,-11 1 0,15 4-129,-7 9-903,-8-13-1548,4 15-2064,-2-4 0,2 1-516</inkml:trace>
  <inkml:trace contextRef="#ctx0" brushRef="#br0" timeOffset="354568.2801">21478 16590 5160,'2'-17'5160,"-2"17"-387,0-16-1806,0 16-1161,0 0-774,-15 5-516,15-5-258,-16 29 129,6-8-258,3 4 0,3 3-129,2 2 129,2 1 0,5-8 0,7-3 0,4-6 0,4-9 129,4-3-129,-3-6 129,5-13-129,-4-10 129,0-2 0,-6-4 129,-1-1-258,-9 3 0,-1 2 0,-5 1 0,-4 10-129,-3 7-129,-7 5-129,0 6-258,-4 1 129,7 13-387,-6-7-387,14 21-1161,-8-18-2451,9 6-258,0-3-129</inkml:trace>
  <inkml:trace contextRef="#ctx0" brushRef="#br0" timeOffset="354995.3045">21755 16683 645,'8'47'4515,"-5"-18"516,-3-12-1032,6 14-1677,-6-31-387,0 30-516,0-30-387,0 0 0,0 0-516,0-13-258,0-9 0,3-11-129,0-1 0,2-5-129,1 0 0,2 1 0,2 5 0,-2 5 0,1 4 0,3 10 0,-2 5 0,1 6 0,1 3 0,1 0 0,-2 5 129,0 7 0,-4 3 0,-2 4 129,-4 0-129,-1 2 129,-1-2-129,-6-1-129,-2-2 0,-1-4-387,3 4-516,-8-16-2064,15 0-1935,-17 0-258,17 0-516</inkml:trace>
  <inkml:trace contextRef="#ctx0" brushRef="#br0" timeOffset="355264.3199">22051 16583 516,'15'37'4644,"-13"-19"516,2-1-258,-2-5-2193,4 21-1161,-6-13-258,3 14-516,-3-9-129,0 0-516,2 3-774,-2-9-903,1 1-2838,-1-20-387,0 14-645,0-14 387</inkml:trace>
  <inkml:trace contextRef="#ctx0" brushRef="#br0" timeOffset="355731.3466">22007 16641 3870,'-7'-34'4773,"7"34"-387,4-15 0,10 15-3225,-5-2-903,9 2-129,4 5-258,-1 2 129,4 6 0,-1-3 0,-4 3 0,-1-6 0,-1 1 0,-5-1 129,-13-7-129,13 7 129,-13-7-129,0 0 0,4 12 0,-4-12 0,0 18 0,0-3 0,0 0 0,0 3 129,0 0 129,0 3 0,4-8 129,4 2-129,-8-15 129,23 13 0,-10-13 0,6-7 0,-2-9 0,5-4-258,-3-7 129,-2 0-129,-2-5 0,-2 4 0,-5 1 0,-4 1 0,-4 8 0,-4 5 0,-7 7-129,-4 5 0,-4 2-129,-3 5-258,5 14-516,-7-10-1290,11 8-2580,1-4-387,7 0-258</inkml:trace>
  <inkml:trace contextRef="#ctx0" brushRef="#br0" timeOffset="356942.4159">22587 16716 3612,'10'0'4902,"-10"0"-129,16 3-774,-16-3-2451,21-5-774,-6 4-645,0-3-774,8 7-2451,-7-3-1161,-1 0-774,-3-1 129</inkml:trace>
  <inkml:trace contextRef="#ctx0" brushRef="#br0" timeOffset="357638.4557">22841 16604 2709,'15'1'4644,"-1"19"0,-12 1-1419,-2-9-1806,6 17-258,-6-8-258,0 7-129,-1-6-258,1 1 0,-3-9-258,3-2 129,0-12-258,0-9 129,0-10-129,0-6-129,2-3 258,0-5-258,0-5 129,1 2-258,-2 0 258,0 5-129,-1 5 0,0 7 0,0 1 0,0 18 0,0-12 0,0 12 0,0 7 0,0 4 0,0 5 0,0-3 0,2 3-129,6-4 258,2-1-129,2-4 0,3-7 0,1 0 0,3-8 129,0-4-129,1-4 0,-1 4-129,-4-2 258,-1 1-258,-3 5 129,-11 8 0,16-7-129,-16 7 129,0 0 0,6 17 0,-6-1 0,0 3 0,0 6 0,0 3 0,-1 1 0,-2 1 129,2-4-258,0-3-129,1 0-129,0-11-258,1 8-903,-1-20-2709,0 0-516,0 0-387,0 0 259</inkml:trace>
  <inkml:trace contextRef="#ctx0" brushRef="#br0" timeOffset="357921.4719">23258 16516 3612,'8'13'4773,"-8"-1"-387,0-12-1935,0 25-774,-8-14-645,8 11 0,-4-3-387,4 7-129,-2-5-258,2 3 0,5-1-258,2-5-258,8 2-258,-3-11-516,12 12-1161,-8-17-2451,3 1-387,-5-5 0</inkml:trace>
  <inkml:trace contextRef="#ctx0" brushRef="#br0" timeOffset="358115.483">23297 16664 3612,'0'0'4644,"7"-10"-129,7 10-774,1-6-3354,7 1-645,7 5-1032,-11-3-2064,5-7-1032,-1 3-129</inkml:trace>
  <inkml:trace contextRef="#ctx0" brushRef="#br0" timeOffset="358297.4934">23320 16533 2322,'-30'-16'5289,"30"16"-387,-6-20 0,14 16-2838,0-12-1032,12 9-774,5 6-903,-7-7-2193,11 8-2064,-2 0 0,1 5-387</inkml:trace>
  <inkml:trace contextRef="#ctx0" brushRef="#br0" timeOffset="358597.5106">23625 16515 1419,'6'16'3612,"-9"0"387,-3-5-2322,-6-5-645,3 12-258,-6-8 258,4 11-129,-4-7 129,5 14 129,-5-17-129,13 12 129,-7-12-387,9 8-129,0-19-129,16 21-129,-2-14-129,3-4-129,3 1-129,-2-4-387,5 4-645,-12-12-1806,3 1-2064,-3-3 0,-2-2-387</inkml:trace>
  <inkml:trace contextRef="#ctx0" brushRef="#br0" timeOffset="358866.526">23793 16490 2709,'2'15'4902,"-2"3"0,0 3-1161,0-21-1935,-4 36-258,-2-19-516,6 12-129,-2-4-258,2 4-258,-2-2-387,2-4-129,0 2-387,0-14-774,5 11-1419,-5-22-2193,0 0-387,12 0 0</inkml:trace>
  <inkml:trace contextRef="#ctx0" brushRef="#br0" timeOffset="359118.5404">23903 16516 516,'6'-11'4773,"7"7"129,-13 4-258,7 9-2322,-7-9-903,0 21-774,0-7 0,1 12 0,-1-6-129,3 10 0,-3 0 129,2 1-258,-2-1-258,1-2-129,4 1-258,-5-10-903,9 5-2451,-6-12-1290,-3-12-516,0 10-129</inkml:trace>
  <inkml:trace contextRef="#ctx0" brushRef="#br0" timeOffset="359293.5504">23808 16751 6450,'-16'-3'5547,"16"3"-645,0-18-258,15 13-3999,1 5-1677,-3-6-3225,9 6-903,-2-3-258,2 3-258</inkml:trace>
  <inkml:trace contextRef="#ctx0" brushRef="#br0" timeOffset="362231.7184">24240 16509 645,'0'0'4386,"0"0"516,0 0-2064,0-15-516,0 15-645,0 0-387,0 0 0,0 0-387,0 0-258,0 0-129,0 0 0,-15 9-258,15-9-129,-13 21 0,5-4 0,-4 1-129,0 3 129,-1 4-129,-1 3 129,1 0-258,-1 0 129,3-2-129,-1-5-129,6 0-387,-3-10-387,10 10-1677,-1-21-2064,0 0-387,0 0-387</inkml:trace>
  <inkml:trace contextRef="#ctx0" brushRef="#br0" timeOffset="362476.7325">24237 16500 2322,'14'-9'5160,"-14"9"-516,0 0 129,15 16-3225,-15-16-774,0 31 0,-1-11-258,1 11 0,0-4-129,1 8 129,2-3-516,2 3 0,2-5-903,-7-14-1032,5 9-2967,-4-10-258,-1-15-387</inkml:trace>
  <inkml:trace contextRef="#ctx0" brushRef="#br0" timeOffset="362686.7445">24170 16712 3354,'0'0'4773,"10"-10"0,-10 10-645,16-12-3612,-2 9-516,4 3-903,-7-10-1290,8 5-2322,-2-1-387,-4-2 129</inkml:trace>
  <inkml:trace contextRef="#ctx0" brushRef="#br0" timeOffset="363183.7729">24415 16599 1161,'12'10'4644,"1"7"387,-10 0-1290,-3-17-2064,2 24-387,-2-9-387,0 8-258,0-9-258,0 6-129,-2-7 0,1-2 0,1-11-129,0 0-129,0 0 0,0-9 0,0-9 0,2 1 0,3-3 0,0 2 0,-1 2 0,-4 16-129,4-14 129,-4 14-129,0 0 129,6 6-129,-4 4 129,0 5 0,2-2 129,1 0 129,2-2 0,3 0 129,-10-11-129,18 7 387,-18-7-258,20-9 129,-14-4-129,6-3-129,-4-10 129,-1 4-258,-1-4 0,0 5-129,-2 3 0,1 3-387,-5 15-258,2-19-258,-2 19-1032,0 0-1290,0 0-2064,0 0-129,0 0-129</inkml:trace>
  <inkml:trace contextRef="#ctx0" brushRef="#br0" timeOffset="363427.7868">24694 16520 1161,'0'0'5160,"9"14"-258,-9-14-129,9 27-2709,-9-27-645,0 31-516,-7-14-258,7 11-129,-2-6 0,-1 2-645,3 2-387,-3-15-1032,4 3-3225,-1-14-387,0 0-516</inkml:trace>
  <inkml:trace contextRef="#ctx0" brushRef="#br0" timeOffset="363738.8046">24889 16530 1161,'14'-6'4902,"-14"6"0,0 0-258,12 5-3225,-12-5-387,-6 4-387,-5 4-258,3 7 0,-6-1 129,6 9 0,-7-9 129,6 11-129,-2-6 129,6 4-129,3-3-258,2-3 0,2-6-258,-2-11 0,25 20-258,-10-19-129,7 8-774,-11-14-1806,6-2-2322,0-3 129,-2 2-645</inkml:trace>
  <inkml:trace contextRef="#ctx0" brushRef="#br0" timeOffset="364074.8239">25130 16502 6708,'7'-12'5418,"0"-2"-129,-7 14-516,0 0-4128,-9-7-258,9 7-387,-15 6 129,15-6-258,-14 22 129,12-10-129,-3 1 0,5-1 129,0 5 0,3 1-129,5-2 129,1 0 0,1 5 0,0 0 129,0-3 0,-4 1 129,0 1-129,-3-2 129,-3-1 0,-4-5-258,4-12-129,-15 18-129,1-9-387,8 7-1161,-14-11-3225,20-5-387,-19 6-387</inkml:trace>
  <inkml:trace contextRef="#ctx0" brushRef="#br0" timeOffset="364581.8526">25236 16278 4644,'0'0'5418,"0"0"0,0 0-516,9 7-2838,-9-7-1161,-3 12-516,3-12-129,-7 22-258,6-8 129,-1-3-516,3 6-387,-1-17-2451,0 13-1935,0-13-129,0 0-516</inkml:trace>
  <inkml:trace contextRef="#ctx0" brushRef="#br0" timeOffset="364940.8734">25297 16309 4902,'0'0'5418,"0"0"129,0 0-903,19 7-2709,-19-7-1290,0 16-516,1-3-387,-1-13-1290,8 28-3225,-8-15-516,0 2-258,0-4 258</inkml:trace>
</inkml:ink>
</file>

<file path=ppt/ink/ink42.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09-09-11T05:31:19.328"/>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0 319 21,'0'0'18,"0"0"-3,19-9-4,-6-8-2,2-2-3,4-5-4,6 0-1,-2-4 1,3 5-2,1 1-2,-5 7 2,-3 4-1,-2 5 1,-17 6 0,19 11 0,-19-11 1,0 38 3,-7-14 0,5 8 1,-8 0 0,8 3 0,0-3 0,10 0 1,0-10-1,12-1-1,1-12 0,9-3-1,-1-12 0,9-3-1,-8-8 0,4-2-2,0-5-1,-9-6-4,9 7-8,-17-1-13,-8-10-5,6 12 1,-17-10 0</inkml:trace>
  <inkml:trace contextRef="#ctx0" brushRef="#br0" timeOffset="406">556-1 31,'-7'30'30,"1"-2"-4,-11 0-6,15 25-4,-19-8-5,18 22-2,-13-7-3,15 5-3,-5-1-3,2-8-2,10 4-6,-10-21-5,15 4-8,-3-3-12,-6-20 2,7 5-1</inkml:trace>
  <inkml:trace contextRef="#ctx0" brushRef="#br0" timeOffset="718">1097 25 0,'0'0'25,"-11"27"2,-6-5-5,2 1-6,2 12-2,-8-3-6,11 15 0,-9-6-2,18 8 0,-7-6-2,14 5 0,-1-5-1,9-2-1,-3-7-1,4-2 0,0-6-1,-3-9-2,1 5-4,-13-22-5,17 15-9,-17-15-10,0 0-1,0 0 0</inkml:trace>
  <inkml:trace contextRef="#ctx0" brushRef="#br0" timeOffset="1015">1302 243 36,'0'0'29,"0"0"-4,0 0-6,13 35-7,-11-18-5,15 9-2,-8 0-1,14 6-1,-4 6-3,7-7-5,5 11-6,-9-18-7,5-2-11,1 6-2,-13-11 0</inkml:trace>
  <inkml:trace contextRef="#ctx0" brushRef="#br0" timeOffset="1265">1317 561 18,'0'0'29,"0"0"-1,24-23-4,3 18-10,-6-12-8,13 6-2,-2-4-5,6-6-6,0 6-8,-2-2-11,-12-16-2,10 14-1</inkml:trace>
  <inkml:trace contextRef="#ctx0" brushRef="#br0" timeOffset="1453">1741 24 19,'0'0'28,"19"-2"-2,-19 2-2,22 15-4,1 11-5,-23-26-4,42 52-1,-27-22-3,11 15-2,-13 0-3,5 4-3,-7 14-11,-17-8-17,1-5-5,-3 3-1,-9-10 0</inkml:trace>
</inkml:ink>
</file>

<file path=ppt/ink/ink43.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09-09-11T05:31:22.015"/>
    </inkml:context>
    <inkml:brush xml:id="br0">
      <inkml:brushProperty name="width" value="0.05292" units="cm"/>
      <inkml:brushProperty name="height" value="0.05292" units="cm"/>
      <inkml:brushProperty name="color" value="#009999"/>
      <inkml:brushProperty name="fitToCurve" value="1"/>
    </inkml:brush>
    <inkml:brush xml:id="br1">
      <inkml:brushProperty name="width" value="0.05292" units="cm"/>
      <inkml:brushProperty name="height" value="0.05292" units="cm"/>
      <inkml:brushProperty name="fitToCurve" value="1"/>
    </inkml:brush>
  </inkml:definitions>
  <inkml:trace contextRef="#ctx0" brushRef="#br0">4976 2624 21,'0'0'28,"6"27"-8,13 2-3,-14-4-3,17 9-3,-14-9-3,18 7-2,-13-5-3,6-7-4,-2 5-6,-17-25-10,17 12-13,-4 3-1,-13-15 1</inkml:trace>
  <inkml:trace contextRef="#ctx0" brushRef="#br0" timeOffset="219">4908 2911 9,'17'-16'33,"0"-12"1,8-1 1,11 0-14,-16-14-7,20 14-7,-11-1-6,2 1-14,-4 7-20,-2 17-2,-25 5 0,27-3 0</inkml:trace>
  <inkml:trace contextRef="#ctx0" brushRef="#br0" timeOffset="2266">377 2500 4,'0'0'14,"0"0"-4,0 0-2,0 0-1,0 0-1,0 0 0,5 15-2,-5-15 1,17 0-1,-17 0 0,32 0 1,-12-4-1,6 4 1,-6-3-1,7 0 0,-3-2 0,3 1-1,-7-3 0,2 4 0,-7-5 0,4 3 0,-19 5 0,28-16-1,-28 16 1,24-21-1,-24 21 1,25-26-1,-11 9-1,1 2 1,-1-3-1,3 1 1,-2-2-1,-2-1 0,1-2 0,-1 0 1,-4 0-2,-1 2 1,1-2-1,-2 2 0,-1 0 0,-1 0 0,0 1 0,-1 1 0,1-1 0,0 1 0,-2-4 1,2 2-1,0-2 0,2-4 0,0 1 0,0-2 0,-2 0 1,2-3-1,-2 0 0,0-2 0,0-2 0,0 0 0,-2 1 1,2-3-2,0 1 2,0-1-1,6-1 0,-5 0 0,6 2 0,-5 0 0,5-1 0,-5 1 0,4-1 1,-4-1-1,-2 2 0,2-4 1,-2-1-2,5-1 3,-3-1-3,5-1 3,-4-1-2,4 0 1,-2-2-1,4 1 1,-2 1-1,-2-3 0,2 0 1,-1 0-1,3 1 1,1 1-1,0-1 1,4 4-1,0 0 1,-1 5 0,4 5-1,-2 5 1,1 3-1,-3 8 0,1 2 0,-4 9 0,2 3 0,-17 2-1,25 9 1,-25-9 0,21 22 0,-21-22 0,23 28-1,-11-9 1,-2 1 0,4 2 0,-2 5-1,0 0 1,1 3 0,-3 1 0,2 2 0,-3 1-1,2 1 1,-2 1 0,1-1 0,2 0 0,0 1 0,-1-3 0,3-1-1,1 2 1,0-2 0,1 0 0,-5-2 0,3 2 0,-2 4 0,1 3-1,-4-4 2,1 4-2,-3-2 1,1 0-1,1 2 1,-1 1 0,1-5 0,-3 1 0,3 2 1,1-1-1,-3-1 1,3 3-1,-2-1 0,1-2 0,1-1 0,2 0 1,-4-1-1,4 0 0,-2-2 1,2-2 0,-2-1 0,4 1 0,-3-5 0,3 2 1,-2-5-1,1 3 0,3-3-1,0 0 1,3-2 0,-2 2 0,5-1-1,2 2 2,-1-1 0,4 0-1,-1 2 2,2 2-2,-4 0 0,10-1 0,-5-3 1,6 1-2,1-2 0,4-3-1,9 4-3,-6-12-15,7 9-16,4 3-1,-8-2 0,-4 7 1</inkml:trace>
  <inkml:trace contextRef="#ctx0" brushRef="#br0" timeOffset="5297">3018 2611 17,'25'-12'14,"-10"5"-1,2-1 0,2-1-1,1-7-2,2 4-1,0-8-2,2 3-2,-2-7 0,3 2-3,-1-5 1,1 0 0,-3-1-1,2-1 1,-6-1 0,6 1 1,-7-5-1,5 4 2,-5-5-2,5 3 1,-9-5-2,9 3 1,-7-6-2,4 1 1,-2-2-1,2-1 1,-4-3 0,2 3-1,-4-4 1,2 1-1,-3-4 1,3 3-1,-1-2 0,0 2 0,-3-1 0,3 0-1,-4 0 0,2 3 0,-4-2 1,1-1-1,-1 0 0,2-2 1,-1 2-1,-2-2 1,1-1-1,2-3 1,0 1-2,2 0 2,0-2-1,3-2 0,2 3 0,2-6 0,1 3 0,0-1 0,1 1 0,1 7 1,0 2-1,-4 7 0,1 4 2,-4 9-1,-2 7-1,-13 20 1,24-17-1,-24 17 0,22 7 0,-22-7 0,24 27 0,-11-10 0,4 5-1,0 3 1,2 2 0,-2 3 0,0 4 0,-1 0-1,6 6 2,-5 1-1,2 2 1,1 3-1,-3-1 1,0 2 0,-2 2-1,0 2 1,-8-6-1,5 3 1,-7-5-1,0 1 0,0 2 0,0-1-1,-1-1 1,3 0 0,-1-1 0,-1 1-1,2 2 1,2 1 1,-4-2-1,1 4 1,1-2 0,0 6 1,-2-3-1,2 4 0,-2 2 0,3 1 0,-1 0 0,1 2 0,-1 2 0,3 1 0,-1 2 0,-1 2-2,4-2 1,-3-5-2,9 8-5,-16-15-23,10-1-7,3-2-1,0-12 1</inkml:trace>
  <inkml:trace contextRef="#ctx0" brushRef="#br0" timeOffset="10594">404 131 11,'0'0'24,"0"0"-3,0 0-2,0 0-3,0 0-3,0 0-4,0 0-2,-4 26-3,6 11 1,-4 13-2,2 31 0,-3 24-1,3 36 1,-3 22 0,4 29 0,-1 21-1,4 11 0,-4-2 1,3-5-3,-6-15 2,1-16-2,0-28-1,-4-32-4,7-20-13,1-28-14,-10-33-2,6-19 1</inkml:trace>
  <inkml:trace contextRef="#ctx0" brushRef="#br0" timeOffset="11156">326 157 16,'0'0'13,"0"0"-1,0 0-2,-24 13-2,14 4-2,-3 0-1,4 5-1,-4-4-1,6 2-1,7-20 0,-10 24 2,10-24-2,0 0-1,10-20 1,0-4-2,4-4 1,1-4-1,0-2 3,4-1-2,-2-1 2,-1 9 1,-4 2 0,5 13 3,-12-3-1,14 17 1,-19-2-1,29 17-2,-12 3-2,6 2-6,8 11-9,1 6-16,-2-7-2,6 10 0</inkml:trace>
  <inkml:trace contextRef="#ctx0" brushRef="#br0" timeOffset="12688">0 2730 14,'0'0'15,"0"0"-2,0 0-3,0 0-3,22 9-2,-22-9-2,35 3-2,-11 0 0,8-1 0,5 2 0,9-1 0,3-1 0,7 1 1,11-1-1,6 1 2,5-3-1,6 5 2,8-5-2,7 2 1,1-2-1,5 1 0,0-2 0,3 2-1,4-1 0,-1 2-1,-1 0 1,-2 3-1,4-2 1,-7 4-1,1-2 1,-1 0 0,-4 2-1,1-2 0,3 0 1,0-5-1,1 2 0,2-1 0,2-2 0,-5 1 0,3-4 0,-1 3 1,-2-3-1,-4 6 0,2-4 0,-3 2 0,-2 0-1,-2 0 1,-3 2 0,-3-2-1,-6 0 1,-4 0 0,-6 2-2,-6-4-4,-4 5-6,-6 1-8,-19-13-5,11 18-1</inkml:trace>
  <inkml:trace contextRef="#ctx0" brushRef="#br0" timeOffset="13422">4360 2580 12,'0'0'20,"0"0"-6,0 0-5,0 0-1,15 7-3,-15-7 0,26 19 2,-26-19 0,32 27 1,-32-27 0,25 32 1,-25-32-2,20 40 1,-25-21-3,5 8 0,-13-4-2,-4 4-1,-5 5-3,-7-10-7,6 3-17,-3 4-8,-9-12 1,11 6-1</inkml:trace>
  <inkml:trace contextRef="#ctx0" brushRef="#br1" timeOffset="20969">1482 1351 12,'0'0'18,"0"0"-3,0 0-1,19-10-1,-19 10 1,10-17-2,-10 17-2,7-17-1,-7 17-1,0 0-1,-3-17 0,3 17-2,0 0-1,0 0 0,0 0-1,0 0-2,0 0 1,0 0-2,0 0 0,0 0 1,0 0-1,0 0 1,-11 15 0,11-15 0,0 0 0,0 0 0,0 0 0,0 0 0,0 0 0,11-15 0,-11 15 1,0 0-1,0 0 0,0 0-1,0 0 1,0 0-1,0 0 0,0 0-3,0 0-9,-11 20-21,11-20-2,0 0 0,0 0 0</inkml:trace>
  <inkml:trace contextRef="#ctx0" brushRef="#br1" timeOffset="22094">4101 1418 15,'-13'15'17,"13"-15"-1,-15 10 0,15-10-2,0 0 0,-9 22-3,9-22-3,0 0 0,0 0-2,9 16 0,-9-16-2,0 0 1,0 0-1,22-12-1,-22 12 1,0 0-1,3-15-1,-3 15 0,0 0 0,0 0-1,-15-9-1,15 9-1,0 0-2,-22 0-7,22 0-14,3 17-9,-3-17-2,0 0 2</inkml:trace>
  <inkml:trace contextRef="#ctx0" brushRef="#br1" timeOffset="23156">1570 1390 14,'0'0'29,"0"0"-3,0 0-3,-20-9-4,20 9-4,0 0-4,0 0-3,0 0-3,0 0-1,0 0-1,0 0 0,0 0 0,0 0-1,0 0 0,0 0 1,0 0-1,25 17 0,-25-17 0,26 5-1,-6-2 0,0 1 0,2-1 0,5 1 0,-1-1 0,1 2-1,2-2 1,1 2 0,-5-3 0,6 3 0,-6 0-1,6-1 1,-4 1 0,0 0-1,-4-2 0,4 2 1,-1-2 0,6 1 0,-2-4 0,2 1 0,-1-1-1,-1 0 1,1 0 0,-1 0 0,2-1 0,-6 2 0,-3 1-1,3 0 0,-1 1 0,0-1 0,1 1 1,1-1-1,-2 0 0,-1-2 0,3 1 1,2-1-1,-4-1 0,4-1 1,0 0-1,-1-1 0,4 1 0,2 1 1,-2-3-1,0 4 0,2 0 0,0 0 0,0 2 0,0 0 0,-2-1 0,-2 1 0,2 0 0,-1-1 0,-1 1 0,6-2 0,-4 2 0,0-2 1,2 0-1,-2 0 0,-2 0 1,3 0-1,-3-2 1,-3 2-1,0-2 0,0 1 0,0-1 0,2 2 0,0-2 0,4 1 0,1 1 0,5 0 0,-2 0 0,4 0 0,1 1 0,-3 1 0,0 1 0,-7-1 0,-5 0 0,-7 1 0,-1-1 0,-19-2 1,17 1-1,-17-1-1,0 0 1,0 0-1,0 0-1,0 0 0,0 0-4,-2-18-10,2 18-23,0 0 2,-3-15-2,3 15 1</inkml:trace>
  <inkml:trace contextRef="#ctx0" brushRef="#br1" timeOffset="24172">3843 1280 70,'-15'-18'37,"15"18"-2,-9-16-11,9 16-13,0 0-5,22 19-3,-22-19-1,32 22 0,-6-9-1,4 4 0,2 2 0,4 1 0,-6 2-1,-1 1 0,-6 1 1,-9 3-1,-12 0 1,-11 3-1,-8 2 1,-11-2-1,-6 1-2,-14-6-2,11 12-15,-14-15-18,4-7-1,1-6 0,6-8 0</inkml:trace>
  <inkml:trace contextRef="#ctx0" brushRef="#br1" timeOffset="24969">1619 1231 22,'0'0'34,"26"-5"2,-26 5-2,0 0-12,20 0-7,-20 0-7,0 0-3,-15 4-1,15-4-2,-27 16-1,5-2 0,-4 4-1,-4 4 0,-4 5 0,0 2 0,6 1-1,1 4 2,8-2-1,7 3 1,10-3-1,11-1 0,10-6 1,11 0-1,9-3-2,1-10-5,18 3-26,-9-5-2,-7-7-2,0 3 0</inkml:trace>
  <inkml:trace contextRef="#ctx0" brushRef="#br1" timeOffset="25766">2331 724 11,'-5'31'25,"-24"-8"-3,9 4-5,0 8-1,-4-11-4,11 11-2,-3-14-1,18 9 1,-2-13-3,22 6 0,-7-11-1,17 3-2,-3-8 0,10 3-2,-9-6 0,1-1-2,-4-1 0,-8-4-2,3 4-5,-22-2-8,15-16-10,-15 16-9,-2-20 2,2 20-1</inkml:trace>
  <inkml:trace contextRef="#ctx0" brushRef="#br1" timeOffset="26047">2395 761 43,'0'0'33,"0"0"1,9 24-11,-9-24-6,19 39-7,-9-21-3,13 14-1,-2-7-3,6 4-1,0-2-4,-7-13-11,14-3-20,-10 1-2,-8-9-1,-16-3 1</inkml:trace>
  <inkml:trace contextRef="#ctx0" brushRef="#br1" timeOffset="26344">2776 712 32,'17'-1'33,"-17"1"2,20 18 0,-1 11-13,-14-14-13,20 19-2,-5-7-2,9 10-2,-2-5-2,4-2-2,-1 0-5,-15-18-17,6 2-11,-5-6-3,-16-8 2,22-5-2</inkml:trace>
  <inkml:trace contextRef="#ctx0" brushRef="#br1" timeOffset="26610">3084 691 68,'6'32'37,"-16"-4"-1,-8 14-2,-18-6-27,11 9-5,-1 11-11,-9-6-27,6-8-1,7-6 1,2-13-2</inkml:trace>
</inkml:ink>
</file>

<file path=ppt/ink/ink44.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4.703"/>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9 103 42,'0'0'34,"0"0"0,0 0-3,-16-4-15,30 4-5,-8-13-3,12 6-6,3-3-1,4 0-1,4 1 0,3 0 0,-1 2 1,0 3-1,-5 1 1,-4 3-1,-6 3 0,-2 3 1,-14-6-1,11 25 1,-11-5 0,-5 5-1,-1 3 0,1 4 1,-1 1-2,1-2 1,4 1-1,4-8 1,4-2 0,5-5 0,7-6 0,6-1 1,-1-7 1,7-1-1,0-4-1,-2-6-3,9 2-7,-15-10-24,0-10 0,1-1-1,-10-7 0</inkml:trace>
  <inkml:trace contextRef="#ctx0" brushRef="#br0" timeOffset="406">585 0 33,'-10'28'33,"-1"11"2,-5 11-1,-6 3-11,11 25-5,-23-11-8,17 12-3,-8-11-3,10 1-1,1-11-1,4-13-1,5-9-3,4-16-2,9 2-3,-8-22-15,0 0-13,16-19-1,-7 2-1,1-2 1</inkml:trace>
  <inkml:trace contextRef="#ctx0" brushRef="#br0" timeOffset="734">1000 89 56,'9'21'34,"-15"1"1,-5 5-10,-16-4-4,13 18-9,-17-2-7,6 10-1,1-4-2,5 4 0,4-2-1,8 2 0,4-6 0,9-3 0,5-5-1,2-8-1,6 0-3,-3-16-4,12 5-18,-7-16-10,-5-7 1,0-9-2,-3-8 2</inkml:trace>
</inkml:ink>
</file>

<file path=ppt/ink/ink45.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3.187"/>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-3 165 40,'0'0'35,"0"0"2,0 0-2,1-14-15,14 11-4,-12-17-7,16 4-6,-1-6-1,7-1-2,7 0 0,4 2-1,-1 7 1,-1 5-1,-5 11 1,-3 6 0,-6 11 1,-5 9-1,-8 5-1,-7-3-5,9 15-23,-11-3-6,-4-3-1,-1-3-1</inkml:trace>
</inkml:ink>
</file>

<file path=ppt/ink/ink46.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40.562"/>
    </inkml:context>
    <inkml:brush xml:id="br0">
      <inkml:brushProperty name="width" value="0.05292" units="cm"/>
      <inkml:brushProperty name="height" value="0.05292" units="cm"/>
      <inkml:brushProperty name="color" value="#009999"/>
      <inkml:brushProperty name="fitToCurve" value="1"/>
    </inkml:brush>
  </inkml:definitions>
  <inkml:trace contextRef="#ctx0" brushRef="#br0">509 65 48,'-3'-26'34,"3"9"0,0 17-10,-8-24-5,8 24-4,0 0-6,0 0-4,-6 17-2,3 6 0,-4 7-1,1 14-1,-4 15 1,0 24 0,-6 24-1,0 26 0,-3 23 0,-1 25 0,-5 22-1,1 17 1,-5 9 0,-2 4 1,0-10-1,2-11 1,0-22-1,1-19-1,7-30-2,-3-33-7,23-18-29,-9-27 0,3-19 0,-1-18-1</inkml:trace>
  <inkml:trace contextRef="#ctx0" brushRef="#br0" timeOffset="859">-16 3032 51,'-16'8'31,"16"-8"2,0 0-7,0 0-12,37 15-5,-11-12-5,18 6-1,10-6 1,18 5-1,12-6 1,20 2-1,16-8 0,28 4 0,14-9 0,22 0 0,21-3-1,22 0 0,13-2 0,15 2 0,4 1-1,-2 5 1,-8 2-2,-8 7 1,-18 4 0,-15 6-1,-24 3 0,-20 2 0,-30 2-1,-20-1-1,-15 4-2,-25-15-4,-4 15-13,-23-14-17,-11-4 0,-9-3-1,-8-8 2</inkml:trace>
  <inkml:trace contextRef="#ctx0" brushRef="#br0" timeOffset="1469">4433 2975 69,'-17'-6'38,"1"2"0,3 3-7,-3-8-18,16 9-6,0 0-4,23 17-2,-4-5-1,1 5 1,7 2-1,-1 6 2,-5 4 0,-2 5 0,-13 1 0,-8 5 0,-11 1-1,-5-1-1,-10 7-6,-15-19-10,-1 6-23,1-5 0,1-8-1,3-10 1</inkml:trace>
</inkml:ink>
</file>

<file path=ppt/ink/ink47.xml><?xml version="1.0" encoding="utf-8"?>
<inkml:ink xmlns:inkml="http://www.w3.org/2003/InkML">
  <inkml:definitions>
    <inkml:context xml:id="ctx0">
      <inkml:inkSource xml:id="inkSrc0">
        <inkml:traceFormat>
          <inkml:channel name="X" type="integer" max="26312" units="in"/>
          <inkml:channel name="Y" type="integer" max="16520" units="in"/>
          <inkml:channel name="F" type="integer" max="255" units="dev"/>
        </inkml:traceFormat>
        <inkml:channelProperties>
          <inkml:channelProperty channel="X" name="resolution" value="2540.01343" units="1/in"/>
          <inkml:channelProperty channel="Y" name="resolution" value="2540.36597" units="1/in"/>
          <inkml:channelProperty channel="F" name="resolution" value="INF" units="1/dev"/>
        </inkml:channelProperties>
      </inkml:inkSource>
      <inkml:timestamp xml:id="ts0" timeString="2011-03-02T09:27:55.343"/>
    </inkml:context>
    <inkml:brush xml:id="br0">
      <inkml:brushProperty name="width" value="0.05292" units="cm"/>
      <inkml:brushProperty name="height" value="0.05292" units="cm"/>
      <inkml:brushProperty name="color" value="#009999"/>
      <inkml:brushProperty name="fitToCurve" value="1"/>
    </inkml:brush>
    <inkml:brush xml:id="br1">
      <inkml:brushProperty name="width" value="0.05292" units="cm"/>
      <inkml:brushProperty name="height" value="0.05292" units="cm"/>
      <inkml:brushProperty name="fitToCurve" value="1"/>
    </inkml:brush>
  </inkml:definitions>
  <inkml:trace contextRef="#ctx0" brushRef="#br0">1462 385 35,'0'0'32,"0"0"2,0 0 0,0 0-14,23 38-4,-21-25-4,14 19-7,-3-5 0,8 12-2,-1-5-2,0-4-4,5 4-4,-9-19-7,8-2-21,-8-6-1,-16-7 0,13-7 0</inkml:trace>
  <inkml:trace contextRef="#ctx0" brushRef="#br0" timeOffset="219">1485 635 38,'0'0'35,"0"0"0,0-18 0,5-8-15,16 12-5,-11-15-4,15 8-8,-2-2-6,-3-10-10,6 8-22,-3 0 0,-5 2-1,1-2 0</inkml:trace>
  <inkml:trace contextRef="#ctx0" brushRef="#br0" timeOffset="469">1848 0 34,'27'11'33,"-11"6"0,1 13 0,8 18-13,-15-3-5,13 27-4,-15-3-5,8 9-1,-10 3-6,-9-14-12,-3-4-21,-4-9-1,-9-18-1,-1-9 0</inkml:trace>
  <inkml:trace contextRef="#ctx0" brushRef="#br0" timeOffset="2110">-7 3391 17,'0'0'27,"0"0"-1,2 15-4,-2-15-6,0 0-3,0 0-4,18 11-1,-18-11-3,17 0 0,-17 0 1,26-1-1,-26 1-1,30 0 0,-17-3 0,9 6-1,-7-6 0,6 4 0,-4-2-1,3 2-1,-1-4 1,2 3-1,-1-3 0,0 2 0,-2 0-1,0 1 1,0-3-1,-1 1 1,-3 2-1,1 0 1,1 0-1,1 0 0,-1-3 1,2 2 0,-2-2 0,3 0 0,-2-1-1,2 0 1,-2-2 0,-1 0 0,0 0-1,-1 1 0,1-2 1,0-1-1,3 1 1,-1-1-1,0-2 2,0 1-2,0-4 2,2 2-1,-4-5 0,2 2 0,-2-5 1,0 2-1,-2-5 0,4 1 0,-4-5 0,0 2-1,1-3 1,-2 2-1,0-2 1,1 1 0,-2-1-1,0 3 0,0 1 1,-1 0 0,1-1-1,1-2 0,-2 0 1,0 2-1,1-2 1,1-1-1,0 0 0,-1-1 0,-2 4 1,0-2-1,1-1-1,1 3 2,-2-1-2,-1 2 1,1-1-1,1 1 2,1-1-2,1 0 1,0-1 0,0 1 0,-2-2 0,3-1 0,-3-2 0,1 1 0,-1-4 1,-1 3-1,-2-2 0,1 1 0,-3 1 1,-1 2-1,1 3 0,-2 1 0,1 1 1,1 1-1,-2 2 0,0 1-1,2-2 1,-2-2 0,2-1 1,0 2-1,-1-1 0,3 1 0,-4-1 0,2 2 0,1 0 0,-1 3 0,-1 0 0,1 0 0,0-3-1,-2 1 2,3-1-2,-2 0 1,1 0-1,-2 0 1,0-2-1,0 0 1,1 3 0,-1-1-1,-1 1 1,0-1 0,0 2 1,1-1-1,-1-1 0,0 0 0,0 0 0,1-2 0,2-2 0,-1 0-1,3-2 1,-1-1 0,1 1 0,1 0 0,0 3 0,-1 2 0,-2 4 0,1-1 0,-1 3-1,1 2 1,0 0 0,1-1 0,3 1 0,1-2-1,1 3 1,0 0-1,1 2 1,-1 1-1,0 4 0,-13 5 0,21-6 1,-21 6-1,15 3 0,-15-3 0,14 7 0,-14-7 1,13 14 0,-13-14-1,13 20 1,-13-20 0,14 28-1,-8-16 1,0 4 0,0 0 0,-3 4-1,-1-1 1,1 1 0,-3 0 0,2-2 0,-1 5 0,-1-1 0,0-1 0,2-1 0,-4 2 0,2-2 0,-1 1 0,-1 1-1,1-1 1,-2 2 0,2 0 0,-1 0-1,2 0 1,0 0 0,-1 0 0,1 0 1,1 1-2,-1 0 2,-1 1 0,1-1 0,0 2-1,0-1 1,0 1-2,-2 0 1,4 0 0,-2-2 0,0 3 0,1 0 0,1 1 0,-1-1 0,-1 1 0,1 1-1,1 0 1,-2 1 0,1-2 0,1 3 0,-2-1 0,1-3 0,1 1 0,-2 0 0,1-3 0,0 0 0,-1-1 0,2-2 0,-1-1 0,1 0 0,-1 1 1,-1-2-2,2 1 2,-1 1-1,2-2 0,-2 3 1,1 1-1,1-1 1,-2 0-1,3 1 1,-1-2-2,0 1 2,2 0-1,-1-3-1,0 0 2,0-2-1,2 2 0,-1 0 0,0 2 0,1-2 1,1 3-1,0-2 0,2 1 1,0 1-1,-1-2 0,4-2 0,-2-1 1,0 0-2,1-3 2,1 1-1,-2-2 0,2 1 0,-12-15 0,21 24 0,-21-24 0,16 22 1,-16-22-1,17 17 0,-17-17 0,15 14 0,-15-14 0,18 13 0,-18-13 0,23 16 0,-10-11 0,-13-5 0,25 15 0,-25-15 0,24 15 0,-9-7 1,-1-1-1,0-1 0,2 2 0,1 1 1,1-1-1,0-1 1,2 2-1,-1 0 1,3 1 0,2-2 0,1 1 0,0-1-1,3 1 1,2 1-1,2 1 0,2-1 0,1-1-3,6 11-9,-8-10-29,6 2 2,-3-2-2,-1 0 0</inkml:trace>
  <inkml:trace contextRef="#ctx0" brushRef="#br1" timeOffset="14078">224 1962 77,'0'0'37,"-20"-5"-1,20 5-8,-7-13-12,30 13-6,-4-12-4,21 7-3,3-3 0,12 6-1,8-3 0,7 7-1,-2 2-2,-2-3-3,3 15-6,-23-16-18,6 7-11,-12-4 2,-10 0-2</inkml:trace>
  <inkml:trace contextRef="#ctx0" brushRef="#br1" timeOffset="14407">802 1753 46,'0'0'32,"-1"16"4,1-16-3,13 3-7,7 13-14,-20-16-5,30 24-2,-14-10-1,7 11 1,-10-1-2,0 6 1,-10-1-2,-6 4 1,-9-2-3,-6-5-4,0 14-12,-8-20-22,1-3 0,0-10-1,8-4 0</inkml:trace>
  <inkml:trace contextRef="#ctx0" brushRef="#br1" timeOffset="15188">2095 1964 33,'-17'3'35,"17"-3"2,-17 3-1,-1-13-12,18 10-5,0 0-7,0 0-2,0 0-5,0 0-2,18 4 0,9 0 0,7 0-2,12 5 0,9 0 1,14 2-1,9 1-1,4-4 0,1 4-4,-9-12-6,9 11-20,-24-12-10,-6 1 1,-21-9-1</inkml:trace>
  <inkml:trace contextRef="#ctx0" brushRef="#br1" timeOffset="15672">2183 1848 45,'0'0'36,"0"0"1,0 0-1,-23-13-12,19 26-9,-25-12-6,10 12-5,-10-1-2,3 3 0,-4 3-1,6 3-1,2 1 0,9 3 0,10 3-1,5-1 0,14 7-3,-1-5-3,26 15-11,-10-12-19,8-1 0,-3-5-1,0-5 1</inkml:trace>
  <inkml:trace contextRef="#ctx0" brushRef="#br1" timeOffset="16782">2508 1314 50,'0'0'35,"0"0"-1,0 0-9,-12-19-6,12 19-5,0 0-5,5 13-4,-2 0-3,7 7 0,1 2-1,3 6 0,5 1 0,4 7 1,-1-8-1,2 1 0,-2-6-1,-2-6-2,1 0-3,-21-17-3,32 17-7,-32-17-22,0 0 1,0 0-2,0 0 3</inkml:trace>
  <inkml:trace contextRef="#ctx0" brushRef="#br1" timeOffset="17047">2528 1605 48,'0'0'34,"0"0"4,-10-23-3,23 14-12,-15-20-10,23 9-4,-8-11-5,10 1-2,4 1-2,3-4-4,12 19-8,-16-8-25,10 11 0,-11 0-1,1 6 1</inkml:trace>
  <inkml:trace contextRef="#ctx0" brushRef="#br1" timeOffset="17391">3050 1486 30,'23'10'30,"-9"-6"2,4 3-5,2 9-8,-20-16-7,20 20-4,-20-20-2,6 26 0,-12-13-2,2 5 0,-9-1 0,3 3-1,-8-1 1,4 1-3,1-4 2,2 0-2,11-16 1,-13 21-1,13-21 0,4 14 0,-4-14-1,27 10 1,-8-2 0,4-1-1,3 4-2,-5-5-3,11 10-4,-18-16-9,8 5-18,-8-3 0,-14-2-2,0 0 3</inkml:trace>
  <inkml:trace contextRef="#ctx0" brushRef="#br1" timeOffset="17735">2903 1655 49,'-13'-8'37,"13"8"-1,0 0-1,22-5-14,-22 5-10,49-10-4,-16 8-4,13 4-2,4 1-1,1-5-3,8 14-6,-21-15-22,4 4-4,-9-2-2,-4-1 0</inkml:trace>
  <inkml:trace contextRef="#ctx0" brushRef="#br1" timeOffset="18000">3513 1748 38,'3'25'33,"0"3"2,-3-5-1,0-23-16,0 32-4,0-32-7,-3 16-1,3-16-2,0 0-1,0 0 0,-3-23 0,2 3-2,1-4 1,-2-5-3,2-4 1,3 2-1,-1-1 1,3 4-2,0 2 1,2 6-1,0 7 1,-7 13 0,24-7 1,-9 11 0,1 5 1,-2 2 0,2 5 0,-5 4 3,1 3-1,-9-4 0,0 2 0,-11-5-1,-2 0-2,-1-1-3,-12-13-9,7 2-27,-6-4 2,4 0-3,-4-4 1</inkml:trace>
  <inkml:trace contextRef="#ctx0" brushRef="#br0" timeOffset="25422">4201 3878 47,'0'0'35,"0"0"1,0 0-1,-16-7-16,32 25-8,-16-18-5,31 38-3,-6-13 0,8 8-1,0-1-1,3-5-4,5 6-6,-15-17-27,6-13-1,-6-12 0,-9-10 0</inkml:trace>
  <inkml:trace contextRef="#ctx0" brushRef="#br0" timeOffset="25641">4491 3834 76,'-14'31'39,"-12"6"0,-3 11 1,-16-10-27,15 14-8,-7-5-6,-1-11-5,15-5-32,-5-12 0,6-11-1,3-8-2</inkml:trace>
</inkml:ink>
</file>

<file path=ppt/ink/ink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9-14T05:25:56.14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1F497D"/>
    </inkml:brush>
    <inkml:brush xml:id="br2">
      <inkml:brushProperty name="width" value="0.05292" units="cm"/>
      <inkml:brushProperty name="height" value="0.05292" units="cm"/>
    </inkml:brush>
    <inkml:context xml:id="ctx1">
      <inkml:inkSource xml:id="inkSrc63">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1" timeString="2013-09-14T05:29:18.011"/>
    </inkml:context>
  </inkml:definitions>
  <inkml:trace contextRef="#ctx0" brushRef="#br0">4291 11840 4773,'-14'-11'4515,"14"11"0,-12-9-387,4-2-2193,8 11-258,0 0-387,17 1-258,-4 3-129,16 16-258,1 1 0,15 20 129,2 1-258,8 13 0,2 2-129,1 3-129,-4-3 0,-1-3 0,-11-7-129,-4-12-129,-9-7 0,-9-11-387,-4-1-258,-16-16-2064,14 4-2322,-14-4 129,0 0-516,-14-2-258</inkml:trace>
  <inkml:trace contextRef="#ctx0" brushRef="#br0" timeOffset="275.0157">4451 12409 9159,'-28'3'5031,"18"-15"-129,9-5-258,-4-22-3225,15 2 0,4-20-645,15-4 0,4-9-258,12 1-129,1-2 0,4 6-258,-1 6-129,-3 8-129,-6 15-258,-9 7-516,-1 17-516,-24 1-3225,4 10-387,-10 1-258,0 0-387</inkml:trace>
  <inkml:trace contextRef="#ctx0" brushRef="#br0" timeOffset="547.0313">4700 11526 10449,'-14'-16'5160,"14"16"-387,-22 4-258,15 25-3225,-10 9-258,5 23-387,-3 16 0,5 22-129,0 2-129,4 6 0,1-4-129,5-16-387,6-12-645,-5-23-3999,18-20-129,-19-32-516,25 5-129</inkml:trace>
  <inkml:trace contextRef="#ctx0" brushRef="#br0" timeOffset="1163.0665">3001 12055 6450,'0'0'4386,"23"-5"-129,13 1-129,20 4-3096,9-7 0,29 7 129,16-5 0,30 5-129,8-8-258,26 4-129,9-8-129,13 4-129,-3-1-129,-4 0-516,-6 9-2064,-22-4-2322,-21 4-129,-28 3-645,-25 7-258</inkml:trace>
  <inkml:trace contextRef="#ctx0" brushRef="#br0" timeOffset="7607.4351">6218 12100 1677,'16'-8'2451,"-16"8"129,11-4-258,-11 4-258,14-3-387,-2 3-129,-12 0-387,17-2-129,-17 2-387,20-7-129,-8-1 0,2 6-129,0-5 0,3 3 0,-1-4-129,3 5 0,-2-2-129,1 3 129,2-1 0,0 2-129,0-3 129,3 4-129,-1-3 129,2 3 0,-1-1 129,2 1-258,-1-3 0,4 3 129,-3-1-129,0-1 0,0 1-129,2 0 129,2-2-129,0 3 0,-1 0 129,1 0-129,0-2 129,2 2-129,-1 0 0,1 0 129,-2 0-129,3 0 129,-2 0-129,2 0 0,-3 0 129,2 0-129,-2-2 0,1 2 129,1-2-129,1 2 0,0 0 0,1-3 0,-1 3 0,3 0 129,1 0-129,-1 0 0,4 0 0,-2-2 0,4 1 129,2 1-129,0 0 0,0 0 129,1 0-129,1 0 129,-1 0-129,3 0 0,-2 0 129,3 0 0,0 0-129,0 0 258,1 0-129,2 0 0,3 0 0,2 0 0,0 0 0,3 0 0,-1 0 0,3 0-129,0 0 129,-1-1-129,0-2 129,0 3-129,-1-2 129,-3-1-129,0 0 129,2-1-129,-2 1 0,0-1 0,0 4 0,-8-6-387,6 13-1290,-13-6-2709,-1 6-387,-13-2-129,-5 2-645</inkml:trace>
  <inkml:trace contextRef="#ctx0" brushRef="#br0" timeOffset="8343.4772">7700 11801 9030,'-12'7'5031,"12"-7"-387,0 0-258,0 0-3483,0 0 0,0 0-387,8 7-129,10-3-129,2-2 0,6 7 0,1-2 0,2 5 129,-2 1-129,-1 3 0,-11 2 0,-4 5-129,-11 6 0,-14 7 129,-14 2-129,-9 6-129,-6 0-129,-10 1-258,3 9-645,-7-11-3612,14 1-129,1-9-516,14-2-129</inkml:trace>
  <inkml:trace contextRef="#ctx0" brushRef="#br0" timeOffset="13498.7721">12160 12090 1677,'16'0'3225,"5"-11"-129,-10 7-774,1-3-387,1 7-387,-1-7-516,1 5-258,1-3-387,0 2-129,-1 2 129,2 1-258,0-3 129,0 2-129,0-2 129,0 3-129,0-1 129,3 1 0,-2-1-129,2 1 129,-3 0 0,2 0-129,-1 0 0,4 0 0,-5 0 0,4 0 0,-4 0 0,4 0 0,-4 0 0,3-2-129,-1 0 129,1 2 0,-1 0 0,1-2 0,1-2 0,-2 2 0,4-2 129,2 1-129,-3-1 129,4 0-258,-1 0 129,1 2 0,0 2-129,0 0 129,-2 0-129,2-3 0,1 3 0,0 0 0,0 0 0,2 0 129,-1 0-129,1 0 0,1 3 0,0 3 0,2-2 258,-2 3-258,0-1 0,0 2 129,-2-4-129,3 1 129,-2-2-129,0 1 129,0-3 0,0 1-129,1-2 258,3 0-129,-2 0 0,2-2 0,-2 0-129,2-1 129,-1 3 0,1-3-129,-2 3 0,1-2 0,1 0 0,-1 1 0,1 1 0,2 0 129,1 0-129,0 0 0,1 0 0,1 3 0,0-2 129,1 2-129,-1-3 129,2 1-129,-2-1 0,1 0 129,2 0-129,-1 0 129,2 0-129,-1 3 0,0-3 0,3 2 129,-1 0-129,2-2 129,1 0-129,0 0 0,3 0 0,2 0 0,1 0 0,0-2 0,0 2 0,0-1 129,3 1-129,-4 0 0,2 0 0,-1 0 0,-1-1 258,2 1-258,2-3 0,-2 2 129,1-3 0,5 0-129,0-1 129,0 1 0,-1-2 0,1-2-129,-2 2 129,3 1 0,-5-2-129,0 2 129,-4 2-129,2-1 129,-3 1-129,-1 2 0,-1 0 129,-3 1-129,-3 0 0,0 0 0,-3 0-129,-5 0-129,2 5-516,-15-5-3354,6 1-645,-9-1-258,-1 0-516</inkml:trace>
  <inkml:trace contextRef="#ctx0" brushRef="#br1" timeOffset="23983.3717">9813 10756 4128,'-10'-21'4773,"10"21"-129,-8-13-258,8 13-2322,0 0-516,0 0-387,0 0-387,-6 22-258,6 12 129,0 23-387,0 22 0,0 31 129,0 30 129,0 29 0,-2 26 0,-2 14 129,-7 4-129,4-2 0,0-21-129,2-18 0,1-34-387,4-32-129,0-31-516,2-38-2451,10-11-1806,-12-26-129,12-2-516,-12-19-387</inkml:trace>
  <inkml:trace contextRef="#ctx0" brushRef="#br1" timeOffset="24763.4164">9863 10583 9546,'-12'2'5031,"12"-2"-258,-14-3-516,14 3-2967,6-2-387,14 2-387,9-3 0,18-1-129,13-4 0,17 1 0,19-4 0,18 0 0,14-3-129,9 3 0,4 0 0,-1 1-258,-4 6-129,-12-1-258,-11 5-387,-23 0-903,-11 8-3354,-26-2-258,-15 9-129,-20-7-516</inkml:trace>
  <inkml:trace contextRef="#ctx0" brushRef="#br1" timeOffset="25190.4408">11435 10534 8127,'14'-10'5160,"-14"10"-387,0 0 0,-8 8-3741,7 18 129,-12 9-387,7 18-258,-6 18 0,4 31 0,-2 26 129,2 27-129,0 23 0,1 25 0,-2 7 0,-2 8-129,2-8 0,-2-16-129,-3-18-387,3-25 0,3-23-1032,-8-39-3870,9-19-129,-11-28-387,5-11-258</inkml:trace>
  <inkml:trace contextRef="#ctx0" brushRef="#br1" timeOffset="25899.4813">9892 13116 5160,'0'0'5160,"-13"-12"-129,13 12-516,-5-20-2064,10 20-774,3-14-387,18 9-129,9-5-258,23 10-258,12-2 129,25 2-258,10 2 0,17 7-129,6-1 0,4 4-258,-8-3 0,-6-1-129,-16-4-129,-16-4-258,-11 8-1032,-26-10-3612,-9 0-258,-18-8-258,-9 7-516</inkml:trace>
  <inkml:trace contextRef="#ctx0" brushRef="#br1" timeOffset="26662.525">10313 10655 3225,'37'-37'4515,"-26"26"129,-11 11-387,7 10-2322,-16 6-387,-2 27-387,-17 8 0,2 21-387,-19 17 0,1 19 129,-11 3-129,3 5-258,1-2 0,7-12-516,8-11-129,5-20-516,24-15-2193,0-30-1548,7-26-774,16 0-129,1-19-387</inkml:trace>
  <inkml:trace contextRef="#ctx0" brushRef="#br1" timeOffset="26935.5406">10762 10781 1419,'16'38'4644,"-28"6"516,-22 16-516,0 28-2064,-29-2-258,4 32-387,-18-3-387,4 20-129,-10 1-903,11 0 0,5-13-516,9-22-129,18-14-387,8-32-516,32-12-2580,0-43-1032,29-7-258,3-35-258,11-14-129</inkml:trace>
  <inkml:trace contextRef="#ctx0" brushRef="#br1" timeOffset="27175.5543">11028 10942 5160,'108'-71'4773,"-82"69"-258,-22 26-1290,-19 21-1677,-12 39 0,-28 11 129,-9 34-516,-14 10-129,-3 23-129,-12 6 0,5 6-258,-1-12-129,9-10-387,12-18-258,11-25-258,24-20-774,0-43-2709,27-22-1032,6-24-129,13-27-387</inkml:trace>
  <inkml:trace contextRef="#ctx0" brushRef="#br1" timeOffset="27391.5667">11084 11655 3096,'69'7'5031,"-60"34"-129,-17 20-129,-18 26-1677,-25 1-1032,6 21-387,-16-8-645,6 4-258,-2-13-387,9-16-645,11-11-387,3-34-2193,26-12-1806,8-19-387,6-8-258,11-20-258</inkml:trace>
  <inkml:trace contextRef="#ctx0" brushRef="#br1" timeOffset="27520.5741">11078 12307 8514,'13'93'5031,"-20"-22"-129,-14 12-903,-18 7-6966,2-5-1032,3-5-387,-4-10-645</inkml:trace>
  <inkml:trace contextRef="#ctx0" brushRef="#br1" timeOffset="36164.0683">9292 13833 9159,'4'-12'5160,"-4"12"-129,0 0-387,-13-11-3225,13 18-645,-6 3-129,5 17-258,-4 4-129,3 13-258,-1 8 129,1 9-129,0 0 129,2 2 0,0-5 0,0-10-129,3-13 129,6-16 129,1-19-129,8-19-129,2-18 129,2-8 0,4-12 129,-2-3-129,2-1 0,-2 6 0,-4 9 0,-6 9 0,-3 11-258,-5 4-129,-6 22-645,2-24-645,-2 24-3612,0 0 258,0 5-516,-8 2-387</inkml:trace>
  <inkml:trace contextRef="#ctx0" brushRef="#br1" timeOffset="36389.0813">9454 14001 8127,'0'0'5031,"7"15"-129,-1-1 0,-8-2-3225,8 13-516,-3-1-387,8 7-129,-3 1-129,5-2-258,-3-2-129,1-7 0,-1-3-258,-2-7-258,-8-11-387,0 0-774,17 10-3354,-17-10-129,0 0-387,0 0-258</inkml:trace>
  <inkml:trace contextRef="#ctx0" brushRef="#br1" timeOffset="36735.1009">9703 13914 7353,'11'-12'4773,"5"6"0,-16 6-1290,4 18-2193,-8-3 258,4 19-645,-7-1 0,7 9-258,-4-1-258,4 2 129,4-6-258,7-3 129,3-8-129,3-4-129,7-6-258,1-8 0,4-3-387,-8-7-645,14 2-3483,-20-6-387,2 5-258,-17 1-387</inkml:trace>
  <inkml:trace contextRef="#ctx0" brushRef="#br1" timeOffset="36929.1122">9746 14178 7611,'0'0'5289,"19"-10"-516,-5 1-129,10 5-3612,-4-9-129,8 5-387,-2 1-645,-7-3-903,9 6-3225,-14-1-516,-4 2-258,-10 3-387</inkml:trace>
  <inkml:trace contextRef="#ctx0" brushRef="#br1" timeOffset="37523.1462">9791 13994 6837,'-5'-22'5031,"5"8"-129,1 0-516,-1-6-2967,17 10-258,-3-6-516,9 8 0,-1-2-387,4 10 129,2 3-387,0 10 129,-2 3 0,-1 8 0,-5 3 0,0 10 0,-3 2 129,-3 7-129,-5-5 0,3 1 0,-4-8 0,-1-4 0,-3-9 0,-1-11-129,-3-10 129,6-6-129,-6-15 0,1-6-129,0-2 129,1-8-129,3 2 0,3-9 0,3 5 0,1 0 129,5 3-129,2 3 387,2 4-258,-1 7 258,-1 3-258,0 11 258,-5 3-129,-1 5 0,-13 0-129,7 20-129,-7-1 129,-2 4-129,-8 2 129,-3 5-129,-2 1 129,0 3 0,-1 1 0,2-2 0,4-3 129,5-1 0,3-4-129,2-3 129,9-5-129,8-5 129,4-6-129,6-5 0,1-1-258,-2-1-129,8 0-387,-19-11-3354,13 8-903,-10-7-258,-3 7-387</inkml:trace>
  <inkml:trace contextRef="#ctx0" brushRef="#br1" timeOffset="38379.1948">10557 13912 6966,'4'-15'5289,"-4"15"-387,0 0-129,8 19-3354,-9-6-516,1 16 0,-1 0-258,1 10-129,-4 2-129,4 0 0,-2-6-129,2 0 129,-3-9-129,3-5-129,0-21 0,0 0 0,0-11-129,3-12 0,4-10 0,0-5 0,1-7 0,3-2 0,3 3 129,-1 3-129,4 5 0,2 4 258,0 8-258,2 6 258,0 7-258,-2 7 129,1 4-129,-6 3 0,0 8 0,-5 6-129,-6 2 129,-3 5-129,-5 3 0,-5 2 0,-6 4 0,0 4 129,-4-3 0,2 0 0,5-6 0,4-1 129,8-7 0,4-2-129,12-9 129,9-5-129,6-1-129,1-3 0,5 8-387,-5-7-258,5 16-1032,-16-12-3354,1 7 0,-10-6-516,-2 7 0</inkml:trace>
  <inkml:trace contextRef="#ctx0" brushRef="#br1" timeOffset="39374.252">11271 14013 10965,'28'-26'5547,"-13"11"-516,10 11 129,-7-6-4386,20 5-645,10 7-1548,1-2-3483,3 3-258,-8-3-258,0 7-645</inkml:trace>
  <inkml:trace contextRef="#ctx0" brushRef="#br1" timeOffset="40632.324">9688 14945 7740,'10'-20'5160,"-10"20"-387,0 0 0,18 8-3225,-18 2-516,2 21-258,-2 3-258,0 17 0,-4 2-129,1 5 129,-4-2-258,4 0 0,-6-13-129,3-5 129,0-14-129,4-13 0,2-11-129,0-20 0,3-12 129,0-7-129,5-11 0,-2-3 0,4-5 0,-4 2 0,3 7 0,-4 6 0,-2 7 0,1 10 0,-2 10 0,-2 16-129,0 0 129,0 0 0,11 21-129,-7 8 129,6 9 0,0 8 0,5 2 0,2 2 0,3-6 129,1-3 0,0-12 0,4-12 129,-1-17-129,0-20 0,0-15 129,0-10-129,-2-12 129,2-3-129,-3-1 0,-6 4-129,3 10 0,-5 8-258,-3 15-129,-3 2-516,6 23-1548,-13-1-2838,13 9 0,-13-9-387,6 28-516</inkml:trace>
  <inkml:trace contextRef="#ctx0" brushRef="#br1" timeOffset="40971.3434">10236 15086 7740,'8'57'5289,"-2"-23"-258,-6-7-258,10 10-3225,-3-19-516,10 5-129,-3-14-258,5-4-258,1-7 0,4-13-129,-6-9 0,3-2 0,-6-10-129,-3 1 0,-6 2-129,-4 1 129,-2 1-129,-7 6 0,-1 6 0,-7 2-129,1 10 129,-6 4-129,6 3-129,-5 9 129,5 13-258,-3 4-258,9 8-258,-6-9-774,14 12-3354,-5-6-129,5 1-129,3-15-516</inkml:trace>
  <inkml:trace contextRef="#ctx0" brushRef="#br1" timeOffset="41543.3761">10636 15020 7482,'13'0'5289,"0"24"-258,-13-3-258,8 14-3225,-12-6-129,4 12-516,-6-4-258,4 1-258,-4-8 0,4-5-129,0-9-129,2-16 0,0 0-129,2-5 0,5-18 0,-2-2 0,2-5-129,0-2 129,-1 1-129,-3 4 0,3 3 129,-5 7 0,-1 6-129,0 11 129,0 0 0,2 17 0,2 4 129,0 5-129,4 3 129,5 0 0,2-2 0,4-5 129,2-5-129,2-9 129,2-8-129,2-5 129,-4-18 0,2-3-129,-5-7 129,0-6-129,-4-4 0,-3 3-129,-2 2 129,-5 6-387,1 10-129,-7-2-645,0 24-4128,0-12 0,0 12-516,-11 0-387</inkml:trace>
  <inkml:trace contextRef="#ctx0" brushRef="#br1" timeOffset="42293.419">11308 14930 8127,'6'-12'5031,"-6"12"-129,11 6-129,-11-6-3354,-3 34-516,-6-8-258,4 13 0,-3-1-129,3 6 0,-2-5 0,7 0-129,1-9 129,15-1-129,1-9-129,13-8 0,5-4 0,2-8-129,4 0 129,2 0-129,-3 0 0,-4-6-129,-7 5 0,-6 1 0,-6-1-258,-17 1-129,19-7-516,-21-8-1032,2 15-3225,-7-22-258,4 11-258,-7-14-516</inkml:trace>
  <inkml:trace contextRef="#ctx0" brushRef="#br1" timeOffset="42505.4309">11754 14982 9933,'14'0'5547,"-14"0"-387,4 19 0,-10-5-3870,6 12-258,-3-1-258,3 7-258,-3 2-258,3 0-258,0 5-387,0-14-645,3 8-4128,0-9-129,4 1-258,-5-9-774</inkml:trace>
  <inkml:trace contextRef="#ctx0" brushRef="#br1" timeOffset="43267.4747">12071 14948 6450,'6'-12'5547,"-6"12"-258,0 12-258,0-12-1935,-1 38-2064,-9-9-258,5 14-258,-7-3 0,5 3-258,-4-4-129,5-6 129,-2-8-258,6-13 129,2-12-129,0-8 0,1-15 129,2-8-258,7-2 129,-6 0-129,5 0 129,-5 5 0,0 7-129,-1 6 0,-3 15 129,0 0 0,0 0-129,11 12 129,-6 9 129,2 1-129,3 3 129,4 0 0,1-4 0,3-2 129,2-10 0,2-7-129,-2-4 0,1-15 0,-2-7 129,0-6-258,-1-5 129,-4-1 0,-3 0-129,-2 0-129,-4 7 0,-3 4-258,1 8-645,-8-7-2064,5 24-2193,-4-15-258,4 15-129,0 0-387</inkml:trace>
  <inkml:trace contextRef="#ctx0" brushRef="#br1" timeOffset="43737.5015">12551 14897 7998,'21'11'5289,"-21"1"0,0 10-516,-13-6-3225,13 20-387,-13-5-129,7 10-129,-2-5-387,8 6 129,0-7-387,5-1 129,10-4-258,6-10 0,6-4-258,-1-8-129,6-4-258,-10-7-774,13 1-3870,-20-10-258,-2 4-129,-13-6-645</inkml:trace>
  <inkml:trace contextRef="#ctx0" brushRef="#br1" timeOffset="43900.5109">12561 15158 9804,'0'0'5289,"0"0"-258,19-3-516,-1-8-3870,12 5-129,4-6-258,-4-2-903,11 8-4128,-18-5-129,0 6-387,-23 5-387</inkml:trace>
  <inkml:trace contextRef="#ctx0" brushRef="#br1" timeOffset="44070.5205">12605 14984 8901,'-17'-9'5289,"17"9"-129,22-4-387,-2-10-3225,8 12-1290,7 1-516,-5-6-4257,13 5-387,-7-3-258,2 3-645</inkml:trace>
  <inkml:trace contextRef="#ctx0" brushRef="#br1" timeOffset="44328.5352">13133 14870 7998,'15'25'5547,"-15"-25"-129,0 21-387,0-21-2580,-16 27-1419,-2-5-258,2 13-129,-8 2-387,1 5 129,-1 0-258,1 1 0,3-2-258,2-6-387,10 1-1161,-1-18-3612,9-5 0,0-13-516,0 0-387</inkml:trace>
  <inkml:trace contextRef="#ctx0" brushRef="#br1" timeOffset="44564.5489">13148 14904 10191,'6'17'5547,"-6"-1"-387,0 13 0,0-4-4128,0 16-387,1 0 0,6 5-258,1-1-258,4 0-129,2-2-516,-3-13-903,8 1-3612,-11-12-387,5-3-129,-13-16-645</inkml:trace>
  <inkml:trace contextRef="#ctx0" brushRef="#br1" timeOffset="44712.5574">13005 15221 9933,'-10'-13'5418,"10"13"-645,21-21-258,9 15-7482,2-7-1548,8-2-387,-1-1-516</inkml:trace>
  <inkml:trace contextRef="#ctx0" brushRef="#br1" timeOffset="45447.5991">13491 15027 4644,'0'52'5289,"-3"-22"-129,3 9-258,-16-12-2838,17 14-516,-3-20-258,2 4-516,0-25-258,0 0-129,0 0-129,6-32-129,-3-4 0,2-6 0,1-8-129,2-2 0,6 0 0,1 4 0,4 5 129,0 8-129,4 10 129,1 10-129,-1 8 129,-2 7 0,-5 4-129,-5 13 129,-5 5 0,-4 10 0,-2 1 0,-10 8 0,-3 3 0,-3 0 0,-4 1-129,4-5 129,1-3-258,6-8 258,6-5 0,3-11 0,16-6-129,5-7 129,11 0-129,1-3 0,6-3 0,-4-4-387,3 6-387,-15-14-2838,6 13-1548,-14-9-516,-1 4-129,-8-14-387</inkml:trace>
  <inkml:trace contextRef="#ctx0" brushRef="#br1" timeOffset="45636.6102">14003 14896 10836,'9'40'5805,"-7"-6"-516,-2 1-129,1 9-3999,-1 0-774,0 1-258,4 4-1032,-4-16-4257,15-1-129,-7-18-645,9-4-258</inkml:trace>
  <inkml:trace contextRef="#ctx0" brushRef="#br1" timeOffset="46036.6328">14485 14940 9417,'7'31'5805,"-6"-2"-645,-2 2 0,1 8-4386,-6 2-258,2 1-258,1-1-774,-5-16-1935,8 6-2580,0-15-258,0-6-387,0-10-516</inkml:trace>
  <inkml:trace contextRef="#ctx0" brushRef="#br1" timeOffset="46243.6449">14298 14940 10707,'-9'-15'5805,"11"-3"-387,19 11-258,-3-6-4257,16 2-387,3-4-129,8 0-387,6 3-258,-2-5-774,9 7-4128,-21 0-129,0 6-645,-11-6-258</inkml:trace>
  <inkml:trace contextRef="#ctx0" brushRef="#br1" timeOffset="46627.6668">14883 14762 10062,'0'38'5547,"-2"-20"-129,2 7-129,-8-6-4386,8 3-258,3-2-258,6-6-129,4-4-129,5-5 0,3-5 0,3-3-129,2-6-129,0 0 0,0-2-129,-1-2-129,0 4 0,-9-2 129,2 2-129,-8 1 0,-10 8 258,0 0 0,0 0 258,0 0 129,-14 24 129,-1 8 129,-5 11 0,3 15 0,-5 7-129,5 7 129,0-4-387,7-5-129,7-2-516,-9-22-4902,13-6 129,1-20-774,-2-13-387</inkml:trace>
  <inkml:trace contextRef="#ctx0" brushRef="#br0" timeOffset="60054.4349">14279 11791 6708,'-10'-4'5289,"-13"-3"-129,23 7-258,-25-12-3096,25 12-387,0 0-516,-11-1-387,11 1-129,0 0-129,15 12-129,6 1-129,6 4 129,5 6 0,1 2-129,2 5 129,-2 1 0,-6 7 129,-7 3-129,-10 1 129,-10-1-129,-10-2 0,-11 3-258,-7-5-129,0 7-516,-11-10-4128,11-3-258,-5-7-258,10-1-516</inkml:trace>
  <inkml:trace contextRef="#ctx0" brushRef="#br2" timeOffset="66179.7852">2520 11157 7482,'-45'-15'4515,"26"9"-387,-1 2 0,-2-3-3483,22 7-258,-21-10 0,21 10-129,0 0 0,0 0 0,7-10-129,10 10 0,6-2 129,10 2-129,4 0 0,15 0 129,5 0-129,10 0-129,12 0 129,9 0 0,10 0 0,11 0 0,6-1 129,12-2 0,9 1-129,6 1 0,5-5 0,4 3 129,4-8 0,6 5-129,-2-5 0,0 2 0,-7-1 0,-3 0-129,-5 5-129,-11 1-258,-5 4-774,-22 0-1806,-6 9-1548,-16 2-387,-10 6-387,-15-1 0</inkml:trace>
  <inkml:trace contextRef="#ctx0" brushRef="#br2" timeOffset="66939.8287">5743 11115 2709,'-20'-27'4902,"20"27"-387,-17-14 0,17 14-2193,-10-7-774,10 7-645,0 0 0,-4 9-387,4 11-258,0 10 0,3 13 0,3 19 0,-2 18 0,4 21 258,-4 19-258,-1 23 129,-3 10 129,-3 10-129,-9 6 0,1 1 0,-7-9 0,1-6-129,-1-18-129,1-21-516,5-11-774,-9-22-3483,12-18-129,-4-21-516,4-10-258</inkml:trace>
  <inkml:trace contextRef="#ctx0" brushRef="#br2" timeOffset="67622.8677">2297 12910 2451,'46'8'3870,"-15"-4"129,7-4-1548,9 12-387,4-12-129,19 7-516,4-7-129,19 6-387,7-6-258,15 1 0,13-1-129,15 0-129,12-4 0,9-1-129,6-7 129,6 2-129,4-8 129,3 1 0,-4 1-258,-5 3-129,-6 7-516,-13-1-2322,-3 12-1419,-15 8-516,-16 8-258,-17 7-387</inkml:trace>
  <inkml:trace contextRef="#ctx0" brushRef="#br2" timeOffset="84486.8323">4803 5598 1161,'0'-14'3612,"0"14"129,0-13-903,0 13-774,0 0-645,0 0-258,0 0-258,0 0-258,0 0-258,0 0-129,0 0 129,0 0-258,0 6-129,0 10-129,-1 3 129,-1 4 0,1 10 0,-2 8 0,1 5-129,-3 10 129,1 5 0,0 9 129,-2 9 0,-1 11 129,-3 9-129,3 8 258,0 8-129,0 9 258,-3 5 0,2 14-129,-2 3-129,-1 6 387,-4 4-258,0 6 0,-4 2 0,0 2-129,-5-2 129,2-4-258,-3-8 129,1-4 129,1-12-387,3-12 0,5-14-387,-3-16-387,16-7-1935,-1-24-1419,3-12-516,0-20-387,8-10 0</inkml:trace>
  <inkml:trace contextRef="#ctx0" brushRef="#br2" timeOffset="85495.8901">4356 8804 516,'0'0'3354,"-17"3"0,17-3-129,4 11-1806,-4-11-387,10 4-516,1-4 129,7 2 0,4-2 129,11 0-258,4-3 258,15 0-129,6-5-258,11 0 0,5-4 129,12 2-258,6-5 0,10 3 129,10-1-129,6 2-129,5 0 129,10 3-129,6 1 129,12 3 0,5 0-129,3 4 0,4 0 0,9 0 0,3 0 0,6 0 258,-2 0-258,5 0 129,1-5 0,0 5 0,-5-5-129,-4 2 129,-4-3-258,-8 3 0,-9 1 0,-18 0-516,-9 9-1419,-18-1-2322,-17 5-516,-23 2-129,-17 1-258</inkml:trace>
  <inkml:trace contextRef="#ctx0" brushRef="#br2" timeOffset="86830.9661">4833 5213 3096,'-18'47'3741,"6"-12"-387,-3 6-774,-5-5-645,1 11-387,-3-11-387,6 5-387,-4-12 0,8-5-387,0-14 0,12-10-129,-6-6-129,7-16 129,7-8-258,5-6 258,2-5-387,4-5 129,1 2 0,1-2 0,-1 6 0,0 6 0,-5 5 129,3 6-129,-6 6 129,0 11 0,-12 6 129,18 11 0,-13 11 0,1 9 129,-4 5-129,2 8-129,-4 0 0,2 1-387,4 8-1419,-4-12-2193,4-3-516,0-7-258,2-7 0</inkml:trace>
  <inkml:trace contextRef="#ctx0" brushRef="#br2" timeOffset="89251.1048">9060 8511 129,'-12'-12'4128,"12"12"129,-14-11-516,14 11-774,-14-7-645,14 7-645,-12-3-645,12 3-258,0 0-258,0 0-387,-1 12 129,4 0-258,7 3 0,4 3-258,3 2 516,1 7-258,1-5 129,0 6 129,-4-1 0,-3 7 129,-6-5-258,-5 5 258,-2-1-387,-13 0 0,2 7-903,-14-9-3225,6 4-387,-3-9-387,3 3-258</inkml:trace>
  <inkml:trace contextRef="#ctx0" brushRef="#br2" timeOffset="182433.4343">8303 9314 129,'0'0'3225,"0"0"129,0 0-1419,0 0-387,0 0-516,0 0-258,0 0-258,-1 10 0,1-10 0,-4 26 258,-1-8 258,3 11-258,-7-2 387,7 13-258,-9-1 129,5 8-129,-5-4-387,6 3 0,-3-8-129,2-4-258,1-5-129,-1-9-258,6-6-129,0-14-129,0 0-258,0 0 0,0 0 0,3-9 0,-3 9 129,4-25 129,-3 9 387,-1-4 129,0-2 387,-1-3 0,-3-7 258,4 2-129,-3-11 387,3 5-258,4-6 0,5 6-129,-2-3 0,6 6-129,0-1 0,1 7 0,4 3-258,-1 9 129,1 2-129,2 7 0,-4 3 0,1 3 0,-6 6 129,1 12-258,-7 0 129,-5 6-129,0 5 129,-11 4-129,-2 3 0,-4-3-258,1-2 0,0-7 0,4 1-129,0-10 129,7-2-129,5-13-129,0 11 258,0-11 0,18 12 129,-3-3 129,3 1 0,2 5 0,-2 2 0,2 3 129,-4 0-129,0 0 0,-6 1-129,-2-7-645,5 2-2838,-6-5-774,-7-11 0,0 0-258</inkml:trace>
  <inkml:trace contextRef="#ctx0" brushRef="#br2" timeOffset="182774.4539">8560 9715 1419,'36'-21'4386,"-23"7"129,1-5-129,-4-11-1806,6 12-774,-12-14-387,6 13-516,-9-8 0,4 10-516,-5-3 129,0 7-258,-3 0 0,3 13-129,-13-9 0,13 9-129,-19 4 0,11 9 129,0 4-258,3 6 258,3 1-258,2 7 258,0-2-129,7-4 0,5-1-129,4-9-129,6 3-903,-8-10-3225,10-5-258,-4-3 0,1-1-774</inkml:trace>
  <inkml:trace contextRef="#ctx0" brushRef="#br2" timeOffset="183818.5138">9062 9251 1032,'3'-13'4644,"-3"13"-129,0 0 0,0-11-1548,0 11-903,0 0-645,0 0-387,0 0-258,0 0-387,-7-12 0,7 12-129,0 0 0,0 0-129,-7-12 129,7 12-258,0 0 0,0 0 129,-17-5-129,17 5-129,-13 3 129,13-3 0,-17 17 0,7-3 0,1-2 129,2 5-258,2 0 258,0 3-129,3-3 0,1-1-129,1-1 258,0-1-258,3-1 129,2-1 0,-5-12 0,10 14 0,-10-14 0,9 15 129,-9-15-129,6 12 129,-6-12-129,3 13 0,-3-13 129,1 16-129,-1-16 0,0 17 0,0-17 0,2 19 0,-2-19 0,3 18-129,-3-18 129,7 17 0,-7-17 0,11 14 0,-11-14 0,9 14 0,-9-14 0,7 13 0,-7-13 0,1 11 0,-1-11 0,0 15 0,0-15 0,-4 20 0,-2-9-129,0 2 129,1 1 0,-2 0 0,3 0 0,-1-1-129,1 1 129,3-1 0,1 0 0,0-1 0,0 0 0,1 0 0,-1-12 0,9 17 0,-9-17-258,12 11 129,-12-11-387,16 1-516,4 3-2580,-10-6-1032,7 0-258,-4-6-387</inkml:trace>
  <inkml:trace contextRef="#ctx0" brushRef="#br2" timeOffset="184511.5533">9414 9357 3870,'0'0'5031,"0"0"-516,3 17 129,-3 8-2322,-12-5-1032,7 14-129,-10-1-516,2 6-129,-3-2-258,0-1 129,2-5-258,0-6-129,5-5 0,1-9-129,8-11-258,0 0 129,0 0 0,-3-11-129,3 11 129,5-23-129,2 11 258,-2 0-129,-5 12 129,10-14 129,-10 14 0,12-3 0,-12 3 129,13 9 0,-5 4 0,2 0 0,-1 4 0,3 1 0,-2 1 0,2 1-129,2-3-129,-3-10-903,11-5-3225,-8-2-258,2-2-258,-1-10-387</inkml:trace>
  <inkml:trace contextRef="#ctx0" brushRef="#br2" timeOffset="185266.5966">9561 9222 3096,'0'0'4902,"0"0"-645,0 0 129,-11-13-2451,11 13-774,0 0-387,11-10-387,-11 10-129,17-7-129,-17 7 129,23-6-129,-11 2 258,0 4-129,-12 0 0,21-3-129,-21 3 129,15 0-129,-15 0 129,0 0-129,10 7 0,-10 6 0,0 5 0,-1 2 0,-4 7 0,1 1 0,-2 2-129,-1-2 0,5-3 129,-1-3-258,3-3 129,0-4 0,1-3 0,-1-12 0,9 13 0,-9-13 0,11 13-129,-11-13 129,0 0 0,10 17 0,-10-17-129,2 22 129,-1-9-129,-1 4 129,0 1 0,1 5 0,2 5-129,2-1 129,0 4 0,2-2 0,0 0 0,0 0 129,-1-7 0,1 1 129,-4-9-129,-1 0 129,-2-4-645,0-10-3096,-6 7-1032,6-7-387,-14 5-387</inkml:trace>
  <inkml:trace contextRef="#ctx0" brushRef="#br2" timeOffset="186927.6916">3430 4320 5805,'11'-17'3741,"-11"17"0,0 0-258,0 0-1677,2 8-774,-1 14-258,-1 0-387,0 6-129,0 2 0,0 7 0,0-5-258,-1 0-387,1 1-1290,0-12-2064,0-2-129,0-19-258,0 13-129</inkml:trace>
  <inkml:trace contextRef="#ctx0" brushRef="#br2" timeOffset="187175.7058">3356 4198 7482,'5'-13'4257,"8"8"-387,6-3-129,9 5-2580,-1-6-129,9 6-129,0-2-645,3 2-258,-1 3-387,-9-1-1032,0 2-2193,-13 3-387,-4 11-129,-12 0-258</inkml:trace>
  <inkml:trace contextRef="#ctx0" brushRef="#br2" timeOffset="187387.7179">3316 4587 6063,'-15'18'4128,"7"-1"129,8-17-258,13 0-2322,1-14-516,14 4 0,-2-8-387,11 3-387,1 2-387,1-6-774,6 9-2967,-10-3-516,0 6 129,-11-1-774</inkml:trace>
  <inkml:trace contextRef="#ctx0" brushRef="#br2" timeOffset="187893.7469">3762 4439 5547,'4'24'3999,"-4"-7"258,0-5-774,0 5-1806,0-17-645,2 18-258,-2-18-387,0 0-129,15 2-129,-15-2 0,19-6-129,-8-2 258,-11 8-258,19-19 0,-8 11 0,-11 8-258,12-10 258,-12 10 0,13 0 0,-13 0 0,7 14 0,-4 0 0,1 1 0,2 2 258,-1-2-258,4-4 0,3-3 0,3-4 0,1-4 129,3-2-129,0-8 0,-2 1 0,-1-5 0,-1 1 0,-2 3 0,-13 10 0,17-16-129,-17 16 129,12-6 0,-12 6-258,12 3 258,-12-3-129,15 22-129,-15-22-774,21 26-2451,-8-16-516,4 1-129,-3-5-387</inkml:trace>
  <inkml:trace contextRef="#ctx0" brushRef="#br2" timeOffset="188677.7917">4636 4057 8256,'-4'-12'4515,"4"12"-516,-20-12-129,20 12-2451,-30-8-774,16 8-129,-3 0-387,3 7 0,2 2-258,0 0 0,6 5 0,4-1 129,2 3-129,3-2 0,4 0 0,6 2 129,-3-3 0,0 0 0,1 2 0,-4-1 0,-5-1 0,3 0 0,-5 4 129,0-5-129,0 0 0,-2-1 0,2-11 129,-6 17-129,6-17-129,0 0 129,-3 12 0,3-12-129,0 0 129,0 14 0,0-14-129,-2 17 129,0-5 0,-1 1 0,-4-1 129,3 4-129,-3-3 0,-2 1 0,1-1 0,1-1 0,-1 2 0,1-2 0,2 1 0,2 0 0,3 3 0,0-1 0,1 6-129,6-1 0,2 3-129,1-9-774,10 7-2193,-10-10-774,6-1-129,-16-10-645</inkml:trace>
  <inkml:trace contextRef="#ctx0" brushRef="#br2" timeOffset="189269.8253">4920 4253 7740,'10'-20'4386,"-10"20"0,0 0-387,0 0-2322,0 26-645,-4-3-387,-4 11-129,-5 0-129,1 7-129,-4-5-129,2 0 0,-1-10-129,3-4 0,2-6-129,10-16-129,0 0 0,0 0-129,0 0 0,-2-6 0,2 6 129,6-16 0,-6 16 129,12-13 0,-12 13 129,13 0 0,-13 0 0,14 17 0,-5 0 0,0 3 129,4 1-258,-2-7-258,11 8-2064,-5-15-1677,4 0-129,-3-7-258,1-8-129</inkml:trace>
  <inkml:trace contextRef="#ctx0" brushRef="#br2" timeOffset="190020.8683">5137 4076 3870,'0'0'3870,"0"-14"129,0 14-387,0-14-1548,0 14-645,0 0-645,16-10-129,-16 10-129,18-10-129,-18 10-129,19-8 258,-19 8-387,21-7 0,-21 7 0,17-3 0,-17 3 0,0 0 0,11 13 0,-11 1 0,0 6 0,0 5 129,-1 5 0,0 6 0,-1 1-129,2 1 129,0-2-129,0-4 129,4-6-258,3-4 0,2-7 0,-9-15 0,15 12-258,-15-12 258,0 0-129,11-7 129,-11 7-258,0 0 129,0 0 0,-10-2 0,10 2 0,-11 14-129,8 3 129,1 2 0,2 4 129,0 0-129,3 4 129,4 2 129,-1-2 0,2 2 129,-3-2 0,-2-1 0,-3 1 0,0-5-258,-1 9-1161,-8-13-2967,3 0-129,-1-6-516,7-12-387</inkml:trace>
  <inkml:trace contextRef="#ctx0" brushRef="#br0" timeOffset="199066.3859">3306 13364 7353,'7'-29'4773,"-7"17"0,0 12-645,0 0-2451,0 0-645,-6 23-516,6 12 129,-2 17-387,0 14 0,-1 11 0,0 15 0,-1-1 0,4 4 0,-3-11 0,3-6-129,0-15 0,0-17-387,2-10-129,-1-19-387,12 0-2838,-13-17-1032,0 0-516,0 0-258</inkml:trace>
  <inkml:trace contextRef="#ctx0" brushRef="#br0" timeOffset="199901.4337">4048 13517 5676,'10'-41'5289,"-10"27"-387,0 14-258,0-15-1935,0 25-1161,-5 1-645,-2 20-387,-6 4-129,-2 11-129,-7 5 0,-3 5-129,-4 0 0,-1-2-129,2-6 0,2-10 0,3-12-129,2-11-129,5-10 0,3-8 258,9-11-258,3-10 129,1 0-129,0-3 129,3 3 0,7 7 129,4 4-129,0 9 129,3 4 129,0 14-129,3 11 129,3 8-129,-1-1 129,2 2-129,1-1 129,-1-5-645,7 8-1806,-5-18-2193,1-5-387,-8-7-387,4-2-258</inkml:trace>
  <inkml:trace contextRef="#ctx0" brushRef="#br0" timeOffset="200750.4822">4498 13329 7611,'-8'-14'4902,"-4"4"-129,12 10-129,0 0-2967,-21-13-387,21 13-387,0 0-258,0 0-129,-13-9-129,13 9 0,0 0-129,0 0 0,0 0-129,0 0 0,0 0 0,0 0-129,0 0 0,0 0 0,0 0 0,0 0-129,9 0 129,9 10 0,4 4-129,8 8 129,6 7 0,3 0 0,0 5 0,2 3 0,-4-2 0,-4 2 0,-5-5 0,-6-3 129,-7-8-129,-3 0 129,-4-2-129,-4-3 129,-4-2 0,0 1-129,-12 2 0,-4 3 0,-7 5 0,-4 1 0,-4 5 0,-3 2-129,1-2 0,0 1-258,8 2-258,-2-13-1161,16 4-3225,-2-7 0,9 2-387,4-20-516</inkml:trace>
  <inkml:trace contextRef="#ctx1" brushRef="#br0">7062 14558 0</inkml:trace>
  <inkml:trace contextRef="#ctx1" brushRef="#br0" timeOffset="176.01">7208 14448 0</inkml:trace>
  <inkml:trace contextRef="#ctx1" brushRef="#br0" timeOffset="440.025">5218 11110 0</inkml:trace>
  <inkml:trace contextRef="#ctx1" brushRef="#br0" timeOffset="795.0454">19219 4079 0</inkml:trace>
  <inkml:trace contextRef="#ctx0" brushRef="#br2" timeOffset="224441.8373">4535 8753 1419,'0'0'1806,"0"0"-387,0 0-258,0 0 0,0 0-129,0 0-387,0 0 0,0 0 0,0 0-387,-10-4-129,10 4-129,0 0 0,0 0 0,0 0-129,0 0 129,0 0-129,0 0 129,6-3 0,-6 3 129,0 0-129,15-10 0,-15 10 0,16-10 129,-5 0-129,2 1 129,1-3 129,2 0-258,1-5 129,4 3-129,-1-6 129,4 3 129,-1-4-129,3-2 258,-2-1-258,1 1 129,-2-2-258,2 1 129,-3 0-129,-1 4 0,1 0 0,-3 6-129,-2 0-129,-3 5-387,-1 4-258,-13 5-516,15-12-1806,-15 12-129</inkml:trace>
  <inkml:trace contextRef="#ctx0" brushRef="#br2" timeOffset="224878.8623">5197 8165 903,'0'-8'2967,"6"-6"-774,1 1-645,3-2 0,4-5-387,2-1-129,5-6-129,5 0-129,3-10 0,5 6-387,2-8 0,4 4-129,-1-3 0,1 2 0,-3 1-258,1 4 0,-7 2-129,-3 2-258,-6 7-129,-4 1-516,-1 7-258,-17 12-645,17-17-1419,-17 17-645</inkml:trace>
  <inkml:trace contextRef="#ctx0" brushRef="#br2" timeOffset="225297.8863">6092 7338 258,'22'-18'3225,"-9"12"258,-9-6-645,7-5-1290,1 4-387,3-10-129,5 1-258,1-6-258,7 4 0,-1-7-129,6 4 129,-2-4-258,5 4 0,-2 1-387,-3 1 0,1 3-258,-5 1 129,0 8-387,-7-5-387,1 12-645,-7-6-774,-3 3-1161,3 6-258</inkml:trace>
  <inkml:trace contextRef="#ctx0" brushRef="#br0" timeOffset="236407.5217">7035 6706 516,'0'-15'1290,"0"15"-129,-25-4-645,3 5-129,-3 10-774,-3 6-387,0 5 0,3 6 0,5 2-129</inkml:trace>
  <inkml:trace contextRef="#ctx0" brushRef="#br0" timeOffset="240428.7517">6927 6902 258,'63'-53'774,"-35"21"129,-7 1 387,-8-3-129,-7 5 258,-6 5 0,-12 6-258,-12 5-258,-6 9 0,-4 4-258,-1 4-516,-1 10-129,4 8-129,6 7-258,6 1 129,13 5 0,5-5 129,9-2-129,12-9 258,11-4 0,4-13 258,7-7-129,3-12 0,-3-11 258,-4 1 0,-8-10 129,-5 4 129,-16-3 129,-5 6-258,-14 3 129,-13 4-258,-13 5 0,-7 6-258,-6 10-258,0 2-129,1 14-129,4 11 129,9 9-258,11 7 258,15 12 0,10 4 0,17 0 516,15-8-258,17-12 0,10-12 129,6-15 0,3-10 129,1-27-258,-6-11 258,-8-11 0,-9-4 258,-25-8-129,-12 5 129,-13-2 0,-18 7-258,-23 3 258,-10 5-387,-13 12 129,-3 10-258,-2 17-129,4 11-129,7 22-129,10 15 129,16 16 0,16 8 129,17 5 0,8-4 129,26-9-129,13-15 129,16-16-129,6-19 129,7-15 0,1-16-258,0-18 129,-8-7 0,-13-5 0,-14-3 129,-21-1 129,-15 2-129,-13 5 129,-24 1 0,-20 4 129,-15 9-258,-9 9 0,-2 15 0,0 13 0,7 22-258,10 18 258,15 16-129,16 15 258,21 9-129,11-2 258,17-8-516,21-12 258,13-20 0,14-20 0,5-21 0,4-19-258,-1-24 129,-1-10 129,-10-11 0,-19-5 129,-11 1 0,-23 0 387,-11 6-258,-27 4 129,-17 8 0,-19 6 129,-10 16-258,-6 14-129,-1 14 0,2 20-387,5 23 129,14 19-516,12 13 387,20 18-129,15-3-129,14-2-129,15-15 0,25-18-129,9-27 129,23-23 0,5-18 0,9-30-129,-4-21 516,2-10 0,-12-11 258,-12-2 258,-16 7 516,-27 5 129,-17 7-129,-21 8 129,-22 20 129,-21 12-129,-10 26-258,-14 13-129,0 29-387,3 21-129,6 18-129,11 17 258,17 10-516,21 4 387,18-6-129,20-13-129,26-20-129,27-24 129,16-26-129,17-24 0,6-33 129,8-22 0,-3-21-129,-8-14 645,-13-5 0,-25-5 258,-17 9 129,-27 3-129,-15 13 258,-32 4-129,-20 17 0,-25 13-258,-11 18 129,-13 16-387,1 12-129,3 30 129,6 18-258,15 24 129,22 16-129,18 13 0,25-2 129,16-1 0,25-13-129,25-20-129,16-27 129,15-27 129,3-20-129,6-32 129,-1-21-258,-8-13 258,-13-11 0,-25-3 258,-18 8-129,-28 1 0,-14 7 258,-36 4-258,-20 14 0,-19 14 0,-11 14 0,-6 16-387,-1 11 129,9 27 258,6 23-387,20 22 129,18 15-129,25 13 129,20 0-129,18 1 129,23-13-258,27-17 0,14-29 0,16-23-129,7-21 129,4-31 129,-2-25-258,-6-15 387,-13-15 129,-24-6 129,-14 2 258,-30-1-129,-16 4 129,-32 4-258,-23 14 129,-20 11 0,-12 18-258,-6 23-258,1 17 0,5 32 129,10 24-129,19 33 129,18 17-129,28 18 258,15 7-129,32-4-258,18-17 0,24-20 129,15-28-258,17-29 129,3-33 0,9-25-258,-9-29 258,-7-19 387,-17-10 129,-23-8 258,-19 2 258,-36-1 258,-14 10-129,-37 0 129,-20 13-129,-26 9-129,-11 20-129,-14 15-387,2 23 0,4 27-129,9 26 0,16 29 0,18 19-129,23 17 258,25 5-258,19 0 258,29-14-258,25-22 129,19-27-129,18-31 129,9-29-129,11-26-129,3-32 129,-5-20-129,-9-16 258,-19-10 0,-20 0 0,-26 0 0,-28 12 0,-26 2 129,-26 10 129,-29 13-258,-14 18 129,-17 23-258,-7 18 129,2 21 0,6 28-129,15 31 0,14 22 0,22 23 0,20 11 129,26 1 0,22-5-258,32-11 0,17-29 0,24-31 129,10-35-129,16-31 0,1-37-258,6-28 129,-13-26 129,-14-15 258,-21-1 0,-27 1 0,-29 5 258,-32 6 0,-27 10 129,-34 14 129,-16 16-258,-19 18 129,-6 23-129,-5 24 0,9 22-258,10 29 129,13 30-129,18 25 0,16 15 0,27 10-129,21-7 129,21-8-387,26-21 129,24-21 0,13-34 129,14-30-129,8-30-129,3-31 258,-6-21-129,-15-19 387,-14-6 0,-28-8 0,-22 2 129,-26 2 0,-31 7 0,-28 8-129,-25 17 0,-20 19 0,-7 23-129,-5 26 0,3 21-129,7 35 129,14 27-129,19 30 0,25 18 0,25 8-129,20-6-258,25-7 0,26-24-258,34-22 129,15-34 129,18-30 129,8-29 258,6-32 129,-2-21 258,-14-21 645,-10-3 129,-34-9 129,-15 3-387,-34 0 0,-16 11-129,-41 4-129,-21 17-129,-22 15-129,-12 21-258,-8 23 0,2 19 0,3 35 0,16 23 0,20 31 0,26 20 0,23 11-258,21 3 258,31-5 0,25-18-129,24-25-129,10-32 258,16-36-129,4-25 129,3-38 0,-8-24 0,-12-22 258,-20-4-129,-26-5 387,-21 3-258,-28 4 0,-26 9 0,-29 5-129,-20 13 0,-26 13 0,-2 18-258,-5 22 0,7 21 0,7 36 129,15 27-129,19 35 0,22 19 0,29 15 0,18 0-129,38-9-129,16-25 0,28-26 0,10-38 0,19-37 129,6-29-258,6-38 258,-6-25 258,-18-16 129,-15-8 258,-30-7-129,-22 6 0,-38-3 0,-26 10 129,-40 4-129,-26 17-129,-29 15-129,-19 22 0,-8 21 0,-2 27-129,6 32 0,16 28 0,18 39 129,22 26-129,31 17 0,32 13 0,27-1 0,30-14-258,34-20 258,22-34-387,21-34 129,10-43 129,11-30 129,-2-42-129,-1-27 387,-12-17 129,-24-11-129,-23 1 129,-31 0 129,-28 8 129,-32 6-258,-32 16 0,-29 12-129,-21 20-129,-17 26 129,-6 24-258,4 26 0,12 33 129,17 31 0,18 27-129,27 24 0,26 7 0,29 5-129,27-15-387,31-15 129,11-31-387,28-28 129,1-43 129,18-25-129,-6-41 258,-5-27 0,-16-19 645,-20-14 258,-20-2 0,-36-4 258,-22 9-258,-43 3 258,-25 17-258,-31 11 0,-19 21 0,-17 17 0,4 29-387,3 23 129,13 36-129,16 33 0,24 29 129,27 24-258,28 15-129,29 7-645,26-11-516,33-14-258,11-34-129,27-31 0,3-43 0,13-31 258,-5-44-129,-1-30 774,-16-25 774,-16-14 258,-27-3-129,-28 3 129,-28 3 129,-29 12-129,-28 12 129,-26 23 387,-13 28 129,-11 30 258,3 25 258,6 35-129,16 35 0,21 23 129,24 16-258,21 8-129,19-5-645,27-18-129,21-23-258,19-32-258,9-35 0,11-25 129,0-34 0,-2-25 129,-9-17 129,-11-10 0,-22-2 129,-24 3 0,-22 9 129,-16 10 0,-22 21 258,-18 19 0,-5 23-129,-7 17 0,6 27-129,4 21 129,12 13-258,12 7 0,12-3-129,15-8-129,8-12 129,20-25-129,12-22 0,9-21-129,5-26 129,5-13-129,-6-9-129,-2-2-129,-13-1-258,-15 10 129,-15 11 129,-5 19 387,-18 20 258,-14 16 387,-1 24-129,-6 14 258,7 13-258,7 7-1419,13 2-1677,8-15-774,14-7 129</inkml:trace>
  <inkml:trace contextRef="#ctx0" brushRef="#br0" timeOffset="244181.9663">7417 6588 129,'-8'-85'3483,"-14"53"387,-12 10-1032,-11 7-645,-1 15-516,-8 15-516,2 19-774,1 11-258,4 12-129,15 11 0,10 7-129,16 1 129,9-6-129,19-13 129,16-16 129,12-19-129,8-19 129,4-18-258,3-19 129,-4-19 0,-2-6 129,-11-6-129,-9 2 0,-18-1 258,-15 8-387,-13 10 129,-22 7-129,-16 15 129,-13 12-129,-9 12 0,-6 14-129,2 16 129,3 13 0,12 10 129,11 5 0,21 7 129,13 1 129,15-6 0,23-12 0,14-16-129,11-18 258,14-16-258,6-24 0,-1-23 0,3-19-129,-9-13 0,-10-7 0,-14-2 258,-15 6-129,-26 4 0,-13 9 0,-28 12 0,-18 14 0,-17 16-129,-16 16 0,-5 13 0,0 19-129,4 21 129,11 16-258,15 16 258,16 10-129,23 13 129,22 2 0,23-5 0,22-10 0,19-13 129,15-21-129,14-21-129,7-27 129,5-25 0,-1-31-129,-6-16 0,-11-15 129,-13-10-129,-17-5 129,-23 2 0,-23 5 0,-23 9 0,-24 10 0,-26 10-129,-14 15 129,-17 17-129,-5 20 0,0 16 129,6 30-258,10 23 516,14 23-258,18 23 0,20 13 0,22 14 129,15-1-258,28-5-129,15-19-129,22-20-129,7-29-129,17-31-129,0-34 0,8-34-387,-9-33 129,-7-16 0,-16-18 258,-14 1 129,-23-1 258,-24 11 258,-16 11 387,-31 13 129,-18 20 258,-25 16 387,-7 22 0,-10 16 0,3 21 0,4 23-129,20 23-129,11 19-258,22 14 0,25 7-129,17 1-258,31-4 0,18-11-129,17-18-129,8-26 0,13-26-258,3-20 129,0-22 129,-8-26-129,-12-18 129,-17-12 129,-17-6 129,-19 2 129,-18 5-129,-25 6 258,-21 11 129,-12 19-129,-13 14 0,-4 24-129,-2 13 0,7 25 129,9 17-129,14 11-258,18 7 258,13 0-258,17-7 0,13-9 0,21-22 0,11-14 0,6-18 129,1-24-129,5-15 129,0-11-129,-10-3 258,-7-1-258,-12 3 258,-12 6-258,-10 10 129,-8 14 0,-16 16-129,-7 13 129,-4 16-258,-3 10 129,2 9-129,3 5 129,8 1-129,5-3 0,9-6 0,5-11 129,10-14 0,8-12 0,8-6 0,1-21 0,0-7 129,2-2-129,-6-4 258,-3 3-129,-9 5 129,-1 9-129,-10 8 0,0 12 0,-22 17 0,4 12 0,-2 3-129,0 2 0,5 2-129,0-4 129,5-5 0,6-11-129,4-16 129,0 0-129,14-8 129,-5-15-129,4-7 129,-5-6 0,-3 3-129,-5 1 0,0 7 129,-10 9-258,-5 16 129,-2 12 0,-4 18 0,2 12 0,6 7 0,5 5 129,5-1-129,3-5 129,10-12-129,7-11 258,10-15-129,5-10 0,3-17 129,0-13 0,-2-15 0,-3-5-129,-10-7 258,-5 0-129,-15 2 0,-12 4-129,-16 9 0,-16 13 0,-11 17 0,-10 12-129,-6 20-129,-3 17 129,9 18-129,6 10 129,15 11 0,16 8 0,22-1 129,15-8 0,24-13 0,16-21 0,15-19-129,10-22 129,10-29 0,0-23-129,-3-19 0,-8-16 129,-13-7 0,-17-1 0,-25 3 129,-18 12-129,-30 8 129,-26 14 0,-26 10-129,-24 16 0,-12 17 0,-3 15 129,2 13 0,8 25-258,16 22 258,20 20-129,28 17 129,30 9-129,24 6 129,26-6-258,28-11 129,18-25 0,15-25-129,9-30 129,6-27 0,-1-28-129,-2-26 0,-15-15 258,-19-12-129,-16-1 0,-25-1 258,-23 9-258,-22 7 129,-30 8 0,-23 14-258,-18 14 129,-11 19-129,-7 16 129,5 20 0,3 24-258,14 23 258,15 17-258,20 17 258,23 11-129,22 1 129,12-4-129,27-17 129,15-14-258,17-23 258,10-25 0,11-22-129,3-29 0,0-22 0,-6-20 0,-13-9 0,-13-11 129,-20-2-129,-20 4 129,-22 6 0,-28 8 0,-24 13-258,-22 12 0,-11 22-129,-13 19 129,3 21-129,0 22 0,14 26 129,16 16-258,23 25 387,22 10 0,22 3-129,26-8-1161,25-12-258,11-25 129,22-26 129,2-31 0,8-23-258,-4-34 0,-7-18 516,-12-14 774,-16-3 387,-19 1 0,-22 6-129,-16 10 129,-25 14 258,-15 13 516,-17 17 129,-2 19 129,-8 14 0,3 19 0,7 10 0,11 10 129,11 3-258,14 4-387,12-9 0,9-9-258,16-17 0,12-17 129,11-13-129,5-22-258,0-12 129,-1-16-129,-7 0 129,-7-6-129,-13 8 0,-12 6 0,-12 13 0,-16 15 0,-13 14 129,-6 12-129,0 16-129,-4 10-1032,8 4-1935,17 9-258,5-14-129</inkml:trace>
  <inkml:trace contextRef="#ctx0" brushRef="#br2" timeOffset="257961.7545">14617 5329 1419,'0'0'1677,"0"0"-129,3 8-387,-3-8 258,0 24-387,0-7-129,0 4 0,0 6-258,-3 9-387,0 6-129,-3 7 0,1 8-129,-3 8 0,0 6-129,-2 11 129,0 8 129,-4 8 129,1 11 258,-4 7-129,1 10 258,-5 10 387,0 14-387,-9 6 258,6 9 0,-8 2-129,4 6-258,-7-3 129,5 6-129,-1-15-387,5-8 129,5-15-387,-2-22-1677,9-20-2322,7-15-129,5-23-516,2-17 517</inkml:trace>
  <inkml:trace contextRef="#ctx0" brushRef="#br2" timeOffset="259080.8185">13791 8726 1677,'42'-4'3999,"-6"2"-1548,2-8-129,16 7-387,0-7 0,20 8-387,0-7-387,19 6-387,7-2 0,17 5-387,5-4 129,13 4 0,8-1 0,20 1 0,3 0-129,10 0 258,4-5-387,12 1 129,3-6 0,5 3-129,2-4 0,1 0 0,-5-2-129,-2 4 0,-12-1 0,-12 1 0,-9 4-387,-16-3-129,-13 8-903,-32-2-2580,-9 2-774,-19-5-129,-18 3-387</inkml:trace>
  <inkml:trace contextRef="#ctx0" brushRef="#br2" timeOffset="259613.849">18094 8492 6708,'-18'-12'4515,"18"12"-387,0 0 0,-10-3-3225,10 3-258,10 12 0,3 1-387,1 2 258,4 8 0,-4-6 0,2 8-258,-6-3 0,-2 6 0,-8 1-129,0 0 129,-9 3-645,-10-5-387,6 9-2838,-14-10-774,2 5-387,-5-8-645</inkml:trace>
  <inkml:trace contextRef="#ctx0" brushRef="#br2" timeOffset="260717.9122">14607 5003 1,'-16'31'3353,"8"-10"130,-1 3 0,-1 8-1032,-5-7-774,6 7-258,-5-10-387,7 4-387,-5-12 0,8-1 129,4-13-258,0 0-129,7-24 0,10 1-129,5-8 0,4-2 0,3-1 0,4 3 0,1 8-129,0 11 258,-3 7 0,-3 12-129,-6 13-129,-5 12-258,-1 10-1290,-9 0-2451,-1 2-387,-4-6-387,2-4-387</inkml:trace>
  <inkml:trace contextRef="#ctx0" brushRef="#br2" timeOffset="262748.0283">14323 8538 3096,'0'0'4128,"0"0"-645,0 0-903,0 0-516,0 0-516,-5-14-516,5 14-129,6-23-516,6 14-129,-2-6 0,8 3-129,-1-2-258,3 2-258,6 4-387,-7-6-1677,8 2-1548,-3 0-516,0 1 129</inkml:trace>
  <inkml:trace contextRef="#ctx0" brushRef="#br2" timeOffset="262934.0389">14772 8238 2580,'33'-24'3870,"-17"9"-129,-3-2-1548,10 5-516,-8-7-1032,8-1-774,1 2-1548,3 0-2064,-5-8-387,4 8 258</inkml:trace>
  <inkml:trace contextRef="#ctx0" brushRef="#br2" timeOffset="263142.0506">15250 7846 3870,'30'-25'4128,"-17"18"-387,0 0-1935,0-5-1290,1 2-3096,-2-4-774,3 3-516,0-5 129</inkml:trace>
  <inkml:trace contextRef="#ctx0" brushRef="#br2" timeOffset="263301.0599">15561 7650 1548,'34'-15'3612,"-18"3"258,-2-5-1677,11 2-516,-5-6-645,8-1-1677,-3-5-2451,5 8-645,-8-8-129</inkml:trace>
  <inkml:trace contextRef="#ctx0" brushRef="#br2" timeOffset="263473.0698">16018 7282 2193,'33'-26'3354,"-17"6"0,8-4-2451,3 0-258,9-5-1161,4 4-2451,-1-13-387,8 10 258</inkml:trace>
  <inkml:trace contextRef="#ctx0" brushRef="#br0" timeOffset="318294.2054">16149 7583 129,'-16'41'774,"16"-29"-129,0-12 129,12 0-129,4-13-258,10-11 129,3-10-129,9-10 0,6-11-258,6-9 129,5-7-129,5-7 0,2-5 387,-2-8 129,8-2 129,-6-3 0,4-2 129,-4-1 0,-1 5 0,-3 5-129,-4 11-129,-11 8 0,-7 12-387,-11 14-129,-11 15-129,-12 13-258,-2 16 129,-27 1-258,-3 17 0,-8 14 129,-7 9-129,-4 14 129,-3 6 129,-8 11 0,0 4 129,-4 10 258,-3 9 0,-7-1 387,-1 12-258,-3-5 258,5 3-129,3-8 129,8-1-258,3-16-129,13-11 0,12-10-516,12-19 129,13-16-129,9-23 0,8 1-129,13-18-129,17-17 129,5-18-129,15-12 258,6-14-129,9-8 129,4-13 258,5-8 258,7-8 0,1-9 129,5 2 387,-1-6-387,4 5 258,-6-2 0,2 11-129,-12 2-129,-6 17-129,-11 15-129,-14 13-129,-14 18-258,-19 18-129,-18 31 0,0 0-258,-23 31 0,-21 16-129,-12 22 129,-15 11 129,-15 24 129,-10 12 129,-9 14 129,-9 14 258,-12 9 387,0 16 0,-5-3 258,12 5 0,3-17 129,14-4-129,10-25-129,22-14-129,21-29-258,20-25-387,25-28-129,4-29-258,34-8-129,7-38 129,22-18-129,7-26 0,13-14 258,5-20 129,8-9 129,5-9-129,0-9 645,7-4-129,-6 0 129,0 6 258,-12 5-258,-2 15 258,-16 8-129,-7 16-129,-19 16 129,-13 23-258,-20 19-129,-13 24-129,-19 23-258,-22 16 0,-14 27-258,-15 20 0,-9 20 129,-13 16-258,-5 14 258,-6 7 129,0 5 0,2 2 258,7-4 387,6-4-258,10-10 0,12-12 0,12-16 0,13-12-129,15-15 129,16-18-129,10-15 129,20-20-129,16-17 129,14-22 129,13-20-258,11-20 129,15-18-129,9-18 129,10-13-129,8-5 129,1-8-129,1 3-129,-3 0 387,-3 9-258,-13 11 129,-10 19-129,-19 18 129,-14 19-129,-24 24 129,-16 21-129,-19 23-129,-22 27 0,-21 23 0,-22 14 0,-18 22 0,-15 14-129,-14 18-129,-9 10 129,-4 13 258,-12 13-129,-1 9 129,8 4 0,6 1 258,10-6 0,13-13 129,19-15-129,15-26 0,29-26 0,25-39 0,17-28 0,28-33-516,21-35 516,22-33-258,15-27 129,13-23-258,10-18 258,5-16-129,7-10 129,5-6 129,-1 2-129,-9 6 129,-7 15 0,-12 14 0,-10 17 0,-17 18 258,-13 27-258,-30 20-129,-14 26 0,-16 22 0,-24 17 0,-21 31-258,-18 19 129,-15 25-129,-17 16-129,-7 24-129,-9 7 258,-6 16-129,-5 6 129,3 8 0,6 0 0,11-6 129,11-15 0,16-15 0,12-18 258,21-28-387,21-24 258,21-35-129,16-26 129,27-36 129,18-26-258,15-29 129,15-20-258,12-20 258,9-17-129,9-8-129,3-1 258,-4 5-258,-5 10 129,-13 16 0,-8 12 0,-19 26 0,-15 22 0,-21 28 0,-26 28-258,-11 20 0,-40 34 129,-14 27-129,-21 23 0,-17 23-129,-10 16 129,-11 18-258,-10 8 387,-2 11 129,3 7-129,6-2 129,7 3 129,14-12 0,12-12 0,17-20 129,21-21-258,21-28 0,22-29 129,16-33-129,25-33 129,21-35-258,17-34 129,14-26 129,13-24 0,8-18-258,8-12 0,7-8 258,-2 3-129,-5 4 0,-9 12 0,-11 14 0,-12 16 129,-18 19 129,-17 22 0,-22 22-129,-18 24 0,-17 26 129,-21 20-258,-22 31 0,-18 22-258,-15 28-258,-17 18-387,-9 27 129,-16 7-129,-1 20 129,-10 5 129,8 7 387,5-2 129,9-11 387,15-14 258,15-23 258,22-16 0,19-34-258,29-23 129,14-35-129,25-19-258,21-34 129,23-22-387,10-24 258,18-23-129,8-19 0,15-17-258,13-14 129,2-9-129,2-1-129,-11 1-129,-3 12 0,-12 12-258,-18 19 387,-23 22 0,-24 26 0,-26 25 129,-23 29-129,-13 24 258,-29 29 0,-22 25 0,-20 26-129,-10 18 129,-10 26-129,-9 12 129,-4 13 0,-4 6 0,4 2 0,8-1 0,11-10 0,13-15 0,14-22-129,18-18 0,20-23-129,18-21 129,19-23-258,22-24 387,15-23 0,14-21 0,16-22 387,8-17 0,8-18-129,9-14 258,2-16-129,6-5 0,-4-5-129,-2 2 258,-11 3-387,-7 12-129,-17 13 258,-12 13-129,-22 22 0,-18 20-258,-12 25 129,-25 22-129,-18 22-129,-22 28 0,-11 25-129,-18 19-129,-9 28 0,-15 15 0,-5 20 129,-9 12 0,3 13 387,1 0 0,8-3 258,14-11 129,13-24 0,20-14 0,23-35-129,25-26 258,22-44-387,21-23 0,26-41-258,20-30 0,22-26 0,12-22 258,15-21-129,10-21-129,10-8 0,8-5 129,2 0-129,-5 4 129,-8 12 0,-9 13 0,-17 19 0,-15 29 258,-23 22 0,-22 28-129,-30 26 129,-13 28-129,-35 35-129,-21 23 129,-23 25-129,-18 17-129,-10 25 0,-16 15-129,1 14 129,-10 4 0,4 5 129,8 1-129,15-6 129,11-11 0,16-22-258,14-22 129,24-21-129,18-28 129,22-26-258,14-28 129,26-30 129,11-26 0,15-20 0,8-18 258,13-20 0,8-15 0,6-11 0,5-3 0,-4-1 0,-2 5 129,-10 10-258,-7 14 0,-17 15 129,-15 23 0,-19 21-129,-21 21-258,-15 24-129,-29 17 0,-15 32-129,-19 18-129,-10 33-258,-19 18 129,-9 29 258,-14 18 0,-6 18 774,3 15 0,3-4 258,10-4 387,11-25 0,22-18 0,16-32-258,28-26 258,22-37-645,10-41 0,35-7 0,12-39-258,16-20 0,13-18 129,9-20-129,6-14 129,9-16 0,5-6-258,4-10 258,1-1 0,-6 4-258,-6 5 258,-10 11 0,-12 18-129,-14 18 258,-16 22 0,-21 22-129,-18 22 0,-14 22 129,-26 17-258,-16 30 258,-16 13-516,-10 21 129,-14 17-129,-9 18 0,-8 7 0,-1 15 129,-2 6-129,2 4 129,7-3 129,9-8-129,12-15 129,13-15 0,18-15 0,18-26-129,19-19 258,16-24 0,21-19-129,18-28 258,16-17-129,12-22 129,11-17-129,12-19 0,11-19 0,6-13-129,8-10 129,0-2-129,-5 1 0,-6 2-129,-11 16 129,-13 12 0,-17 25 129,-24 22-129,-19 25-129,-24 26 129,-15 21 0,-27 31-129,-22 23 0,-17 27 0,-17 20 0,-11 26-129,-14 18 129,-12 23 0,-6 14 129,1 7 0,5 2-129,11-4 258,13-16 0,18-21 0,20-26 0,27-35 0,29-38-129,17-34 258,27-34 0,23-35-387,18-32 258,17-31-129,10-21 129,10-20-129,6-12 0,8-11 0,1-1 0,3-1 0,-7 10 0,-10 11 0,-6 17 0,-19 23 258,-11 20 0,-21 27 0,-17 25-258,-25 29 129,-13 21 0,-27 34-258,-22 23 129,-17 21-129,-13 19-129,-15 20-258,-10 16 258,-7 15 129,-7 7 0,2 8 0,6 3 129,10-5-129,9-13 387,19-19-129,15-18 129,18-27-129,25-28 387,19-34-387,25-24 0,22-33 129,19-24-129,15-30 0,14-19 0,11-21-258,10-11 0,6-10 129,5-5 0,-10 2-258,-9 8 258,-9 14-129,-15 18 0,-20 18 129,-17 21 0,-27 23 0,-20 24 0,-18 25 129,-27 27-258,-21 29 258,-15 26-129,-16 24-129,-10 22 0,-7 21 258,-6 15-258,4 1 129,7-2 0,15-14-258,12-23 516,21-18-516,14-28 258,23-31-258,20-31 129,18-22 0,20-27 0,15-27 0,9-14 0,11-15 258,4-12-129,3-6 0,0-2 129,-6 1 0,-1 7 0,-11 10 0,-6 14 0,-13 13 258,-11 18-387,-13 15 258,-15 29-129,0 0-258,-24 20-387,-6 26-516,-13 5-1677,-4 13-1548,0 6-129,-2 2 129</inkml:trace>
  <inkml:trace contextRef="#ctx0" brushRef="#br0" timeOffset="322548.4486">17206 5968 3096,'20'-33'3354,"-10"13"-774,8 0-645,-6-3-516,6 5-387,-4 1-387,3 1-516,-2 6-774,-4-2-645,0 9-774,-11 3-1161,11-2-387,-11 2 259</inkml:trace>
  <inkml:trace contextRef="#ctx0" brushRef="#br0" timeOffset="322758.4607">17300 5870 1419,'43'-42'2193,"-17"16"-645,-3 1-258,2 1-129,-4 5-645,-2 3-645,-7 7-1806,-12 9-774,0 0 0</inkml:trace>
  <inkml:trace contextRef="#ctx0" brushRef="#br0" timeOffset="323351.4946">17413 5687 774,'38'-24'2193,"-20"15"-1032,-4 4-258,-2 0-258,-12 5 0,15 0 0,-15 0 129,0 0-129,0 0 258,0 0-129,12 6-129,-12-6-129,0 0 0,0 0-387,0 0 0,0 13-258,0-13-258,0 17-258,0-17-258,-8 24-387,8-24-129,-10 22-129,10-22 129,-12 22 129,12-22 129,-9 10 387,9-10 645,0 0 129,0 0 516,0 0 258,0-8 258,0 8 129,10-12 0,-10 12 0,11-10-129,-11 10 129,10-4-258,-10 4-258,13 1-129,-13-1-129,12 8 129,-12-8-129,0 0 129,10 16-129,-10-16 0,3 14 0,-3-3-258,-6 2 0,-1 7 0,-1-3-258,-4 4-258,3 4-903,-7-2-129,3-1-1677,4 4-645,-6-7 387</inkml:trace>
  <inkml:trace contextRef="#ctx0" brushRef="#br0" timeOffset="323690.514">17439 5996 2967,'30'-54'2580,"-11"26"-516,-4-3-258,4 5-258,-10-1-258,5 3-387,-7 2-258,0 8-258,-4-2-129,-3 16 129,2-16 0,-2 16-258,0 0 0,0 0 0,-7-8-129,7 8 129,-16-1-258,6 1 129,10 0 0,-23 0-129,10 2 0,1 1 0,0 6-387,-2-3-258,1 11-1032,-2-1-1677,-1-2-258,6 6 258</inkml:trace>
  <inkml:trace contextRef="#ctx0" brushRef="#br0" timeOffset="323970.53">17484 5714 903,'13'-12'3483,"-13"12"258,0 0-516,0 0-1419,-13 5-645,5 6-645,-9 2-258,1 4-129,-7 2-129,2 3 0,-5 5-129,-1-3-258,2 6-516,-8-5-774,9 0-1419,1 4-774,0-10 387</inkml:trace>
  <inkml:trace contextRef="#ctx0" brushRef="#br0" timeOffset="324199.5431">17382 5779 2193,'-44'58'2580,"14"-18"-903,-11 10-387,-6 12-129,-10 2-258,-4 12-516,-4 6-774,-6 4-1419,-1-4-1290,11 3 0</inkml:trace>
  <inkml:trace contextRef="#ctx0" brushRef="#br0" timeOffset="324803.5776">16179 7327 2967,'8'-12'3741,"-7"0"0,-1 12-1677,-8 1-129,1 15-516,-8-3-645,2 11-258,-6 2-258,0 6 0,-2 3-129,2 5 129,0-2-258,2-3 0,2 1-516,2-14-258,7 5-1419,-1-14-1290,7-13-645,0 0-129</inkml:trace>
  <inkml:trace contextRef="#ctx0" brushRef="#br0" timeOffset="325043.5914">16091 7508 3096,'-22'36'2193,"6"-10"258,0 0-645,-2 10-258,0-4-516,2 1-129,3-4-645,1-5-387,7-6-645,-1-7-516,6-11-645,6 0-903,3-10-129,4-5 129</inkml:trace>
  <inkml:trace contextRef="#ctx0" brushRef="#br0" timeOffset="325522.6186">16032 7669 258,'8'-15'2838,"-8"15"-258,0 0 0,-8 3-516,1 12-645,-5-1-645,1 10-129,-6-2 0,3 4-258,-1-1-129,2 0-258,1-4-129,3-7 0,9-14 0,0 0-129,0 0-258,0 0 129,15-22-516,-1-2 129,2 1-258,-1-2 129,0 5-258,-2 0 258,-2 7-258,-7 0 387,-4 13 387,0 0-129,0 0 516,0 0 258,-13 10 0,2 4 0,-2 1 387,-2 5 0,2-4 387,1 4-387,0-3 129,6-1-258,0-3 129,6-13 0,0 12-258,0-12 0,17-6 0,-2-3 0,1-9-258,3-3 387,0-3-516,1-2 258,-2 0-516,-4 2-387,0 4-129,-7 3-516,-7 17-258,11-14-387,-11 14-129,0 0 0,-2 14 387,-7-2 775</inkml:trace>
  <inkml:trace contextRef="#ctx0" brushRef="#br0" timeOffset="325669.6272">16032 7669 516,'6'69'1419,"-19"-51"516,5 0-129,1-7 258,7-11-387,0 0-129,6-1-774,13-22-774,2-11-774,12-4-645,4-11-903,3-5-1032,7 4-258</inkml:trace>
  <inkml:trace contextRef="#ctx0" brushRef="#br1" timeOffset="373369.3555">10730 6993 1419,'-18'0'3354,"18"0"-129,9 0-1806,-9 0-129,29 0-129,-8-6 0,19 6 0,0-8-129,19 8 0,2-9 0,18 9-129,2-7-129,12 2-258,1 0-258,8 1 0,-4-1-129,2-3 0,-10 3-129,-3-4 0,-11 4 0,-12-2-129,-16 4 129,-10-5 0,-17 7-129,-21 1 0,0 0 0,-21 1 0,-16 3 0,-13 3 0,-15-1 0,-12 5 0,-9-5 0,-6 5 0,-1-2 129,-7-2-258,1 3 129,1-2-129,11 3 129,2-4-258,13 2 258,9-4-129,18 0 129,8-4-129,22-1 258,15 0 0,20-3 129,21-2 129,18-7-258,14 2 129,15-3 0,16-3 129,5 3-258,14-2 129,-3 3-129,1-1 0,-5 1 0,-6 2-129,-11 2 129,-15 5-129,-16 3 129,-17 0-129,-20 2 129,-20 7 0,-16 4-129,-25 1 258,-22 1 0,-15 2 0,-20-1 0,-15 1-387,-10 0 387,-9-3-258,-5-1 258,1-3-258,-1 2 129,7-3-258,8-2 258,15-4 129,13-1-129,17-1 0,17-1 0,20 0 0,29 0 0,0-12 129,30 2 0,25 2 129,13-2 129,17-1 0,8-1-387,15 5 387,6-3-387,1 3 258,-2 2-258,-5 3 0,-8 1-129,-10 1 129,-15 3 129,-14 2-129,-15 4 129,-19 1-258,-20 1 258,-7 0-387,-22 1 516,-16 0-387,-10 1 129,-15-2-129,-11-1 129,-8-3 129,-6 0-258,-5-3 258,-1 0-129,3-3 0,4-1 0,6 0 0,8 0 0,10 0 0,12-4 0,14 1 0,13-3 129,24 6-129,0-14 0,24 6 129,15-2-129,13 0 258,10 1-129,12-1 129,5 1-258,5 3 258,2 0-258,0 3 258,-5 1-258,-4 2 0,-7 0 0,-9 0 0,-13 0 0,-9 5-129,-14-2 129,-13 0-258,-12-3 258,-11 5-129,-18-2 129,-15 1-258,-11-1 258,-11-2-129,-7 2 129,-6-2-129,-3-1 129,1 4 0,6-3 0,10 0 0,9 2-129,11-2 129,16 0 0,15 0 129,14-1 0,16 0 0,21-5 0,17 1 258,14-5-258,15 0 258,12-2-258,5 0 129,2-1-387,-4 1 0,-3 4-516,-19-8-774,-4 14-1161,-24-5-1935,-14 5 0,-15 1-387</inkml:trace>
  <inkml:trace contextRef="#ctx0" brushRef="#br1" timeOffset="375366.4697">11981 6793 129,'-44'-22'3741,"21"10"0,-4-2-1032,8 4-258,-5-7-774,12 10-387,-6-4-129,18 11-516,-18-11-129,18 11 0,0 0-387,0 0 0,5 10-129,8 0 0,3 2 0,5 2 129,3 2 0,4 0 0,3-2 0,0 3 0,0-4-129,-3 0 129,-3-3-129,-3 0 0,-5-2 0,-4-2 129,-13-6-129,0 0 129,0 0-129,0 0 0,0 0 129,-13-12-129,-4 2 129,-4-2-129,-3-3 0,-3-2 0,-2 0 0,-2-1 0,-1 1 0,2 0 0,0 2 0,5 0 0,3 4 0,5 1 0,5 3 0,12 7-129,0 0 129,0 0-129,5 5 129,14 7 0,3 1-129,4 3 129,4 2 0,1 2 0,2-2 0,0 1 0,-4-1-129,-2-1 129,-4 2 0,-3-5 129,-5 0-258,-2-7 258,-13-7-129,8 12 129,-8-12-129,0 0-129,-9-9 258,-7-1-258,0-6 129,-5 1-129,-5-5 129,-1 3 0,-1 0 0,-5 1 0,-1 0 0,1 3 0,0 3 0,2 3 0,2 3-129,5 4 129,5 0 0,7 6-129,12-6 129,0 23 0,8-6 0,11 1 0,6 5 129,7 2 129,3 2-258,3-1 258,1 1-129,2-2-129,-6-2 129,0-1-129,-6-5 129,-6-3-258,-4-3 258,-6-4-258,-13-7 129,12 9 0,-12-9 0,0 0 129,0 0-129,0 0 129,-10-3-129,10 3 0,0 0 0,-15-6 0,15 6 0,-19 4 0,6 4 0,-7 6-129,-3 6 0,-7 5 129,-2 5 0,-6 2 0,1 3-129,0-3 129,4 1-129,4-8 129,6-3-129,6-10 0,17-12 129,0 0-129,5-2 129,17-14 0,6-11 0,6-2 129,5-6-129,3-1 129,-2 0-129,-2 5 258,-8 1-129,-4 6 258,-7 4-258,-9 8-129,-10 12 129,-5-8 0,-15 10-129,-6 13 0,-10 4-129,-4 5-129,-4 8 258,-6 1 0,2 3-129,3-1 129,6-2 0,3-6-129,11-3 129,6-8 0,19-16-129,0 0 129,14 0 0,12-13-129,7-10 258,7-3-129,1-7 0,0 0 129,0 0-129,-3 1 129,-9 6 0,-4 5 0,-10 4 0,-15 17-129,6-13 0,-12 13 0,-11 10 0,-7 3-129,-7 6 129,-4 2-129,2 3 129,1-2 0,2 0 0,7-5 0,8-5-129,15-12 258,0 0-129,0 0 0,19-5 129,5-9-129,2-4 129,3 0 0,-2-3 0,0 1 0,-2 0 0,-3 2 387,-8-2-516,1 5 258,-6-5-387,-6 4 387,-3 0-387,0-5 258,-7 1-387,-3 1 129,-1-2 129,-3 1-387,-1-1 387,-3 0-258,-2 0 258,-5 5-258,3 1 258,-4-1-129,2 5 129,0-1 0,4 2 0,5 4 0,15 6 0,-13-4 129,13 4-129,12 7 129,4 3 0,8 2-129,2 2 129,4 2-129,1 0 0,-1-1 0,-4-1-258,-7-4-258,-2 7-2709,-17-17-1161,4 15-258,-4-15-258</inkml:trace>
  <inkml:trace contextRef="#ctx0" brushRef="#br0" timeOffset="393450.5041">1019 3280 3612,'-48'-5'3741,"35"5"-129,-1-5-129,14 5-1935,0 0-516,17-7-387,18 7-129,11 0 0,21 0 0,16-4 129,25 4 0,19-8-129,27 3 129,12-7 129,25 3-258,8-4 0,12 1-129,4-3-129,3 3-129,-9 1 0,-10 1-129,-14 2-129,-19 3 0,-21 1-129,-23 0 0,-27 4-129,-31 0 129,-23 0-129,-41 0 129,-7 13 0,-43-5 129,-29 3-258,-29 1 387,-24 4-129,-25-2 129,-17 3 0,-18 0-129,-12 0 129,-9 2 129,-5 2-129,-1 3 0,8-2 0,6-1 0,12 5 0,16-2 0,20-1 129,23-3 0,25-5 129,27-1-129,24-6 129,30 1 0,28-9 129,27 0-129,32-10 129,30-1-258,28-4 129,29-3-129,24-3 0,24-3-129,16 2 0,14 2 0,8-3 0,4 4 0,-1-1 0,-9 5 0,-8 2-129,-17 5 129,-19 0 0,-20 2 0,-28 3-129,-24 3 129,-29-2 0,-25 2-129,-34 0 129,-22 0-129,-43 0 129,-26 0 0,-29 4 0,-27-1-129,-31 4 129,-23 1 0,-20-1 0,-17 2 0,-9 1 0,-11 2 0,-1 1 0,3 5 0,13 0 0,8 2 129,23 3-129,25-1 0,29-2 0,27 1 129,33-7 0,32-2 0,44-12 129,15 9 0,47-10-129,33-7 129,30-6 0,30-1-129,28-7 0,23-3-129,15 3 0,13-4 0,9 2 0,-1 1 0,-5 4 0,-8 4 0,-16 1 0,-18 4 0,-25 4-129,-27 4 129,-31 0-129,-28 2 0,-32 2 0,-31 4 0,-26 0 129,-33 0-129,-30 0 0,-24 0 129,-19-1 0,-25-1 0,-20-3 0,-15-1 0,-10 0 0,-11 0 0,-4 1 129,-6 2-258,-2 5 258,8 4-258,6 0 129,12 5 0,14 4-258,23-2 129,25 1 129,22-3-129,32-4 129,30-2 258,32-11 129,40 3-129,37-6 129,36-5 129,31-10 0,38 2 0,27-8-129,24 0-129,18-3 0,9 2-129,4-2-129,-5-2-258,-10 6-387,-24-13-1032,-17 15-2967,-32-11 129,-27 10-516,-37-7-645</inkml:trace>
</inkml:ink>
</file>

<file path=ppt/ink/ink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3-09-14T05:34:28.504"/>
    </inkml:context>
    <inkml:brush xml:id="br0">
      <inkml:brushProperty name="width" value="0.05292" units="cm"/>
      <inkml:brushProperty name="height" value="0.05292" units="cm"/>
      <inkml:brushProperty name="color" value="#1F497D"/>
    </inkml:brush>
  </inkml:definitions>
  <inkml:trace contextRef="#ctx0" brushRef="#br0">6037 7842 3225,'-3'-12'3612,"3"12"0,0 0-774,0 0-903,0 0-516,0 0-516,14 9-258,-4-5 0,10 10 129,0-1-129,12 8 0,-1-1 0,8 16 258,-4 3-387,7 11 129,-9 7-258,1 7 258,-13 4-258,1 6-129,-11-1 0,-6-4-258,-3-3-645,-5-10-3612,-1-11-129,-9-13-516,1-11-387</inkml:trace>
  <inkml:trace contextRef="#ctx0" brushRef="#br0" timeOffset="690.0395">5850 8286 2709,'-23'20'2580,"13"-6"-645,5 1-645,5 3 258,0 2-129,7 2 129,1-6-258,13 3 0,-4-8 0,10 2-129,-8-13 0,6 4-258,-7-11-387,0 0 0,-7-10-129,-1 4 129,-9-4-258,-1 2-129,0 1 0,-7 0-387,7 14-1161,-20-14-2580,9 9-129,0-3-387,0 1-258</inkml:trace>
  <inkml:trace contextRef="#ctx0" brushRef="#br0" timeOffset="922.0528">5959 8106 3483,'-14'66'4257,"4"-21"0,-1 9-387,-5-2-1806,10 14-516,-2-11-774,5 0-1290,3-8-2967,3-7-387,4-11-129,3-12-774</inkml:trace>
  <inkml:trace contextRef="#ctx0" brushRef="#br0" timeOffset="2239.1281">15668 7853 129,'-7'-12'3999,"7"12"258,0 0-129,9 1-1806,-9-1-516,21 23-516,-5-6-129,11 15 0,-3-1-387,7 15-129,-3 2 129,4 14-258,-9 0-129,1 11 0,-9 2-129,-5 3 0,-7-2-258,-3-7-258,0 4-2838,-3-19-1161,-7-5-516,-4-23-387,4-9-387</inkml:trace>
  <inkml:trace contextRef="#ctx0" brushRef="#br0" timeOffset="2743.1569">15510 8300 1548,'-14'31'3741,"6"-17"516,0-1-1806,8 10-387,-5-11-387,7 8-258,-2-20-516,19 22 0,-6-21-258,6-1-129,-3-1 0,1-8-129,-7-6 0,4 4-258,-9-6 0,-2 4-129,-3 13-387,-5-26-1419,5 26-2322,-18-15-387,7 10-387,0-1 0</inkml:trace>
  <inkml:trace contextRef="#ctx0" brushRef="#br0" timeOffset="2950.1685">15598 8110 3354,'1'20'4773,"-9"4"-129,-2 4-387,-1 18-2322,-4-4-1032,6 13-129,-6 1-387,8-6-1290,4 4-2967,3-8-387,0-6-387,0-8-258</inkml:trace>
  <inkml:trace contextRef="#ctx0" brushRef="#br0" timeOffset="9373.5362">18780 5777 2580,'0'0'3483,"2"-16"258,-2 16-1419,0 0-258,0 0-645,0 0-258,0 0-387,0 0-129,0 6 0,-3 11-258,-3 2-129,0 10 0,-4 3-129,-1 7 0,-2 4 0,-1 3 0,1-3-258,-2-3-387,7 2-1161,-6-9-2064,5-7-258,1-8-387,1-6 258</inkml:trace>
  <inkml:trace contextRef="#ctx0" brushRef="#br0" timeOffset="9879.5649">18638 5977 1806,'18'-77'4128,"-5"38"387,0-4-258,8 7-1677,-9-13-387,15 13-774,-10-3-387,13 10-258,-7 2-258,4 8-258,-4 5 0,1 9 0,-6 5 0,0 7-129,-8 11 258,-3 10-258,-7 5 0,-3 7 0,-9 4-129,-4 1 0,-1 0-258,-4-7 0,2-4-258,1-8 258,5-5-258,3-12 0,10-9 0,0 0-258,-6 11 258,6-11 129,0 0 0,10 12 129,0 2 0,0 3 258,0 5 0,4 3 129,-2 1 0,-1 2 0,0-5 129,-1 4-129,-2-7 129,2-1-129,-3-3 0,-1-4-258,0 0-129,-6-12-645,11 13-2322,-11-13-1032,0 0 0,0 0-387</inkml:trace>
  <inkml:trace contextRef="#ctx0" brushRef="#br0" timeOffset="10248.5862">19131 5859 5934,'10'-14'4386,"-10"14"-258,0 0-129,4 9-2709,-4-9-516,-3 28-258,-4-5-258,4 4 0,-3 4-129,1 3 258,-1-1-129,5 0-129,-1-5 0,2-3 0,5-5-129,6-3-129,2-4-129,-2-8-516,10 7-1032,-9-11-2322,5 1-258,-7-2-387,-10 0 258</inkml:trace>
  <inkml:trace contextRef="#ctx0" brushRef="#br0" timeOffset="10433.5968">19099 6059 1806,'0'-16'4128,"16"-1"129,0 8-387,0 1-1419,-1-6-1290,7 2-1161,-1 1-2838,-1 0-774,-8 1-387,-12 10-258</inkml:trace>
  <inkml:trace contextRef="#ctx0" brushRef="#br0" timeOffset="10642.6088">19082 5872 2322,'-11'-18'4128,"11"2"-129,0 16 0,20-10-2322,-8 1-258,11 3-774,-1 1-774,1-4-1290,3 1-2322,1 1-129,-1 1-387,-4-2 129</inkml:trace>
  <inkml:trace contextRef="#ctx0" brushRef="#br0" timeOffset="10833.6197">19416 5750 1548,'27'24'4128,"-18"-9"258,-1 4-258,-7-3-1548,5 17-645,-6-9-1032,0 10-516,0 2-1032,0-3-2967,-4-4-258,1-4-516,-3-6 0</inkml:trace>
  <inkml:trace contextRef="#ctx0" brushRef="#br0" timeOffset="11123.6363">19401 5778 3612,'18'-28'4128,"-5"26"-129,1 2-129,6 14-2322,-10 1-258,10 10-516,-8 1-129,7 10 0,-11-4 0,0 6-129,-8-1 0,0-1-129,-7-2 0,-5-5-129,-6-5-129,-2-7-129,0-3-387,-6-14-1677,8 0-1935,-1-7-516,7-3-258,0-7-258</inkml:trace>
  <inkml:trace contextRef="#ctx0" brushRef="#br0" timeOffset="11589.6629">19717 5842 4773,'0'0'3870,"4"10"0,-4 4-258,0 11-2580,-2-2-387,0 9 0,-3 2-129,5 3 0,0-6-258,0 0 129,5-7-129,8-6 0,2-11-129,4-7 129,2-4-129,2-9-129,1-7 0,-3-4-129,-1-1 129,-3 0-129,-4 0 129,-1 6-129,-6 4 129,-3 3 129,-3 12-129,0 0 129,0 0 0,-7 15 0,0 8 0,3 0 0,1 6-258,1-5-387,7 5-3225,1-5-387,5-4-258,1-5-258</inkml:trace>
  <inkml:trace contextRef="#ctx0" brushRef="#br0" timeOffset="12222.6991">20289 5935 4644,'0'0'4386,"0"0"-258,-15-11-258,3 12-2322,-11-1-645,10 9-516,-7 1-258,4 4 0,-3 3-129,7 1 129,-1 6-129,6 1 129,6 0 0,1 3 129,5-7-129,10 0 258,3-6-129,5-5 129,5-6-258,1-4-258,1-4-258,-6-13-774,6 4-2451,-10-3-774,0-1 129,-10 0-645</inkml:trace>
  <inkml:trace contextRef="#ctx0" brushRef="#br0" timeOffset="12523.7163">20558 5874 1548,'7'9'4257,"-7"-9"129,-1 25 0,1-25-1548,-8 38-774,-6-18-774,10 9-387,-5-6 0,8 7-387,-2-6 0,3 3-129,5-8-258,7 1 0,5-6-258,2-5-129,4 1-387,-4-10-903,8 0-2580,-10 0-387,0 0-258,-17 0-258</inkml:trace>
  <inkml:trace contextRef="#ctx0" brushRef="#br0" timeOffset="12703.7266">20583 6123 1677,'0'0'4257,"7"-12"129,6 4-129,4-8-1677,8 11-1032,-9-7-903,4 0-1161,6 4-2967,-9 0-774,-3 2 0,-14 6-387</inkml:trace>
  <inkml:trace contextRef="#ctx0" brushRef="#br0" timeOffset="12898.7378">20576 5931 3096,'0'-16'4128,"15"4"-258,0 7-129,7 3-2322,-3-5-645,4 0-1161,6 6-1548,-2-3-1677,0-2-258,1 2-387</inkml:trace>
  <inkml:trace contextRef="#ctx0" brushRef="#br0" timeOffset="13047.7463">20944 5879 2709,'20'31'4644,"-13"-10"-258,-4-1-258,3 11-1290,-8-9-1548,2 8-516,-4-5-645,2-5-774,2 4-2709,0-7-1032,0-5 0,0-12-387</inkml:trace>
  <inkml:trace contextRef="#ctx0" brushRef="#br0" timeOffset="13318.7618">20957 5848 5160,'19'-23'4773,"-4"23"-258,-2 0-129,10 17-2580,-10-5-387,9 15-387,-5-5-258,7 10 258,-10-1-258,0 7-258,-10-4 0,-2 2-129,-6-3 0,-11-3-258,-6-3-387,-9-14-903,6 5-3612,-8-13 0,4 1-387,-5-6-516</inkml:trace>
  <inkml:trace contextRef="#ctx0" brushRef="#br0" timeOffset="14380.8226">19441 6854 5805,'0'0'4644,"13"0"-258,-13 0-258,4 27-2580,-9-9-129,5 12-774,-8 4 0,2 8-258,-5 2-129,4 0-387,4 2-903,-6-10-3096,6-1-387,-1-13-258,3-5-387</inkml:trace>
  <inkml:trace contextRef="#ctx0" brushRef="#br0" timeOffset="14670.8392">19356 6936 4128,'22'-66'4773,"-7"40"-258,2 2-129,7 16-1290,-5-8-1806,11 13-516,-2 2-258,2 4-129,-4 5 0,1 4 129,-8 1-258,-3 8 0,-10-4 0,-5 5 129,-4-1-258,-7-2 0,-9-1-258,-2-1-129,-1-1-258,-6-11-516,16 7-2451,-12-9-1290,13 0 0,-2-3-516</inkml:trace>
  <inkml:trace contextRef="#ctx0" brushRef="#br0" timeOffset="14949.8548">19834 6840 5160,'14'9'4773,"-10"3"-129,-4 2-387,0 10-2451,-7-6-258,4 11-774,-7 0-129,4 5-387,-3 2-258,0-7-258,8 7-645,-11-9-2838,9 2-903,-2-10 129,5-4-645</inkml:trace>
  <inkml:trace contextRef="#ctx0" brushRef="#br0" timeOffset="15210.87">19997 6841 4644,'19'-9'4515,"-8"6"-387,-11 3 0,0 0-2580,7 20-645,-7-6-129,0 11-258,0 4 0,-2 10 0,-2-1 0,1 8-387,-1-4 0,-3 1-903,7-1-2580,-2-9-1032,-1-6-258,0-10-258</inkml:trace>
  <inkml:trace contextRef="#ctx0" brushRef="#br0" timeOffset="15416.8818">19860 7088 8256,'18'-21'4515,"1"11"-387,0-5-645,6 6-3354,7 0-2451,-2 0-1677,2 0-387,-3-2-387,0 1 258</inkml:trace>
  <inkml:trace contextRef="#ctx0" brushRef="#br0" timeOffset="15646.895">20363 6861 3870,'20'25'5031,"-20"-12"-516,-3 5 258,-10-8-1935,6 19-1161,-15-8-516,6 13-387,-7-5-129,4 5-516,0 0 129,0-1-516,9 0-387,-5-15-903,15 6-2967,-4-11-129,4-13-387,0 0-129</inkml:trace>
  <inkml:trace contextRef="#ctx0" brushRef="#br0" timeOffset="15877.9082">20365 6892 6063,'0'0'4902,"0"0"-516,12 20 0,-12-8-2967,0 16-516,0-3 0,6 9-258,-3-5 0,4 5-258,1-2-387,-1-6-645,5 8-1290,-8-15-2451,6 0-387,-10-19-129,4 17-387</inkml:trace>
  <inkml:trace contextRef="#ctx0" brushRef="#br0" timeOffset="16068.9191">20292 7141 7353,'-15'-16'4515,"15"-1"129,0 17-516,10-23-3096,9 15-258,1-5-774,2-2-903,10 5-2451,-5-5-903,2 2-387,-2-2-387</inkml:trace>
  <inkml:trace contextRef="#ctx0" brushRef="#br0" timeOffset="16375.9367">20654 6885 5289,'0'0'4773,"0"0"-129,0 0-258,0 0-2451,-13 3-774,3 11-645,-3-1-258,0 5 0,1 2 129,4 2-258,2-1 129,6 1-258,4 0 129,4 4-129,5-2 258,2-1-258,-1-2 258,1 3-129,-4-7 0,-3 0 129,-4-2 0,-4-2 0,0-13-129,-10 16-129,10-16-258,-24 7-258,24-7-1161,-28 5-2709,17-5-387,-2-4-258,13 4-516</inkml:trace>
  <inkml:trace contextRef="#ctx0" brushRef="#br0" timeOffset="16668.9534">20815 6974 4386,'5'34'5031,"-5"-22"-258,-1 6-129,-10-9-2451,11 18-516,-1-10-774,1 9-129,2-1-258,8-1-258,2 0-258,3-5-258,3 1-387,-5-13-645,14 2-3096,-13-8-258,0 1-387,-14-2-387</inkml:trace>
  <inkml:trace contextRef="#ctx0" brushRef="#br0" timeOffset="16837.9631">20860 7132 3225,'0'0'4773,"9"-7"-387,4 2-258,5-7-2064,1 2-3225,-3 0-2322,4 2-516,-6-3-774,-14 11 258</inkml:trace>
  <inkml:trace contextRef="#ctx0" brushRef="#br0" timeOffset="17006.9728">20857 7009 6063,'-16'-3'5289,"16"3"-516,21-11-129,-1-2-2451,12 4-1677,5 0-1032,-3-10-3612,12 3-387,-4-3-516,-2 2-129</inkml:trace>
  <inkml:trace contextRef="#ctx0" brushRef="#br0" timeOffset="17547.0037">21347 7115 8514,'0'0'5289,"0"-15"-516,4 5-258,13 6-3354,-1-7-387,12 4-645,6 3-903,-6-4-3483,14 6-387,-6-3-129,3 2-774</inkml:trace>
  <inkml:trace contextRef="#ctx0" brushRef="#br0" timeOffset="18033.0314">22042 6910 5805,'5'72'5031,"-7"-33"-387,-7 7-903,-7-18-1806,10 4-774,-8-13-516,7-2-258,7-17-258,0 0-129,-8-14 0,8-8-258,3-2 129,2-5 0,2 0-258,-2 0 258,3 8-129,-4 1 129,-1 8-258,-3 12 387,0 0-258,0 0 258,0 0 129,5 14 0,-4 5 129,1 3-129,4 0 258,5 2-129,-1-6 258,11 0 0,-2-11-129,7-2 258,-2-9-129,4-6-129,-4-11-129,3-2 129,-6-8-258,1-1 0,-6-2-258,-2 4-129,-1 3-387,-7-5-1290,2 13-2709,-7-1-387,-1 20-258,5-21-258</inkml:trace>
  <inkml:trace contextRef="#ctx0" brushRef="#br0" timeOffset="18386.0517">22450 6950 7740,'-5'56'5160,"1"-35"-387,7 1-129,-3-10-3483,13 1-387,1-7-129,7-5-129,0-2-258,4-9 0,-4-6-129,0-1 0,-2-5-258,-6-4 258,-4 0-129,-4-1 0,-5 1-129,-2 3 129,-7 4-129,-4 1 0,-4 9 0,-2 7-129,0 5-129,-6 7-258,9 8-129,-8-6-387,19 13-1032,-15-8-2451,17 3-129,-1-6-387,4-2 258</inkml:trace>
  <inkml:trace contextRef="#ctx0" brushRef="#br0" timeOffset="18636.066">22757 6837 4257,'2'48'5160,"-2"-29"-387,0 8-258,-7-10-2580,7 14-645,0-8-645,0 3-645,0-1-258,-1-11-1677,1 1-2451,0-15-258,10 16-387,-10-16 129</inkml:trace>
  <inkml:trace contextRef="#ctx0" brushRef="#br0" timeOffset="18983.0858">23105 6844 2580,'-19'-2'4644,"3"9"-645,-1 1 258,-3-2-2322,9 11-903,-5-2-516,6 6-258,3 1 0,6 3 0,1-6 129,6 9 0,0-6 129,10 3-129,-6-4 258,3 1-129,-5-5 0,0 3 129,-8-8-258,0 0-129,0-12 0,-17 9-645,5-4-258,-11-6-1419,9 1-2451,-6-7-387,9 3-387,-7-7 129</inkml:trace>
  <inkml:trace contextRef="#ctx0" brushRef="#br0" timeOffset="19268.1021">23304 6910 3612,'-6'34'4902,"-1"-10"0,-8-5-258,8 12-2193,-13-14-1032,16 9-516,0-6-516,4 2 0,9-1-387,8-6-258,9 7-387,-6-17-1935,10 7-2064,-3-8-129,-3 0-387,-3-4-129</inkml:trace>
  <inkml:trace contextRef="#ctx0" brushRef="#br0" timeOffset="19439.1118">23311 7062 2967,'44'5'4644,"-20"-6"-516,9-1-2064,-4 0-3870,-10-11-1677,3 4-774,-9-3 1</inkml:trace>
  <inkml:trace contextRef="#ctx0" brushRef="#br0" timeOffset="19618.1221">23269 6945 8256,'17'-13'5031,"14"9"-129,-1-9-258,15 1-3999,3 7-1548,-1-10-3483,4 3 0,-11-3-903,-1 5-129</inkml:trace>
  <inkml:trace contextRef="#ctx0" brushRef="#br0" timeOffset="21771.2453">24211 6024 1806,'0'0'4128,"7"14"645,-7 3-645,1 17-1806,-7-7-516,6 23-516,-8-4 129,8 20-258,-7-8-258,6 10 0,-7-9-258,8 0-258,-5-12-129,5-9 0,-2-9-258,2-10-129,0-4-258,0-15-129,0 0-903,0 0-2967,0 0-387,-2-15-387,2-2-129</inkml:trace>
  <inkml:trace contextRef="#ctx0" brushRef="#br0" timeOffset="22123.2654">24098 6224 6450,'-1'-31'4773,"9"15"-258,2-2-258,10 1-3096,-2-8-387,14 8-258,0-1-129,5 3-129,0 6-129,-1 4 0,-2 2 129,-2 3-129,-9 7 0,-4 7 129,-4 2-129,-5 6 387,-9 2-258,-1 9 0,-6 0 0,-5 10 0,-9 4 0,-1 3-129,-3 2 129,-3-1-387,2-3-129,-1-9-129,8 2-387,-6-18-1161,17 4-2580,-6-11-516,7 5-129,-4-3-387</inkml:trace>
  <inkml:trace contextRef="#ctx0" brushRef="#br0" timeOffset="22493.2866">24089 7127 6450,'1'46'4902,"3"-33"-129,7 1-258,-11-14-2967,17 9-387,-17-9-387,23-2 0,-23 2-258,22-17-258,-16 2 129,-1 3-129,-4-2-129,-1-1-129,-2 5 0,2 10 0,-17-11-129,6 11 0,-1 4 0,-1 5 0,6 4 0,0 0 129,2 0 0,5-3-129,0-10 129,0 0 0,10 11 0,-10-11-129,17-4-129,-17 4-129,17-4-1419,-17 4-2709,0 0-516,2-13 0,-2 13-387</inkml:trace>
</inkml:ink>
</file>

<file path=ppt/ink/ink7.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07.67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-7 113 1032,'0'0'2322,"0"0"-387,0 0-516,0 0-516,0-10-258,0 10-387,0 0 129,9 0 0,-9 0 129,17 0 0,-17 0 258,21 1 0,-9-1 129,4 0-129,-4-1 129,7-1-129,-4-1-129,6 2 0,-3-3-258,5 4-129,-2-1 0,2 1 0,1 0-129,1 0 0,1 0 0,0 0 0,1 0 258,1 0-258,-1 0 129,1 1-129,-1-1 129,0 1-129,-1-1 0,1 3 0,-1-2 0,1-1-129,0 2 129,0 1-129,1-2 129,-1 0-129,1 0 0,4 1 129,-2-1-129,0 0 129,0 1-129,0-1 0,-1 0 129,0 1-129,-2-2 0,1 1 129,0-1-129,0 2 0,2-2 129,2 3-129,2-1 129,0-1-129,4-1 0,1 0 0,2 0 129,0 0-129,3-1 129,-3-2-129,5-1 0,-1 1 0,-2-1 0,3 2 0,-2 0 0,1-1 0,1 0 0,2 1 0,-2 0 0,1-1 129,2 2 0,-1 1 0,-1-3-129,4 3 129,-3 0 129,3-1-129,1-3-129,4 1 129,-2-1-129,3 2 129,-2-3 0,4 3-129,-1-2 129,-1 3-129,-2-1 0,-1 2 0,-2 0 129,2 0-129,-5 0 0,3 0 129,-1-3-129,1 3 0,-3 0 129,2 0 0,0 0-129,1 3 129,1-3-129,-1 3 0,1-2 0,1 2 0,2-3 0,1 0 0,-1 0 0,3 0 0,0-2 0,0 1 0,0-3-129,0 1 258,3 3-129,1-2 0,2 0-129,-1 1 129,1 1 0,0-1 0,3-2 0,1 2 0,-3-2-129,0 0 258,0 1-129,0-1 0,2-1 0,1 1 0,-1 2 0,-2-2 0,1 2 0,-1 0 0,3-2 0,-2 0 129,-1 2-129,-1 0 0,-1-2 0,2 2 0,-2 1 0,2 0 0,-1 0 0,0-3 0,1 3 0,0 0 0,-1 0 0,0 0 0,1 0 0,0 0 0,0 0 0,0 0 0,0 0 0,-1 0 0,0 3-129,-2-3 129,0 4 0,0-2 0,-3 4 129,-1-2-129,-2 1 0,-2-1 0,2 0 129,1 4-129,-4-3 0,0 2 0,2 0 129,-1 0-258,1 2 129,1-2 0,-1 2 129,3 0 0,2 1 0,1 0-129,3-3 129,2 2 129,4-4-258,-1 2 129,-1-1-129,1 2 129,-3-4-129,3 3 258,-5 0-129,0-1 0,-1 1 0,2 2 0,2-3 0,3 3 0,0-4 0,1 3-129,-1-4 0,4 3 129,-2-3 0,0 0 0,-7 0-129,1 1 129,-5-1 0,1-2 0,-1 6-129,-12-6-258,1 6-258,-13-8-1419,3 4-2967,-13-3-258,-2-1-387,-11-14-258</inkml:trace>
</inkml:ink>
</file>

<file path=ppt/ink/ink8.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10.91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-12 172 3999,'0'0'3999,"0"0"-129,-7 0-129,7 0-2451,0 0-1290,0 0 258,0 0 0,0 0 129,0 0 0,0 0 129,0 0-129,0 0 0,0 0-129,8-1-129,-8 1 0,17 0-129,-4 2 0,2 0 129,3 1 0,3-1 0,4 1 129,1-3 0,4 3 0,2-3 0,4 2 0,-1-2 129,6 2-129,1-1-129,4 2 129,-1-2-258,3 3 258,2-4-129,8 2 0,-1-2 129,8 0-129,0-2 0,5 2 0,0-7 129,3 3-129,1-2-129,-1 0 0,2-1 0,-2 3 0,0 1 0,3 0 0,0 1 0,2-1 0,0-1 0,1 2 0,0 0 0,2-3 0,-1 0 129,0 1-129,1-3 0,0 3 258,0 0-129,-1-1-129,0 0 129,0 3-129,-1 0 0,-2-2 129,2-1-129,1 2 129,1-3-129,1-1 0,0-2 129,0 0-129,2-1 0,-1 1 129,-2 1-129,2 0 0,-3 0 129,-1 4-129,0 1 0,-1 1 0,-3-1 129,0 2-129,-2 1 0,1 0 0,-4 0 129,0 1-129,0-1 129,1 3-129,1-1 129,-1-1-129,1-1 0,-3 0 129,2 0-129,-1 0 0,-1 0 0,-1 0 0,0 0 0,-1 1 0,1 2 129,1-1-129,0 3 0,-1-1 0,2 2 0,1 1 129,-2-1-129,2 0 0,0 0 0,2-1 0,2 0 0,3 0 0,-1-1 129,1-2-258,2 2 129,2-1 0,1 4 0,-2-4 0,1 1 0,-1 0 0,2-1 0,-1 1 0,3-1 0,-3 1 0,2-3 0,-1 1-129,0-1 258,6 1-129,1-2 0,2 0 0,1-2 0,2-1 0,1 1 0,1-2 0,0 1 0,-3 1 0,2 0 0,-1 0-129,2 2 129,-1-2 0,1-2 0,1 1 0,0 1 0,-3 0 129,2-1-129,-1 1 0,-1-1 0,2 3 129,-1 0-129,-2 0 129,3 0-129,0-1 0,0 0 129,-1 0-129,1 0 129,0-1-129,0 1 0,2 1 129,1-2-129,1 2 0,-1 0 129,0 0-129,0 0 0,-1 2 0,1 0 129,-3 1-129,3-1 0,-3 1 0,5 4 0,-2-3 0,5 1 0,1-2 0,1 2 0,5-2 129,-4 3-258,6-2 258,-4-1-129,0 3 0,0-2-129,1 0 129,-2-1 0,-2 2 0,-4 1 0,0-1 0,-3-1-129,-2-1 0,-2 1 129,-3-2 0,-2 1 0,-1-3 0,0 0-129,1 0 129,-3 0 0,3 0-129,0 0 129,0 0-129,1 0 129,-4 0-129,1 2 0,-2 0 129,0 1-129,-1-2 129,1-1-129,-3 1 129,1-1-129,0 2 129,2-2 0,-1 1 0,1-1 0,-2 0-129,2 0 129,-4 0 0,-1-1 0,-2-3-129,-2 1 129,1-1-129,-1 2 129,0-1 0,-1-2-129,-2 3 129,3-1 0,0-1 0,-1 0 0,1 1-129,0-3 129,1 1 0,0 2 0,0-1 0,-1-2-129,1 3 129,-1 1 0,-1 0 129,1-1-129,-2 2 0,1 0 0,1 1 0,-1-3 0,-1 2 0,2 0 0,-2 0 0,1 0 0,-3 0 0,2-2 129,-1 3-129,1 0 0,-1 0 0,3 0 129,-1 0-258,4 0 258,1 0-129,1 0 0,-1 0 0,7-1 129,1 0-129,0-2 129,-1 3-129,-3-1 0,3 1 0,-3-1 129,-6 1 0,-4 0-129,-8 0 129,-6 1-129,-4 1 0,-8 4 0,-8-3-258,-5 5-387,-13-8-1032,8 8-3225,-19-1-387,-3-1-129,-10-6-387</inkml:trace>
</inkml:ink>
</file>

<file path=ppt/ink/ink9.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2-07T07:26:12.771"/>
    </inkml:context>
    <inkml:brush xml:id="br0">
      <inkml:brushProperty name="width" value="0.26667" units="cm"/>
      <inkml:brushProperty name="height" value="0.53333" units="cm"/>
      <inkml:brushProperty name="color" value="#FFFF00"/>
      <inkml:brushProperty name="tip" value="rectangle"/>
      <inkml:brushProperty name="rasterOp" value="maskPen"/>
      <inkml:brushProperty name="fitToCurve" value="1"/>
    </inkml:brush>
  </inkml:definitions>
  <inkml:trace contextRef="#ctx0" brushRef="#br0">0 106 5031,'48'24'4386,"-19"-17"0,-7-7-645,-3 0-3612,7 0-258,1-3 258,1 1 0,-3 0 129,1-1 258,-2 1-258,-1 2 258,0-3-129,5 3 129,0-3-129,7 3 0,0 0 0,10 0 129,-1 0-129,11 0 0,0-1 0,7 1-129,1-3 129,4 3 0,2 0-258,3 0 258,-2 3-258,4 2 0,-2-1 0,4 4 0,4-4 0,2 3 0,1-4 0,3-1-129,2 0 129,2 0-129,3-2 129,-2 0-129,1 0 0,2-1 0,-3 0 129,2-1-129,1 2 0,1 0 129,0 0-129,5 0 129,0 3-129,3-2 0,3 4 0,2-2 129,4-1-129,2-2 129,2 0-129,-1 0 0,2 0 0,0-3 129,-2-1-129,1 0 129,-1-1-129,0-2 0,-3 0 129,-1 2-129,-1-2 129,-2 2 0,2-4-129,0 2 0,-2 0 129,1-1-129,1 1 129,0-2 0,-1 1-129,3 0 0,-3 3 0,0-2 0,-3 3 0,-1-1 129,-2 0-258,-2 1 129,0 1 0,-5-1 0,0-1 0,-2 2 0,-1 0 0,-4 2 0,2 1 0,-1 0-129,-3 0 129,3-1 0,-4-1 0,0 0 0,-2 0 0,0-2 0,-4 1 0,1 0 0,-4-1 0,-1 4 129,0 0-129,0 0 129,1 2-129,1 5-129,1-2 258,-1 0-258,1 3 258,0-2-258,0 1 129,-1 1 0,1-1 129,-1 3-129,1-5 129,2 3-129,1-2 0,1 1 258,2-2-258,-1 1 129,0-2-129,1 2 0,-3-4 0,0 2 129,-2 2-129,-1-1 0,-4 2 0,-1-1-129,-3 6-258,-9-5-258,9 18-3483,-19-10-903,-5 4-645,-16-13-258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5B8BF5-5CEC-0244-9376-EF131FF39A97}" type="datetimeFigureOut">
              <a:rPr lang="de-DE" smtClean="0"/>
              <a:t>14/07/16</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C8F195-A21B-1145-9D34-6C1A99F946B6}" type="slidenum">
              <a:rPr lang="de-DE" smtClean="0"/>
              <a:t>‹Nr.›</a:t>
            </a:fld>
            <a:endParaRPr lang="de-DE"/>
          </a:p>
        </p:txBody>
      </p:sp>
    </p:spTree>
    <p:extLst>
      <p:ext uri="{BB962C8B-B14F-4D97-AF65-F5344CB8AC3E}">
        <p14:creationId xmlns:p14="http://schemas.microsoft.com/office/powerpoint/2010/main" val="27082371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www.iqo.uni-hannover.de/quantus2.html"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 Id="rId3" Type="http://schemas.openxmlformats.org/officeDocument/2006/relationships/hyperlink" Target="http://aspelmeyer.quantum.at/docs/82/downloads/arxiv-1211.pdf"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1200"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2FC8F195-A21B-1145-9D34-6C1A99F946B6}" type="slidenum">
              <a:rPr lang="de-DE" smtClean="0"/>
              <a:t>1</a:t>
            </a:fld>
            <a:endParaRPr lang="de-DE"/>
          </a:p>
        </p:txBody>
      </p:sp>
    </p:spTree>
    <p:extLst>
      <p:ext uri="{BB962C8B-B14F-4D97-AF65-F5344CB8AC3E}">
        <p14:creationId xmlns:p14="http://schemas.microsoft.com/office/powerpoint/2010/main" val="2000867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latin typeface="+mn-lt"/>
                <a:ea typeface="+mn-ea"/>
                <a:cs typeface="+mn-cs"/>
              </a:rPr>
              <a:t>Just </a:t>
            </a:r>
            <a:r>
              <a:rPr lang="de-DE" sz="1200" kern="1200" dirty="0" err="1" smtClean="0">
                <a:solidFill>
                  <a:schemeClr val="tx1"/>
                </a:solidFill>
                <a:latin typeface="+mn-lt"/>
                <a:ea typeface="+mn-ea"/>
                <a:cs typeface="+mn-cs"/>
              </a:rPr>
              <a:t>for</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the</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fun</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of</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it</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let</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me</a:t>
            </a:r>
            <a:r>
              <a:rPr lang="de-DE" sz="1200" kern="1200" dirty="0" smtClean="0">
                <a:solidFill>
                  <a:schemeClr val="tx1"/>
                </a:solidFill>
                <a:latin typeface="+mn-lt"/>
                <a:ea typeface="+mn-ea"/>
                <a:cs typeface="+mn-cs"/>
              </a:rPr>
              <a:t> also </a:t>
            </a:r>
            <a:r>
              <a:rPr lang="de-DE" sz="1200" kern="1200" dirty="0" err="1" smtClean="0">
                <a:solidFill>
                  <a:schemeClr val="tx1"/>
                </a:solidFill>
                <a:latin typeface="+mn-lt"/>
                <a:ea typeface="+mn-ea"/>
                <a:cs typeface="+mn-cs"/>
              </a:rPr>
              <a:t>show</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this</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project</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led</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by</a:t>
            </a:r>
            <a:r>
              <a:rPr lang="de-DE" sz="1200" kern="1200" dirty="0" smtClean="0">
                <a:solidFill>
                  <a:schemeClr val="tx1"/>
                </a:solidFill>
                <a:latin typeface="+mn-lt"/>
                <a:ea typeface="+mn-ea"/>
                <a:cs typeface="+mn-cs"/>
              </a:rPr>
              <a:t> Ernst </a:t>
            </a:r>
            <a:r>
              <a:rPr lang="de-DE" sz="1200" kern="1200" dirty="0" err="1" smtClean="0">
                <a:solidFill>
                  <a:schemeClr val="tx1"/>
                </a:solidFill>
                <a:latin typeface="+mn-lt"/>
                <a:ea typeface="+mn-ea"/>
                <a:cs typeface="+mn-cs"/>
              </a:rPr>
              <a:t>Rasel</a:t>
            </a:r>
            <a:r>
              <a:rPr lang="de-DE" sz="1200" kern="1200" dirty="0" smtClean="0">
                <a:solidFill>
                  <a:schemeClr val="tx1"/>
                </a:solidFill>
                <a:latin typeface="+mn-lt"/>
                <a:ea typeface="+mn-ea"/>
                <a:cs typeface="+mn-cs"/>
              </a:rPr>
              <a:t> in Hannover; </a:t>
            </a:r>
            <a:r>
              <a:rPr lang="de-DE" sz="1200" kern="1200" dirty="0" err="1" smtClean="0">
                <a:solidFill>
                  <a:schemeClr val="tx1"/>
                </a:solidFill>
                <a:latin typeface="+mn-lt"/>
                <a:ea typeface="+mn-ea"/>
                <a:cs typeface="+mn-cs"/>
              </a:rPr>
              <a:t>there</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the</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idea</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is</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to</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expose</a:t>
            </a:r>
            <a:r>
              <a:rPr lang="de-DE" sz="1200" kern="1200" baseline="0" dirty="0" smtClean="0">
                <a:solidFill>
                  <a:schemeClr val="tx1"/>
                </a:solidFill>
                <a:latin typeface="+mn-lt"/>
                <a:ea typeface="+mn-ea"/>
                <a:cs typeface="+mn-cs"/>
              </a:rPr>
              <a:t> a dual </a:t>
            </a:r>
            <a:r>
              <a:rPr lang="de-DE" sz="1200" kern="1200" baseline="0" dirty="0" err="1" smtClean="0">
                <a:solidFill>
                  <a:schemeClr val="tx1"/>
                </a:solidFill>
                <a:latin typeface="+mn-lt"/>
                <a:ea typeface="+mn-ea"/>
                <a:cs typeface="+mn-cs"/>
              </a:rPr>
              <a:t>species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atom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interferometer</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free</a:t>
            </a:r>
            <a:r>
              <a:rPr lang="de-DE" sz="1200" kern="1200" baseline="0" dirty="0" smtClean="0">
                <a:solidFill>
                  <a:schemeClr val="tx1"/>
                </a:solidFill>
                <a:latin typeface="+mn-lt"/>
                <a:ea typeface="+mn-ea"/>
                <a:cs typeface="+mn-cs"/>
              </a:rPr>
              <a:t> fall in </a:t>
            </a:r>
            <a:r>
              <a:rPr lang="de-DE" sz="1200" kern="1200" baseline="0" dirty="0" err="1" smtClean="0">
                <a:solidFill>
                  <a:schemeClr val="tx1"/>
                </a:solidFill>
                <a:latin typeface="+mn-lt"/>
                <a:ea typeface="+mn-ea"/>
                <a:cs typeface="+mn-cs"/>
              </a:rPr>
              <a:t>order</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test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equivalence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principle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for</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atomic</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wavepackets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with</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unprecedented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accuracy</a:t>
            </a:r>
            <a:r>
              <a:rPr lang="de-DE" sz="1200" kern="1200" baseline="0" dirty="0" smtClean="0">
                <a:solidFill>
                  <a:schemeClr val="tx1"/>
                </a:solidFill>
                <a:latin typeface="+mn-lt"/>
                <a:ea typeface="+mn-ea"/>
                <a:cs typeface="+mn-cs"/>
              </a:rPr>
              <a:t>...</a:t>
            </a:r>
            <a:endParaRPr lang="de-DE" sz="1200" kern="1200" dirty="0" smtClean="0">
              <a:solidFill>
                <a:schemeClr val="tx1"/>
              </a:solidFill>
              <a:latin typeface="+mn-lt"/>
              <a:ea typeface="+mn-ea"/>
              <a:cs typeface="+mn-cs"/>
            </a:endParaRPr>
          </a:p>
          <a:p>
            <a:endParaRPr lang="de-DE" sz="1200" kern="1200" dirty="0" smtClean="0">
              <a:solidFill>
                <a:schemeClr val="tx1"/>
              </a:solidFill>
              <a:latin typeface="+mn-lt"/>
              <a:ea typeface="+mn-ea"/>
              <a:cs typeface="+mn-cs"/>
            </a:endParaRPr>
          </a:p>
          <a:p>
            <a:r>
              <a:rPr lang="de-DE" sz="1200" kern="1200" dirty="0" err="1" smtClean="0">
                <a:solidFill>
                  <a:schemeClr val="tx1"/>
                </a:solidFill>
                <a:latin typeface="+mn-lt"/>
                <a:ea typeface="+mn-ea"/>
                <a:cs typeface="+mn-cs"/>
              </a:rPr>
              <a:t>Beside</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the</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generation</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of</a:t>
            </a:r>
            <a:r>
              <a:rPr lang="de-DE" sz="1200" kern="1200" dirty="0" smtClean="0">
                <a:solidFill>
                  <a:schemeClr val="tx1"/>
                </a:solidFill>
                <a:latin typeface="+mn-lt"/>
                <a:ea typeface="+mn-ea"/>
                <a:cs typeface="+mn-cs"/>
              </a:rPr>
              <a:t> a </a:t>
            </a:r>
            <a:r>
              <a:rPr lang="de-DE" sz="1200" kern="1200" dirty="0" err="1" smtClean="0">
                <a:solidFill>
                  <a:schemeClr val="tx1"/>
                </a:solidFill>
                <a:latin typeface="+mn-lt"/>
                <a:ea typeface="+mn-ea"/>
                <a:cs typeface="+mn-cs"/>
              </a:rPr>
              <a:t>rubidium</a:t>
            </a:r>
            <a:r>
              <a:rPr lang="de-DE" sz="1200" kern="1200" dirty="0" smtClean="0">
                <a:solidFill>
                  <a:schemeClr val="tx1"/>
                </a:solidFill>
                <a:latin typeface="+mn-lt"/>
                <a:ea typeface="+mn-ea"/>
                <a:cs typeface="+mn-cs"/>
              </a:rPr>
              <a:t> BEC,</a:t>
            </a:r>
            <a:r>
              <a:rPr lang="de-DE" sz="1200" kern="1200" baseline="0" dirty="0" smtClean="0">
                <a:solidFill>
                  <a:schemeClr val="tx1"/>
                </a:solidFill>
                <a:latin typeface="+mn-lt"/>
                <a:ea typeface="+mn-ea"/>
                <a:cs typeface="+mn-cs"/>
              </a:rPr>
              <a:t> </a:t>
            </a:r>
            <a:r>
              <a:rPr lang="de-DE" sz="1200" kern="1200" dirty="0" smtClean="0">
                <a:solidFill>
                  <a:schemeClr val="tx1"/>
                </a:solidFill>
                <a:latin typeface="+mn-lt"/>
                <a:ea typeface="+mn-ea"/>
                <a:cs typeface="+mn-cs"/>
                <a:hlinkClick r:id="rId3"/>
              </a:rPr>
              <a:t>QUANTUS-2 will be able to generate ultra-cold clouds of potassium and will in the future contribute to the test of the equivalence principle in the quantum domain by differential atom interferometric measurements.</a:t>
            </a:r>
            <a:endParaRPr lang="de-DE" sz="1200" kern="1200" dirty="0" smtClean="0">
              <a:solidFill>
                <a:schemeClr val="tx1"/>
              </a:solidFill>
              <a:latin typeface="+mn-lt"/>
              <a:ea typeface="+mn-ea"/>
              <a:cs typeface="+mn-cs"/>
            </a:endParaRPr>
          </a:p>
          <a:p>
            <a:endParaRPr lang="de-DE" dirty="0" smtClean="0"/>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10</a:t>
            </a:fld>
            <a:endParaRPr lang="de-DE">
              <a:solidFill>
                <a:prstClr val="black"/>
              </a:solidFill>
              <a:latin typeface="Calibri"/>
            </a:endParaRPr>
          </a:p>
        </p:txBody>
      </p:sp>
    </p:spTree>
    <p:extLst>
      <p:ext uri="{BB962C8B-B14F-4D97-AF65-F5344CB8AC3E}">
        <p14:creationId xmlns:p14="http://schemas.microsoft.com/office/powerpoint/2010/main" val="2574148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Hafele</a:t>
            </a:r>
            <a:r>
              <a:rPr lang="de-DE" dirty="0" smtClean="0"/>
              <a:t> J C </a:t>
            </a:r>
            <a:r>
              <a:rPr lang="de-DE" dirty="0" err="1" smtClean="0"/>
              <a:t>and</a:t>
            </a:r>
            <a:r>
              <a:rPr lang="de-DE" dirty="0" smtClean="0"/>
              <a:t> Keating R E 1972 </a:t>
            </a:r>
            <a:r>
              <a:rPr lang="de-DE" dirty="0" err="1" smtClean="0"/>
              <a:t>Around-the-world</a:t>
            </a:r>
            <a:r>
              <a:rPr lang="de-DE" dirty="0" smtClean="0"/>
              <a:t> </a:t>
            </a:r>
            <a:r>
              <a:rPr lang="de-DE" dirty="0" err="1" smtClean="0"/>
              <a:t>atomic</a:t>
            </a:r>
            <a:r>
              <a:rPr lang="de-DE" dirty="0" smtClean="0"/>
              <a:t> </a:t>
            </a:r>
            <a:r>
              <a:rPr lang="de-DE" dirty="0" err="1" smtClean="0"/>
              <a:t>clocks</a:t>
            </a:r>
            <a:r>
              <a:rPr lang="de-DE" dirty="0" smtClean="0"/>
              <a:t>: </a:t>
            </a:r>
            <a:r>
              <a:rPr lang="de-DE" dirty="0" err="1" smtClean="0"/>
              <a:t>predicted</a:t>
            </a:r>
            <a:r>
              <a:rPr lang="de-DE" dirty="0" smtClean="0"/>
              <a:t> </a:t>
            </a:r>
            <a:r>
              <a:rPr lang="de-DE" dirty="0" err="1" smtClean="0"/>
              <a:t>relativistic</a:t>
            </a:r>
            <a:r>
              <a:rPr lang="de-DE" dirty="0" smtClean="0"/>
              <a:t> time </a:t>
            </a:r>
            <a:r>
              <a:rPr lang="de-DE" dirty="0" err="1" smtClean="0"/>
              <a:t>gains</a:t>
            </a:r>
            <a:r>
              <a:rPr lang="de-DE" dirty="0" smtClean="0"/>
              <a:t> Science 177 166–8</a:t>
            </a:r>
          </a:p>
          <a:p>
            <a:endParaRPr lang="de-DE" dirty="0" smtClean="0"/>
          </a:p>
          <a:p>
            <a:r>
              <a:rPr lang="nb-NO" dirty="0" smtClean="0"/>
              <a:t>R. F. C. </a:t>
            </a:r>
            <a:r>
              <a:rPr lang="nb-NO" dirty="0" err="1" smtClean="0"/>
              <a:t>Vessot</a:t>
            </a:r>
            <a:r>
              <a:rPr lang="nb-NO" dirty="0" smtClean="0"/>
              <a:t> et al., “Test </a:t>
            </a:r>
            <a:r>
              <a:rPr lang="nb-NO" dirty="0" err="1" smtClean="0"/>
              <a:t>of</a:t>
            </a:r>
            <a:r>
              <a:rPr lang="nb-NO" dirty="0" smtClean="0"/>
              <a:t> </a:t>
            </a:r>
            <a:r>
              <a:rPr lang="nb-NO" dirty="0" err="1" smtClean="0"/>
              <a:t>Relativistic</a:t>
            </a:r>
            <a:r>
              <a:rPr lang="nb-NO" dirty="0" smtClean="0"/>
              <a:t> </a:t>
            </a:r>
            <a:r>
              <a:rPr lang="nb-NO" dirty="0" err="1" smtClean="0"/>
              <a:t>Gravitation</a:t>
            </a:r>
            <a:r>
              <a:rPr lang="nb-NO" dirty="0" smtClean="0"/>
              <a:t> </a:t>
            </a:r>
            <a:r>
              <a:rPr lang="nb-NO" dirty="0" err="1" smtClean="0"/>
              <a:t>with</a:t>
            </a:r>
            <a:r>
              <a:rPr lang="nb-NO" dirty="0" smtClean="0"/>
              <a:t> a Space-</a:t>
            </a:r>
            <a:r>
              <a:rPr lang="nb-NO" dirty="0" err="1" smtClean="0"/>
              <a:t>Borne</a:t>
            </a:r>
            <a:r>
              <a:rPr lang="nb-NO" dirty="0" smtClean="0"/>
              <a:t> Hydrogen Maser”, </a:t>
            </a:r>
            <a:r>
              <a:rPr lang="nb-NO" dirty="0" err="1" smtClean="0"/>
              <a:t>Phys</a:t>
            </a:r>
            <a:r>
              <a:rPr lang="nb-NO" dirty="0" smtClean="0"/>
              <a:t>. Rev. Lett., 45, 2081–2084, (1980). 2.1.3 </a:t>
            </a:r>
            <a:r>
              <a:rPr lang="nb-NO" dirty="0" smtClean="0">
                <a:sym typeface="Wingdings"/>
              </a:rPr>
              <a:t> Will: ” The most </a:t>
            </a:r>
            <a:r>
              <a:rPr lang="nb-NO" dirty="0" err="1" smtClean="0">
                <a:sym typeface="Wingdings"/>
              </a:rPr>
              <a:t>precise</a:t>
            </a:r>
            <a:r>
              <a:rPr lang="nb-NO" dirty="0" smtClean="0">
                <a:sym typeface="Wingdings"/>
              </a:rPr>
              <a:t> standard </a:t>
            </a:r>
            <a:r>
              <a:rPr lang="nb-NO" dirty="0" err="1" smtClean="0">
                <a:sym typeface="Wingdings"/>
              </a:rPr>
              <a:t>redshift</a:t>
            </a:r>
            <a:r>
              <a:rPr lang="nb-NO" dirty="0" smtClean="0">
                <a:sym typeface="Wingdings"/>
              </a:rPr>
              <a:t> test to date </a:t>
            </a:r>
            <a:r>
              <a:rPr lang="nb-NO" dirty="0" err="1" smtClean="0">
                <a:sym typeface="Wingdings"/>
              </a:rPr>
              <a:t>was</a:t>
            </a:r>
            <a:r>
              <a:rPr lang="nb-NO" dirty="0" smtClean="0">
                <a:sym typeface="Wingdings"/>
              </a:rPr>
              <a:t> </a:t>
            </a:r>
            <a:r>
              <a:rPr lang="nb-NO" dirty="0" err="1" smtClean="0">
                <a:sym typeface="Wingdings"/>
              </a:rPr>
              <a:t>the</a:t>
            </a:r>
            <a:r>
              <a:rPr lang="nb-NO" dirty="0" smtClean="0">
                <a:sym typeface="Wingdings"/>
              </a:rPr>
              <a:t> </a:t>
            </a:r>
            <a:r>
              <a:rPr lang="nb-NO" dirty="0" err="1" smtClean="0">
                <a:sym typeface="Wingdings"/>
              </a:rPr>
              <a:t>Vessot</a:t>
            </a:r>
            <a:r>
              <a:rPr lang="nb-NO" dirty="0" smtClean="0">
                <a:sym typeface="Wingdings"/>
              </a:rPr>
              <a:t>–Levine rocket </a:t>
            </a:r>
            <a:r>
              <a:rPr lang="nb-NO" dirty="0" err="1" smtClean="0">
                <a:sym typeface="Wingdings"/>
              </a:rPr>
              <a:t>experiment</a:t>
            </a:r>
            <a:r>
              <a:rPr lang="nb-NO" dirty="0" smtClean="0">
                <a:sym typeface="Wingdings"/>
              </a:rPr>
              <a:t> </a:t>
            </a:r>
            <a:r>
              <a:rPr lang="nb-NO" dirty="0" err="1" smtClean="0">
                <a:sym typeface="Wingdings"/>
              </a:rPr>
              <a:t>thattook</a:t>
            </a:r>
            <a:r>
              <a:rPr lang="nb-NO" dirty="0" smtClean="0">
                <a:sym typeface="Wingdings"/>
              </a:rPr>
              <a:t> </a:t>
            </a:r>
            <a:r>
              <a:rPr lang="nb-NO" dirty="0" err="1" smtClean="0">
                <a:sym typeface="Wingdings"/>
              </a:rPr>
              <a:t>place</a:t>
            </a:r>
            <a:r>
              <a:rPr lang="nb-NO" dirty="0" smtClean="0">
                <a:sym typeface="Wingdings"/>
              </a:rPr>
              <a:t> in June 1976 [264]. A hydrogen-maser </a:t>
            </a:r>
            <a:r>
              <a:rPr lang="nb-NO" dirty="0" err="1" smtClean="0">
                <a:sym typeface="Wingdings"/>
              </a:rPr>
              <a:t>clock</a:t>
            </a:r>
            <a:r>
              <a:rPr lang="nb-NO" dirty="0" smtClean="0">
                <a:sym typeface="Wingdings"/>
              </a:rPr>
              <a:t> </a:t>
            </a:r>
            <a:r>
              <a:rPr lang="nb-NO" dirty="0" err="1" smtClean="0">
                <a:sym typeface="Wingdings"/>
              </a:rPr>
              <a:t>was</a:t>
            </a:r>
            <a:r>
              <a:rPr lang="nb-NO" dirty="0" smtClean="0">
                <a:sym typeface="Wingdings"/>
              </a:rPr>
              <a:t> </a:t>
            </a:r>
            <a:r>
              <a:rPr lang="nb-NO" dirty="0" err="1" smtClean="0">
                <a:sym typeface="Wingdings"/>
              </a:rPr>
              <a:t>flown</a:t>
            </a:r>
            <a:r>
              <a:rPr lang="nb-NO" dirty="0" smtClean="0">
                <a:sym typeface="Wingdings"/>
              </a:rPr>
              <a:t> </a:t>
            </a:r>
            <a:r>
              <a:rPr lang="nb-NO" dirty="0" err="1" smtClean="0">
                <a:sym typeface="Wingdings"/>
              </a:rPr>
              <a:t>on</a:t>
            </a:r>
            <a:r>
              <a:rPr lang="nb-NO" dirty="0" smtClean="0">
                <a:sym typeface="Wingdings"/>
              </a:rPr>
              <a:t> a rocket to an </a:t>
            </a:r>
            <a:r>
              <a:rPr lang="nb-NO" dirty="0" err="1" smtClean="0">
                <a:sym typeface="Wingdings"/>
              </a:rPr>
              <a:t>altitude</a:t>
            </a:r>
            <a:r>
              <a:rPr lang="nb-NO" dirty="0" smtClean="0">
                <a:sym typeface="Wingdings"/>
              </a:rPr>
              <a:t> </a:t>
            </a:r>
            <a:r>
              <a:rPr lang="nb-NO" dirty="0" err="1" smtClean="0">
                <a:sym typeface="Wingdings"/>
              </a:rPr>
              <a:t>of</a:t>
            </a:r>
            <a:r>
              <a:rPr lang="nb-NO" dirty="0" smtClean="0">
                <a:sym typeface="Wingdings"/>
              </a:rPr>
              <a:t> </a:t>
            </a:r>
            <a:r>
              <a:rPr lang="nb-NO" dirty="0" err="1" smtClean="0">
                <a:sym typeface="Wingdings"/>
              </a:rPr>
              <a:t>about</a:t>
            </a:r>
            <a:r>
              <a:rPr lang="nb-NO" dirty="0" smtClean="0">
                <a:sym typeface="Wingdings"/>
              </a:rPr>
              <a:t> 10, 000 km and </a:t>
            </a:r>
            <a:r>
              <a:rPr lang="nb-NO" dirty="0" err="1" smtClean="0">
                <a:sym typeface="Wingdings"/>
              </a:rPr>
              <a:t>its</a:t>
            </a:r>
            <a:r>
              <a:rPr lang="nb-NO" dirty="0" smtClean="0">
                <a:sym typeface="Wingdings"/>
              </a:rPr>
              <a:t> </a:t>
            </a:r>
            <a:r>
              <a:rPr lang="nb-NO" dirty="0" err="1" smtClean="0">
                <a:sym typeface="Wingdings"/>
              </a:rPr>
              <a:t>frequency</a:t>
            </a:r>
            <a:r>
              <a:rPr lang="nb-NO" dirty="0" smtClean="0">
                <a:sym typeface="Wingdings"/>
              </a:rPr>
              <a:t> </a:t>
            </a:r>
            <a:r>
              <a:rPr lang="nb-NO" dirty="0" err="1" smtClean="0">
                <a:sym typeface="Wingdings"/>
              </a:rPr>
              <a:t>compared</a:t>
            </a:r>
            <a:r>
              <a:rPr lang="nb-NO" dirty="0" smtClean="0">
                <a:sym typeface="Wingdings"/>
              </a:rPr>
              <a:t> to a </a:t>
            </a:r>
            <a:r>
              <a:rPr lang="nb-NO" dirty="0" err="1" smtClean="0">
                <a:sym typeface="Wingdings"/>
              </a:rPr>
              <a:t>similar</a:t>
            </a:r>
            <a:r>
              <a:rPr lang="nb-NO" dirty="0" smtClean="0">
                <a:sym typeface="Wingdings"/>
              </a:rPr>
              <a:t> </a:t>
            </a:r>
            <a:r>
              <a:rPr lang="nb-NO" dirty="0" err="1" smtClean="0">
                <a:sym typeface="Wingdings"/>
              </a:rPr>
              <a:t>clock</a:t>
            </a:r>
            <a:r>
              <a:rPr lang="nb-NO" dirty="0" smtClean="0">
                <a:sym typeface="Wingdings"/>
              </a:rPr>
              <a:t> </a:t>
            </a:r>
            <a:r>
              <a:rPr lang="nb-NO" dirty="0" err="1" smtClean="0">
                <a:sym typeface="Wingdings"/>
              </a:rPr>
              <a:t>on</a:t>
            </a:r>
            <a:r>
              <a:rPr lang="nb-NO" dirty="0" smtClean="0">
                <a:sym typeface="Wingdings"/>
              </a:rPr>
              <a:t> </a:t>
            </a:r>
            <a:r>
              <a:rPr lang="nb-NO" dirty="0" err="1" smtClean="0">
                <a:sym typeface="Wingdings"/>
              </a:rPr>
              <a:t>the</a:t>
            </a:r>
            <a:r>
              <a:rPr lang="nb-NO" dirty="0" smtClean="0">
                <a:sym typeface="Wingdings"/>
              </a:rPr>
              <a:t> </a:t>
            </a:r>
            <a:r>
              <a:rPr lang="nb-NO" dirty="0" err="1" smtClean="0">
                <a:sym typeface="Wingdings"/>
              </a:rPr>
              <a:t>ground</a:t>
            </a:r>
            <a:r>
              <a:rPr lang="nb-NO" dirty="0" smtClean="0">
                <a:sym typeface="Wingdings"/>
              </a:rPr>
              <a:t>. The </a:t>
            </a:r>
            <a:r>
              <a:rPr lang="nb-NO" dirty="0" err="1" smtClean="0">
                <a:sym typeface="Wingdings"/>
              </a:rPr>
              <a:t>experiment</a:t>
            </a:r>
            <a:r>
              <a:rPr lang="nb-NO" dirty="0" smtClean="0">
                <a:sym typeface="Wingdings"/>
              </a:rPr>
              <a:t> </a:t>
            </a:r>
            <a:r>
              <a:rPr lang="nb-NO" dirty="0" err="1" smtClean="0">
                <a:sym typeface="Wingdings"/>
              </a:rPr>
              <a:t>took</a:t>
            </a:r>
            <a:r>
              <a:rPr lang="nb-NO" dirty="0" smtClean="0">
                <a:sym typeface="Wingdings"/>
              </a:rPr>
              <a:t> </a:t>
            </a:r>
            <a:r>
              <a:rPr lang="nb-NO" dirty="0" err="1" smtClean="0">
                <a:sym typeface="Wingdings"/>
              </a:rPr>
              <a:t>advantage</a:t>
            </a:r>
            <a:r>
              <a:rPr lang="nb-NO" dirty="0" smtClean="0">
                <a:sym typeface="Wingdings"/>
              </a:rPr>
              <a:t> </a:t>
            </a:r>
            <a:r>
              <a:rPr lang="nb-NO" dirty="0" err="1" smtClean="0">
                <a:sym typeface="Wingdings"/>
              </a:rPr>
              <a:t>of</a:t>
            </a:r>
            <a:r>
              <a:rPr lang="nb-NO" dirty="0" smtClean="0">
                <a:sym typeface="Wingdings"/>
              </a:rPr>
              <a:t> </a:t>
            </a:r>
            <a:r>
              <a:rPr lang="nb-NO" dirty="0" err="1" smtClean="0">
                <a:sym typeface="Wingdings"/>
              </a:rPr>
              <a:t>the</a:t>
            </a:r>
            <a:r>
              <a:rPr lang="nb-NO" dirty="0" smtClean="0">
                <a:sym typeface="Wingdings"/>
              </a:rPr>
              <a:t> masers’ </a:t>
            </a:r>
            <a:r>
              <a:rPr lang="nb-NO" dirty="0" err="1" smtClean="0">
                <a:sym typeface="Wingdings"/>
              </a:rPr>
              <a:t>frequency</a:t>
            </a:r>
            <a:r>
              <a:rPr lang="nb-NO" dirty="0" smtClean="0">
                <a:sym typeface="Wingdings"/>
              </a:rPr>
              <a:t> </a:t>
            </a:r>
            <a:r>
              <a:rPr lang="nb-NO" dirty="0" err="1" smtClean="0">
                <a:sym typeface="Wingdings"/>
              </a:rPr>
              <a:t>stability</a:t>
            </a:r>
            <a:r>
              <a:rPr lang="nb-NO" dirty="0" smtClean="0">
                <a:sym typeface="Wingdings"/>
              </a:rPr>
              <a:t> by </a:t>
            </a:r>
            <a:r>
              <a:rPr lang="nb-NO" dirty="0" err="1" smtClean="0">
                <a:sym typeface="Wingdings"/>
              </a:rPr>
              <a:t>monitoring</a:t>
            </a:r>
            <a:r>
              <a:rPr lang="nb-NO" dirty="0" smtClean="0">
                <a:sym typeface="Wingdings"/>
              </a:rPr>
              <a:t> </a:t>
            </a:r>
            <a:r>
              <a:rPr lang="nb-NO" dirty="0" err="1" smtClean="0">
                <a:sym typeface="Wingdings"/>
              </a:rPr>
              <a:t>the</a:t>
            </a:r>
            <a:r>
              <a:rPr lang="nb-NO" dirty="0" smtClean="0">
                <a:sym typeface="Wingdings"/>
              </a:rPr>
              <a:t> </a:t>
            </a:r>
            <a:r>
              <a:rPr lang="nb-NO" dirty="0" err="1" smtClean="0">
                <a:sym typeface="Wingdings"/>
              </a:rPr>
              <a:t>frequency</a:t>
            </a:r>
            <a:r>
              <a:rPr lang="nb-NO" dirty="0" smtClean="0">
                <a:sym typeface="Wingdings"/>
              </a:rPr>
              <a:t> </a:t>
            </a:r>
            <a:r>
              <a:rPr lang="nb-NO" dirty="0" err="1" smtClean="0">
                <a:sym typeface="Wingdings"/>
              </a:rPr>
              <a:t>shift</a:t>
            </a:r>
            <a:r>
              <a:rPr lang="nb-NO" dirty="0" smtClean="0">
                <a:sym typeface="Wingdings"/>
              </a:rPr>
              <a:t> as a </a:t>
            </a:r>
            <a:r>
              <a:rPr lang="nb-NO" dirty="0" err="1" smtClean="0">
                <a:sym typeface="Wingdings"/>
              </a:rPr>
              <a:t>function</a:t>
            </a:r>
            <a:r>
              <a:rPr lang="nb-NO" dirty="0" smtClean="0">
                <a:sym typeface="Wingdings"/>
              </a:rPr>
              <a:t> </a:t>
            </a:r>
            <a:r>
              <a:rPr lang="nb-NO" dirty="0" err="1" smtClean="0">
                <a:sym typeface="Wingdings"/>
              </a:rPr>
              <a:t>of</a:t>
            </a:r>
            <a:r>
              <a:rPr lang="nb-NO" dirty="0" smtClean="0">
                <a:sym typeface="Wingdings"/>
              </a:rPr>
              <a:t> </a:t>
            </a:r>
            <a:r>
              <a:rPr lang="nb-NO" dirty="0" err="1" smtClean="0">
                <a:sym typeface="Wingdings"/>
              </a:rPr>
              <a:t>altitude</a:t>
            </a:r>
            <a:r>
              <a:rPr lang="nb-NO" dirty="0" smtClean="0">
                <a:sym typeface="Wingdings"/>
              </a:rPr>
              <a:t>. A </a:t>
            </a:r>
            <a:r>
              <a:rPr lang="nb-NO" dirty="0" err="1" smtClean="0">
                <a:sym typeface="Wingdings"/>
              </a:rPr>
              <a:t>sophisticated</a:t>
            </a:r>
            <a:r>
              <a:rPr lang="nb-NO" dirty="0" smtClean="0">
                <a:sym typeface="Wingdings"/>
              </a:rPr>
              <a:t> data </a:t>
            </a:r>
            <a:r>
              <a:rPr lang="nb-NO" dirty="0" err="1" smtClean="0">
                <a:sym typeface="Wingdings"/>
              </a:rPr>
              <a:t>acquisition</a:t>
            </a:r>
            <a:r>
              <a:rPr lang="nb-NO" dirty="0" smtClean="0">
                <a:sym typeface="Wingdings"/>
              </a:rPr>
              <a:t> </a:t>
            </a:r>
            <a:r>
              <a:rPr lang="nb-NO" dirty="0" err="1" smtClean="0">
                <a:sym typeface="Wingdings"/>
              </a:rPr>
              <a:t>scheme</a:t>
            </a:r>
            <a:r>
              <a:rPr lang="nb-NO" dirty="0" smtClean="0">
                <a:sym typeface="Wingdings"/>
              </a:rPr>
              <a:t> </a:t>
            </a:r>
            <a:r>
              <a:rPr lang="nb-NO" dirty="0" err="1" smtClean="0">
                <a:sym typeface="Wingdings"/>
              </a:rPr>
              <a:t>accurately</a:t>
            </a:r>
            <a:r>
              <a:rPr lang="nb-NO" dirty="0" smtClean="0">
                <a:sym typeface="Wingdings"/>
              </a:rPr>
              <a:t> </a:t>
            </a:r>
            <a:r>
              <a:rPr lang="nb-NO" dirty="0" err="1" smtClean="0">
                <a:sym typeface="Wingdings"/>
              </a:rPr>
              <a:t>eliminated</a:t>
            </a:r>
            <a:r>
              <a:rPr lang="nb-NO" dirty="0" smtClean="0">
                <a:sym typeface="Wingdings"/>
              </a:rPr>
              <a:t> all </a:t>
            </a:r>
            <a:r>
              <a:rPr lang="nb-NO" dirty="0" err="1" smtClean="0">
                <a:sym typeface="Wingdings"/>
              </a:rPr>
              <a:t>effects</a:t>
            </a:r>
            <a:r>
              <a:rPr lang="nb-NO" dirty="0" smtClean="0">
                <a:sym typeface="Wingdings"/>
              </a:rPr>
              <a:t> </a:t>
            </a:r>
            <a:r>
              <a:rPr lang="nb-NO" dirty="0" err="1" smtClean="0">
                <a:sym typeface="Wingdings"/>
              </a:rPr>
              <a:t>of</a:t>
            </a:r>
            <a:r>
              <a:rPr lang="nb-NO" dirty="0" smtClean="0">
                <a:sym typeface="Wingdings"/>
              </a:rPr>
              <a:t> </a:t>
            </a:r>
            <a:r>
              <a:rPr lang="nb-NO" dirty="0" err="1" smtClean="0">
                <a:sym typeface="Wingdings"/>
              </a:rPr>
              <a:t>the</a:t>
            </a:r>
            <a:r>
              <a:rPr lang="nb-NO" dirty="0" smtClean="0">
                <a:sym typeface="Wingdings"/>
              </a:rPr>
              <a:t> first-order Doppler </a:t>
            </a:r>
            <a:r>
              <a:rPr lang="nb-NO" dirty="0" err="1" smtClean="0">
                <a:sym typeface="Wingdings"/>
              </a:rPr>
              <a:t>shift</a:t>
            </a:r>
            <a:r>
              <a:rPr lang="nb-NO" dirty="0" smtClean="0">
                <a:sym typeface="Wingdings"/>
              </a:rPr>
              <a:t> due to </a:t>
            </a:r>
            <a:r>
              <a:rPr lang="nb-NO" dirty="0" err="1" smtClean="0">
                <a:sym typeface="Wingdings"/>
              </a:rPr>
              <a:t>the</a:t>
            </a:r>
            <a:r>
              <a:rPr lang="nb-NO" dirty="0" smtClean="0">
                <a:sym typeface="Wingdings"/>
              </a:rPr>
              <a:t> </a:t>
            </a:r>
            <a:r>
              <a:rPr lang="nb-NO" dirty="0" err="1" smtClean="0">
                <a:sym typeface="Wingdings"/>
              </a:rPr>
              <a:t>rocket’s</a:t>
            </a:r>
            <a:r>
              <a:rPr lang="nb-NO" dirty="0" smtClean="0">
                <a:sym typeface="Wingdings"/>
              </a:rPr>
              <a:t> motion, </a:t>
            </a:r>
            <a:r>
              <a:rPr lang="nb-NO" dirty="0" err="1" smtClean="0">
                <a:sym typeface="Wingdings"/>
              </a:rPr>
              <a:t>while</a:t>
            </a:r>
            <a:r>
              <a:rPr lang="nb-NO" dirty="0" smtClean="0">
                <a:sym typeface="Wingdings"/>
              </a:rPr>
              <a:t> </a:t>
            </a:r>
            <a:r>
              <a:rPr lang="nb-NO" dirty="0" err="1" smtClean="0">
                <a:sym typeface="Wingdings"/>
              </a:rPr>
              <a:t>tracking</a:t>
            </a:r>
            <a:r>
              <a:rPr lang="nb-NO" dirty="0" smtClean="0">
                <a:sym typeface="Wingdings"/>
              </a:rPr>
              <a:t> data </a:t>
            </a:r>
            <a:r>
              <a:rPr lang="nb-NO" dirty="0" err="1" smtClean="0">
                <a:sym typeface="Wingdings"/>
              </a:rPr>
              <a:t>were</a:t>
            </a:r>
            <a:r>
              <a:rPr lang="nb-NO" dirty="0" smtClean="0">
                <a:sym typeface="Wingdings"/>
              </a:rPr>
              <a:t> used to </a:t>
            </a:r>
            <a:r>
              <a:rPr lang="nb-NO" dirty="0" err="1" smtClean="0">
                <a:sym typeface="Wingdings"/>
              </a:rPr>
              <a:t>determine</a:t>
            </a:r>
            <a:r>
              <a:rPr lang="nb-NO" dirty="0" smtClean="0">
                <a:sym typeface="Wingdings"/>
              </a:rPr>
              <a:t> </a:t>
            </a:r>
            <a:r>
              <a:rPr lang="nb-NO" dirty="0" err="1" smtClean="0">
                <a:sym typeface="Wingdings"/>
              </a:rPr>
              <a:t>the</a:t>
            </a:r>
            <a:r>
              <a:rPr lang="nb-NO" dirty="0" smtClean="0">
                <a:sym typeface="Wingdings"/>
              </a:rPr>
              <a:t> </a:t>
            </a:r>
            <a:r>
              <a:rPr lang="nb-NO" dirty="0" err="1" smtClean="0">
                <a:sym typeface="Wingdings"/>
              </a:rPr>
              <a:t>payload’s</a:t>
            </a:r>
            <a:r>
              <a:rPr lang="nb-NO" dirty="0" smtClean="0">
                <a:sym typeface="Wingdings"/>
              </a:rPr>
              <a:t> location and </a:t>
            </a:r>
            <a:r>
              <a:rPr lang="nb-NO" dirty="0" err="1" smtClean="0">
                <a:sym typeface="Wingdings"/>
              </a:rPr>
              <a:t>the</a:t>
            </a:r>
            <a:r>
              <a:rPr lang="nb-NO" dirty="0" smtClean="0">
                <a:sym typeface="Wingdings"/>
              </a:rPr>
              <a:t> </a:t>
            </a:r>
            <a:r>
              <a:rPr lang="nb-NO" dirty="0" err="1" smtClean="0">
                <a:sym typeface="Wingdings"/>
              </a:rPr>
              <a:t>velocity</a:t>
            </a:r>
            <a:r>
              <a:rPr lang="nb-NO" dirty="0" smtClean="0">
                <a:sym typeface="Wingdings"/>
              </a:rPr>
              <a:t> (to </a:t>
            </a:r>
            <a:r>
              <a:rPr lang="nb-NO" dirty="0" err="1" smtClean="0">
                <a:sym typeface="Wingdings"/>
              </a:rPr>
              <a:t>evaluate</a:t>
            </a:r>
            <a:r>
              <a:rPr lang="nb-NO" dirty="0" smtClean="0">
                <a:sym typeface="Wingdings"/>
              </a:rPr>
              <a:t> </a:t>
            </a:r>
            <a:r>
              <a:rPr lang="nb-NO" dirty="0" err="1" smtClean="0">
                <a:sym typeface="Wingdings"/>
              </a:rPr>
              <a:t>the</a:t>
            </a:r>
            <a:r>
              <a:rPr lang="nb-NO" dirty="0" smtClean="0">
                <a:sym typeface="Wingdings"/>
              </a:rPr>
              <a:t> </a:t>
            </a:r>
            <a:r>
              <a:rPr lang="nb-NO" dirty="0" err="1" smtClean="0">
                <a:sym typeface="Wingdings"/>
              </a:rPr>
              <a:t>potential</a:t>
            </a:r>
            <a:r>
              <a:rPr lang="nb-NO" dirty="0" smtClean="0">
                <a:sym typeface="Wingdings"/>
              </a:rPr>
              <a:t> </a:t>
            </a:r>
            <a:r>
              <a:rPr lang="nb-NO" dirty="0" err="1" smtClean="0">
                <a:sym typeface="Wingdings"/>
              </a:rPr>
              <a:t>difference</a:t>
            </a:r>
            <a:r>
              <a:rPr lang="nb-NO" dirty="0" smtClean="0">
                <a:sym typeface="Wingdings"/>
              </a:rPr>
              <a:t> ∆U, and </a:t>
            </a:r>
            <a:r>
              <a:rPr lang="nb-NO" dirty="0" err="1" smtClean="0">
                <a:sym typeface="Wingdings"/>
              </a:rPr>
              <a:t>the</a:t>
            </a:r>
            <a:r>
              <a:rPr lang="nb-NO" dirty="0" smtClean="0">
                <a:sym typeface="Wingdings"/>
              </a:rPr>
              <a:t> </a:t>
            </a:r>
            <a:r>
              <a:rPr lang="nb-NO" dirty="0" err="1" smtClean="0">
                <a:sym typeface="Wingdings"/>
              </a:rPr>
              <a:t>special</a:t>
            </a:r>
            <a:r>
              <a:rPr lang="nb-NO" dirty="0" smtClean="0">
                <a:sym typeface="Wingdings"/>
              </a:rPr>
              <a:t> </a:t>
            </a:r>
            <a:r>
              <a:rPr lang="nb-NO" dirty="0" err="1" smtClean="0">
                <a:sym typeface="Wingdings"/>
              </a:rPr>
              <a:t>relativistic</a:t>
            </a:r>
            <a:r>
              <a:rPr lang="nb-NO" dirty="0" smtClean="0">
                <a:sym typeface="Wingdings"/>
              </a:rPr>
              <a:t> </a:t>
            </a:r>
            <a:r>
              <a:rPr lang="nb-NO" dirty="0" err="1" smtClean="0">
                <a:sym typeface="Wingdings"/>
              </a:rPr>
              <a:t>timedilation</a:t>
            </a:r>
            <a:r>
              <a:rPr lang="nb-NO" dirty="0" smtClean="0">
                <a:sym typeface="Wingdings"/>
              </a:rPr>
              <a:t>). Analysis </a:t>
            </a:r>
            <a:r>
              <a:rPr lang="nb-NO" dirty="0" err="1" smtClean="0">
                <a:sym typeface="Wingdings"/>
              </a:rPr>
              <a:t>of</a:t>
            </a:r>
            <a:r>
              <a:rPr lang="nb-NO" dirty="0" smtClean="0">
                <a:sym typeface="Wingdings"/>
              </a:rPr>
              <a:t> </a:t>
            </a:r>
            <a:r>
              <a:rPr lang="nb-NO" dirty="0" err="1" smtClean="0">
                <a:sym typeface="Wingdings"/>
              </a:rPr>
              <a:t>the</a:t>
            </a:r>
            <a:r>
              <a:rPr lang="nb-NO" dirty="0" smtClean="0">
                <a:sym typeface="Wingdings"/>
              </a:rPr>
              <a:t> data </a:t>
            </a:r>
            <a:r>
              <a:rPr lang="nb-NO" dirty="0" err="1" smtClean="0">
                <a:sym typeface="Wingdings"/>
              </a:rPr>
              <a:t>yielded</a:t>
            </a:r>
            <a:r>
              <a:rPr lang="nb-NO" dirty="0" smtClean="0">
                <a:sym typeface="Wingdings"/>
              </a:rPr>
              <a:t> a limit |α| &lt; 2×10−”</a:t>
            </a:r>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11</a:t>
            </a:fld>
            <a:endParaRPr lang="de-DE"/>
          </a:p>
        </p:txBody>
      </p:sp>
    </p:spTree>
    <p:extLst>
      <p:ext uri="{BB962C8B-B14F-4D97-AF65-F5344CB8AC3E}">
        <p14:creationId xmlns:p14="http://schemas.microsoft.com/office/powerpoint/2010/main" val="144075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err="1" smtClean="0">
                <a:latin typeface="Arial"/>
                <a:cs typeface="Arial"/>
              </a:rPr>
              <a:t>For</a:t>
            </a:r>
            <a:r>
              <a:rPr lang="de-DE" dirty="0" smtClean="0">
                <a:latin typeface="Arial"/>
                <a:cs typeface="Arial"/>
              </a:rPr>
              <a:t> a </a:t>
            </a:r>
            <a:r>
              <a:rPr lang="de-DE" dirty="0" err="1" smtClean="0">
                <a:latin typeface="Arial"/>
                <a:cs typeface="Arial"/>
              </a:rPr>
              <a:t>particle</a:t>
            </a:r>
            <a:r>
              <a:rPr lang="de-DE" dirty="0" smtClean="0">
                <a:latin typeface="Arial"/>
                <a:cs typeface="Arial"/>
              </a:rPr>
              <a:t>: </a:t>
            </a:r>
            <a:r>
              <a:rPr lang="de-DE" dirty="0" err="1" smtClean="0">
                <a:latin typeface="Arial"/>
                <a:cs typeface="Arial"/>
              </a:rPr>
              <a:t>phase</a:t>
            </a:r>
            <a:r>
              <a:rPr lang="de-DE" dirty="0" smtClean="0">
                <a:latin typeface="Arial"/>
                <a:cs typeface="Arial"/>
              </a:rPr>
              <a:t> </a:t>
            </a:r>
            <a:r>
              <a:rPr lang="de-DE" dirty="0" err="1" smtClean="0">
                <a:latin typeface="Arial"/>
                <a:cs typeface="Arial"/>
              </a:rPr>
              <a:t>is</a:t>
            </a:r>
            <a:r>
              <a:rPr lang="de-DE" dirty="0" smtClean="0">
                <a:latin typeface="Arial"/>
                <a:cs typeface="Arial"/>
              </a:rPr>
              <a:t> </a:t>
            </a:r>
            <a:r>
              <a:rPr lang="de-DE" dirty="0" err="1" smtClean="0">
                <a:latin typeface="Arial"/>
                <a:cs typeface="Arial"/>
              </a:rPr>
              <a:t>accumulated</a:t>
            </a:r>
            <a:r>
              <a:rPr lang="de-DE" dirty="0" smtClean="0">
                <a:latin typeface="Arial"/>
                <a:cs typeface="Arial"/>
              </a:rPr>
              <a:t> </a:t>
            </a:r>
            <a:r>
              <a:rPr lang="de-DE" dirty="0" err="1" smtClean="0">
                <a:latin typeface="Arial"/>
                <a:cs typeface="Arial"/>
              </a:rPr>
              <a:t>by</a:t>
            </a:r>
            <a:r>
              <a:rPr lang="de-DE" dirty="0" smtClean="0">
                <a:latin typeface="Arial"/>
                <a:cs typeface="Arial"/>
              </a:rPr>
              <a:t> potential (NO GR </a:t>
            </a:r>
            <a:r>
              <a:rPr lang="de-DE" dirty="0" err="1" smtClean="0">
                <a:latin typeface="Arial"/>
                <a:cs typeface="Arial"/>
              </a:rPr>
              <a:t>required</a:t>
            </a:r>
            <a:r>
              <a:rPr lang="de-DE" dirty="0" smtClean="0">
                <a:latin typeface="Arial"/>
                <a:cs typeface="Arial"/>
              </a:rPr>
              <a:t>!!!; just</a:t>
            </a:r>
            <a:r>
              <a:rPr lang="de-DE" baseline="0" dirty="0" smtClean="0">
                <a:latin typeface="Arial"/>
                <a:cs typeface="Arial"/>
              </a:rPr>
              <a:t> </a:t>
            </a:r>
            <a:r>
              <a:rPr lang="de-DE" baseline="0" dirty="0" err="1" smtClean="0">
                <a:latin typeface="Arial"/>
                <a:cs typeface="Arial"/>
              </a:rPr>
              <a:t>Schrödinger</a:t>
            </a:r>
            <a:r>
              <a:rPr lang="de-DE" baseline="0" dirty="0" smtClean="0">
                <a:latin typeface="Arial"/>
                <a:cs typeface="Arial"/>
              </a:rPr>
              <a:t> on flat </a:t>
            </a:r>
            <a:r>
              <a:rPr lang="de-DE" baseline="0" dirty="0" err="1" smtClean="0">
                <a:latin typeface="Arial"/>
                <a:cs typeface="Arial"/>
              </a:rPr>
              <a:t>space</a:t>
            </a:r>
            <a:r>
              <a:rPr lang="de-DE" baseline="0" dirty="0" smtClean="0">
                <a:latin typeface="Arial"/>
                <a:cs typeface="Arial"/>
              </a:rPr>
              <a:t>)</a:t>
            </a:r>
          </a:p>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err="1" smtClean="0">
                <a:latin typeface="Arial"/>
                <a:cs typeface="Arial"/>
              </a:rPr>
              <a:t>For</a:t>
            </a:r>
            <a:r>
              <a:rPr lang="de-DE" baseline="0" dirty="0" smtClean="0">
                <a:latin typeface="Arial"/>
                <a:cs typeface="Arial"/>
              </a:rPr>
              <a:t> a </a:t>
            </a:r>
            <a:r>
              <a:rPr lang="de-DE" baseline="0" dirty="0" err="1" smtClean="0">
                <a:latin typeface="Arial"/>
                <a:cs typeface="Arial"/>
              </a:rPr>
              <a:t>clock</a:t>
            </a:r>
            <a:r>
              <a:rPr lang="de-DE" baseline="0" dirty="0" smtClean="0">
                <a:latin typeface="Arial"/>
                <a:cs typeface="Arial"/>
              </a:rPr>
              <a:t>: </a:t>
            </a:r>
            <a:r>
              <a:rPr lang="de-DE" baseline="0" dirty="0" err="1" smtClean="0">
                <a:latin typeface="Arial"/>
                <a:cs typeface="Arial"/>
              </a:rPr>
              <a:t>dephasing</a:t>
            </a:r>
            <a:r>
              <a:rPr lang="de-DE" baseline="0" dirty="0" smtClean="0">
                <a:latin typeface="Arial"/>
                <a:cs typeface="Arial"/>
              </a:rPr>
              <a:t> </a:t>
            </a:r>
            <a:r>
              <a:rPr lang="de-DE" baseline="0" dirty="0" err="1" smtClean="0">
                <a:latin typeface="Arial"/>
                <a:cs typeface="Arial"/>
              </a:rPr>
              <a:t>occurs</a:t>
            </a:r>
            <a:r>
              <a:rPr lang="de-DE" baseline="0" dirty="0" smtClean="0">
                <a:latin typeface="Arial"/>
                <a:cs typeface="Arial"/>
              </a:rPr>
              <a:t> </a:t>
            </a:r>
            <a:r>
              <a:rPr lang="de-DE" baseline="0" dirty="0" err="1" smtClean="0">
                <a:latin typeface="Arial"/>
                <a:cs typeface="Arial"/>
              </a:rPr>
              <a:t>through</a:t>
            </a:r>
            <a:r>
              <a:rPr lang="de-DE" baseline="0" dirty="0" smtClean="0">
                <a:latin typeface="Arial"/>
                <a:cs typeface="Arial"/>
              </a:rPr>
              <a:t> </a:t>
            </a:r>
            <a:r>
              <a:rPr lang="de-DE" baseline="0" dirty="0" err="1" smtClean="0">
                <a:latin typeface="Arial"/>
                <a:cs typeface="Arial"/>
              </a:rPr>
              <a:t>gravitationl</a:t>
            </a:r>
            <a:r>
              <a:rPr lang="de-DE" baseline="0" dirty="0" smtClean="0">
                <a:latin typeface="Arial"/>
                <a:cs typeface="Arial"/>
              </a:rPr>
              <a:t> </a:t>
            </a:r>
            <a:r>
              <a:rPr lang="de-DE" baseline="0" dirty="0" err="1" smtClean="0">
                <a:latin typeface="Arial"/>
                <a:cs typeface="Arial"/>
              </a:rPr>
              <a:t>red</a:t>
            </a:r>
            <a:r>
              <a:rPr lang="de-DE" baseline="0" dirty="0" smtClean="0">
                <a:latin typeface="Arial"/>
                <a:cs typeface="Arial"/>
              </a:rPr>
              <a:t> </a:t>
            </a:r>
            <a:r>
              <a:rPr lang="de-DE" baseline="0" dirty="0" err="1" smtClean="0">
                <a:latin typeface="Arial"/>
                <a:cs typeface="Arial"/>
              </a:rPr>
              <a:t>shift</a:t>
            </a:r>
            <a:r>
              <a:rPr lang="de-DE" baseline="0" dirty="0" smtClean="0">
                <a:latin typeface="Arial"/>
                <a:cs typeface="Arial"/>
              </a:rPr>
              <a:t>! Genuine </a:t>
            </a:r>
            <a:r>
              <a:rPr lang="de-DE" baseline="0" dirty="0" err="1" smtClean="0">
                <a:latin typeface="Arial"/>
                <a:cs typeface="Arial"/>
              </a:rPr>
              <a:t>test</a:t>
            </a:r>
            <a:r>
              <a:rPr lang="de-DE" baseline="0" dirty="0" smtClean="0">
                <a:latin typeface="Arial"/>
                <a:cs typeface="Arial"/>
              </a:rPr>
              <a:t>!</a:t>
            </a:r>
            <a:endParaRPr lang="de-DE" dirty="0" smtClean="0">
              <a:latin typeface="Aria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de-DE" dirty="0" smtClean="0">
              <a:latin typeface="Arial"/>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latin typeface="Arial"/>
                <a:cs typeface="Arial"/>
              </a:rPr>
              <a:t>„The </a:t>
            </a:r>
            <a:r>
              <a:rPr lang="de-DE" dirty="0" err="1" smtClean="0">
                <a:latin typeface="Arial"/>
                <a:cs typeface="Arial"/>
              </a:rPr>
              <a:t>current</a:t>
            </a:r>
            <a:r>
              <a:rPr lang="de-DE" dirty="0" smtClean="0">
                <a:latin typeface="Arial"/>
                <a:cs typeface="Arial"/>
              </a:rPr>
              <a:t> </a:t>
            </a:r>
            <a:r>
              <a:rPr lang="de-DE" dirty="0" err="1" smtClean="0">
                <a:latin typeface="Arial"/>
                <a:cs typeface="Arial"/>
              </a:rPr>
              <a:t>accuracy</a:t>
            </a:r>
            <a:r>
              <a:rPr lang="de-DE" dirty="0" smtClean="0">
                <a:latin typeface="Arial"/>
                <a:cs typeface="Arial"/>
              </a:rPr>
              <a:t> </a:t>
            </a:r>
            <a:r>
              <a:rPr lang="de-DE" dirty="0" err="1" smtClean="0">
                <a:latin typeface="Arial"/>
                <a:cs typeface="Arial"/>
              </a:rPr>
              <a:t>of</a:t>
            </a:r>
            <a:r>
              <a:rPr lang="de-DE" dirty="0" smtClean="0">
                <a:latin typeface="Arial"/>
                <a:cs typeface="Arial"/>
              </a:rPr>
              <a:t> </a:t>
            </a:r>
            <a:r>
              <a:rPr lang="de-DE" dirty="0" err="1" smtClean="0">
                <a:latin typeface="Arial"/>
                <a:cs typeface="Arial"/>
              </a:rPr>
              <a:t>optical</a:t>
            </a:r>
            <a:r>
              <a:rPr lang="de-DE" dirty="0" smtClean="0">
                <a:latin typeface="Arial"/>
                <a:cs typeface="Arial"/>
              </a:rPr>
              <a:t> </a:t>
            </a:r>
            <a:r>
              <a:rPr lang="de-DE" dirty="0" err="1" smtClean="0">
                <a:latin typeface="Arial"/>
                <a:cs typeface="Arial"/>
              </a:rPr>
              <a:t>atomic</a:t>
            </a:r>
            <a:r>
              <a:rPr lang="de-DE" dirty="0" smtClean="0">
                <a:latin typeface="Arial"/>
                <a:cs typeface="Arial"/>
              </a:rPr>
              <a:t> </a:t>
            </a:r>
            <a:r>
              <a:rPr lang="de-DE" dirty="0" err="1" smtClean="0">
                <a:latin typeface="Arial"/>
                <a:cs typeface="Arial"/>
              </a:rPr>
              <a:t>clocks</a:t>
            </a:r>
            <a:r>
              <a:rPr lang="de-DE" dirty="0" smtClean="0">
                <a:latin typeface="Arial"/>
                <a:cs typeface="Arial"/>
              </a:rPr>
              <a:t> in </a:t>
            </a:r>
            <a:r>
              <a:rPr lang="de-DE" dirty="0" err="1" smtClean="0">
                <a:latin typeface="Arial"/>
                <a:cs typeface="Arial"/>
              </a:rPr>
              <a:t>combination</a:t>
            </a:r>
            <a:r>
              <a:rPr lang="de-DE" dirty="0" smtClean="0">
                <a:latin typeface="Arial"/>
                <a:cs typeface="Arial"/>
              </a:rPr>
              <a:t> </a:t>
            </a:r>
            <a:r>
              <a:rPr lang="de-DE" dirty="0" err="1" smtClean="0">
                <a:latin typeface="Arial"/>
                <a:cs typeface="Arial"/>
              </a:rPr>
              <a:t>with</a:t>
            </a:r>
            <a:r>
              <a:rPr lang="de-DE" dirty="0" smtClean="0">
                <a:latin typeface="Arial"/>
                <a:cs typeface="Arial"/>
              </a:rPr>
              <a:t> </a:t>
            </a:r>
            <a:r>
              <a:rPr lang="de-DE" dirty="0" err="1" smtClean="0">
                <a:latin typeface="Arial"/>
                <a:cs typeface="Arial"/>
              </a:rPr>
              <a:t>techniques</a:t>
            </a:r>
            <a:r>
              <a:rPr lang="de-DE" dirty="0" smtClean="0">
                <a:latin typeface="Arial"/>
                <a:cs typeface="Arial"/>
              </a:rPr>
              <a:t> </a:t>
            </a:r>
            <a:r>
              <a:rPr lang="de-DE" dirty="0" err="1" smtClean="0">
                <a:latin typeface="Arial"/>
                <a:cs typeface="Arial"/>
              </a:rPr>
              <a:t>from</a:t>
            </a:r>
            <a:r>
              <a:rPr lang="de-DE" dirty="0" smtClean="0">
                <a:latin typeface="Arial"/>
                <a:cs typeface="Arial"/>
              </a:rPr>
              <a:t> </a:t>
            </a:r>
            <a:r>
              <a:rPr lang="de-DE" dirty="0" err="1" smtClean="0">
                <a:latin typeface="Arial"/>
                <a:cs typeface="Arial"/>
              </a:rPr>
              <a:t>atom</a:t>
            </a:r>
            <a:r>
              <a:rPr lang="de-DE" dirty="0" smtClean="0">
                <a:latin typeface="Arial"/>
                <a:cs typeface="Arial"/>
              </a:rPr>
              <a:t> </a:t>
            </a:r>
            <a:r>
              <a:rPr lang="de-DE" dirty="0" err="1" smtClean="0">
                <a:latin typeface="Arial"/>
                <a:cs typeface="Arial"/>
              </a:rPr>
              <a:t>interferometry</a:t>
            </a:r>
            <a:r>
              <a:rPr lang="de-DE" dirty="0" smtClean="0">
                <a:latin typeface="Arial"/>
                <a:cs typeface="Arial"/>
              </a:rPr>
              <a:t> </a:t>
            </a:r>
            <a:r>
              <a:rPr lang="de-DE" dirty="0" err="1" smtClean="0">
                <a:latin typeface="Arial"/>
                <a:cs typeface="Arial"/>
              </a:rPr>
              <a:t>should</a:t>
            </a:r>
            <a:r>
              <a:rPr lang="de-DE" dirty="0" smtClean="0">
                <a:latin typeface="Arial"/>
                <a:cs typeface="Arial"/>
              </a:rPr>
              <a:t> </a:t>
            </a:r>
            <a:r>
              <a:rPr lang="de-DE" dirty="0" err="1" smtClean="0">
                <a:latin typeface="Arial"/>
                <a:cs typeface="Arial"/>
              </a:rPr>
              <a:t>already</a:t>
            </a:r>
            <a:r>
              <a:rPr lang="de-DE" dirty="0" smtClean="0">
                <a:latin typeface="Arial"/>
                <a:cs typeface="Arial"/>
              </a:rPr>
              <a:t> </a:t>
            </a:r>
            <a:r>
              <a:rPr lang="de-DE" dirty="0" err="1" smtClean="0">
                <a:latin typeface="Arial"/>
                <a:cs typeface="Arial"/>
              </a:rPr>
              <a:t>allow</a:t>
            </a:r>
            <a:r>
              <a:rPr lang="de-DE" dirty="0" smtClean="0">
                <a:latin typeface="Arial"/>
                <a:cs typeface="Arial"/>
              </a:rPr>
              <a:t> </a:t>
            </a:r>
            <a:r>
              <a:rPr lang="de-DE" dirty="0" err="1" smtClean="0">
                <a:latin typeface="Arial"/>
                <a:cs typeface="Arial"/>
              </a:rPr>
              <a:t>to</a:t>
            </a:r>
            <a:r>
              <a:rPr lang="de-DE" dirty="0" smtClean="0">
                <a:latin typeface="Arial"/>
                <a:cs typeface="Arial"/>
              </a:rPr>
              <a:t> </a:t>
            </a:r>
            <a:r>
              <a:rPr lang="de-DE" dirty="0" err="1" smtClean="0">
                <a:latin typeface="Arial"/>
                <a:cs typeface="Arial"/>
              </a:rPr>
              <a:t>perform</a:t>
            </a:r>
            <a:r>
              <a:rPr lang="de-DE" dirty="0" smtClean="0">
                <a:latin typeface="Arial"/>
                <a:cs typeface="Arial"/>
              </a:rPr>
              <a:t> </a:t>
            </a:r>
            <a:r>
              <a:rPr lang="de-DE" dirty="0" err="1" smtClean="0">
                <a:latin typeface="Arial"/>
                <a:cs typeface="Arial"/>
              </a:rPr>
              <a:t>experiments</a:t>
            </a:r>
            <a:r>
              <a:rPr lang="de-DE" dirty="0" smtClean="0">
                <a:latin typeface="Arial"/>
                <a:cs typeface="Arial"/>
              </a:rPr>
              <a:t> on „</a:t>
            </a:r>
            <a:r>
              <a:rPr lang="de-DE" dirty="0" err="1" smtClean="0">
                <a:latin typeface="Arial"/>
                <a:cs typeface="Arial"/>
              </a:rPr>
              <a:t>superposition</a:t>
            </a:r>
            <a:r>
              <a:rPr lang="de-DE" dirty="0" smtClean="0">
                <a:latin typeface="Arial"/>
                <a:cs typeface="Arial"/>
              </a:rPr>
              <a:t> </a:t>
            </a:r>
            <a:r>
              <a:rPr lang="de-DE" dirty="0" err="1" smtClean="0">
                <a:latin typeface="Arial"/>
                <a:cs typeface="Arial"/>
              </a:rPr>
              <a:t>of</a:t>
            </a:r>
            <a:r>
              <a:rPr lang="de-DE" dirty="0" smtClean="0">
                <a:latin typeface="Arial"/>
                <a:cs typeface="Arial"/>
              </a:rPr>
              <a:t> </a:t>
            </a:r>
            <a:r>
              <a:rPr lang="de-DE" dirty="0" err="1" smtClean="0">
                <a:latin typeface="Arial"/>
                <a:cs typeface="Arial"/>
              </a:rPr>
              <a:t>clocks</a:t>
            </a:r>
            <a:r>
              <a:rPr lang="de-DE" dirty="0" smtClean="0">
                <a:latin typeface="Arial"/>
                <a:cs typeface="Arial"/>
              </a:rPr>
              <a:t>“. I am </a:t>
            </a:r>
            <a:r>
              <a:rPr lang="de-DE" dirty="0" err="1" smtClean="0">
                <a:latin typeface="Arial"/>
                <a:cs typeface="Arial"/>
              </a:rPr>
              <a:t>confident</a:t>
            </a:r>
            <a:r>
              <a:rPr lang="de-DE" dirty="0" smtClean="0">
                <a:latin typeface="Arial"/>
                <a:cs typeface="Arial"/>
              </a:rPr>
              <a:t> </a:t>
            </a:r>
            <a:r>
              <a:rPr lang="de-DE" dirty="0" err="1" smtClean="0">
                <a:latin typeface="Arial"/>
                <a:cs typeface="Arial"/>
              </a:rPr>
              <a:t>that</a:t>
            </a:r>
            <a:r>
              <a:rPr lang="de-DE" dirty="0" smtClean="0">
                <a:latin typeface="Arial"/>
                <a:cs typeface="Arial"/>
              </a:rPr>
              <a:t> </a:t>
            </a:r>
            <a:r>
              <a:rPr lang="de-DE" dirty="0" err="1" smtClean="0">
                <a:latin typeface="Arial"/>
                <a:cs typeface="Arial"/>
              </a:rPr>
              <a:t>this</a:t>
            </a:r>
            <a:r>
              <a:rPr lang="de-DE" dirty="0" smtClean="0">
                <a:latin typeface="Arial"/>
                <a:cs typeface="Arial"/>
              </a:rPr>
              <a:t> will happen </a:t>
            </a:r>
            <a:r>
              <a:rPr lang="de-DE" dirty="0" err="1" smtClean="0">
                <a:latin typeface="Arial"/>
                <a:cs typeface="Arial"/>
              </a:rPr>
              <a:t>soon</a:t>
            </a:r>
            <a:r>
              <a:rPr lang="de-DE" dirty="0" smtClean="0">
                <a:latin typeface="Arial"/>
                <a:cs typeface="Arial"/>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de-DE" dirty="0" smtClean="0">
              <a:latin typeface="Arial"/>
              <a:cs typeface="Arial"/>
            </a:endParaRPr>
          </a:p>
          <a:p>
            <a:pPr marL="171450" marR="0" indent="-171450" algn="l" defTabSz="457200" rtl="0" eaLnBrk="1" fontAlgn="auto" latinLnBrk="0" hangingPunct="1">
              <a:lnSpc>
                <a:spcPct val="100000"/>
              </a:lnSpc>
              <a:spcBef>
                <a:spcPts val="0"/>
              </a:spcBef>
              <a:spcAft>
                <a:spcPts val="0"/>
              </a:spcAft>
              <a:buClrTx/>
              <a:buSzTx/>
              <a:buFont typeface="Wingdings" charset="0"/>
              <a:buChar char="à"/>
              <a:tabLst/>
              <a:defRPr/>
            </a:pPr>
            <a:r>
              <a:rPr lang="de-DE" dirty="0" err="1" smtClean="0">
                <a:latin typeface="Arial"/>
                <a:cs typeface="Arial"/>
                <a:sym typeface="Wingdings"/>
              </a:rPr>
              <a:t>Dephasing</a:t>
            </a:r>
            <a:r>
              <a:rPr lang="de-DE" dirty="0" smtClean="0">
                <a:latin typeface="Arial"/>
                <a:cs typeface="Arial"/>
                <a:sym typeface="Wingdings"/>
              </a:rPr>
              <a:t> </a:t>
            </a:r>
            <a:r>
              <a:rPr lang="de-DE" dirty="0" err="1" smtClean="0">
                <a:latin typeface="Arial"/>
                <a:cs typeface="Arial"/>
                <a:sym typeface="Wingdings"/>
              </a:rPr>
              <a:t>would</a:t>
            </a:r>
            <a:r>
              <a:rPr lang="de-DE" dirty="0" smtClean="0">
                <a:latin typeface="Arial"/>
                <a:cs typeface="Arial"/>
                <a:sym typeface="Wingdings"/>
              </a:rPr>
              <a:t> </a:t>
            </a:r>
            <a:r>
              <a:rPr lang="de-DE" dirty="0" err="1" smtClean="0">
                <a:latin typeface="Arial"/>
                <a:cs typeface="Arial"/>
                <a:sym typeface="Wingdings"/>
              </a:rPr>
              <a:t>be</a:t>
            </a:r>
            <a:r>
              <a:rPr lang="de-DE" baseline="0" dirty="0" smtClean="0">
                <a:latin typeface="Arial"/>
                <a:cs typeface="Arial"/>
                <a:sym typeface="Wingdings"/>
              </a:rPr>
              <a:t> a genuine </a:t>
            </a:r>
            <a:r>
              <a:rPr lang="de-DE" baseline="0" dirty="0" err="1" smtClean="0">
                <a:latin typeface="Arial"/>
                <a:cs typeface="Arial"/>
                <a:sym typeface="Wingdings"/>
              </a:rPr>
              <a:t>test</a:t>
            </a:r>
            <a:r>
              <a:rPr lang="de-DE" baseline="0" dirty="0" smtClean="0">
                <a:latin typeface="Arial"/>
                <a:cs typeface="Arial"/>
                <a:sym typeface="Wingdings"/>
              </a:rPr>
              <a:t> </a:t>
            </a:r>
            <a:r>
              <a:rPr lang="de-DE" baseline="0" dirty="0" err="1" smtClean="0">
                <a:latin typeface="Arial"/>
                <a:cs typeface="Arial"/>
                <a:sym typeface="Wingdings"/>
              </a:rPr>
              <a:t>of</a:t>
            </a:r>
            <a:r>
              <a:rPr lang="de-DE" baseline="0" dirty="0" smtClean="0">
                <a:latin typeface="Arial"/>
                <a:cs typeface="Arial"/>
                <a:sym typeface="Wingdings"/>
              </a:rPr>
              <a:t> </a:t>
            </a:r>
            <a:r>
              <a:rPr lang="de-DE" baseline="0" dirty="0" err="1" smtClean="0">
                <a:latin typeface="Arial"/>
                <a:cs typeface="Arial"/>
                <a:sym typeface="Wingdings"/>
              </a:rPr>
              <a:t>relativistic</a:t>
            </a:r>
            <a:r>
              <a:rPr lang="de-DE" baseline="0" dirty="0" smtClean="0">
                <a:latin typeface="Arial"/>
                <a:cs typeface="Arial"/>
                <a:sym typeface="Wingdings"/>
              </a:rPr>
              <a:t> </a:t>
            </a:r>
            <a:r>
              <a:rPr lang="de-DE" baseline="0" dirty="0" err="1" smtClean="0">
                <a:latin typeface="Arial"/>
                <a:cs typeface="Arial"/>
                <a:sym typeface="Wingdings"/>
              </a:rPr>
              <a:t>effect</a:t>
            </a:r>
            <a:r>
              <a:rPr lang="de-DE" baseline="0" dirty="0" smtClean="0">
                <a:latin typeface="Arial"/>
                <a:cs typeface="Arial"/>
                <a:sym typeface="Wingdings"/>
              </a:rPr>
              <a:t> on a </a:t>
            </a:r>
            <a:r>
              <a:rPr lang="de-DE" baseline="0" dirty="0" err="1" smtClean="0">
                <a:latin typeface="Arial"/>
                <a:cs typeface="Arial"/>
                <a:sym typeface="Wingdings"/>
              </a:rPr>
              <a:t>quantum</a:t>
            </a:r>
            <a:r>
              <a:rPr lang="de-DE" baseline="0" dirty="0" smtClean="0">
                <a:latin typeface="Arial"/>
                <a:cs typeface="Arial"/>
                <a:sym typeface="Wingdings"/>
              </a:rPr>
              <a:t> </a:t>
            </a:r>
            <a:r>
              <a:rPr lang="de-DE" baseline="0" dirty="0" err="1" smtClean="0">
                <a:latin typeface="Arial"/>
                <a:cs typeface="Arial"/>
                <a:sym typeface="Wingdings"/>
              </a:rPr>
              <a:t>property</a:t>
            </a:r>
            <a:r>
              <a:rPr lang="de-DE" baseline="0" dirty="0" smtClean="0">
                <a:latin typeface="Arial"/>
                <a:cs typeface="Arial"/>
                <a:sym typeface="Wingdings"/>
              </a:rPr>
              <a:t> (</a:t>
            </a:r>
            <a:r>
              <a:rPr lang="de-DE" baseline="0" dirty="0" err="1" smtClean="0">
                <a:latin typeface="Arial"/>
                <a:cs typeface="Arial"/>
                <a:sym typeface="Wingdings"/>
              </a:rPr>
              <a:t>phase</a:t>
            </a:r>
            <a:r>
              <a:rPr lang="de-DE" baseline="0" dirty="0" smtClean="0">
                <a:latin typeface="Arial"/>
                <a:cs typeface="Arial"/>
                <a:sym typeface="Wingdings"/>
              </a:rPr>
              <a:t> </a:t>
            </a:r>
            <a:r>
              <a:rPr lang="de-DE" baseline="0" dirty="0" err="1" smtClean="0">
                <a:latin typeface="Arial"/>
                <a:cs typeface="Arial"/>
                <a:sym typeface="Wingdings"/>
              </a:rPr>
              <a:t>of</a:t>
            </a:r>
            <a:r>
              <a:rPr lang="de-DE" baseline="0" dirty="0" smtClean="0">
                <a:latin typeface="Arial"/>
                <a:cs typeface="Arial"/>
                <a:sym typeface="Wingdings"/>
              </a:rPr>
              <a:t> </a:t>
            </a:r>
            <a:r>
              <a:rPr lang="de-DE" baseline="0" dirty="0" err="1" smtClean="0">
                <a:latin typeface="Arial"/>
                <a:cs typeface="Arial"/>
                <a:sym typeface="Wingdings"/>
              </a:rPr>
              <a:t>wavefunction</a:t>
            </a:r>
            <a:r>
              <a:rPr lang="de-DE" baseline="0" dirty="0" smtClean="0">
                <a:latin typeface="Arial"/>
                <a:cs typeface="Arial"/>
                <a:sym typeface="Wingdings"/>
              </a:rPr>
              <a:t>)</a:t>
            </a:r>
          </a:p>
          <a:p>
            <a:pPr marL="171450" marR="0" indent="-171450" algn="l" defTabSz="457200" rtl="0" eaLnBrk="1" fontAlgn="auto" latinLnBrk="0" hangingPunct="1">
              <a:lnSpc>
                <a:spcPct val="100000"/>
              </a:lnSpc>
              <a:spcBef>
                <a:spcPts val="0"/>
              </a:spcBef>
              <a:spcAft>
                <a:spcPts val="0"/>
              </a:spcAft>
              <a:buClrTx/>
              <a:buSzTx/>
              <a:buFont typeface="Wingdings" charset="0"/>
              <a:buChar char="à"/>
              <a:tabLst/>
              <a:defRPr/>
            </a:pPr>
            <a:endParaRPr lang="de-DE" baseline="0" dirty="0" smtClean="0">
              <a:latin typeface="Arial"/>
              <a:cs typeface="Arial"/>
              <a:sym typeface="Wingdings"/>
            </a:endParaRPr>
          </a:p>
          <a:p>
            <a:pPr marL="171450" marR="0" indent="-171450" algn="l" defTabSz="457200" rtl="0" eaLnBrk="1" fontAlgn="auto" latinLnBrk="0" hangingPunct="1">
              <a:lnSpc>
                <a:spcPct val="100000"/>
              </a:lnSpc>
              <a:spcBef>
                <a:spcPts val="0"/>
              </a:spcBef>
              <a:spcAft>
                <a:spcPts val="0"/>
              </a:spcAft>
              <a:buClrTx/>
              <a:buSzTx/>
              <a:buFont typeface="Wingdings" charset="0"/>
              <a:buChar char="à"/>
              <a:tabLst/>
              <a:defRPr/>
            </a:pPr>
            <a:endParaRPr lang="de-DE" dirty="0" smtClean="0">
              <a:latin typeface="Arial"/>
              <a:cs typeface="Arial"/>
            </a:endParaRPr>
          </a:p>
          <a:p>
            <a:r>
              <a:rPr lang="de-DE" dirty="0" err="1" smtClean="0"/>
              <a:t>the</a:t>
            </a:r>
            <a:r>
              <a:rPr lang="de-DE" dirty="0" smtClean="0"/>
              <a:t> Shapiro </a:t>
            </a:r>
            <a:r>
              <a:rPr lang="de-DE" dirty="0" err="1" smtClean="0"/>
              <a:t>effect</a:t>
            </a:r>
            <a:r>
              <a:rPr lang="de-DE" dirty="0" smtClean="0"/>
              <a:t> </a:t>
            </a:r>
            <a:r>
              <a:rPr lang="de-DE" dirty="0" err="1" smtClean="0"/>
              <a:t>and</a:t>
            </a:r>
            <a:r>
              <a:rPr lang="de-DE" dirty="0" smtClean="0"/>
              <a:t> </a:t>
            </a:r>
            <a:r>
              <a:rPr lang="de-DE" dirty="0" err="1" smtClean="0"/>
              <a:t>the</a:t>
            </a:r>
            <a:r>
              <a:rPr lang="de-DE" dirty="0" smtClean="0"/>
              <a:t> Pound–</a:t>
            </a:r>
            <a:r>
              <a:rPr lang="de-DE" dirty="0" err="1" smtClean="0"/>
              <a:t>Rebka</a:t>
            </a:r>
            <a:r>
              <a:rPr lang="de-DE" dirty="0" smtClean="0"/>
              <a:t> </a:t>
            </a:r>
            <a:r>
              <a:rPr lang="de-DE" dirty="0" err="1" smtClean="0"/>
              <a:t>experiment</a:t>
            </a:r>
            <a:r>
              <a:rPr lang="de-DE" dirty="0" smtClean="0"/>
              <a:t> </a:t>
            </a:r>
            <a:r>
              <a:rPr lang="de-DE" dirty="0" err="1" smtClean="0"/>
              <a:t>can</a:t>
            </a:r>
            <a:r>
              <a:rPr lang="de-DE" dirty="0" smtClean="0"/>
              <a:t> </a:t>
            </a:r>
            <a:r>
              <a:rPr lang="de-DE" dirty="0" err="1" smtClean="0"/>
              <a:t>be</a:t>
            </a:r>
            <a:r>
              <a:rPr lang="de-DE" dirty="0" smtClean="0"/>
              <a:t> </a:t>
            </a:r>
            <a:r>
              <a:rPr lang="de-DE" dirty="0" err="1" smtClean="0"/>
              <a:t>modeled</a:t>
            </a:r>
            <a:r>
              <a:rPr lang="de-DE" dirty="0" smtClean="0"/>
              <a:t> </a:t>
            </a:r>
            <a:r>
              <a:rPr lang="de-DE" dirty="0" err="1" smtClean="0"/>
              <a:t>using</a:t>
            </a:r>
            <a:r>
              <a:rPr lang="de-DE" dirty="0" smtClean="0"/>
              <a:t> </a:t>
            </a:r>
            <a:r>
              <a:rPr lang="de-DE" dirty="0" err="1" smtClean="0"/>
              <a:t>classical</a:t>
            </a:r>
            <a:r>
              <a:rPr lang="de-DE" dirty="0" smtClean="0"/>
              <a:t> </a:t>
            </a:r>
            <a:r>
              <a:rPr lang="de-DE" dirty="0" err="1" smtClean="0"/>
              <a:t>electrodynamics</a:t>
            </a:r>
            <a:r>
              <a:rPr lang="de-DE" dirty="0" smtClean="0"/>
              <a:t> in </a:t>
            </a:r>
            <a:r>
              <a:rPr lang="de-DE" dirty="0" err="1" smtClean="0"/>
              <a:t>curved</a:t>
            </a:r>
            <a:r>
              <a:rPr lang="de-DE" dirty="0" smtClean="0"/>
              <a:t> </a:t>
            </a:r>
            <a:r>
              <a:rPr lang="de-DE" dirty="0" err="1" smtClean="0"/>
              <a:t>space</a:t>
            </a:r>
            <a:r>
              <a:rPr lang="de-DE" dirty="0" smtClean="0"/>
              <a:t>-time, </a:t>
            </a:r>
            <a:r>
              <a:rPr lang="de-DE" dirty="0" err="1" smtClean="0"/>
              <a:t>while</a:t>
            </a:r>
            <a:r>
              <a:rPr lang="de-DE" dirty="0" smtClean="0"/>
              <a:t> </a:t>
            </a:r>
            <a:r>
              <a:rPr lang="de-DE" dirty="0" err="1" smtClean="0"/>
              <a:t>the</a:t>
            </a:r>
            <a:r>
              <a:rPr lang="de-DE" dirty="0" smtClean="0"/>
              <a:t> </a:t>
            </a:r>
            <a:r>
              <a:rPr lang="de-DE" dirty="0" err="1" smtClean="0"/>
              <a:t>Hafele</a:t>
            </a:r>
            <a:r>
              <a:rPr lang="de-DE" dirty="0" smtClean="0"/>
              <a:t>–Keating </a:t>
            </a:r>
            <a:r>
              <a:rPr lang="de-DE" dirty="0" err="1" smtClean="0"/>
              <a:t>experiment</a:t>
            </a:r>
            <a:r>
              <a:rPr lang="de-DE" dirty="0" smtClean="0"/>
              <a:t> </a:t>
            </a:r>
            <a:r>
              <a:rPr lang="de-DE" dirty="0" err="1" smtClean="0"/>
              <a:t>can</a:t>
            </a:r>
            <a:r>
              <a:rPr lang="de-DE" dirty="0" smtClean="0"/>
              <a:t> </a:t>
            </a:r>
            <a:r>
              <a:rPr lang="de-DE" dirty="0" err="1" smtClean="0"/>
              <a:t>be</a:t>
            </a:r>
            <a:r>
              <a:rPr lang="de-DE" dirty="0" smtClean="0"/>
              <a:t> </a:t>
            </a:r>
            <a:r>
              <a:rPr lang="de-DE" dirty="0" err="1" smtClean="0"/>
              <a:t>described</a:t>
            </a:r>
            <a:r>
              <a:rPr lang="de-DE" dirty="0" smtClean="0"/>
              <a:t> in </a:t>
            </a:r>
            <a:r>
              <a:rPr lang="de-DE" dirty="0" err="1" smtClean="0"/>
              <a:t>terms</a:t>
            </a:r>
            <a:r>
              <a:rPr lang="de-DE" dirty="0" smtClean="0"/>
              <a:t> </a:t>
            </a:r>
            <a:r>
              <a:rPr lang="de-DE" dirty="0" err="1" smtClean="0"/>
              <a:t>of</a:t>
            </a:r>
            <a:r>
              <a:rPr lang="de-DE" dirty="0" smtClean="0"/>
              <a:t> </a:t>
            </a:r>
            <a:r>
              <a:rPr lang="de-DE" dirty="0" err="1" smtClean="0"/>
              <a:t>clocks</a:t>
            </a:r>
            <a:r>
              <a:rPr lang="de-DE" dirty="0" smtClean="0"/>
              <a:t> </a:t>
            </a:r>
            <a:r>
              <a:rPr lang="de-DE" dirty="0" err="1" smtClean="0"/>
              <a:t>measuring</a:t>
            </a:r>
            <a:r>
              <a:rPr lang="de-DE" dirty="0" smtClean="0"/>
              <a:t> time </a:t>
            </a:r>
            <a:r>
              <a:rPr lang="de-DE" dirty="0" err="1" smtClean="0"/>
              <a:t>along</a:t>
            </a:r>
            <a:r>
              <a:rPr lang="de-DE" dirty="0" smtClean="0"/>
              <a:t> </a:t>
            </a:r>
            <a:r>
              <a:rPr lang="de-DE" dirty="0" err="1" smtClean="0"/>
              <a:t>their</a:t>
            </a:r>
            <a:r>
              <a:rPr lang="de-DE" dirty="0" smtClean="0"/>
              <a:t> </a:t>
            </a:r>
            <a:r>
              <a:rPr lang="de-DE" dirty="0" err="1" smtClean="0"/>
              <a:t>classical</a:t>
            </a:r>
            <a:r>
              <a:rPr lang="de-DE" dirty="0" smtClean="0"/>
              <a:t> (</a:t>
            </a:r>
            <a:r>
              <a:rPr lang="de-DE" dirty="0" err="1" smtClean="0"/>
              <a:t>localized</a:t>
            </a:r>
            <a:r>
              <a:rPr lang="de-DE" dirty="0" smtClean="0"/>
              <a:t>) </a:t>
            </a:r>
            <a:r>
              <a:rPr lang="de-DE" dirty="0" err="1" smtClean="0"/>
              <a:t>trajectories</a:t>
            </a:r>
            <a:r>
              <a:rPr lang="de-DE" dirty="0" smtClean="0"/>
              <a:t>. The </a:t>
            </a:r>
            <a:r>
              <a:rPr lang="de-DE" dirty="0" err="1" smtClean="0"/>
              <a:t>first</a:t>
            </a:r>
            <a:r>
              <a:rPr lang="de-DE" dirty="0" smtClean="0"/>
              <a:t> </a:t>
            </a:r>
            <a:r>
              <a:rPr lang="de-DE" dirty="0" err="1" smtClean="0"/>
              <a:t>experiment</a:t>
            </a:r>
            <a:r>
              <a:rPr lang="de-DE" dirty="0" smtClean="0"/>
              <a:t> </a:t>
            </a:r>
            <a:r>
              <a:rPr lang="de-DE" dirty="0" err="1" smtClean="0"/>
              <a:t>measuring</a:t>
            </a:r>
            <a:r>
              <a:rPr lang="de-DE" dirty="0" smtClean="0"/>
              <a:t> </a:t>
            </a:r>
            <a:r>
              <a:rPr lang="de-DE" dirty="0" err="1" smtClean="0"/>
              <a:t>the</a:t>
            </a:r>
            <a:r>
              <a:rPr lang="de-DE" dirty="0" smtClean="0"/>
              <a:t> </a:t>
            </a:r>
            <a:r>
              <a:rPr lang="de-DE" dirty="0" err="1" smtClean="0"/>
              <a:t>effect</a:t>
            </a:r>
            <a:r>
              <a:rPr lang="de-DE" dirty="0" smtClean="0"/>
              <a:t> </a:t>
            </a:r>
            <a:r>
              <a:rPr lang="de-DE" dirty="0" err="1" smtClean="0"/>
              <a:t>of</a:t>
            </a:r>
            <a:r>
              <a:rPr lang="de-DE" dirty="0" smtClean="0"/>
              <a:t> </a:t>
            </a:r>
            <a:r>
              <a:rPr lang="de-DE" dirty="0" err="1" smtClean="0"/>
              <a:t>gravity</a:t>
            </a:r>
            <a:r>
              <a:rPr lang="de-DE" dirty="0" smtClean="0"/>
              <a:t> on </a:t>
            </a:r>
            <a:r>
              <a:rPr lang="de-DE" dirty="0" err="1" smtClean="0"/>
              <a:t>the</a:t>
            </a:r>
            <a:r>
              <a:rPr lang="de-DE" dirty="0" smtClean="0"/>
              <a:t> </a:t>
            </a:r>
            <a:r>
              <a:rPr lang="de-DE" dirty="0" err="1" smtClean="0"/>
              <a:t>quantum</a:t>
            </a:r>
            <a:r>
              <a:rPr lang="de-DE" dirty="0" smtClean="0"/>
              <a:t> </a:t>
            </a:r>
            <a:r>
              <a:rPr lang="de-DE" dirty="0" err="1" smtClean="0"/>
              <a:t>wavefunction</a:t>
            </a:r>
            <a:r>
              <a:rPr lang="de-DE" dirty="0" smtClean="0"/>
              <a:t> </a:t>
            </a:r>
            <a:r>
              <a:rPr lang="de-DE" dirty="0" err="1" smtClean="0"/>
              <a:t>ofa</a:t>
            </a:r>
            <a:r>
              <a:rPr lang="de-DE" dirty="0" smtClean="0"/>
              <a:t> </a:t>
            </a:r>
            <a:r>
              <a:rPr lang="de-DE" dirty="0" err="1" smtClean="0"/>
              <a:t>single</a:t>
            </a:r>
            <a:r>
              <a:rPr lang="de-DE" dirty="0" smtClean="0"/>
              <a:t> </a:t>
            </a:r>
            <a:r>
              <a:rPr lang="de-DE" dirty="0" err="1" smtClean="0"/>
              <a:t>particle</a:t>
            </a:r>
            <a:r>
              <a:rPr lang="de-DE" dirty="0" smtClean="0"/>
              <a:t> was </a:t>
            </a:r>
            <a:r>
              <a:rPr lang="de-DE" dirty="0" err="1" smtClean="0"/>
              <a:t>performed</a:t>
            </a:r>
            <a:r>
              <a:rPr lang="de-DE" dirty="0" smtClean="0"/>
              <a:t> </a:t>
            </a:r>
            <a:r>
              <a:rPr lang="de-DE" dirty="0" err="1" smtClean="0"/>
              <a:t>by</a:t>
            </a:r>
            <a:r>
              <a:rPr lang="de-DE" dirty="0" smtClean="0"/>
              <a:t> </a:t>
            </a:r>
            <a:r>
              <a:rPr lang="de-DE" dirty="0" err="1" smtClean="0"/>
              <a:t>Colella</a:t>
            </a:r>
            <a:r>
              <a:rPr lang="de-DE" dirty="0" smtClean="0"/>
              <a:t>, </a:t>
            </a:r>
            <a:r>
              <a:rPr lang="de-DE" dirty="0" err="1" smtClean="0"/>
              <a:t>Overhauser</a:t>
            </a:r>
            <a:r>
              <a:rPr lang="de-DE" dirty="0" smtClean="0"/>
              <a:t>, </a:t>
            </a:r>
            <a:r>
              <a:rPr lang="de-DE" dirty="0" err="1" smtClean="0"/>
              <a:t>and</a:t>
            </a:r>
            <a:r>
              <a:rPr lang="de-DE" dirty="0" smtClean="0"/>
              <a:t> Werner (COW) </a:t>
            </a:r>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12</a:t>
            </a:fld>
            <a:endParaRPr lang="de-DE"/>
          </a:p>
        </p:txBody>
      </p:sp>
    </p:spTree>
    <p:extLst>
      <p:ext uri="{BB962C8B-B14F-4D97-AF65-F5344CB8AC3E}">
        <p14:creationId xmlns:p14="http://schemas.microsoft.com/office/powerpoint/2010/main" val="1310849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Message: </a:t>
            </a:r>
            <a:r>
              <a:rPr lang="de-DE" dirty="0" err="1" smtClean="0"/>
              <a:t>these</a:t>
            </a:r>
            <a:r>
              <a:rPr lang="de-DE" dirty="0" smtClean="0"/>
              <a:t> </a:t>
            </a:r>
            <a:r>
              <a:rPr lang="de-DE" dirty="0" err="1" smtClean="0"/>
              <a:t>experiments</a:t>
            </a:r>
            <a:r>
              <a:rPr lang="de-DE" dirty="0" smtClean="0"/>
              <a:t> </a:t>
            </a:r>
            <a:r>
              <a:rPr lang="de-DE" dirty="0" err="1" smtClean="0"/>
              <a:t>are</a:t>
            </a:r>
            <a:r>
              <a:rPr lang="de-DE" dirty="0" smtClean="0"/>
              <a:t> </a:t>
            </a:r>
            <a:r>
              <a:rPr lang="de-DE" dirty="0" err="1" smtClean="0"/>
              <a:t>feasible</a:t>
            </a:r>
            <a:r>
              <a:rPr lang="de-DE" dirty="0" smtClean="0"/>
              <a:t> </a:t>
            </a:r>
            <a:r>
              <a:rPr lang="de-DE" dirty="0" err="1" smtClean="0"/>
              <a:t>and</a:t>
            </a:r>
            <a:r>
              <a:rPr lang="de-DE" dirty="0" smtClean="0"/>
              <a:t> </a:t>
            </a:r>
            <a:r>
              <a:rPr lang="de-DE" dirty="0" err="1" smtClean="0"/>
              <a:t>they</a:t>
            </a:r>
            <a:r>
              <a:rPr lang="de-DE" dirty="0" smtClean="0"/>
              <a:t> </a:t>
            </a:r>
            <a:r>
              <a:rPr lang="de-DE" dirty="0" err="1" smtClean="0"/>
              <a:t>are</a:t>
            </a:r>
            <a:r>
              <a:rPr lang="de-DE" dirty="0" smtClean="0"/>
              <a:t> </a:t>
            </a:r>
            <a:r>
              <a:rPr lang="de-DE" dirty="0" err="1" smtClean="0"/>
              <a:t>currently</a:t>
            </a:r>
            <a:r>
              <a:rPr lang="de-DE" baseline="0" dirty="0" smtClean="0"/>
              <a:t> </a:t>
            </a:r>
            <a:r>
              <a:rPr lang="de-DE" baseline="0" dirty="0" err="1" smtClean="0"/>
              <a:t>being</a:t>
            </a:r>
            <a:r>
              <a:rPr lang="de-DE" baseline="0" dirty="0" smtClean="0"/>
              <a:t> </a:t>
            </a:r>
            <a:r>
              <a:rPr lang="de-DE" baseline="0" dirty="0" err="1" smtClean="0"/>
              <a:t>pursued</a:t>
            </a:r>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13</a:t>
            </a:fld>
            <a:endParaRPr lang="de-DE"/>
          </a:p>
        </p:txBody>
      </p:sp>
    </p:spTree>
    <p:extLst>
      <p:ext uri="{BB962C8B-B14F-4D97-AF65-F5344CB8AC3E}">
        <p14:creationId xmlns:p14="http://schemas.microsoft.com/office/powerpoint/2010/main" val="1603773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Bounds</a:t>
            </a:r>
            <a:r>
              <a:rPr lang="de-DE" baseline="0" dirty="0" smtClean="0"/>
              <a:t> on </a:t>
            </a:r>
            <a:r>
              <a:rPr lang="de-DE" baseline="0" dirty="0" err="1" smtClean="0"/>
              <a:t>classes</a:t>
            </a:r>
            <a:r>
              <a:rPr lang="de-DE" baseline="0" dirty="0" smtClean="0"/>
              <a:t> </a:t>
            </a:r>
            <a:r>
              <a:rPr lang="de-DE" baseline="0" dirty="0" err="1" smtClean="0"/>
              <a:t>of</a:t>
            </a:r>
            <a:r>
              <a:rPr lang="de-DE" baseline="0" dirty="0" smtClean="0"/>
              <a:t> </a:t>
            </a:r>
            <a:r>
              <a:rPr lang="de-DE" baseline="0" dirty="0" err="1" smtClean="0"/>
              <a:t>screened</a:t>
            </a:r>
            <a:r>
              <a:rPr lang="de-DE" baseline="0" dirty="0" smtClean="0"/>
              <a:t> </a:t>
            </a:r>
            <a:r>
              <a:rPr lang="de-DE" baseline="0" dirty="0" err="1" smtClean="0"/>
              <a:t>dark</a:t>
            </a:r>
            <a:r>
              <a:rPr lang="de-DE" baseline="0" dirty="0" smtClean="0"/>
              <a:t> </a:t>
            </a:r>
            <a:r>
              <a:rPr lang="de-DE" baseline="0" dirty="0" err="1" smtClean="0"/>
              <a:t>energy</a:t>
            </a:r>
            <a:r>
              <a:rPr lang="de-DE" baseline="0" dirty="0" smtClean="0"/>
              <a:t> </a:t>
            </a:r>
            <a:r>
              <a:rPr lang="de-DE" baseline="0" dirty="0" err="1" smtClean="0"/>
              <a:t>theories</a:t>
            </a:r>
            <a:endParaRPr lang="de-DE" baseline="0" dirty="0" smtClean="0"/>
          </a:p>
          <a:p>
            <a:endParaRPr lang="de-DE" dirty="0" smtClean="0"/>
          </a:p>
          <a:p>
            <a:r>
              <a:rPr lang="de-DE" dirty="0" smtClean="0"/>
              <a:t>„</a:t>
            </a:r>
            <a:r>
              <a:rPr lang="de-DE" dirty="0" err="1" smtClean="0"/>
              <a:t>screening</a:t>
            </a:r>
            <a:r>
              <a:rPr lang="de-DE" dirty="0" smtClean="0"/>
              <a:t>“ (</a:t>
            </a:r>
            <a:r>
              <a:rPr lang="de-DE" dirty="0" err="1" smtClean="0"/>
              <a:t>example</a:t>
            </a:r>
            <a:r>
              <a:rPr lang="de-DE" dirty="0" smtClean="0"/>
              <a:t> </a:t>
            </a:r>
            <a:r>
              <a:rPr lang="de-DE" dirty="0" err="1" smtClean="0"/>
              <a:t>Chameleon</a:t>
            </a:r>
            <a:r>
              <a:rPr lang="de-DE" dirty="0" smtClean="0"/>
              <a:t>): </a:t>
            </a:r>
            <a:r>
              <a:rPr lang="de-DE" dirty="0" err="1" smtClean="0"/>
              <a:t>only</a:t>
            </a:r>
            <a:r>
              <a:rPr lang="de-DE" dirty="0" smtClean="0"/>
              <a:t> </a:t>
            </a:r>
            <a:r>
              <a:rPr lang="de-DE" dirty="0" err="1" smtClean="0"/>
              <a:t>long</a:t>
            </a:r>
            <a:r>
              <a:rPr lang="de-DE" dirty="0" smtClean="0"/>
              <a:t> </a:t>
            </a:r>
            <a:r>
              <a:rPr lang="de-DE" dirty="0" err="1" smtClean="0"/>
              <a:t>range</a:t>
            </a:r>
            <a:r>
              <a:rPr lang="de-DE" dirty="0" smtClean="0"/>
              <a:t> </a:t>
            </a:r>
            <a:r>
              <a:rPr lang="de-DE" dirty="0" err="1" smtClean="0"/>
              <a:t>interactions</a:t>
            </a:r>
            <a:r>
              <a:rPr lang="de-DE" dirty="0" smtClean="0"/>
              <a:t>, but </a:t>
            </a:r>
            <a:r>
              <a:rPr lang="de-DE" dirty="0" err="1" smtClean="0"/>
              <a:t>effects</a:t>
            </a:r>
            <a:r>
              <a:rPr lang="de-DE" dirty="0" smtClean="0"/>
              <a:t> </a:t>
            </a:r>
            <a:r>
              <a:rPr lang="de-DE" dirty="0" err="1" smtClean="0"/>
              <a:t>from</a:t>
            </a:r>
            <a:r>
              <a:rPr lang="de-DE" dirty="0" smtClean="0"/>
              <a:t> </a:t>
            </a:r>
            <a:r>
              <a:rPr lang="de-DE" dirty="0" err="1" smtClean="0"/>
              <a:t>reginos</a:t>
            </a:r>
            <a:r>
              <a:rPr lang="de-DE" dirty="0" smtClean="0"/>
              <a:t> </a:t>
            </a:r>
            <a:r>
              <a:rPr lang="de-DE" dirty="0" err="1" smtClean="0"/>
              <a:t>of</a:t>
            </a:r>
            <a:r>
              <a:rPr lang="de-DE" dirty="0" smtClean="0"/>
              <a:t> high </a:t>
            </a:r>
            <a:r>
              <a:rPr lang="de-DE" dirty="0" err="1" smtClean="0"/>
              <a:t>densty</a:t>
            </a:r>
            <a:r>
              <a:rPr lang="de-DE" dirty="0" smtClean="0"/>
              <a:t> </a:t>
            </a:r>
            <a:r>
              <a:rPr lang="de-DE" dirty="0" err="1" smtClean="0"/>
              <a:t>are</a:t>
            </a:r>
            <a:r>
              <a:rPr lang="de-DE" dirty="0" smtClean="0"/>
              <a:t> </a:t>
            </a:r>
            <a:r>
              <a:rPr lang="de-DE" dirty="0" err="1" smtClean="0"/>
              <a:t>screened</a:t>
            </a:r>
            <a:r>
              <a:rPr lang="de-DE" dirty="0" smtClean="0"/>
              <a:t>...</a:t>
            </a:r>
          </a:p>
          <a:p>
            <a:endParaRPr lang="de-DE"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effectLst/>
              </a:rPr>
              <a:t>A </a:t>
            </a:r>
            <a:r>
              <a:rPr lang="de-DE" dirty="0" err="1" smtClean="0">
                <a:effectLst/>
              </a:rPr>
              <a:t>synchronized</a:t>
            </a:r>
            <a:r>
              <a:rPr lang="de-DE" dirty="0" smtClean="0">
                <a:effectLst/>
              </a:rPr>
              <a:t> </a:t>
            </a:r>
            <a:r>
              <a:rPr lang="de-DE" dirty="0" err="1" smtClean="0">
                <a:effectLst/>
              </a:rPr>
              <a:t>two-clock</a:t>
            </a:r>
            <a:r>
              <a:rPr lang="de-DE" dirty="0" smtClean="0">
                <a:effectLst/>
              </a:rPr>
              <a:t> </a:t>
            </a:r>
            <a:r>
              <a:rPr lang="de-DE" dirty="0" err="1" smtClean="0">
                <a:effectLst/>
              </a:rPr>
              <a:t>comparison</a:t>
            </a:r>
            <a:r>
              <a:rPr lang="de-DE" dirty="0" smtClean="0">
                <a:effectLst/>
              </a:rPr>
              <a:t> </a:t>
            </a:r>
            <a:r>
              <a:rPr lang="de-DE" dirty="0" err="1" smtClean="0">
                <a:effectLst/>
              </a:rPr>
              <a:t>between</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will </a:t>
            </a:r>
            <a:r>
              <a:rPr lang="de-DE" dirty="0" err="1" smtClean="0">
                <a:effectLst/>
              </a:rPr>
              <a:t>be</a:t>
            </a:r>
            <a:r>
              <a:rPr lang="de-DE" dirty="0" smtClean="0">
                <a:effectLst/>
              </a:rPr>
              <a:t> sensitive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effective</a:t>
            </a:r>
            <a:r>
              <a:rPr lang="de-DE" dirty="0" smtClean="0">
                <a:effectLst/>
              </a:rPr>
              <a:t> Doppler </a:t>
            </a:r>
            <a:r>
              <a:rPr lang="de-DE" dirty="0" err="1" smtClean="0">
                <a:effectLst/>
              </a:rPr>
              <a:t>shifts</a:t>
            </a:r>
            <a:r>
              <a:rPr lang="de-DE" dirty="0" smtClean="0">
                <a:effectLst/>
              </a:rPr>
              <a:t> </a:t>
            </a:r>
            <a:r>
              <a:rPr lang="de-DE" dirty="0" err="1" smtClean="0">
                <a:effectLst/>
              </a:rPr>
              <a:t>induced</a:t>
            </a:r>
            <a:r>
              <a:rPr lang="de-DE" dirty="0" smtClean="0">
                <a:effectLst/>
              </a:rPr>
              <a:t> </a:t>
            </a:r>
            <a:r>
              <a:rPr lang="de-DE" dirty="0" err="1" smtClean="0">
                <a:effectLst/>
              </a:rPr>
              <a:t>by</a:t>
            </a:r>
            <a:r>
              <a:rPr lang="de-DE" dirty="0" smtClean="0">
                <a:effectLst/>
              </a:rPr>
              <a:t> </a:t>
            </a:r>
            <a:r>
              <a:rPr lang="de-DE" dirty="0" err="1" smtClean="0">
                <a:effectLst/>
              </a:rPr>
              <a:t>incident</a:t>
            </a:r>
            <a:r>
              <a:rPr lang="de-DE" dirty="0" smtClean="0">
                <a:effectLst/>
              </a:rPr>
              <a:t> </a:t>
            </a:r>
            <a:r>
              <a:rPr lang="de-DE" dirty="0" err="1" smtClean="0">
                <a:effectLst/>
              </a:rPr>
              <a:t>gravitational</a:t>
            </a:r>
            <a:r>
              <a:rPr lang="de-DE" dirty="0" smtClean="0">
                <a:effectLst/>
              </a:rPr>
              <a:t> </a:t>
            </a:r>
            <a:r>
              <a:rPr lang="de-DE" dirty="0" err="1" smtClean="0">
                <a:effectLst/>
              </a:rPr>
              <a:t>waves</a:t>
            </a:r>
            <a:r>
              <a:rPr lang="de-DE" dirty="0" smtClean="0">
                <a:effectLst/>
              </a:rPr>
              <a:t> (GWs) </a:t>
            </a:r>
            <a:r>
              <a:rPr lang="de-DE" dirty="0" err="1" smtClean="0">
                <a:effectLst/>
              </a:rPr>
              <a:t>at</a:t>
            </a:r>
            <a:r>
              <a:rPr lang="de-DE" dirty="0" smtClean="0">
                <a:effectLst/>
              </a:rPr>
              <a:t> a </a:t>
            </a:r>
            <a:r>
              <a:rPr lang="de-DE" dirty="0" err="1" smtClean="0">
                <a:effectLst/>
              </a:rPr>
              <a:t>level</a:t>
            </a:r>
            <a:r>
              <a:rPr lang="de-DE" dirty="0" smtClean="0">
                <a:effectLst/>
              </a:rPr>
              <a:t> </a:t>
            </a:r>
            <a:r>
              <a:rPr lang="de-DE" dirty="0" err="1" smtClean="0">
                <a:effectLst/>
              </a:rPr>
              <a:t>competitive</a:t>
            </a:r>
            <a:r>
              <a:rPr lang="de-DE" dirty="0" smtClean="0">
                <a:effectLst/>
              </a:rPr>
              <a:t> </a:t>
            </a:r>
            <a:r>
              <a:rPr lang="de-DE" dirty="0" err="1" smtClean="0">
                <a:effectLst/>
              </a:rPr>
              <a:t>with</a:t>
            </a:r>
            <a:r>
              <a:rPr lang="de-DE" dirty="0" smtClean="0">
                <a:effectLst/>
              </a:rPr>
              <a:t> </a:t>
            </a:r>
            <a:r>
              <a:rPr lang="de-DE" dirty="0" err="1" smtClean="0">
                <a:effectLst/>
              </a:rPr>
              <a:t>other</a:t>
            </a:r>
            <a:r>
              <a:rPr lang="de-DE" dirty="0" smtClean="0">
                <a:effectLst/>
              </a:rPr>
              <a:t> </a:t>
            </a:r>
            <a:r>
              <a:rPr lang="de-DE" dirty="0" err="1" smtClean="0">
                <a:effectLst/>
              </a:rPr>
              <a:t>proposed</a:t>
            </a:r>
            <a:r>
              <a:rPr lang="de-DE" dirty="0" smtClean="0">
                <a:effectLst/>
              </a:rPr>
              <a:t> </a:t>
            </a:r>
            <a:r>
              <a:rPr lang="de-DE" dirty="0" err="1" smtClean="0">
                <a:effectLst/>
              </a:rPr>
              <a:t>space-based</a:t>
            </a:r>
            <a:r>
              <a:rPr lang="de-DE" dirty="0" smtClean="0">
                <a:effectLst/>
              </a:rPr>
              <a:t> GW </a:t>
            </a:r>
            <a:r>
              <a:rPr lang="de-DE" dirty="0" err="1" smtClean="0">
                <a:effectLst/>
              </a:rPr>
              <a:t>detectors</a:t>
            </a:r>
            <a:r>
              <a:rPr lang="de-DE" dirty="0" smtClean="0">
                <a:effectLst/>
              </a:rPr>
              <a:t>, </a:t>
            </a:r>
            <a:r>
              <a:rPr lang="de-DE" dirty="0" err="1" smtClean="0">
                <a:effectLst/>
              </a:rPr>
              <a:t>while</a:t>
            </a:r>
            <a:r>
              <a:rPr lang="de-DE" dirty="0" smtClean="0">
                <a:effectLst/>
              </a:rPr>
              <a:t> </a:t>
            </a:r>
            <a:r>
              <a:rPr lang="de-DE" dirty="0" err="1" smtClean="0">
                <a:effectLst/>
              </a:rPr>
              <a:t>providing</a:t>
            </a:r>
            <a:r>
              <a:rPr lang="de-DE" dirty="0" smtClean="0">
                <a:effectLst/>
              </a:rPr>
              <a:t> </a:t>
            </a:r>
            <a:r>
              <a:rPr lang="de-DE" dirty="0" err="1" smtClean="0">
                <a:effectLst/>
              </a:rPr>
              <a:t>complementary</a:t>
            </a:r>
            <a:r>
              <a:rPr lang="de-DE" dirty="0" smtClean="0">
                <a:effectLst/>
              </a:rPr>
              <a:t> </a:t>
            </a:r>
            <a:r>
              <a:rPr lang="de-DE" dirty="0" err="1" smtClean="0">
                <a:effectLst/>
              </a:rPr>
              <a:t>features</a:t>
            </a:r>
            <a:r>
              <a:rPr lang="de-DE" dirty="0" smtClean="0">
                <a:effectLst/>
              </a:rPr>
              <a:t>. The </a:t>
            </a:r>
            <a:r>
              <a:rPr lang="de-DE" dirty="0" err="1" smtClean="0">
                <a:effectLst/>
              </a:rPr>
              <a:t>detected</a:t>
            </a:r>
            <a:r>
              <a:rPr lang="de-DE" dirty="0" smtClean="0">
                <a:effectLst/>
              </a:rPr>
              <a:t> </a:t>
            </a:r>
            <a:r>
              <a:rPr lang="de-DE" dirty="0" err="1" smtClean="0">
                <a:effectLst/>
              </a:rPr>
              <a:t>signal</a:t>
            </a:r>
            <a:r>
              <a:rPr lang="de-DE" dirty="0" smtClean="0">
                <a:effectLst/>
              </a:rPr>
              <a:t> </a:t>
            </a:r>
            <a:r>
              <a:rPr lang="de-DE" dirty="0" err="1" smtClean="0">
                <a:effectLst/>
              </a:rPr>
              <a:t>is</a:t>
            </a:r>
            <a:r>
              <a:rPr lang="de-DE" dirty="0" smtClean="0">
                <a:effectLst/>
              </a:rPr>
              <a:t> a differential </a:t>
            </a:r>
            <a:r>
              <a:rPr lang="de-DE" dirty="0" err="1" smtClean="0">
                <a:effectLst/>
              </a:rPr>
              <a:t>frequency</a:t>
            </a:r>
            <a:r>
              <a:rPr lang="de-DE" dirty="0" smtClean="0">
                <a:effectLst/>
              </a:rPr>
              <a:t> </a:t>
            </a:r>
            <a:r>
              <a:rPr lang="de-DE" dirty="0" err="1" smtClean="0">
                <a:effectLst/>
              </a:rPr>
              <a:t>shift</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shared</a:t>
            </a:r>
            <a:r>
              <a:rPr lang="de-DE" dirty="0" smtClean="0">
                <a:effectLst/>
              </a:rPr>
              <a:t> </a:t>
            </a:r>
            <a:r>
              <a:rPr lang="de-DE" dirty="0" err="1" smtClean="0">
                <a:effectLst/>
              </a:rPr>
              <a:t>laser</a:t>
            </a:r>
            <a:r>
              <a:rPr lang="de-DE" dirty="0" smtClean="0">
                <a:effectLst/>
              </a:rPr>
              <a:t> light due </a:t>
            </a:r>
            <a:r>
              <a:rPr lang="de-DE" dirty="0" err="1" smtClean="0">
                <a:effectLst/>
              </a:rPr>
              <a:t>to</a:t>
            </a:r>
            <a:r>
              <a:rPr lang="de-DE" dirty="0" smtClean="0">
                <a:effectLst/>
              </a:rPr>
              <a:t> </a:t>
            </a:r>
            <a:r>
              <a:rPr lang="de-DE" dirty="0" err="1" smtClean="0">
                <a:effectLst/>
              </a:rPr>
              <a:t>the</a:t>
            </a:r>
            <a:r>
              <a:rPr lang="de-DE" dirty="0" smtClean="0">
                <a:effectLst/>
              </a:rPr>
              <a:t> relative </a:t>
            </a:r>
            <a:r>
              <a:rPr lang="de-DE" dirty="0" err="1" smtClean="0">
                <a:effectLst/>
              </a:rPr>
              <a:t>velocity</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a:t>
            </a:r>
            <a:r>
              <a:rPr lang="de-DE" dirty="0" err="1" smtClean="0">
                <a:effectLst/>
              </a:rPr>
              <a:t>rather</a:t>
            </a:r>
            <a:r>
              <a:rPr lang="de-DE" dirty="0" smtClean="0">
                <a:effectLst/>
              </a:rPr>
              <a:t> </a:t>
            </a:r>
            <a:r>
              <a:rPr lang="de-DE" dirty="0" err="1" smtClean="0">
                <a:effectLst/>
              </a:rPr>
              <a:t>than</a:t>
            </a:r>
            <a:r>
              <a:rPr lang="de-DE" dirty="0" smtClean="0">
                <a:effectLst/>
              </a:rPr>
              <a:t> a </a:t>
            </a:r>
            <a:r>
              <a:rPr lang="de-DE" dirty="0" err="1" smtClean="0">
                <a:effectLst/>
              </a:rPr>
              <a:t>phase</a:t>
            </a:r>
            <a:r>
              <a:rPr lang="de-DE" dirty="0" smtClean="0">
                <a:effectLst/>
              </a:rPr>
              <a:t> </a:t>
            </a:r>
            <a:r>
              <a:rPr lang="de-DE" dirty="0" err="1" smtClean="0">
                <a:effectLst/>
              </a:rPr>
              <a:t>shift</a:t>
            </a:r>
            <a:r>
              <a:rPr lang="de-DE" dirty="0" smtClean="0">
                <a:effectLst/>
              </a:rPr>
              <a:t> </a:t>
            </a:r>
            <a:r>
              <a:rPr lang="de-DE" dirty="0" err="1" smtClean="0">
                <a:effectLst/>
              </a:rPr>
              <a:t>arising</a:t>
            </a:r>
            <a:r>
              <a:rPr lang="de-DE" dirty="0" smtClean="0">
                <a:effectLst/>
              </a:rPr>
              <a:t> </a:t>
            </a:r>
            <a:r>
              <a:rPr lang="de-DE" dirty="0" err="1" smtClean="0">
                <a:effectLst/>
              </a:rPr>
              <a:t>from</a:t>
            </a:r>
            <a:r>
              <a:rPr lang="de-DE" dirty="0" smtClean="0">
                <a:effectLst/>
              </a:rPr>
              <a:t> </a:t>
            </a:r>
            <a:r>
              <a:rPr lang="de-DE" dirty="0" err="1" smtClean="0">
                <a:effectLst/>
              </a:rPr>
              <a:t>the</a:t>
            </a:r>
            <a:r>
              <a:rPr lang="de-DE" dirty="0" smtClean="0">
                <a:effectLst/>
              </a:rPr>
              <a:t> relative </a:t>
            </a:r>
            <a:r>
              <a:rPr lang="de-DE" dirty="0" err="1" smtClean="0">
                <a:effectLst/>
              </a:rPr>
              <a:t>satellite</a:t>
            </a:r>
            <a:r>
              <a:rPr lang="de-DE" dirty="0" smtClean="0">
                <a:effectLst/>
              </a:rPr>
              <a:t> </a:t>
            </a:r>
            <a:r>
              <a:rPr lang="de-DE" dirty="0" err="1" smtClean="0">
                <a:effectLst/>
              </a:rPr>
              <a:t>positions</a:t>
            </a:r>
            <a:r>
              <a:rPr lang="de-DE" dirty="0" smtClean="0">
                <a:effectLst/>
              </a:rPr>
              <a:t>, </a:t>
            </a:r>
            <a:r>
              <a:rPr lang="de-DE" dirty="0" err="1" smtClean="0">
                <a:effectLst/>
              </a:rPr>
              <a:t>and</a:t>
            </a:r>
            <a:r>
              <a:rPr lang="de-DE" dirty="0" smtClean="0">
                <a:effectLst/>
              </a:rPr>
              <a:t> </a:t>
            </a:r>
            <a:r>
              <a:rPr lang="de-DE" dirty="0" err="1" smtClean="0">
                <a:effectLst/>
              </a:rPr>
              <a:t>the</a:t>
            </a:r>
            <a:r>
              <a:rPr lang="de-DE" dirty="0" smtClean="0">
                <a:effectLst/>
              </a:rPr>
              <a:t> </a:t>
            </a:r>
            <a:r>
              <a:rPr lang="de-DE" dirty="0" err="1" smtClean="0">
                <a:effectLst/>
              </a:rPr>
              <a:t>detection</a:t>
            </a:r>
            <a:r>
              <a:rPr lang="de-DE" dirty="0" smtClean="0">
                <a:effectLst/>
              </a:rPr>
              <a:t> </a:t>
            </a:r>
            <a:r>
              <a:rPr lang="de-DE" dirty="0" err="1" smtClean="0">
                <a:effectLst/>
              </a:rPr>
              <a:t>window</a:t>
            </a:r>
            <a:r>
              <a:rPr lang="de-DE" dirty="0" smtClean="0">
                <a:effectLst/>
              </a:rPr>
              <a:t> </a:t>
            </a:r>
            <a:r>
              <a:rPr lang="de-DE" dirty="0" err="1" smtClean="0">
                <a:effectLst/>
              </a:rPr>
              <a:t>can</a:t>
            </a:r>
            <a:r>
              <a:rPr lang="de-DE" dirty="0" smtClean="0">
                <a:effectLst/>
              </a:rPr>
              <a:t> </a:t>
            </a:r>
            <a:r>
              <a:rPr lang="de-DE" dirty="0" err="1" smtClean="0">
                <a:effectLst/>
              </a:rPr>
              <a:t>be</a:t>
            </a:r>
            <a:r>
              <a:rPr lang="de-DE" dirty="0" smtClean="0">
                <a:effectLst/>
              </a:rPr>
              <a:t> </a:t>
            </a:r>
            <a:r>
              <a:rPr lang="de-DE" dirty="0" err="1" smtClean="0">
                <a:effectLst/>
              </a:rPr>
              <a:t>tuned</a:t>
            </a:r>
            <a:r>
              <a:rPr lang="de-DE" dirty="0" smtClean="0">
                <a:effectLst/>
              </a:rPr>
              <a:t> </a:t>
            </a:r>
            <a:r>
              <a:rPr lang="de-DE" dirty="0" err="1" smtClean="0">
                <a:effectLst/>
              </a:rPr>
              <a:t>through</a:t>
            </a:r>
            <a:r>
              <a:rPr lang="de-DE" dirty="0" smtClean="0">
                <a:effectLst/>
              </a:rPr>
              <a:t> </a:t>
            </a:r>
            <a:r>
              <a:rPr lang="de-DE" dirty="0" err="1" smtClean="0">
                <a:effectLst/>
              </a:rPr>
              <a:t>the</a:t>
            </a:r>
            <a:r>
              <a:rPr lang="de-DE" dirty="0" smtClean="0">
                <a:effectLst/>
              </a:rPr>
              <a:t> </a:t>
            </a:r>
            <a:r>
              <a:rPr lang="de-DE" dirty="0" err="1" smtClean="0">
                <a:effectLst/>
              </a:rPr>
              <a:t>control</a:t>
            </a:r>
            <a:r>
              <a:rPr lang="de-DE" dirty="0" smtClean="0">
                <a:effectLst/>
              </a:rPr>
              <a:t> </a:t>
            </a:r>
            <a:r>
              <a:rPr lang="de-DE" dirty="0" err="1" smtClean="0">
                <a:effectLst/>
              </a:rPr>
              <a:t>sequence</a:t>
            </a:r>
            <a:r>
              <a:rPr lang="de-DE" dirty="0" smtClean="0">
                <a:effectLst/>
              </a:rPr>
              <a:t> </a:t>
            </a:r>
            <a:r>
              <a:rPr lang="de-DE" dirty="0" err="1" smtClean="0">
                <a:effectLst/>
              </a:rPr>
              <a:t>applied</a:t>
            </a:r>
            <a:r>
              <a:rPr lang="de-DE" dirty="0" smtClean="0">
                <a:effectLst/>
              </a:rPr>
              <a:t>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atoms</a:t>
            </a:r>
            <a:r>
              <a:rPr lang="de-DE" dirty="0" smtClean="0">
                <a:effectLst/>
              </a:rPr>
              <a:t>' </a:t>
            </a:r>
            <a:r>
              <a:rPr lang="de-DE" dirty="0" err="1" smtClean="0">
                <a:effectLst/>
              </a:rPr>
              <a:t>internal</a:t>
            </a:r>
            <a:r>
              <a:rPr lang="de-DE" dirty="0" smtClean="0">
                <a:effectLst/>
              </a:rPr>
              <a:t> </a:t>
            </a:r>
            <a:r>
              <a:rPr lang="de-DE" dirty="0" err="1" smtClean="0">
                <a:effectLst/>
              </a:rPr>
              <a:t>states</a:t>
            </a:r>
            <a:r>
              <a:rPr lang="de-DE" dirty="0" smtClean="0">
                <a:effectLst/>
              </a:rPr>
              <a:t>. </a:t>
            </a:r>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14</a:t>
            </a:fld>
            <a:endParaRPr lang="de-DE"/>
          </a:p>
        </p:txBody>
      </p:sp>
    </p:spTree>
    <p:extLst>
      <p:ext uri="{BB962C8B-B14F-4D97-AF65-F5344CB8AC3E}">
        <p14:creationId xmlns:p14="http://schemas.microsoft.com/office/powerpoint/2010/main" val="2602134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Bounds</a:t>
            </a:r>
            <a:r>
              <a:rPr lang="de-DE" baseline="0" dirty="0" smtClean="0"/>
              <a:t> on </a:t>
            </a:r>
            <a:r>
              <a:rPr lang="de-DE" baseline="0" dirty="0" err="1" smtClean="0"/>
              <a:t>classes</a:t>
            </a:r>
            <a:r>
              <a:rPr lang="de-DE" baseline="0" dirty="0" smtClean="0"/>
              <a:t> </a:t>
            </a:r>
            <a:r>
              <a:rPr lang="de-DE" baseline="0" dirty="0" err="1" smtClean="0"/>
              <a:t>of</a:t>
            </a:r>
            <a:r>
              <a:rPr lang="de-DE" baseline="0" dirty="0" smtClean="0"/>
              <a:t> </a:t>
            </a:r>
            <a:r>
              <a:rPr lang="de-DE" baseline="0" dirty="0" err="1" smtClean="0"/>
              <a:t>screened</a:t>
            </a:r>
            <a:r>
              <a:rPr lang="de-DE" baseline="0" dirty="0" smtClean="0"/>
              <a:t> </a:t>
            </a:r>
            <a:r>
              <a:rPr lang="de-DE" baseline="0" dirty="0" err="1" smtClean="0"/>
              <a:t>dark</a:t>
            </a:r>
            <a:r>
              <a:rPr lang="de-DE" baseline="0" dirty="0" smtClean="0"/>
              <a:t> </a:t>
            </a:r>
            <a:r>
              <a:rPr lang="de-DE" baseline="0" dirty="0" err="1" smtClean="0"/>
              <a:t>energy</a:t>
            </a:r>
            <a:r>
              <a:rPr lang="de-DE" baseline="0" dirty="0" smtClean="0"/>
              <a:t> </a:t>
            </a:r>
            <a:r>
              <a:rPr lang="de-DE" baseline="0" dirty="0" err="1" smtClean="0"/>
              <a:t>theories</a:t>
            </a:r>
            <a:endParaRPr lang="de-DE" baseline="0" dirty="0" smtClean="0"/>
          </a:p>
          <a:p>
            <a:endParaRPr lang="de-DE" dirty="0" smtClean="0"/>
          </a:p>
          <a:p>
            <a:r>
              <a:rPr lang="de-DE" dirty="0" smtClean="0"/>
              <a:t>„</a:t>
            </a:r>
            <a:r>
              <a:rPr lang="de-DE" dirty="0" err="1" smtClean="0"/>
              <a:t>screening</a:t>
            </a:r>
            <a:r>
              <a:rPr lang="de-DE" dirty="0" smtClean="0"/>
              <a:t>“ (</a:t>
            </a:r>
            <a:r>
              <a:rPr lang="de-DE" dirty="0" err="1" smtClean="0"/>
              <a:t>example</a:t>
            </a:r>
            <a:r>
              <a:rPr lang="de-DE" dirty="0" smtClean="0"/>
              <a:t> </a:t>
            </a:r>
            <a:r>
              <a:rPr lang="de-DE" dirty="0" err="1" smtClean="0"/>
              <a:t>Chameleon</a:t>
            </a:r>
            <a:r>
              <a:rPr lang="de-DE" dirty="0" smtClean="0"/>
              <a:t>): </a:t>
            </a:r>
            <a:r>
              <a:rPr lang="de-DE" dirty="0" err="1" smtClean="0"/>
              <a:t>only</a:t>
            </a:r>
            <a:r>
              <a:rPr lang="de-DE" dirty="0" smtClean="0"/>
              <a:t> </a:t>
            </a:r>
            <a:r>
              <a:rPr lang="de-DE" dirty="0" err="1" smtClean="0"/>
              <a:t>long</a:t>
            </a:r>
            <a:r>
              <a:rPr lang="de-DE" dirty="0" smtClean="0"/>
              <a:t> </a:t>
            </a:r>
            <a:r>
              <a:rPr lang="de-DE" dirty="0" err="1" smtClean="0"/>
              <a:t>range</a:t>
            </a:r>
            <a:r>
              <a:rPr lang="de-DE" dirty="0" smtClean="0"/>
              <a:t> </a:t>
            </a:r>
            <a:r>
              <a:rPr lang="de-DE" dirty="0" err="1" smtClean="0"/>
              <a:t>interactions</a:t>
            </a:r>
            <a:r>
              <a:rPr lang="de-DE" dirty="0" smtClean="0"/>
              <a:t>, but </a:t>
            </a:r>
            <a:r>
              <a:rPr lang="de-DE" dirty="0" err="1" smtClean="0"/>
              <a:t>effects</a:t>
            </a:r>
            <a:r>
              <a:rPr lang="de-DE" dirty="0" smtClean="0"/>
              <a:t> </a:t>
            </a:r>
            <a:r>
              <a:rPr lang="de-DE" dirty="0" err="1" smtClean="0"/>
              <a:t>from</a:t>
            </a:r>
            <a:r>
              <a:rPr lang="de-DE" dirty="0" smtClean="0"/>
              <a:t> </a:t>
            </a:r>
            <a:r>
              <a:rPr lang="de-DE" dirty="0" err="1" smtClean="0"/>
              <a:t>reginos</a:t>
            </a:r>
            <a:r>
              <a:rPr lang="de-DE" dirty="0" smtClean="0"/>
              <a:t> </a:t>
            </a:r>
            <a:r>
              <a:rPr lang="de-DE" dirty="0" err="1" smtClean="0"/>
              <a:t>of</a:t>
            </a:r>
            <a:r>
              <a:rPr lang="de-DE" dirty="0" smtClean="0"/>
              <a:t> high </a:t>
            </a:r>
            <a:r>
              <a:rPr lang="de-DE" dirty="0" err="1" smtClean="0"/>
              <a:t>densty</a:t>
            </a:r>
            <a:r>
              <a:rPr lang="de-DE" dirty="0" smtClean="0"/>
              <a:t> </a:t>
            </a:r>
            <a:r>
              <a:rPr lang="de-DE" dirty="0" err="1" smtClean="0"/>
              <a:t>are</a:t>
            </a:r>
            <a:r>
              <a:rPr lang="de-DE" dirty="0" smtClean="0"/>
              <a:t> </a:t>
            </a:r>
            <a:r>
              <a:rPr lang="de-DE" dirty="0" err="1" smtClean="0"/>
              <a:t>screened</a:t>
            </a:r>
            <a:r>
              <a:rPr lang="de-DE" dirty="0" smtClean="0"/>
              <a:t>...</a:t>
            </a:r>
          </a:p>
          <a:p>
            <a:endParaRPr lang="de-DE"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effectLst/>
              </a:rPr>
              <a:t>A </a:t>
            </a:r>
            <a:r>
              <a:rPr lang="de-DE" dirty="0" err="1" smtClean="0">
                <a:effectLst/>
              </a:rPr>
              <a:t>synchronized</a:t>
            </a:r>
            <a:r>
              <a:rPr lang="de-DE" dirty="0" smtClean="0">
                <a:effectLst/>
              </a:rPr>
              <a:t> </a:t>
            </a:r>
            <a:r>
              <a:rPr lang="de-DE" dirty="0" err="1" smtClean="0">
                <a:effectLst/>
              </a:rPr>
              <a:t>two-clock</a:t>
            </a:r>
            <a:r>
              <a:rPr lang="de-DE" dirty="0" smtClean="0">
                <a:effectLst/>
              </a:rPr>
              <a:t> </a:t>
            </a:r>
            <a:r>
              <a:rPr lang="de-DE" dirty="0" err="1" smtClean="0">
                <a:effectLst/>
              </a:rPr>
              <a:t>comparison</a:t>
            </a:r>
            <a:r>
              <a:rPr lang="de-DE" dirty="0" smtClean="0">
                <a:effectLst/>
              </a:rPr>
              <a:t> </a:t>
            </a:r>
            <a:r>
              <a:rPr lang="de-DE" dirty="0" err="1" smtClean="0">
                <a:effectLst/>
              </a:rPr>
              <a:t>between</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will </a:t>
            </a:r>
            <a:r>
              <a:rPr lang="de-DE" dirty="0" err="1" smtClean="0">
                <a:effectLst/>
              </a:rPr>
              <a:t>be</a:t>
            </a:r>
            <a:r>
              <a:rPr lang="de-DE" dirty="0" smtClean="0">
                <a:effectLst/>
              </a:rPr>
              <a:t> sensitive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effective</a:t>
            </a:r>
            <a:r>
              <a:rPr lang="de-DE" dirty="0" smtClean="0">
                <a:effectLst/>
              </a:rPr>
              <a:t> Doppler </a:t>
            </a:r>
            <a:r>
              <a:rPr lang="de-DE" dirty="0" err="1" smtClean="0">
                <a:effectLst/>
              </a:rPr>
              <a:t>shifts</a:t>
            </a:r>
            <a:r>
              <a:rPr lang="de-DE" dirty="0" smtClean="0">
                <a:effectLst/>
              </a:rPr>
              <a:t> </a:t>
            </a:r>
            <a:r>
              <a:rPr lang="de-DE" dirty="0" err="1" smtClean="0">
                <a:effectLst/>
              </a:rPr>
              <a:t>induced</a:t>
            </a:r>
            <a:r>
              <a:rPr lang="de-DE" dirty="0" smtClean="0">
                <a:effectLst/>
              </a:rPr>
              <a:t> </a:t>
            </a:r>
            <a:r>
              <a:rPr lang="de-DE" dirty="0" err="1" smtClean="0">
                <a:effectLst/>
              </a:rPr>
              <a:t>by</a:t>
            </a:r>
            <a:r>
              <a:rPr lang="de-DE" dirty="0" smtClean="0">
                <a:effectLst/>
              </a:rPr>
              <a:t> </a:t>
            </a:r>
            <a:r>
              <a:rPr lang="de-DE" dirty="0" err="1" smtClean="0">
                <a:effectLst/>
              </a:rPr>
              <a:t>incident</a:t>
            </a:r>
            <a:r>
              <a:rPr lang="de-DE" dirty="0" smtClean="0">
                <a:effectLst/>
              </a:rPr>
              <a:t> </a:t>
            </a:r>
            <a:r>
              <a:rPr lang="de-DE" dirty="0" err="1" smtClean="0">
                <a:effectLst/>
              </a:rPr>
              <a:t>gravitational</a:t>
            </a:r>
            <a:r>
              <a:rPr lang="de-DE" dirty="0" smtClean="0">
                <a:effectLst/>
              </a:rPr>
              <a:t> </a:t>
            </a:r>
            <a:r>
              <a:rPr lang="de-DE" dirty="0" err="1" smtClean="0">
                <a:effectLst/>
              </a:rPr>
              <a:t>waves</a:t>
            </a:r>
            <a:r>
              <a:rPr lang="de-DE" dirty="0" smtClean="0">
                <a:effectLst/>
              </a:rPr>
              <a:t> (GWs) </a:t>
            </a:r>
            <a:r>
              <a:rPr lang="de-DE" dirty="0" err="1" smtClean="0">
                <a:effectLst/>
              </a:rPr>
              <a:t>at</a:t>
            </a:r>
            <a:r>
              <a:rPr lang="de-DE" dirty="0" smtClean="0">
                <a:effectLst/>
              </a:rPr>
              <a:t> a </a:t>
            </a:r>
            <a:r>
              <a:rPr lang="de-DE" dirty="0" err="1" smtClean="0">
                <a:effectLst/>
              </a:rPr>
              <a:t>level</a:t>
            </a:r>
            <a:r>
              <a:rPr lang="de-DE" dirty="0" smtClean="0">
                <a:effectLst/>
              </a:rPr>
              <a:t> </a:t>
            </a:r>
            <a:r>
              <a:rPr lang="de-DE" dirty="0" err="1" smtClean="0">
                <a:effectLst/>
              </a:rPr>
              <a:t>competitive</a:t>
            </a:r>
            <a:r>
              <a:rPr lang="de-DE" dirty="0" smtClean="0">
                <a:effectLst/>
              </a:rPr>
              <a:t> </a:t>
            </a:r>
            <a:r>
              <a:rPr lang="de-DE" dirty="0" err="1" smtClean="0">
                <a:effectLst/>
              </a:rPr>
              <a:t>with</a:t>
            </a:r>
            <a:r>
              <a:rPr lang="de-DE" dirty="0" smtClean="0">
                <a:effectLst/>
              </a:rPr>
              <a:t> </a:t>
            </a:r>
            <a:r>
              <a:rPr lang="de-DE" dirty="0" err="1" smtClean="0">
                <a:effectLst/>
              </a:rPr>
              <a:t>other</a:t>
            </a:r>
            <a:r>
              <a:rPr lang="de-DE" dirty="0" smtClean="0">
                <a:effectLst/>
              </a:rPr>
              <a:t> </a:t>
            </a:r>
            <a:r>
              <a:rPr lang="de-DE" dirty="0" err="1" smtClean="0">
                <a:effectLst/>
              </a:rPr>
              <a:t>proposed</a:t>
            </a:r>
            <a:r>
              <a:rPr lang="de-DE" dirty="0" smtClean="0">
                <a:effectLst/>
              </a:rPr>
              <a:t> </a:t>
            </a:r>
            <a:r>
              <a:rPr lang="de-DE" dirty="0" err="1" smtClean="0">
                <a:effectLst/>
              </a:rPr>
              <a:t>space-based</a:t>
            </a:r>
            <a:r>
              <a:rPr lang="de-DE" dirty="0" smtClean="0">
                <a:effectLst/>
              </a:rPr>
              <a:t> GW </a:t>
            </a:r>
            <a:r>
              <a:rPr lang="de-DE" dirty="0" err="1" smtClean="0">
                <a:effectLst/>
              </a:rPr>
              <a:t>detectors</a:t>
            </a:r>
            <a:r>
              <a:rPr lang="de-DE" dirty="0" smtClean="0">
                <a:effectLst/>
              </a:rPr>
              <a:t>, </a:t>
            </a:r>
            <a:r>
              <a:rPr lang="de-DE" dirty="0" err="1" smtClean="0">
                <a:effectLst/>
              </a:rPr>
              <a:t>while</a:t>
            </a:r>
            <a:r>
              <a:rPr lang="de-DE" dirty="0" smtClean="0">
                <a:effectLst/>
              </a:rPr>
              <a:t> </a:t>
            </a:r>
            <a:r>
              <a:rPr lang="de-DE" dirty="0" err="1" smtClean="0">
                <a:effectLst/>
              </a:rPr>
              <a:t>providing</a:t>
            </a:r>
            <a:r>
              <a:rPr lang="de-DE" dirty="0" smtClean="0">
                <a:effectLst/>
              </a:rPr>
              <a:t> </a:t>
            </a:r>
            <a:r>
              <a:rPr lang="de-DE" dirty="0" err="1" smtClean="0">
                <a:effectLst/>
              </a:rPr>
              <a:t>complementary</a:t>
            </a:r>
            <a:r>
              <a:rPr lang="de-DE" dirty="0" smtClean="0">
                <a:effectLst/>
              </a:rPr>
              <a:t> </a:t>
            </a:r>
            <a:r>
              <a:rPr lang="de-DE" dirty="0" err="1" smtClean="0">
                <a:effectLst/>
              </a:rPr>
              <a:t>features</a:t>
            </a:r>
            <a:r>
              <a:rPr lang="de-DE" dirty="0" smtClean="0">
                <a:effectLst/>
              </a:rPr>
              <a:t>. The </a:t>
            </a:r>
            <a:r>
              <a:rPr lang="de-DE" dirty="0" err="1" smtClean="0">
                <a:effectLst/>
              </a:rPr>
              <a:t>detected</a:t>
            </a:r>
            <a:r>
              <a:rPr lang="de-DE" dirty="0" smtClean="0">
                <a:effectLst/>
              </a:rPr>
              <a:t> </a:t>
            </a:r>
            <a:r>
              <a:rPr lang="de-DE" dirty="0" err="1" smtClean="0">
                <a:effectLst/>
              </a:rPr>
              <a:t>signal</a:t>
            </a:r>
            <a:r>
              <a:rPr lang="de-DE" dirty="0" smtClean="0">
                <a:effectLst/>
              </a:rPr>
              <a:t> </a:t>
            </a:r>
            <a:r>
              <a:rPr lang="de-DE" dirty="0" err="1" smtClean="0">
                <a:effectLst/>
              </a:rPr>
              <a:t>is</a:t>
            </a:r>
            <a:r>
              <a:rPr lang="de-DE" dirty="0" smtClean="0">
                <a:effectLst/>
              </a:rPr>
              <a:t> a differential </a:t>
            </a:r>
            <a:r>
              <a:rPr lang="de-DE" dirty="0" err="1" smtClean="0">
                <a:effectLst/>
              </a:rPr>
              <a:t>frequency</a:t>
            </a:r>
            <a:r>
              <a:rPr lang="de-DE" dirty="0" smtClean="0">
                <a:effectLst/>
              </a:rPr>
              <a:t> </a:t>
            </a:r>
            <a:r>
              <a:rPr lang="de-DE" dirty="0" err="1" smtClean="0">
                <a:effectLst/>
              </a:rPr>
              <a:t>shift</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shared</a:t>
            </a:r>
            <a:r>
              <a:rPr lang="de-DE" dirty="0" smtClean="0">
                <a:effectLst/>
              </a:rPr>
              <a:t> </a:t>
            </a:r>
            <a:r>
              <a:rPr lang="de-DE" dirty="0" err="1" smtClean="0">
                <a:effectLst/>
              </a:rPr>
              <a:t>laser</a:t>
            </a:r>
            <a:r>
              <a:rPr lang="de-DE" dirty="0" smtClean="0">
                <a:effectLst/>
              </a:rPr>
              <a:t> light due </a:t>
            </a:r>
            <a:r>
              <a:rPr lang="de-DE" dirty="0" err="1" smtClean="0">
                <a:effectLst/>
              </a:rPr>
              <a:t>to</a:t>
            </a:r>
            <a:r>
              <a:rPr lang="de-DE" dirty="0" smtClean="0">
                <a:effectLst/>
              </a:rPr>
              <a:t> </a:t>
            </a:r>
            <a:r>
              <a:rPr lang="de-DE" dirty="0" err="1" smtClean="0">
                <a:effectLst/>
              </a:rPr>
              <a:t>the</a:t>
            </a:r>
            <a:r>
              <a:rPr lang="de-DE" dirty="0" smtClean="0">
                <a:effectLst/>
              </a:rPr>
              <a:t> relative </a:t>
            </a:r>
            <a:r>
              <a:rPr lang="de-DE" dirty="0" err="1" smtClean="0">
                <a:effectLst/>
              </a:rPr>
              <a:t>velocity</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a:t>
            </a:r>
            <a:r>
              <a:rPr lang="de-DE" dirty="0" err="1" smtClean="0">
                <a:effectLst/>
              </a:rPr>
              <a:t>rather</a:t>
            </a:r>
            <a:r>
              <a:rPr lang="de-DE" dirty="0" smtClean="0">
                <a:effectLst/>
              </a:rPr>
              <a:t> </a:t>
            </a:r>
            <a:r>
              <a:rPr lang="de-DE" dirty="0" err="1" smtClean="0">
                <a:effectLst/>
              </a:rPr>
              <a:t>than</a:t>
            </a:r>
            <a:r>
              <a:rPr lang="de-DE" dirty="0" smtClean="0">
                <a:effectLst/>
              </a:rPr>
              <a:t> a </a:t>
            </a:r>
            <a:r>
              <a:rPr lang="de-DE" dirty="0" err="1" smtClean="0">
                <a:effectLst/>
              </a:rPr>
              <a:t>phase</a:t>
            </a:r>
            <a:r>
              <a:rPr lang="de-DE" dirty="0" smtClean="0">
                <a:effectLst/>
              </a:rPr>
              <a:t> </a:t>
            </a:r>
            <a:r>
              <a:rPr lang="de-DE" dirty="0" err="1" smtClean="0">
                <a:effectLst/>
              </a:rPr>
              <a:t>shift</a:t>
            </a:r>
            <a:r>
              <a:rPr lang="de-DE" dirty="0" smtClean="0">
                <a:effectLst/>
              </a:rPr>
              <a:t> </a:t>
            </a:r>
            <a:r>
              <a:rPr lang="de-DE" dirty="0" err="1" smtClean="0">
                <a:effectLst/>
              </a:rPr>
              <a:t>arising</a:t>
            </a:r>
            <a:r>
              <a:rPr lang="de-DE" dirty="0" smtClean="0">
                <a:effectLst/>
              </a:rPr>
              <a:t> </a:t>
            </a:r>
            <a:r>
              <a:rPr lang="de-DE" dirty="0" err="1" smtClean="0">
                <a:effectLst/>
              </a:rPr>
              <a:t>from</a:t>
            </a:r>
            <a:r>
              <a:rPr lang="de-DE" dirty="0" smtClean="0">
                <a:effectLst/>
              </a:rPr>
              <a:t> </a:t>
            </a:r>
            <a:r>
              <a:rPr lang="de-DE" dirty="0" err="1" smtClean="0">
                <a:effectLst/>
              </a:rPr>
              <a:t>the</a:t>
            </a:r>
            <a:r>
              <a:rPr lang="de-DE" dirty="0" smtClean="0">
                <a:effectLst/>
              </a:rPr>
              <a:t> relative </a:t>
            </a:r>
            <a:r>
              <a:rPr lang="de-DE" dirty="0" err="1" smtClean="0">
                <a:effectLst/>
              </a:rPr>
              <a:t>satellite</a:t>
            </a:r>
            <a:r>
              <a:rPr lang="de-DE" dirty="0" smtClean="0">
                <a:effectLst/>
              </a:rPr>
              <a:t> </a:t>
            </a:r>
            <a:r>
              <a:rPr lang="de-DE" dirty="0" err="1" smtClean="0">
                <a:effectLst/>
              </a:rPr>
              <a:t>positions</a:t>
            </a:r>
            <a:r>
              <a:rPr lang="de-DE" dirty="0" smtClean="0">
                <a:effectLst/>
              </a:rPr>
              <a:t>, </a:t>
            </a:r>
            <a:r>
              <a:rPr lang="de-DE" dirty="0" err="1" smtClean="0">
                <a:effectLst/>
              </a:rPr>
              <a:t>and</a:t>
            </a:r>
            <a:r>
              <a:rPr lang="de-DE" dirty="0" smtClean="0">
                <a:effectLst/>
              </a:rPr>
              <a:t> </a:t>
            </a:r>
            <a:r>
              <a:rPr lang="de-DE" dirty="0" err="1" smtClean="0">
                <a:effectLst/>
              </a:rPr>
              <a:t>the</a:t>
            </a:r>
            <a:r>
              <a:rPr lang="de-DE" dirty="0" smtClean="0">
                <a:effectLst/>
              </a:rPr>
              <a:t> </a:t>
            </a:r>
            <a:r>
              <a:rPr lang="de-DE" dirty="0" err="1" smtClean="0">
                <a:effectLst/>
              </a:rPr>
              <a:t>detection</a:t>
            </a:r>
            <a:r>
              <a:rPr lang="de-DE" dirty="0" smtClean="0">
                <a:effectLst/>
              </a:rPr>
              <a:t> </a:t>
            </a:r>
            <a:r>
              <a:rPr lang="de-DE" dirty="0" err="1" smtClean="0">
                <a:effectLst/>
              </a:rPr>
              <a:t>window</a:t>
            </a:r>
            <a:r>
              <a:rPr lang="de-DE" dirty="0" smtClean="0">
                <a:effectLst/>
              </a:rPr>
              <a:t> </a:t>
            </a:r>
            <a:r>
              <a:rPr lang="de-DE" dirty="0" err="1" smtClean="0">
                <a:effectLst/>
              </a:rPr>
              <a:t>can</a:t>
            </a:r>
            <a:r>
              <a:rPr lang="de-DE" dirty="0" smtClean="0">
                <a:effectLst/>
              </a:rPr>
              <a:t> </a:t>
            </a:r>
            <a:r>
              <a:rPr lang="de-DE" dirty="0" err="1" smtClean="0">
                <a:effectLst/>
              </a:rPr>
              <a:t>be</a:t>
            </a:r>
            <a:r>
              <a:rPr lang="de-DE" dirty="0" smtClean="0">
                <a:effectLst/>
              </a:rPr>
              <a:t> </a:t>
            </a:r>
            <a:r>
              <a:rPr lang="de-DE" dirty="0" err="1" smtClean="0">
                <a:effectLst/>
              </a:rPr>
              <a:t>tuned</a:t>
            </a:r>
            <a:r>
              <a:rPr lang="de-DE" dirty="0" smtClean="0">
                <a:effectLst/>
              </a:rPr>
              <a:t> </a:t>
            </a:r>
            <a:r>
              <a:rPr lang="de-DE" dirty="0" err="1" smtClean="0">
                <a:effectLst/>
              </a:rPr>
              <a:t>through</a:t>
            </a:r>
            <a:r>
              <a:rPr lang="de-DE" dirty="0" smtClean="0">
                <a:effectLst/>
              </a:rPr>
              <a:t> </a:t>
            </a:r>
            <a:r>
              <a:rPr lang="de-DE" dirty="0" err="1" smtClean="0">
                <a:effectLst/>
              </a:rPr>
              <a:t>the</a:t>
            </a:r>
            <a:r>
              <a:rPr lang="de-DE" dirty="0" smtClean="0">
                <a:effectLst/>
              </a:rPr>
              <a:t> </a:t>
            </a:r>
            <a:r>
              <a:rPr lang="de-DE" dirty="0" err="1" smtClean="0">
                <a:effectLst/>
              </a:rPr>
              <a:t>control</a:t>
            </a:r>
            <a:r>
              <a:rPr lang="de-DE" dirty="0" smtClean="0">
                <a:effectLst/>
              </a:rPr>
              <a:t> </a:t>
            </a:r>
            <a:r>
              <a:rPr lang="de-DE" dirty="0" err="1" smtClean="0">
                <a:effectLst/>
              </a:rPr>
              <a:t>sequence</a:t>
            </a:r>
            <a:r>
              <a:rPr lang="de-DE" dirty="0" smtClean="0">
                <a:effectLst/>
              </a:rPr>
              <a:t> </a:t>
            </a:r>
            <a:r>
              <a:rPr lang="de-DE" dirty="0" err="1" smtClean="0">
                <a:effectLst/>
              </a:rPr>
              <a:t>applied</a:t>
            </a:r>
            <a:r>
              <a:rPr lang="de-DE" dirty="0" smtClean="0">
                <a:effectLst/>
              </a:rPr>
              <a:t>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atoms</a:t>
            </a:r>
            <a:r>
              <a:rPr lang="de-DE" dirty="0" smtClean="0">
                <a:effectLst/>
              </a:rPr>
              <a:t>' </a:t>
            </a:r>
            <a:r>
              <a:rPr lang="de-DE" dirty="0" err="1" smtClean="0">
                <a:effectLst/>
              </a:rPr>
              <a:t>internal</a:t>
            </a:r>
            <a:r>
              <a:rPr lang="de-DE" dirty="0" smtClean="0">
                <a:effectLst/>
              </a:rPr>
              <a:t> </a:t>
            </a:r>
            <a:r>
              <a:rPr lang="de-DE" dirty="0" err="1" smtClean="0">
                <a:effectLst/>
              </a:rPr>
              <a:t>states</a:t>
            </a:r>
            <a:r>
              <a:rPr lang="de-DE" dirty="0" smtClean="0">
                <a:effectLst/>
              </a:rPr>
              <a:t>. </a:t>
            </a:r>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15</a:t>
            </a:fld>
            <a:endParaRPr lang="de-DE"/>
          </a:p>
        </p:txBody>
      </p:sp>
    </p:spTree>
    <p:extLst>
      <p:ext uri="{BB962C8B-B14F-4D97-AF65-F5344CB8AC3E}">
        <p14:creationId xmlns:p14="http://schemas.microsoft.com/office/powerpoint/2010/main" val="2602134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This </a:t>
            </a:r>
            <a:r>
              <a:rPr lang="de-DE" dirty="0" err="1" smtClean="0"/>
              <a:t>is</a:t>
            </a:r>
            <a:r>
              <a:rPr lang="de-DE" dirty="0" smtClean="0"/>
              <a:t> not a </a:t>
            </a:r>
            <a:r>
              <a:rPr lang="de-DE" dirty="0" err="1" smtClean="0"/>
              <a:t>statememth</a:t>
            </a:r>
            <a:r>
              <a:rPr lang="de-DE" baseline="0" dirty="0" smtClean="0"/>
              <a:t> </a:t>
            </a:r>
            <a:r>
              <a:rPr lang="de-DE" baseline="0" dirty="0" err="1" smtClean="0"/>
              <a:t>about</a:t>
            </a:r>
            <a:r>
              <a:rPr lang="de-DE" baseline="0" dirty="0" smtClean="0"/>
              <a:t> </a:t>
            </a:r>
            <a:r>
              <a:rPr lang="de-DE" baseline="0" dirty="0" err="1" smtClean="0"/>
              <a:t>competition</a:t>
            </a:r>
            <a:endParaRPr lang="de-DE" baseline="0" dirty="0" smtClean="0"/>
          </a:p>
          <a:p>
            <a:endParaRPr lang="de-DE" baseline="0" dirty="0" smtClean="0"/>
          </a:p>
          <a:p>
            <a:r>
              <a:rPr lang="de-DE" baseline="0" dirty="0" err="1" smtClean="0"/>
              <a:t>Tese</a:t>
            </a:r>
            <a:r>
              <a:rPr lang="de-DE" baseline="0" dirty="0" smtClean="0"/>
              <a:t> </a:t>
            </a:r>
            <a:r>
              <a:rPr lang="de-DE" baseline="0" dirty="0" err="1" smtClean="0"/>
              <a:t>are</a:t>
            </a:r>
            <a:r>
              <a:rPr lang="de-DE" baseline="0" dirty="0" smtClean="0"/>
              <a:t> all </a:t>
            </a:r>
            <a:r>
              <a:rPr lang="de-DE" baseline="0" dirty="0" err="1" smtClean="0"/>
              <a:t>longterm</a:t>
            </a:r>
            <a:r>
              <a:rPr lang="de-DE" baseline="0" dirty="0" smtClean="0"/>
              <a:t> </a:t>
            </a:r>
            <a:r>
              <a:rPr lang="de-DE" baseline="0" dirty="0" err="1" smtClean="0"/>
              <a:t>prospects</a:t>
            </a:r>
            <a:r>
              <a:rPr lang="de-DE" baseline="0" dirty="0" smtClean="0"/>
              <a:t>... </a:t>
            </a:r>
            <a:r>
              <a:rPr lang="de-DE" baseline="0" dirty="0" err="1" smtClean="0"/>
              <a:t>Thsi</a:t>
            </a:r>
            <a:r>
              <a:rPr lang="de-DE" baseline="0" dirty="0" smtClean="0"/>
              <a:t> </a:t>
            </a:r>
            <a:r>
              <a:rPr lang="de-DE" baseline="0" dirty="0" err="1" smtClean="0"/>
              <a:t>is</a:t>
            </a:r>
            <a:r>
              <a:rPr lang="de-DE" baseline="0" dirty="0" smtClean="0"/>
              <a:t> s a </a:t>
            </a:r>
            <a:r>
              <a:rPr lang="de-DE" baseline="0" dirty="0" err="1" smtClean="0"/>
              <a:t>statement</a:t>
            </a:r>
            <a:r>
              <a:rPr lang="de-DE" baseline="0" dirty="0" smtClean="0"/>
              <a:t> </a:t>
            </a:r>
            <a:r>
              <a:rPr lang="de-DE" baseline="0" dirty="0" err="1" smtClean="0"/>
              <a:t>about</a:t>
            </a:r>
            <a:r>
              <a:rPr lang="de-DE" baseline="0" dirty="0" smtClean="0"/>
              <a:t> </a:t>
            </a:r>
            <a:r>
              <a:rPr lang="de-DE" baseline="0" dirty="0" err="1" smtClean="0"/>
              <a:t>the</a:t>
            </a:r>
            <a:r>
              <a:rPr lang="de-DE" baseline="0" dirty="0" smtClean="0"/>
              <a:t> </a:t>
            </a:r>
            <a:r>
              <a:rPr lang="de-DE" baseline="0" dirty="0" err="1" smtClean="0"/>
              <a:t>fact</a:t>
            </a:r>
            <a:r>
              <a:rPr lang="de-DE" baseline="0" dirty="0" smtClean="0"/>
              <a:t> </a:t>
            </a:r>
            <a:r>
              <a:rPr lang="de-DE" baseline="0" dirty="0" err="1" smtClean="0"/>
              <a:t>that</a:t>
            </a:r>
            <a:r>
              <a:rPr lang="de-DE" baseline="0" dirty="0" smtClean="0"/>
              <a:t> </a:t>
            </a:r>
            <a:r>
              <a:rPr lang="de-DE" baseline="0" dirty="0" err="1" smtClean="0"/>
              <a:t>communities</a:t>
            </a:r>
            <a:r>
              <a:rPr lang="de-DE" baseline="0" dirty="0" smtClean="0"/>
              <a:t> </a:t>
            </a:r>
            <a:r>
              <a:rPr lang="de-DE" baseline="0" dirty="0" err="1" smtClean="0"/>
              <a:t>start</a:t>
            </a:r>
            <a:r>
              <a:rPr lang="de-DE" baseline="0" dirty="0" smtClean="0"/>
              <a:t> </a:t>
            </a:r>
            <a:r>
              <a:rPr lang="de-DE" baseline="0" dirty="0" err="1" smtClean="0"/>
              <a:t>to</a:t>
            </a:r>
            <a:r>
              <a:rPr lang="de-DE" baseline="0" dirty="0" smtClean="0"/>
              <a:t> </a:t>
            </a:r>
            <a:r>
              <a:rPr lang="de-DE" baseline="0" dirty="0" err="1" smtClean="0"/>
              <a:t>talk</a:t>
            </a:r>
            <a:r>
              <a:rPr lang="de-DE" baseline="0" dirty="0" smtClean="0"/>
              <a:t> </a:t>
            </a:r>
            <a:r>
              <a:rPr lang="de-DE" baseline="0" dirty="0" err="1" smtClean="0"/>
              <a:t>to</a:t>
            </a:r>
            <a:r>
              <a:rPr lang="de-DE" baseline="0" dirty="0" smtClean="0"/>
              <a:t> </a:t>
            </a:r>
            <a:r>
              <a:rPr lang="de-DE" baseline="0" dirty="0" err="1" smtClean="0"/>
              <a:t>each</a:t>
            </a:r>
            <a:r>
              <a:rPr lang="de-DE" baseline="0" dirty="0" smtClean="0"/>
              <a:t> </a:t>
            </a:r>
            <a:r>
              <a:rPr lang="de-DE" baseline="0" dirty="0" err="1" smtClean="0"/>
              <a:t>other</a:t>
            </a:r>
            <a:r>
              <a:rPr lang="de-DE" baseline="0" dirty="0" smtClean="0"/>
              <a:t> </a:t>
            </a:r>
            <a:r>
              <a:rPr lang="de-DE" baseline="0" dirty="0" err="1" smtClean="0"/>
              <a:t>and</a:t>
            </a:r>
            <a:r>
              <a:rPr lang="de-DE" baseline="0" dirty="0" smtClean="0"/>
              <a:t> </a:t>
            </a:r>
            <a:r>
              <a:rPr lang="de-DE" baseline="0" dirty="0" err="1" smtClean="0"/>
              <a:t>start</a:t>
            </a:r>
            <a:r>
              <a:rPr lang="de-DE" baseline="0" dirty="0" smtClean="0"/>
              <a:t> </a:t>
            </a:r>
            <a:r>
              <a:rPr lang="de-DE" baseline="0" dirty="0" err="1" smtClean="0"/>
              <a:t>to</a:t>
            </a:r>
            <a:r>
              <a:rPr lang="de-DE" baseline="0" dirty="0" smtClean="0"/>
              <a:t> </a:t>
            </a:r>
            <a:r>
              <a:rPr lang="de-DE" baseline="0" dirty="0" err="1" smtClean="0"/>
              <a:t>think</a:t>
            </a:r>
            <a:r>
              <a:rPr lang="de-DE" baseline="0" dirty="0" smtClean="0"/>
              <a:t> </a:t>
            </a:r>
            <a:r>
              <a:rPr lang="de-DE" baseline="0" dirty="0" err="1" smtClean="0"/>
              <a:t>about</a:t>
            </a:r>
            <a:r>
              <a:rPr lang="de-DE" baseline="0" dirty="0" smtClean="0"/>
              <a:t> </a:t>
            </a:r>
            <a:r>
              <a:rPr lang="de-DE" baseline="0" dirty="0" err="1" smtClean="0"/>
              <a:t>other</a:t>
            </a:r>
            <a:r>
              <a:rPr lang="de-DE" baseline="0" dirty="0" smtClean="0"/>
              <a:t> </a:t>
            </a:r>
            <a:r>
              <a:rPr lang="de-DE" baseline="0" dirty="0" err="1" smtClean="0"/>
              <a:t>people‘s</a:t>
            </a:r>
            <a:r>
              <a:rPr lang="de-DE" baseline="0" dirty="0" smtClean="0"/>
              <a:t> </a:t>
            </a:r>
            <a:r>
              <a:rPr lang="de-DE" baseline="0" dirty="0" err="1" smtClean="0"/>
              <a:t>questins</a:t>
            </a:r>
            <a:r>
              <a:rPr lang="de-DE" baseline="0" dirty="0" smtClean="0"/>
              <a:t>... In </a:t>
            </a:r>
            <a:r>
              <a:rPr lang="de-DE" baseline="0" dirty="0" err="1" smtClean="0"/>
              <a:t>the</a:t>
            </a:r>
            <a:r>
              <a:rPr lang="de-DE" baseline="0" dirty="0" smtClean="0"/>
              <a:t> </a:t>
            </a:r>
            <a:r>
              <a:rPr lang="de-DE" baseline="0" dirty="0" err="1" smtClean="0"/>
              <a:t>spriti</a:t>
            </a:r>
            <a:r>
              <a:rPr lang="de-DE" baseline="0" dirty="0" smtClean="0"/>
              <a:t> </a:t>
            </a:r>
            <a:r>
              <a:rPr lang="de-DE" baseline="0" dirty="0" err="1" smtClean="0"/>
              <a:t>of</a:t>
            </a:r>
            <a:r>
              <a:rPr lang="de-DE" baseline="0" dirty="0" smtClean="0"/>
              <a:t> </a:t>
            </a:r>
            <a:r>
              <a:rPr lang="de-DE" baseline="0" dirty="0" err="1" smtClean="0"/>
              <a:t>Tiuesday‘s</a:t>
            </a:r>
            <a:r>
              <a:rPr lang="de-DE" baseline="0" dirty="0" smtClean="0"/>
              <a:t> </a:t>
            </a:r>
            <a:r>
              <a:rPr lang="de-DE" baseline="0" dirty="0" err="1" smtClean="0"/>
              <a:t>panel</a:t>
            </a:r>
            <a:r>
              <a:rPr lang="de-DE" baseline="0" dirty="0" smtClean="0"/>
              <a:t> </a:t>
            </a:r>
            <a:r>
              <a:rPr lang="de-DE" baseline="0" dirty="0" err="1" smtClean="0"/>
              <a:t>discussion</a:t>
            </a:r>
            <a:r>
              <a:rPr lang="de-DE" baseline="0" dirty="0" smtClean="0"/>
              <a:t> I </a:t>
            </a:r>
            <a:r>
              <a:rPr lang="de-DE" baseline="0" dirty="0" err="1" smtClean="0"/>
              <a:t>consider</a:t>
            </a:r>
            <a:r>
              <a:rPr lang="de-DE" baseline="0" dirty="0" smtClean="0"/>
              <a:t> </a:t>
            </a:r>
            <a:r>
              <a:rPr lang="de-DE" baseline="0" dirty="0" err="1" smtClean="0"/>
              <a:t>this</a:t>
            </a:r>
            <a:r>
              <a:rPr lang="de-DE" baseline="0" dirty="0" smtClean="0"/>
              <a:t> an </a:t>
            </a:r>
            <a:r>
              <a:rPr lang="de-DE" baseline="0" dirty="0" err="1" smtClean="0"/>
              <a:t>excellent</a:t>
            </a:r>
            <a:r>
              <a:rPr lang="de-DE" baseline="0" dirty="0" smtClean="0"/>
              <a:t> </a:t>
            </a:r>
            <a:r>
              <a:rPr lang="de-DE" baseline="0" dirty="0" err="1" smtClean="0"/>
              <a:t>sign</a:t>
            </a:r>
            <a:r>
              <a:rPr lang="de-DE" baseline="0" dirty="0" smtClean="0"/>
              <a:t>!</a:t>
            </a:r>
          </a:p>
        </p:txBody>
      </p:sp>
      <p:sp>
        <p:nvSpPr>
          <p:cNvPr id="4" name="Foliennummernplatzhalter 3"/>
          <p:cNvSpPr>
            <a:spLocks noGrp="1"/>
          </p:cNvSpPr>
          <p:nvPr>
            <p:ph type="sldNum" sz="quarter" idx="10"/>
          </p:nvPr>
        </p:nvSpPr>
        <p:spPr/>
        <p:txBody>
          <a:bodyPr/>
          <a:lstStyle/>
          <a:p>
            <a:fld id="{2FC8F195-A21B-1145-9D34-6C1A99F946B6}" type="slidenum">
              <a:rPr lang="de-DE" smtClean="0"/>
              <a:t>16</a:t>
            </a:fld>
            <a:endParaRPr lang="de-DE"/>
          </a:p>
        </p:txBody>
      </p:sp>
    </p:spTree>
    <p:extLst>
      <p:ext uri="{BB962C8B-B14F-4D97-AF65-F5344CB8AC3E}">
        <p14:creationId xmlns:p14="http://schemas.microsoft.com/office/powerpoint/2010/main" val="1601659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Bounds</a:t>
            </a:r>
            <a:r>
              <a:rPr lang="de-DE" baseline="0" dirty="0" smtClean="0"/>
              <a:t> on </a:t>
            </a:r>
            <a:r>
              <a:rPr lang="de-DE" baseline="0" dirty="0" err="1" smtClean="0"/>
              <a:t>classes</a:t>
            </a:r>
            <a:r>
              <a:rPr lang="de-DE" baseline="0" dirty="0" smtClean="0"/>
              <a:t> </a:t>
            </a:r>
            <a:r>
              <a:rPr lang="de-DE" baseline="0" dirty="0" err="1" smtClean="0"/>
              <a:t>of</a:t>
            </a:r>
            <a:r>
              <a:rPr lang="de-DE" baseline="0" dirty="0" smtClean="0"/>
              <a:t> </a:t>
            </a:r>
            <a:r>
              <a:rPr lang="de-DE" baseline="0" dirty="0" err="1" smtClean="0"/>
              <a:t>screened</a:t>
            </a:r>
            <a:r>
              <a:rPr lang="de-DE" baseline="0" dirty="0" smtClean="0"/>
              <a:t> </a:t>
            </a:r>
            <a:r>
              <a:rPr lang="de-DE" baseline="0" dirty="0" err="1" smtClean="0"/>
              <a:t>dark</a:t>
            </a:r>
            <a:r>
              <a:rPr lang="de-DE" baseline="0" dirty="0" smtClean="0"/>
              <a:t> </a:t>
            </a:r>
            <a:r>
              <a:rPr lang="de-DE" baseline="0" dirty="0" err="1" smtClean="0"/>
              <a:t>energy</a:t>
            </a:r>
            <a:r>
              <a:rPr lang="de-DE" baseline="0" dirty="0" smtClean="0"/>
              <a:t> </a:t>
            </a:r>
            <a:r>
              <a:rPr lang="de-DE" baseline="0" dirty="0" err="1" smtClean="0"/>
              <a:t>theories</a:t>
            </a:r>
            <a:endParaRPr lang="de-DE" baseline="0" dirty="0" smtClean="0"/>
          </a:p>
          <a:p>
            <a:endParaRPr lang="de-DE" dirty="0" smtClean="0"/>
          </a:p>
          <a:p>
            <a:r>
              <a:rPr lang="de-DE" dirty="0" smtClean="0"/>
              <a:t>„</a:t>
            </a:r>
            <a:r>
              <a:rPr lang="de-DE" dirty="0" err="1" smtClean="0"/>
              <a:t>screening</a:t>
            </a:r>
            <a:r>
              <a:rPr lang="de-DE" dirty="0" smtClean="0"/>
              <a:t>“ (</a:t>
            </a:r>
            <a:r>
              <a:rPr lang="de-DE" dirty="0" err="1" smtClean="0"/>
              <a:t>example</a:t>
            </a:r>
            <a:r>
              <a:rPr lang="de-DE" dirty="0" smtClean="0"/>
              <a:t> </a:t>
            </a:r>
            <a:r>
              <a:rPr lang="de-DE" dirty="0" err="1" smtClean="0"/>
              <a:t>Chameleon</a:t>
            </a:r>
            <a:r>
              <a:rPr lang="de-DE" dirty="0" smtClean="0"/>
              <a:t>): </a:t>
            </a:r>
            <a:r>
              <a:rPr lang="de-DE" dirty="0" err="1" smtClean="0"/>
              <a:t>only</a:t>
            </a:r>
            <a:r>
              <a:rPr lang="de-DE" dirty="0" smtClean="0"/>
              <a:t> </a:t>
            </a:r>
            <a:r>
              <a:rPr lang="de-DE" dirty="0" err="1" smtClean="0"/>
              <a:t>long</a:t>
            </a:r>
            <a:r>
              <a:rPr lang="de-DE" dirty="0" smtClean="0"/>
              <a:t> </a:t>
            </a:r>
            <a:r>
              <a:rPr lang="de-DE" dirty="0" err="1" smtClean="0"/>
              <a:t>range</a:t>
            </a:r>
            <a:r>
              <a:rPr lang="de-DE" dirty="0" smtClean="0"/>
              <a:t> </a:t>
            </a:r>
            <a:r>
              <a:rPr lang="de-DE" dirty="0" err="1" smtClean="0"/>
              <a:t>interactions</a:t>
            </a:r>
            <a:r>
              <a:rPr lang="de-DE" dirty="0" smtClean="0"/>
              <a:t>, but </a:t>
            </a:r>
            <a:r>
              <a:rPr lang="de-DE" dirty="0" err="1" smtClean="0"/>
              <a:t>effects</a:t>
            </a:r>
            <a:r>
              <a:rPr lang="de-DE" dirty="0" smtClean="0"/>
              <a:t> </a:t>
            </a:r>
            <a:r>
              <a:rPr lang="de-DE" dirty="0" err="1" smtClean="0"/>
              <a:t>from</a:t>
            </a:r>
            <a:r>
              <a:rPr lang="de-DE" dirty="0" smtClean="0"/>
              <a:t> </a:t>
            </a:r>
            <a:r>
              <a:rPr lang="de-DE" dirty="0" err="1" smtClean="0"/>
              <a:t>reginos</a:t>
            </a:r>
            <a:r>
              <a:rPr lang="de-DE" dirty="0" smtClean="0"/>
              <a:t> </a:t>
            </a:r>
            <a:r>
              <a:rPr lang="de-DE" dirty="0" err="1" smtClean="0"/>
              <a:t>of</a:t>
            </a:r>
            <a:r>
              <a:rPr lang="de-DE" dirty="0" smtClean="0"/>
              <a:t> high </a:t>
            </a:r>
            <a:r>
              <a:rPr lang="de-DE" dirty="0" err="1" smtClean="0"/>
              <a:t>densty</a:t>
            </a:r>
            <a:r>
              <a:rPr lang="de-DE" dirty="0" smtClean="0"/>
              <a:t> </a:t>
            </a:r>
            <a:r>
              <a:rPr lang="de-DE" dirty="0" err="1" smtClean="0"/>
              <a:t>are</a:t>
            </a:r>
            <a:r>
              <a:rPr lang="de-DE" dirty="0" smtClean="0"/>
              <a:t> </a:t>
            </a:r>
            <a:r>
              <a:rPr lang="de-DE" dirty="0" err="1" smtClean="0"/>
              <a:t>screened</a:t>
            </a:r>
            <a:r>
              <a:rPr lang="de-DE" dirty="0" smtClean="0"/>
              <a:t>...</a:t>
            </a:r>
          </a:p>
          <a:p>
            <a:endParaRPr lang="de-DE"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effectLst/>
              </a:rPr>
              <a:t>A </a:t>
            </a:r>
            <a:r>
              <a:rPr lang="de-DE" dirty="0" err="1" smtClean="0">
                <a:effectLst/>
              </a:rPr>
              <a:t>synchronized</a:t>
            </a:r>
            <a:r>
              <a:rPr lang="de-DE" dirty="0" smtClean="0">
                <a:effectLst/>
              </a:rPr>
              <a:t> </a:t>
            </a:r>
            <a:r>
              <a:rPr lang="de-DE" dirty="0" err="1" smtClean="0">
                <a:effectLst/>
              </a:rPr>
              <a:t>two-clock</a:t>
            </a:r>
            <a:r>
              <a:rPr lang="de-DE" dirty="0" smtClean="0">
                <a:effectLst/>
              </a:rPr>
              <a:t> </a:t>
            </a:r>
            <a:r>
              <a:rPr lang="de-DE" dirty="0" err="1" smtClean="0">
                <a:effectLst/>
              </a:rPr>
              <a:t>comparison</a:t>
            </a:r>
            <a:r>
              <a:rPr lang="de-DE" dirty="0" smtClean="0">
                <a:effectLst/>
              </a:rPr>
              <a:t> </a:t>
            </a:r>
            <a:r>
              <a:rPr lang="de-DE" dirty="0" err="1" smtClean="0">
                <a:effectLst/>
              </a:rPr>
              <a:t>between</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will </a:t>
            </a:r>
            <a:r>
              <a:rPr lang="de-DE" dirty="0" err="1" smtClean="0">
                <a:effectLst/>
              </a:rPr>
              <a:t>be</a:t>
            </a:r>
            <a:r>
              <a:rPr lang="de-DE" dirty="0" smtClean="0">
                <a:effectLst/>
              </a:rPr>
              <a:t> sensitive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effective</a:t>
            </a:r>
            <a:r>
              <a:rPr lang="de-DE" dirty="0" smtClean="0">
                <a:effectLst/>
              </a:rPr>
              <a:t> Doppler </a:t>
            </a:r>
            <a:r>
              <a:rPr lang="de-DE" dirty="0" err="1" smtClean="0">
                <a:effectLst/>
              </a:rPr>
              <a:t>shifts</a:t>
            </a:r>
            <a:r>
              <a:rPr lang="de-DE" dirty="0" smtClean="0">
                <a:effectLst/>
              </a:rPr>
              <a:t> </a:t>
            </a:r>
            <a:r>
              <a:rPr lang="de-DE" dirty="0" err="1" smtClean="0">
                <a:effectLst/>
              </a:rPr>
              <a:t>induced</a:t>
            </a:r>
            <a:r>
              <a:rPr lang="de-DE" dirty="0" smtClean="0">
                <a:effectLst/>
              </a:rPr>
              <a:t> </a:t>
            </a:r>
            <a:r>
              <a:rPr lang="de-DE" dirty="0" err="1" smtClean="0">
                <a:effectLst/>
              </a:rPr>
              <a:t>by</a:t>
            </a:r>
            <a:r>
              <a:rPr lang="de-DE" dirty="0" smtClean="0">
                <a:effectLst/>
              </a:rPr>
              <a:t> </a:t>
            </a:r>
            <a:r>
              <a:rPr lang="de-DE" dirty="0" err="1" smtClean="0">
                <a:effectLst/>
              </a:rPr>
              <a:t>incident</a:t>
            </a:r>
            <a:r>
              <a:rPr lang="de-DE" dirty="0" smtClean="0">
                <a:effectLst/>
              </a:rPr>
              <a:t> </a:t>
            </a:r>
            <a:r>
              <a:rPr lang="de-DE" dirty="0" err="1" smtClean="0">
                <a:effectLst/>
              </a:rPr>
              <a:t>gravitational</a:t>
            </a:r>
            <a:r>
              <a:rPr lang="de-DE" dirty="0" smtClean="0">
                <a:effectLst/>
              </a:rPr>
              <a:t> </a:t>
            </a:r>
            <a:r>
              <a:rPr lang="de-DE" dirty="0" err="1" smtClean="0">
                <a:effectLst/>
              </a:rPr>
              <a:t>waves</a:t>
            </a:r>
            <a:r>
              <a:rPr lang="de-DE" dirty="0" smtClean="0">
                <a:effectLst/>
              </a:rPr>
              <a:t> (GWs) </a:t>
            </a:r>
            <a:r>
              <a:rPr lang="de-DE" dirty="0" err="1" smtClean="0">
                <a:effectLst/>
              </a:rPr>
              <a:t>at</a:t>
            </a:r>
            <a:r>
              <a:rPr lang="de-DE" dirty="0" smtClean="0">
                <a:effectLst/>
              </a:rPr>
              <a:t> a </a:t>
            </a:r>
            <a:r>
              <a:rPr lang="de-DE" dirty="0" err="1" smtClean="0">
                <a:effectLst/>
              </a:rPr>
              <a:t>level</a:t>
            </a:r>
            <a:r>
              <a:rPr lang="de-DE" dirty="0" smtClean="0">
                <a:effectLst/>
              </a:rPr>
              <a:t> </a:t>
            </a:r>
            <a:r>
              <a:rPr lang="de-DE" dirty="0" err="1" smtClean="0">
                <a:effectLst/>
              </a:rPr>
              <a:t>competitive</a:t>
            </a:r>
            <a:r>
              <a:rPr lang="de-DE" dirty="0" smtClean="0">
                <a:effectLst/>
              </a:rPr>
              <a:t> </a:t>
            </a:r>
            <a:r>
              <a:rPr lang="de-DE" dirty="0" err="1" smtClean="0">
                <a:effectLst/>
              </a:rPr>
              <a:t>with</a:t>
            </a:r>
            <a:r>
              <a:rPr lang="de-DE" dirty="0" smtClean="0">
                <a:effectLst/>
              </a:rPr>
              <a:t> </a:t>
            </a:r>
            <a:r>
              <a:rPr lang="de-DE" dirty="0" err="1" smtClean="0">
                <a:effectLst/>
              </a:rPr>
              <a:t>other</a:t>
            </a:r>
            <a:r>
              <a:rPr lang="de-DE" dirty="0" smtClean="0">
                <a:effectLst/>
              </a:rPr>
              <a:t> </a:t>
            </a:r>
            <a:r>
              <a:rPr lang="de-DE" dirty="0" err="1" smtClean="0">
                <a:effectLst/>
              </a:rPr>
              <a:t>proposed</a:t>
            </a:r>
            <a:r>
              <a:rPr lang="de-DE" dirty="0" smtClean="0">
                <a:effectLst/>
              </a:rPr>
              <a:t> </a:t>
            </a:r>
            <a:r>
              <a:rPr lang="de-DE" dirty="0" err="1" smtClean="0">
                <a:effectLst/>
              </a:rPr>
              <a:t>space-based</a:t>
            </a:r>
            <a:r>
              <a:rPr lang="de-DE" dirty="0" smtClean="0">
                <a:effectLst/>
              </a:rPr>
              <a:t> GW </a:t>
            </a:r>
            <a:r>
              <a:rPr lang="de-DE" dirty="0" err="1" smtClean="0">
                <a:effectLst/>
              </a:rPr>
              <a:t>detectors</a:t>
            </a:r>
            <a:r>
              <a:rPr lang="de-DE" dirty="0" smtClean="0">
                <a:effectLst/>
              </a:rPr>
              <a:t>, </a:t>
            </a:r>
            <a:r>
              <a:rPr lang="de-DE" dirty="0" err="1" smtClean="0">
                <a:effectLst/>
              </a:rPr>
              <a:t>while</a:t>
            </a:r>
            <a:r>
              <a:rPr lang="de-DE" dirty="0" smtClean="0">
                <a:effectLst/>
              </a:rPr>
              <a:t> </a:t>
            </a:r>
            <a:r>
              <a:rPr lang="de-DE" dirty="0" err="1" smtClean="0">
                <a:effectLst/>
              </a:rPr>
              <a:t>providing</a:t>
            </a:r>
            <a:r>
              <a:rPr lang="de-DE" dirty="0" smtClean="0">
                <a:effectLst/>
              </a:rPr>
              <a:t> </a:t>
            </a:r>
            <a:r>
              <a:rPr lang="de-DE" dirty="0" err="1" smtClean="0">
                <a:effectLst/>
              </a:rPr>
              <a:t>complementary</a:t>
            </a:r>
            <a:r>
              <a:rPr lang="de-DE" dirty="0" smtClean="0">
                <a:effectLst/>
              </a:rPr>
              <a:t> </a:t>
            </a:r>
            <a:r>
              <a:rPr lang="de-DE" dirty="0" err="1" smtClean="0">
                <a:effectLst/>
              </a:rPr>
              <a:t>features</a:t>
            </a:r>
            <a:r>
              <a:rPr lang="de-DE" dirty="0" smtClean="0">
                <a:effectLst/>
              </a:rPr>
              <a:t>. The </a:t>
            </a:r>
            <a:r>
              <a:rPr lang="de-DE" dirty="0" err="1" smtClean="0">
                <a:effectLst/>
              </a:rPr>
              <a:t>detected</a:t>
            </a:r>
            <a:r>
              <a:rPr lang="de-DE" dirty="0" smtClean="0">
                <a:effectLst/>
              </a:rPr>
              <a:t> </a:t>
            </a:r>
            <a:r>
              <a:rPr lang="de-DE" dirty="0" err="1" smtClean="0">
                <a:effectLst/>
              </a:rPr>
              <a:t>signal</a:t>
            </a:r>
            <a:r>
              <a:rPr lang="de-DE" dirty="0" smtClean="0">
                <a:effectLst/>
              </a:rPr>
              <a:t> </a:t>
            </a:r>
            <a:r>
              <a:rPr lang="de-DE" dirty="0" err="1" smtClean="0">
                <a:effectLst/>
              </a:rPr>
              <a:t>is</a:t>
            </a:r>
            <a:r>
              <a:rPr lang="de-DE" dirty="0" smtClean="0">
                <a:effectLst/>
              </a:rPr>
              <a:t> a differential </a:t>
            </a:r>
            <a:r>
              <a:rPr lang="de-DE" dirty="0" err="1" smtClean="0">
                <a:effectLst/>
              </a:rPr>
              <a:t>frequency</a:t>
            </a:r>
            <a:r>
              <a:rPr lang="de-DE" dirty="0" smtClean="0">
                <a:effectLst/>
              </a:rPr>
              <a:t> </a:t>
            </a:r>
            <a:r>
              <a:rPr lang="de-DE" dirty="0" err="1" smtClean="0">
                <a:effectLst/>
              </a:rPr>
              <a:t>shift</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shared</a:t>
            </a:r>
            <a:r>
              <a:rPr lang="de-DE" dirty="0" smtClean="0">
                <a:effectLst/>
              </a:rPr>
              <a:t> </a:t>
            </a:r>
            <a:r>
              <a:rPr lang="de-DE" dirty="0" err="1" smtClean="0">
                <a:effectLst/>
              </a:rPr>
              <a:t>laser</a:t>
            </a:r>
            <a:r>
              <a:rPr lang="de-DE" dirty="0" smtClean="0">
                <a:effectLst/>
              </a:rPr>
              <a:t> light due </a:t>
            </a:r>
            <a:r>
              <a:rPr lang="de-DE" dirty="0" err="1" smtClean="0">
                <a:effectLst/>
              </a:rPr>
              <a:t>to</a:t>
            </a:r>
            <a:r>
              <a:rPr lang="de-DE" dirty="0" smtClean="0">
                <a:effectLst/>
              </a:rPr>
              <a:t> </a:t>
            </a:r>
            <a:r>
              <a:rPr lang="de-DE" dirty="0" err="1" smtClean="0">
                <a:effectLst/>
              </a:rPr>
              <a:t>the</a:t>
            </a:r>
            <a:r>
              <a:rPr lang="de-DE" dirty="0" smtClean="0">
                <a:effectLst/>
              </a:rPr>
              <a:t> relative </a:t>
            </a:r>
            <a:r>
              <a:rPr lang="de-DE" dirty="0" err="1" smtClean="0">
                <a:effectLst/>
              </a:rPr>
              <a:t>velocity</a:t>
            </a:r>
            <a:r>
              <a:rPr lang="de-DE" dirty="0" smtClean="0">
                <a:effectLst/>
              </a:rPr>
              <a:t> </a:t>
            </a:r>
            <a:r>
              <a:rPr lang="de-DE" dirty="0" err="1" smtClean="0">
                <a:effectLst/>
              </a:rPr>
              <a:t>of</a:t>
            </a:r>
            <a:r>
              <a:rPr lang="de-DE" dirty="0" smtClean="0">
                <a:effectLst/>
              </a:rPr>
              <a:t> </a:t>
            </a:r>
            <a:r>
              <a:rPr lang="de-DE" dirty="0" err="1" smtClean="0">
                <a:effectLst/>
              </a:rPr>
              <a:t>the</a:t>
            </a:r>
            <a:r>
              <a:rPr lang="de-DE" dirty="0" smtClean="0">
                <a:effectLst/>
              </a:rPr>
              <a:t> </a:t>
            </a:r>
            <a:r>
              <a:rPr lang="de-DE" dirty="0" err="1" smtClean="0">
                <a:effectLst/>
              </a:rPr>
              <a:t>satellites</a:t>
            </a:r>
            <a:r>
              <a:rPr lang="de-DE" dirty="0" smtClean="0">
                <a:effectLst/>
              </a:rPr>
              <a:t>, </a:t>
            </a:r>
            <a:r>
              <a:rPr lang="de-DE" dirty="0" err="1" smtClean="0">
                <a:effectLst/>
              </a:rPr>
              <a:t>rather</a:t>
            </a:r>
            <a:r>
              <a:rPr lang="de-DE" dirty="0" smtClean="0">
                <a:effectLst/>
              </a:rPr>
              <a:t> </a:t>
            </a:r>
            <a:r>
              <a:rPr lang="de-DE" dirty="0" err="1" smtClean="0">
                <a:effectLst/>
              </a:rPr>
              <a:t>than</a:t>
            </a:r>
            <a:r>
              <a:rPr lang="de-DE" dirty="0" smtClean="0">
                <a:effectLst/>
              </a:rPr>
              <a:t> a </a:t>
            </a:r>
            <a:r>
              <a:rPr lang="de-DE" dirty="0" err="1" smtClean="0">
                <a:effectLst/>
              </a:rPr>
              <a:t>phase</a:t>
            </a:r>
            <a:r>
              <a:rPr lang="de-DE" dirty="0" smtClean="0">
                <a:effectLst/>
              </a:rPr>
              <a:t> </a:t>
            </a:r>
            <a:r>
              <a:rPr lang="de-DE" dirty="0" err="1" smtClean="0">
                <a:effectLst/>
              </a:rPr>
              <a:t>shift</a:t>
            </a:r>
            <a:r>
              <a:rPr lang="de-DE" dirty="0" smtClean="0">
                <a:effectLst/>
              </a:rPr>
              <a:t> </a:t>
            </a:r>
            <a:r>
              <a:rPr lang="de-DE" dirty="0" err="1" smtClean="0">
                <a:effectLst/>
              </a:rPr>
              <a:t>arising</a:t>
            </a:r>
            <a:r>
              <a:rPr lang="de-DE" dirty="0" smtClean="0">
                <a:effectLst/>
              </a:rPr>
              <a:t> </a:t>
            </a:r>
            <a:r>
              <a:rPr lang="de-DE" dirty="0" err="1" smtClean="0">
                <a:effectLst/>
              </a:rPr>
              <a:t>from</a:t>
            </a:r>
            <a:r>
              <a:rPr lang="de-DE" dirty="0" smtClean="0">
                <a:effectLst/>
              </a:rPr>
              <a:t> </a:t>
            </a:r>
            <a:r>
              <a:rPr lang="de-DE" dirty="0" err="1" smtClean="0">
                <a:effectLst/>
              </a:rPr>
              <a:t>the</a:t>
            </a:r>
            <a:r>
              <a:rPr lang="de-DE" dirty="0" smtClean="0">
                <a:effectLst/>
              </a:rPr>
              <a:t> relative </a:t>
            </a:r>
            <a:r>
              <a:rPr lang="de-DE" dirty="0" err="1" smtClean="0">
                <a:effectLst/>
              </a:rPr>
              <a:t>satellite</a:t>
            </a:r>
            <a:r>
              <a:rPr lang="de-DE" dirty="0" smtClean="0">
                <a:effectLst/>
              </a:rPr>
              <a:t> </a:t>
            </a:r>
            <a:r>
              <a:rPr lang="de-DE" dirty="0" err="1" smtClean="0">
                <a:effectLst/>
              </a:rPr>
              <a:t>positions</a:t>
            </a:r>
            <a:r>
              <a:rPr lang="de-DE" dirty="0" smtClean="0">
                <a:effectLst/>
              </a:rPr>
              <a:t>, </a:t>
            </a:r>
            <a:r>
              <a:rPr lang="de-DE" dirty="0" err="1" smtClean="0">
                <a:effectLst/>
              </a:rPr>
              <a:t>and</a:t>
            </a:r>
            <a:r>
              <a:rPr lang="de-DE" dirty="0" smtClean="0">
                <a:effectLst/>
              </a:rPr>
              <a:t> </a:t>
            </a:r>
            <a:r>
              <a:rPr lang="de-DE" dirty="0" err="1" smtClean="0">
                <a:effectLst/>
              </a:rPr>
              <a:t>the</a:t>
            </a:r>
            <a:r>
              <a:rPr lang="de-DE" dirty="0" smtClean="0">
                <a:effectLst/>
              </a:rPr>
              <a:t> </a:t>
            </a:r>
            <a:r>
              <a:rPr lang="de-DE" dirty="0" err="1" smtClean="0">
                <a:effectLst/>
              </a:rPr>
              <a:t>detection</a:t>
            </a:r>
            <a:r>
              <a:rPr lang="de-DE" dirty="0" smtClean="0">
                <a:effectLst/>
              </a:rPr>
              <a:t> </a:t>
            </a:r>
            <a:r>
              <a:rPr lang="de-DE" dirty="0" err="1" smtClean="0">
                <a:effectLst/>
              </a:rPr>
              <a:t>window</a:t>
            </a:r>
            <a:r>
              <a:rPr lang="de-DE" dirty="0" smtClean="0">
                <a:effectLst/>
              </a:rPr>
              <a:t> </a:t>
            </a:r>
            <a:r>
              <a:rPr lang="de-DE" dirty="0" err="1" smtClean="0">
                <a:effectLst/>
              </a:rPr>
              <a:t>can</a:t>
            </a:r>
            <a:r>
              <a:rPr lang="de-DE" dirty="0" smtClean="0">
                <a:effectLst/>
              </a:rPr>
              <a:t> </a:t>
            </a:r>
            <a:r>
              <a:rPr lang="de-DE" dirty="0" err="1" smtClean="0">
                <a:effectLst/>
              </a:rPr>
              <a:t>be</a:t>
            </a:r>
            <a:r>
              <a:rPr lang="de-DE" dirty="0" smtClean="0">
                <a:effectLst/>
              </a:rPr>
              <a:t> </a:t>
            </a:r>
            <a:r>
              <a:rPr lang="de-DE" dirty="0" err="1" smtClean="0">
                <a:effectLst/>
              </a:rPr>
              <a:t>tuned</a:t>
            </a:r>
            <a:r>
              <a:rPr lang="de-DE" dirty="0" smtClean="0">
                <a:effectLst/>
              </a:rPr>
              <a:t> </a:t>
            </a:r>
            <a:r>
              <a:rPr lang="de-DE" dirty="0" err="1" smtClean="0">
                <a:effectLst/>
              </a:rPr>
              <a:t>through</a:t>
            </a:r>
            <a:r>
              <a:rPr lang="de-DE" dirty="0" smtClean="0">
                <a:effectLst/>
              </a:rPr>
              <a:t> </a:t>
            </a:r>
            <a:r>
              <a:rPr lang="de-DE" dirty="0" err="1" smtClean="0">
                <a:effectLst/>
              </a:rPr>
              <a:t>the</a:t>
            </a:r>
            <a:r>
              <a:rPr lang="de-DE" dirty="0" smtClean="0">
                <a:effectLst/>
              </a:rPr>
              <a:t> </a:t>
            </a:r>
            <a:r>
              <a:rPr lang="de-DE" dirty="0" err="1" smtClean="0">
                <a:effectLst/>
              </a:rPr>
              <a:t>control</a:t>
            </a:r>
            <a:r>
              <a:rPr lang="de-DE" dirty="0" smtClean="0">
                <a:effectLst/>
              </a:rPr>
              <a:t> </a:t>
            </a:r>
            <a:r>
              <a:rPr lang="de-DE" dirty="0" err="1" smtClean="0">
                <a:effectLst/>
              </a:rPr>
              <a:t>sequence</a:t>
            </a:r>
            <a:r>
              <a:rPr lang="de-DE" dirty="0" smtClean="0">
                <a:effectLst/>
              </a:rPr>
              <a:t> </a:t>
            </a:r>
            <a:r>
              <a:rPr lang="de-DE" dirty="0" err="1" smtClean="0">
                <a:effectLst/>
              </a:rPr>
              <a:t>applied</a:t>
            </a:r>
            <a:r>
              <a:rPr lang="de-DE" dirty="0" smtClean="0">
                <a:effectLst/>
              </a:rPr>
              <a:t> </a:t>
            </a:r>
            <a:r>
              <a:rPr lang="de-DE" dirty="0" err="1" smtClean="0">
                <a:effectLst/>
              </a:rPr>
              <a:t>to</a:t>
            </a:r>
            <a:r>
              <a:rPr lang="de-DE" dirty="0" smtClean="0">
                <a:effectLst/>
              </a:rPr>
              <a:t> </a:t>
            </a:r>
            <a:r>
              <a:rPr lang="de-DE" dirty="0" err="1" smtClean="0">
                <a:effectLst/>
              </a:rPr>
              <a:t>the</a:t>
            </a:r>
            <a:r>
              <a:rPr lang="de-DE" dirty="0" smtClean="0">
                <a:effectLst/>
              </a:rPr>
              <a:t> </a:t>
            </a:r>
            <a:r>
              <a:rPr lang="de-DE" dirty="0" err="1" smtClean="0">
                <a:effectLst/>
              </a:rPr>
              <a:t>atoms</a:t>
            </a:r>
            <a:r>
              <a:rPr lang="de-DE" dirty="0" smtClean="0">
                <a:effectLst/>
              </a:rPr>
              <a:t>' </a:t>
            </a:r>
            <a:r>
              <a:rPr lang="de-DE" dirty="0" err="1" smtClean="0">
                <a:effectLst/>
              </a:rPr>
              <a:t>internal</a:t>
            </a:r>
            <a:r>
              <a:rPr lang="de-DE" dirty="0" smtClean="0">
                <a:effectLst/>
              </a:rPr>
              <a:t> </a:t>
            </a:r>
            <a:r>
              <a:rPr lang="de-DE" dirty="0" err="1" smtClean="0">
                <a:effectLst/>
              </a:rPr>
              <a:t>states</a:t>
            </a:r>
            <a:r>
              <a:rPr lang="de-DE" dirty="0" smtClean="0">
                <a:effectLst/>
              </a:rPr>
              <a:t>. </a:t>
            </a:r>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t>17</a:t>
            </a:fld>
            <a:endParaRPr lang="de-DE"/>
          </a:p>
        </p:txBody>
      </p:sp>
    </p:spTree>
    <p:extLst>
      <p:ext uri="{BB962C8B-B14F-4D97-AF65-F5344CB8AC3E}">
        <p14:creationId xmlns:p14="http://schemas.microsoft.com/office/powerpoint/2010/main" val="2602134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91148F-104B-4A34-A382-477F5240B89C}" type="slidenum">
              <a:rPr lang="de-DE">
                <a:solidFill>
                  <a:prstClr val="black"/>
                </a:solidFill>
                <a:latin typeface="Calibri"/>
              </a:rPr>
              <a:pPr/>
              <a:t>18</a:t>
            </a:fld>
            <a:endParaRPr lang="de-DE">
              <a:solidFill>
                <a:prstClr val="black"/>
              </a:solidFill>
              <a:latin typeface="Calibri"/>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914402" y="4343400"/>
            <a:ext cx="5029200" cy="4114800"/>
          </a:xfrm>
        </p:spPr>
        <p:txBody>
          <a:bodyPr/>
          <a:lstStyle/>
          <a:p>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Where</a:t>
            </a:r>
            <a:r>
              <a:rPr lang="de-DE" dirty="0" smtClean="0"/>
              <a:t> do </a:t>
            </a:r>
            <a:r>
              <a:rPr lang="de-DE" dirty="0" err="1" smtClean="0"/>
              <a:t>we</a:t>
            </a:r>
            <a:r>
              <a:rPr lang="de-DE" dirty="0" smtClean="0"/>
              <a:t> stand </a:t>
            </a:r>
            <a:r>
              <a:rPr lang="de-DE" dirty="0" err="1" smtClean="0"/>
              <a:t>with</a:t>
            </a:r>
            <a:r>
              <a:rPr lang="de-DE" dirty="0" smtClean="0"/>
              <a:t> </a:t>
            </a:r>
            <a:r>
              <a:rPr lang="de-DE" dirty="0" err="1" smtClean="0"/>
              <a:t>respect</a:t>
            </a:r>
            <a:r>
              <a:rPr lang="de-DE" dirty="0" smtClean="0"/>
              <a:t> </a:t>
            </a:r>
            <a:r>
              <a:rPr lang="de-DE" dirty="0" err="1" smtClean="0"/>
              <a:t>to</a:t>
            </a:r>
            <a:r>
              <a:rPr lang="de-DE" dirty="0" smtClean="0"/>
              <a:t> </a:t>
            </a:r>
            <a:r>
              <a:rPr lang="de-DE" dirty="0" err="1" smtClean="0"/>
              <a:t>macrosopic</a:t>
            </a:r>
            <a:r>
              <a:rPr lang="de-DE" dirty="0" smtClean="0"/>
              <a:t> </a:t>
            </a:r>
            <a:r>
              <a:rPr lang="de-DE" dirty="0" err="1" smtClean="0"/>
              <a:t>quantum</a:t>
            </a:r>
            <a:r>
              <a:rPr lang="de-DE" dirty="0" smtClean="0"/>
              <a:t> </a:t>
            </a:r>
            <a:r>
              <a:rPr lang="de-DE" dirty="0" err="1" smtClean="0"/>
              <a:t>phenomena</a:t>
            </a:r>
            <a:r>
              <a:rPr lang="de-DE" dirty="0" smtClean="0"/>
              <a:t>?</a:t>
            </a:r>
            <a:endParaRPr lang="de-DE" dirty="0"/>
          </a:p>
        </p:txBody>
      </p:sp>
      <p:sp>
        <p:nvSpPr>
          <p:cNvPr id="4" name="Foliennummernplatzhalter 3"/>
          <p:cNvSpPr>
            <a:spLocks noGrp="1"/>
          </p:cNvSpPr>
          <p:nvPr>
            <p:ph type="sldNum" sz="quarter" idx="10"/>
          </p:nvPr>
        </p:nvSpPr>
        <p:spPr/>
        <p:txBody>
          <a:bodyPr/>
          <a:lstStyle/>
          <a:p>
            <a:fld id="{7E593853-4270-42E5-A4D5-68C064F13A96}" type="slidenum">
              <a:rPr lang="de-DE" smtClean="0"/>
              <a:pPr/>
              <a:t>20</a:t>
            </a:fld>
            <a:endParaRPr lang="de-DE"/>
          </a:p>
        </p:txBody>
      </p:sp>
    </p:spTree>
    <p:extLst>
      <p:ext uri="{BB962C8B-B14F-4D97-AF65-F5344CB8AC3E}">
        <p14:creationId xmlns:p14="http://schemas.microsoft.com/office/powerpoint/2010/main" val="1875929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lvl1pPr defTabSz="914333">
              <a:defRPr sz="1500">
                <a:solidFill>
                  <a:schemeClr val="tx1"/>
                </a:solidFill>
                <a:latin typeface="OfficinaSansITCPro Book" pitchFamily="50" charset="0"/>
                <a:ea typeface="ＭＳ Ｐゴシック" charset="-128"/>
              </a:defRPr>
            </a:lvl1pPr>
            <a:lvl2pPr marL="685750" indent="-263750" defTabSz="914333">
              <a:defRPr sz="1500">
                <a:solidFill>
                  <a:schemeClr val="tx1"/>
                </a:solidFill>
                <a:latin typeface="OfficinaSansITCPro Book" pitchFamily="50" charset="0"/>
                <a:ea typeface="ＭＳ Ｐゴシック" charset="-128"/>
              </a:defRPr>
            </a:lvl2pPr>
            <a:lvl3pPr marL="1055000" indent="-211000" defTabSz="914333">
              <a:defRPr sz="1500">
                <a:solidFill>
                  <a:schemeClr val="tx1"/>
                </a:solidFill>
                <a:latin typeface="OfficinaSansITCPro Book" pitchFamily="50" charset="0"/>
                <a:ea typeface="ＭＳ Ｐゴシック" charset="-128"/>
              </a:defRPr>
            </a:lvl3pPr>
            <a:lvl4pPr marL="1477000" indent="-211000" defTabSz="914333">
              <a:defRPr sz="1500">
                <a:solidFill>
                  <a:schemeClr val="tx1"/>
                </a:solidFill>
                <a:latin typeface="OfficinaSansITCPro Book" pitchFamily="50" charset="0"/>
                <a:ea typeface="ＭＳ Ｐゴシック" charset="-128"/>
              </a:defRPr>
            </a:lvl4pPr>
            <a:lvl5pPr marL="1898999" indent="-211000" defTabSz="914333">
              <a:defRPr sz="1500">
                <a:solidFill>
                  <a:schemeClr val="tx1"/>
                </a:solidFill>
                <a:latin typeface="OfficinaSansITCPro Book" pitchFamily="50" charset="0"/>
                <a:ea typeface="ＭＳ Ｐゴシック" charset="-128"/>
              </a:defRPr>
            </a:lvl5pPr>
            <a:lvl6pPr marL="2320999" indent="-211000" defTabSz="914333" eaLnBrk="0" fontAlgn="base" hangingPunct="0">
              <a:spcBef>
                <a:spcPct val="0"/>
              </a:spcBef>
              <a:spcAft>
                <a:spcPct val="0"/>
              </a:spcAft>
              <a:defRPr sz="1500">
                <a:solidFill>
                  <a:schemeClr val="tx1"/>
                </a:solidFill>
                <a:latin typeface="OfficinaSansITCPro Book" pitchFamily="50" charset="0"/>
                <a:ea typeface="ＭＳ Ｐゴシック" charset="-128"/>
              </a:defRPr>
            </a:lvl6pPr>
            <a:lvl7pPr marL="2743000" indent="-211000" defTabSz="914333" eaLnBrk="0" fontAlgn="base" hangingPunct="0">
              <a:spcBef>
                <a:spcPct val="0"/>
              </a:spcBef>
              <a:spcAft>
                <a:spcPct val="0"/>
              </a:spcAft>
              <a:defRPr sz="1500">
                <a:solidFill>
                  <a:schemeClr val="tx1"/>
                </a:solidFill>
                <a:latin typeface="OfficinaSansITCPro Book" pitchFamily="50" charset="0"/>
                <a:ea typeface="ＭＳ Ｐゴシック" charset="-128"/>
              </a:defRPr>
            </a:lvl7pPr>
            <a:lvl8pPr marL="3165000" indent="-211000" defTabSz="914333" eaLnBrk="0" fontAlgn="base" hangingPunct="0">
              <a:spcBef>
                <a:spcPct val="0"/>
              </a:spcBef>
              <a:spcAft>
                <a:spcPct val="0"/>
              </a:spcAft>
              <a:defRPr sz="1500">
                <a:solidFill>
                  <a:schemeClr val="tx1"/>
                </a:solidFill>
                <a:latin typeface="OfficinaSansITCPro Book" pitchFamily="50" charset="0"/>
                <a:ea typeface="ＭＳ Ｐゴシック" charset="-128"/>
              </a:defRPr>
            </a:lvl8pPr>
            <a:lvl9pPr marL="3587000" indent="-211000" defTabSz="914333" eaLnBrk="0" fontAlgn="base" hangingPunct="0">
              <a:spcBef>
                <a:spcPct val="0"/>
              </a:spcBef>
              <a:spcAft>
                <a:spcPct val="0"/>
              </a:spcAft>
              <a:defRPr sz="1500">
                <a:solidFill>
                  <a:schemeClr val="tx1"/>
                </a:solidFill>
                <a:latin typeface="OfficinaSansITCPro Book" pitchFamily="50" charset="0"/>
                <a:ea typeface="ＭＳ Ｐゴシック" charset="-128"/>
              </a:defRPr>
            </a:lvl9pPr>
          </a:lstStyle>
          <a:p>
            <a:fld id="{2AF7E8F3-26D1-47FE-96EF-728C8C674935}" type="slidenum">
              <a:rPr lang="de-DE" sz="1200">
                <a:solidFill>
                  <a:prstClr val="black"/>
                </a:solidFill>
                <a:latin typeface="Arial" charset="0"/>
              </a:rPr>
              <a:pPr/>
              <a:t>2</a:t>
            </a:fld>
            <a:endParaRPr lang="de-DE" sz="1200">
              <a:solidFill>
                <a:prstClr val="black"/>
              </a:solidFill>
              <a:latin typeface="Arial"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p:spPr>
        <p:txBody>
          <a:bodyPr/>
          <a:lstStyle/>
          <a:p>
            <a:pPr eaLnBrk="1" hangingPunct="1"/>
            <a:r>
              <a:rPr lang="de-DE" dirty="0" err="1" smtClean="0"/>
              <a:t>When</a:t>
            </a:r>
            <a:r>
              <a:rPr lang="de-DE" baseline="0" dirty="0" smtClean="0"/>
              <a:t> </a:t>
            </a:r>
            <a:r>
              <a:rPr lang="de-DE" baseline="0" dirty="0" err="1" smtClean="0"/>
              <a:t>we</a:t>
            </a:r>
            <a:r>
              <a:rPr lang="de-DE" baseline="0" dirty="0" smtClean="0"/>
              <a:t> </a:t>
            </a:r>
            <a:r>
              <a:rPr lang="de-DE" baseline="0" dirty="0" err="1" smtClean="0"/>
              <a:t>think</a:t>
            </a:r>
            <a:r>
              <a:rPr lang="de-DE" baseline="0" dirty="0" smtClean="0"/>
              <a:t> </a:t>
            </a:r>
            <a:r>
              <a:rPr lang="de-DE" baseline="0" dirty="0" err="1" smtClean="0"/>
              <a:t>of</a:t>
            </a:r>
            <a:r>
              <a:rPr lang="de-DE" baseline="0" dirty="0" smtClean="0"/>
              <a:t> </a:t>
            </a:r>
            <a:r>
              <a:rPr lang="de-DE" baseline="0" dirty="0" err="1" smtClean="0"/>
              <a:t>quantum</a:t>
            </a:r>
            <a:r>
              <a:rPr lang="de-DE" baseline="0" dirty="0" smtClean="0"/>
              <a:t> </a:t>
            </a:r>
            <a:r>
              <a:rPr lang="de-DE" baseline="0" dirty="0" err="1" smtClean="0"/>
              <a:t>theory</a:t>
            </a:r>
            <a:r>
              <a:rPr lang="de-DE" baseline="0" dirty="0" smtClean="0"/>
              <a:t>, </a:t>
            </a:r>
            <a:r>
              <a:rPr lang="de-DE" baseline="0" dirty="0" err="1" smtClean="0"/>
              <a:t>one</a:t>
            </a:r>
            <a:r>
              <a:rPr lang="de-DE" baseline="0" dirty="0" smtClean="0"/>
              <a:t> prominent </a:t>
            </a:r>
            <a:r>
              <a:rPr lang="de-DE" baseline="0" dirty="0" err="1" smtClean="0"/>
              <a:t>example</a:t>
            </a:r>
            <a:r>
              <a:rPr lang="de-DE" baseline="0" dirty="0" smtClean="0"/>
              <a:t> </a:t>
            </a:r>
            <a:r>
              <a:rPr lang="de-DE" baseline="0" dirty="0" err="1" smtClean="0"/>
              <a:t>comes</a:t>
            </a:r>
            <a:r>
              <a:rPr lang="de-DE" baseline="0" dirty="0" smtClean="0"/>
              <a:t> </a:t>
            </a:r>
            <a:r>
              <a:rPr lang="de-DE" baseline="0" dirty="0" err="1" smtClean="0"/>
              <a:t>immediately</a:t>
            </a:r>
            <a:r>
              <a:rPr lang="de-DE" baseline="0" dirty="0" smtClean="0"/>
              <a:t> </a:t>
            </a:r>
            <a:r>
              <a:rPr lang="de-DE" baseline="0" dirty="0" err="1" smtClean="0"/>
              <a:t>to</a:t>
            </a:r>
            <a:r>
              <a:rPr lang="de-DE" baseline="0" dirty="0" smtClean="0"/>
              <a:t> </a:t>
            </a:r>
            <a:r>
              <a:rPr lang="de-DE" baseline="0" dirty="0" err="1" smtClean="0"/>
              <a:t>mind</a:t>
            </a:r>
            <a:r>
              <a:rPr lang="de-DE" baseline="0" dirty="0" smtClean="0"/>
              <a:t>: </a:t>
            </a:r>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superposition</a:t>
            </a:r>
            <a:r>
              <a:rPr lang="de-DE" baseline="0" dirty="0" smtClean="0"/>
              <a:t> </a:t>
            </a:r>
            <a:r>
              <a:rPr lang="de-DE" baseline="0" dirty="0" err="1" smtClean="0"/>
              <a:t>principle</a:t>
            </a:r>
            <a:r>
              <a:rPr lang="de-DE" baseline="0" dirty="0" smtClean="0"/>
              <a:t>...</a:t>
            </a:r>
          </a:p>
          <a:p>
            <a:pPr eaLnBrk="1" hangingPunct="1"/>
            <a:endParaRPr lang="de-DE" baseline="0" dirty="0" smtClean="0"/>
          </a:p>
          <a:p>
            <a:pPr eaLnBrk="1" hangingPunct="1"/>
            <a:r>
              <a:rPr lang="de-DE" baseline="0" dirty="0" err="1" smtClean="0"/>
              <a:t>It</a:t>
            </a:r>
            <a:r>
              <a:rPr lang="de-DE" baseline="0" dirty="0" smtClean="0"/>
              <a:t> </a:t>
            </a:r>
            <a:r>
              <a:rPr lang="de-DE" baseline="0" dirty="0" err="1" smtClean="0"/>
              <a:t>allows</a:t>
            </a:r>
            <a:r>
              <a:rPr lang="de-DE" baseline="0" dirty="0" smtClean="0"/>
              <a:t> </a:t>
            </a:r>
            <a:r>
              <a:rPr lang="de-DE" baseline="0" dirty="0" err="1" smtClean="0"/>
              <a:t>states</a:t>
            </a:r>
            <a:r>
              <a:rPr lang="de-DE" baseline="0" dirty="0" smtClean="0"/>
              <a:t> in </a:t>
            </a:r>
            <a:r>
              <a:rPr lang="de-DE" baseline="0" dirty="0" err="1" smtClean="0"/>
              <a:t>nature</a:t>
            </a:r>
            <a:r>
              <a:rPr lang="de-DE" baseline="0" dirty="0" smtClean="0"/>
              <a:t> </a:t>
            </a:r>
            <a:r>
              <a:rPr lang="de-DE" baseline="0" dirty="0" err="1" smtClean="0"/>
              <a:t>that</a:t>
            </a:r>
            <a:r>
              <a:rPr lang="de-DE" baseline="0" dirty="0" smtClean="0"/>
              <a:t> </a:t>
            </a:r>
            <a:r>
              <a:rPr lang="de-DE" baseline="0" dirty="0" err="1" smtClean="0"/>
              <a:t>cannozt</a:t>
            </a:r>
            <a:r>
              <a:rPr lang="de-DE" baseline="0" dirty="0" smtClean="0"/>
              <a:t> </a:t>
            </a:r>
            <a:r>
              <a:rPr lang="de-DE" baseline="0" dirty="0" err="1" smtClean="0"/>
              <a:t>be</a:t>
            </a:r>
            <a:r>
              <a:rPr lang="de-DE" baseline="0" dirty="0" smtClean="0"/>
              <a:t> </a:t>
            </a:r>
            <a:r>
              <a:rPr lang="de-DE" baseline="0" dirty="0" err="1" smtClean="0"/>
              <a:t>described</a:t>
            </a:r>
            <a:r>
              <a:rPr lang="de-DE" baseline="0" dirty="0" smtClean="0"/>
              <a:t> </a:t>
            </a:r>
            <a:r>
              <a:rPr lang="de-DE" baseline="0" dirty="0" err="1" smtClean="0"/>
              <a:t>by</a:t>
            </a:r>
            <a:r>
              <a:rPr lang="de-DE" baseline="0" dirty="0" smtClean="0"/>
              <a:t> </a:t>
            </a:r>
            <a:r>
              <a:rPr lang="de-DE" baseline="0" dirty="0" err="1" smtClean="0"/>
              <a:t>the</a:t>
            </a:r>
            <a:r>
              <a:rPr lang="de-DE" baseline="0" dirty="0" smtClean="0"/>
              <a:t> </a:t>
            </a:r>
            <a:r>
              <a:rPr lang="de-DE" baseline="0" dirty="0" err="1" smtClean="0"/>
              <a:t>assumption</a:t>
            </a:r>
            <a:r>
              <a:rPr lang="de-DE" baseline="0" dirty="0" smtClean="0"/>
              <a:t> </a:t>
            </a:r>
            <a:r>
              <a:rPr lang="de-DE" baseline="0" dirty="0" err="1" smtClean="0"/>
              <a:t>that</a:t>
            </a:r>
            <a:r>
              <a:rPr lang="de-DE" baseline="0" dirty="0" smtClean="0"/>
              <a:t> </a:t>
            </a:r>
            <a:r>
              <a:rPr lang="de-DE" baseline="0" dirty="0" err="1" smtClean="0"/>
              <a:t>the</a:t>
            </a:r>
            <a:r>
              <a:rPr lang="de-DE" baseline="0" dirty="0" smtClean="0"/>
              <a:t> </a:t>
            </a:r>
            <a:r>
              <a:rPr lang="de-DE" baseline="0" dirty="0" err="1" smtClean="0"/>
              <a:t>system</a:t>
            </a:r>
            <a:r>
              <a:rPr lang="de-DE" baseline="0" dirty="0" smtClean="0"/>
              <a:t> </a:t>
            </a:r>
            <a:r>
              <a:rPr lang="de-DE" baseline="0" dirty="0" err="1" smtClean="0"/>
              <a:t>under</a:t>
            </a:r>
            <a:r>
              <a:rPr lang="de-DE" baseline="0" dirty="0" smtClean="0"/>
              <a:t> </a:t>
            </a:r>
            <a:r>
              <a:rPr lang="de-DE" baseline="0" dirty="0" err="1" smtClean="0"/>
              <a:t>consideration</a:t>
            </a:r>
            <a:r>
              <a:rPr lang="de-DE" baseline="0" dirty="0" smtClean="0"/>
              <a:t> </a:t>
            </a:r>
            <a:r>
              <a:rPr lang="de-DE" baseline="0" dirty="0" err="1" smtClean="0"/>
              <a:t>is</a:t>
            </a:r>
            <a:r>
              <a:rPr lang="de-DE" baseline="0" dirty="0" smtClean="0"/>
              <a:t> </a:t>
            </a:r>
            <a:r>
              <a:rPr lang="de-DE" baseline="0" dirty="0" err="1" smtClean="0"/>
              <a:t>either</a:t>
            </a:r>
            <a:r>
              <a:rPr lang="de-DE" baseline="0" dirty="0" smtClean="0"/>
              <a:t> „</a:t>
            </a:r>
            <a:r>
              <a:rPr lang="de-DE" baseline="0" dirty="0" err="1" smtClean="0"/>
              <a:t>here</a:t>
            </a:r>
            <a:r>
              <a:rPr lang="de-DE" baseline="0" dirty="0" smtClean="0"/>
              <a:t>“ </a:t>
            </a:r>
            <a:r>
              <a:rPr lang="de-DE" baseline="0" dirty="0" err="1" smtClean="0"/>
              <a:t>or</a:t>
            </a:r>
            <a:r>
              <a:rPr lang="de-DE" baseline="0" dirty="0" smtClean="0"/>
              <a:t> „</a:t>
            </a:r>
            <a:r>
              <a:rPr lang="de-DE" baseline="0" dirty="0" err="1" smtClean="0"/>
              <a:t>there</a:t>
            </a:r>
            <a:r>
              <a:rPr lang="de-DE" baseline="0" dirty="0" smtClean="0"/>
              <a:t>“... </a:t>
            </a:r>
          </a:p>
          <a:p>
            <a:pPr eaLnBrk="1" hangingPunct="1"/>
            <a:endParaRPr lang="de-DE" baseline="0" dirty="0" smtClean="0"/>
          </a:p>
          <a:p>
            <a:pPr eaLnBrk="1" hangingPunct="1"/>
            <a:r>
              <a:rPr lang="de-DE" baseline="0" dirty="0" smtClean="0"/>
              <a:t>In ist </a:t>
            </a:r>
            <a:r>
              <a:rPr lang="de-DE" baseline="0" dirty="0" err="1" smtClean="0"/>
              <a:t>most</a:t>
            </a:r>
            <a:r>
              <a:rPr lang="de-DE" baseline="0" dirty="0" smtClean="0"/>
              <a:t> extreme </a:t>
            </a:r>
            <a:r>
              <a:rPr lang="de-DE" baseline="0" dirty="0" err="1" smtClean="0"/>
              <a:t>version</a:t>
            </a:r>
            <a:r>
              <a:rPr lang="de-DE" baseline="0" dirty="0" smtClean="0"/>
              <a:t>, </a:t>
            </a:r>
            <a:r>
              <a:rPr lang="de-DE" baseline="0" dirty="0" err="1" smtClean="0"/>
              <a:t>it</a:t>
            </a:r>
            <a:r>
              <a:rPr lang="de-DE" baseline="0" dirty="0" smtClean="0"/>
              <a:t> </a:t>
            </a:r>
            <a:r>
              <a:rPr lang="de-DE" baseline="0" dirty="0" err="1" smtClean="0"/>
              <a:t>has</a:t>
            </a:r>
            <a:r>
              <a:rPr lang="de-DE" baseline="0" dirty="0" smtClean="0"/>
              <a:t> </a:t>
            </a:r>
            <a:r>
              <a:rPr lang="de-DE" baseline="0" dirty="0" err="1" smtClean="0"/>
              <a:t>been</a:t>
            </a:r>
            <a:r>
              <a:rPr lang="de-DE" baseline="0" dirty="0" smtClean="0"/>
              <a:t> </a:t>
            </a:r>
            <a:r>
              <a:rPr lang="de-DE" baseline="0" dirty="0" err="1" smtClean="0"/>
              <a:t>formulated</a:t>
            </a:r>
            <a:r>
              <a:rPr lang="de-DE" baseline="0" dirty="0" smtClean="0"/>
              <a:t> in </a:t>
            </a:r>
            <a:r>
              <a:rPr lang="de-DE" baseline="0" dirty="0" err="1" smtClean="0"/>
              <a:t>Schrödinger‘s</a:t>
            </a:r>
            <a:r>
              <a:rPr lang="de-DE" baseline="0" dirty="0" smtClean="0"/>
              <a:t> </a:t>
            </a:r>
            <a:r>
              <a:rPr lang="de-DE" baseline="0" dirty="0" err="1" smtClean="0"/>
              <a:t>famous</a:t>
            </a:r>
            <a:r>
              <a:rPr lang="de-DE" baseline="0" dirty="0" smtClean="0"/>
              <a:t> </a:t>
            </a:r>
            <a:r>
              <a:rPr lang="de-DE" baseline="0" dirty="0" err="1" smtClean="0"/>
              <a:t>Gedankenexperinent</a:t>
            </a:r>
            <a:r>
              <a:rPr lang="de-DE" baseline="0" dirty="0" smtClean="0"/>
              <a:t> ...</a:t>
            </a:r>
            <a:endParaRPr lang="de-DE" dirty="0" smtClean="0"/>
          </a:p>
          <a:p>
            <a:pPr eaLnBrk="1" hangingPunct="1"/>
            <a:endParaRPr lang="de-DE" dirty="0" smtClean="0"/>
          </a:p>
          <a:p>
            <a:pPr eaLnBrk="1" hangingPunct="1"/>
            <a:r>
              <a:rPr lang="de-DE" dirty="0" err="1" smtClean="0"/>
              <a:t>Now</a:t>
            </a:r>
            <a:r>
              <a:rPr lang="de-DE" dirty="0" smtClean="0"/>
              <a:t> </a:t>
            </a:r>
            <a:r>
              <a:rPr lang="de-DE" dirty="0" err="1" smtClean="0"/>
              <a:t>imagime</a:t>
            </a:r>
            <a:r>
              <a:rPr lang="de-DE" dirty="0" smtClean="0"/>
              <a:t> </a:t>
            </a:r>
            <a:r>
              <a:rPr lang="de-DE" dirty="0" err="1" smtClean="0"/>
              <a:t>we</a:t>
            </a:r>
            <a:r>
              <a:rPr lang="de-DE" baseline="0" dirty="0" smtClean="0"/>
              <a:t> </a:t>
            </a:r>
            <a:r>
              <a:rPr lang="de-DE" baseline="0" dirty="0" err="1" smtClean="0"/>
              <a:t>replace</a:t>
            </a:r>
            <a:r>
              <a:rPr lang="de-DE" baseline="0" dirty="0" smtClean="0"/>
              <a:t> </a:t>
            </a:r>
            <a:r>
              <a:rPr lang="de-DE" baseline="0" dirty="0" err="1" smtClean="0"/>
              <a:t>the</a:t>
            </a:r>
            <a:r>
              <a:rPr lang="de-DE" baseline="0" dirty="0" smtClean="0"/>
              <a:t> </a:t>
            </a:r>
            <a:r>
              <a:rPr lang="de-DE" baseline="0" dirty="0" err="1" smtClean="0"/>
              <a:t>cat</a:t>
            </a:r>
            <a:r>
              <a:rPr lang="de-DE" baseline="0" dirty="0" smtClean="0"/>
              <a:t> </a:t>
            </a:r>
            <a:r>
              <a:rPr lang="de-DE" baseline="0" dirty="0" err="1" smtClean="0"/>
              <a:t>by</a:t>
            </a:r>
            <a:r>
              <a:rPr lang="de-DE" baseline="0" dirty="0" smtClean="0"/>
              <a:t> </a:t>
            </a:r>
            <a:r>
              <a:rPr lang="de-DE" baseline="0" dirty="0" err="1" smtClean="0"/>
              <a:t>two</a:t>
            </a:r>
            <a:r>
              <a:rPr lang="de-DE" baseline="0" dirty="0" smtClean="0"/>
              <a:t> different </a:t>
            </a:r>
            <a:r>
              <a:rPr lang="de-DE" baseline="0" dirty="0" err="1" smtClean="0"/>
              <a:t>mass</a:t>
            </a:r>
            <a:r>
              <a:rPr lang="de-DE" baseline="0" dirty="0" smtClean="0"/>
              <a:t> </a:t>
            </a:r>
            <a:r>
              <a:rPr lang="de-DE" baseline="0" dirty="0" err="1" smtClean="0"/>
              <a:t>configurations</a:t>
            </a:r>
            <a:r>
              <a:rPr lang="de-DE" baseline="0" dirty="0" smtClean="0"/>
              <a:t>... </a:t>
            </a:r>
            <a:r>
              <a:rPr lang="de-DE" baseline="0" dirty="0" err="1" smtClean="0"/>
              <a:t>What</a:t>
            </a:r>
            <a:r>
              <a:rPr lang="de-DE" baseline="0" dirty="0" smtClean="0"/>
              <a:t> </a:t>
            </a:r>
            <a:r>
              <a:rPr lang="de-DE" baseline="0" dirty="0" err="1" smtClean="0"/>
              <a:t>os</a:t>
            </a:r>
            <a:r>
              <a:rPr lang="de-DE" baseline="0" dirty="0" smtClean="0"/>
              <a:t> </a:t>
            </a:r>
            <a:r>
              <a:rPr lang="de-DE" baseline="0" dirty="0" err="1" smtClean="0"/>
              <a:t>the</a:t>
            </a:r>
            <a:r>
              <a:rPr lang="de-DE" baseline="0" dirty="0" smtClean="0"/>
              <a:t> </a:t>
            </a:r>
            <a:r>
              <a:rPr lang="de-DE" baseline="0" dirty="0" err="1" smtClean="0"/>
              <a:t>space</a:t>
            </a:r>
            <a:r>
              <a:rPr lang="de-DE" baseline="0" dirty="0" smtClean="0"/>
              <a:t> </a:t>
            </a:r>
            <a:r>
              <a:rPr lang="de-DE" baseline="0" dirty="0" err="1" smtClean="0"/>
              <a:t>tme</a:t>
            </a:r>
            <a:r>
              <a:rPr lang="de-DE" baseline="0" dirty="0" smtClean="0"/>
              <a:t> </a:t>
            </a:r>
            <a:r>
              <a:rPr lang="de-DE" baseline="0" dirty="0" err="1" smtClean="0"/>
              <a:t>associated</a:t>
            </a:r>
            <a:r>
              <a:rPr lang="de-DE" baseline="0" dirty="0" smtClean="0"/>
              <a:t> </a:t>
            </a:r>
            <a:r>
              <a:rPr lang="de-DE" baseline="0" dirty="0" err="1" smtClean="0"/>
              <a:t>to</a:t>
            </a:r>
            <a:r>
              <a:rPr lang="de-DE" baseline="0" dirty="0" smtClean="0"/>
              <a:t> such a </a:t>
            </a:r>
            <a:r>
              <a:rPr lang="de-DE" baseline="0" dirty="0" err="1" smtClean="0"/>
              <a:t>confugration</a:t>
            </a:r>
            <a:r>
              <a:rPr lang="de-DE" baseline="0" dirty="0" smtClean="0"/>
              <a:t>?</a:t>
            </a:r>
          </a:p>
          <a:p>
            <a:pPr eaLnBrk="1" hangingPunct="1"/>
            <a:endParaRPr lang="de-DE" baseline="0" dirty="0" smtClean="0"/>
          </a:p>
          <a:p>
            <a:pPr eaLnBrk="1" hangingPunct="1"/>
            <a:r>
              <a:rPr lang="de-DE" baseline="0" dirty="0" smtClean="0"/>
              <a:t>... </a:t>
            </a:r>
            <a:r>
              <a:rPr lang="de-DE" baseline="0" dirty="0" err="1" smtClean="0"/>
              <a:t>We</a:t>
            </a:r>
            <a:r>
              <a:rPr lang="de-DE" baseline="0" dirty="0" smtClean="0"/>
              <a:t> will </a:t>
            </a:r>
            <a:r>
              <a:rPr lang="de-DE" baseline="0" dirty="0" err="1" smtClean="0"/>
              <a:t>come</a:t>
            </a:r>
            <a:r>
              <a:rPr lang="de-DE" baseline="0" dirty="0" smtClean="0"/>
              <a:t> back </a:t>
            </a:r>
            <a:r>
              <a:rPr lang="de-DE" baseline="0" dirty="0" err="1" smtClean="0"/>
              <a:t>to</a:t>
            </a:r>
            <a:r>
              <a:rPr lang="de-DE" baseline="0" dirty="0" smtClean="0"/>
              <a:t> </a:t>
            </a:r>
            <a:r>
              <a:rPr lang="de-DE" baseline="0" dirty="0" err="1" smtClean="0"/>
              <a:t>that</a:t>
            </a:r>
            <a:r>
              <a:rPr lang="de-DE" baseline="0" dirty="0" smtClean="0"/>
              <a:t> </a:t>
            </a:r>
            <a:r>
              <a:rPr lang="de-DE" baseline="0" dirty="0" err="1" smtClean="0"/>
              <a:t>later</a:t>
            </a:r>
            <a:r>
              <a:rPr lang="de-DE" baseline="0" dirty="0" smtClean="0"/>
              <a:t>....</a:t>
            </a:r>
          </a:p>
          <a:p>
            <a:pPr eaLnBrk="1" hangingPunct="1"/>
            <a:endParaRPr lang="de-DE" baseline="0" dirty="0" smtClean="0"/>
          </a:p>
          <a:p>
            <a:pPr eaLnBrk="1" hangingPunct="1"/>
            <a:r>
              <a:rPr lang="de-DE" baseline="0" dirty="0" err="1" smtClean="0"/>
              <a:t>Let</a:t>
            </a:r>
            <a:r>
              <a:rPr lang="de-DE" baseline="0" dirty="0" smtClean="0"/>
              <a:t> </a:t>
            </a:r>
            <a:r>
              <a:rPr lang="de-DE" baseline="0" dirty="0" err="1" smtClean="0"/>
              <a:t>me</a:t>
            </a:r>
            <a:r>
              <a:rPr lang="de-DE" baseline="0" dirty="0" smtClean="0"/>
              <a:t> </a:t>
            </a:r>
            <a:r>
              <a:rPr lang="de-DE" baseline="0" dirty="0" err="1" smtClean="0"/>
              <a:t>start</a:t>
            </a:r>
            <a:r>
              <a:rPr lang="de-DE" baseline="0" dirty="0" smtClean="0"/>
              <a:t> </a:t>
            </a:r>
            <a:r>
              <a:rPr lang="de-DE" baseline="0" dirty="0" err="1" smtClean="0"/>
              <a:t>by</a:t>
            </a:r>
            <a:r>
              <a:rPr lang="de-DE" baseline="0" dirty="0" smtClean="0"/>
              <a:t> a quick </a:t>
            </a:r>
            <a:r>
              <a:rPr lang="de-DE" baseline="0" dirty="0" err="1" smtClean="0"/>
              <a:t>fact</a:t>
            </a:r>
            <a:r>
              <a:rPr lang="de-DE" baseline="0" dirty="0" smtClean="0"/>
              <a:t> check: </a:t>
            </a:r>
            <a:r>
              <a:rPr lang="de-DE" baseline="0" dirty="0" err="1" smtClean="0"/>
              <a:t>the</a:t>
            </a:r>
            <a:r>
              <a:rPr lang="de-DE" baseline="0" dirty="0" smtClean="0"/>
              <a:t> </a:t>
            </a:r>
            <a:r>
              <a:rPr lang="de-DE" baseline="0" dirty="0" err="1" smtClean="0"/>
              <a:t>superposiiton</a:t>
            </a:r>
            <a:r>
              <a:rPr lang="de-DE" baseline="0" dirty="0" smtClean="0"/>
              <a:t> </a:t>
            </a:r>
            <a:r>
              <a:rPr lang="de-DE" baseline="0" dirty="0" err="1" smtClean="0"/>
              <a:t>prnciple</a:t>
            </a:r>
            <a:r>
              <a:rPr lang="de-DE" baseline="0" dirty="0" smtClean="0"/>
              <a:t> </a:t>
            </a:r>
            <a:r>
              <a:rPr lang="de-DE" baseline="0" dirty="0" err="1" smtClean="0"/>
              <a:t>has</a:t>
            </a:r>
            <a:r>
              <a:rPr lang="de-DE" baseline="0" dirty="0" smtClean="0"/>
              <a:t> </a:t>
            </a:r>
            <a:r>
              <a:rPr lang="de-DE" baseline="0" dirty="0" err="1" smtClean="0"/>
              <a:t>been</a:t>
            </a:r>
            <a:r>
              <a:rPr lang="de-DE" baseline="0" dirty="0" smtClean="0"/>
              <a:t> </a:t>
            </a:r>
            <a:r>
              <a:rPr lang="de-DE" baseline="0" dirty="0" err="1" smtClean="0"/>
              <a:t>confrmed</a:t>
            </a:r>
            <a:r>
              <a:rPr lang="de-DE" baseline="0" dirty="0" smtClean="0"/>
              <a:t> </a:t>
            </a:r>
            <a:r>
              <a:rPr lang="de-DE" baseline="0" dirty="0" err="1" smtClean="0"/>
              <a:t>experimenatlly</a:t>
            </a:r>
            <a:r>
              <a:rPr lang="de-DE" baseline="0" dirty="0" smtClean="0"/>
              <a:t> </a:t>
            </a:r>
            <a:r>
              <a:rPr lang="de-DE" baseline="0" dirty="0" err="1" smtClean="0"/>
              <a:t>to</a:t>
            </a:r>
            <a:r>
              <a:rPr lang="de-DE" baseline="0" dirty="0" smtClean="0"/>
              <a:t> an </a:t>
            </a:r>
            <a:r>
              <a:rPr lang="de-DE" baseline="0" dirty="0" err="1" smtClean="0"/>
              <a:t>amazing</a:t>
            </a:r>
            <a:r>
              <a:rPr lang="de-DE" baseline="0" dirty="0" smtClean="0"/>
              <a:t> </a:t>
            </a:r>
            <a:r>
              <a:rPr lang="de-DE" baseline="0" dirty="0" err="1" smtClean="0"/>
              <a:t>extent</a:t>
            </a:r>
            <a:r>
              <a:rPr lang="de-DE" baseline="0" dirty="0" smtClean="0"/>
              <a:t>:</a:t>
            </a:r>
            <a:endParaRPr lang="de-DE" dirty="0" smtClean="0"/>
          </a:p>
          <a:p>
            <a:pPr eaLnBrk="1" hangingPunct="1"/>
            <a:endParaRPr lang="de-DE" dirty="0" smtClean="0"/>
          </a:p>
          <a:p>
            <a:pPr eaLnBrk="1" hangingPunct="1"/>
            <a:endParaRPr lang="de-DE" dirty="0" smtClean="0"/>
          </a:p>
          <a:p>
            <a:pPr eaLnBrk="1" hangingPunct="1"/>
            <a:r>
              <a:rPr lang="de-DE" dirty="0" err="1" smtClean="0"/>
              <a:t>One</a:t>
            </a:r>
            <a:r>
              <a:rPr lang="de-DE" dirty="0" smtClean="0"/>
              <a:t> of </a:t>
            </a:r>
            <a:r>
              <a:rPr lang="de-DE" dirty="0" err="1" smtClean="0"/>
              <a:t>the</a:t>
            </a:r>
            <a:r>
              <a:rPr lang="de-DE" dirty="0" smtClean="0"/>
              <a:t> fundamental </a:t>
            </a:r>
            <a:r>
              <a:rPr lang="de-DE" dirty="0" err="1" smtClean="0"/>
              <a:t>puzzles</a:t>
            </a:r>
            <a:r>
              <a:rPr lang="de-DE" dirty="0" smtClean="0"/>
              <a:t> in </a:t>
            </a:r>
            <a:r>
              <a:rPr lang="de-DE" dirty="0" err="1" smtClean="0"/>
              <a:t>quantum</a:t>
            </a:r>
            <a:r>
              <a:rPr lang="de-DE" baseline="0" dirty="0" smtClean="0"/>
              <a:t> </a:t>
            </a:r>
            <a:r>
              <a:rPr lang="de-DE" baseline="0" dirty="0" err="1" smtClean="0"/>
              <a:t>physics</a:t>
            </a:r>
            <a:r>
              <a:rPr lang="de-DE" baseline="0" dirty="0" smtClean="0"/>
              <a:t> </a:t>
            </a:r>
            <a:r>
              <a:rPr lang="de-DE" baseline="0" dirty="0" err="1" smtClean="0"/>
              <a:t>is</a:t>
            </a:r>
            <a:r>
              <a:rPr lang="de-DE" baseline="0" dirty="0" smtClean="0"/>
              <a:t> </a:t>
            </a:r>
            <a:r>
              <a:rPr lang="de-DE" baseline="0" dirty="0" err="1" smtClean="0"/>
              <a:t>the</a:t>
            </a:r>
            <a:r>
              <a:rPr lang="de-DE" baseline="0" dirty="0" smtClean="0"/>
              <a:t> so-</a:t>
            </a:r>
            <a:r>
              <a:rPr lang="de-DE" baseline="0" dirty="0" err="1" smtClean="0"/>
              <a:t>called</a:t>
            </a:r>
            <a:r>
              <a:rPr lang="de-DE" baseline="0" dirty="0" smtClean="0"/>
              <a:t> </a:t>
            </a:r>
            <a:r>
              <a:rPr lang="de-DE" baseline="0" dirty="0" err="1" smtClean="0"/>
              <a:t>measurement</a:t>
            </a:r>
            <a:r>
              <a:rPr lang="de-DE" baseline="0" dirty="0" smtClean="0"/>
              <a:t> </a:t>
            </a:r>
            <a:r>
              <a:rPr lang="de-DE" baseline="0" dirty="0" err="1" smtClean="0"/>
              <a:t>problem</a:t>
            </a:r>
            <a:r>
              <a:rPr lang="de-DE" baseline="0" dirty="0" smtClean="0"/>
              <a:t>, also </a:t>
            </a:r>
            <a:r>
              <a:rPr lang="de-DE" baseline="0" dirty="0" err="1" smtClean="0"/>
              <a:t>knwon</a:t>
            </a:r>
            <a:r>
              <a:rPr lang="de-DE" baseline="0" dirty="0" smtClean="0"/>
              <a:t> </a:t>
            </a:r>
            <a:r>
              <a:rPr lang="de-DE" baseline="0" dirty="0" err="1" smtClean="0"/>
              <a:t>as</a:t>
            </a:r>
            <a:r>
              <a:rPr lang="de-DE" baseline="0" dirty="0" smtClean="0"/>
              <a:t> </a:t>
            </a:r>
            <a:r>
              <a:rPr lang="de-DE" baseline="0" dirty="0" err="1" smtClean="0"/>
              <a:t>Schrödinger‘s</a:t>
            </a:r>
            <a:r>
              <a:rPr lang="de-DE" baseline="0" dirty="0" smtClean="0"/>
              <a:t> </a:t>
            </a:r>
            <a:r>
              <a:rPr lang="de-DE" baseline="0" dirty="0" err="1" smtClean="0"/>
              <a:t>cat</a:t>
            </a:r>
            <a:r>
              <a:rPr lang="de-DE" baseline="0" dirty="0" smtClean="0"/>
              <a:t> paradox.</a:t>
            </a:r>
          </a:p>
          <a:p>
            <a:pPr eaLnBrk="1" hangingPunct="1"/>
            <a:endParaRPr lang="de-DE" baseline="0" dirty="0" smtClean="0"/>
          </a:p>
          <a:p>
            <a:pPr eaLnBrk="1" hangingPunct="1"/>
            <a:r>
              <a:rPr lang="de-DE" baseline="0" dirty="0" err="1" smtClean="0"/>
              <a:t>According</a:t>
            </a:r>
            <a:r>
              <a:rPr lang="de-DE" baseline="0" dirty="0" smtClean="0"/>
              <a:t> </a:t>
            </a:r>
            <a:r>
              <a:rPr lang="de-DE" baseline="0" dirty="0" err="1" smtClean="0"/>
              <a:t>to</a:t>
            </a:r>
            <a:r>
              <a:rPr lang="de-DE" baseline="0" dirty="0" smtClean="0"/>
              <a:t> </a:t>
            </a:r>
            <a:r>
              <a:rPr lang="de-DE" baseline="0" dirty="0" err="1" smtClean="0"/>
              <a:t>quantum</a:t>
            </a:r>
            <a:r>
              <a:rPr lang="de-DE" baseline="0" dirty="0" smtClean="0"/>
              <a:t> </a:t>
            </a:r>
            <a:r>
              <a:rPr lang="de-DE" baseline="0" dirty="0" err="1" smtClean="0"/>
              <a:t>theory</a:t>
            </a:r>
            <a:r>
              <a:rPr lang="de-DE" baseline="0" dirty="0" smtClean="0"/>
              <a:t> </a:t>
            </a:r>
            <a:r>
              <a:rPr lang="de-DE" baseline="0" dirty="0" err="1" smtClean="0"/>
              <a:t>the</a:t>
            </a:r>
            <a:r>
              <a:rPr lang="de-DE" baseline="0" dirty="0" smtClean="0"/>
              <a:t> </a:t>
            </a:r>
            <a:r>
              <a:rPr lang="de-DE" baseline="0" dirty="0" err="1" smtClean="0"/>
              <a:t>location</a:t>
            </a:r>
            <a:r>
              <a:rPr lang="de-DE" baseline="0" dirty="0" smtClean="0"/>
              <a:t> of a </a:t>
            </a:r>
            <a:r>
              <a:rPr lang="de-DE" baseline="0" dirty="0" err="1" smtClean="0"/>
              <a:t>photon</a:t>
            </a:r>
            <a:r>
              <a:rPr lang="de-DE" baseline="0" dirty="0" smtClean="0"/>
              <a:t> </a:t>
            </a:r>
            <a:r>
              <a:rPr lang="de-DE" baseline="0" dirty="0" err="1" smtClean="0"/>
              <a:t>behind</a:t>
            </a:r>
            <a:r>
              <a:rPr lang="de-DE" baseline="0" dirty="0" smtClean="0"/>
              <a:t> a 50/50 </a:t>
            </a:r>
            <a:r>
              <a:rPr lang="de-DE" baseline="0" dirty="0" err="1" smtClean="0"/>
              <a:t>beamsplitter</a:t>
            </a:r>
            <a:r>
              <a:rPr lang="de-DE" baseline="0" dirty="0" smtClean="0"/>
              <a:t> </a:t>
            </a:r>
            <a:r>
              <a:rPr lang="de-DE" baseline="0" dirty="0" err="1" smtClean="0"/>
              <a:t>is</a:t>
            </a:r>
            <a:r>
              <a:rPr lang="de-DE" baseline="0" dirty="0" smtClean="0"/>
              <a:t> not </a:t>
            </a:r>
            <a:r>
              <a:rPr lang="de-DE" baseline="0" dirty="0" err="1" smtClean="0"/>
              <a:t>defined</a:t>
            </a:r>
            <a:r>
              <a:rPr lang="de-DE" baseline="0" dirty="0" smtClean="0"/>
              <a:t>, </a:t>
            </a:r>
            <a:r>
              <a:rPr lang="de-DE" baseline="0" dirty="0" err="1" smtClean="0"/>
              <a:t>it</a:t>
            </a:r>
            <a:r>
              <a:rPr lang="de-DE" baseline="0" dirty="0" smtClean="0"/>
              <a:t> </a:t>
            </a:r>
            <a:r>
              <a:rPr lang="de-DE" baseline="0" dirty="0" err="1" smtClean="0"/>
              <a:t>is</a:t>
            </a:r>
            <a:r>
              <a:rPr lang="de-DE" baseline="0" dirty="0" smtClean="0"/>
              <a:t> in a </a:t>
            </a:r>
            <a:r>
              <a:rPr lang="de-DE" baseline="0" dirty="0" err="1" smtClean="0"/>
              <a:t>superposition</a:t>
            </a:r>
            <a:r>
              <a:rPr lang="de-DE" baseline="0" dirty="0" smtClean="0"/>
              <a:t> of </a:t>
            </a:r>
            <a:r>
              <a:rPr lang="de-DE" baseline="0" dirty="0" err="1" smtClean="0"/>
              <a:t>both</a:t>
            </a:r>
            <a:r>
              <a:rPr lang="de-DE" baseline="0" dirty="0" smtClean="0"/>
              <a:t> </a:t>
            </a:r>
            <a:r>
              <a:rPr lang="de-DE" baseline="0" dirty="0" err="1" smtClean="0"/>
              <a:t>possile</a:t>
            </a:r>
            <a:r>
              <a:rPr lang="de-DE" baseline="0" dirty="0" smtClean="0"/>
              <a:t> </a:t>
            </a:r>
            <a:r>
              <a:rPr lang="de-DE" baseline="0" dirty="0" err="1" smtClean="0"/>
              <a:t>locations</a:t>
            </a:r>
            <a:r>
              <a:rPr lang="de-DE" baseline="0" dirty="0" smtClean="0"/>
              <a:t>. As a </a:t>
            </a:r>
            <a:r>
              <a:rPr lang="de-DE" baseline="0" dirty="0" err="1" smtClean="0"/>
              <a:t>consequence</a:t>
            </a:r>
            <a:r>
              <a:rPr lang="de-DE" baseline="0" dirty="0" smtClean="0"/>
              <a:t>, </a:t>
            </a:r>
            <a:r>
              <a:rPr lang="de-DE" baseline="0" dirty="0" err="1" smtClean="0"/>
              <a:t>one</a:t>
            </a:r>
            <a:r>
              <a:rPr lang="de-DE" baseline="0" dirty="0" smtClean="0"/>
              <a:t> </a:t>
            </a:r>
            <a:r>
              <a:rPr lang="de-DE" baseline="0" dirty="0" err="1" smtClean="0"/>
              <a:t>can</a:t>
            </a:r>
            <a:r>
              <a:rPr lang="de-DE" baseline="0" dirty="0" smtClean="0"/>
              <a:t> </a:t>
            </a:r>
            <a:r>
              <a:rPr lang="de-DE" baseline="0" dirty="0" err="1" smtClean="0"/>
              <a:t>create</a:t>
            </a:r>
            <a:r>
              <a:rPr lang="de-DE" baseline="0" dirty="0" smtClean="0"/>
              <a:t>, </a:t>
            </a:r>
            <a:r>
              <a:rPr lang="de-DE" baseline="0" dirty="0" err="1" smtClean="0"/>
              <a:t>with</a:t>
            </a:r>
            <a:r>
              <a:rPr lang="de-DE" baseline="0" dirty="0" smtClean="0"/>
              <a:t> </a:t>
            </a:r>
            <a:r>
              <a:rPr lang="de-DE" baseline="0" dirty="0" err="1" smtClean="0"/>
              <a:t>this</a:t>
            </a:r>
            <a:r>
              <a:rPr lang="de-DE" baseline="0" dirty="0" smtClean="0"/>
              <a:t> </a:t>
            </a:r>
            <a:r>
              <a:rPr lang="de-DE" baseline="0" dirty="0" err="1" smtClean="0"/>
              <a:t>evil</a:t>
            </a:r>
            <a:r>
              <a:rPr lang="de-DE" baseline="0" dirty="0" smtClean="0"/>
              <a:t> </a:t>
            </a:r>
            <a:r>
              <a:rPr lang="de-DE" baseline="0" dirty="0" err="1" smtClean="0"/>
              <a:t>device</a:t>
            </a:r>
            <a:r>
              <a:rPr lang="de-DE" baseline="0" dirty="0" smtClean="0"/>
              <a:t>, a </a:t>
            </a:r>
            <a:r>
              <a:rPr lang="de-DE" baseline="0" dirty="0" err="1" smtClean="0"/>
              <a:t>quantum</a:t>
            </a:r>
            <a:r>
              <a:rPr lang="de-DE" baseline="0" dirty="0" smtClean="0"/>
              <a:t> </a:t>
            </a:r>
            <a:r>
              <a:rPr lang="de-DE" baseline="0" dirty="0" err="1" smtClean="0"/>
              <a:t>state</a:t>
            </a:r>
            <a:r>
              <a:rPr lang="de-DE" baseline="0" dirty="0" smtClean="0"/>
              <a:t> </a:t>
            </a:r>
            <a:r>
              <a:rPr lang="de-DE" baseline="0" dirty="0" err="1" smtClean="0"/>
              <a:t>that</a:t>
            </a:r>
            <a:r>
              <a:rPr lang="de-DE" baseline="0" dirty="0" smtClean="0"/>
              <a:t> </a:t>
            </a:r>
            <a:r>
              <a:rPr lang="de-DE" baseline="0" dirty="0" err="1" smtClean="0"/>
              <a:t>contains</a:t>
            </a:r>
            <a:r>
              <a:rPr lang="de-DE" baseline="0" dirty="0" smtClean="0"/>
              <a:t> „</a:t>
            </a:r>
            <a:r>
              <a:rPr lang="de-DE" baseline="0" dirty="0" err="1" smtClean="0"/>
              <a:t>both</a:t>
            </a:r>
            <a:r>
              <a:rPr lang="de-DE" baseline="0" dirty="0" smtClean="0"/>
              <a:t>“ a </a:t>
            </a:r>
            <a:r>
              <a:rPr lang="de-DE" baseline="0" dirty="0" err="1" smtClean="0"/>
              <a:t>cat</a:t>
            </a:r>
            <a:r>
              <a:rPr lang="de-DE" baseline="0" dirty="0" smtClean="0"/>
              <a:t> </a:t>
            </a:r>
            <a:r>
              <a:rPr lang="de-DE" baseline="0" dirty="0" err="1" smtClean="0"/>
              <a:t>that</a:t>
            </a:r>
            <a:r>
              <a:rPr lang="de-DE" baseline="0" dirty="0" smtClean="0"/>
              <a:t> </a:t>
            </a:r>
            <a:r>
              <a:rPr lang="de-DE" baseline="0" dirty="0" err="1" smtClean="0"/>
              <a:t>is</a:t>
            </a:r>
            <a:r>
              <a:rPr lang="de-DE" baseline="0" dirty="0" smtClean="0"/>
              <a:t> </a:t>
            </a:r>
            <a:r>
              <a:rPr lang="de-DE" baseline="0" dirty="0" err="1" smtClean="0"/>
              <a:t>alive</a:t>
            </a:r>
            <a:r>
              <a:rPr lang="de-DE" baseline="0" dirty="0" smtClean="0"/>
              <a:t> </a:t>
            </a:r>
            <a:r>
              <a:rPr lang="de-DE" baseline="0" dirty="0" err="1" smtClean="0"/>
              <a:t>and</a:t>
            </a:r>
            <a:r>
              <a:rPr lang="de-DE" baseline="0" dirty="0" smtClean="0"/>
              <a:t> </a:t>
            </a:r>
            <a:r>
              <a:rPr lang="de-DE" baseline="0" dirty="0" err="1" smtClean="0"/>
              <a:t>that</a:t>
            </a:r>
            <a:r>
              <a:rPr lang="de-DE" baseline="0" dirty="0" smtClean="0"/>
              <a:t> </a:t>
            </a:r>
            <a:r>
              <a:rPr lang="de-DE" baseline="0" dirty="0" err="1" smtClean="0"/>
              <a:t>is</a:t>
            </a:r>
            <a:r>
              <a:rPr lang="de-DE" baseline="0" dirty="0" smtClean="0"/>
              <a:t> </a:t>
            </a:r>
            <a:r>
              <a:rPr lang="de-DE" baseline="0" dirty="0" err="1" smtClean="0"/>
              <a:t>dead</a:t>
            </a:r>
            <a:r>
              <a:rPr lang="de-DE" baseline="0" dirty="0" smtClean="0"/>
              <a:t>.  </a:t>
            </a:r>
          </a:p>
          <a:p>
            <a:pPr eaLnBrk="1" hangingPunct="1"/>
            <a:endParaRPr lang="de-DE" baseline="0" dirty="0" smtClean="0"/>
          </a:p>
          <a:p>
            <a:pPr eaLnBrk="1" hangingPunct="1"/>
            <a:r>
              <a:rPr lang="de-DE" baseline="0" dirty="0" smtClean="0"/>
              <a:t>The </a:t>
            </a:r>
            <a:r>
              <a:rPr lang="de-DE" baseline="0" dirty="0" err="1" smtClean="0"/>
              <a:t>possiblity</a:t>
            </a:r>
            <a:r>
              <a:rPr lang="de-DE" baseline="0" dirty="0" smtClean="0"/>
              <a:t> of such </a:t>
            </a:r>
            <a:r>
              <a:rPr lang="de-DE" baseline="0" dirty="0" err="1" smtClean="0"/>
              <a:t>superposition</a:t>
            </a:r>
            <a:r>
              <a:rPr lang="de-DE" baseline="0" dirty="0" smtClean="0"/>
              <a:t> </a:t>
            </a:r>
            <a:r>
              <a:rPr lang="de-DE" baseline="0" dirty="0" err="1" smtClean="0"/>
              <a:t>states</a:t>
            </a:r>
            <a:r>
              <a:rPr lang="de-DE" baseline="0" dirty="0" smtClean="0"/>
              <a:t> </a:t>
            </a:r>
            <a:r>
              <a:rPr lang="de-DE" baseline="0" dirty="0" err="1" smtClean="0"/>
              <a:t>pose</a:t>
            </a:r>
            <a:r>
              <a:rPr lang="de-DE" baseline="0" dirty="0" smtClean="0"/>
              <a:t> a fundamental </a:t>
            </a:r>
            <a:r>
              <a:rPr lang="de-DE" baseline="0" dirty="0" err="1" smtClean="0"/>
              <a:t>challenge</a:t>
            </a:r>
            <a:r>
              <a:rPr lang="de-DE" baseline="0" dirty="0" smtClean="0"/>
              <a:t> </a:t>
            </a:r>
            <a:r>
              <a:rPr lang="de-DE" baseline="0" dirty="0" err="1" smtClean="0"/>
              <a:t>to</a:t>
            </a:r>
            <a:r>
              <a:rPr lang="de-DE" baseline="0" dirty="0" smtClean="0"/>
              <a:t> </a:t>
            </a:r>
            <a:r>
              <a:rPr lang="de-DE" baseline="0" dirty="0" err="1" smtClean="0"/>
              <a:t>our</a:t>
            </a:r>
            <a:r>
              <a:rPr lang="de-DE" baseline="0" dirty="0" smtClean="0"/>
              <a:t> </a:t>
            </a:r>
            <a:r>
              <a:rPr lang="de-DE" baseline="0" dirty="0" err="1" smtClean="0"/>
              <a:t>world</a:t>
            </a:r>
            <a:r>
              <a:rPr lang="de-DE" baseline="0" dirty="0" smtClean="0"/>
              <a:t> </a:t>
            </a:r>
            <a:r>
              <a:rPr lang="de-DE" baseline="0" dirty="0" err="1" smtClean="0"/>
              <a:t>view</a:t>
            </a:r>
            <a:r>
              <a:rPr lang="de-DE" baseline="0" dirty="0" smtClean="0"/>
              <a:t> </a:t>
            </a:r>
            <a:r>
              <a:rPr lang="de-DE" baseline="0" dirty="0" err="1" smtClean="0"/>
              <a:t>and</a:t>
            </a:r>
            <a:r>
              <a:rPr lang="de-DE" baseline="0" dirty="0" smtClean="0"/>
              <a:t> </a:t>
            </a:r>
            <a:r>
              <a:rPr lang="de-DE" baseline="0" dirty="0" err="1" smtClean="0"/>
              <a:t>some</a:t>
            </a:r>
            <a:r>
              <a:rPr lang="de-DE" baseline="0" dirty="0" smtClean="0"/>
              <a:t> </a:t>
            </a:r>
            <a:r>
              <a:rPr lang="de-DE" baseline="0" dirty="0" err="1" smtClean="0"/>
              <a:t>people</a:t>
            </a:r>
            <a:r>
              <a:rPr lang="de-DE" baseline="0" dirty="0" smtClean="0"/>
              <a:t> </a:t>
            </a:r>
            <a:r>
              <a:rPr lang="de-DE" baseline="0" dirty="0" err="1" smtClean="0"/>
              <a:t>even</a:t>
            </a:r>
            <a:r>
              <a:rPr lang="de-DE" baseline="0" dirty="0" smtClean="0"/>
              <a:t> </a:t>
            </a:r>
            <a:r>
              <a:rPr lang="de-DE" baseline="0" dirty="0" err="1" smtClean="0"/>
              <a:t>suggest</a:t>
            </a:r>
            <a:r>
              <a:rPr lang="de-DE" baseline="0" dirty="0" smtClean="0"/>
              <a:t> </a:t>
            </a:r>
            <a:r>
              <a:rPr lang="de-DE" baseline="0" dirty="0" err="1" smtClean="0"/>
              <a:t>that</a:t>
            </a:r>
            <a:r>
              <a:rPr lang="de-DE" baseline="0" dirty="0" smtClean="0"/>
              <a:t> </a:t>
            </a:r>
            <a:r>
              <a:rPr lang="de-DE" baseline="0" dirty="0" err="1" smtClean="0"/>
              <a:t>there</a:t>
            </a:r>
            <a:r>
              <a:rPr lang="de-DE" baseline="0" dirty="0" smtClean="0"/>
              <a:t> </a:t>
            </a:r>
            <a:r>
              <a:rPr lang="de-DE" baseline="0" dirty="0" err="1" smtClean="0"/>
              <a:t>should</a:t>
            </a:r>
            <a:r>
              <a:rPr lang="de-DE" baseline="0" dirty="0" smtClean="0"/>
              <a:t> </a:t>
            </a:r>
            <a:r>
              <a:rPr lang="de-DE" baseline="0" dirty="0" err="1" smtClean="0"/>
              <a:t>be</a:t>
            </a:r>
            <a:r>
              <a:rPr lang="de-DE" baseline="0" dirty="0" smtClean="0"/>
              <a:t> a </a:t>
            </a:r>
            <a:r>
              <a:rPr lang="de-DE" baseline="0" dirty="0" err="1" smtClean="0"/>
              <a:t>limit</a:t>
            </a:r>
            <a:r>
              <a:rPr lang="de-DE" baseline="0" dirty="0" smtClean="0"/>
              <a:t> </a:t>
            </a:r>
            <a:r>
              <a:rPr lang="de-DE" baseline="0" dirty="0" err="1" smtClean="0"/>
              <a:t>to</a:t>
            </a:r>
            <a:r>
              <a:rPr lang="de-DE" baseline="0" dirty="0" smtClean="0"/>
              <a:t> </a:t>
            </a:r>
            <a:r>
              <a:rPr lang="de-DE" baseline="0" dirty="0" err="1" smtClean="0"/>
              <a:t>the</a:t>
            </a:r>
            <a:r>
              <a:rPr lang="de-DE" baseline="0" dirty="0" smtClean="0"/>
              <a:t> </a:t>
            </a:r>
            <a:r>
              <a:rPr lang="de-DE" baseline="0" dirty="0" err="1" smtClean="0"/>
              <a:t>validity</a:t>
            </a:r>
            <a:r>
              <a:rPr lang="de-DE" baseline="0" dirty="0" smtClean="0"/>
              <a:t> of </a:t>
            </a:r>
            <a:r>
              <a:rPr lang="de-DE" baseline="0" dirty="0" err="1" smtClean="0"/>
              <a:t>quantum</a:t>
            </a:r>
            <a:r>
              <a:rPr lang="de-DE" baseline="0" dirty="0" smtClean="0"/>
              <a:t> </a:t>
            </a:r>
            <a:r>
              <a:rPr lang="de-DE" baseline="0" dirty="0" err="1" smtClean="0"/>
              <a:t>theory</a:t>
            </a:r>
            <a:r>
              <a:rPr lang="de-DE" baseline="0" dirty="0" smtClean="0"/>
              <a:t> </a:t>
            </a:r>
            <a:r>
              <a:rPr lang="de-DE" baseline="0" dirty="0" err="1" smtClean="0"/>
              <a:t>when</a:t>
            </a:r>
            <a:r>
              <a:rPr lang="de-DE" baseline="0" dirty="0" smtClean="0"/>
              <a:t> </a:t>
            </a:r>
            <a:r>
              <a:rPr lang="de-DE" baseline="0" dirty="0" err="1" smtClean="0"/>
              <a:t>you</a:t>
            </a:r>
            <a:r>
              <a:rPr lang="de-DE" baseline="0" dirty="0" smtClean="0"/>
              <a:t> </a:t>
            </a:r>
            <a:r>
              <a:rPr lang="de-DE" baseline="0" dirty="0" err="1" smtClean="0"/>
              <a:t>increase</a:t>
            </a:r>
            <a:r>
              <a:rPr lang="de-DE" baseline="0" dirty="0" smtClean="0"/>
              <a:t> </a:t>
            </a:r>
            <a:r>
              <a:rPr lang="de-DE" baseline="0" dirty="0" err="1" smtClean="0"/>
              <a:t>the</a:t>
            </a:r>
            <a:r>
              <a:rPr lang="de-DE" baseline="0" dirty="0" smtClean="0"/>
              <a:t> „</a:t>
            </a:r>
            <a:r>
              <a:rPr lang="de-DE" baseline="0" dirty="0" err="1" smtClean="0"/>
              <a:t>size</a:t>
            </a:r>
            <a:r>
              <a:rPr lang="de-DE" baseline="0" dirty="0" smtClean="0"/>
              <a:t>“ of </a:t>
            </a:r>
            <a:r>
              <a:rPr lang="de-DE" baseline="0" dirty="0" err="1" smtClean="0"/>
              <a:t>your</a:t>
            </a:r>
            <a:r>
              <a:rPr lang="de-DE" baseline="0" dirty="0" smtClean="0"/>
              <a:t> </a:t>
            </a:r>
            <a:r>
              <a:rPr lang="de-DE" baseline="0" dirty="0" err="1" smtClean="0"/>
              <a:t>object</a:t>
            </a:r>
            <a:r>
              <a:rPr lang="de-DE" baseline="0" dirty="0" smtClean="0"/>
              <a:t>…</a:t>
            </a:r>
          </a:p>
          <a:p>
            <a:pPr eaLnBrk="1" hangingPunct="1"/>
            <a:endParaRPr lang="de-DE" baseline="0" dirty="0" smtClean="0"/>
          </a:p>
          <a:p>
            <a:pPr eaLnBrk="1" hangingPunct="1"/>
            <a:r>
              <a:rPr lang="de-DE" baseline="0" dirty="0" err="1" smtClean="0"/>
              <a:t>From</a:t>
            </a:r>
            <a:r>
              <a:rPr lang="de-DE" baseline="0" dirty="0" smtClean="0"/>
              <a:t> an experimental </a:t>
            </a:r>
            <a:r>
              <a:rPr lang="de-DE" baseline="0" dirty="0" err="1" smtClean="0"/>
              <a:t>point</a:t>
            </a:r>
            <a:r>
              <a:rPr lang="de-DE" baseline="0" dirty="0" smtClean="0"/>
              <a:t> of </a:t>
            </a:r>
            <a:r>
              <a:rPr lang="de-DE" baseline="0" dirty="0" err="1" smtClean="0"/>
              <a:t>view</a:t>
            </a:r>
            <a:r>
              <a:rPr lang="de-DE" baseline="0" dirty="0" smtClean="0"/>
              <a:t> </a:t>
            </a:r>
            <a:r>
              <a:rPr lang="de-DE" baseline="0" dirty="0" err="1" smtClean="0"/>
              <a:t>the</a:t>
            </a:r>
            <a:r>
              <a:rPr lang="de-DE" baseline="0" dirty="0" smtClean="0"/>
              <a:t> </a:t>
            </a:r>
            <a:r>
              <a:rPr lang="de-DE" baseline="0" dirty="0" err="1" smtClean="0"/>
              <a:t>challenging</a:t>
            </a:r>
            <a:r>
              <a:rPr lang="de-DE" baseline="0" dirty="0" smtClean="0"/>
              <a:t> </a:t>
            </a:r>
            <a:r>
              <a:rPr lang="de-DE" baseline="0" dirty="0" err="1" smtClean="0"/>
              <a:t>question</a:t>
            </a:r>
            <a:r>
              <a:rPr lang="de-DE" baseline="0" dirty="0" smtClean="0"/>
              <a:t> </a:t>
            </a:r>
            <a:r>
              <a:rPr lang="de-DE" baseline="0" dirty="0" err="1" smtClean="0"/>
              <a:t>is</a:t>
            </a:r>
            <a:r>
              <a:rPr lang="de-DE" baseline="0" dirty="0" smtClean="0"/>
              <a:t>: </a:t>
            </a:r>
            <a:r>
              <a:rPr lang="de-DE" baseline="0" dirty="0" err="1" smtClean="0"/>
              <a:t>how</a:t>
            </a:r>
            <a:r>
              <a:rPr lang="de-DE" baseline="0" dirty="0" smtClean="0"/>
              <a:t> large / </a:t>
            </a:r>
            <a:r>
              <a:rPr lang="de-DE" baseline="0" dirty="0" err="1" smtClean="0"/>
              <a:t>how</a:t>
            </a:r>
            <a:r>
              <a:rPr lang="de-DE" baseline="0" dirty="0" smtClean="0"/>
              <a:t> </a:t>
            </a:r>
            <a:r>
              <a:rPr lang="de-DE" baseline="0" dirty="0" err="1" smtClean="0"/>
              <a:t>big</a:t>
            </a:r>
            <a:r>
              <a:rPr lang="de-DE" baseline="0" dirty="0" smtClean="0"/>
              <a:t> a </a:t>
            </a:r>
            <a:r>
              <a:rPr lang="de-DE" baseline="0" dirty="0" err="1" smtClean="0"/>
              <a:t>superpsition</a:t>
            </a:r>
            <a:r>
              <a:rPr lang="de-DE" baseline="0" dirty="0" smtClean="0"/>
              <a:t> </a:t>
            </a:r>
            <a:r>
              <a:rPr lang="de-DE" baseline="0" dirty="0" err="1" smtClean="0"/>
              <a:t>state</a:t>
            </a:r>
            <a:r>
              <a:rPr lang="de-DE" baseline="0" dirty="0" smtClean="0"/>
              <a:t> </a:t>
            </a:r>
            <a:r>
              <a:rPr lang="de-DE" baseline="0" dirty="0" err="1" smtClean="0"/>
              <a:t>can</a:t>
            </a:r>
            <a:r>
              <a:rPr lang="de-DE" baseline="0" dirty="0" smtClean="0"/>
              <a:t> </a:t>
            </a:r>
            <a:r>
              <a:rPr lang="de-DE" baseline="0" dirty="0" err="1" smtClean="0"/>
              <a:t>one</a:t>
            </a:r>
            <a:r>
              <a:rPr lang="de-DE" baseline="0" dirty="0" smtClean="0"/>
              <a:t> </a:t>
            </a:r>
            <a:r>
              <a:rPr lang="de-DE" baseline="0" dirty="0" err="1" smtClean="0"/>
              <a:t>create</a:t>
            </a:r>
            <a:r>
              <a:rPr lang="de-DE" baseline="0" dirty="0" smtClean="0"/>
              <a:t> in </a:t>
            </a:r>
            <a:r>
              <a:rPr lang="de-DE" baseline="0" dirty="0" err="1" smtClean="0"/>
              <a:t>the</a:t>
            </a:r>
            <a:r>
              <a:rPr lang="de-DE" baseline="0" dirty="0" smtClean="0"/>
              <a:t> </a:t>
            </a:r>
            <a:r>
              <a:rPr lang="de-DE" baseline="0" dirty="0" err="1" smtClean="0"/>
              <a:t>laboratory</a:t>
            </a:r>
            <a:r>
              <a:rPr lang="de-DE" baseline="0" dirty="0" smtClean="0"/>
              <a:t>? </a:t>
            </a:r>
          </a:p>
          <a:p>
            <a:pPr eaLnBrk="1" hangingPunct="1"/>
            <a:endParaRPr lang="de-DE" baseline="0" dirty="0" smtClean="0"/>
          </a:p>
          <a:p>
            <a:pPr eaLnBrk="1" hangingPunct="1"/>
            <a:r>
              <a:rPr lang="de-DE" baseline="0" dirty="0" err="1" smtClean="0"/>
              <a:t>Mechanical</a:t>
            </a:r>
            <a:r>
              <a:rPr lang="de-DE" baseline="0" dirty="0" smtClean="0"/>
              <a:t> </a:t>
            </a:r>
            <a:r>
              <a:rPr lang="de-DE" baseline="0" dirty="0" err="1" smtClean="0"/>
              <a:t>quantum</a:t>
            </a:r>
            <a:r>
              <a:rPr lang="de-DE" baseline="0" dirty="0" smtClean="0"/>
              <a:t> </a:t>
            </a:r>
            <a:r>
              <a:rPr lang="de-DE" baseline="0" dirty="0" err="1" smtClean="0"/>
              <a:t>systems</a:t>
            </a:r>
            <a:r>
              <a:rPr lang="de-DE" baseline="0" dirty="0" smtClean="0"/>
              <a:t> </a:t>
            </a:r>
            <a:r>
              <a:rPr lang="de-DE" baseline="0" dirty="0" err="1" smtClean="0"/>
              <a:t>enter</a:t>
            </a:r>
            <a:r>
              <a:rPr lang="de-DE" baseline="0" dirty="0" smtClean="0"/>
              <a:t> </a:t>
            </a:r>
            <a:r>
              <a:rPr lang="de-DE" baseline="0" dirty="0" err="1" smtClean="0"/>
              <a:t>as</a:t>
            </a:r>
            <a:r>
              <a:rPr lang="de-DE" baseline="0" dirty="0" smtClean="0"/>
              <a:t> a </a:t>
            </a:r>
            <a:r>
              <a:rPr lang="de-DE" baseline="0" dirty="0" err="1" smtClean="0"/>
              <a:t>new</a:t>
            </a:r>
            <a:r>
              <a:rPr lang="de-DE" baseline="0" dirty="0" smtClean="0"/>
              <a:t> </a:t>
            </a:r>
            <a:r>
              <a:rPr lang="de-DE" baseline="0" dirty="0" err="1" smtClean="0"/>
              <a:t>and</a:t>
            </a:r>
            <a:r>
              <a:rPr lang="de-DE" baseline="0" dirty="0" smtClean="0"/>
              <a:t> </a:t>
            </a:r>
            <a:r>
              <a:rPr lang="de-DE" baseline="0" dirty="0" err="1" smtClean="0"/>
              <a:t>very</a:t>
            </a:r>
            <a:r>
              <a:rPr lang="de-DE" baseline="0" dirty="0" smtClean="0"/>
              <a:t> promising </a:t>
            </a:r>
            <a:r>
              <a:rPr lang="de-DE" baseline="0" dirty="0" err="1" smtClean="0"/>
              <a:t>player</a:t>
            </a:r>
            <a:r>
              <a:rPr lang="de-DE" baseline="0" dirty="0" smtClean="0"/>
              <a:t>…</a:t>
            </a:r>
            <a:endParaRPr lang="de-DE"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91148F-104B-4A34-A382-477F5240B89C}" type="slidenum">
              <a:rPr lang="de-DE">
                <a:solidFill>
                  <a:prstClr val="black"/>
                </a:solidFill>
                <a:latin typeface="Calibri"/>
              </a:rPr>
              <a:pPr/>
              <a:t>21</a:t>
            </a:fld>
            <a:endParaRPr lang="de-DE">
              <a:solidFill>
                <a:prstClr val="black"/>
              </a:solidFill>
              <a:latin typeface="Calibri"/>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914402" y="4343400"/>
            <a:ext cx="5029200" cy="4114800"/>
          </a:xfrm>
        </p:spPr>
        <p:txBody>
          <a:bodyPr/>
          <a:lstStyle/>
          <a:p>
            <a:r>
              <a:rPr lang="de-DE" dirty="0" smtClean="0"/>
              <a:t>I </a:t>
            </a:r>
            <a:r>
              <a:rPr lang="de-DE" dirty="0" err="1" smtClean="0"/>
              <a:t>would</a:t>
            </a:r>
            <a:r>
              <a:rPr lang="de-DE" dirty="0" smtClean="0"/>
              <a:t> </a:t>
            </a:r>
            <a:r>
              <a:rPr lang="de-DE" dirty="0" err="1" smtClean="0"/>
              <a:t>like</a:t>
            </a:r>
            <a:r>
              <a:rPr lang="de-DE" dirty="0" smtClean="0"/>
              <a:t> </a:t>
            </a:r>
            <a:r>
              <a:rPr lang="de-DE" dirty="0" err="1" smtClean="0"/>
              <a:t>to</a:t>
            </a:r>
            <a:r>
              <a:rPr lang="de-DE" dirty="0" smtClean="0"/>
              <a:t> </a:t>
            </a:r>
            <a:r>
              <a:rPr lang="de-DE" dirty="0" err="1" smtClean="0"/>
              <a:t>touch</a:t>
            </a:r>
            <a:r>
              <a:rPr lang="de-DE" dirty="0" smtClean="0"/>
              <a:t> on </a:t>
            </a:r>
            <a:r>
              <a:rPr lang="de-DE" dirty="0" err="1" smtClean="0"/>
              <a:t>the</a:t>
            </a:r>
            <a:r>
              <a:rPr lang="de-DE" dirty="0" smtClean="0"/>
              <a:t> </a:t>
            </a:r>
            <a:r>
              <a:rPr lang="de-DE" dirty="0" err="1" smtClean="0"/>
              <a:t>following</a:t>
            </a:r>
            <a:r>
              <a:rPr lang="de-DE" dirty="0" smtClean="0"/>
              <a:t> </a:t>
            </a:r>
            <a:r>
              <a:rPr lang="de-DE" dirty="0" err="1" smtClean="0"/>
              <a:t>three</a:t>
            </a:r>
            <a:r>
              <a:rPr lang="de-DE" dirty="0" smtClean="0"/>
              <a:t> </a:t>
            </a:r>
            <a:r>
              <a:rPr lang="de-DE" dirty="0" err="1" smtClean="0"/>
              <a:t>topics</a:t>
            </a:r>
            <a:r>
              <a:rPr lang="de-DE" baseline="0" dirty="0" smtClean="0"/>
              <a:t> </a:t>
            </a:r>
            <a:r>
              <a:rPr lang="de-DE" baseline="0" dirty="0" err="1" smtClean="0"/>
              <a:t>today</a:t>
            </a:r>
            <a:r>
              <a:rPr lang="de-DE" baseline="0" dirty="0" smtClean="0"/>
              <a:t>:</a:t>
            </a:r>
          </a:p>
          <a:p>
            <a:r>
              <a:rPr lang="de-DE" baseline="0" dirty="0" smtClean="0"/>
              <a:t>First,  </a:t>
            </a:r>
            <a:r>
              <a:rPr lang="de-DE" sz="1200" kern="1200" dirty="0" err="1" smtClean="0">
                <a:solidFill>
                  <a:schemeClr val="tx1"/>
                </a:solidFill>
                <a:latin typeface="+mn-lt"/>
                <a:ea typeface="+mn-ea"/>
                <a:cs typeface="+mn-cs"/>
              </a:rPr>
              <a:t>start</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with</a:t>
            </a:r>
            <a:r>
              <a:rPr lang="de-DE" sz="1200" kern="1200" dirty="0" smtClean="0">
                <a:solidFill>
                  <a:schemeClr val="tx1"/>
                </a:solidFill>
                <a:latin typeface="+mn-lt"/>
                <a:ea typeface="+mn-ea"/>
                <a:cs typeface="+mn-cs"/>
              </a:rPr>
              <a:t> a</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few</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intrudctory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statements</a:t>
            </a:r>
            <a:r>
              <a:rPr lang="de-DE" sz="1200" kern="1200" baseline="0" dirty="0" smtClean="0">
                <a:solidFill>
                  <a:schemeClr val="tx1"/>
                </a:solidFill>
                <a:latin typeface="+mn-lt"/>
                <a:ea typeface="+mn-ea"/>
                <a:cs typeface="+mn-cs"/>
              </a:rPr>
              <a:t> on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controlling</a:t>
            </a:r>
            <a:r>
              <a:rPr lang="de-DE" sz="1200" kern="1200" baseline="0" dirty="0" smtClean="0">
                <a:solidFill>
                  <a:schemeClr val="tx1"/>
                </a:solidFill>
                <a:latin typeface="+mn-lt"/>
                <a:ea typeface="+mn-ea"/>
                <a:cs typeface="+mn-cs"/>
              </a:rPr>
              <a:t> nano-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micromechanical</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systems</a:t>
            </a:r>
            <a:r>
              <a:rPr lang="de-DE" sz="1200" kern="1200" baseline="0" dirty="0" smtClean="0">
                <a:solidFill>
                  <a:schemeClr val="tx1"/>
                </a:solidFill>
                <a:latin typeface="+mn-lt"/>
                <a:ea typeface="+mn-ea"/>
                <a:cs typeface="+mn-cs"/>
              </a:rPr>
              <a:t> </a:t>
            </a:r>
          </a:p>
          <a:p>
            <a:r>
              <a:rPr lang="de-DE" sz="1200" kern="1200" baseline="0" dirty="0" smtClean="0">
                <a:solidFill>
                  <a:schemeClr val="tx1"/>
                </a:solidFill>
                <a:latin typeface="+mn-lt"/>
                <a:ea typeface="+mn-ea"/>
                <a:cs typeface="+mn-cs"/>
              </a:rPr>
              <a:t>This will </a:t>
            </a:r>
            <a:r>
              <a:rPr lang="de-DE" sz="1200" kern="1200" baseline="0" dirty="0" err="1" smtClean="0">
                <a:solidFill>
                  <a:schemeClr val="tx1"/>
                </a:solidFill>
                <a:latin typeface="+mn-lt"/>
                <a:ea typeface="+mn-ea"/>
                <a:cs typeface="+mn-cs"/>
              </a:rPr>
              <a:t>result</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my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deep</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dissatisfaction</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dealing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with</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clamped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nanomechancial</a:t>
            </a:r>
            <a:r>
              <a:rPr lang="de-DE" sz="1200" kern="1200" baseline="0" dirty="0" smtClean="0">
                <a:solidFill>
                  <a:schemeClr val="tx1"/>
                </a:solidFill>
                <a:latin typeface="+mn-lt"/>
                <a:ea typeface="+mn-ea"/>
                <a:cs typeface="+mn-cs"/>
              </a:rPr>
              <a:t> solid </a:t>
            </a:r>
            <a:r>
              <a:rPr lang="de-DE" sz="1200" kern="1200" baseline="0" dirty="0" err="1" smtClean="0">
                <a:solidFill>
                  <a:schemeClr val="tx1"/>
                </a:solidFill>
                <a:latin typeface="+mn-lt"/>
                <a:ea typeface="+mn-ea"/>
                <a:cs typeface="+mn-cs"/>
              </a:rPr>
              <a:t>state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devices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according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attempt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switch</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levitation</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instead</a:t>
            </a:r>
            <a:endParaRPr lang="de-DE" sz="1200" kern="1200" baseline="0" dirty="0" smtClean="0">
              <a:solidFill>
                <a:schemeClr val="tx1"/>
              </a:solidFill>
              <a:latin typeface="+mn-lt"/>
              <a:ea typeface="+mn-ea"/>
              <a:cs typeface="+mn-cs"/>
            </a:endParaRPr>
          </a:p>
          <a:p>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finally</a:t>
            </a:r>
            <a:r>
              <a:rPr lang="de-DE" sz="1200" kern="1200" baseline="0" dirty="0" smtClean="0">
                <a:solidFill>
                  <a:schemeClr val="tx1"/>
                </a:solidFill>
                <a:latin typeface="+mn-lt"/>
                <a:ea typeface="+mn-ea"/>
                <a:cs typeface="+mn-cs"/>
              </a:rPr>
              <a:t> an </a:t>
            </a:r>
            <a:r>
              <a:rPr lang="de-DE" sz="1200" kern="1200" baseline="0" dirty="0" err="1" smtClean="0">
                <a:solidFill>
                  <a:schemeClr val="tx1"/>
                </a:solidFill>
                <a:latin typeface="+mn-lt"/>
                <a:ea typeface="+mn-ea"/>
                <a:cs typeface="+mn-cs"/>
              </a:rPr>
              <a:t>outloook</a:t>
            </a:r>
            <a:r>
              <a:rPr lang="de-DE" sz="1200" kern="1200" baseline="0" dirty="0" smtClean="0">
                <a:solidFill>
                  <a:schemeClr val="tx1"/>
                </a:solidFill>
                <a:latin typeface="+mn-lt"/>
                <a:ea typeface="+mn-ea"/>
                <a:cs typeface="+mn-cs"/>
              </a:rPr>
              <a:t> on </a:t>
            </a:r>
            <a:r>
              <a:rPr lang="de-DE" sz="1200" kern="1200" baseline="0" dirty="0" err="1" smtClean="0">
                <a:solidFill>
                  <a:schemeClr val="tx1"/>
                </a:solidFill>
                <a:latin typeface="+mn-lt"/>
                <a:ea typeface="+mn-ea"/>
                <a:cs typeface="+mn-cs"/>
              </a:rPr>
              <a:t>pushing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boundaries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of</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optically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controlled</a:t>
            </a:r>
            <a:r>
              <a:rPr lang="de-DE" sz="1200" kern="1200" baseline="0" dirty="0" smtClean="0">
                <a:solidFill>
                  <a:schemeClr val="tx1"/>
                </a:solidFill>
                <a:latin typeface="+mn-lt"/>
                <a:ea typeface="+mn-ea"/>
                <a:cs typeface="+mn-cs"/>
              </a:rPr>
              <a:t> massive </a:t>
            </a:r>
            <a:r>
              <a:rPr lang="de-DE" sz="1200" kern="1200" baseline="0" dirty="0" err="1" smtClean="0">
                <a:solidFill>
                  <a:schemeClr val="tx1"/>
                </a:solidFill>
                <a:latin typeface="+mn-lt"/>
                <a:ea typeface="+mn-ea"/>
                <a:cs typeface="+mn-cs"/>
              </a:rPr>
              <a:t>objects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for</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new</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experiments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interface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between</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physics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gravity</a:t>
            </a:r>
            <a:endParaRPr lang="de-DE" sz="1200" kern="1200" baseline="0" dirty="0" smtClean="0">
              <a:solidFill>
                <a:schemeClr val="tx1"/>
              </a:solidFill>
              <a:latin typeface="+mn-lt"/>
              <a:ea typeface="+mn-ea"/>
              <a:cs typeface="+mn-cs"/>
            </a:endParaRP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But </a:t>
            </a:r>
            <a:r>
              <a:rPr lang="de-DE" sz="1200" kern="1200" baseline="0" dirty="0" err="1" smtClean="0">
                <a:solidFill>
                  <a:schemeClr val="tx1"/>
                </a:solidFill>
                <a:latin typeface="+mn-lt"/>
                <a:ea typeface="+mn-ea"/>
                <a:cs typeface="+mn-cs"/>
              </a:rPr>
              <a:t>let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first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start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mechanicla</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motion</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regime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From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perspective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of</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audience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certainly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old</a:t>
            </a:r>
            <a:r>
              <a:rPr lang="de-DE" sz="1200" kern="1200" baseline="0" dirty="0" smtClean="0">
                <a:solidFill>
                  <a:schemeClr val="tx1"/>
                </a:solidFill>
                <a:latin typeface="+mn-lt"/>
                <a:ea typeface="+mn-ea"/>
                <a:cs typeface="+mn-cs"/>
              </a:rPr>
              <a:t> hat...</a:t>
            </a:r>
            <a:endParaRPr lang="de-DE" sz="1200" kern="1200" dirty="0" smtClean="0">
              <a:solidFill>
                <a:schemeClr val="tx1"/>
              </a:solidFill>
              <a:latin typeface="+mn-lt"/>
              <a:ea typeface="+mn-ea"/>
              <a:cs typeface="+mn-cs"/>
            </a:endParaRPr>
          </a:p>
          <a:p>
            <a:endParaRPr lang="de-DE"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p>
          <a:p>
            <a:endParaRPr lang="de-DE" dirty="0" smtClean="0"/>
          </a:p>
          <a:p>
            <a:endParaRPr lang="de-DE" dirty="0" smtClean="0"/>
          </a:p>
          <a:p>
            <a:r>
              <a:rPr lang="de-DE" dirty="0" err="1" smtClean="0"/>
              <a:t>What</a:t>
            </a:r>
            <a:r>
              <a:rPr lang="de-DE" dirty="0" smtClean="0"/>
              <a:t> </a:t>
            </a:r>
            <a:r>
              <a:rPr lang="de-DE" dirty="0" err="1" smtClean="0"/>
              <a:t>you</a:t>
            </a:r>
            <a:r>
              <a:rPr lang="de-DE" dirty="0" smtClean="0"/>
              <a:t> </a:t>
            </a:r>
            <a:r>
              <a:rPr lang="de-DE" dirty="0" err="1" smtClean="0"/>
              <a:t>see</a:t>
            </a:r>
            <a:r>
              <a:rPr lang="de-DE" dirty="0" smtClean="0"/>
              <a:t> </a:t>
            </a:r>
            <a:r>
              <a:rPr lang="de-DE" dirty="0" err="1" smtClean="0"/>
              <a:t>here</a:t>
            </a:r>
            <a:r>
              <a:rPr lang="de-DE" dirty="0" smtClean="0"/>
              <a:t> </a:t>
            </a:r>
            <a:r>
              <a:rPr lang="de-DE" dirty="0" err="1" smtClean="0"/>
              <a:t>is</a:t>
            </a:r>
            <a:r>
              <a:rPr lang="de-DE" baseline="0" dirty="0" smtClean="0"/>
              <a:t> a </a:t>
            </a:r>
            <a:r>
              <a:rPr lang="de-DE" baseline="0" dirty="0" err="1" smtClean="0"/>
              <a:t>schematic</a:t>
            </a:r>
            <a:r>
              <a:rPr lang="de-DE" baseline="0" dirty="0" smtClean="0"/>
              <a:t> </a:t>
            </a:r>
            <a:r>
              <a:rPr lang="de-DE" baseline="0" dirty="0" err="1" smtClean="0"/>
              <a:t>and</a:t>
            </a:r>
            <a:r>
              <a:rPr lang="de-DE" baseline="0" dirty="0" smtClean="0"/>
              <a:t> </a:t>
            </a:r>
            <a:r>
              <a:rPr lang="de-DE" baseline="0" dirty="0" err="1" smtClean="0"/>
              <a:t>allegedly</a:t>
            </a:r>
            <a:r>
              <a:rPr lang="de-DE" baseline="0" dirty="0" smtClean="0"/>
              <a:t> </a:t>
            </a:r>
            <a:r>
              <a:rPr lang="de-DE" baseline="0" dirty="0" err="1" smtClean="0"/>
              <a:t>crude</a:t>
            </a:r>
            <a:r>
              <a:rPr lang="de-DE" baseline="0" dirty="0" smtClean="0"/>
              <a:t> </a:t>
            </a:r>
            <a:r>
              <a:rPr lang="de-DE" baseline="0" dirty="0" err="1" smtClean="0"/>
              <a:t>overview</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on </a:t>
            </a:r>
            <a:r>
              <a:rPr lang="de-DE" baseline="0" dirty="0" err="1" smtClean="0"/>
              <a:t>experiments</a:t>
            </a:r>
            <a:r>
              <a:rPr lang="de-DE" baseline="0" dirty="0" smtClean="0"/>
              <a:t> </a:t>
            </a:r>
            <a:r>
              <a:rPr lang="de-DE" baseline="0" dirty="0" err="1" smtClean="0"/>
              <a:t>involving</a:t>
            </a:r>
            <a:r>
              <a:rPr lang="de-DE" baseline="0" dirty="0" smtClean="0"/>
              <a:t> massive </a:t>
            </a:r>
            <a:r>
              <a:rPr lang="de-DE" baseline="0" dirty="0" err="1" smtClean="0"/>
              <a:t>systems</a:t>
            </a:r>
            <a:r>
              <a:rPr lang="de-DE" baseline="0" dirty="0" smtClean="0"/>
              <a:t>, </a:t>
            </a:r>
            <a:r>
              <a:rPr lang="de-DE" baseline="0" dirty="0" err="1" smtClean="0"/>
              <a:t>where</a:t>
            </a:r>
            <a:r>
              <a:rPr lang="de-DE" baseline="0" dirty="0" smtClean="0"/>
              <a:t> I </a:t>
            </a:r>
            <a:r>
              <a:rPr lang="de-DE" baseline="0" dirty="0" err="1" smtClean="0"/>
              <a:t>have</a:t>
            </a:r>
            <a:r>
              <a:rPr lang="de-DE" baseline="0" dirty="0" smtClean="0"/>
              <a:t> </a:t>
            </a:r>
            <a:r>
              <a:rPr lang="de-DE" baseline="0" dirty="0" err="1" smtClean="0"/>
              <a:t>devided</a:t>
            </a:r>
            <a:r>
              <a:rPr lang="de-DE" baseline="0" dirty="0" smtClean="0"/>
              <a:t> </a:t>
            </a:r>
            <a:r>
              <a:rPr lang="de-DE" baseline="0" dirty="0" err="1" smtClean="0"/>
              <a:t>the</a:t>
            </a:r>
            <a:r>
              <a:rPr lang="de-DE" baseline="0" dirty="0" smtClean="0"/>
              <a:t> </a:t>
            </a:r>
            <a:r>
              <a:rPr lang="de-DE" baseline="0" dirty="0" err="1" smtClean="0"/>
              <a:t>world</a:t>
            </a:r>
            <a:r>
              <a:rPr lang="de-DE" baseline="0" dirty="0" smtClean="0"/>
              <a:t> in </a:t>
            </a:r>
          </a:p>
          <a:p>
            <a:endParaRPr lang="de-DE" baseline="0" dirty="0" smtClean="0"/>
          </a:p>
          <a:p>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world</a:t>
            </a:r>
            <a:r>
              <a:rPr lang="de-DE" baseline="0" dirty="0" smtClean="0"/>
              <a:t>, in </a:t>
            </a:r>
            <a:r>
              <a:rPr lang="de-DE" baseline="0" dirty="0" err="1" smtClean="0"/>
              <a:t>whihc</a:t>
            </a:r>
            <a:r>
              <a:rPr lang="de-DE" baseline="0" dirty="0" smtClean="0"/>
              <a:t> </a:t>
            </a:r>
            <a:r>
              <a:rPr lang="de-DE" baseline="0" dirty="0" err="1" smtClean="0"/>
              <a:t>small</a:t>
            </a:r>
            <a:r>
              <a:rPr lang="de-DE" baseline="0" dirty="0" smtClean="0"/>
              <a:t> </a:t>
            </a:r>
            <a:r>
              <a:rPr lang="de-DE" baseline="0" dirty="0" err="1" smtClean="0"/>
              <a:t>masses</a:t>
            </a:r>
            <a:r>
              <a:rPr lang="de-DE" baseline="0" dirty="0" smtClean="0"/>
              <a:t> (</a:t>
            </a:r>
            <a:r>
              <a:rPr lang="de-DE" baseline="0" dirty="0" err="1" smtClean="0"/>
              <a:t>up</a:t>
            </a:r>
            <a:r>
              <a:rPr lang="de-DE" baseline="0" dirty="0" smtClean="0"/>
              <a:t> </a:t>
            </a:r>
            <a:r>
              <a:rPr lang="de-DE" baseline="0" dirty="0" err="1" smtClean="0"/>
              <a:t>to</a:t>
            </a:r>
            <a:r>
              <a:rPr lang="de-DE" baseline="0" dirty="0" smtClean="0"/>
              <a:t> 10^6 </a:t>
            </a:r>
            <a:r>
              <a:rPr lang="de-DE" baseline="0" dirty="0" err="1" smtClean="0"/>
              <a:t>atoms</a:t>
            </a:r>
            <a:r>
              <a:rPr lang="de-DE" baseline="0" dirty="0" smtClean="0"/>
              <a:t>; 10^-20 kg) </a:t>
            </a:r>
            <a:r>
              <a:rPr lang="de-DE" baseline="0" dirty="0" err="1" smtClean="0"/>
              <a:t>show</a:t>
            </a:r>
            <a:r>
              <a:rPr lang="de-DE" baseline="0" dirty="0" smtClean="0"/>
              <a:t> </a:t>
            </a:r>
            <a:r>
              <a:rPr lang="de-DE" baseline="0" dirty="0" err="1" smtClean="0"/>
              <a:t>coherence</a:t>
            </a:r>
            <a:r>
              <a:rPr lang="de-DE" baseline="0" dirty="0" smtClean="0"/>
              <a:t> </a:t>
            </a:r>
            <a:r>
              <a:rPr lang="de-DE" baseline="0" dirty="0" err="1" smtClean="0"/>
              <a:t>times</a:t>
            </a:r>
            <a:r>
              <a:rPr lang="de-DE" baseline="0" dirty="0" smtClean="0"/>
              <a:t> </a:t>
            </a:r>
            <a:r>
              <a:rPr lang="de-DE" baseline="0" dirty="0" err="1" smtClean="0"/>
              <a:t>up</a:t>
            </a:r>
            <a:r>
              <a:rPr lang="de-DE" baseline="0" dirty="0" smtClean="0"/>
              <a:t> </a:t>
            </a:r>
            <a:r>
              <a:rPr lang="de-DE" baseline="0" dirty="0" err="1" smtClean="0"/>
              <a:t>to</a:t>
            </a:r>
            <a:r>
              <a:rPr lang="de-DE" baseline="0" dirty="0" smtClean="0"/>
              <a:t> </a:t>
            </a:r>
            <a:r>
              <a:rPr lang="de-DE" baseline="0" dirty="0" err="1" smtClean="0"/>
              <a:t>seconds</a:t>
            </a:r>
            <a:r>
              <a:rPr lang="de-DE" baseline="0" dirty="0" smtClean="0"/>
              <a:t>, </a:t>
            </a:r>
            <a:r>
              <a:rPr lang="de-DE" baseline="0" dirty="0" err="1" smtClean="0"/>
              <a:t>while</a:t>
            </a:r>
            <a:r>
              <a:rPr lang="de-DE" baseline="0" dirty="0" smtClean="0"/>
              <a:t> </a:t>
            </a:r>
            <a:r>
              <a:rPr lang="de-DE" baseline="0" dirty="0" err="1" smtClean="0"/>
              <a:t>the</a:t>
            </a:r>
            <a:r>
              <a:rPr lang="de-DE" baseline="0" dirty="0" smtClean="0"/>
              <a:t> </a:t>
            </a:r>
            <a:r>
              <a:rPr lang="de-DE" baseline="0" dirty="0" err="1" smtClean="0"/>
              <a:t>interference</a:t>
            </a:r>
            <a:r>
              <a:rPr lang="de-DE" baseline="0" dirty="0" smtClean="0"/>
              <a:t> in </a:t>
            </a:r>
            <a:r>
              <a:rPr lang="de-DE" baseline="0" dirty="0" err="1" smtClean="0"/>
              <a:t>systems</a:t>
            </a:r>
            <a:r>
              <a:rPr lang="de-DE" baseline="0" dirty="0" smtClean="0"/>
              <a:t> </a:t>
            </a:r>
            <a:r>
              <a:rPr lang="de-DE" baseline="0" dirty="0" err="1" smtClean="0"/>
              <a:t>with</a:t>
            </a:r>
            <a:r>
              <a:rPr lang="de-DE" baseline="0" dirty="0" smtClean="0"/>
              <a:t> 1013-1016 </a:t>
            </a:r>
            <a:r>
              <a:rPr lang="de-DE" baseline="0" dirty="0" err="1" smtClean="0"/>
              <a:t>atoms</a:t>
            </a:r>
            <a:r>
              <a:rPr lang="de-DE" baseline="0" dirty="0" smtClean="0"/>
              <a:t> will </a:t>
            </a:r>
            <a:r>
              <a:rPr lang="de-DE" baseline="0" dirty="0" err="1" smtClean="0"/>
              <a:t>only</a:t>
            </a:r>
            <a:r>
              <a:rPr lang="de-DE" baseline="0" dirty="0" smtClean="0"/>
              <a:t> last </a:t>
            </a:r>
            <a:r>
              <a:rPr lang="de-DE" baseline="0" dirty="0" err="1" smtClean="0"/>
              <a:t>between</a:t>
            </a:r>
            <a:r>
              <a:rPr lang="de-DE" baseline="0" dirty="0" smtClean="0"/>
              <a:t> </a:t>
            </a:r>
            <a:r>
              <a:rPr lang="de-DE" baseline="0" dirty="0" err="1" smtClean="0"/>
              <a:t>nanoseconds</a:t>
            </a:r>
            <a:r>
              <a:rPr lang="de-DE" baseline="0" dirty="0" smtClean="0"/>
              <a:t> </a:t>
            </a:r>
            <a:r>
              <a:rPr lang="de-DE" baseline="0" dirty="0" err="1" smtClean="0"/>
              <a:t>and</a:t>
            </a:r>
            <a:r>
              <a:rPr lang="de-DE" baseline="0" dirty="0" smtClean="0"/>
              <a:t> </a:t>
            </a:r>
            <a:r>
              <a:rPr lang="de-DE" baseline="0" dirty="0" err="1" smtClean="0"/>
              <a:t>picosecnds</a:t>
            </a:r>
            <a:r>
              <a:rPr lang="de-DE" baseline="0" dirty="0" smtClean="0"/>
              <a:t>.</a:t>
            </a:r>
          </a:p>
          <a:p>
            <a:endParaRPr lang="de-DE" baseline="0" dirty="0" smtClean="0"/>
          </a:p>
          <a:p>
            <a:r>
              <a:rPr lang="de-DE" baseline="0" dirty="0" smtClean="0"/>
              <a:t>On </a:t>
            </a:r>
            <a:r>
              <a:rPr lang="de-DE" baseline="0" dirty="0" err="1" smtClean="0"/>
              <a:t>teh</a:t>
            </a:r>
            <a:r>
              <a:rPr lang="de-DE" baseline="0" dirty="0" smtClean="0"/>
              <a:t> </a:t>
            </a:r>
            <a:r>
              <a:rPr lang="de-DE" baseline="0" dirty="0" err="1" smtClean="0"/>
              <a:t>ozher</a:t>
            </a:r>
            <a:r>
              <a:rPr lang="de-DE" baseline="0" dirty="0" smtClean="0"/>
              <a:t> </a:t>
            </a:r>
            <a:r>
              <a:rPr lang="de-DE" baseline="0" dirty="0" err="1" smtClean="0"/>
              <a:t>hand</a:t>
            </a:r>
            <a:r>
              <a:rPr lang="de-DE" baseline="0" dirty="0" smtClean="0"/>
              <a:t> </a:t>
            </a:r>
            <a:r>
              <a:rPr lang="de-DE" baseline="0" dirty="0" err="1" smtClean="0"/>
              <a:t>we</a:t>
            </a:r>
            <a:r>
              <a:rPr lang="de-DE" baseline="0" dirty="0" smtClean="0"/>
              <a:t> </a:t>
            </a:r>
            <a:r>
              <a:rPr lang="de-DE" baseline="0" dirty="0" err="1" smtClean="0"/>
              <a:t>have</a:t>
            </a:r>
            <a:r>
              <a:rPr lang="de-DE" baseline="0" dirty="0" smtClean="0"/>
              <a:t> </a:t>
            </a:r>
            <a:r>
              <a:rPr lang="de-DE" baseline="0" dirty="0" err="1" smtClean="0"/>
              <a:t>the</a:t>
            </a:r>
            <a:r>
              <a:rPr lang="de-DE" baseline="0" dirty="0" smtClean="0"/>
              <a:t> </a:t>
            </a:r>
            <a:r>
              <a:rPr lang="de-DE" baseline="0" dirty="0" err="1" smtClean="0"/>
              <a:t>classical</a:t>
            </a:r>
            <a:r>
              <a:rPr lang="de-DE" baseline="0" dirty="0" smtClean="0"/>
              <a:t> </a:t>
            </a:r>
            <a:r>
              <a:rPr lang="de-DE" baseline="0" dirty="0" err="1" smtClean="0"/>
              <a:t>world</a:t>
            </a:r>
            <a:r>
              <a:rPr lang="de-DE" baseline="0" dirty="0" smtClean="0"/>
              <a:t> </a:t>
            </a:r>
            <a:r>
              <a:rPr lang="de-DE" baseline="0" dirty="0" err="1" smtClean="0"/>
              <a:t>of</a:t>
            </a:r>
            <a:r>
              <a:rPr lang="de-DE" baseline="0" dirty="0" smtClean="0"/>
              <a:t> </a:t>
            </a:r>
            <a:r>
              <a:rPr lang="de-DE" baseline="0" dirty="0" err="1" smtClean="0"/>
              <a:t>gravitaional</a:t>
            </a:r>
            <a:r>
              <a:rPr lang="de-DE" baseline="0" dirty="0" smtClean="0"/>
              <a:t> </a:t>
            </a:r>
            <a:r>
              <a:rPr lang="de-DE" baseline="0" dirty="0" err="1" smtClean="0"/>
              <a:t>physics</a:t>
            </a:r>
            <a:r>
              <a:rPr lang="de-DE" baseline="0" dirty="0" smtClean="0"/>
              <a:t>, in </a:t>
            </a:r>
            <a:r>
              <a:rPr lang="de-DE" baseline="0" dirty="0" err="1" smtClean="0"/>
              <a:t>which</a:t>
            </a:r>
            <a:r>
              <a:rPr lang="de-DE" baseline="0" dirty="0" smtClean="0"/>
              <a:t> </a:t>
            </a:r>
            <a:r>
              <a:rPr lang="de-DE" baseline="0" dirty="0" err="1" smtClean="0"/>
              <a:t>the</a:t>
            </a:r>
            <a:r>
              <a:rPr lang="de-DE" baseline="0" dirty="0" smtClean="0"/>
              <a:t> </a:t>
            </a:r>
            <a:r>
              <a:rPr lang="de-DE" baseline="0" dirty="0" err="1" smtClean="0"/>
              <a:t>gravitational</a:t>
            </a:r>
            <a:r>
              <a:rPr lang="de-DE" baseline="0" dirty="0" smtClean="0"/>
              <a:t> </a:t>
            </a:r>
            <a:r>
              <a:rPr lang="de-DE" baseline="0" dirty="0" err="1" smtClean="0"/>
              <a:t>fidl</a:t>
            </a:r>
            <a:r>
              <a:rPr lang="de-DE" baseline="0" dirty="0" smtClean="0"/>
              <a:t> </a:t>
            </a:r>
            <a:r>
              <a:rPr lang="de-DE" baseline="0" dirty="0" err="1" smtClean="0"/>
              <a:t>of</a:t>
            </a:r>
            <a:r>
              <a:rPr lang="de-DE" baseline="0" dirty="0" smtClean="0"/>
              <a:t> </a:t>
            </a:r>
            <a:r>
              <a:rPr lang="de-DE" baseline="0" dirty="0" err="1" smtClean="0"/>
              <a:t>source</a:t>
            </a:r>
            <a:r>
              <a:rPr lang="de-DE" baseline="0" dirty="0" smtClean="0"/>
              <a:t> </a:t>
            </a:r>
            <a:r>
              <a:rPr lang="de-DE" baseline="0" dirty="0" err="1" smtClean="0"/>
              <a:t>masses</a:t>
            </a:r>
            <a:r>
              <a:rPr lang="de-DE" baseline="0" dirty="0" smtClean="0"/>
              <a:t> </a:t>
            </a:r>
            <a:r>
              <a:rPr lang="de-DE" baseline="0" dirty="0" err="1" smtClean="0"/>
              <a:t>beyond</a:t>
            </a:r>
            <a:r>
              <a:rPr lang="de-DE" baseline="0" dirty="0" smtClean="0"/>
              <a:t> 100g </a:t>
            </a:r>
            <a:r>
              <a:rPr lang="de-DE" baseline="0" dirty="0" err="1" smtClean="0"/>
              <a:t>is</a:t>
            </a:r>
            <a:r>
              <a:rPr lang="de-DE" baseline="0" dirty="0" smtClean="0"/>
              <a:t> </a:t>
            </a:r>
            <a:r>
              <a:rPr lang="de-DE" baseline="0" dirty="0" err="1" smtClean="0"/>
              <a:t>epxloited</a:t>
            </a:r>
            <a:r>
              <a:rPr lang="de-DE" baseline="0" dirty="0" smtClean="0"/>
              <a:t> </a:t>
            </a:r>
            <a:r>
              <a:rPr lang="de-DE" baseline="0" dirty="0" err="1" smtClean="0"/>
              <a:t>for</a:t>
            </a:r>
            <a:r>
              <a:rPr lang="de-DE" baseline="0" dirty="0" smtClean="0"/>
              <a:t> </a:t>
            </a:r>
            <a:r>
              <a:rPr lang="de-DE" baseline="0" dirty="0" err="1" smtClean="0"/>
              <a:t>measuring</a:t>
            </a:r>
            <a:r>
              <a:rPr lang="de-DE" baseline="0" dirty="0" smtClean="0"/>
              <a:t> </a:t>
            </a:r>
            <a:r>
              <a:rPr lang="de-DE" baseline="0" dirty="0" err="1" smtClean="0"/>
              <a:t>classical</a:t>
            </a:r>
            <a:r>
              <a:rPr lang="de-DE" baseline="0" dirty="0" smtClean="0"/>
              <a:t> </a:t>
            </a:r>
            <a:r>
              <a:rPr lang="de-DE" baseline="0" dirty="0" err="1" smtClean="0"/>
              <a:t>aspects</a:t>
            </a:r>
            <a:r>
              <a:rPr lang="de-DE" baseline="0" dirty="0" smtClean="0"/>
              <a:t> </a:t>
            </a:r>
            <a:r>
              <a:rPr lang="de-DE" baseline="0" dirty="0" err="1" smtClean="0"/>
              <a:t>of</a:t>
            </a:r>
            <a:r>
              <a:rPr lang="de-DE" baseline="0" dirty="0" smtClean="0"/>
              <a:t> </a:t>
            </a:r>
            <a:r>
              <a:rPr lang="de-DE" baseline="0" dirty="0" err="1" smtClean="0"/>
              <a:t>gravity</a:t>
            </a:r>
            <a:r>
              <a:rPr lang="de-DE" baseline="0" dirty="0" smtClean="0"/>
              <a:t> ((</a:t>
            </a:r>
            <a:r>
              <a:rPr lang="de-DE" baseline="0" dirty="0" err="1" smtClean="0"/>
              <a:t>equivalence</a:t>
            </a:r>
            <a:r>
              <a:rPr lang="de-DE" baseline="0" dirty="0" smtClean="0"/>
              <a:t> </a:t>
            </a:r>
            <a:r>
              <a:rPr lang="de-DE" baseline="0" dirty="0" err="1" smtClean="0"/>
              <a:t>principle</a:t>
            </a:r>
            <a:r>
              <a:rPr lang="de-DE" baseline="0" dirty="0" smtClean="0"/>
              <a:t>??? Do </a:t>
            </a:r>
            <a:r>
              <a:rPr lang="de-DE" baseline="0" dirty="0" err="1" smtClean="0"/>
              <a:t>we</a:t>
            </a:r>
            <a:r>
              <a:rPr lang="de-DE" baseline="0" dirty="0" smtClean="0"/>
              <a:t> </a:t>
            </a:r>
            <a:r>
              <a:rPr lang="de-DE" baseline="0" dirty="0" err="1" smtClean="0"/>
              <a:t>need</a:t>
            </a:r>
            <a:r>
              <a:rPr lang="de-DE" baseline="0" dirty="0" smtClean="0"/>
              <a:t> </a:t>
            </a:r>
            <a:r>
              <a:rPr lang="de-DE" baseline="0" dirty="0" err="1" smtClean="0"/>
              <a:t>source</a:t>
            </a:r>
            <a:r>
              <a:rPr lang="de-DE" baseline="0" dirty="0" smtClean="0"/>
              <a:t> </a:t>
            </a:r>
            <a:r>
              <a:rPr lang="de-DE" baseline="0" dirty="0" err="1" smtClean="0"/>
              <a:t>masses</a:t>
            </a:r>
            <a:r>
              <a:rPr lang="de-DE" baseline="0" dirty="0" smtClean="0"/>
              <a:t> </a:t>
            </a:r>
            <a:r>
              <a:rPr lang="de-DE" baseline="0" dirty="0" err="1" smtClean="0"/>
              <a:t>for</a:t>
            </a:r>
            <a:r>
              <a:rPr lang="de-DE" baseline="0" dirty="0" smtClean="0"/>
              <a:t> </a:t>
            </a:r>
            <a:r>
              <a:rPr lang="de-DE" baseline="0" dirty="0" err="1" smtClean="0"/>
              <a:t>that</a:t>
            </a:r>
            <a:r>
              <a:rPr lang="de-DE" baseline="0" dirty="0" smtClean="0"/>
              <a:t>?? </a:t>
            </a:r>
            <a:r>
              <a:rPr lang="de-DE" baseline="0" dirty="0" smtClean="0">
                <a:sym typeface="Wingdings"/>
              </a:rPr>
              <a:t> </a:t>
            </a:r>
            <a:r>
              <a:rPr lang="de-DE" baseline="0" dirty="0" err="1" smtClean="0">
                <a:sym typeface="Wingdings"/>
              </a:rPr>
              <a:t>best</a:t>
            </a:r>
            <a:r>
              <a:rPr lang="de-DE" baseline="0" dirty="0" smtClean="0">
                <a:sym typeface="Wingdings"/>
              </a:rPr>
              <a:t> </a:t>
            </a:r>
            <a:r>
              <a:rPr lang="de-DE" baseline="0" dirty="0" err="1" smtClean="0">
                <a:sym typeface="Wingdings"/>
              </a:rPr>
              <a:t>test</a:t>
            </a:r>
            <a:r>
              <a:rPr lang="de-DE" baseline="0" dirty="0" smtClean="0">
                <a:sym typeface="Wingdings"/>
              </a:rPr>
              <a:t> </a:t>
            </a:r>
            <a:r>
              <a:rPr lang="de-DE" baseline="0" dirty="0" err="1" smtClean="0">
                <a:sym typeface="Wingdings"/>
              </a:rPr>
              <a:t>to</a:t>
            </a:r>
            <a:r>
              <a:rPr lang="de-DE" baseline="0" dirty="0" smtClean="0">
                <a:sym typeface="Wingdings"/>
              </a:rPr>
              <a:t> </a:t>
            </a:r>
            <a:r>
              <a:rPr lang="de-DE" baseline="0" dirty="0" err="1" smtClean="0">
                <a:sym typeface="Wingdings"/>
              </a:rPr>
              <a:t>date</a:t>
            </a:r>
            <a:r>
              <a:rPr lang="de-DE" baseline="0" dirty="0" smtClean="0">
                <a:sym typeface="Wingdings"/>
              </a:rPr>
              <a:t> </a:t>
            </a:r>
            <a:r>
              <a:rPr lang="de-DE" baseline="0" dirty="0" err="1" smtClean="0">
                <a:sym typeface="Wingdings"/>
              </a:rPr>
              <a:t>certainly</a:t>
            </a:r>
            <a:r>
              <a:rPr lang="de-DE" baseline="0" dirty="0" smtClean="0">
                <a:sym typeface="Wingdings"/>
              </a:rPr>
              <a:t> </a:t>
            </a:r>
            <a:r>
              <a:rPr lang="de-DE" baseline="0" dirty="0" err="1" smtClean="0">
                <a:sym typeface="Wingdings"/>
              </a:rPr>
              <a:t>does</a:t>
            </a:r>
            <a:r>
              <a:rPr lang="de-DE" baseline="0" dirty="0" smtClean="0">
                <a:sym typeface="Wingdings"/>
              </a:rPr>
              <a:t>...</a:t>
            </a:r>
            <a:r>
              <a:rPr lang="de-DE" baseline="0" dirty="0" smtClean="0"/>
              <a:t>)))</a:t>
            </a:r>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22</a:t>
            </a:fld>
            <a:endParaRPr lang="de-DE">
              <a:solidFill>
                <a:prstClr val="black"/>
              </a:solidFill>
              <a:latin typeface="Calibri"/>
            </a:endParaRPr>
          </a:p>
        </p:txBody>
      </p:sp>
    </p:spTree>
    <p:extLst>
      <p:ext uri="{BB962C8B-B14F-4D97-AF65-F5344CB8AC3E}">
        <p14:creationId xmlns:p14="http://schemas.microsoft.com/office/powerpoint/2010/main" val="87768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My</a:t>
            </a:r>
            <a:r>
              <a:rPr lang="de-DE" dirty="0" smtClean="0"/>
              <a:t> </a:t>
            </a:r>
            <a:r>
              <a:rPr lang="de-DE" dirty="0" err="1" smtClean="0"/>
              <a:t>goal</a:t>
            </a:r>
            <a:r>
              <a:rPr lang="de-DE" dirty="0" smtClean="0"/>
              <a:t> </a:t>
            </a:r>
            <a:r>
              <a:rPr lang="de-DE" dirty="0" err="1" smtClean="0"/>
              <a:t>is</a:t>
            </a:r>
            <a:r>
              <a:rPr lang="de-DE" dirty="0" smtClean="0"/>
              <a:t> </a:t>
            </a:r>
            <a:r>
              <a:rPr lang="de-DE" dirty="0" err="1" smtClean="0"/>
              <a:t>to</a:t>
            </a:r>
            <a:r>
              <a:rPr lang="de-DE" dirty="0" smtClean="0"/>
              <a:t> bring </a:t>
            </a:r>
            <a:r>
              <a:rPr lang="de-DE" dirty="0" err="1" smtClean="0"/>
              <a:t>these</a:t>
            </a:r>
            <a:r>
              <a:rPr lang="de-DE" dirty="0" smtClean="0"/>
              <a:t> </a:t>
            </a:r>
            <a:r>
              <a:rPr lang="de-DE" dirty="0" err="1" smtClean="0"/>
              <a:t>two</a:t>
            </a:r>
            <a:r>
              <a:rPr lang="de-DE" dirty="0" smtClean="0"/>
              <a:t> </a:t>
            </a:r>
            <a:r>
              <a:rPr lang="de-DE" dirty="0" err="1" smtClean="0"/>
              <a:t>domains</a:t>
            </a:r>
            <a:r>
              <a:rPr lang="de-DE" dirty="0" smtClean="0"/>
              <a:t> </a:t>
            </a:r>
            <a:r>
              <a:rPr lang="de-DE" dirty="0" err="1" smtClean="0"/>
              <a:t>together</a:t>
            </a:r>
            <a:r>
              <a:rPr lang="de-DE" dirty="0" smtClean="0"/>
              <a:t>.</a:t>
            </a:r>
            <a:r>
              <a:rPr lang="de-DE" baseline="0" dirty="0" smtClean="0"/>
              <a:t> </a:t>
            </a:r>
          </a:p>
          <a:p>
            <a:endParaRPr lang="de-DE" baseline="0" dirty="0" smtClean="0"/>
          </a:p>
          <a:p>
            <a:r>
              <a:rPr lang="de-DE" baseline="0" dirty="0" smtClean="0"/>
              <a:t>In a </a:t>
            </a:r>
            <a:r>
              <a:rPr lang="de-DE" baseline="0" dirty="0" err="1" smtClean="0"/>
              <a:t>first</a:t>
            </a:r>
            <a:r>
              <a:rPr lang="de-DE" baseline="0" dirty="0" smtClean="0"/>
              <a:t> </a:t>
            </a:r>
            <a:r>
              <a:rPr lang="de-DE" baseline="0" dirty="0" err="1" smtClean="0"/>
              <a:t>step</a:t>
            </a:r>
            <a:r>
              <a:rPr lang="de-DE" baseline="0" dirty="0" smtClean="0"/>
              <a:t>, i.e. in </a:t>
            </a:r>
            <a:r>
              <a:rPr lang="de-DE" baseline="0" dirty="0" err="1" smtClean="0"/>
              <a:t>this</a:t>
            </a:r>
            <a:r>
              <a:rPr lang="de-DE" baseline="0" dirty="0" smtClean="0"/>
              <a:t> </a:t>
            </a:r>
            <a:r>
              <a:rPr lang="de-DE" baseline="0" dirty="0" err="1" smtClean="0"/>
              <a:t>project</a:t>
            </a:r>
            <a:r>
              <a:rPr lang="de-DE" baseline="0" dirty="0" smtClean="0"/>
              <a:t>, </a:t>
            </a:r>
            <a:r>
              <a:rPr lang="de-DE" baseline="0" dirty="0" err="1" smtClean="0"/>
              <a:t>at</a:t>
            </a:r>
            <a:r>
              <a:rPr lang="de-DE" baseline="0" dirty="0" smtClean="0"/>
              <a:t> least </a:t>
            </a:r>
            <a:r>
              <a:rPr lang="de-DE" baseline="0" dirty="0" err="1" smtClean="0"/>
              <a:t>bringing</a:t>
            </a:r>
            <a:r>
              <a:rPr lang="de-DE" baseline="0" dirty="0" smtClean="0"/>
              <a:t> </a:t>
            </a:r>
            <a:r>
              <a:rPr lang="de-DE" baseline="0" dirty="0" err="1" smtClean="0"/>
              <a:t>them</a:t>
            </a:r>
            <a:r>
              <a:rPr lang="de-DE" baseline="0" dirty="0" smtClean="0"/>
              <a:t> </a:t>
            </a:r>
            <a:r>
              <a:rPr lang="de-DE" baseline="0" dirty="0" err="1" smtClean="0"/>
              <a:t>much</a:t>
            </a:r>
            <a:r>
              <a:rPr lang="de-DE" baseline="0" dirty="0" smtClean="0"/>
              <a:t> </a:t>
            </a:r>
            <a:r>
              <a:rPr lang="de-DE" baseline="0" dirty="0" err="1" smtClean="0"/>
              <a:t>closer</a:t>
            </a:r>
            <a:r>
              <a:rPr lang="de-DE" baseline="0" dirty="0" smtClean="0"/>
              <a:t>:</a:t>
            </a:r>
          </a:p>
          <a:p>
            <a:r>
              <a:rPr lang="de-DE" baseline="0" dirty="0" err="1" smtClean="0"/>
              <a:t>From</a:t>
            </a:r>
            <a:r>
              <a:rPr lang="de-DE" baseline="0" dirty="0" smtClean="0"/>
              <a:t> </a:t>
            </a:r>
            <a:r>
              <a:rPr lang="de-DE" baseline="0" dirty="0" err="1" smtClean="0"/>
              <a:t>the</a:t>
            </a:r>
            <a:r>
              <a:rPr lang="de-DE" baseline="0" dirty="0" smtClean="0"/>
              <a:t> </a:t>
            </a:r>
            <a:r>
              <a:rPr lang="de-DE" baseline="0" dirty="0" err="1" smtClean="0"/>
              <a:t>gravity</a:t>
            </a:r>
            <a:r>
              <a:rPr lang="de-DE" baseline="0" dirty="0" smtClean="0"/>
              <a:t> </a:t>
            </a:r>
            <a:r>
              <a:rPr lang="de-DE" baseline="0" dirty="0" err="1" smtClean="0"/>
              <a:t>side</a:t>
            </a:r>
            <a:r>
              <a:rPr lang="de-DE" baseline="0" dirty="0" smtClean="0"/>
              <a:t>, </a:t>
            </a:r>
            <a:r>
              <a:rPr lang="de-DE" baseline="0" dirty="0" err="1" smtClean="0"/>
              <a:t>we</a:t>
            </a:r>
            <a:r>
              <a:rPr lang="de-DE" baseline="0" dirty="0" smtClean="0"/>
              <a:t> will </a:t>
            </a:r>
            <a:r>
              <a:rPr lang="de-DE" baseline="0" dirty="0" err="1" smtClean="0"/>
              <a:t>gain</a:t>
            </a:r>
            <a:r>
              <a:rPr lang="de-DE" baseline="0" dirty="0" smtClean="0"/>
              <a:t> </a:t>
            </a:r>
            <a:r>
              <a:rPr lang="de-DE" baseline="0" dirty="0" err="1" smtClean="0"/>
              <a:t>at</a:t>
            </a:r>
            <a:r>
              <a:rPr lang="de-DE" baseline="0" dirty="0" smtClean="0"/>
              <a:t> least 5 </a:t>
            </a:r>
            <a:r>
              <a:rPr lang="de-DE" baseline="0" dirty="0" err="1" smtClean="0"/>
              <a:t>orders</a:t>
            </a:r>
            <a:r>
              <a:rPr lang="de-DE" baseline="0" dirty="0" smtClean="0"/>
              <a:t> in </a:t>
            </a:r>
            <a:r>
              <a:rPr lang="de-DE" baseline="0" dirty="0" err="1" smtClean="0"/>
              <a:t>sensitivity</a:t>
            </a:r>
            <a:r>
              <a:rPr lang="de-DE" baseline="0" dirty="0" smtClean="0"/>
              <a:t> </a:t>
            </a:r>
            <a:r>
              <a:rPr lang="de-DE" baseline="0" dirty="0" err="1" smtClean="0"/>
              <a:t>and</a:t>
            </a:r>
            <a:r>
              <a:rPr lang="de-DE" baseline="0" dirty="0" smtClean="0"/>
              <a:t> </a:t>
            </a:r>
            <a:r>
              <a:rPr lang="de-DE" baseline="0" dirty="0" err="1" smtClean="0"/>
              <a:t>establish</a:t>
            </a:r>
            <a:r>
              <a:rPr lang="de-DE" baseline="0" dirty="0" smtClean="0"/>
              <a:t> </a:t>
            </a:r>
            <a:r>
              <a:rPr lang="de-DE" baseline="0" dirty="0" err="1" smtClean="0"/>
              <a:t>experiments</a:t>
            </a:r>
            <a:r>
              <a:rPr lang="de-DE" baseline="0" dirty="0" smtClean="0"/>
              <a:t> </a:t>
            </a:r>
            <a:r>
              <a:rPr lang="de-DE" baseline="0" dirty="0" err="1" smtClean="0"/>
              <a:t>that</a:t>
            </a:r>
            <a:r>
              <a:rPr lang="de-DE" baseline="0" dirty="0" smtClean="0"/>
              <a:t> will </a:t>
            </a:r>
            <a:r>
              <a:rPr lang="de-DE" baseline="0" dirty="0" err="1" smtClean="0"/>
              <a:t>allow</a:t>
            </a:r>
            <a:r>
              <a:rPr lang="de-DE" baseline="0" dirty="0" smtClean="0"/>
              <a:t> </a:t>
            </a:r>
            <a:r>
              <a:rPr lang="de-DE" baseline="0" dirty="0" err="1" smtClean="0"/>
              <a:t>to</a:t>
            </a:r>
            <a:r>
              <a:rPr lang="de-DE" baseline="0" dirty="0" smtClean="0"/>
              <a:t> </a:t>
            </a:r>
            <a:r>
              <a:rPr lang="de-DE" baseline="0" dirty="0" err="1" smtClean="0"/>
              <a:t>test</a:t>
            </a:r>
            <a:r>
              <a:rPr lang="de-DE" baseline="0" dirty="0" smtClean="0"/>
              <a:t> </a:t>
            </a:r>
            <a:r>
              <a:rPr lang="de-DE" baseline="0" dirty="0" err="1" smtClean="0"/>
              <a:t>the</a:t>
            </a:r>
            <a:r>
              <a:rPr lang="de-DE" baseline="0" dirty="0" smtClean="0"/>
              <a:t> </a:t>
            </a:r>
            <a:r>
              <a:rPr lang="de-DE" baseline="0" dirty="0" err="1" smtClean="0"/>
              <a:t>gravitational</a:t>
            </a:r>
            <a:r>
              <a:rPr lang="de-DE" baseline="0" dirty="0" smtClean="0"/>
              <a:t> </a:t>
            </a:r>
            <a:r>
              <a:rPr lang="de-DE" baseline="0" dirty="0" err="1" smtClean="0"/>
              <a:t>field</a:t>
            </a:r>
            <a:r>
              <a:rPr lang="de-DE" baseline="0" dirty="0" smtClean="0"/>
              <a:t> </a:t>
            </a:r>
            <a:r>
              <a:rPr lang="de-DE" baseline="0" dirty="0" err="1" smtClean="0"/>
              <a:t>of</a:t>
            </a:r>
            <a:r>
              <a:rPr lang="de-DE" baseline="0" dirty="0" smtClean="0"/>
              <a:t> </a:t>
            </a:r>
            <a:r>
              <a:rPr lang="de-DE" baseline="0" dirty="0" err="1" smtClean="0"/>
              <a:t>masses</a:t>
            </a:r>
            <a:r>
              <a:rPr lang="de-DE" baseline="0" dirty="0" smtClean="0"/>
              <a:t> in </a:t>
            </a:r>
            <a:r>
              <a:rPr lang="de-DE" baseline="0" dirty="0" err="1" smtClean="0"/>
              <a:t>the</a:t>
            </a:r>
            <a:r>
              <a:rPr lang="de-DE" baseline="0" dirty="0" smtClean="0"/>
              <a:t> mm-size </a:t>
            </a:r>
            <a:r>
              <a:rPr lang="de-DE" baseline="0" dirty="0" err="1" smtClean="0"/>
              <a:t>regime</a:t>
            </a:r>
            <a:r>
              <a:rPr lang="de-DE" baseline="0" dirty="0" smtClean="0"/>
              <a:t> (mg </a:t>
            </a:r>
            <a:r>
              <a:rPr lang="de-DE" baseline="0" dirty="0" err="1" smtClean="0"/>
              <a:t>regime</a:t>
            </a:r>
            <a:r>
              <a:rPr lang="de-DE" baseline="0" dirty="0" smtClean="0"/>
              <a:t>) </a:t>
            </a:r>
            <a:r>
              <a:rPr lang="de-DE" baseline="0" dirty="0" err="1" smtClean="0"/>
              <a:t>or</a:t>
            </a:r>
            <a:r>
              <a:rPr lang="de-DE" baseline="0" dirty="0" smtClean="0"/>
              <a:t> </a:t>
            </a:r>
            <a:r>
              <a:rPr lang="de-DE" baseline="0" dirty="0" err="1" smtClean="0"/>
              <a:t>even</a:t>
            </a:r>
            <a:r>
              <a:rPr lang="de-DE" baseline="0" dirty="0" smtClean="0"/>
              <a:t> </a:t>
            </a:r>
            <a:r>
              <a:rPr lang="de-DE" baseline="0" dirty="0" err="1" smtClean="0"/>
              <a:t>below</a:t>
            </a:r>
            <a:r>
              <a:rPr lang="de-DE" baseline="0" dirty="0" smtClean="0"/>
              <a:t> </a:t>
            </a:r>
          </a:p>
          <a:p>
            <a:endParaRPr lang="de-DE" baseline="0" dirty="0" smtClean="0"/>
          </a:p>
          <a:p>
            <a:r>
              <a:rPr lang="de-DE" baseline="0" dirty="0" err="1" smtClean="0"/>
              <a:t>From</a:t>
            </a:r>
            <a:r>
              <a:rPr lang="de-DE" baseline="0" dirty="0" smtClean="0"/>
              <a:t> </a:t>
            </a:r>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size</a:t>
            </a:r>
            <a:r>
              <a:rPr lang="de-DE" baseline="0" dirty="0" smtClean="0"/>
              <a:t>, </a:t>
            </a:r>
            <a:r>
              <a:rPr lang="de-DE" baseline="0" dirty="0" err="1" smtClean="0"/>
              <a:t>we</a:t>
            </a:r>
            <a:r>
              <a:rPr lang="de-DE" baseline="0" dirty="0" smtClean="0"/>
              <a:t> will </a:t>
            </a:r>
            <a:r>
              <a:rPr lang="de-DE" baseline="0" dirty="0" err="1" smtClean="0"/>
              <a:t>establish</a:t>
            </a:r>
            <a:r>
              <a:rPr lang="de-DE" baseline="0" dirty="0" smtClean="0"/>
              <a:t> </a:t>
            </a:r>
            <a:r>
              <a:rPr lang="de-DE" baseline="0" dirty="0" err="1" smtClean="0"/>
              <a:t>long</a:t>
            </a:r>
            <a:r>
              <a:rPr lang="de-DE" baseline="0" dirty="0" smtClean="0"/>
              <a:t> </a:t>
            </a:r>
            <a:r>
              <a:rPr lang="de-DE" baseline="0" dirty="0" err="1" smtClean="0"/>
              <a:t>coherence</a:t>
            </a:r>
            <a:r>
              <a:rPr lang="de-DE" baseline="0" dirty="0" smtClean="0"/>
              <a:t> </a:t>
            </a:r>
            <a:r>
              <a:rPr lang="de-DE" baseline="0" dirty="0" err="1" smtClean="0"/>
              <a:t>times</a:t>
            </a:r>
            <a:r>
              <a:rPr lang="de-DE" baseline="0" dirty="0" smtClean="0"/>
              <a:t> </a:t>
            </a:r>
            <a:r>
              <a:rPr lang="de-DE" baseline="0" dirty="0" err="1" smtClean="0"/>
              <a:t>for</a:t>
            </a:r>
            <a:r>
              <a:rPr lang="de-DE" baseline="0" dirty="0" smtClean="0"/>
              <a:t> </a:t>
            </a:r>
            <a:r>
              <a:rPr lang="de-DE" baseline="0" dirty="0" err="1" smtClean="0"/>
              <a:t>masses</a:t>
            </a:r>
            <a:r>
              <a:rPr lang="de-DE" baseline="0" dirty="0" smtClean="0"/>
              <a:t> </a:t>
            </a:r>
            <a:r>
              <a:rPr lang="de-DE" baseline="0" dirty="0" err="1" smtClean="0"/>
              <a:t>well</a:t>
            </a:r>
            <a:r>
              <a:rPr lang="de-DE" baseline="0" dirty="0" smtClean="0"/>
              <a:t> </a:t>
            </a:r>
            <a:r>
              <a:rPr lang="de-DE" baseline="0" dirty="0" err="1" smtClean="0"/>
              <a:t>beyond</a:t>
            </a:r>
            <a:r>
              <a:rPr lang="de-DE" baseline="0" dirty="0" smtClean="0"/>
              <a:t> 10^10 </a:t>
            </a:r>
            <a:r>
              <a:rPr lang="de-DE" baseline="0" dirty="0" err="1" smtClean="0"/>
              <a:t>atoms</a:t>
            </a:r>
            <a:r>
              <a:rPr lang="de-DE" baseline="0" dirty="0" smtClean="0"/>
              <a:t>, </a:t>
            </a:r>
            <a:r>
              <a:rPr lang="de-DE" baseline="0" dirty="0" err="1" smtClean="0"/>
              <a:t>ie</a:t>
            </a:r>
            <a:r>
              <a:rPr lang="de-DE" baseline="0" dirty="0" smtClean="0"/>
              <a:t>. 6 </a:t>
            </a:r>
            <a:r>
              <a:rPr lang="de-DE" baseline="0" dirty="0" err="1" smtClean="0"/>
              <a:t>orders</a:t>
            </a:r>
            <a:r>
              <a:rPr lang="de-DE" baseline="0" dirty="0" smtClean="0"/>
              <a:t> </a:t>
            </a:r>
            <a:r>
              <a:rPr lang="de-DE" baseline="0" dirty="0" err="1" smtClean="0"/>
              <a:t>of</a:t>
            </a:r>
            <a:r>
              <a:rPr lang="de-DE" baseline="0" dirty="0" smtClean="0"/>
              <a:t> </a:t>
            </a:r>
            <a:r>
              <a:rPr lang="de-DE" baseline="0" dirty="0" err="1" smtClean="0"/>
              <a:t>magnitude</a:t>
            </a:r>
            <a:r>
              <a:rPr lang="de-DE" baseline="0" dirty="0" smtClean="0"/>
              <a:t> </a:t>
            </a:r>
            <a:r>
              <a:rPr lang="de-DE" baseline="0" dirty="0" err="1" smtClean="0"/>
              <a:t>above</a:t>
            </a:r>
            <a:r>
              <a:rPr lang="de-DE" baseline="0" dirty="0" smtClean="0"/>
              <a:t> </a:t>
            </a:r>
            <a:r>
              <a:rPr lang="de-DE" baseline="0" dirty="0" err="1" smtClean="0"/>
              <a:t>current</a:t>
            </a:r>
            <a:r>
              <a:rPr lang="de-DE" baseline="0" dirty="0" smtClean="0"/>
              <a:t> matter </a:t>
            </a:r>
            <a:r>
              <a:rPr lang="de-DE" baseline="0" dirty="0" err="1" smtClean="0"/>
              <a:t>wave</a:t>
            </a:r>
            <a:r>
              <a:rPr lang="de-DE" baseline="0" dirty="0" smtClean="0"/>
              <a:t> </a:t>
            </a:r>
            <a:r>
              <a:rPr lang="de-DE" baseline="0" dirty="0" err="1" smtClean="0"/>
              <a:t>experimets</a:t>
            </a:r>
            <a:r>
              <a:rPr lang="de-DE" baseline="0" dirty="0" smtClean="0"/>
              <a:t>, </a:t>
            </a:r>
            <a:r>
              <a:rPr lang="de-DE" baseline="0" dirty="0" err="1" smtClean="0"/>
              <a:t>and</a:t>
            </a:r>
            <a:r>
              <a:rPr lang="de-DE" baseline="0" dirty="0" smtClean="0"/>
              <a:t> </a:t>
            </a:r>
            <a:r>
              <a:rPr lang="de-DE" baseline="0" dirty="0" err="1" smtClean="0"/>
              <a:t>we</a:t>
            </a:r>
            <a:r>
              <a:rPr lang="de-DE" baseline="0" dirty="0" smtClean="0"/>
              <a:t> will </a:t>
            </a:r>
            <a:r>
              <a:rPr lang="de-DE" baseline="0" dirty="0" err="1" smtClean="0"/>
              <a:t>explore</a:t>
            </a:r>
            <a:r>
              <a:rPr lang="de-DE" baseline="0" dirty="0" smtClean="0"/>
              <a:t> </a:t>
            </a:r>
            <a:r>
              <a:rPr lang="de-DE" baseline="0" dirty="0" err="1" smtClean="0"/>
              <a:t>the</a:t>
            </a:r>
            <a:r>
              <a:rPr lang="de-DE" baseline="0" dirty="0" smtClean="0"/>
              <a:t> </a:t>
            </a:r>
            <a:r>
              <a:rPr lang="de-DE" baseline="0" dirty="0" err="1" smtClean="0"/>
              <a:t>boundaries</a:t>
            </a:r>
            <a:r>
              <a:rPr lang="de-DE" baseline="0" dirty="0" smtClean="0"/>
              <a:t> </a:t>
            </a:r>
            <a:r>
              <a:rPr lang="de-DE" baseline="0" dirty="0" err="1" smtClean="0"/>
              <a:t>with</a:t>
            </a:r>
            <a:r>
              <a:rPr lang="de-DE" baseline="0" dirty="0" smtClean="0"/>
              <a:t> </a:t>
            </a:r>
            <a:r>
              <a:rPr lang="de-DE" baseline="0" dirty="0" err="1" smtClean="0"/>
              <a:t>respect</a:t>
            </a:r>
            <a:r>
              <a:rPr lang="de-DE" baseline="0" dirty="0" smtClean="0"/>
              <a:t> </a:t>
            </a:r>
            <a:r>
              <a:rPr lang="de-DE" baseline="0" dirty="0" err="1" smtClean="0"/>
              <a:t>to</a:t>
            </a:r>
            <a:r>
              <a:rPr lang="de-DE" baseline="0" dirty="0" smtClean="0"/>
              <a:t> </a:t>
            </a:r>
            <a:r>
              <a:rPr lang="de-DE" baseline="0" dirty="0" err="1" smtClean="0"/>
              <a:t>both</a:t>
            </a:r>
            <a:r>
              <a:rPr lang="de-DE" baseline="0" dirty="0" smtClean="0"/>
              <a:t> </a:t>
            </a:r>
            <a:r>
              <a:rPr lang="de-DE" baseline="0" dirty="0" err="1" smtClean="0"/>
              <a:t>mass</a:t>
            </a:r>
            <a:r>
              <a:rPr lang="de-DE" baseline="0" dirty="0" smtClean="0"/>
              <a:t> </a:t>
            </a:r>
            <a:r>
              <a:rPr lang="de-DE" baseline="0" dirty="0" err="1" smtClean="0"/>
              <a:t>and</a:t>
            </a:r>
            <a:r>
              <a:rPr lang="de-DE" baseline="0" dirty="0" smtClean="0"/>
              <a:t> </a:t>
            </a:r>
            <a:r>
              <a:rPr lang="de-DE" baseline="0" dirty="0" err="1" smtClean="0"/>
              <a:t>coherence</a:t>
            </a:r>
            <a:r>
              <a:rPr lang="de-DE" baseline="0" dirty="0" smtClean="0"/>
              <a:t> time </a:t>
            </a:r>
            <a:r>
              <a:rPr lang="de-DE" baseline="0" dirty="0" err="1" smtClean="0"/>
              <a:t>based</a:t>
            </a:r>
            <a:r>
              <a:rPr lang="de-DE" baseline="0" dirty="0" smtClean="0"/>
              <a:t> on </a:t>
            </a:r>
            <a:r>
              <a:rPr lang="de-DE" baseline="0" dirty="0" err="1" smtClean="0"/>
              <a:t>preseng</a:t>
            </a:r>
            <a:r>
              <a:rPr lang="de-DE" baseline="0" dirty="0" smtClean="0"/>
              <a:t> </a:t>
            </a:r>
            <a:r>
              <a:rPr lang="de-DE" baseline="0" dirty="0" err="1" smtClean="0"/>
              <a:t>day</a:t>
            </a:r>
            <a:r>
              <a:rPr lang="de-DE" baseline="0" dirty="0" smtClean="0"/>
              <a:t> </a:t>
            </a:r>
            <a:r>
              <a:rPr lang="de-DE" baseline="0" dirty="0" err="1" smtClean="0"/>
              <a:t>technology</a:t>
            </a:r>
            <a:r>
              <a:rPr lang="de-DE" baseline="0" dirty="0" smtClean="0"/>
              <a:t>...</a:t>
            </a:r>
          </a:p>
          <a:p>
            <a:endParaRPr lang="de-DE" baseline="0" dirty="0" smtClean="0"/>
          </a:p>
          <a:p>
            <a:r>
              <a:rPr lang="de-DE" dirty="0" smtClean="0"/>
              <a:t>Note </a:t>
            </a:r>
            <a:r>
              <a:rPr lang="de-DE" dirty="0" err="1" smtClean="0"/>
              <a:t>that</a:t>
            </a:r>
            <a:r>
              <a:rPr lang="de-DE" dirty="0" smtClean="0"/>
              <a:t> </a:t>
            </a:r>
            <a:r>
              <a:rPr lang="de-DE" dirty="0" err="1" smtClean="0"/>
              <a:t>already</a:t>
            </a:r>
            <a:r>
              <a:rPr lang="de-DE" dirty="0" smtClean="0"/>
              <a:t> </a:t>
            </a:r>
            <a:r>
              <a:rPr lang="de-DE" dirty="0" err="1" smtClean="0"/>
              <a:t>this</a:t>
            </a:r>
            <a:r>
              <a:rPr lang="de-DE" dirty="0" smtClean="0"/>
              <a:t> </a:t>
            </a:r>
            <a:r>
              <a:rPr lang="de-DE" dirty="0" err="1" smtClean="0"/>
              <a:t>regime</a:t>
            </a:r>
            <a:r>
              <a:rPr lang="de-DE" dirty="0" smtClean="0"/>
              <a:t> </a:t>
            </a:r>
            <a:r>
              <a:rPr lang="de-DE" dirty="0" err="1" smtClean="0"/>
              <a:t>offers</a:t>
            </a:r>
            <a:r>
              <a:rPr lang="de-DE" dirty="0" smtClean="0"/>
              <a:t> </a:t>
            </a:r>
            <a:r>
              <a:rPr lang="de-DE" dirty="0" err="1" smtClean="0"/>
              <a:t>fascinating</a:t>
            </a:r>
            <a:r>
              <a:rPr lang="de-DE" dirty="0" smtClean="0"/>
              <a:t> </a:t>
            </a:r>
            <a:r>
              <a:rPr lang="de-DE" dirty="0" err="1" smtClean="0"/>
              <a:t>opportunities</a:t>
            </a:r>
            <a:r>
              <a:rPr lang="de-DE" dirty="0" smtClean="0"/>
              <a:t>: </a:t>
            </a:r>
          </a:p>
          <a:p>
            <a:pPr marL="211021" indent="-211021">
              <a:buAutoNum type="arabicParenR"/>
            </a:pPr>
            <a:r>
              <a:rPr lang="de-DE" dirty="0" err="1" smtClean="0"/>
              <a:t>measuring</a:t>
            </a:r>
            <a:r>
              <a:rPr lang="de-DE" baseline="0" dirty="0" smtClean="0"/>
              <a:t> </a:t>
            </a:r>
            <a:r>
              <a:rPr lang="de-DE" baseline="0" dirty="0" err="1" smtClean="0"/>
              <a:t>gravity</a:t>
            </a:r>
            <a:r>
              <a:rPr lang="de-DE" baseline="0" dirty="0" smtClean="0"/>
              <a:t> in such a „</a:t>
            </a:r>
            <a:r>
              <a:rPr lang="de-DE" baseline="0" dirty="0" err="1" smtClean="0"/>
              <a:t>micromechanical</a:t>
            </a:r>
            <a:r>
              <a:rPr lang="de-DE" baseline="0" dirty="0" smtClean="0"/>
              <a:t>“ </a:t>
            </a:r>
            <a:r>
              <a:rPr lang="de-DE" baseline="0" dirty="0" err="1" smtClean="0"/>
              <a:t>setting</a:t>
            </a:r>
            <a:r>
              <a:rPr lang="de-DE" baseline="0" dirty="0" smtClean="0"/>
              <a:t> </a:t>
            </a:r>
            <a:r>
              <a:rPr lang="de-DE" baseline="0" dirty="0" err="1" smtClean="0"/>
              <a:t>has</a:t>
            </a:r>
            <a:r>
              <a:rPr lang="de-DE" baseline="0" dirty="0" smtClean="0"/>
              <a:t> </a:t>
            </a:r>
            <a:r>
              <a:rPr lang="de-DE" baseline="0" dirty="0" err="1" smtClean="0"/>
              <a:t>the</a:t>
            </a:r>
            <a:r>
              <a:rPr lang="de-DE" baseline="0" dirty="0" smtClean="0"/>
              <a:t> potential </a:t>
            </a:r>
            <a:r>
              <a:rPr lang="de-DE" baseline="0" dirty="0" err="1" smtClean="0"/>
              <a:t>for</a:t>
            </a:r>
            <a:r>
              <a:rPr lang="de-DE" baseline="0" dirty="0" smtClean="0"/>
              <a:t> </a:t>
            </a:r>
            <a:r>
              <a:rPr lang="de-DE" baseline="0" dirty="0" err="1" smtClean="0"/>
              <a:t>precision</a:t>
            </a:r>
            <a:r>
              <a:rPr lang="de-DE" baseline="0" dirty="0" smtClean="0"/>
              <a:t> </a:t>
            </a:r>
            <a:r>
              <a:rPr lang="de-DE" baseline="0" dirty="0" err="1" smtClean="0"/>
              <a:t>measurements</a:t>
            </a:r>
            <a:r>
              <a:rPr lang="de-DE" baseline="0" dirty="0" smtClean="0"/>
              <a:t> </a:t>
            </a:r>
            <a:r>
              <a:rPr lang="de-DE" baseline="0" dirty="0" err="1" smtClean="0"/>
              <a:t>of</a:t>
            </a:r>
            <a:r>
              <a:rPr lang="de-DE" baseline="0" dirty="0" smtClean="0"/>
              <a:t> Newtons </a:t>
            </a:r>
            <a:r>
              <a:rPr lang="de-DE" baseline="0" dirty="0" err="1" smtClean="0"/>
              <a:t>gravitational</a:t>
            </a:r>
            <a:r>
              <a:rPr lang="de-DE" baseline="0" dirty="0" smtClean="0"/>
              <a:t> </a:t>
            </a:r>
            <a:r>
              <a:rPr lang="de-DE" baseline="0" dirty="0" err="1" smtClean="0"/>
              <a:t>constant</a:t>
            </a:r>
            <a:r>
              <a:rPr lang="de-DE" baseline="0" dirty="0" smtClean="0"/>
              <a:t>, </a:t>
            </a:r>
            <a:r>
              <a:rPr lang="de-DE" baseline="0" dirty="0" err="1" smtClean="0"/>
              <a:t>which</a:t>
            </a:r>
            <a:r>
              <a:rPr lang="de-DE" baseline="0" dirty="0" smtClean="0"/>
              <a:t> </a:t>
            </a:r>
            <a:r>
              <a:rPr lang="de-DE" baseline="0" dirty="0" err="1" smtClean="0"/>
              <a:t>is</a:t>
            </a:r>
            <a:r>
              <a:rPr lang="de-DE" baseline="0" dirty="0" smtClean="0"/>
              <a:t> </a:t>
            </a:r>
            <a:r>
              <a:rPr lang="de-DE" baseline="0" dirty="0" err="1" smtClean="0"/>
              <a:t>currentyl</a:t>
            </a:r>
            <a:r>
              <a:rPr lang="de-DE" baseline="0" dirty="0" smtClean="0"/>
              <a:t> he least </a:t>
            </a:r>
            <a:r>
              <a:rPr lang="de-DE" baseline="0" dirty="0" err="1" smtClean="0"/>
              <a:t>well</a:t>
            </a:r>
            <a:r>
              <a:rPr lang="de-DE" baseline="0" dirty="0" smtClean="0"/>
              <a:t> </a:t>
            </a:r>
            <a:r>
              <a:rPr lang="de-DE" baseline="0" dirty="0" err="1" smtClean="0"/>
              <a:t>known</a:t>
            </a:r>
            <a:r>
              <a:rPr lang="de-DE" baseline="0" dirty="0" smtClean="0"/>
              <a:t> </a:t>
            </a:r>
            <a:r>
              <a:rPr lang="de-DE" baseline="0" dirty="0" err="1" smtClean="0"/>
              <a:t>fundmaental</a:t>
            </a:r>
            <a:r>
              <a:rPr lang="de-DE" baseline="0" dirty="0" smtClean="0"/>
              <a:t> </a:t>
            </a:r>
            <a:r>
              <a:rPr lang="de-DE" baseline="0" dirty="0" err="1" smtClean="0"/>
              <a:t>constant</a:t>
            </a:r>
            <a:endParaRPr lang="de-DE" baseline="0" dirty="0" smtClean="0"/>
          </a:p>
          <a:p>
            <a:pPr marL="211021" indent="-211021">
              <a:buAutoNum type="arabicParenR"/>
            </a:pPr>
            <a:r>
              <a:rPr lang="de-DE" baseline="0" dirty="0" smtClean="0"/>
              <a:t>All </a:t>
            </a:r>
            <a:r>
              <a:rPr lang="de-DE" baseline="0" dirty="0" err="1" smtClean="0"/>
              <a:t>knwon</a:t>
            </a:r>
            <a:r>
              <a:rPr lang="de-DE" baseline="0" dirty="0" smtClean="0"/>
              <a:t> </a:t>
            </a:r>
            <a:r>
              <a:rPr lang="de-DE" baseline="0" dirty="0" err="1" smtClean="0"/>
              <a:t>semiclassical</a:t>
            </a:r>
            <a:r>
              <a:rPr lang="de-DE" baseline="0" dirty="0" smtClean="0"/>
              <a:t> </a:t>
            </a:r>
            <a:r>
              <a:rPr lang="de-DE" baseline="0" dirty="0" err="1" smtClean="0"/>
              <a:t>approaches</a:t>
            </a:r>
            <a:r>
              <a:rPr lang="de-DE" baseline="0" dirty="0" smtClean="0"/>
              <a:t> </a:t>
            </a:r>
            <a:r>
              <a:rPr lang="de-DE" baseline="0" dirty="0" err="1" smtClean="0"/>
              <a:t>to</a:t>
            </a:r>
            <a:r>
              <a:rPr lang="de-DE" baseline="0" dirty="0" smtClean="0"/>
              <a:t> </a:t>
            </a:r>
            <a:r>
              <a:rPr lang="de-DE" baseline="0" dirty="0" err="1" smtClean="0"/>
              <a:t>quantum</a:t>
            </a:r>
            <a:r>
              <a:rPr lang="de-DE" baseline="0" dirty="0" smtClean="0"/>
              <a:t> </a:t>
            </a:r>
            <a:r>
              <a:rPr lang="de-DE" baseline="0" dirty="0" err="1" smtClean="0"/>
              <a:t>gravity</a:t>
            </a:r>
            <a:r>
              <a:rPr lang="de-DE" baseline="0" dirty="0" smtClean="0"/>
              <a:t>, i.e. </a:t>
            </a:r>
            <a:r>
              <a:rPr lang="de-DE" baseline="0" dirty="0" err="1" smtClean="0"/>
              <a:t>approaches</a:t>
            </a:r>
            <a:r>
              <a:rPr lang="de-DE" baseline="0" dirty="0" smtClean="0"/>
              <a:t> in </a:t>
            </a:r>
            <a:r>
              <a:rPr lang="de-DE" baseline="0" dirty="0" err="1" smtClean="0"/>
              <a:t>which</a:t>
            </a:r>
            <a:r>
              <a:rPr lang="de-DE" baseline="0" dirty="0" smtClean="0"/>
              <a:t> </a:t>
            </a:r>
            <a:r>
              <a:rPr lang="de-DE" baseline="0" dirty="0" err="1" smtClean="0"/>
              <a:t>the</a:t>
            </a:r>
            <a:r>
              <a:rPr lang="de-DE" baseline="0" dirty="0" smtClean="0"/>
              <a:t> </a:t>
            </a:r>
            <a:r>
              <a:rPr lang="de-DE" baseline="0" dirty="0" err="1" smtClean="0"/>
              <a:t>only</a:t>
            </a:r>
            <a:r>
              <a:rPr lang="de-DE" baseline="0" dirty="0" smtClean="0"/>
              <a:t> matter/</a:t>
            </a:r>
            <a:r>
              <a:rPr lang="de-DE" baseline="0" dirty="0" err="1" smtClean="0"/>
              <a:t>and</a:t>
            </a:r>
            <a:r>
              <a:rPr lang="de-DE" baseline="0" dirty="0" smtClean="0"/>
              <a:t> </a:t>
            </a:r>
            <a:r>
              <a:rPr lang="de-DE" baseline="0" dirty="0" err="1" smtClean="0"/>
              <a:t>fields</a:t>
            </a:r>
            <a:r>
              <a:rPr lang="de-DE" baseline="0" dirty="0" smtClean="0"/>
              <a:t> </a:t>
            </a:r>
            <a:r>
              <a:rPr lang="de-DE" baseline="0" dirty="0" err="1" smtClean="0"/>
              <a:t>are</a:t>
            </a:r>
            <a:r>
              <a:rPr lang="de-DE" baseline="0" dirty="0" smtClean="0"/>
              <a:t> </a:t>
            </a:r>
            <a:r>
              <a:rPr lang="de-DE" baseline="0" dirty="0" err="1" smtClean="0"/>
              <a:t>quantozed</a:t>
            </a:r>
            <a:r>
              <a:rPr lang="de-DE" baseline="0" dirty="0" smtClean="0"/>
              <a:t> but NOT </a:t>
            </a:r>
            <a:r>
              <a:rPr lang="de-DE" baseline="0" dirty="0" err="1" smtClean="0"/>
              <a:t>space</a:t>
            </a:r>
            <a:r>
              <a:rPr lang="de-DE" baseline="0" dirty="0" smtClean="0"/>
              <a:t> </a:t>
            </a:r>
            <a:r>
              <a:rPr lang="de-DE" baseline="0" dirty="0" err="1" smtClean="0"/>
              <a:t>and</a:t>
            </a:r>
            <a:r>
              <a:rPr lang="de-DE" baseline="0" dirty="0" smtClean="0"/>
              <a:t> time, </a:t>
            </a:r>
            <a:r>
              <a:rPr lang="de-DE" baseline="0" dirty="0" err="1" smtClean="0"/>
              <a:t>predict</a:t>
            </a:r>
            <a:r>
              <a:rPr lang="de-DE" baseline="0" dirty="0" smtClean="0"/>
              <a:t> strong </a:t>
            </a:r>
            <a:r>
              <a:rPr lang="de-DE" baseline="0" dirty="0" err="1" smtClean="0"/>
              <a:t>effects</a:t>
            </a:r>
            <a:r>
              <a:rPr lang="de-DE" baseline="0" dirty="0" smtClean="0"/>
              <a:t> on </a:t>
            </a:r>
            <a:r>
              <a:rPr lang="de-DE" baseline="0" dirty="0" err="1" smtClean="0"/>
              <a:t>single</a:t>
            </a:r>
            <a:r>
              <a:rPr lang="de-DE" baseline="0" dirty="0" smtClean="0"/>
              <a:t> </a:t>
            </a:r>
            <a:r>
              <a:rPr lang="de-DE" baseline="0" dirty="0" err="1" smtClean="0"/>
              <a:t>particle</a:t>
            </a:r>
            <a:r>
              <a:rPr lang="de-DE" baseline="0" dirty="0" smtClean="0"/>
              <a:t> </a:t>
            </a:r>
            <a:r>
              <a:rPr lang="de-DE" baseline="0" dirty="0" err="1" smtClean="0"/>
              <a:t>quantum</a:t>
            </a:r>
            <a:r>
              <a:rPr lang="de-DE" baseline="0" dirty="0" smtClean="0"/>
              <a:t> </a:t>
            </a:r>
            <a:r>
              <a:rPr lang="de-DE" baseline="0" dirty="0" err="1" smtClean="0"/>
              <a:t>coherence</a:t>
            </a:r>
            <a:r>
              <a:rPr lang="de-DE" baseline="0" dirty="0" smtClean="0"/>
              <a:t> </a:t>
            </a:r>
            <a:r>
              <a:rPr lang="de-DE" baseline="0" dirty="0" err="1" smtClean="0"/>
              <a:t>of</a:t>
            </a:r>
            <a:r>
              <a:rPr lang="de-DE" baseline="0" dirty="0" smtClean="0"/>
              <a:t> </a:t>
            </a:r>
            <a:r>
              <a:rPr lang="de-DE" baseline="0" dirty="0" err="1" smtClean="0"/>
              <a:t>masses</a:t>
            </a:r>
            <a:r>
              <a:rPr lang="de-DE" baseline="0" dirty="0" smtClean="0"/>
              <a:t> </a:t>
            </a:r>
            <a:r>
              <a:rPr lang="de-DE" baseline="0" dirty="0" err="1" smtClean="0"/>
              <a:t>at</a:t>
            </a:r>
            <a:r>
              <a:rPr lang="de-DE" baseline="0" dirty="0" smtClean="0"/>
              <a:t> </a:t>
            </a:r>
            <a:r>
              <a:rPr lang="de-DE" baseline="0" dirty="0" err="1" smtClean="0"/>
              <a:t>and</a:t>
            </a:r>
            <a:r>
              <a:rPr lang="de-DE" baseline="0" dirty="0" smtClean="0"/>
              <a:t> </a:t>
            </a:r>
            <a:r>
              <a:rPr lang="de-DE" baseline="0" dirty="0" err="1" smtClean="0"/>
              <a:t>above</a:t>
            </a:r>
            <a:r>
              <a:rPr lang="de-DE" baseline="0" dirty="0" smtClean="0"/>
              <a:t> 10^12 </a:t>
            </a:r>
            <a:r>
              <a:rPr lang="de-DE" baseline="0" dirty="0" err="1" smtClean="0"/>
              <a:t>atoms</a:t>
            </a:r>
            <a:r>
              <a:rPr lang="de-DE" baseline="0" dirty="0" smtClean="0"/>
              <a:t> (10^-14 kg)</a:t>
            </a:r>
          </a:p>
          <a:p>
            <a:pPr marL="211021" indent="-211021">
              <a:buAutoNum type="arabicParenR"/>
            </a:pPr>
            <a:endParaRPr lang="de-DE" baseline="0" dirty="0" smtClean="0"/>
          </a:p>
          <a:p>
            <a:pPr marL="211021" indent="-211021">
              <a:buAutoNum type="arabicParenR"/>
            </a:pP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23</a:t>
            </a:fld>
            <a:endParaRPr lang="de-DE">
              <a:solidFill>
                <a:prstClr val="black"/>
              </a:solidFill>
              <a:latin typeface="Calibri"/>
            </a:endParaRPr>
          </a:p>
        </p:txBody>
      </p:sp>
    </p:spTree>
    <p:extLst>
      <p:ext uri="{BB962C8B-B14F-4D97-AF65-F5344CB8AC3E}">
        <p14:creationId xmlns:p14="http://schemas.microsoft.com/office/powerpoint/2010/main" val="1925506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EAE4B9-93CC-4DF9-83E2-B358F5A55B5A}" type="slidenum">
              <a:rPr lang="de-DE">
                <a:solidFill>
                  <a:prstClr val="black"/>
                </a:solidFill>
                <a:latin typeface="Calibri"/>
              </a:rPr>
              <a:pPr/>
              <a:t>24</a:t>
            </a:fld>
            <a:endParaRPr lang="de-DE">
              <a:solidFill>
                <a:prstClr val="black"/>
              </a:solidFill>
              <a:latin typeface="Calibri"/>
            </a:endParaRPr>
          </a:p>
        </p:txBody>
      </p:sp>
      <p:sp>
        <p:nvSpPr>
          <p:cNvPr id="1993730" name="Rectangle 2"/>
          <p:cNvSpPr>
            <a:spLocks noGrp="1" noRot="1" noChangeAspect="1" noChangeArrowheads="1" noTextEdit="1"/>
          </p:cNvSpPr>
          <p:nvPr>
            <p:ph type="sldImg"/>
          </p:nvPr>
        </p:nvSpPr>
        <p:spPr>
          <a:xfrm>
            <a:off x="1143000" y="685800"/>
            <a:ext cx="4572000" cy="3429000"/>
          </a:xfrm>
          <a:ln/>
        </p:spPr>
      </p:sp>
      <p:sp>
        <p:nvSpPr>
          <p:cNvPr id="1993731" name="Rectangle 3"/>
          <p:cNvSpPr>
            <a:spLocks noGrp="1" noChangeArrowheads="1"/>
          </p:cNvSpPr>
          <p:nvPr>
            <p:ph type="body" idx="1"/>
          </p:nvPr>
        </p:nvSpPr>
        <p:spPr/>
        <p:txBody>
          <a:bodyPr/>
          <a:lstStyle/>
          <a:p>
            <a:r>
              <a:rPr lang="de-DE" dirty="0" err="1" smtClean="0"/>
              <a:t>It</a:t>
            </a:r>
            <a:r>
              <a:rPr lang="de-DE" baseline="0" dirty="0" smtClean="0"/>
              <a:t> was </a:t>
            </a:r>
            <a:r>
              <a:rPr lang="de-DE" baseline="0" dirty="0" err="1" smtClean="0"/>
              <a:t>already</a:t>
            </a:r>
            <a:r>
              <a:rPr lang="de-DE" baseline="0" dirty="0" smtClean="0"/>
              <a:t> a </a:t>
            </a:r>
            <a:r>
              <a:rPr lang="de-DE" baseline="0" dirty="0" err="1" smtClean="0"/>
              <a:t>big</a:t>
            </a:r>
            <a:r>
              <a:rPr lang="de-DE" baseline="0" dirty="0" smtClean="0"/>
              <a:t> </a:t>
            </a:r>
            <a:r>
              <a:rPr lang="de-DE" baseline="0" dirty="0" err="1" smtClean="0"/>
              <a:t>surpise</a:t>
            </a:r>
            <a:r>
              <a:rPr lang="de-DE" baseline="0" dirty="0" smtClean="0"/>
              <a:t> </a:t>
            </a:r>
            <a:r>
              <a:rPr lang="de-DE" baseline="0" dirty="0" err="1" smtClean="0"/>
              <a:t>to</a:t>
            </a:r>
            <a:r>
              <a:rPr lang="de-DE" baseline="0" dirty="0" smtClean="0"/>
              <a:t> </a:t>
            </a:r>
            <a:r>
              <a:rPr lang="de-DE" baseline="0" dirty="0" err="1" smtClean="0"/>
              <a:t>some</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scholars</a:t>
            </a:r>
            <a:r>
              <a:rPr lang="de-DE" baseline="0" dirty="0" smtClean="0"/>
              <a:t> </a:t>
            </a:r>
            <a:r>
              <a:rPr lang="de-DE" baseline="0" dirty="0" err="1" smtClean="0"/>
              <a:t>of</a:t>
            </a:r>
            <a:r>
              <a:rPr lang="de-DE" baseline="0" dirty="0" smtClean="0"/>
              <a:t> </a:t>
            </a:r>
            <a:r>
              <a:rPr lang="de-DE" baseline="0" dirty="0" err="1" smtClean="0"/>
              <a:t>that</a:t>
            </a:r>
            <a:r>
              <a:rPr lang="de-DE" baseline="0" dirty="0" smtClean="0"/>
              <a:t> </a:t>
            </a:r>
            <a:r>
              <a:rPr lang="de-DE" baseline="0" dirty="0" err="1" smtClean="0"/>
              <a:t>days</a:t>
            </a:r>
            <a:r>
              <a:rPr lang="de-DE" baseline="0" dirty="0" smtClean="0"/>
              <a:t> </a:t>
            </a:r>
            <a:r>
              <a:rPr lang="de-DE" baseline="0" dirty="0" err="1" smtClean="0"/>
              <a:t>that</a:t>
            </a:r>
            <a:r>
              <a:rPr lang="de-DE" baseline="0" dirty="0" smtClean="0"/>
              <a:t> </a:t>
            </a:r>
            <a:r>
              <a:rPr lang="de-DE" baseline="0" dirty="0" err="1" smtClean="0"/>
              <a:t>gravitional</a:t>
            </a:r>
            <a:r>
              <a:rPr lang="de-DE" baseline="0" dirty="0" smtClean="0"/>
              <a:t> </a:t>
            </a:r>
            <a:r>
              <a:rPr lang="de-DE" baseline="0" dirty="0" err="1" smtClean="0"/>
              <a:t>attraction</a:t>
            </a:r>
            <a:r>
              <a:rPr lang="de-DE" baseline="0" dirty="0" smtClean="0"/>
              <a:t> </a:t>
            </a:r>
            <a:r>
              <a:rPr lang="de-DE" baseline="0" dirty="0" err="1" smtClean="0"/>
              <a:t>can</a:t>
            </a:r>
            <a:r>
              <a:rPr lang="de-DE" baseline="0" dirty="0" smtClean="0"/>
              <a:t> also </a:t>
            </a:r>
            <a:r>
              <a:rPr lang="de-DE" baseline="0" dirty="0" err="1" smtClean="0"/>
              <a:t>emanate</a:t>
            </a:r>
            <a:r>
              <a:rPr lang="de-DE" baseline="0" dirty="0" smtClean="0"/>
              <a:t> </a:t>
            </a:r>
            <a:r>
              <a:rPr lang="de-DE" baseline="0" dirty="0" err="1" smtClean="0"/>
              <a:t>from</a:t>
            </a:r>
            <a:r>
              <a:rPr lang="de-DE" baseline="0" dirty="0" smtClean="0"/>
              <a:t> a non-</a:t>
            </a:r>
            <a:r>
              <a:rPr lang="de-DE" baseline="0" dirty="0" err="1" smtClean="0"/>
              <a:t>celestial</a:t>
            </a:r>
            <a:r>
              <a:rPr lang="de-DE" baseline="0" dirty="0" smtClean="0"/>
              <a:t> </a:t>
            </a:r>
            <a:r>
              <a:rPr lang="de-DE" baseline="0" dirty="0" err="1" smtClean="0"/>
              <a:t>object</a:t>
            </a:r>
            <a:r>
              <a:rPr lang="de-DE" baseline="0" dirty="0" smtClean="0"/>
              <a:t> – </a:t>
            </a:r>
            <a:r>
              <a:rPr lang="de-DE" baseline="0" dirty="0" err="1" smtClean="0"/>
              <a:t>like</a:t>
            </a:r>
            <a:r>
              <a:rPr lang="de-DE" baseline="0" dirty="0" smtClean="0"/>
              <a:t> a </a:t>
            </a:r>
            <a:r>
              <a:rPr lang="de-DE" baseline="0" dirty="0" err="1" smtClean="0"/>
              <a:t>mountain</a:t>
            </a:r>
            <a:r>
              <a:rPr lang="de-DE" baseline="0" dirty="0" smtClean="0"/>
              <a:t>.</a:t>
            </a:r>
            <a:endParaRPr lang="de-DE" dirty="0" smtClean="0"/>
          </a:p>
          <a:p>
            <a:endParaRPr lang="de-DE" dirty="0" smtClean="0"/>
          </a:p>
          <a:p>
            <a:r>
              <a:rPr lang="de-DE" dirty="0" err="1" smtClean="0"/>
              <a:t>Here‘s</a:t>
            </a:r>
            <a:r>
              <a:rPr lang="de-DE" dirty="0" smtClean="0"/>
              <a:t> </a:t>
            </a:r>
            <a:r>
              <a:rPr lang="de-DE" dirty="0"/>
              <a:t>an </a:t>
            </a:r>
            <a:r>
              <a:rPr lang="de-DE" dirty="0" err="1"/>
              <a:t>example</a:t>
            </a:r>
            <a:r>
              <a:rPr lang="de-DE" dirty="0"/>
              <a:t> </a:t>
            </a:r>
            <a:r>
              <a:rPr lang="de-DE" dirty="0" err="1"/>
              <a:t>of</a:t>
            </a:r>
            <a:r>
              <a:rPr lang="de-DE" dirty="0"/>
              <a:t> an </a:t>
            </a:r>
            <a:r>
              <a:rPr lang="de-DE" dirty="0" err="1"/>
              <a:t>early</a:t>
            </a:r>
            <a:r>
              <a:rPr lang="de-DE" dirty="0"/>
              <a:t> high-</a:t>
            </a:r>
            <a:r>
              <a:rPr lang="de-DE" dirty="0" err="1"/>
              <a:t>sensitiviy</a:t>
            </a:r>
            <a:r>
              <a:rPr lang="de-DE" dirty="0"/>
              <a:t> </a:t>
            </a:r>
            <a:r>
              <a:rPr lang="de-DE" dirty="0" err="1"/>
              <a:t>mechanical</a:t>
            </a:r>
            <a:r>
              <a:rPr lang="de-DE" dirty="0"/>
              <a:t> </a:t>
            </a:r>
            <a:r>
              <a:rPr lang="de-DE" dirty="0" err="1"/>
              <a:t>measurenet</a:t>
            </a:r>
            <a:r>
              <a:rPr lang="de-DE" dirty="0"/>
              <a:t>, in </a:t>
            </a:r>
            <a:r>
              <a:rPr lang="de-DE" dirty="0" err="1"/>
              <a:t>this</a:t>
            </a:r>
            <a:r>
              <a:rPr lang="de-DE" dirty="0"/>
              <a:t> </a:t>
            </a:r>
            <a:r>
              <a:rPr lang="de-DE" dirty="0" err="1"/>
              <a:t>case</a:t>
            </a:r>
            <a:r>
              <a:rPr lang="de-DE" dirty="0"/>
              <a:t> </a:t>
            </a:r>
            <a:r>
              <a:rPr lang="de-DE" dirty="0" err="1"/>
              <a:t>to</a:t>
            </a:r>
            <a:r>
              <a:rPr lang="de-DE" dirty="0"/>
              <a:t> </a:t>
            </a:r>
            <a:r>
              <a:rPr lang="de-DE" dirty="0" err="1"/>
              <a:t>measure</a:t>
            </a:r>
            <a:r>
              <a:rPr lang="de-DE" dirty="0"/>
              <a:t> </a:t>
            </a:r>
            <a:r>
              <a:rPr lang="de-DE" dirty="0" err="1"/>
              <a:t>the</a:t>
            </a:r>
            <a:r>
              <a:rPr lang="de-DE" dirty="0"/>
              <a:t> </a:t>
            </a:r>
            <a:r>
              <a:rPr lang="de-DE" dirty="0" err="1"/>
              <a:t>density</a:t>
            </a:r>
            <a:r>
              <a:rPr lang="de-DE" dirty="0"/>
              <a:t> </a:t>
            </a:r>
            <a:r>
              <a:rPr lang="de-DE" dirty="0" err="1"/>
              <a:t>of</a:t>
            </a:r>
            <a:r>
              <a:rPr lang="de-DE" dirty="0"/>
              <a:t> </a:t>
            </a:r>
            <a:r>
              <a:rPr lang="de-DE" dirty="0" err="1"/>
              <a:t>the</a:t>
            </a:r>
            <a:r>
              <a:rPr lang="de-DE" dirty="0"/>
              <a:t> </a:t>
            </a:r>
            <a:r>
              <a:rPr lang="de-DE" dirty="0" err="1"/>
              <a:t>earth</a:t>
            </a:r>
            <a:r>
              <a:rPr lang="de-DE" dirty="0"/>
              <a:t> </a:t>
            </a:r>
            <a:r>
              <a:rPr lang="de-DE" dirty="0" err="1"/>
              <a:t>by</a:t>
            </a:r>
            <a:r>
              <a:rPr lang="de-DE" dirty="0"/>
              <a:t> </a:t>
            </a:r>
            <a:r>
              <a:rPr lang="de-DE" dirty="0" err="1"/>
              <a:t>measuring</a:t>
            </a:r>
            <a:r>
              <a:rPr lang="de-DE" dirty="0"/>
              <a:t> </a:t>
            </a:r>
            <a:r>
              <a:rPr lang="de-DE" dirty="0" err="1"/>
              <a:t>the</a:t>
            </a:r>
            <a:r>
              <a:rPr lang="de-DE" dirty="0"/>
              <a:t> </a:t>
            </a:r>
            <a:r>
              <a:rPr lang="de-DE" dirty="0" err="1"/>
              <a:t>gravitational</a:t>
            </a:r>
            <a:r>
              <a:rPr lang="de-DE" dirty="0"/>
              <a:t> </a:t>
            </a:r>
            <a:r>
              <a:rPr lang="de-DE" dirty="0" err="1"/>
              <a:t>attraction</a:t>
            </a:r>
            <a:r>
              <a:rPr lang="de-DE" dirty="0"/>
              <a:t> </a:t>
            </a:r>
            <a:r>
              <a:rPr lang="de-DE" dirty="0" err="1"/>
              <a:t>between</a:t>
            </a:r>
            <a:r>
              <a:rPr lang="de-DE" dirty="0"/>
              <a:t> a </a:t>
            </a:r>
            <a:r>
              <a:rPr lang="de-DE" dirty="0" err="1"/>
              <a:t>mass</a:t>
            </a:r>
            <a:r>
              <a:rPr lang="de-DE" dirty="0"/>
              <a:t> on a </a:t>
            </a:r>
            <a:r>
              <a:rPr lang="de-DE" dirty="0" err="1"/>
              <a:t>pendulum</a:t>
            </a:r>
            <a:r>
              <a:rPr lang="de-DE" dirty="0"/>
              <a:t> </a:t>
            </a:r>
            <a:r>
              <a:rPr lang="de-DE" dirty="0" err="1"/>
              <a:t>and</a:t>
            </a:r>
            <a:r>
              <a:rPr lang="de-DE" dirty="0"/>
              <a:t> a </a:t>
            </a:r>
            <a:r>
              <a:rPr lang="de-DE" dirty="0" err="1"/>
              <a:t>mountain</a:t>
            </a:r>
            <a:r>
              <a:rPr lang="de-DE" dirty="0"/>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uncertainties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associated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manufacture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source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masses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their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incorporation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experimental </a:t>
            </a:r>
            <a:r>
              <a:rPr lang="de-DE" sz="1200" kern="1200" dirty="0" err="1" smtClean="0">
                <a:solidFill>
                  <a:schemeClr val="tx1"/>
                </a:solidFill>
                <a:effectLst/>
                <a:latin typeface="+mn-lt"/>
                <a:ea typeface="+mn-ea"/>
                <a:cs typeface="+mn-cs"/>
              </a:rPr>
              <a:t>arrangements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determination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i="1" kern="1200" dirty="0" smtClean="0">
                <a:solidFill>
                  <a:schemeClr val="tx1"/>
                </a:solidFill>
                <a:effectLst/>
                <a:latin typeface="+mn-lt"/>
                <a:ea typeface="+mn-ea"/>
                <a:cs typeface="+mn-cs"/>
              </a:rPr>
              <a:t>G </a:t>
            </a:r>
            <a:r>
              <a:rPr lang="de-DE" sz="1200" kern="1200" dirty="0" err="1" smtClean="0">
                <a:solidFill>
                  <a:schemeClr val="tx1"/>
                </a:solidFill>
                <a:effectLst/>
                <a:latin typeface="+mn-lt"/>
                <a:ea typeface="+mn-ea"/>
                <a:cs typeface="+mn-cs"/>
              </a:rPr>
              <a:t>contribute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significantly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if</a:t>
            </a:r>
            <a:r>
              <a:rPr lang="de-DE" sz="1200" kern="1200" dirty="0" smtClean="0">
                <a:solidFill>
                  <a:schemeClr val="tx1"/>
                </a:solidFill>
                <a:effectLst/>
                <a:latin typeface="+mn-lt"/>
                <a:ea typeface="+mn-ea"/>
                <a:cs typeface="+mn-cs"/>
              </a:rPr>
              <a:t> not </a:t>
            </a:r>
            <a:r>
              <a:rPr lang="de-DE" sz="1200" kern="1200" dirty="0" err="1" smtClean="0">
                <a:solidFill>
                  <a:schemeClr val="tx1"/>
                </a:solidFill>
                <a:effectLst/>
                <a:latin typeface="+mn-lt"/>
                <a:ea typeface="+mn-ea"/>
                <a:cs typeface="+mn-cs"/>
              </a:rPr>
              <a:t>dominate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error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budgets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most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measurements</a:t>
            </a:r>
            <a:r>
              <a:rPr lang="de-DE"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de-DE"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de-DE" sz="1200" kern="1200" dirty="0" err="1" smtClean="0">
                <a:solidFill>
                  <a:schemeClr val="tx1"/>
                </a:solidFill>
                <a:effectLst/>
                <a:latin typeface="+mn-lt"/>
                <a:ea typeface="+mn-ea"/>
                <a:cs typeface="+mn-cs"/>
              </a:rPr>
              <a:t>Some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people</a:t>
            </a:r>
            <a:r>
              <a:rPr lang="de-DE" sz="1200" kern="1200" baseline="0" dirty="0" smtClean="0">
                <a:solidFill>
                  <a:schemeClr val="tx1"/>
                </a:solidFill>
                <a:effectLst/>
                <a:latin typeface="+mn-lt"/>
                <a:ea typeface="+mn-ea"/>
                <a:cs typeface="+mn-cs"/>
              </a:rPr>
              <a:t> </a:t>
            </a:r>
            <a:r>
              <a:rPr lang="de-DE" sz="1200" kern="1200" baseline="0" dirty="0" err="1" smtClean="0">
                <a:solidFill>
                  <a:schemeClr val="tx1"/>
                </a:solidFill>
                <a:effectLst/>
                <a:latin typeface="+mn-lt"/>
                <a:ea typeface="+mn-ea"/>
                <a:cs typeface="+mn-cs"/>
              </a:rPr>
              <a:t>are</a:t>
            </a:r>
            <a:r>
              <a:rPr lang="de-DE" sz="1200" kern="1200" baseline="0" dirty="0" smtClean="0">
                <a:solidFill>
                  <a:schemeClr val="tx1"/>
                </a:solidFill>
                <a:effectLst/>
                <a:latin typeface="+mn-lt"/>
                <a:ea typeface="+mn-ea"/>
                <a:cs typeface="+mn-cs"/>
              </a:rPr>
              <a:t> </a:t>
            </a:r>
            <a:r>
              <a:rPr lang="de-DE" sz="1200" kern="1200" baseline="0" dirty="0" err="1" smtClean="0">
                <a:solidFill>
                  <a:schemeClr val="tx1"/>
                </a:solidFill>
                <a:effectLst/>
                <a:latin typeface="+mn-lt"/>
                <a:ea typeface="+mn-ea"/>
                <a:cs typeface="+mn-cs"/>
              </a:rPr>
              <a:t>even</a:t>
            </a:r>
            <a:r>
              <a:rPr lang="de-DE" sz="1200" kern="1200" baseline="0" dirty="0" smtClean="0">
                <a:solidFill>
                  <a:schemeClr val="tx1"/>
                </a:solidFill>
                <a:effectLst/>
                <a:latin typeface="+mn-lt"/>
                <a:ea typeface="+mn-ea"/>
                <a:cs typeface="+mn-cs"/>
              </a:rPr>
              <a:t> so desparate </a:t>
            </a:r>
            <a:r>
              <a:rPr lang="de-DE" sz="1200" kern="1200" baseline="0" dirty="0" err="1" smtClean="0">
                <a:solidFill>
                  <a:schemeClr val="tx1"/>
                </a:solidFill>
                <a:effectLst/>
                <a:latin typeface="+mn-lt"/>
                <a:ea typeface="+mn-ea"/>
                <a:cs typeface="+mn-cs"/>
              </a:rPr>
              <a:t>to</a:t>
            </a:r>
            <a:r>
              <a:rPr lang="de-DE" sz="1200" kern="1200" baseline="0" dirty="0" smtClean="0">
                <a:solidFill>
                  <a:schemeClr val="tx1"/>
                </a:solidFill>
                <a:effectLst/>
                <a:latin typeface="+mn-lt"/>
                <a:ea typeface="+mn-ea"/>
                <a:cs typeface="+mn-cs"/>
              </a:rPr>
              <a:t> </a:t>
            </a:r>
            <a:r>
              <a:rPr lang="de-DE" sz="1200" kern="1200" baseline="0" dirty="0" err="1" smtClean="0">
                <a:solidFill>
                  <a:schemeClr val="tx1"/>
                </a:solidFill>
                <a:effectLst/>
                <a:latin typeface="+mn-lt"/>
                <a:ea typeface="+mn-ea"/>
                <a:cs typeface="+mn-cs"/>
              </a:rPr>
              <a:t>suggest</a:t>
            </a:r>
            <a:r>
              <a:rPr lang="de-DE" sz="1200" kern="1200" baseline="0" dirty="0" smtClean="0">
                <a:solidFill>
                  <a:schemeClr val="tx1"/>
                </a:solidFill>
                <a:effectLst/>
                <a:latin typeface="+mn-lt"/>
                <a:ea typeface="+mn-ea"/>
                <a:cs typeface="+mn-cs"/>
              </a:rPr>
              <a:t> </a:t>
            </a:r>
            <a:r>
              <a:rPr lang="de-DE" sz="1200" kern="1200" baseline="0" dirty="0" err="1" smtClean="0">
                <a:solidFill>
                  <a:schemeClr val="tx1"/>
                </a:solidFill>
                <a:effectLst/>
                <a:latin typeface="+mn-lt"/>
                <a:ea typeface="+mn-ea"/>
                <a:cs typeface="+mn-cs"/>
              </a:rPr>
              <a:t>other</a:t>
            </a:r>
            <a:r>
              <a:rPr lang="de-DE" sz="1200" kern="1200" baseline="0" dirty="0" smtClean="0">
                <a:solidFill>
                  <a:schemeClr val="tx1"/>
                </a:solidFill>
                <a:effectLst/>
                <a:latin typeface="+mn-lt"/>
                <a:ea typeface="+mn-ea"/>
                <a:cs typeface="+mn-cs"/>
              </a:rPr>
              <a:t> </a:t>
            </a:r>
            <a:r>
              <a:rPr lang="de-DE" sz="1200" kern="1200" baseline="0" dirty="0" err="1" smtClean="0">
                <a:solidFill>
                  <a:schemeClr val="tx1"/>
                </a:solidFill>
                <a:effectLst/>
                <a:latin typeface="+mn-lt"/>
                <a:ea typeface="+mn-ea"/>
                <a:cs typeface="+mn-cs"/>
              </a:rPr>
              <a:t>dependencies</a:t>
            </a:r>
            <a:endParaRPr lang="de-DE" dirty="0" smtClean="0"/>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26</a:t>
            </a:fld>
            <a:endParaRPr lang="de-DE">
              <a:solidFill>
                <a:prstClr val="black"/>
              </a:solidFill>
              <a:latin typeface="Calibri"/>
            </a:endParaRPr>
          </a:p>
        </p:txBody>
      </p:sp>
    </p:spTree>
    <p:extLst>
      <p:ext uri="{BB962C8B-B14F-4D97-AF65-F5344CB8AC3E}">
        <p14:creationId xmlns:p14="http://schemas.microsoft.com/office/powerpoint/2010/main" val="1417758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91148F-104B-4A34-A382-477F5240B89C}" type="slidenum">
              <a:rPr lang="de-DE">
                <a:solidFill>
                  <a:prstClr val="black"/>
                </a:solidFill>
                <a:latin typeface="Calibri"/>
              </a:rPr>
              <a:pPr/>
              <a:t>27</a:t>
            </a:fld>
            <a:endParaRPr lang="de-DE">
              <a:solidFill>
                <a:prstClr val="black"/>
              </a:solidFill>
              <a:latin typeface="Calibri"/>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914402" y="4343400"/>
            <a:ext cx="5029200" cy="4114800"/>
          </a:xfrm>
        </p:spPr>
        <p:txBody>
          <a:bodyPr/>
          <a:lstStyle/>
          <a:p>
            <a:r>
              <a:rPr lang="de-DE" dirty="0" smtClean="0"/>
              <a:t>I </a:t>
            </a:r>
            <a:r>
              <a:rPr lang="de-DE" dirty="0" err="1" smtClean="0"/>
              <a:t>would</a:t>
            </a:r>
            <a:r>
              <a:rPr lang="de-DE" dirty="0" smtClean="0"/>
              <a:t> </a:t>
            </a:r>
            <a:r>
              <a:rPr lang="de-DE" dirty="0" err="1" smtClean="0"/>
              <a:t>like</a:t>
            </a:r>
            <a:r>
              <a:rPr lang="de-DE" dirty="0" smtClean="0"/>
              <a:t> </a:t>
            </a:r>
            <a:r>
              <a:rPr lang="de-DE" dirty="0" err="1" smtClean="0"/>
              <a:t>to</a:t>
            </a:r>
            <a:r>
              <a:rPr lang="de-DE" dirty="0" smtClean="0"/>
              <a:t> </a:t>
            </a:r>
            <a:r>
              <a:rPr lang="de-DE" dirty="0" err="1" smtClean="0"/>
              <a:t>touch</a:t>
            </a:r>
            <a:r>
              <a:rPr lang="de-DE" dirty="0" smtClean="0"/>
              <a:t> on </a:t>
            </a:r>
            <a:r>
              <a:rPr lang="de-DE" dirty="0" err="1" smtClean="0"/>
              <a:t>the</a:t>
            </a:r>
            <a:r>
              <a:rPr lang="de-DE" dirty="0" smtClean="0"/>
              <a:t> </a:t>
            </a:r>
            <a:r>
              <a:rPr lang="de-DE" dirty="0" err="1" smtClean="0"/>
              <a:t>following</a:t>
            </a:r>
            <a:r>
              <a:rPr lang="de-DE" dirty="0" smtClean="0"/>
              <a:t> </a:t>
            </a:r>
            <a:r>
              <a:rPr lang="de-DE" dirty="0" err="1" smtClean="0"/>
              <a:t>three</a:t>
            </a:r>
            <a:r>
              <a:rPr lang="de-DE" dirty="0" smtClean="0"/>
              <a:t> </a:t>
            </a:r>
            <a:r>
              <a:rPr lang="de-DE" dirty="0" err="1" smtClean="0"/>
              <a:t>topics</a:t>
            </a:r>
            <a:r>
              <a:rPr lang="de-DE" baseline="0" dirty="0" smtClean="0"/>
              <a:t> </a:t>
            </a:r>
            <a:r>
              <a:rPr lang="de-DE" baseline="0" dirty="0" err="1" smtClean="0"/>
              <a:t>today</a:t>
            </a:r>
            <a:r>
              <a:rPr lang="de-DE" baseline="0" dirty="0" smtClean="0"/>
              <a:t>:</a:t>
            </a:r>
          </a:p>
          <a:p>
            <a:r>
              <a:rPr lang="de-DE" baseline="0" dirty="0" smtClean="0"/>
              <a:t>First,  </a:t>
            </a:r>
            <a:r>
              <a:rPr lang="de-DE" sz="1200" kern="1200" dirty="0" err="1" smtClean="0">
                <a:solidFill>
                  <a:schemeClr val="tx1"/>
                </a:solidFill>
                <a:latin typeface="+mn-lt"/>
                <a:ea typeface="+mn-ea"/>
                <a:cs typeface="+mn-cs"/>
              </a:rPr>
              <a:t>start</a:t>
            </a:r>
            <a:r>
              <a:rPr lang="de-DE" sz="1200" kern="1200" dirty="0" smtClean="0">
                <a:solidFill>
                  <a:schemeClr val="tx1"/>
                </a:solidFill>
                <a:latin typeface="+mn-lt"/>
                <a:ea typeface="+mn-ea"/>
                <a:cs typeface="+mn-cs"/>
              </a:rPr>
              <a:t> </a:t>
            </a:r>
            <a:r>
              <a:rPr lang="de-DE" sz="1200" kern="1200" dirty="0" err="1" smtClean="0">
                <a:solidFill>
                  <a:schemeClr val="tx1"/>
                </a:solidFill>
                <a:latin typeface="+mn-lt"/>
                <a:ea typeface="+mn-ea"/>
                <a:cs typeface="+mn-cs"/>
              </a:rPr>
              <a:t>with</a:t>
            </a:r>
            <a:r>
              <a:rPr lang="de-DE" sz="1200" kern="1200" dirty="0" smtClean="0">
                <a:solidFill>
                  <a:schemeClr val="tx1"/>
                </a:solidFill>
                <a:latin typeface="+mn-lt"/>
                <a:ea typeface="+mn-ea"/>
                <a:cs typeface="+mn-cs"/>
              </a:rPr>
              <a:t> a</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few</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intrudctory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statements</a:t>
            </a:r>
            <a:r>
              <a:rPr lang="de-DE" sz="1200" kern="1200" baseline="0" dirty="0" smtClean="0">
                <a:solidFill>
                  <a:schemeClr val="tx1"/>
                </a:solidFill>
                <a:latin typeface="+mn-lt"/>
                <a:ea typeface="+mn-ea"/>
                <a:cs typeface="+mn-cs"/>
              </a:rPr>
              <a:t> on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controlling</a:t>
            </a:r>
            <a:r>
              <a:rPr lang="de-DE" sz="1200" kern="1200" baseline="0" dirty="0" smtClean="0">
                <a:solidFill>
                  <a:schemeClr val="tx1"/>
                </a:solidFill>
                <a:latin typeface="+mn-lt"/>
                <a:ea typeface="+mn-ea"/>
                <a:cs typeface="+mn-cs"/>
              </a:rPr>
              <a:t> nano-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micromechanical</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systems</a:t>
            </a:r>
            <a:r>
              <a:rPr lang="de-DE" sz="1200" kern="1200" baseline="0" dirty="0" smtClean="0">
                <a:solidFill>
                  <a:schemeClr val="tx1"/>
                </a:solidFill>
                <a:latin typeface="+mn-lt"/>
                <a:ea typeface="+mn-ea"/>
                <a:cs typeface="+mn-cs"/>
              </a:rPr>
              <a:t> </a:t>
            </a:r>
          </a:p>
          <a:p>
            <a:r>
              <a:rPr lang="de-DE" sz="1200" kern="1200" baseline="0" dirty="0" smtClean="0">
                <a:solidFill>
                  <a:schemeClr val="tx1"/>
                </a:solidFill>
                <a:latin typeface="+mn-lt"/>
                <a:ea typeface="+mn-ea"/>
                <a:cs typeface="+mn-cs"/>
              </a:rPr>
              <a:t>This will </a:t>
            </a:r>
            <a:r>
              <a:rPr lang="de-DE" sz="1200" kern="1200" baseline="0" dirty="0" err="1" smtClean="0">
                <a:solidFill>
                  <a:schemeClr val="tx1"/>
                </a:solidFill>
                <a:latin typeface="+mn-lt"/>
                <a:ea typeface="+mn-ea"/>
                <a:cs typeface="+mn-cs"/>
              </a:rPr>
              <a:t>result</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my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deep</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dissatisfaction</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dealing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with</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clamped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nanomechancial</a:t>
            </a:r>
            <a:r>
              <a:rPr lang="de-DE" sz="1200" kern="1200" baseline="0" dirty="0" smtClean="0">
                <a:solidFill>
                  <a:schemeClr val="tx1"/>
                </a:solidFill>
                <a:latin typeface="+mn-lt"/>
                <a:ea typeface="+mn-ea"/>
                <a:cs typeface="+mn-cs"/>
              </a:rPr>
              <a:t> solid </a:t>
            </a:r>
            <a:r>
              <a:rPr lang="de-DE" sz="1200" kern="1200" baseline="0" dirty="0" err="1" smtClean="0">
                <a:solidFill>
                  <a:schemeClr val="tx1"/>
                </a:solidFill>
                <a:latin typeface="+mn-lt"/>
                <a:ea typeface="+mn-ea"/>
                <a:cs typeface="+mn-cs"/>
              </a:rPr>
              <a:t>state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devices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according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attempt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switch</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to</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levitation</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instead</a:t>
            </a:r>
            <a:endParaRPr lang="de-DE" sz="1200" kern="1200" baseline="0" dirty="0" smtClean="0">
              <a:solidFill>
                <a:schemeClr val="tx1"/>
              </a:solidFill>
              <a:latin typeface="+mn-lt"/>
              <a:ea typeface="+mn-ea"/>
              <a:cs typeface="+mn-cs"/>
            </a:endParaRPr>
          </a:p>
          <a:p>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finally</a:t>
            </a:r>
            <a:r>
              <a:rPr lang="de-DE" sz="1200" kern="1200" baseline="0" dirty="0" smtClean="0">
                <a:solidFill>
                  <a:schemeClr val="tx1"/>
                </a:solidFill>
                <a:latin typeface="+mn-lt"/>
                <a:ea typeface="+mn-ea"/>
                <a:cs typeface="+mn-cs"/>
              </a:rPr>
              <a:t> an </a:t>
            </a:r>
            <a:r>
              <a:rPr lang="de-DE" sz="1200" kern="1200" baseline="0" dirty="0" err="1" smtClean="0">
                <a:solidFill>
                  <a:schemeClr val="tx1"/>
                </a:solidFill>
                <a:latin typeface="+mn-lt"/>
                <a:ea typeface="+mn-ea"/>
                <a:cs typeface="+mn-cs"/>
              </a:rPr>
              <a:t>outloook</a:t>
            </a:r>
            <a:r>
              <a:rPr lang="de-DE" sz="1200" kern="1200" baseline="0" dirty="0" smtClean="0">
                <a:solidFill>
                  <a:schemeClr val="tx1"/>
                </a:solidFill>
                <a:latin typeface="+mn-lt"/>
                <a:ea typeface="+mn-ea"/>
                <a:cs typeface="+mn-cs"/>
              </a:rPr>
              <a:t> on </a:t>
            </a:r>
            <a:r>
              <a:rPr lang="de-DE" sz="1200" kern="1200" baseline="0" dirty="0" err="1" smtClean="0">
                <a:solidFill>
                  <a:schemeClr val="tx1"/>
                </a:solidFill>
                <a:latin typeface="+mn-lt"/>
                <a:ea typeface="+mn-ea"/>
                <a:cs typeface="+mn-cs"/>
              </a:rPr>
              <a:t>pushing</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boundaries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of</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optically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controlled</a:t>
            </a:r>
            <a:r>
              <a:rPr lang="de-DE" sz="1200" kern="1200" baseline="0" dirty="0" smtClean="0">
                <a:solidFill>
                  <a:schemeClr val="tx1"/>
                </a:solidFill>
                <a:latin typeface="+mn-lt"/>
                <a:ea typeface="+mn-ea"/>
                <a:cs typeface="+mn-cs"/>
              </a:rPr>
              <a:t> massive </a:t>
            </a:r>
            <a:r>
              <a:rPr lang="de-DE" sz="1200" kern="1200" baseline="0" dirty="0" err="1" smtClean="0">
                <a:solidFill>
                  <a:schemeClr val="tx1"/>
                </a:solidFill>
                <a:latin typeface="+mn-lt"/>
                <a:ea typeface="+mn-ea"/>
                <a:cs typeface="+mn-cs"/>
              </a:rPr>
              <a:t>objects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for</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new</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experiments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interface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between</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physics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and</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gravity</a:t>
            </a:r>
            <a:endParaRPr lang="de-DE" sz="1200" kern="1200" baseline="0" dirty="0" smtClean="0">
              <a:solidFill>
                <a:schemeClr val="tx1"/>
              </a:solidFill>
              <a:latin typeface="+mn-lt"/>
              <a:ea typeface="+mn-ea"/>
              <a:cs typeface="+mn-cs"/>
            </a:endParaRP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But </a:t>
            </a:r>
            <a:r>
              <a:rPr lang="de-DE" sz="1200" kern="1200" baseline="0" dirty="0" err="1" smtClean="0">
                <a:solidFill>
                  <a:schemeClr val="tx1"/>
                </a:solidFill>
                <a:latin typeface="+mn-lt"/>
                <a:ea typeface="+mn-ea"/>
                <a:cs typeface="+mn-cs"/>
              </a:rPr>
              <a:t>let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first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start</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mechanicla</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motion</a:t>
            </a:r>
            <a:r>
              <a:rPr lang="de-DE" sz="1200" kern="1200" baseline="0" dirty="0" smtClean="0">
                <a:solidFill>
                  <a:schemeClr val="tx1"/>
                </a:solidFill>
                <a:latin typeface="+mn-lt"/>
                <a:ea typeface="+mn-ea"/>
                <a:cs typeface="+mn-cs"/>
              </a:rPr>
              <a:t> in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quantum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regime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From</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perspective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of</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audience</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this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is</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certainly</a:t>
            </a:r>
            <a:r>
              <a:rPr lang="de-DE" sz="1200" kern="1200" baseline="0" dirty="0" smtClean="0">
                <a:solidFill>
                  <a:schemeClr val="tx1"/>
                </a:solidFill>
                <a:latin typeface="+mn-lt"/>
                <a:ea typeface="+mn-ea"/>
                <a:cs typeface="+mn-cs"/>
              </a:rPr>
              <a:t> </a:t>
            </a:r>
            <a:r>
              <a:rPr lang="de-DE" sz="1200" kern="1200" baseline="0" dirty="0" err="1" smtClean="0">
                <a:solidFill>
                  <a:schemeClr val="tx1"/>
                </a:solidFill>
                <a:latin typeface="+mn-lt"/>
                <a:ea typeface="+mn-ea"/>
                <a:cs typeface="+mn-cs"/>
              </a:rPr>
              <a:t>old</a:t>
            </a:r>
            <a:r>
              <a:rPr lang="de-DE" sz="1200" kern="1200" baseline="0" dirty="0" smtClean="0">
                <a:solidFill>
                  <a:schemeClr val="tx1"/>
                </a:solidFill>
                <a:latin typeface="+mn-lt"/>
                <a:ea typeface="+mn-ea"/>
                <a:cs typeface="+mn-cs"/>
              </a:rPr>
              <a:t> hat...</a:t>
            </a:r>
            <a:endParaRPr lang="de-DE" sz="1200" kern="1200" dirty="0" smtClean="0">
              <a:solidFill>
                <a:schemeClr val="tx1"/>
              </a:solidFill>
              <a:latin typeface="+mn-lt"/>
              <a:ea typeface="+mn-ea"/>
              <a:cs typeface="+mn-cs"/>
            </a:endParaRPr>
          </a:p>
          <a:p>
            <a:endParaRPr lang="de-DE"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91148F-104B-4A34-A382-477F5240B89C}" type="slidenum">
              <a:rPr lang="de-DE">
                <a:solidFill>
                  <a:prstClr val="black"/>
                </a:solidFill>
                <a:latin typeface="Calibri"/>
              </a:rPr>
              <a:pPr/>
              <a:t>28</a:t>
            </a:fld>
            <a:endParaRPr lang="de-DE">
              <a:solidFill>
                <a:prstClr val="black"/>
              </a:solidFill>
              <a:latin typeface="Calibri"/>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914402" y="4343400"/>
            <a:ext cx="5029200" cy="4114800"/>
          </a:xfrm>
        </p:spPr>
        <p:txBody>
          <a:bodyPr/>
          <a:lstStyle/>
          <a:p>
            <a:endParaRPr lang="de-DE"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Along</a:t>
            </a:r>
            <a:r>
              <a:rPr lang="de-DE" dirty="0" smtClean="0"/>
              <a:t> </a:t>
            </a:r>
            <a:r>
              <a:rPr lang="de-DE" dirty="0" err="1" smtClean="0"/>
              <a:t>with</a:t>
            </a:r>
            <a:r>
              <a:rPr lang="de-DE" dirty="0" smtClean="0"/>
              <a:t> </a:t>
            </a:r>
            <a:r>
              <a:rPr lang="de-DE" dirty="0" err="1" smtClean="0"/>
              <a:t>these</a:t>
            </a:r>
            <a:r>
              <a:rPr lang="de-DE" baseline="0" dirty="0" smtClean="0"/>
              <a:t> </a:t>
            </a:r>
            <a:r>
              <a:rPr lang="de-DE" baseline="0" dirty="0" err="1" smtClean="0"/>
              <a:t>developmnts</a:t>
            </a:r>
            <a:r>
              <a:rPr lang="de-DE" baseline="0" dirty="0" smtClean="0"/>
              <a:t> </a:t>
            </a:r>
            <a:r>
              <a:rPr lang="de-DE" baseline="0" dirty="0" err="1" smtClean="0"/>
              <a:t>there</a:t>
            </a:r>
            <a:r>
              <a:rPr lang="de-DE" baseline="0" dirty="0" smtClean="0"/>
              <a:t> </a:t>
            </a:r>
            <a:r>
              <a:rPr lang="de-DE" baseline="0" dirty="0" err="1" smtClean="0"/>
              <a:t>has</a:t>
            </a:r>
            <a:r>
              <a:rPr lang="de-DE" baseline="0" dirty="0" smtClean="0"/>
              <a:t> </a:t>
            </a:r>
            <a:r>
              <a:rPr lang="de-DE" baseline="0" dirty="0" err="1" smtClean="0"/>
              <a:t>been</a:t>
            </a:r>
            <a:r>
              <a:rPr lang="de-DE" baseline="0" dirty="0" smtClean="0"/>
              <a:t> large </a:t>
            </a:r>
            <a:r>
              <a:rPr lang="de-DE" baseline="0" dirty="0" err="1" smtClean="0"/>
              <a:t>progress</a:t>
            </a:r>
            <a:r>
              <a:rPr lang="de-DE" baseline="0" dirty="0" smtClean="0"/>
              <a:t> in </a:t>
            </a:r>
            <a:r>
              <a:rPr lang="de-DE" baseline="0" dirty="0" err="1" smtClean="0"/>
              <a:t>exploiting</a:t>
            </a:r>
            <a:r>
              <a:rPr lang="de-DE" baseline="0" dirty="0" smtClean="0"/>
              <a:t> </a:t>
            </a:r>
            <a:r>
              <a:rPr lang="de-DE" baseline="0" dirty="0" err="1" smtClean="0"/>
              <a:t>the</a:t>
            </a:r>
            <a:r>
              <a:rPr lang="de-DE" baseline="0" dirty="0" smtClean="0"/>
              <a:t> </a:t>
            </a:r>
            <a:r>
              <a:rPr lang="de-DE" baseline="0" dirty="0" err="1" smtClean="0"/>
              <a:t>unique</a:t>
            </a:r>
            <a:r>
              <a:rPr lang="de-DE" baseline="0" dirty="0" smtClean="0"/>
              <a:t> </a:t>
            </a:r>
            <a:r>
              <a:rPr lang="de-DE" baseline="0" dirty="0" err="1" smtClean="0"/>
              <a:t>properties</a:t>
            </a:r>
            <a:r>
              <a:rPr lang="de-DE" baseline="0" dirty="0" smtClean="0"/>
              <a:t> </a:t>
            </a:r>
            <a:r>
              <a:rPr lang="de-DE" baseline="0" dirty="0" err="1" smtClean="0"/>
              <a:t>of</a:t>
            </a:r>
            <a:r>
              <a:rPr lang="de-DE" baseline="0" dirty="0" smtClean="0"/>
              <a:t> </a:t>
            </a:r>
            <a:r>
              <a:rPr lang="de-DE" baseline="0" dirty="0" err="1" smtClean="0"/>
              <a:t>mechanical</a:t>
            </a:r>
            <a:r>
              <a:rPr lang="de-DE" baseline="0" dirty="0" smtClean="0"/>
              <a:t> </a:t>
            </a:r>
            <a:r>
              <a:rPr lang="de-DE" baseline="0" dirty="0" err="1" smtClean="0"/>
              <a:t>systems</a:t>
            </a:r>
            <a:r>
              <a:rPr lang="de-DE" baseline="0" dirty="0" smtClean="0"/>
              <a:t> </a:t>
            </a:r>
            <a:r>
              <a:rPr lang="de-DE" baseline="0" dirty="0" err="1" smtClean="0"/>
              <a:t>for</a:t>
            </a:r>
            <a:r>
              <a:rPr lang="de-DE" baseline="0" dirty="0" smtClean="0"/>
              <a:t> </a:t>
            </a:r>
            <a:r>
              <a:rPr lang="de-DE" baseline="0" dirty="0" err="1" smtClean="0"/>
              <a:t>various</a:t>
            </a:r>
            <a:r>
              <a:rPr lang="de-DE" baseline="0" dirty="0" smtClean="0"/>
              <a:t> </a:t>
            </a:r>
            <a:r>
              <a:rPr lang="de-DE" baseline="0" dirty="0" err="1" smtClean="0"/>
              <a:t>applications</a:t>
            </a:r>
            <a:r>
              <a:rPr lang="de-DE" baseline="0" dirty="0" smtClean="0"/>
              <a:t>... </a:t>
            </a:r>
          </a:p>
          <a:p>
            <a:r>
              <a:rPr lang="de-DE" baseline="0" dirty="0" err="1" smtClean="0"/>
              <a:t>Curiously</a:t>
            </a:r>
            <a:r>
              <a:rPr lang="de-DE" baseline="0" dirty="0" smtClean="0"/>
              <a:t>, </a:t>
            </a:r>
            <a:r>
              <a:rPr lang="de-DE" baseline="0" dirty="0" err="1" smtClean="0"/>
              <a:t>and</a:t>
            </a:r>
            <a:r>
              <a:rPr lang="de-DE" baseline="0" dirty="0" smtClean="0"/>
              <a:t> </a:t>
            </a:r>
            <a:r>
              <a:rPr lang="de-DE" baseline="0" dirty="0" err="1" smtClean="0"/>
              <a:t>very</a:t>
            </a:r>
            <a:r>
              <a:rPr lang="de-DE" baseline="0" dirty="0" smtClean="0"/>
              <a:t> </a:t>
            </a:r>
            <a:r>
              <a:rPr lang="de-DE" baseline="0" dirty="0" err="1" smtClean="0"/>
              <a:t>unexpectedly</a:t>
            </a:r>
            <a:r>
              <a:rPr lang="de-DE" baseline="0" dirty="0" smtClean="0"/>
              <a:t>, </a:t>
            </a:r>
            <a:r>
              <a:rPr lang="de-DE" baseline="0" dirty="0" err="1" smtClean="0"/>
              <a:t>we</a:t>
            </a:r>
            <a:r>
              <a:rPr lang="de-DE" baseline="0" dirty="0" smtClean="0"/>
              <a:t> </a:t>
            </a:r>
            <a:r>
              <a:rPr lang="de-DE" baseline="0" dirty="0" err="1" smtClean="0"/>
              <a:t>bumped</a:t>
            </a:r>
            <a:r>
              <a:rPr lang="de-DE" baseline="0" dirty="0" smtClean="0"/>
              <a:t> </a:t>
            </a:r>
            <a:r>
              <a:rPr lang="de-DE" baseline="0" dirty="0" err="1" smtClean="0"/>
              <a:t>into</a:t>
            </a:r>
            <a:r>
              <a:rPr lang="de-DE" baseline="0" dirty="0" smtClean="0"/>
              <a:t> </a:t>
            </a:r>
            <a:r>
              <a:rPr lang="de-DE" baseline="0" dirty="0" err="1" smtClean="0"/>
              <a:t>one</a:t>
            </a:r>
            <a:r>
              <a:rPr lang="de-DE" baseline="0" dirty="0" smtClean="0"/>
              <a:t> </a:t>
            </a:r>
            <a:r>
              <a:rPr lang="de-DE" baseline="0" dirty="0" err="1" smtClean="0"/>
              <a:t>with</a:t>
            </a:r>
            <a:r>
              <a:rPr lang="de-DE" baseline="0" dirty="0" smtClean="0"/>
              <a:t> </a:t>
            </a:r>
            <a:r>
              <a:rPr lang="de-DE" baseline="0" dirty="0" err="1" smtClean="0"/>
              <a:t>amazing</a:t>
            </a:r>
            <a:r>
              <a:rPr lang="de-DE" baseline="0" dirty="0" smtClean="0"/>
              <a:t> </a:t>
            </a:r>
            <a:r>
              <a:rPr lang="de-DE" baseline="0" dirty="0" err="1" smtClean="0"/>
              <a:t>consequences</a:t>
            </a:r>
            <a:r>
              <a:rPr lang="de-DE" baseline="0" dirty="0" smtClean="0"/>
              <a:t> </a:t>
            </a:r>
            <a:r>
              <a:rPr lang="de-DE" baseline="0" dirty="0" err="1" smtClean="0"/>
              <a:t>for</a:t>
            </a:r>
            <a:r>
              <a:rPr lang="de-DE" baseline="0" dirty="0" smtClean="0"/>
              <a:t> laser-</a:t>
            </a:r>
            <a:r>
              <a:rPr lang="de-DE" baseline="0" dirty="0" err="1" smtClean="0"/>
              <a:t>based</a:t>
            </a:r>
            <a:r>
              <a:rPr lang="de-DE" baseline="0" dirty="0" smtClean="0"/>
              <a:t> </a:t>
            </a:r>
            <a:r>
              <a:rPr lang="de-DE" baseline="0" dirty="0" err="1" smtClean="0"/>
              <a:t>precision</a:t>
            </a:r>
            <a:r>
              <a:rPr lang="de-DE" baseline="0" dirty="0" smtClean="0"/>
              <a:t> </a:t>
            </a:r>
            <a:r>
              <a:rPr lang="de-DE" baseline="0" dirty="0" err="1" smtClean="0"/>
              <a:t>measurements</a:t>
            </a:r>
            <a:r>
              <a:rPr lang="de-DE" baseline="0" dirty="0" smtClean="0"/>
              <a:t>...</a:t>
            </a:r>
          </a:p>
          <a:p>
            <a:endParaRPr lang="de-DE" baseline="0" dirty="0" smtClean="0"/>
          </a:p>
          <a:p>
            <a:endParaRPr lang="de-AT"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29</a:t>
            </a:fld>
            <a:endParaRPr lang="de-DE">
              <a:solidFill>
                <a:prstClr val="black"/>
              </a:solidFill>
              <a:latin typeface="Calibri"/>
            </a:endParaRPr>
          </a:p>
        </p:txBody>
      </p:sp>
    </p:spTree>
    <p:extLst>
      <p:ext uri="{BB962C8B-B14F-4D97-AF65-F5344CB8AC3E}">
        <p14:creationId xmlns:p14="http://schemas.microsoft.com/office/powerpoint/2010/main" val="1998310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The </a:t>
            </a:r>
            <a:r>
              <a:rPr lang="de-DE" baseline="0" dirty="0" err="1" smtClean="0"/>
              <a:t>question</a:t>
            </a:r>
            <a:r>
              <a:rPr lang="de-DE" baseline="0" dirty="0" smtClean="0"/>
              <a:t> </a:t>
            </a:r>
            <a:r>
              <a:rPr lang="de-DE" baseline="0" dirty="0" err="1" smtClean="0"/>
              <a:t>that</a:t>
            </a:r>
            <a:r>
              <a:rPr lang="de-DE" baseline="0" dirty="0" smtClean="0"/>
              <a:t> I </a:t>
            </a:r>
            <a:r>
              <a:rPr lang="de-DE" baseline="0" dirty="0" err="1" smtClean="0"/>
              <a:t>want</a:t>
            </a:r>
            <a:r>
              <a:rPr lang="de-DE" baseline="0" dirty="0" smtClean="0"/>
              <a:t> </a:t>
            </a:r>
            <a:r>
              <a:rPr lang="de-DE" baseline="0" dirty="0" err="1" smtClean="0"/>
              <a:t>to</a:t>
            </a:r>
            <a:r>
              <a:rPr lang="de-DE" baseline="0" dirty="0" smtClean="0"/>
              <a:t> </a:t>
            </a:r>
            <a:r>
              <a:rPr lang="de-DE" baseline="0" dirty="0" err="1" smtClean="0"/>
              <a:t>re-raise</a:t>
            </a:r>
            <a:r>
              <a:rPr lang="de-DE" baseline="0" dirty="0" smtClean="0"/>
              <a:t> </a:t>
            </a:r>
            <a:r>
              <a:rPr lang="de-DE" baseline="0" dirty="0" err="1" smtClean="0"/>
              <a:t>here</a:t>
            </a:r>
            <a:r>
              <a:rPr lang="de-DE" baseline="0" dirty="0" smtClean="0"/>
              <a:t> </a:t>
            </a:r>
            <a:r>
              <a:rPr lang="de-DE" baseline="0" dirty="0" err="1" smtClean="0"/>
              <a:t>is</a:t>
            </a:r>
            <a:r>
              <a:rPr lang="de-DE" baseline="0" dirty="0" smtClean="0"/>
              <a:t>: „</a:t>
            </a:r>
            <a:r>
              <a:rPr lang="de-DE" baseline="0" dirty="0" err="1" smtClean="0"/>
              <a:t>How</a:t>
            </a:r>
            <a:r>
              <a:rPr lang="de-DE" baseline="0" dirty="0" smtClean="0"/>
              <a:t> </a:t>
            </a:r>
            <a:r>
              <a:rPr lang="de-DE" baseline="0" dirty="0" err="1" smtClean="0"/>
              <a:t>to</a:t>
            </a:r>
            <a:r>
              <a:rPr lang="de-DE" baseline="0" dirty="0" smtClean="0"/>
              <a:t> </a:t>
            </a:r>
            <a:r>
              <a:rPr lang="de-DE" baseline="0" dirty="0" err="1" smtClean="0"/>
              <a:t>achieve</a:t>
            </a:r>
            <a:r>
              <a:rPr lang="de-DE" baseline="0" dirty="0" smtClean="0"/>
              <a:t> ...“</a:t>
            </a:r>
          </a:p>
          <a:p>
            <a:endParaRPr lang="de-DE" baseline="0" dirty="0" smtClean="0"/>
          </a:p>
          <a:p>
            <a:r>
              <a:rPr lang="de-DE" baseline="0" dirty="0" err="1" smtClean="0"/>
              <a:t>One</a:t>
            </a:r>
            <a:r>
              <a:rPr lang="de-DE" baseline="0" dirty="0" smtClean="0"/>
              <a:t> </a:t>
            </a:r>
            <a:r>
              <a:rPr lang="de-DE" baseline="0" dirty="0" err="1" smtClean="0"/>
              <a:t>thing</a:t>
            </a:r>
            <a:r>
              <a:rPr lang="de-DE" baseline="0" dirty="0" smtClean="0"/>
              <a:t> </a:t>
            </a:r>
            <a:r>
              <a:rPr lang="de-DE" baseline="0" dirty="0" err="1" smtClean="0"/>
              <a:t>that</a:t>
            </a:r>
            <a:r>
              <a:rPr lang="de-DE" baseline="0" dirty="0" smtClean="0"/>
              <a:t> </a:t>
            </a:r>
            <a:r>
              <a:rPr lang="de-DE" baseline="0" dirty="0" err="1" smtClean="0"/>
              <a:t>has</a:t>
            </a:r>
            <a:r>
              <a:rPr lang="de-DE" baseline="0" dirty="0" smtClean="0"/>
              <a:t> </a:t>
            </a:r>
            <a:r>
              <a:rPr lang="de-DE" baseline="0" dirty="0" err="1" smtClean="0"/>
              <a:t>become</a:t>
            </a:r>
            <a:r>
              <a:rPr lang="de-DE" baseline="0" dirty="0" smtClean="0"/>
              <a:t> </a:t>
            </a:r>
            <a:r>
              <a:rPr lang="de-DE" baseline="0" dirty="0" err="1" smtClean="0"/>
              <a:t>clear</a:t>
            </a:r>
            <a:r>
              <a:rPr lang="de-DE" baseline="0" dirty="0" smtClean="0"/>
              <a:t> </a:t>
            </a:r>
            <a:r>
              <a:rPr lang="de-DE" baseline="0" dirty="0" err="1" smtClean="0"/>
              <a:t>to</a:t>
            </a:r>
            <a:r>
              <a:rPr lang="de-DE" baseline="0" dirty="0" smtClean="0"/>
              <a:t> </a:t>
            </a:r>
            <a:r>
              <a:rPr lang="de-DE" baseline="0" dirty="0" err="1" smtClean="0"/>
              <a:t>me</a:t>
            </a:r>
            <a:r>
              <a:rPr lang="de-DE" baseline="0" dirty="0" smtClean="0"/>
              <a:t> </a:t>
            </a:r>
            <a:r>
              <a:rPr lang="de-DE" baseline="0" dirty="0" err="1" smtClean="0"/>
              <a:t>over</a:t>
            </a:r>
            <a:r>
              <a:rPr lang="de-DE" baseline="0" dirty="0" smtClean="0"/>
              <a:t> </a:t>
            </a:r>
            <a:r>
              <a:rPr lang="de-DE" baseline="0" dirty="0" err="1" smtClean="0"/>
              <a:t>the</a:t>
            </a:r>
            <a:r>
              <a:rPr lang="de-DE" baseline="0" dirty="0" smtClean="0"/>
              <a:t> last </a:t>
            </a:r>
            <a:r>
              <a:rPr lang="de-DE" baseline="0" dirty="0" err="1" smtClean="0"/>
              <a:t>years</a:t>
            </a:r>
            <a:r>
              <a:rPr lang="de-DE" baseline="0" dirty="0" smtClean="0"/>
              <a:t>: </a:t>
            </a:r>
            <a:r>
              <a:rPr lang="de-DE" baseline="0" dirty="0" err="1" smtClean="0"/>
              <a:t>quantum</a:t>
            </a:r>
            <a:r>
              <a:rPr lang="de-DE" baseline="0" dirty="0" smtClean="0"/>
              <a:t> </a:t>
            </a:r>
            <a:r>
              <a:rPr lang="de-DE" baseline="0" dirty="0" err="1" smtClean="0"/>
              <a:t>cntrol</a:t>
            </a:r>
            <a:r>
              <a:rPr lang="de-DE" baseline="0" dirty="0" smtClean="0"/>
              <a:t> </a:t>
            </a:r>
            <a:r>
              <a:rPr lang="de-DE" baseline="0" dirty="0" err="1" smtClean="0"/>
              <a:t>of</a:t>
            </a:r>
            <a:r>
              <a:rPr lang="de-DE" baseline="0" dirty="0" smtClean="0"/>
              <a:t> massive </a:t>
            </a:r>
            <a:r>
              <a:rPr lang="de-DE" baseline="0" dirty="0" err="1" smtClean="0"/>
              <a:t>mechanical</a:t>
            </a:r>
            <a:r>
              <a:rPr lang="de-DE" baseline="0" dirty="0" smtClean="0"/>
              <a:t> </a:t>
            </a:r>
            <a:r>
              <a:rPr lang="de-DE" baseline="0" dirty="0" err="1" smtClean="0"/>
              <a:t>systems</a:t>
            </a:r>
            <a:r>
              <a:rPr lang="de-DE" baseline="0" dirty="0" smtClean="0"/>
              <a:t> IS </a:t>
            </a:r>
            <a:r>
              <a:rPr lang="de-DE" baseline="0" dirty="0" err="1" smtClean="0"/>
              <a:t>the</a:t>
            </a:r>
            <a:r>
              <a:rPr lang="de-DE" baseline="0" dirty="0" smtClean="0"/>
              <a:t> </a:t>
            </a:r>
            <a:r>
              <a:rPr lang="de-DE" baseline="0" dirty="0" err="1" smtClean="0"/>
              <a:t>way</a:t>
            </a:r>
            <a:r>
              <a:rPr lang="de-DE" baseline="0" dirty="0" smtClean="0"/>
              <a:t> </a:t>
            </a:r>
            <a:r>
              <a:rPr lang="de-DE" baseline="0" dirty="0" err="1" smtClean="0"/>
              <a:t>achieve</a:t>
            </a:r>
            <a:r>
              <a:rPr lang="de-DE" baseline="0" dirty="0" smtClean="0"/>
              <a:t> </a:t>
            </a:r>
            <a:r>
              <a:rPr lang="de-DE" baseline="0" dirty="0" err="1" smtClean="0"/>
              <a:t>quantum</a:t>
            </a:r>
            <a:r>
              <a:rPr lang="de-DE" baseline="0" dirty="0" smtClean="0"/>
              <a:t> </a:t>
            </a:r>
            <a:r>
              <a:rPr lang="de-DE" baseline="0" dirty="0" err="1" smtClean="0"/>
              <a:t>coherence</a:t>
            </a:r>
            <a:r>
              <a:rPr lang="de-DE" baseline="0" dirty="0" smtClean="0"/>
              <a:t> </a:t>
            </a:r>
            <a:r>
              <a:rPr lang="de-DE" baseline="0" dirty="0" err="1" smtClean="0"/>
              <a:t>with</a:t>
            </a:r>
            <a:r>
              <a:rPr lang="de-DE" baseline="0" dirty="0" smtClean="0"/>
              <a:t> </a:t>
            </a:r>
            <a:r>
              <a:rPr lang="de-DE" baseline="0" dirty="0" err="1" smtClean="0"/>
              <a:t>genuinely</a:t>
            </a:r>
            <a:r>
              <a:rPr lang="de-DE" baseline="0" dirty="0" smtClean="0"/>
              <a:t> massive </a:t>
            </a:r>
            <a:r>
              <a:rPr lang="de-DE" baseline="0" dirty="0" err="1" smtClean="0"/>
              <a:t>systems</a:t>
            </a:r>
            <a:r>
              <a:rPr lang="de-DE" baseline="0" dirty="0" smtClean="0"/>
              <a:t>.</a:t>
            </a:r>
          </a:p>
          <a:p>
            <a:endParaRPr lang="de-DE" baseline="0" dirty="0" smtClean="0"/>
          </a:p>
          <a:p>
            <a:pPr defTabSz="844083" fontAlgn="base">
              <a:spcBef>
                <a:spcPct val="30000"/>
              </a:spcBef>
              <a:spcAft>
                <a:spcPct val="0"/>
              </a:spcAft>
              <a:defRPr/>
            </a:pPr>
            <a:r>
              <a:rPr lang="de-DE" sz="1100" dirty="0">
                <a:latin typeface="Arial" charset="0"/>
                <a:ea typeface="ＭＳ Ｐゴシック" charset="-128"/>
              </a:rPr>
              <a:t>But </a:t>
            </a:r>
            <a:r>
              <a:rPr lang="de-DE" sz="1100" dirty="0" err="1">
                <a:latin typeface="Arial" charset="0"/>
                <a:ea typeface="ＭＳ Ｐゴシック" charset="-128"/>
              </a:rPr>
              <a:t>to</a:t>
            </a:r>
            <a:r>
              <a:rPr lang="de-DE" sz="1100" dirty="0">
                <a:latin typeface="Arial" charset="0"/>
                <a:ea typeface="ＭＳ Ｐゴシック" charset="-128"/>
              </a:rPr>
              <a:t> </a:t>
            </a:r>
            <a:r>
              <a:rPr lang="de-DE" sz="1100" dirty="0" err="1">
                <a:latin typeface="Arial" charset="0"/>
                <a:ea typeface="ＭＳ Ｐゴシック" charset="-128"/>
              </a:rPr>
              <a:t>what</a:t>
            </a:r>
            <a:r>
              <a:rPr lang="de-DE" sz="1100" dirty="0">
                <a:latin typeface="Arial" charset="0"/>
                <a:ea typeface="ＭＳ Ｐゴシック" charset="-128"/>
              </a:rPr>
              <a:t> </a:t>
            </a:r>
            <a:r>
              <a:rPr lang="de-DE" sz="1100" dirty="0" err="1">
                <a:latin typeface="Arial" charset="0"/>
                <a:ea typeface="ＭＳ Ｐゴシック" charset="-128"/>
              </a:rPr>
              <a:t>extent</a:t>
            </a:r>
            <a:r>
              <a:rPr lang="de-DE" sz="1100" dirty="0">
                <a:latin typeface="Arial" charset="0"/>
                <a:ea typeface="ＭＳ Ｐゴシック" charset="-128"/>
              </a:rPr>
              <a:t>? </a:t>
            </a:r>
            <a:r>
              <a:rPr lang="de-DE" sz="1100" dirty="0" err="1">
                <a:latin typeface="Arial" charset="0"/>
                <a:ea typeface="ＭＳ Ｐゴシック" charset="-128"/>
              </a:rPr>
              <a:t>Might</a:t>
            </a:r>
            <a:r>
              <a:rPr lang="de-DE" sz="1100" dirty="0">
                <a:latin typeface="Arial" charset="0"/>
                <a:ea typeface="ＭＳ Ｐゴシック" charset="-128"/>
              </a:rPr>
              <a:t> </a:t>
            </a:r>
            <a:r>
              <a:rPr lang="de-DE" sz="1100" dirty="0" err="1">
                <a:latin typeface="Arial" charset="0"/>
                <a:ea typeface="ＭＳ Ｐゴシック" charset="-128"/>
              </a:rPr>
              <a:t>it</a:t>
            </a:r>
            <a:r>
              <a:rPr lang="de-DE" sz="1100" dirty="0">
                <a:latin typeface="Arial" charset="0"/>
                <a:ea typeface="ＭＳ Ｐゴシック" charset="-128"/>
              </a:rPr>
              <a:t> </a:t>
            </a:r>
            <a:r>
              <a:rPr lang="de-DE" sz="1100" dirty="0" err="1">
                <a:latin typeface="Arial" charset="0"/>
                <a:ea typeface="ＭＳ Ｐゴシック" charset="-128"/>
              </a:rPr>
              <a:t>acually</a:t>
            </a:r>
            <a:r>
              <a:rPr lang="de-DE" sz="1100" dirty="0">
                <a:latin typeface="Arial" charset="0"/>
                <a:ea typeface="ＭＳ Ｐゴシック" charset="-128"/>
              </a:rPr>
              <a:t> </a:t>
            </a:r>
            <a:r>
              <a:rPr lang="de-DE" sz="1100" dirty="0" err="1">
                <a:latin typeface="Arial" charset="0"/>
                <a:ea typeface="ＭＳ Ｐゴシック" charset="-128"/>
              </a:rPr>
              <a:t>be</a:t>
            </a:r>
            <a:r>
              <a:rPr lang="de-DE" sz="1100" dirty="0">
                <a:latin typeface="Arial" charset="0"/>
                <a:ea typeface="ＭＳ Ｐゴシック" charset="-128"/>
              </a:rPr>
              <a:t> </a:t>
            </a:r>
            <a:r>
              <a:rPr lang="de-DE" sz="1100" dirty="0" err="1">
                <a:latin typeface="Arial" charset="0"/>
                <a:ea typeface="ＭＳ Ｐゴシック" charset="-128"/>
              </a:rPr>
              <a:t>possible</a:t>
            </a:r>
            <a:r>
              <a:rPr lang="de-DE" sz="1100" dirty="0">
                <a:latin typeface="Arial" charset="0"/>
                <a:ea typeface="ＭＳ Ｐゴシック" charset="-128"/>
              </a:rPr>
              <a:t>, </a:t>
            </a:r>
            <a:r>
              <a:rPr lang="de-DE" sz="1100" dirty="0" err="1">
                <a:latin typeface="Arial" charset="0"/>
                <a:ea typeface="ＭＳ Ｐゴシック" charset="-128"/>
              </a:rPr>
              <a:t>to</a:t>
            </a:r>
            <a:r>
              <a:rPr lang="de-DE" sz="1100" dirty="0">
                <a:latin typeface="Arial" charset="0"/>
                <a:ea typeface="ＭＳ Ｐゴシック" charset="-128"/>
              </a:rPr>
              <a:t> </a:t>
            </a:r>
            <a:r>
              <a:rPr lang="de-DE" sz="1100" dirty="0" err="1">
                <a:latin typeface="Arial" charset="0"/>
                <a:ea typeface="ＭＳ Ｐゴシック" charset="-128"/>
              </a:rPr>
              <a:t>be</a:t>
            </a:r>
            <a:r>
              <a:rPr lang="de-DE" sz="1100" dirty="0">
                <a:latin typeface="Arial" charset="0"/>
                <a:ea typeface="ＭＳ Ｐゴシック" charset="-128"/>
              </a:rPr>
              <a:t> </a:t>
            </a:r>
            <a:r>
              <a:rPr lang="de-DE" sz="1100" dirty="0" err="1">
                <a:latin typeface="Arial" charset="0"/>
                <a:ea typeface="ＭＳ Ｐゴシック" charset="-128"/>
              </a:rPr>
              <a:t>completely</a:t>
            </a:r>
            <a:r>
              <a:rPr lang="de-DE" sz="1100" dirty="0">
                <a:latin typeface="Arial" charset="0"/>
                <a:ea typeface="ＭＳ Ｐゴシック" charset="-128"/>
              </a:rPr>
              <a:t> </a:t>
            </a:r>
            <a:r>
              <a:rPr lang="de-DE" sz="1100" dirty="0" err="1">
                <a:latin typeface="Arial" charset="0"/>
                <a:ea typeface="ＭＳ Ｐゴシック" charset="-128"/>
              </a:rPr>
              <a:t>ridiculous</a:t>
            </a:r>
            <a:r>
              <a:rPr lang="de-DE" sz="1100" dirty="0">
                <a:latin typeface="Arial" charset="0"/>
                <a:ea typeface="ＭＳ Ｐゴシック" charset="-128"/>
              </a:rPr>
              <a:t>, </a:t>
            </a:r>
            <a:r>
              <a:rPr lang="de-DE" sz="1100" dirty="0" err="1">
                <a:latin typeface="Arial" charset="0"/>
                <a:ea typeface="ＭＳ Ｐゴシック" charset="-128"/>
              </a:rPr>
              <a:t>to</a:t>
            </a:r>
            <a:r>
              <a:rPr lang="de-DE" sz="1100" dirty="0">
                <a:latin typeface="Arial" charset="0"/>
                <a:ea typeface="ＭＳ Ｐゴシック" charset="-128"/>
              </a:rPr>
              <a:t> </a:t>
            </a:r>
            <a:r>
              <a:rPr lang="de-DE" sz="1100" dirty="0" err="1">
                <a:latin typeface="Arial" charset="0"/>
                <a:ea typeface="ＭＳ Ｐゴシック" charset="-128"/>
              </a:rPr>
              <a:t>obtain</a:t>
            </a:r>
            <a:r>
              <a:rPr lang="de-DE" sz="1100" dirty="0">
                <a:latin typeface="Arial" charset="0"/>
                <a:ea typeface="ＭＳ Ｐゴシック" charset="-128"/>
              </a:rPr>
              <a:t> </a:t>
            </a:r>
            <a:r>
              <a:rPr lang="de-DE" sz="1100" dirty="0" err="1">
                <a:latin typeface="Arial" charset="0"/>
                <a:ea typeface="ＭＳ Ｐゴシック" charset="-128"/>
              </a:rPr>
              <a:t>quantum</a:t>
            </a:r>
            <a:r>
              <a:rPr lang="de-DE" sz="1100" dirty="0">
                <a:latin typeface="Arial" charset="0"/>
                <a:ea typeface="ＭＳ Ｐゴシック" charset="-128"/>
              </a:rPr>
              <a:t> </a:t>
            </a:r>
            <a:r>
              <a:rPr lang="de-DE" sz="1100" dirty="0" err="1">
                <a:latin typeface="Arial" charset="0"/>
                <a:ea typeface="ＭＳ Ｐゴシック" charset="-128"/>
              </a:rPr>
              <a:t>controlled</a:t>
            </a:r>
            <a:r>
              <a:rPr lang="de-DE" sz="1100" dirty="0">
                <a:latin typeface="Arial" charset="0"/>
                <a:ea typeface="ＭＳ Ｐゴシック" charset="-128"/>
              </a:rPr>
              <a:t> </a:t>
            </a:r>
            <a:r>
              <a:rPr lang="de-DE" sz="1100" dirty="0" err="1">
                <a:latin typeface="Arial" charset="0"/>
                <a:ea typeface="ＭＳ Ｐゴシック" charset="-128"/>
              </a:rPr>
              <a:t>masses</a:t>
            </a:r>
            <a:r>
              <a:rPr lang="de-DE" sz="1100" dirty="0">
                <a:latin typeface="Arial" charset="0"/>
                <a:ea typeface="ＭＳ Ｐゴシック" charset="-128"/>
              </a:rPr>
              <a:t> </a:t>
            </a:r>
            <a:r>
              <a:rPr lang="de-DE" sz="1100" dirty="0" err="1">
                <a:latin typeface="Arial" charset="0"/>
                <a:ea typeface="ＭＳ Ｐゴシック" charset="-128"/>
              </a:rPr>
              <a:t>that</a:t>
            </a:r>
            <a:r>
              <a:rPr lang="de-DE" sz="1100" dirty="0">
                <a:latin typeface="Arial" charset="0"/>
                <a:ea typeface="ＭＳ Ｐゴシック" charset="-128"/>
              </a:rPr>
              <a:t> </a:t>
            </a:r>
            <a:r>
              <a:rPr lang="de-DE" sz="1100" dirty="0" err="1">
                <a:latin typeface="Arial" charset="0"/>
                <a:ea typeface="ＭＳ Ｐゴシック" charset="-128"/>
              </a:rPr>
              <a:t>would</a:t>
            </a:r>
            <a:r>
              <a:rPr lang="de-DE" sz="1100" dirty="0">
                <a:latin typeface="Arial" charset="0"/>
                <a:ea typeface="ＭＳ Ｐゴシック" charset="-128"/>
              </a:rPr>
              <a:t> </a:t>
            </a:r>
            <a:r>
              <a:rPr lang="de-DE" sz="1100" dirty="0" err="1">
                <a:latin typeface="Arial" charset="0"/>
                <a:ea typeface="ＭＳ Ｐゴシック" charset="-128"/>
              </a:rPr>
              <a:t>gravitatinoally</a:t>
            </a:r>
            <a:r>
              <a:rPr lang="de-DE" sz="1100" dirty="0">
                <a:latin typeface="Arial" charset="0"/>
                <a:ea typeface="ＭＳ Ｐゴシック" charset="-128"/>
              </a:rPr>
              <a:t> </a:t>
            </a:r>
            <a:r>
              <a:rPr lang="de-DE" sz="1100" dirty="0" err="1">
                <a:latin typeface="Arial" charset="0"/>
                <a:ea typeface="ＭＳ Ｐゴシック" charset="-128"/>
              </a:rPr>
              <a:t>interact</a:t>
            </a:r>
            <a:r>
              <a:rPr lang="de-DE" sz="1100" dirty="0">
                <a:latin typeface="Arial" charset="0"/>
                <a:ea typeface="ＭＳ Ｐゴシック" charset="-128"/>
              </a:rPr>
              <a:t> </a:t>
            </a:r>
            <a:r>
              <a:rPr lang="de-DE" sz="1100" dirty="0" err="1">
                <a:latin typeface="Arial" charset="0"/>
                <a:ea typeface="ＭＳ Ｐゴシック" charset="-128"/>
              </a:rPr>
              <a:t>with</a:t>
            </a:r>
            <a:r>
              <a:rPr lang="de-DE" sz="1100" dirty="0">
                <a:latin typeface="Arial" charset="0"/>
                <a:ea typeface="ＭＳ Ｐゴシック" charset="-128"/>
              </a:rPr>
              <a:t> </a:t>
            </a:r>
            <a:r>
              <a:rPr lang="de-DE" sz="1100" dirty="0" err="1">
                <a:latin typeface="Arial" charset="0"/>
                <a:ea typeface="ＭＳ Ｐゴシック" charset="-128"/>
              </a:rPr>
              <a:t>each</a:t>
            </a:r>
            <a:r>
              <a:rPr lang="de-DE" sz="1100" dirty="0">
                <a:latin typeface="Arial" charset="0"/>
                <a:ea typeface="ＭＳ Ｐゴシック" charset="-128"/>
              </a:rPr>
              <a:t> </a:t>
            </a:r>
            <a:r>
              <a:rPr lang="de-DE" sz="1100" dirty="0" err="1">
                <a:latin typeface="Arial" charset="0"/>
                <a:ea typeface="ＭＳ Ｐゴシック" charset="-128"/>
              </a:rPr>
              <a:t>other</a:t>
            </a:r>
            <a:r>
              <a:rPr lang="de-DE" sz="1100" dirty="0">
                <a:latin typeface="Arial" charset="0"/>
                <a:ea typeface="ＭＳ Ｐゴシック" charset="-128"/>
              </a:rPr>
              <a:t>? </a:t>
            </a:r>
            <a:endParaRPr lang="en-US" sz="1100" dirty="0">
              <a:latin typeface="Arial" charset="0"/>
              <a:ea typeface="ＭＳ Ｐゴシック" charset="-128"/>
            </a:endParaRPr>
          </a:p>
          <a:p>
            <a:endParaRPr lang="de-DE" baseline="0" dirty="0" smtClean="0"/>
          </a:p>
          <a:p>
            <a:pPr defTabSz="844083" fontAlgn="base">
              <a:spcBef>
                <a:spcPct val="30000"/>
              </a:spcBef>
              <a:spcAft>
                <a:spcPct val="0"/>
              </a:spcAft>
              <a:defRPr/>
            </a:pPr>
            <a:r>
              <a:rPr lang="de-DE" dirty="0" err="1" smtClean="0"/>
              <a:t>Let</a:t>
            </a:r>
            <a:r>
              <a:rPr lang="de-DE" dirty="0" smtClean="0"/>
              <a:t> </a:t>
            </a:r>
            <a:r>
              <a:rPr lang="de-DE" dirty="0" err="1" smtClean="0"/>
              <a:t>me</a:t>
            </a:r>
            <a:r>
              <a:rPr lang="de-DE" dirty="0" smtClean="0"/>
              <a:t> </a:t>
            </a:r>
            <a:r>
              <a:rPr lang="de-DE" dirty="0" err="1" smtClean="0"/>
              <a:t>tell</a:t>
            </a:r>
            <a:r>
              <a:rPr lang="de-DE" dirty="0" smtClean="0"/>
              <a:t> </a:t>
            </a:r>
            <a:r>
              <a:rPr lang="de-DE" dirty="0" err="1" smtClean="0"/>
              <a:t>you</a:t>
            </a:r>
            <a:r>
              <a:rPr lang="de-DE" dirty="0" smtClean="0"/>
              <a:t>: </a:t>
            </a:r>
            <a:r>
              <a:rPr lang="de-DE" dirty="0" err="1" smtClean="0"/>
              <a:t>One</a:t>
            </a:r>
            <a:r>
              <a:rPr lang="de-DE" dirty="0" smtClean="0"/>
              <a:t> </a:t>
            </a:r>
            <a:r>
              <a:rPr lang="de-DE" dirty="0" err="1" smtClean="0"/>
              <a:t>major</a:t>
            </a:r>
            <a:r>
              <a:rPr lang="de-DE" dirty="0" smtClean="0"/>
              <a:t> </a:t>
            </a:r>
            <a:r>
              <a:rPr lang="de-DE" dirty="0" err="1" smtClean="0"/>
              <a:t>leesson</a:t>
            </a:r>
            <a:r>
              <a:rPr lang="de-DE" dirty="0" smtClean="0"/>
              <a:t> </a:t>
            </a:r>
            <a:r>
              <a:rPr lang="de-DE" dirty="0" err="1" smtClean="0"/>
              <a:t>that</a:t>
            </a:r>
            <a:r>
              <a:rPr lang="de-DE" dirty="0" smtClean="0"/>
              <a:t> I </a:t>
            </a:r>
            <a:r>
              <a:rPr lang="de-DE" dirty="0" err="1" smtClean="0"/>
              <a:t>lerned</a:t>
            </a:r>
            <a:r>
              <a:rPr lang="de-DE" baseline="0" dirty="0" smtClean="0"/>
              <a:t> </a:t>
            </a:r>
            <a:r>
              <a:rPr lang="de-DE" baseline="0" dirty="0" err="1" smtClean="0"/>
              <a:t>from</a:t>
            </a:r>
            <a:r>
              <a:rPr lang="de-DE" baseline="0" dirty="0" smtClean="0"/>
              <a:t> </a:t>
            </a:r>
            <a:r>
              <a:rPr lang="de-DE" baseline="0" dirty="0" err="1" smtClean="0"/>
              <a:t>buidling</a:t>
            </a:r>
            <a:r>
              <a:rPr lang="de-DE" baseline="0" dirty="0" smtClean="0"/>
              <a:t> </a:t>
            </a:r>
            <a:r>
              <a:rPr lang="de-DE" baseline="0" dirty="0" err="1" smtClean="0"/>
              <a:t>up</a:t>
            </a:r>
            <a:r>
              <a:rPr lang="de-DE" baseline="0" dirty="0" smtClean="0"/>
              <a:t> </a:t>
            </a:r>
            <a:r>
              <a:rPr lang="de-DE" baseline="0" dirty="0" err="1" smtClean="0"/>
              <a:t>this</a:t>
            </a:r>
            <a:r>
              <a:rPr lang="de-DE" baseline="0" dirty="0" smtClean="0"/>
              <a:t> </a:t>
            </a:r>
            <a:r>
              <a:rPr lang="de-DE" baseline="0" dirty="0" err="1" smtClean="0"/>
              <a:t>field</a:t>
            </a:r>
            <a:r>
              <a:rPr lang="de-DE" baseline="0" dirty="0" smtClean="0"/>
              <a:t> </a:t>
            </a:r>
            <a:r>
              <a:rPr lang="de-DE" baseline="0" dirty="0" err="1" smtClean="0"/>
              <a:t>and</a:t>
            </a:r>
            <a:r>
              <a:rPr lang="de-DE" baseline="0" dirty="0" smtClean="0"/>
              <a:t> </a:t>
            </a:r>
            <a:r>
              <a:rPr lang="de-DE" baseline="0" dirty="0" err="1" smtClean="0"/>
              <a:t>these</a:t>
            </a:r>
            <a:r>
              <a:rPr lang="de-DE" baseline="0" dirty="0" smtClean="0"/>
              <a:t> </a:t>
            </a:r>
            <a:r>
              <a:rPr lang="de-DE" baseline="0" dirty="0" err="1" smtClean="0"/>
              <a:t>efforts</a:t>
            </a:r>
            <a:r>
              <a:rPr lang="de-DE" baseline="0" dirty="0" smtClean="0"/>
              <a:t>: </a:t>
            </a:r>
            <a:r>
              <a:rPr lang="de-DE" baseline="0" dirty="0" err="1" smtClean="0"/>
              <a:t>the</a:t>
            </a:r>
            <a:r>
              <a:rPr lang="de-DE" baseline="0" dirty="0" smtClean="0"/>
              <a:t> </a:t>
            </a:r>
            <a:r>
              <a:rPr lang="de-DE" baseline="0" dirty="0" err="1" smtClean="0"/>
              <a:t>current</a:t>
            </a:r>
            <a:r>
              <a:rPr lang="de-DE" baseline="0" dirty="0" smtClean="0"/>
              <a:t> </a:t>
            </a:r>
            <a:r>
              <a:rPr lang="de-DE" baseline="0" dirty="0" err="1" smtClean="0"/>
              <a:t>approaches</a:t>
            </a:r>
            <a:r>
              <a:rPr lang="de-DE" baseline="0" dirty="0" smtClean="0"/>
              <a:t> </a:t>
            </a:r>
            <a:r>
              <a:rPr lang="de-DE" baseline="0" dirty="0" err="1" smtClean="0"/>
              <a:t>won‘t</a:t>
            </a:r>
            <a:r>
              <a:rPr lang="de-DE" baseline="0" dirty="0" smtClean="0"/>
              <a:t> do </a:t>
            </a:r>
            <a:r>
              <a:rPr lang="de-DE" baseline="0" dirty="0" err="1" smtClean="0"/>
              <a:t>the</a:t>
            </a:r>
            <a:r>
              <a:rPr lang="de-DE" baseline="0" dirty="0" smtClean="0"/>
              <a:t> </a:t>
            </a:r>
            <a:r>
              <a:rPr lang="de-DE" baseline="0" dirty="0" err="1" smtClean="0"/>
              <a:t>job</a:t>
            </a:r>
            <a:r>
              <a:rPr lang="de-DE" baseline="0" dirty="0" smtClean="0"/>
              <a:t> </a:t>
            </a:r>
            <a:r>
              <a:rPr lang="de-DE" baseline="0" dirty="0" err="1" smtClean="0"/>
              <a:t>of</a:t>
            </a:r>
            <a:r>
              <a:rPr lang="de-DE" baseline="0" dirty="0" smtClean="0"/>
              <a:t> </a:t>
            </a:r>
            <a:r>
              <a:rPr lang="de-DE" baseline="0" dirty="0" err="1" smtClean="0"/>
              <a:t>delivering</a:t>
            </a:r>
            <a:r>
              <a:rPr lang="de-DE" baseline="0" dirty="0" smtClean="0"/>
              <a:t> BOTH large </a:t>
            </a:r>
            <a:r>
              <a:rPr lang="de-DE" baseline="0" dirty="0" err="1" smtClean="0"/>
              <a:t>mass</a:t>
            </a:r>
            <a:r>
              <a:rPr lang="de-DE" baseline="0" dirty="0" smtClean="0"/>
              <a:t> AND </a:t>
            </a:r>
            <a:r>
              <a:rPr lang="de-DE" baseline="0" dirty="0" err="1" smtClean="0"/>
              <a:t>long</a:t>
            </a:r>
            <a:r>
              <a:rPr lang="de-DE" baseline="0" dirty="0" smtClean="0"/>
              <a:t> </a:t>
            </a:r>
            <a:r>
              <a:rPr lang="de-DE" baseline="0" dirty="0" err="1" smtClean="0"/>
              <a:t>coherence</a:t>
            </a:r>
            <a:r>
              <a:rPr lang="de-DE" baseline="0" dirty="0" smtClean="0"/>
              <a:t> time</a:t>
            </a:r>
          </a:p>
          <a:p>
            <a:endParaRPr lang="de-DE" baseline="0" dirty="0" smtClean="0"/>
          </a:p>
          <a:p>
            <a:r>
              <a:rPr lang="de-DE" baseline="0" dirty="0" smtClean="0"/>
              <a:t>Solid </a:t>
            </a:r>
            <a:r>
              <a:rPr lang="de-DE" baseline="0" dirty="0" err="1" smtClean="0"/>
              <a:t>state</a:t>
            </a:r>
            <a:r>
              <a:rPr lang="de-DE" baseline="0" dirty="0" smtClean="0"/>
              <a:t>...</a:t>
            </a:r>
          </a:p>
          <a:p>
            <a:r>
              <a:rPr lang="de-DE" baseline="0" dirty="0" smtClean="0"/>
              <a:t>Matter </a:t>
            </a:r>
            <a:r>
              <a:rPr lang="de-DE" baseline="0" dirty="0" err="1" smtClean="0"/>
              <a:t>wave</a:t>
            </a:r>
            <a:r>
              <a:rPr lang="de-DE" baseline="0" dirty="0" smtClean="0"/>
              <a:t>...</a:t>
            </a:r>
          </a:p>
          <a:p>
            <a:endParaRPr lang="de-DE" dirty="0" smtClean="0"/>
          </a:p>
          <a:p>
            <a:r>
              <a:rPr lang="de-DE" dirty="0" smtClean="0"/>
              <a:t>The </a:t>
            </a:r>
            <a:r>
              <a:rPr lang="de-DE" dirty="0" err="1" smtClean="0"/>
              <a:t>answer</a:t>
            </a:r>
            <a:r>
              <a:rPr lang="de-DE" dirty="0" smtClean="0"/>
              <a:t>: </a:t>
            </a:r>
          </a:p>
          <a:p>
            <a:r>
              <a:rPr lang="de-DE" dirty="0" smtClean="0"/>
              <a:t>The </a:t>
            </a:r>
            <a:r>
              <a:rPr lang="de-DE" dirty="0" err="1" smtClean="0"/>
              <a:t>levitation</a:t>
            </a:r>
            <a:r>
              <a:rPr lang="de-DE" dirty="0" smtClean="0"/>
              <a:t> </a:t>
            </a:r>
            <a:r>
              <a:rPr lang="de-DE" dirty="0" err="1" smtClean="0"/>
              <a:t>of</a:t>
            </a:r>
            <a:r>
              <a:rPr lang="de-DE" dirty="0" smtClean="0"/>
              <a:t> massive </a:t>
            </a:r>
            <a:r>
              <a:rPr lang="de-DE" dirty="0" err="1" smtClean="0"/>
              <a:t>objects</a:t>
            </a:r>
            <a:r>
              <a:rPr lang="de-DE" baseline="0" dirty="0" smtClean="0"/>
              <a:t> </a:t>
            </a:r>
            <a:r>
              <a:rPr lang="de-DE" baseline="0" dirty="0" err="1" smtClean="0"/>
              <a:t>provides</a:t>
            </a:r>
            <a:r>
              <a:rPr lang="de-DE" baseline="0" dirty="0" smtClean="0"/>
              <a:t> a </a:t>
            </a:r>
            <a:r>
              <a:rPr lang="de-DE" baseline="0" dirty="0" err="1" smtClean="0"/>
              <a:t>completely</a:t>
            </a:r>
            <a:r>
              <a:rPr lang="de-DE" baseline="0" dirty="0" smtClean="0"/>
              <a:t> </a:t>
            </a:r>
            <a:r>
              <a:rPr lang="de-DE" baseline="0" dirty="0" err="1" smtClean="0"/>
              <a:t>new</a:t>
            </a:r>
            <a:r>
              <a:rPr lang="de-DE" baseline="0" dirty="0" smtClean="0"/>
              <a:t> route </a:t>
            </a:r>
            <a:r>
              <a:rPr lang="de-DE" baseline="0" dirty="0" err="1" smtClean="0"/>
              <a:t>and</a:t>
            </a:r>
            <a:r>
              <a:rPr lang="de-DE" baseline="0" dirty="0" smtClean="0"/>
              <a:t> </a:t>
            </a:r>
            <a:r>
              <a:rPr lang="de-DE" baseline="0" dirty="0" err="1" smtClean="0"/>
              <a:t>allows</a:t>
            </a:r>
            <a:r>
              <a:rPr lang="de-DE" baseline="0" dirty="0" smtClean="0"/>
              <a:t> </a:t>
            </a:r>
            <a:r>
              <a:rPr lang="de-DE" baseline="0" dirty="0" err="1" smtClean="0"/>
              <a:t>to</a:t>
            </a:r>
            <a:r>
              <a:rPr lang="de-DE" baseline="0" dirty="0" smtClean="0"/>
              <a:t> </a:t>
            </a:r>
            <a:r>
              <a:rPr lang="de-DE" dirty="0" err="1" smtClean="0"/>
              <a:t>combine</a:t>
            </a:r>
            <a:r>
              <a:rPr lang="de-DE" dirty="0" smtClean="0"/>
              <a:t> </a:t>
            </a:r>
            <a:r>
              <a:rPr lang="de-DE" dirty="0" err="1" smtClean="0"/>
              <a:t>the</a:t>
            </a:r>
            <a:r>
              <a:rPr lang="de-DE" baseline="0" dirty="0" smtClean="0"/>
              <a:t> </a:t>
            </a:r>
            <a:r>
              <a:rPr lang="de-DE" baseline="0" dirty="0" err="1" smtClean="0"/>
              <a:t>wisdom</a:t>
            </a:r>
            <a:r>
              <a:rPr lang="de-DE" baseline="0" dirty="0" smtClean="0"/>
              <a:t> </a:t>
            </a:r>
            <a:r>
              <a:rPr lang="de-DE" baseline="0" dirty="0" err="1" smtClean="0"/>
              <a:t>of</a:t>
            </a:r>
            <a:r>
              <a:rPr lang="de-DE" baseline="0" dirty="0" smtClean="0"/>
              <a:t> </a:t>
            </a:r>
            <a:r>
              <a:rPr lang="de-DE" baseline="0" dirty="0" err="1" smtClean="0"/>
              <a:t>both</a:t>
            </a:r>
            <a:r>
              <a:rPr lang="de-DE" baseline="0" dirty="0" smtClean="0"/>
              <a:t> </a:t>
            </a:r>
            <a:r>
              <a:rPr lang="de-DE" baseline="0" dirty="0" err="1" smtClean="0"/>
              <a:t>fields</a:t>
            </a:r>
            <a:r>
              <a:rPr lang="de-DE" baseline="0" dirty="0" smtClean="0"/>
              <a:t>: </a:t>
            </a:r>
          </a:p>
          <a:p>
            <a:endParaRPr lang="de-DE" baseline="0" dirty="0" smtClean="0"/>
          </a:p>
          <a:p>
            <a:r>
              <a:rPr lang="de-DE" baseline="0" dirty="0" smtClean="0"/>
              <a:t>A TRAP </a:t>
            </a:r>
            <a:r>
              <a:rPr lang="de-DE" baseline="0" dirty="0" err="1" smtClean="0"/>
              <a:t>confines</a:t>
            </a:r>
            <a:r>
              <a:rPr lang="de-DE" baseline="0" dirty="0" smtClean="0"/>
              <a:t> </a:t>
            </a:r>
            <a:r>
              <a:rPr lang="de-DE" baseline="0" dirty="0" err="1" smtClean="0"/>
              <a:t>the</a:t>
            </a:r>
            <a:r>
              <a:rPr lang="de-DE" baseline="0" dirty="0" smtClean="0"/>
              <a:t> </a:t>
            </a:r>
            <a:r>
              <a:rPr lang="de-DE" baseline="0" dirty="0" err="1" smtClean="0"/>
              <a:t>motion</a:t>
            </a:r>
            <a:r>
              <a:rPr lang="de-DE" baseline="0" dirty="0" smtClean="0"/>
              <a:t> </a:t>
            </a:r>
            <a:r>
              <a:rPr lang="de-DE" baseline="0" dirty="0" err="1" smtClean="0"/>
              <a:t>of</a:t>
            </a:r>
            <a:r>
              <a:rPr lang="de-DE" baseline="0" dirty="0" smtClean="0"/>
              <a:t> a massive </a:t>
            </a:r>
            <a:r>
              <a:rPr lang="de-DE" baseline="0" dirty="0" err="1" smtClean="0"/>
              <a:t>particle</a:t>
            </a:r>
            <a:r>
              <a:rPr lang="de-DE" baseline="0" dirty="0" smtClean="0"/>
              <a:t>, but </a:t>
            </a:r>
            <a:r>
              <a:rPr lang="de-DE" baseline="0" dirty="0" err="1" smtClean="0"/>
              <a:t>without</a:t>
            </a:r>
            <a:r>
              <a:rPr lang="de-DE" baseline="0" dirty="0" smtClean="0"/>
              <a:t> </a:t>
            </a:r>
            <a:r>
              <a:rPr lang="de-DE" baseline="0" dirty="0" err="1" smtClean="0"/>
              <a:t>clamping</a:t>
            </a:r>
            <a:r>
              <a:rPr lang="de-DE" baseline="0" dirty="0" smtClean="0"/>
              <a:t> </a:t>
            </a:r>
            <a:r>
              <a:rPr lang="de-DE" baseline="0" dirty="0" err="1" smtClean="0"/>
              <a:t>it</a:t>
            </a:r>
            <a:r>
              <a:rPr lang="de-DE" baseline="0" dirty="0" smtClean="0"/>
              <a:t> </a:t>
            </a:r>
            <a:r>
              <a:rPr lang="de-DE" baseline="0" dirty="0" err="1" smtClean="0"/>
              <a:t>to</a:t>
            </a:r>
            <a:r>
              <a:rPr lang="de-DE" baseline="0" dirty="0" smtClean="0"/>
              <a:t> a solid </a:t>
            </a:r>
            <a:r>
              <a:rPr lang="de-DE" baseline="0" dirty="0" err="1" smtClean="0"/>
              <a:t>state</a:t>
            </a:r>
            <a:r>
              <a:rPr lang="de-DE" baseline="0" dirty="0" smtClean="0"/>
              <a:t> </a:t>
            </a:r>
            <a:r>
              <a:rPr lang="de-DE" baseline="0" dirty="0" err="1" smtClean="0"/>
              <a:t>environment</a:t>
            </a:r>
            <a:r>
              <a:rPr lang="de-DE" baseline="0" dirty="0" smtClean="0"/>
              <a:t> </a:t>
            </a:r>
          </a:p>
          <a:p>
            <a:r>
              <a:rPr lang="de-DE" baseline="0" dirty="0" smtClean="0">
                <a:sym typeface="Wingdings"/>
              </a:rPr>
              <a:t> </a:t>
            </a:r>
            <a:r>
              <a:rPr lang="de-DE" baseline="0" dirty="0" err="1" smtClean="0">
                <a:sym typeface="Wingdings"/>
              </a:rPr>
              <a:t>quantum</a:t>
            </a:r>
            <a:r>
              <a:rPr lang="de-DE" baseline="0" dirty="0" smtClean="0">
                <a:sym typeface="Wingdings"/>
              </a:rPr>
              <a:t> </a:t>
            </a:r>
            <a:r>
              <a:rPr lang="de-DE" baseline="0" dirty="0" err="1" smtClean="0">
                <a:sym typeface="Wingdings"/>
              </a:rPr>
              <a:t>control</a:t>
            </a:r>
            <a:r>
              <a:rPr lang="de-DE" baseline="0" dirty="0" smtClean="0">
                <a:sym typeface="Wingdings"/>
              </a:rPr>
              <a:t> </a:t>
            </a:r>
            <a:r>
              <a:rPr lang="de-DE" baseline="0" dirty="0" err="1" smtClean="0">
                <a:sym typeface="Wingdings"/>
              </a:rPr>
              <a:t>by</a:t>
            </a:r>
            <a:r>
              <a:rPr lang="de-DE" baseline="0" dirty="0" smtClean="0">
                <a:sym typeface="Wingdings"/>
              </a:rPr>
              <a:t> resonant &amp; off-resonant </a:t>
            </a:r>
            <a:r>
              <a:rPr lang="de-DE" baseline="0" dirty="0" err="1" smtClean="0">
                <a:sym typeface="Wingdings"/>
              </a:rPr>
              <a:t>coupling</a:t>
            </a:r>
            <a:r>
              <a:rPr lang="de-DE" baseline="0" dirty="0" smtClean="0">
                <a:sym typeface="Wingdings"/>
              </a:rPr>
              <a:t> </a:t>
            </a:r>
            <a:r>
              <a:rPr lang="de-DE" baseline="0" dirty="0" err="1" smtClean="0">
                <a:sym typeface="Wingdings"/>
              </a:rPr>
              <a:t>the</a:t>
            </a:r>
            <a:r>
              <a:rPr lang="de-DE" baseline="0" dirty="0" smtClean="0">
                <a:sym typeface="Wingdings"/>
              </a:rPr>
              <a:t> </a:t>
            </a:r>
            <a:r>
              <a:rPr lang="de-DE" baseline="0" dirty="0" err="1" smtClean="0">
                <a:sym typeface="Wingdings"/>
              </a:rPr>
              <a:t>motion</a:t>
            </a:r>
            <a:r>
              <a:rPr lang="de-DE" baseline="0" dirty="0" smtClean="0">
                <a:sym typeface="Wingdings"/>
              </a:rPr>
              <a:t> </a:t>
            </a:r>
            <a:r>
              <a:rPr lang="de-DE" baseline="0" dirty="0" err="1" smtClean="0">
                <a:sym typeface="Wingdings"/>
              </a:rPr>
              <a:t>to</a:t>
            </a:r>
            <a:r>
              <a:rPr lang="de-DE" baseline="0" dirty="0" smtClean="0">
                <a:sym typeface="Wingdings"/>
              </a:rPr>
              <a:t> </a:t>
            </a:r>
            <a:r>
              <a:rPr lang="de-DE" baseline="0" dirty="0" err="1" smtClean="0">
                <a:sym typeface="Wingdings"/>
              </a:rPr>
              <a:t>another</a:t>
            </a:r>
            <a:r>
              <a:rPr lang="de-DE" baseline="0" dirty="0" smtClean="0">
                <a:sym typeface="Wingdings"/>
              </a:rPr>
              <a:t> </a:t>
            </a:r>
            <a:r>
              <a:rPr lang="de-DE" baseline="0" dirty="0" err="1" smtClean="0">
                <a:sym typeface="Wingdings"/>
              </a:rPr>
              <a:t>quantum</a:t>
            </a:r>
            <a:r>
              <a:rPr lang="de-DE" baseline="0" dirty="0" smtClean="0">
                <a:sym typeface="Wingdings"/>
              </a:rPr>
              <a:t> </a:t>
            </a:r>
            <a:r>
              <a:rPr lang="de-DE" baseline="0" dirty="0" err="1" smtClean="0">
                <a:sym typeface="Wingdings"/>
              </a:rPr>
              <a:t>system</a:t>
            </a:r>
            <a:endParaRPr lang="de-DE" baseline="0" dirty="0" smtClean="0">
              <a:sym typeface="Wingdings"/>
            </a:endParaRPr>
          </a:p>
          <a:p>
            <a:r>
              <a:rPr lang="de-DE" baseline="0" dirty="0" smtClean="0">
                <a:sym typeface="Wingdings"/>
              </a:rPr>
              <a:t> Much </a:t>
            </a:r>
            <a:r>
              <a:rPr lang="de-DE" baseline="0" dirty="0" err="1" smtClean="0">
                <a:sym typeface="Wingdings"/>
              </a:rPr>
              <a:t>better</a:t>
            </a:r>
            <a:r>
              <a:rPr lang="de-DE" baseline="0" dirty="0" smtClean="0">
                <a:sym typeface="Wingdings"/>
              </a:rPr>
              <a:t> </a:t>
            </a:r>
            <a:r>
              <a:rPr lang="de-DE" baseline="0" dirty="0" err="1" smtClean="0">
                <a:sym typeface="Wingdings"/>
              </a:rPr>
              <a:t>decoupling</a:t>
            </a:r>
            <a:r>
              <a:rPr lang="de-DE" baseline="0" dirty="0" smtClean="0">
                <a:sym typeface="Wingdings"/>
              </a:rPr>
              <a:t> </a:t>
            </a:r>
            <a:r>
              <a:rPr lang="de-DE" baseline="0" dirty="0" err="1" smtClean="0">
                <a:sym typeface="Wingdings"/>
              </a:rPr>
              <a:t>from</a:t>
            </a:r>
            <a:r>
              <a:rPr lang="de-DE" baseline="0" dirty="0" smtClean="0">
                <a:sym typeface="Wingdings"/>
              </a:rPr>
              <a:t> </a:t>
            </a:r>
            <a:r>
              <a:rPr lang="de-DE" baseline="0" dirty="0" err="1" smtClean="0">
                <a:sym typeface="Wingdings"/>
              </a:rPr>
              <a:t>environemnt</a:t>
            </a:r>
            <a:r>
              <a:rPr lang="de-DE" baseline="0" dirty="0" smtClean="0">
                <a:sym typeface="Wingdings"/>
              </a:rPr>
              <a:t> </a:t>
            </a:r>
            <a:r>
              <a:rPr lang="de-DE" baseline="0" dirty="0" err="1" smtClean="0">
                <a:sym typeface="Wingdings"/>
              </a:rPr>
              <a:t>than</a:t>
            </a:r>
            <a:r>
              <a:rPr lang="de-DE" baseline="0" dirty="0" smtClean="0">
                <a:sym typeface="Wingdings"/>
              </a:rPr>
              <a:t> </a:t>
            </a:r>
            <a:r>
              <a:rPr lang="de-DE" baseline="0" dirty="0" err="1" smtClean="0">
                <a:sym typeface="Wingdings"/>
              </a:rPr>
              <a:t>with</a:t>
            </a:r>
            <a:r>
              <a:rPr lang="de-DE" baseline="0" dirty="0" smtClean="0">
                <a:sym typeface="Wingdings"/>
              </a:rPr>
              <a:t> solid </a:t>
            </a:r>
            <a:r>
              <a:rPr lang="de-DE" baseline="0" dirty="0" err="1" smtClean="0">
                <a:sym typeface="Wingdings"/>
              </a:rPr>
              <a:t>state</a:t>
            </a:r>
            <a:r>
              <a:rPr lang="de-DE" baseline="0" dirty="0" smtClean="0">
                <a:sym typeface="Wingdings"/>
              </a:rPr>
              <a:t> </a:t>
            </a:r>
            <a:r>
              <a:rPr lang="de-DE" baseline="0" dirty="0" err="1" smtClean="0">
                <a:sym typeface="Wingdings"/>
              </a:rPr>
              <a:t>system</a:t>
            </a:r>
            <a:endParaRPr lang="de-DE" baseline="0" dirty="0" smtClean="0">
              <a:sym typeface="Wingdings"/>
            </a:endParaRPr>
          </a:p>
          <a:p>
            <a:endParaRPr lang="de-DE" baseline="0" dirty="0" smtClean="0">
              <a:sym typeface="Wingdings"/>
            </a:endParaRPr>
          </a:p>
          <a:p>
            <a:r>
              <a:rPr lang="de-DE" baseline="0" dirty="0" smtClean="0">
                <a:sym typeface="Wingdings"/>
              </a:rPr>
              <a:t>FREE FALL DYNAMICS </a:t>
            </a:r>
            <a:r>
              <a:rPr lang="de-DE" baseline="0" dirty="0" err="1" smtClean="0">
                <a:sym typeface="Wingdings"/>
              </a:rPr>
              <a:t>allows</a:t>
            </a:r>
            <a:r>
              <a:rPr lang="de-DE" baseline="0" dirty="0" smtClean="0">
                <a:sym typeface="Wingdings"/>
              </a:rPr>
              <a:t> </a:t>
            </a:r>
            <a:r>
              <a:rPr lang="de-DE" baseline="0" dirty="0" err="1" smtClean="0">
                <a:sym typeface="Wingdings"/>
              </a:rPr>
              <a:t>to</a:t>
            </a:r>
            <a:r>
              <a:rPr lang="de-DE" baseline="0" dirty="0" smtClean="0">
                <a:sym typeface="Wingdings"/>
              </a:rPr>
              <a:t> </a:t>
            </a:r>
            <a:r>
              <a:rPr lang="de-DE" baseline="0" dirty="0" err="1" smtClean="0">
                <a:sym typeface="Wingdings"/>
              </a:rPr>
              <a:t>achieve</a:t>
            </a:r>
            <a:r>
              <a:rPr lang="de-DE" baseline="0" dirty="0" smtClean="0">
                <a:sym typeface="Wingdings"/>
              </a:rPr>
              <a:t> </a:t>
            </a:r>
            <a:r>
              <a:rPr lang="de-DE" baseline="0" dirty="0" err="1" smtClean="0">
                <a:sym typeface="Wingdings"/>
              </a:rPr>
              <a:t>extended</a:t>
            </a:r>
            <a:r>
              <a:rPr lang="de-DE" baseline="0" dirty="0" smtClean="0">
                <a:sym typeface="Wingdings"/>
              </a:rPr>
              <a:t> </a:t>
            </a:r>
            <a:r>
              <a:rPr lang="de-DE" baseline="0" dirty="0" err="1" smtClean="0">
                <a:sym typeface="Wingdings"/>
              </a:rPr>
              <a:t>coherence</a:t>
            </a:r>
            <a:r>
              <a:rPr lang="de-DE" baseline="0" dirty="0" smtClean="0">
                <a:sym typeface="Wingdings"/>
              </a:rPr>
              <a:t> </a:t>
            </a:r>
            <a:r>
              <a:rPr lang="de-DE" baseline="0" dirty="0" err="1" smtClean="0">
                <a:sym typeface="Wingdings"/>
              </a:rPr>
              <a:t>times</a:t>
            </a:r>
            <a:endParaRPr lang="de-DE" baseline="0" dirty="0" smtClean="0">
              <a:sym typeface="Wingdings"/>
            </a:endParaRPr>
          </a:p>
          <a:p>
            <a:endParaRPr lang="de-DE" baseline="0" dirty="0" smtClean="0">
              <a:sym typeface="Wingdings"/>
            </a:endParaRPr>
          </a:p>
          <a:p>
            <a:r>
              <a:rPr lang="de-DE" baseline="0" dirty="0" smtClean="0">
                <a:sym typeface="Wingdings"/>
              </a:rPr>
              <a:t>The </a:t>
            </a:r>
            <a:r>
              <a:rPr lang="de-DE" baseline="0" dirty="0" err="1" smtClean="0">
                <a:sym typeface="Wingdings"/>
              </a:rPr>
              <a:t>decoupled</a:t>
            </a:r>
            <a:r>
              <a:rPr lang="de-DE" baseline="0" dirty="0" smtClean="0">
                <a:sym typeface="Wingdings"/>
              </a:rPr>
              <a:t> massive </a:t>
            </a:r>
            <a:r>
              <a:rPr lang="de-DE" baseline="0" dirty="0" err="1" smtClean="0">
                <a:sym typeface="Wingdings"/>
              </a:rPr>
              <a:t>mechanical</a:t>
            </a:r>
            <a:r>
              <a:rPr lang="de-DE" baseline="0" dirty="0" smtClean="0">
                <a:sym typeface="Wingdings"/>
              </a:rPr>
              <a:t> </a:t>
            </a:r>
            <a:r>
              <a:rPr lang="de-DE" baseline="0" dirty="0" err="1" smtClean="0">
                <a:sym typeface="Wingdings"/>
              </a:rPr>
              <a:t>osillator</a:t>
            </a:r>
            <a:r>
              <a:rPr lang="de-DE" baseline="0" dirty="0" smtClean="0">
                <a:sym typeface="Wingdings"/>
              </a:rPr>
              <a:t> </a:t>
            </a:r>
            <a:r>
              <a:rPr lang="de-DE" baseline="0" dirty="0" err="1" smtClean="0">
                <a:sym typeface="Wingdings"/>
              </a:rPr>
              <a:t>exhibits</a:t>
            </a:r>
            <a:r>
              <a:rPr lang="de-DE" baseline="0" dirty="0" smtClean="0">
                <a:sym typeface="Wingdings"/>
              </a:rPr>
              <a:t> an </a:t>
            </a:r>
            <a:r>
              <a:rPr lang="de-DE" baseline="0" dirty="0" err="1" smtClean="0">
                <a:sym typeface="Wingdings"/>
              </a:rPr>
              <a:t>exceptional</a:t>
            </a:r>
            <a:r>
              <a:rPr lang="de-DE" baseline="0" dirty="0" smtClean="0">
                <a:sym typeface="Wingdings"/>
              </a:rPr>
              <a:t> </a:t>
            </a:r>
            <a:r>
              <a:rPr lang="de-DE" baseline="0" dirty="0" err="1" smtClean="0">
                <a:sym typeface="Wingdings"/>
              </a:rPr>
              <a:t>force</a:t>
            </a:r>
            <a:r>
              <a:rPr lang="de-DE" baseline="0" dirty="0" smtClean="0">
                <a:sym typeface="Wingdings"/>
              </a:rPr>
              <a:t> </a:t>
            </a:r>
            <a:r>
              <a:rPr lang="de-DE" baseline="0" dirty="0" err="1" smtClean="0">
                <a:sym typeface="Wingdings"/>
              </a:rPr>
              <a:t>sensitivity</a:t>
            </a:r>
            <a:r>
              <a:rPr lang="de-DE" baseline="0" dirty="0" smtClean="0">
                <a:sym typeface="Wingdings"/>
              </a:rPr>
              <a:t>, in </a:t>
            </a:r>
            <a:r>
              <a:rPr lang="de-DE" baseline="0" dirty="0" err="1" smtClean="0">
                <a:sym typeface="Wingdings"/>
              </a:rPr>
              <a:t>particular</a:t>
            </a:r>
            <a:r>
              <a:rPr lang="de-DE" baseline="0" dirty="0" smtClean="0">
                <a:sym typeface="Wingdings"/>
              </a:rPr>
              <a:t> </a:t>
            </a:r>
            <a:r>
              <a:rPr lang="de-DE" baseline="0" dirty="0" err="1" smtClean="0">
                <a:sym typeface="Wingdings"/>
              </a:rPr>
              <a:t>for</a:t>
            </a:r>
            <a:r>
              <a:rPr lang="de-DE" baseline="0" dirty="0" smtClean="0">
                <a:sym typeface="Wingdings"/>
              </a:rPr>
              <a:t> </a:t>
            </a:r>
            <a:r>
              <a:rPr lang="de-DE" baseline="0" dirty="0" err="1" smtClean="0">
                <a:sym typeface="Wingdings"/>
              </a:rPr>
              <a:t>sending</a:t>
            </a:r>
            <a:r>
              <a:rPr lang="de-DE" baseline="0" dirty="0" smtClean="0">
                <a:sym typeface="Wingdings"/>
              </a:rPr>
              <a:t> </a:t>
            </a:r>
            <a:r>
              <a:rPr lang="de-DE" baseline="0" dirty="0" err="1" smtClean="0">
                <a:sym typeface="Wingdings"/>
              </a:rPr>
              <a:t>of</a:t>
            </a:r>
            <a:r>
              <a:rPr lang="de-DE" baseline="0" dirty="0" smtClean="0">
                <a:sym typeface="Wingdings"/>
              </a:rPr>
              <a:t> </a:t>
            </a:r>
            <a:r>
              <a:rPr lang="de-DE" baseline="0" dirty="0" err="1" smtClean="0">
                <a:sym typeface="Wingdings"/>
              </a:rPr>
              <a:t>small</a:t>
            </a:r>
            <a:r>
              <a:rPr lang="de-DE" baseline="0" dirty="0" smtClean="0">
                <a:sym typeface="Wingdings"/>
              </a:rPr>
              <a:t> </a:t>
            </a:r>
            <a:r>
              <a:rPr lang="de-DE" baseline="0" dirty="0" err="1" smtClean="0">
                <a:sym typeface="Wingdings"/>
              </a:rPr>
              <a:t>gravutational</a:t>
            </a:r>
            <a:r>
              <a:rPr lang="de-DE" baseline="0" dirty="0" smtClean="0">
                <a:sym typeface="Wingdings"/>
              </a:rPr>
              <a:t> </a:t>
            </a:r>
            <a:r>
              <a:rPr lang="de-DE" baseline="0" dirty="0" err="1" smtClean="0">
                <a:sym typeface="Wingdings"/>
              </a:rPr>
              <a:t>forces</a:t>
            </a:r>
            <a:r>
              <a:rPr lang="de-DE" baseline="0" dirty="0" smtClean="0">
                <a:sym typeface="Wingdings"/>
              </a:rPr>
              <a:t>...</a:t>
            </a:r>
          </a:p>
          <a:p>
            <a:endParaRPr lang="de-DE" dirty="0" smtClean="0"/>
          </a:p>
          <a:p>
            <a:r>
              <a:rPr lang="de-DE" dirty="0" err="1" smtClean="0"/>
              <a:t>Let‘s</a:t>
            </a:r>
            <a:r>
              <a:rPr lang="de-DE" dirty="0" smtClean="0"/>
              <a:t> </a:t>
            </a:r>
            <a:r>
              <a:rPr lang="de-DE" dirty="0" err="1" smtClean="0"/>
              <a:t>put</a:t>
            </a:r>
            <a:r>
              <a:rPr lang="de-DE" dirty="0" smtClean="0"/>
              <a:t> </a:t>
            </a:r>
            <a:r>
              <a:rPr lang="de-DE" dirty="0" err="1" smtClean="0"/>
              <a:t>some</a:t>
            </a:r>
            <a:r>
              <a:rPr lang="de-DE" dirty="0" smtClean="0"/>
              <a:t> </a:t>
            </a:r>
            <a:r>
              <a:rPr lang="de-DE" dirty="0" err="1" smtClean="0"/>
              <a:t>numbers</a:t>
            </a:r>
            <a:r>
              <a:rPr lang="de-DE" dirty="0" smtClean="0"/>
              <a:t>...</a:t>
            </a:r>
          </a:p>
          <a:p>
            <a:endParaRPr lang="de-DE" baseline="0" dirty="0" smtClean="0">
              <a:latin typeface="Symbol" charset="2"/>
              <a:cs typeface="Symbol" charset="2"/>
            </a:endParaRPr>
          </a:p>
          <a:p>
            <a:r>
              <a:rPr lang="de-DE" baseline="0" dirty="0" smtClean="0">
                <a:latin typeface="Symbol" charset="2"/>
                <a:cs typeface="Symbol" charset="2"/>
              </a:rPr>
              <a:t>=========</a:t>
            </a:r>
          </a:p>
          <a:p>
            <a:endParaRPr lang="de-DE" baseline="0" dirty="0" smtClean="0">
              <a:latin typeface="Symbol" charset="2"/>
              <a:cs typeface="Symbol" charset="2"/>
            </a:endParaRPr>
          </a:p>
          <a:p>
            <a:pPr defTabSz="844083" fontAlgn="base">
              <a:spcBef>
                <a:spcPct val="30000"/>
              </a:spcBef>
              <a:spcAft>
                <a:spcPct val="0"/>
              </a:spcAft>
              <a:defRPr/>
            </a:pPr>
            <a:r>
              <a:rPr lang="de-DE" sz="1100" dirty="0" err="1">
                <a:latin typeface="Arial" charset="0"/>
                <a:ea typeface="ＭＳ Ｐゴシック" charset="-128"/>
              </a:rPr>
              <a:t>For</a:t>
            </a:r>
            <a:endParaRPr lang="de-DE" sz="1100" dirty="0">
              <a:latin typeface="Arial" charset="0"/>
              <a:ea typeface="ＭＳ Ｐゴシック" charset="-128"/>
            </a:endParaRPr>
          </a:p>
          <a:p>
            <a:r>
              <a:rPr lang="de-DE" sz="1100" dirty="0" err="1">
                <a:latin typeface="Arial" charset="0"/>
                <a:ea typeface="ＭＳ Ｐゴシック" charset="-128"/>
              </a:rPr>
              <a:t>example</a:t>
            </a:r>
            <a:r>
              <a:rPr lang="de-DE" sz="1100" dirty="0">
                <a:latin typeface="Arial" charset="0"/>
                <a:ea typeface="ＭＳ Ｐゴシック" charset="-128"/>
              </a:rPr>
              <a:t>, a </a:t>
            </a:r>
            <a:r>
              <a:rPr lang="de-DE" sz="1100" dirty="0" err="1">
                <a:latin typeface="Arial" charset="0"/>
                <a:ea typeface="ＭＳ Ｐゴシック" charset="-128"/>
              </a:rPr>
              <a:t>sphere</a:t>
            </a:r>
            <a:r>
              <a:rPr lang="de-DE" sz="1100" dirty="0">
                <a:latin typeface="Arial" charset="0"/>
                <a:ea typeface="ＭＳ Ｐゴシック" charset="-128"/>
              </a:rPr>
              <a:t> </a:t>
            </a:r>
            <a:r>
              <a:rPr lang="de-DE" sz="1100" dirty="0" err="1">
                <a:latin typeface="Arial" charset="0"/>
                <a:ea typeface="ＭＳ Ｐゴシック" charset="-128"/>
              </a:rPr>
              <a:t>with</a:t>
            </a:r>
            <a:r>
              <a:rPr lang="de-DE" sz="1100" dirty="0">
                <a:latin typeface="Arial" charset="0"/>
                <a:ea typeface="ＭＳ Ｐゴシック" charset="-128"/>
              </a:rPr>
              <a:t> 1011 </a:t>
            </a:r>
            <a:r>
              <a:rPr lang="de-DE" sz="1100" dirty="0" err="1">
                <a:latin typeface="Arial" charset="0"/>
                <a:ea typeface="ＭＳ Ｐゴシック" charset="-128"/>
              </a:rPr>
              <a:t>atoms</a:t>
            </a:r>
            <a:r>
              <a:rPr lang="de-DE" sz="1100" dirty="0">
                <a:latin typeface="Arial" charset="0"/>
                <a:ea typeface="ＭＳ Ｐゴシック" charset="-128"/>
              </a:rPr>
              <a:t> </a:t>
            </a:r>
            <a:r>
              <a:rPr lang="de-DE" sz="1100" dirty="0" err="1">
                <a:latin typeface="Arial" charset="0"/>
                <a:ea typeface="ＭＳ Ｐゴシック" charset="-128"/>
              </a:rPr>
              <a:t>that</a:t>
            </a:r>
            <a:r>
              <a:rPr lang="de-DE" sz="1100" dirty="0">
                <a:latin typeface="Arial" charset="0"/>
                <a:ea typeface="ＭＳ Ｐゴシック" charset="-128"/>
              </a:rPr>
              <a:t> </a:t>
            </a:r>
            <a:r>
              <a:rPr lang="de-DE" sz="1100" dirty="0" err="1">
                <a:latin typeface="Arial" charset="0"/>
                <a:ea typeface="ＭＳ Ｐゴシック" charset="-128"/>
              </a:rPr>
              <a:t>is</a:t>
            </a:r>
            <a:r>
              <a:rPr lang="de-DE" sz="1100" dirty="0">
                <a:latin typeface="Arial" charset="0"/>
                <a:ea typeface="ＭＳ Ｐゴシック" charset="-128"/>
              </a:rPr>
              <a:t> </a:t>
            </a:r>
            <a:r>
              <a:rPr lang="de-DE" sz="1100" dirty="0" err="1">
                <a:latin typeface="Arial" charset="0"/>
                <a:ea typeface="ＭＳ Ｐゴシック" charset="-128"/>
              </a:rPr>
              <a:t>prepared</a:t>
            </a:r>
            <a:r>
              <a:rPr lang="de-DE" sz="1100" dirty="0">
                <a:latin typeface="Arial" charset="0"/>
                <a:ea typeface="ＭＳ Ｐゴシック" charset="-128"/>
              </a:rPr>
              <a:t> in </a:t>
            </a:r>
            <a:r>
              <a:rPr lang="de-DE" sz="1100" dirty="0" err="1">
                <a:latin typeface="Arial" charset="0"/>
                <a:ea typeface="ＭＳ Ｐゴシック" charset="-128"/>
              </a:rPr>
              <a:t>its</a:t>
            </a:r>
            <a:r>
              <a:rPr lang="de-DE" sz="1100" dirty="0">
                <a:latin typeface="Arial" charset="0"/>
                <a:ea typeface="ＭＳ Ｐゴシック" charset="-128"/>
              </a:rPr>
              <a:t> </a:t>
            </a:r>
            <a:r>
              <a:rPr lang="de-DE" sz="1100" dirty="0" err="1">
                <a:latin typeface="Arial" charset="0"/>
                <a:ea typeface="ＭＳ Ｐゴシック" charset="-128"/>
              </a:rPr>
              <a:t>quantum</a:t>
            </a:r>
            <a:r>
              <a:rPr lang="de-DE" sz="1100" dirty="0">
                <a:latin typeface="Arial" charset="0"/>
                <a:ea typeface="ＭＳ Ｐゴシック" charset="-128"/>
              </a:rPr>
              <a:t> </a:t>
            </a:r>
            <a:r>
              <a:rPr lang="de-DE" sz="1100" dirty="0" err="1">
                <a:latin typeface="Arial" charset="0"/>
                <a:ea typeface="ＭＳ Ｐゴシック" charset="-128"/>
              </a:rPr>
              <a:t>ground</a:t>
            </a:r>
            <a:r>
              <a:rPr lang="de-DE" sz="1100" dirty="0">
                <a:latin typeface="Arial" charset="0"/>
                <a:ea typeface="ＭＳ Ｐゴシック" charset="-128"/>
              </a:rPr>
              <a:t> </a:t>
            </a:r>
            <a:r>
              <a:rPr lang="de-DE" sz="1100" dirty="0" err="1">
                <a:latin typeface="Arial" charset="0"/>
                <a:ea typeface="ＭＳ Ｐゴシック" charset="-128"/>
              </a:rPr>
              <a:t>state</a:t>
            </a:r>
            <a:r>
              <a:rPr lang="de-DE" sz="1100" dirty="0">
                <a:latin typeface="Arial" charset="0"/>
                <a:ea typeface="ＭＳ Ｐゴシック" charset="-128"/>
              </a:rPr>
              <a:t> </a:t>
            </a:r>
            <a:r>
              <a:rPr lang="de-DE" sz="1100" dirty="0" err="1">
                <a:latin typeface="Arial" charset="0"/>
                <a:ea typeface="ＭＳ Ｐゴシック" charset="-128"/>
              </a:rPr>
              <a:t>of</a:t>
            </a:r>
            <a:r>
              <a:rPr lang="de-DE" sz="1100" dirty="0">
                <a:latin typeface="Arial" charset="0"/>
                <a:ea typeface="ＭＳ Ｐゴシック" charset="-128"/>
              </a:rPr>
              <a:t> </a:t>
            </a:r>
            <a:r>
              <a:rPr lang="de-DE" sz="1100" dirty="0" err="1">
                <a:latin typeface="Arial" charset="0"/>
                <a:ea typeface="ＭＳ Ｐゴシック" charset="-128"/>
              </a:rPr>
              <a:t>motion</a:t>
            </a:r>
            <a:r>
              <a:rPr lang="de-DE" sz="1100" dirty="0">
                <a:latin typeface="Arial" charset="0"/>
                <a:ea typeface="ＭＳ Ｐゴシック" charset="-128"/>
              </a:rPr>
              <a:t> in a 100kHz</a:t>
            </a:r>
          </a:p>
          <a:p>
            <a:r>
              <a:rPr lang="de-DE" sz="1100" dirty="0" err="1">
                <a:latin typeface="Arial" charset="0"/>
                <a:ea typeface="ＭＳ Ｐゴシック" charset="-128"/>
              </a:rPr>
              <a:t>frequency</a:t>
            </a:r>
            <a:r>
              <a:rPr lang="de-DE" sz="1100" dirty="0">
                <a:latin typeface="Arial" charset="0"/>
                <a:ea typeface="ＭＳ Ｐゴシック" charset="-128"/>
              </a:rPr>
              <a:t> </a:t>
            </a:r>
            <a:r>
              <a:rPr lang="de-DE" sz="1100" dirty="0" err="1">
                <a:latin typeface="Arial" charset="0"/>
                <a:ea typeface="ＭＳ Ｐゴシック" charset="-128"/>
              </a:rPr>
              <a:t>optical</a:t>
            </a:r>
            <a:r>
              <a:rPr lang="de-DE" sz="1100" dirty="0">
                <a:latin typeface="Arial" charset="0"/>
                <a:ea typeface="ＭＳ Ｐゴシック" charset="-128"/>
              </a:rPr>
              <a:t> </a:t>
            </a:r>
            <a:r>
              <a:rPr lang="de-DE" sz="1100" dirty="0" err="1">
                <a:latin typeface="Arial" charset="0"/>
                <a:ea typeface="ＭＳ Ｐゴシック" charset="-128"/>
              </a:rPr>
              <a:t>trap</a:t>
            </a:r>
            <a:r>
              <a:rPr lang="de-DE" sz="1100" dirty="0">
                <a:latin typeface="Arial" charset="0"/>
                <a:ea typeface="ＭＳ Ｐゴシック" charset="-128"/>
              </a:rPr>
              <a:t> </a:t>
            </a:r>
            <a:r>
              <a:rPr lang="de-DE" sz="1100" dirty="0" err="1">
                <a:latin typeface="Arial" charset="0"/>
                <a:ea typeface="ＭＳ Ｐゴシック" charset="-128"/>
              </a:rPr>
              <a:t>can</a:t>
            </a:r>
            <a:r>
              <a:rPr lang="de-DE" sz="1100" dirty="0">
                <a:latin typeface="Arial" charset="0"/>
                <a:ea typeface="ＭＳ Ｐゴシック" charset="-128"/>
              </a:rPr>
              <a:t> </a:t>
            </a:r>
            <a:r>
              <a:rPr lang="de-DE" sz="1100" dirty="0" err="1">
                <a:latin typeface="Arial" charset="0"/>
                <a:ea typeface="ＭＳ Ｐゴシック" charset="-128"/>
              </a:rPr>
              <a:t>achieve</a:t>
            </a:r>
            <a:r>
              <a:rPr lang="de-DE" sz="1100" dirty="0">
                <a:latin typeface="Arial" charset="0"/>
                <a:ea typeface="ＭＳ Ｐゴシック" charset="-128"/>
              </a:rPr>
              <a:t> </a:t>
            </a:r>
            <a:r>
              <a:rPr lang="de-DE" sz="1100" dirty="0" err="1">
                <a:latin typeface="Arial" charset="0"/>
                <a:ea typeface="ＭＳ Ｐゴシック" charset="-128"/>
              </a:rPr>
              <a:t>coherent</a:t>
            </a:r>
            <a:r>
              <a:rPr lang="de-DE" sz="1100" dirty="0">
                <a:latin typeface="Arial" charset="0"/>
                <a:ea typeface="ＭＳ Ｐゴシック" charset="-128"/>
              </a:rPr>
              <a:t> </a:t>
            </a:r>
            <a:r>
              <a:rPr lang="de-DE" sz="1100" dirty="0" err="1">
                <a:latin typeface="Arial" charset="0"/>
                <a:ea typeface="ＭＳ Ｐゴシック" charset="-128"/>
              </a:rPr>
              <a:t>wavepacket</a:t>
            </a:r>
            <a:r>
              <a:rPr lang="de-DE" sz="1100" dirty="0">
                <a:latin typeface="Arial" charset="0"/>
                <a:ea typeface="ＭＳ Ｐゴシック" charset="-128"/>
              </a:rPr>
              <a:t> </a:t>
            </a:r>
            <a:r>
              <a:rPr lang="de-DE" sz="1100" dirty="0" err="1">
                <a:latin typeface="Arial" charset="0"/>
                <a:ea typeface="ＭＳ Ｐゴシック" charset="-128"/>
              </a:rPr>
              <a:t>expansion</a:t>
            </a:r>
            <a:r>
              <a:rPr lang="de-DE" sz="1100" dirty="0">
                <a:latin typeface="Arial" charset="0"/>
                <a:ea typeface="ＭＳ Ｐゴシック" charset="-128"/>
              </a:rPr>
              <a:t> </a:t>
            </a:r>
            <a:r>
              <a:rPr lang="de-DE" sz="1100" dirty="0" err="1">
                <a:latin typeface="Arial" charset="0"/>
                <a:ea typeface="ＭＳ Ｐゴシック" charset="-128"/>
              </a:rPr>
              <a:t>times</a:t>
            </a:r>
            <a:r>
              <a:rPr lang="de-DE" sz="1100" dirty="0">
                <a:latin typeface="Arial" charset="0"/>
                <a:ea typeface="ＭＳ Ｐゴシック" charset="-128"/>
              </a:rPr>
              <a:t> </a:t>
            </a:r>
            <a:r>
              <a:rPr lang="de-DE" sz="1100" dirty="0" err="1">
                <a:latin typeface="Arial" charset="0"/>
                <a:ea typeface="ＭＳ Ｐゴシック" charset="-128"/>
              </a:rPr>
              <a:t>of</a:t>
            </a:r>
            <a:r>
              <a:rPr lang="de-DE" sz="1100" dirty="0">
                <a:latin typeface="Arial" charset="0"/>
                <a:ea typeface="ＭＳ Ｐゴシック" charset="-128"/>
              </a:rPr>
              <a:t> </a:t>
            </a:r>
            <a:r>
              <a:rPr lang="de-DE" sz="1100" dirty="0" err="1">
                <a:latin typeface="Arial" charset="0"/>
                <a:ea typeface="ＭＳ Ｐゴシック" charset="-128"/>
              </a:rPr>
              <a:t>seconds</a:t>
            </a:r>
            <a:r>
              <a:rPr lang="de-DE" sz="1100" dirty="0">
                <a:latin typeface="Arial" charset="0"/>
                <a:ea typeface="ＭＳ Ｐゴシック" charset="-128"/>
              </a:rPr>
              <a:t> </a:t>
            </a:r>
            <a:r>
              <a:rPr lang="de-DE" sz="1100" dirty="0" err="1">
                <a:latin typeface="Arial" charset="0"/>
                <a:ea typeface="ＭＳ Ｐゴシック" charset="-128"/>
              </a:rPr>
              <a:t>at</a:t>
            </a:r>
            <a:r>
              <a:rPr lang="de-DE" sz="1100" dirty="0">
                <a:latin typeface="Arial" charset="0"/>
                <a:ea typeface="ＭＳ Ｐゴシック" charset="-128"/>
              </a:rPr>
              <a:t> an </a:t>
            </a:r>
            <a:r>
              <a:rPr lang="de-DE" sz="1100" dirty="0" err="1">
                <a:latin typeface="Arial" charset="0"/>
                <a:ea typeface="ＭＳ Ｐゴシック" charset="-128"/>
              </a:rPr>
              <a:t>environment</a:t>
            </a:r>
            <a:endParaRPr lang="de-DE" sz="1100" dirty="0">
              <a:latin typeface="Arial" charset="0"/>
              <a:ea typeface="ＭＳ Ｐゴシック" charset="-128"/>
            </a:endParaRPr>
          </a:p>
          <a:p>
            <a:r>
              <a:rPr lang="de-DE" sz="1100" dirty="0" err="1">
                <a:latin typeface="Arial" charset="0"/>
                <a:ea typeface="ＭＳ Ｐゴシック" charset="-128"/>
              </a:rPr>
              <a:t>temperature</a:t>
            </a:r>
            <a:r>
              <a:rPr lang="de-DE" sz="1100" dirty="0">
                <a:latin typeface="Arial" charset="0"/>
                <a:ea typeface="ＭＳ Ｐゴシック" charset="-128"/>
              </a:rPr>
              <a:t> </a:t>
            </a:r>
            <a:r>
              <a:rPr lang="de-DE" sz="1100" dirty="0" err="1">
                <a:latin typeface="Arial" charset="0"/>
                <a:ea typeface="ＭＳ Ｐゴシック" charset="-128"/>
              </a:rPr>
              <a:t>of</a:t>
            </a:r>
            <a:r>
              <a:rPr lang="de-DE" sz="1100" dirty="0">
                <a:latin typeface="Arial" charset="0"/>
                <a:ea typeface="ＭＳ Ｐゴシック" charset="-128"/>
              </a:rPr>
              <a:t> 20 K </a:t>
            </a:r>
            <a:r>
              <a:rPr lang="de-DE" sz="1100" dirty="0" err="1">
                <a:latin typeface="Arial" charset="0"/>
                <a:ea typeface="ＭＳ Ｐゴシック" charset="-128"/>
              </a:rPr>
              <a:t>and</a:t>
            </a:r>
            <a:r>
              <a:rPr lang="de-DE" sz="1100" dirty="0">
                <a:latin typeface="Arial" charset="0"/>
                <a:ea typeface="ＭＳ Ｐゴシック" charset="-128"/>
              </a:rPr>
              <a:t> a </a:t>
            </a:r>
            <a:r>
              <a:rPr lang="de-DE" sz="1100" dirty="0" err="1">
                <a:latin typeface="Arial" charset="0"/>
                <a:ea typeface="ＭＳ Ｐゴシック" charset="-128"/>
              </a:rPr>
              <a:t>background</a:t>
            </a:r>
            <a:r>
              <a:rPr lang="de-DE" sz="1100" dirty="0">
                <a:latin typeface="Arial" charset="0"/>
                <a:ea typeface="ＭＳ Ｐゴシック" charset="-128"/>
              </a:rPr>
              <a:t> </a:t>
            </a:r>
            <a:r>
              <a:rPr lang="de-DE" sz="1100" dirty="0" err="1">
                <a:latin typeface="Arial" charset="0"/>
                <a:ea typeface="ＭＳ Ｐゴシック" charset="-128"/>
              </a:rPr>
              <a:t>pressure</a:t>
            </a:r>
            <a:r>
              <a:rPr lang="de-DE" sz="1100" dirty="0">
                <a:latin typeface="Arial" charset="0"/>
                <a:ea typeface="ＭＳ Ｐゴシック" charset="-128"/>
              </a:rPr>
              <a:t> </a:t>
            </a:r>
            <a:r>
              <a:rPr lang="de-DE" sz="1100" dirty="0" err="1">
                <a:latin typeface="Arial" charset="0"/>
                <a:ea typeface="ＭＳ Ｐゴシック" charset="-128"/>
              </a:rPr>
              <a:t>of</a:t>
            </a:r>
            <a:r>
              <a:rPr lang="de-DE" sz="1100" dirty="0">
                <a:latin typeface="Arial" charset="0"/>
                <a:ea typeface="ＭＳ Ｐゴシック" charset="-128"/>
              </a:rPr>
              <a:t> 10-11 </a:t>
            </a:r>
            <a:r>
              <a:rPr lang="de-DE" sz="1100" dirty="0" err="1">
                <a:latin typeface="Arial" charset="0"/>
                <a:ea typeface="ＭＳ Ｐゴシック" charset="-128"/>
              </a:rPr>
              <a:t>mbar</a:t>
            </a:r>
            <a:r>
              <a:rPr lang="de-DE" sz="1100" dirty="0">
                <a:latin typeface="Arial" charset="0"/>
                <a:ea typeface="ＭＳ Ｐゴシック" charset="-128"/>
              </a:rPr>
              <a:t> [33].</a:t>
            </a: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30</a:t>
            </a:fld>
            <a:endParaRPr lang="de-DE">
              <a:solidFill>
                <a:prstClr val="black"/>
              </a:solidFill>
              <a:latin typeface="Calibri"/>
            </a:endParaRPr>
          </a:p>
        </p:txBody>
      </p:sp>
    </p:spTree>
    <p:extLst>
      <p:ext uri="{BB962C8B-B14F-4D97-AF65-F5344CB8AC3E}">
        <p14:creationId xmlns:p14="http://schemas.microsoft.com/office/powerpoint/2010/main" val="4212338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8715F7-32ED-46F9-80F8-7FD487304C83}" type="slidenum">
              <a:rPr lang="de-DE">
                <a:solidFill>
                  <a:prstClr val="black"/>
                </a:solidFill>
                <a:latin typeface="Calibri"/>
              </a:rPr>
              <a:pPr/>
              <a:t>31</a:t>
            </a:fld>
            <a:endParaRPr lang="de-DE">
              <a:solidFill>
                <a:prstClr val="black"/>
              </a:solidFill>
              <a:latin typeface="Calibri"/>
            </a:endParaRPr>
          </a:p>
        </p:txBody>
      </p:sp>
      <p:sp>
        <p:nvSpPr>
          <p:cNvPr id="2190338" name="Rectangle 2"/>
          <p:cNvSpPr>
            <a:spLocks noGrp="1" noRot="1" noChangeAspect="1" noChangeArrowheads="1" noTextEdit="1"/>
          </p:cNvSpPr>
          <p:nvPr>
            <p:ph type="sldImg"/>
          </p:nvPr>
        </p:nvSpPr>
        <p:spPr>
          <a:ln/>
        </p:spPr>
      </p:sp>
      <p:sp>
        <p:nvSpPr>
          <p:cNvPr id="2190339" name="Rectangle 3"/>
          <p:cNvSpPr>
            <a:spLocks noGrp="1" noChangeArrowheads="1"/>
          </p:cNvSpPr>
          <p:nvPr>
            <p:ph type="body" idx="1"/>
          </p:nvPr>
        </p:nvSpPr>
        <p:spPr/>
        <p:txBody>
          <a:bodyPr/>
          <a:lstStyle/>
          <a:p>
            <a:endParaRPr lang="de-DE"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Let</a:t>
            </a:r>
            <a:r>
              <a:rPr lang="de-DE" dirty="0" smtClean="0"/>
              <a:t> </a:t>
            </a:r>
            <a:r>
              <a:rPr lang="de-DE" dirty="0" err="1" smtClean="0"/>
              <a:t>me</a:t>
            </a:r>
            <a:r>
              <a:rPr lang="de-DE" dirty="0" smtClean="0"/>
              <a:t> </a:t>
            </a:r>
            <a:r>
              <a:rPr lang="de-DE" dirty="0" err="1" smtClean="0"/>
              <a:t>start</a:t>
            </a:r>
            <a:r>
              <a:rPr lang="de-DE" dirty="0" smtClean="0"/>
              <a:t> </a:t>
            </a:r>
            <a:r>
              <a:rPr lang="de-DE" dirty="0" err="1" smtClean="0"/>
              <a:t>with</a:t>
            </a:r>
            <a:r>
              <a:rPr lang="de-DE" dirty="0" smtClean="0"/>
              <a:t> a </a:t>
            </a:r>
            <a:r>
              <a:rPr lang="de-DE" dirty="0" err="1" smtClean="0"/>
              <a:t>brief</a:t>
            </a:r>
            <a:r>
              <a:rPr lang="de-DE" dirty="0" smtClean="0"/>
              <a:t> </a:t>
            </a:r>
            <a:r>
              <a:rPr lang="de-DE" dirty="0" err="1" smtClean="0"/>
              <a:t>fact</a:t>
            </a:r>
            <a:r>
              <a:rPr lang="de-DE" dirty="0" smtClean="0"/>
              <a:t> check. ...</a:t>
            </a:r>
          </a:p>
          <a:p>
            <a:r>
              <a:rPr lang="de-DE"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err="1" smtClean="0"/>
              <a:t>What</a:t>
            </a:r>
            <a:r>
              <a:rPr lang="de-DE" dirty="0" smtClean="0"/>
              <a:t> I </a:t>
            </a:r>
            <a:r>
              <a:rPr lang="de-DE" dirty="0" err="1" smtClean="0"/>
              <a:t>would</a:t>
            </a:r>
            <a:r>
              <a:rPr lang="de-DE" dirty="0" smtClean="0"/>
              <a:t> </a:t>
            </a:r>
            <a:r>
              <a:rPr lang="de-DE" dirty="0" err="1" smtClean="0"/>
              <a:t>like</a:t>
            </a:r>
            <a:r>
              <a:rPr lang="de-DE" dirty="0" smtClean="0"/>
              <a:t> </a:t>
            </a:r>
            <a:r>
              <a:rPr lang="de-DE" dirty="0" err="1" smtClean="0"/>
              <a:t>to</a:t>
            </a:r>
            <a:r>
              <a:rPr lang="de-DE" dirty="0" smtClean="0"/>
              <a:t> do in </a:t>
            </a:r>
            <a:r>
              <a:rPr lang="de-DE" dirty="0" err="1" smtClean="0"/>
              <a:t>the</a:t>
            </a:r>
            <a:r>
              <a:rPr lang="de-DE" dirty="0" smtClean="0"/>
              <a:t> </a:t>
            </a:r>
            <a:r>
              <a:rPr lang="de-DE" dirty="0" err="1" smtClean="0"/>
              <a:t>following</a:t>
            </a:r>
            <a:r>
              <a:rPr lang="de-DE" dirty="0" smtClean="0"/>
              <a:t> </a:t>
            </a:r>
            <a:r>
              <a:rPr lang="de-DE" dirty="0" err="1" smtClean="0"/>
              <a:t>is</a:t>
            </a:r>
            <a:r>
              <a:rPr lang="de-DE" dirty="0" smtClean="0"/>
              <a:t> </a:t>
            </a:r>
            <a:r>
              <a:rPr lang="de-DE" dirty="0" err="1" smtClean="0"/>
              <a:t>to</a:t>
            </a:r>
            <a:r>
              <a:rPr lang="de-DE" dirty="0" smtClean="0"/>
              <a:t> </a:t>
            </a:r>
            <a:r>
              <a:rPr lang="de-DE" dirty="0" err="1" smtClean="0"/>
              <a:t>gradually</a:t>
            </a:r>
            <a:r>
              <a:rPr lang="de-DE" dirty="0" smtClean="0"/>
              <a:t> </a:t>
            </a:r>
            <a:r>
              <a:rPr lang="de-DE" dirty="0" err="1" smtClean="0"/>
              <a:t>increase</a:t>
            </a:r>
            <a:r>
              <a:rPr lang="de-DE" dirty="0" smtClean="0"/>
              <a:t> </a:t>
            </a:r>
            <a:r>
              <a:rPr lang="de-DE" dirty="0" err="1" smtClean="0"/>
              <a:t>the</a:t>
            </a:r>
            <a:r>
              <a:rPr lang="de-DE" dirty="0" smtClean="0"/>
              <a:t> </a:t>
            </a:r>
            <a:r>
              <a:rPr lang="de-DE" dirty="0" err="1" smtClean="0"/>
              <a:t>degree</a:t>
            </a:r>
            <a:r>
              <a:rPr lang="de-DE" dirty="0" smtClean="0"/>
              <a:t> </a:t>
            </a:r>
            <a:r>
              <a:rPr lang="de-DE" dirty="0" err="1" smtClean="0"/>
              <a:t>of</a:t>
            </a:r>
            <a:r>
              <a:rPr lang="de-DE" dirty="0" smtClean="0"/>
              <a:t> </a:t>
            </a:r>
            <a:r>
              <a:rPr lang="de-DE" baseline="0" dirty="0" err="1" smtClean="0"/>
              <a:t>interplay</a:t>
            </a:r>
            <a:r>
              <a:rPr lang="de-DE" baseline="0" dirty="0" smtClean="0"/>
              <a:t> </a:t>
            </a:r>
            <a:r>
              <a:rPr lang="de-DE" baseline="0" dirty="0" err="1" smtClean="0"/>
              <a:t>between</a:t>
            </a:r>
            <a:r>
              <a:rPr lang="de-DE" baseline="0" dirty="0" smtClean="0"/>
              <a:t> </a:t>
            </a:r>
            <a:r>
              <a:rPr lang="de-DE" baseline="0" dirty="0" err="1" smtClean="0"/>
              <a:t>these</a:t>
            </a:r>
            <a:r>
              <a:rPr lang="de-DE" baseline="0" dirty="0" smtClean="0"/>
              <a:t> </a:t>
            </a:r>
            <a:r>
              <a:rPr lang="de-DE" baseline="0" dirty="0" err="1" smtClean="0"/>
              <a:t>two</a:t>
            </a:r>
            <a:r>
              <a:rPr lang="de-DE" baseline="0" dirty="0" smtClean="0"/>
              <a:t> </a:t>
            </a:r>
            <a:r>
              <a:rPr lang="de-DE" baseline="0" dirty="0" err="1" smtClean="0"/>
              <a:t>domains</a:t>
            </a:r>
            <a:endParaRPr lang="de-DE" dirty="0" smtClean="0"/>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3</a:t>
            </a:fld>
            <a:endParaRPr lang="de-DE">
              <a:solidFill>
                <a:prstClr val="black"/>
              </a:solidFill>
              <a:latin typeface="Calibri"/>
            </a:endParaRPr>
          </a:p>
        </p:txBody>
      </p:sp>
    </p:spTree>
    <p:extLst>
      <p:ext uri="{BB962C8B-B14F-4D97-AF65-F5344CB8AC3E}">
        <p14:creationId xmlns:p14="http://schemas.microsoft.com/office/powerpoint/2010/main" val="9355566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32</a:t>
            </a:fld>
            <a:endParaRPr lang="de-DE">
              <a:solidFill>
                <a:prstClr val="black"/>
              </a:solidFill>
              <a:latin typeface="Calibri"/>
            </a:endParaRPr>
          </a:p>
        </p:txBody>
      </p:sp>
    </p:spTree>
    <p:extLst>
      <p:ext uri="{BB962C8B-B14F-4D97-AF65-F5344CB8AC3E}">
        <p14:creationId xmlns:p14="http://schemas.microsoft.com/office/powerpoint/2010/main" val="3271516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What</a:t>
            </a:r>
            <a:r>
              <a:rPr lang="de-DE" dirty="0" smtClean="0"/>
              <a:t> </a:t>
            </a:r>
            <a:r>
              <a:rPr lang="de-DE" dirty="0" err="1" smtClean="0"/>
              <a:t>you</a:t>
            </a:r>
            <a:r>
              <a:rPr lang="de-DE" dirty="0" smtClean="0"/>
              <a:t> </a:t>
            </a:r>
            <a:r>
              <a:rPr lang="de-DE" dirty="0" err="1" smtClean="0"/>
              <a:t>see</a:t>
            </a:r>
            <a:r>
              <a:rPr lang="de-DE" dirty="0" smtClean="0"/>
              <a:t> </a:t>
            </a:r>
            <a:r>
              <a:rPr lang="de-DE" dirty="0" err="1" smtClean="0"/>
              <a:t>here</a:t>
            </a:r>
            <a:r>
              <a:rPr lang="de-DE" dirty="0" smtClean="0"/>
              <a:t> </a:t>
            </a:r>
            <a:r>
              <a:rPr lang="de-DE" dirty="0" err="1" smtClean="0"/>
              <a:t>is</a:t>
            </a:r>
            <a:r>
              <a:rPr lang="de-DE" baseline="0" dirty="0" smtClean="0"/>
              <a:t> a </a:t>
            </a:r>
            <a:r>
              <a:rPr lang="de-DE" baseline="0" dirty="0" err="1" smtClean="0"/>
              <a:t>schematic</a:t>
            </a:r>
            <a:r>
              <a:rPr lang="de-DE" baseline="0" dirty="0" smtClean="0"/>
              <a:t> </a:t>
            </a:r>
            <a:r>
              <a:rPr lang="de-DE" baseline="0" dirty="0" err="1" smtClean="0"/>
              <a:t>and</a:t>
            </a:r>
            <a:r>
              <a:rPr lang="de-DE" baseline="0" dirty="0" smtClean="0"/>
              <a:t> </a:t>
            </a:r>
            <a:r>
              <a:rPr lang="de-DE" baseline="0" dirty="0" err="1" smtClean="0"/>
              <a:t>allegedly</a:t>
            </a:r>
            <a:r>
              <a:rPr lang="de-DE" baseline="0" dirty="0" smtClean="0"/>
              <a:t> </a:t>
            </a:r>
            <a:r>
              <a:rPr lang="de-DE" baseline="0" dirty="0" err="1" smtClean="0"/>
              <a:t>crude</a:t>
            </a:r>
            <a:r>
              <a:rPr lang="de-DE" baseline="0" dirty="0" smtClean="0"/>
              <a:t> </a:t>
            </a:r>
            <a:r>
              <a:rPr lang="de-DE" baseline="0" dirty="0" err="1" smtClean="0"/>
              <a:t>overview</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on </a:t>
            </a:r>
            <a:r>
              <a:rPr lang="de-DE" baseline="0" dirty="0" err="1" smtClean="0"/>
              <a:t>experiments</a:t>
            </a:r>
            <a:r>
              <a:rPr lang="de-DE" baseline="0" dirty="0" smtClean="0"/>
              <a:t> </a:t>
            </a:r>
            <a:r>
              <a:rPr lang="de-DE" baseline="0" dirty="0" err="1" smtClean="0"/>
              <a:t>involving</a:t>
            </a:r>
            <a:r>
              <a:rPr lang="de-DE" baseline="0" dirty="0" smtClean="0"/>
              <a:t> massive </a:t>
            </a:r>
            <a:r>
              <a:rPr lang="de-DE" baseline="0" dirty="0" err="1" smtClean="0"/>
              <a:t>systems</a:t>
            </a:r>
            <a:r>
              <a:rPr lang="de-DE" baseline="0" dirty="0" smtClean="0"/>
              <a:t>, </a:t>
            </a:r>
            <a:r>
              <a:rPr lang="de-DE" baseline="0" dirty="0" err="1" smtClean="0"/>
              <a:t>where</a:t>
            </a:r>
            <a:r>
              <a:rPr lang="de-DE" baseline="0" dirty="0" smtClean="0"/>
              <a:t> I </a:t>
            </a:r>
            <a:r>
              <a:rPr lang="de-DE" baseline="0" dirty="0" err="1" smtClean="0"/>
              <a:t>have</a:t>
            </a:r>
            <a:r>
              <a:rPr lang="de-DE" baseline="0" dirty="0" smtClean="0"/>
              <a:t> </a:t>
            </a:r>
            <a:r>
              <a:rPr lang="de-DE" baseline="0" dirty="0" err="1" smtClean="0"/>
              <a:t>devided</a:t>
            </a:r>
            <a:r>
              <a:rPr lang="de-DE" baseline="0" dirty="0" smtClean="0"/>
              <a:t> </a:t>
            </a:r>
            <a:r>
              <a:rPr lang="de-DE" baseline="0" dirty="0" err="1" smtClean="0"/>
              <a:t>the</a:t>
            </a:r>
            <a:r>
              <a:rPr lang="de-DE" baseline="0" dirty="0" smtClean="0"/>
              <a:t> </a:t>
            </a:r>
            <a:r>
              <a:rPr lang="de-DE" baseline="0" dirty="0" err="1" smtClean="0"/>
              <a:t>world</a:t>
            </a:r>
            <a:r>
              <a:rPr lang="de-DE" baseline="0" dirty="0" smtClean="0"/>
              <a:t> in </a:t>
            </a:r>
          </a:p>
          <a:p>
            <a:endParaRPr lang="de-DE" baseline="0" dirty="0" smtClean="0"/>
          </a:p>
          <a:p>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world</a:t>
            </a:r>
            <a:r>
              <a:rPr lang="de-DE" baseline="0" dirty="0" smtClean="0"/>
              <a:t>, in </a:t>
            </a:r>
            <a:r>
              <a:rPr lang="de-DE" baseline="0" dirty="0" err="1" smtClean="0"/>
              <a:t>whihc</a:t>
            </a:r>
            <a:r>
              <a:rPr lang="de-DE" baseline="0" dirty="0" smtClean="0"/>
              <a:t> </a:t>
            </a:r>
            <a:r>
              <a:rPr lang="de-DE" baseline="0" dirty="0" err="1" smtClean="0"/>
              <a:t>small</a:t>
            </a:r>
            <a:r>
              <a:rPr lang="de-DE" baseline="0" dirty="0" smtClean="0"/>
              <a:t> </a:t>
            </a:r>
            <a:r>
              <a:rPr lang="de-DE" baseline="0" dirty="0" err="1" smtClean="0"/>
              <a:t>masses</a:t>
            </a:r>
            <a:r>
              <a:rPr lang="de-DE" baseline="0" dirty="0" smtClean="0"/>
              <a:t> (</a:t>
            </a:r>
            <a:r>
              <a:rPr lang="de-DE" baseline="0" dirty="0" err="1" smtClean="0"/>
              <a:t>up</a:t>
            </a:r>
            <a:r>
              <a:rPr lang="de-DE" baseline="0" dirty="0" smtClean="0"/>
              <a:t> </a:t>
            </a:r>
            <a:r>
              <a:rPr lang="de-DE" baseline="0" dirty="0" err="1" smtClean="0"/>
              <a:t>to</a:t>
            </a:r>
            <a:r>
              <a:rPr lang="de-DE" baseline="0" dirty="0" smtClean="0"/>
              <a:t> 10^6 </a:t>
            </a:r>
            <a:r>
              <a:rPr lang="de-DE" baseline="0" dirty="0" err="1" smtClean="0"/>
              <a:t>atoms</a:t>
            </a:r>
            <a:r>
              <a:rPr lang="de-DE" baseline="0" dirty="0" smtClean="0"/>
              <a:t>; 10^-20 kg) </a:t>
            </a:r>
            <a:r>
              <a:rPr lang="de-DE" baseline="0" dirty="0" err="1" smtClean="0"/>
              <a:t>show</a:t>
            </a:r>
            <a:r>
              <a:rPr lang="de-DE" baseline="0" dirty="0" smtClean="0"/>
              <a:t> </a:t>
            </a:r>
            <a:r>
              <a:rPr lang="de-DE" baseline="0" dirty="0" err="1" smtClean="0"/>
              <a:t>coherence</a:t>
            </a:r>
            <a:r>
              <a:rPr lang="de-DE" baseline="0" dirty="0" smtClean="0"/>
              <a:t> </a:t>
            </a:r>
            <a:r>
              <a:rPr lang="de-DE" baseline="0" dirty="0" err="1" smtClean="0"/>
              <a:t>times</a:t>
            </a:r>
            <a:r>
              <a:rPr lang="de-DE" baseline="0" dirty="0" smtClean="0"/>
              <a:t> </a:t>
            </a:r>
            <a:r>
              <a:rPr lang="de-DE" baseline="0" dirty="0" err="1" smtClean="0"/>
              <a:t>up</a:t>
            </a:r>
            <a:r>
              <a:rPr lang="de-DE" baseline="0" dirty="0" smtClean="0"/>
              <a:t> </a:t>
            </a:r>
            <a:r>
              <a:rPr lang="de-DE" baseline="0" dirty="0" err="1" smtClean="0"/>
              <a:t>to</a:t>
            </a:r>
            <a:r>
              <a:rPr lang="de-DE" baseline="0" dirty="0" smtClean="0"/>
              <a:t> </a:t>
            </a:r>
            <a:r>
              <a:rPr lang="de-DE" baseline="0" dirty="0" err="1" smtClean="0"/>
              <a:t>seconds</a:t>
            </a:r>
            <a:r>
              <a:rPr lang="de-DE" baseline="0" dirty="0" smtClean="0"/>
              <a:t>, </a:t>
            </a:r>
            <a:r>
              <a:rPr lang="de-DE" baseline="0" dirty="0" err="1" smtClean="0"/>
              <a:t>while</a:t>
            </a:r>
            <a:r>
              <a:rPr lang="de-DE" baseline="0" dirty="0" smtClean="0"/>
              <a:t> </a:t>
            </a:r>
            <a:r>
              <a:rPr lang="de-DE" baseline="0" dirty="0" err="1" smtClean="0"/>
              <a:t>the</a:t>
            </a:r>
            <a:r>
              <a:rPr lang="de-DE" baseline="0" dirty="0" smtClean="0"/>
              <a:t> </a:t>
            </a:r>
            <a:r>
              <a:rPr lang="de-DE" baseline="0" dirty="0" err="1" smtClean="0"/>
              <a:t>interference</a:t>
            </a:r>
            <a:r>
              <a:rPr lang="de-DE" baseline="0" dirty="0" smtClean="0"/>
              <a:t> in </a:t>
            </a:r>
            <a:r>
              <a:rPr lang="de-DE" baseline="0" dirty="0" err="1" smtClean="0"/>
              <a:t>systems</a:t>
            </a:r>
            <a:r>
              <a:rPr lang="de-DE" baseline="0" dirty="0" smtClean="0"/>
              <a:t> </a:t>
            </a:r>
            <a:r>
              <a:rPr lang="de-DE" baseline="0" dirty="0" err="1" smtClean="0"/>
              <a:t>with</a:t>
            </a:r>
            <a:r>
              <a:rPr lang="de-DE" baseline="0" dirty="0" smtClean="0"/>
              <a:t> 1013-1016 </a:t>
            </a:r>
            <a:r>
              <a:rPr lang="de-DE" baseline="0" dirty="0" err="1" smtClean="0"/>
              <a:t>atoms</a:t>
            </a:r>
            <a:r>
              <a:rPr lang="de-DE" baseline="0" dirty="0" smtClean="0"/>
              <a:t> will </a:t>
            </a:r>
            <a:r>
              <a:rPr lang="de-DE" baseline="0" dirty="0" err="1" smtClean="0"/>
              <a:t>only</a:t>
            </a:r>
            <a:r>
              <a:rPr lang="de-DE" baseline="0" dirty="0" smtClean="0"/>
              <a:t> last </a:t>
            </a:r>
            <a:r>
              <a:rPr lang="de-DE" baseline="0" dirty="0" err="1" smtClean="0"/>
              <a:t>between</a:t>
            </a:r>
            <a:r>
              <a:rPr lang="de-DE" baseline="0" dirty="0" smtClean="0"/>
              <a:t> </a:t>
            </a:r>
            <a:r>
              <a:rPr lang="de-DE" baseline="0" dirty="0" err="1" smtClean="0"/>
              <a:t>nanoseconds</a:t>
            </a:r>
            <a:r>
              <a:rPr lang="de-DE" baseline="0" dirty="0" smtClean="0"/>
              <a:t> </a:t>
            </a:r>
            <a:r>
              <a:rPr lang="de-DE" baseline="0" dirty="0" err="1" smtClean="0"/>
              <a:t>and</a:t>
            </a:r>
            <a:r>
              <a:rPr lang="de-DE" baseline="0" dirty="0" smtClean="0"/>
              <a:t> </a:t>
            </a:r>
            <a:r>
              <a:rPr lang="de-DE" baseline="0" dirty="0" err="1" smtClean="0"/>
              <a:t>picosecnds</a:t>
            </a:r>
            <a:r>
              <a:rPr lang="de-DE" baseline="0" dirty="0" smtClean="0"/>
              <a:t>.</a:t>
            </a:r>
          </a:p>
          <a:p>
            <a:endParaRPr lang="de-DE" baseline="0" dirty="0" smtClean="0"/>
          </a:p>
          <a:p>
            <a:r>
              <a:rPr lang="de-DE" baseline="0" dirty="0" smtClean="0"/>
              <a:t>On </a:t>
            </a:r>
            <a:r>
              <a:rPr lang="de-DE" baseline="0" dirty="0" err="1" smtClean="0"/>
              <a:t>teh</a:t>
            </a:r>
            <a:r>
              <a:rPr lang="de-DE" baseline="0" dirty="0" smtClean="0"/>
              <a:t> </a:t>
            </a:r>
            <a:r>
              <a:rPr lang="de-DE" baseline="0" dirty="0" err="1" smtClean="0"/>
              <a:t>ozher</a:t>
            </a:r>
            <a:r>
              <a:rPr lang="de-DE" baseline="0" dirty="0" smtClean="0"/>
              <a:t> </a:t>
            </a:r>
            <a:r>
              <a:rPr lang="de-DE" baseline="0" dirty="0" err="1" smtClean="0"/>
              <a:t>hand</a:t>
            </a:r>
            <a:r>
              <a:rPr lang="de-DE" baseline="0" dirty="0" smtClean="0"/>
              <a:t> </a:t>
            </a:r>
            <a:r>
              <a:rPr lang="de-DE" baseline="0" dirty="0" err="1" smtClean="0"/>
              <a:t>we</a:t>
            </a:r>
            <a:r>
              <a:rPr lang="de-DE" baseline="0" dirty="0" smtClean="0"/>
              <a:t> </a:t>
            </a:r>
            <a:r>
              <a:rPr lang="de-DE" baseline="0" dirty="0" err="1" smtClean="0"/>
              <a:t>have</a:t>
            </a:r>
            <a:r>
              <a:rPr lang="de-DE" baseline="0" dirty="0" smtClean="0"/>
              <a:t> </a:t>
            </a:r>
            <a:r>
              <a:rPr lang="de-DE" baseline="0" dirty="0" err="1" smtClean="0"/>
              <a:t>the</a:t>
            </a:r>
            <a:r>
              <a:rPr lang="de-DE" baseline="0" dirty="0" smtClean="0"/>
              <a:t> </a:t>
            </a:r>
            <a:r>
              <a:rPr lang="de-DE" baseline="0" dirty="0" err="1" smtClean="0"/>
              <a:t>classical</a:t>
            </a:r>
            <a:r>
              <a:rPr lang="de-DE" baseline="0" dirty="0" smtClean="0"/>
              <a:t> </a:t>
            </a:r>
            <a:r>
              <a:rPr lang="de-DE" baseline="0" dirty="0" err="1" smtClean="0"/>
              <a:t>world</a:t>
            </a:r>
            <a:r>
              <a:rPr lang="de-DE" baseline="0" dirty="0" smtClean="0"/>
              <a:t> </a:t>
            </a:r>
            <a:r>
              <a:rPr lang="de-DE" baseline="0" dirty="0" err="1" smtClean="0"/>
              <a:t>of</a:t>
            </a:r>
            <a:r>
              <a:rPr lang="de-DE" baseline="0" dirty="0" smtClean="0"/>
              <a:t> </a:t>
            </a:r>
            <a:r>
              <a:rPr lang="de-DE" baseline="0" dirty="0" err="1" smtClean="0"/>
              <a:t>gravitaional</a:t>
            </a:r>
            <a:r>
              <a:rPr lang="de-DE" baseline="0" dirty="0" smtClean="0"/>
              <a:t> </a:t>
            </a:r>
            <a:r>
              <a:rPr lang="de-DE" baseline="0" dirty="0" err="1" smtClean="0"/>
              <a:t>physics</a:t>
            </a:r>
            <a:r>
              <a:rPr lang="de-DE" baseline="0" dirty="0" smtClean="0"/>
              <a:t>, in </a:t>
            </a:r>
            <a:r>
              <a:rPr lang="de-DE" baseline="0" dirty="0" err="1" smtClean="0"/>
              <a:t>which</a:t>
            </a:r>
            <a:r>
              <a:rPr lang="de-DE" baseline="0" dirty="0" smtClean="0"/>
              <a:t> </a:t>
            </a:r>
            <a:r>
              <a:rPr lang="de-DE" baseline="0" dirty="0" err="1" smtClean="0"/>
              <a:t>the</a:t>
            </a:r>
            <a:r>
              <a:rPr lang="de-DE" baseline="0" dirty="0" smtClean="0"/>
              <a:t> </a:t>
            </a:r>
            <a:r>
              <a:rPr lang="de-DE" baseline="0" dirty="0" err="1" smtClean="0"/>
              <a:t>gravitational</a:t>
            </a:r>
            <a:r>
              <a:rPr lang="de-DE" baseline="0" dirty="0" smtClean="0"/>
              <a:t> </a:t>
            </a:r>
            <a:r>
              <a:rPr lang="de-DE" baseline="0" dirty="0" err="1" smtClean="0"/>
              <a:t>fidl</a:t>
            </a:r>
            <a:r>
              <a:rPr lang="de-DE" baseline="0" dirty="0" smtClean="0"/>
              <a:t> </a:t>
            </a:r>
            <a:r>
              <a:rPr lang="de-DE" baseline="0" dirty="0" err="1" smtClean="0"/>
              <a:t>of</a:t>
            </a:r>
            <a:r>
              <a:rPr lang="de-DE" baseline="0" dirty="0" smtClean="0"/>
              <a:t> </a:t>
            </a:r>
            <a:r>
              <a:rPr lang="de-DE" baseline="0" dirty="0" err="1" smtClean="0"/>
              <a:t>source</a:t>
            </a:r>
            <a:r>
              <a:rPr lang="de-DE" baseline="0" dirty="0" smtClean="0"/>
              <a:t> </a:t>
            </a:r>
            <a:r>
              <a:rPr lang="de-DE" baseline="0" dirty="0" err="1" smtClean="0"/>
              <a:t>masses</a:t>
            </a:r>
            <a:r>
              <a:rPr lang="de-DE" baseline="0" dirty="0" smtClean="0"/>
              <a:t> </a:t>
            </a:r>
            <a:r>
              <a:rPr lang="de-DE" baseline="0" dirty="0" err="1" smtClean="0"/>
              <a:t>beyond</a:t>
            </a:r>
            <a:r>
              <a:rPr lang="de-DE" baseline="0" dirty="0" smtClean="0"/>
              <a:t> 100g </a:t>
            </a:r>
            <a:r>
              <a:rPr lang="de-DE" baseline="0" dirty="0" err="1" smtClean="0"/>
              <a:t>is</a:t>
            </a:r>
            <a:r>
              <a:rPr lang="de-DE" baseline="0" dirty="0" smtClean="0"/>
              <a:t> </a:t>
            </a:r>
            <a:r>
              <a:rPr lang="de-DE" baseline="0" dirty="0" err="1" smtClean="0"/>
              <a:t>epxloited</a:t>
            </a:r>
            <a:r>
              <a:rPr lang="de-DE" baseline="0" dirty="0" smtClean="0"/>
              <a:t> </a:t>
            </a:r>
            <a:r>
              <a:rPr lang="de-DE" baseline="0" dirty="0" err="1" smtClean="0"/>
              <a:t>for</a:t>
            </a:r>
            <a:r>
              <a:rPr lang="de-DE" baseline="0" dirty="0" smtClean="0"/>
              <a:t> </a:t>
            </a:r>
            <a:r>
              <a:rPr lang="de-DE" baseline="0" dirty="0" err="1" smtClean="0"/>
              <a:t>measuring</a:t>
            </a:r>
            <a:r>
              <a:rPr lang="de-DE" baseline="0" dirty="0" smtClean="0"/>
              <a:t> </a:t>
            </a:r>
            <a:r>
              <a:rPr lang="de-DE" baseline="0" dirty="0" err="1" smtClean="0"/>
              <a:t>classical</a:t>
            </a:r>
            <a:r>
              <a:rPr lang="de-DE" baseline="0" dirty="0" smtClean="0"/>
              <a:t> </a:t>
            </a:r>
            <a:r>
              <a:rPr lang="de-DE" baseline="0" dirty="0" err="1" smtClean="0"/>
              <a:t>aspects</a:t>
            </a:r>
            <a:r>
              <a:rPr lang="de-DE" baseline="0" dirty="0" smtClean="0"/>
              <a:t> </a:t>
            </a:r>
            <a:r>
              <a:rPr lang="de-DE" baseline="0" dirty="0" err="1" smtClean="0"/>
              <a:t>of</a:t>
            </a:r>
            <a:r>
              <a:rPr lang="de-DE" baseline="0" dirty="0" smtClean="0"/>
              <a:t> </a:t>
            </a:r>
            <a:r>
              <a:rPr lang="de-DE" baseline="0" dirty="0" err="1" smtClean="0"/>
              <a:t>gravity</a:t>
            </a:r>
            <a:r>
              <a:rPr lang="de-DE" baseline="0" dirty="0" smtClean="0"/>
              <a:t> ((</a:t>
            </a:r>
            <a:r>
              <a:rPr lang="de-DE" baseline="0" dirty="0" err="1" smtClean="0"/>
              <a:t>equivalence</a:t>
            </a:r>
            <a:r>
              <a:rPr lang="de-DE" baseline="0" dirty="0" smtClean="0"/>
              <a:t> </a:t>
            </a:r>
            <a:r>
              <a:rPr lang="de-DE" baseline="0" dirty="0" err="1" smtClean="0"/>
              <a:t>principle</a:t>
            </a:r>
            <a:r>
              <a:rPr lang="de-DE" baseline="0" dirty="0" smtClean="0"/>
              <a:t>??? Do </a:t>
            </a:r>
            <a:r>
              <a:rPr lang="de-DE" baseline="0" dirty="0" err="1" smtClean="0"/>
              <a:t>we</a:t>
            </a:r>
            <a:r>
              <a:rPr lang="de-DE" baseline="0" dirty="0" smtClean="0"/>
              <a:t> </a:t>
            </a:r>
            <a:r>
              <a:rPr lang="de-DE" baseline="0" dirty="0" err="1" smtClean="0"/>
              <a:t>need</a:t>
            </a:r>
            <a:r>
              <a:rPr lang="de-DE" baseline="0" dirty="0" smtClean="0"/>
              <a:t> </a:t>
            </a:r>
            <a:r>
              <a:rPr lang="de-DE" baseline="0" dirty="0" err="1" smtClean="0"/>
              <a:t>source</a:t>
            </a:r>
            <a:r>
              <a:rPr lang="de-DE" baseline="0" dirty="0" smtClean="0"/>
              <a:t> </a:t>
            </a:r>
            <a:r>
              <a:rPr lang="de-DE" baseline="0" dirty="0" err="1" smtClean="0"/>
              <a:t>masses</a:t>
            </a:r>
            <a:r>
              <a:rPr lang="de-DE" baseline="0" dirty="0" smtClean="0"/>
              <a:t> </a:t>
            </a:r>
            <a:r>
              <a:rPr lang="de-DE" baseline="0" dirty="0" err="1" smtClean="0"/>
              <a:t>for</a:t>
            </a:r>
            <a:r>
              <a:rPr lang="de-DE" baseline="0" dirty="0" smtClean="0"/>
              <a:t> </a:t>
            </a:r>
            <a:r>
              <a:rPr lang="de-DE" baseline="0" dirty="0" err="1" smtClean="0"/>
              <a:t>that</a:t>
            </a:r>
            <a:r>
              <a:rPr lang="de-DE" baseline="0" dirty="0" smtClean="0"/>
              <a:t>?? </a:t>
            </a:r>
            <a:r>
              <a:rPr lang="de-DE" baseline="0" dirty="0" smtClean="0">
                <a:sym typeface="Wingdings"/>
              </a:rPr>
              <a:t> </a:t>
            </a:r>
            <a:r>
              <a:rPr lang="de-DE" baseline="0" dirty="0" err="1" smtClean="0">
                <a:sym typeface="Wingdings"/>
              </a:rPr>
              <a:t>best</a:t>
            </a:r>
            <a:r>
              <a:rPr lang="de-DE" baseline="0" dirty="0" smtClean="0">
                <a:sym typeface="Wingdings"/>
              </a:rPr>
              <a:t> </a:t>
            </a:r>
            <a:r>
              <a:rPr lang="de-DE" baseline="0" dirty="0" err="1" smtClean="0">
                <a:sym typeface="Wingdings"/>
              </a:rPr>
              <a:t>test</a:t>
            </a:r>
            <a:r>
              <a:rPr lang="de-DE" baseline="0" dirty="0" smtClean="0">
                <a:sym typeface="Wingdings"/>
              </a:rPr>
              <a:t> </a:t>
            </a:r>
            <a:r>
              <a:rPr lang="de-DE" baseline="0" dirty="0" err="1" smtClean="0">
                <a:sym typeface="Wingdings"/>
              </a:rPr>
              <a:t>to</a:t>
            </a:r>
            <a:r>
              <a:rPr lang="de-DE" baseline="0" dirty="0" smtClean="0">
                <a:sym typeface="Wingdings"/>
              </a:rPr>
              <a:t> </a:t>
            </a:r>
            <a:r>
              <a:rPr lang="de-DE" baseline="0" dirty="0" err="1" smtClean="0">
                <a:sym typeface="Wingdings"/>
              </a:rPr>
              <a:t>date</a:t>
            </a:r>
            <a:r>
              <a:rPr lang="de-DE" baseline="0" dirty="0" smtClean="0">
                <a:sym typeface="Wingdings"/>
              </a:rPr>
              <a:t> </a:t>
            </a:r>
            <a:r>
              <a:rPr lang="de-DE" baseline="0" dirty="0" err="1" smtClean="0">
                <a:sym typeface="Wingdings"/>
              </a:rPr>
              <a:t>certainly</a:t>
            </a:r>
            <a:r>
              <a:rPr lang="de-DE" baseline="0" dirty="0" smtClean="0">
                <a:sym typeface="Wingdings"/>
              </a:rPr>
              <a:t> </a:t>
            </a:r>
            <a:r>
              <a:rPr lang="de-DE" baseline="0" dirty="0" err="1" smtClean="0">
                <a:sym typeface="Wingdings"/>
              </a:rPr>
              <a:t>does</a:t>
            </a:r>
            <a:r>
              <a:rPr lang="de-DE" baseline="0" dirty="0" smtClean="0">
                <a:sym typeface="Wingdings"/>
              </a:rPr>
              <a:t>...</a:t>
            </a:r>
            <a:r>
              <a:rPr lang="de-DE" baseline="0" dirty="0" smtClean="0"/>
              <a:t>)))</a:t>
            </a:r>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36</a:t>
            </a:fld>
            <a:endParaRPr lang="de-DE">
              <a:solidFill>
                <a:prstClr val="black"/>
              </a:solidFill>
              <a:latin typeface="Calibri"/>
            </a:endParaRPr>
          </a:p>
        </p:txBody>
      </p:sp>
    </p:spTree>
    <p:extLst>
      <p:ext uri="{BB962C8B-B14F-4D97-AF65-F5344CB8AC3E}">
        <p14:creationId xmlns:p14="http://schemas.microsoft.com/office/powerpoint/2010/main" val="877688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My</a:t>
            </a:r>
            <a:r>
              <a:rPr lang="de-DE" dirty="0" smtClean="0"/>
              <a:t> </a:t>
            </a:r>
            <a:r>
              <a:rPr lang="de-DE" dirty="0" err="1" smtClean="0"/>
              <a:t>goal</a:t>
            </a:r>
            <a:r>
              <a:rPr lang="de-DE" dirty="0" smtClean="0"/>
              <a:t> </a:t>
            </a:r>
            <a:r>
              <a:rPr lang="de-DE" dirty="0" err="1" smtClean="0"/>
              <a:t>is</a:t>
            </a:r>
            <a:r>
              <a:rPr lang="de-DE" dirty="0" smtClean="0"/>
              <a:t> </a:t>
            </a:r>
            <a:r>
              <a:rPr lang="de-DE" dirty="0" err="1" smtClean="0"/>
              <a:t>to</a:t>
            </a:r>
            <a:r>
              <a:rPr lang="de-DE" dirty="0" smtClean="0"/>
              <a:t> bring </a:t>
            </a:r>
            <a:r>
              <a:rPr lang="de-DE" dirty="0" err="1" smtClean="0"/>
              <a:t>these</a:t>
            </a:r>
            <a:r>
              <a:rPr lang="de-DE" dirty="0" smtClean="0"/>
              <a:t> </a:t>
            </a:r>
            <a:r>
              <a:rPr lang="de-DE" dirty="0" err="1" smtClean="0"/>
              <a:t>two</a:t>
            </a:r>
            <a:r>
              <a:rPr lang="de-DE" dirty="0" smtClean="0"/>
              <a:t> </a:t>
            </a:r>
            <a:r>
              <a:rPr lang="de-DE" dirty="0" err="1" smtClean="0"/>
              <a:t>domains</a:t>
            </a:r>
            <a:r>
              <a:rPr lang="de-DE" dirty="0" smtClean="0"/>
              <a:t> </a:t>
            </a:r>
            <a:r>
              <a:rPr lang="de-DE" dirty="0" err="1" smtClean="0"/>
              <a:t>together</a:t>
            </a:r>
            <a:r>
              <a:rPr lang="de-DE" dirty="0" smtClean="0"/>
              <a:t>.</a:t>
            </a:r>
            <a:r>
              <a:rPr lang="de-DE" baseline="0" dirty="0" smtClean="0"/>
              <a:t> </a:t>
            </a:r>
          </a:p>
          <a:p>
            <a:endParaRPr lang="de-DE" baseline="0" dirty="0" smtClean="0"/>
          </a:p>
          <a:p>
            <a:r>
              <a:rPr lang="de-DE" baseline="0" dirty="0" smtClean="0"/>
              <a:t>In a </a:t>
            </a:r>
            <a:r>
              <a:rPr lang="de-DE" baseline="0" dirty="0" err="1" smtClean="0"/>
              <a:t>first</a:t>
            </a:r>
            <a:r>
              <a:rPr lang="de-DE" baseline="0" dirty="0" smtClean="0"/>
              <a:t> </a:t>
            </a:r>
            <a:r>
              <a:rPr lang="de-DE" baseline="0" dirty="0" err="1" smtClean="0"/>
              <a:t>step</a:t>
            </a:r>
            <a:r>
              <a:rPr lang="de-DE" baseline="0" dirty="0" smtClean="0"/>
              <a:t>, i.e. in </a:t>
            </a:r>
            <a:r>
              <a:rPr lang="de-DE" baseline="0" dirty="0" err="1" smtClean="0"/>
              <a:t>this</a:t>
            </a:r>
            <a:r>
              <a:rPr lang="de-DE" baseline="0" dirty="0" smtClean="0"/>
              <a:t> </a:t>
            </a:r>
            <a:r>
              <a:rPr lang="de-DE" baseline="0" dirty="0" err="1" smtClean="0"/>
              <a:t>project</a:t>
            </a:r>
            <a:r>
              <a:rPr lang="de-DE" baseline="0" dirty="0" smtClean="0"/>
              <a:t>, </a:t>
            </a:r>
            <a:r>
              <a:rPr lang="de-DE" baseline="0" dirty="0" err="1" smtClean="0"/>
              <a:t>at</a:t>
            </a:r>
            <a:r>
              <a:rPr lang="de-DE" baseline="0" dirty="0" smtClean="0"/>
              <a:t> least </a:t>
            </a:r>
            <a:r>
              <a:rPr lang="de-DE" baseline="0" dirty="0" err="1" smtClean="0"/>
              <a:t>bringing</a:t>
            </a:r>
            <a:r>
              <a:rPr lang="de-DE" baseline="0" dirty="0" smtClean="0"/>
              <a:t> </a:t>
            </a:r>
            <a:r>
              <a:rPr lang="de-DE" baseline="0" dirty="0" err="1" smtClean="0"/>
              <a:t>them</a:t>
            </a:r>
            <a:r>
              <a:rPr lang="de-DE" baseline="0" dirty="0" smtClean="0"/>
              <a:t> </a:t>
            </a:r>
            <a:r>
              <a:rPr lang="de-DE" baseline="0" dirty="0" err="1" smtClean="0"/>
              <a:t>much</a:t>
            </a:r>
            <a:r>
              <a:rPr lang="de-DE" baseline="0" dirty="0" smtClean="0"/>
              <a:t> </a:t>
            </a:r>
            <a:r>
              <a:rPr lang="de-DE" baseline="0" dirty="0" err="1" smtClean="0"/>
              <a:t>closer</a:t>
            </a:r>
            <a:r>
              <a:rPr lang="de-DE" baseline="0" dirty="0" smtClean="0"/>
              <a:t>:</a:t>
            </a:r>
          </a:p>
          <a:p>
            <a:r>
              <a:rPr lang="de-DE" baseline="0" dirty="0" err="1" smtClean="0"/>
              <a:t>From</a:t>
            </a:r>
            <a:r>
              <a:rPr lang="de-DE" baseline="0" dirty="0" smtClean="0"/>
              <a:t> </a:t>
            </a:r>
            <a:r>
              <a:rPr lang="de-DE" baseline="0" dirty="0" err="1" smtClean="0"/>
              <a:t>the</a:t>
            </a:r>
            <a:r>
              <a:rPr lang="de-DE" baseline="0" dirty="0" smtClean="0"/>
              <a:t> </a:t>
            </a:r>
            <a:r>
              <a:rPr lang="de-DE" baseline="0" dirty="0" err="1" smtClean="0"/>
              <a:t>gravity</a:t>
            </a:r>
            <a:r>
              <a:rPr lang="de-DE" baseline="0" dirty="0" smtClean="0"/>
              <a:t> </a:t>
            </a:r>
            <a:r>
              <a:rPr lang="de-DE" baseline="0" dirty="0" err="1" smtClean="0"/>
              <a:t>side</a:t>
            </a:r>
            <a:r>
              <a:rPr lang="de-DE" baseline="0" dirty="0" smtClean="0"/>
              <a:t>, </a:t>
            </a:r>
            <a:r>
              <a:rPr lang="de-DE" baseline="0" dirty="0" err="1" smtClean="0"/>
              <a:t>we</a:t>
            </a:r>
            <a:r>
              <a:rPr lang="de-DE" baseline="0" dirty="0" smtClean="0"/>
              <a:t> will </a:t>
            </a:r>
            <a:r>
              <a:rPr lang="de-DE" baseline="0" dirty="0" err="1" smtClean="0"/>
              <a:t>gain</a:t>
            </a:r>
            <a:r>
              <a:rPr lang="de-DE" baseline="0" dirty="0" smtClean="0"/>
              <a:t> </a:t>
            </a:r>
            <a:r>
              <a:rPr lang="de-DE" baseline="0" dirty="0" err="1" smtClean="0"/>
              <a:t>at</a:t>
            </a:r>
            <a:r>
              <a:rPr lang="de-DE" baseline="0" dirty="0" smtClean="0"/>
              <a:t> least 5 </a:t>
            </a:r>
            <a:r>
              <a:rPr lang="de-DE" baseline="0" dirty="0" err="1" smtClean="0"/>
              <a:t>orders</a:t>
            </a:r>
            <a:r>
              <a:rPr lang="de-DE" baseline="0" dirty="0" smtClean="0"/>
              <a:t> in </a:t>
            </a:r>
            <a:r>
              <a:rPr lang="de-DE" baseline="0" dirty="0" err="1" smtClean="0"/>
              <a:t>sensitivity</a:t>
            </a:r>
            <a:r>
              <a:rPr lang="de-DE" baseline="0" dirty="0" smtClean="0"/>
              <a:t> </a:t>
            </a:r>
            <a:r>
              <a:rPr lang="de-DE" baseline="0" dirty="0" err="1" smtClean="0"/>
              <a:t>and</a:t>
            </a:r>
            <a:r>
              <a:rPr lang="de-DE" baseline="0" dirty="0" smtClean="0"/>
              <a:t> </a:t>
            </a:r>
            <a:r>
              <a:rPr lang="de-DE" baseline="0" dirty="0" err="1" smtClean="0"/>
              <a:t>establish</a:t>
            </a:r>
            <a:r>
              <a:rPr lang="de-DE" baseline="0" dirty="0" smtClean="0"/>
              <a:t> </a:t>
            </a:r>
            <a:r>
              <a:rPr lang="de-DE" baseline="0" dirty="0" err="1" smtClean="0"/>
              <a:t>experiments</a:t>
            </a:r>
            <a:r>
              <a:rPr lang="de-DE" baseline="0" dirty="0" smtClean="0"/>
              <a:t> </a:t>
            </a:r>
            <a:r>
              <a:rPr lang="de-DE" baseline="0" dirty="0" err="1" smtClean="0"/>
              <a:t>that</a:t>
            </a:r>
            <a:r>
              <a:rPr lang="de-DE" baseline="0" dirty="0" smtClean="0"/>
              <a:t> will </a:t>
            </a:r>
            <a:r>
              <a:rPr lang="de-DE" baseline="0" dirty="0" err="1" smtClean="0"/>
              <a:t>allow</a:t>
            </a:r>
            <a:r>
              <a:rPr lang="de-DE" baseline="0" dirty="0" smtClean="0"/>
              <a:t> </a:t>
            </a:r>
            <a:r>
              <a:rPr lang="de-DE" baseline="0" dirty="0" err="1" smtClean="0"/>
              <a:t>to</a:t>
            </a:r>
            <a:r>
              <a:rPr lang="de-DE" baseline="0" dirty="0" smtClean="0"/>
              <a:t> </a:t>
            </a:r>
            <a:r>
              <a:rPr lang="de-DE" baseline="0" dirty="0" err="1" smtClean="0"/>
              <a:t>test</a:t>
            </a:r>
            <a:r>
              <a:rPr lang="de-DE" baseline="0" dirty="0" smtClean="0"/>
              <a:t> </a:t>
            </a:r>
            <a:r>
              <a:rPr lang="de-DE" baseline="0" dirty="0" err="1" smtClean="0"/>
              <a:t>the</a:t>
            </a:r>
            <a:r>
              <a:rPr lang="de-DE" baseline="0" dirty="0" smtClean="0"/>
              <a:t> </a:t>
            </a:r>
            <a:r>
              <a:rPr lang="de-DE" baseline="0" dirty="0" err="1" smtClean="0"/>
              <a:t>gravitational</a:t>
            </a:r>
            <a:r>
              <a:rPr lang="de-DE" baseline="0" dirty="0" smtClean="0"/>
              <a:t> </a:t>
            </a:r>
            <a:r>
              <a:rPr lang="de-DE" baseline="0" dirty="0" err="1" smtClean="0"/>
              <a:t>field</a:t>
            </a:r>
            <a:r>
              <a:rPr lang="de-DE" baseline="0" dirty="0" smtClean="0"/>
              <a:t> </a:t>
            </a:r>
            <a:r>
              <a:rPr lang="de-DE" baseline="0" dirty="0" err="1" smtClean="0"/>
              <a:t>of</a:t>
            </a:r>
            <a:r>
              <a:rPr lang="de-DE" baseline="0" dirty="0" smtClean="0"/>
              <a:t> </a:t>
            </a:r>
            <a:r>
              <a:rPr lang="de-DE" baseline="0" dirty="0" err="1" smtClean="0"/>
              <a:t>masses</a:t>
            </a:r>
            <a:r>
              <a:rPr lang="de-DE" baseline="0" dirty="0" smtClean="0"/>
              <a:t> in </a:t>
            </a:r>
            <a:r>
              <a:rPr lang="de-DE" baseline="0" dirty="0" err="1" smtClean="0"/>
              <a:t>the</a:t>
            </a:r>
            <a:r>
              <a:rPr lang="de-DE" baseline="0" dirty="0" smtClean="0"/>
              <a:t> mm-size </a:t>
            </a:r>
            <a:r>
              <a:rPr lang="de-DE" baseline="0" dirty="0" err="1" smtClean="0"/>
              <a:t>regime</a:t>
            </a:r>
            <a:r>
              <a:rPr lang="de-DE" baseline="0" dirty="0" smtClean="0"/>
              <a:t> (mg </a:t>
            </a:r>
            <a:r>
              <a:rPr lang="de-DE" baseline="0" dirty="0" err="1" smtClean="0"/>
              <a:t>regime</a:t>
            </a:r>
            <a:r>
              <a:rPr lang="de-DE" baseline="0" dirty="0" smtClean="0"/>
              <a:t>) </a:t>
            </a:r>
            <a:r>
              <a:rPr lang="de-DE" baseline="0" dirty="0" err="1" smtClean="0"/>
              <a:t>or</a:t>
            </a:r>
            <a:r>
              <a:rPr lang="de-DE" baseline="0" dirty="0" smtClean="0"/>
              <a:t> </a:t>
            </a:r>
            <a:r>
              <a:rPr lang="de-DE" baseline="0" dirty="0" err="1" smtClean="0"/>
              <a:t>even</a:t>
            </a:r>
            <a:r>
              <a:rPr lang="de-DE" baseline="0" dirty="0" smtClean="0"/>
              <a:t> </a:t>
            </a:r>
            <a:r>
              <a:rPr lang="de-DE" baseline="0" dirty="0" err="1" smtClean="0"/>
              <a:t>below</a:t>
            </a:r>
            <a:r>
              <a:rPr lang="de-DE" baseline="0" dirty="0" smtClean="0"/>
              <a:t> </a:t>
            </a:r>
          </a:p>
          <a:p>
            <a:endParaRPr lang="de-DE" baseline="0" dirty="0" smtClean="0"/>
          </a:p>
          <a:p>
            <a:r>
              <a:rPr lang="de-DE" baseline="0" dirty="0" err="1" smtClean="0"/>
              <a:t>From</a:t>
            </a:r>
            <a:r>
              <a:rPr lang="de-DE" baseline="0" dirty="0" smtClean="0"/>
              <a:t> </a:t>
            </a:r>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size</a:t>
            </a:r>
            <a:r>
              <a:rPr lang="de-DE" baseline="0" dirty="0" smtClean="0"/>
              <a:t>, </a:t>
            </a:r>
            <a:r>
              <a:rPr lang="de-DE" baseline="0" dirty="0" err="1" smtClean="0"/>
              <a:t>we</a:t>
            </a:r>
            <a:r>
              <a:rPr lang="de-DE" baseline="0" dirty="0" smtClean="0"/>
              <a:t> will </a:t>
            </a:r>
            <a:r>
              <a:rPr lang="de-DE" baseline="0" dirty="0" err="1" smtClean="0"/>
              <a:t>establish</a:t>
            </a:r>
            <a:r>
              <a:rPr lang="de-DE" baseline="0" dirty="0" smtClean="0"/>
              <a:t> </a:t>
            </a:r>
            <a:r>
              <a:rPr lang="de-DE" baseline="0" dirty="0" err="1" smtClean="0"/>
              <a:t>long</a:t>
            </a:r>
            <a:r>
              <a:rPr lang="de-DE" baseline="0" dirty="0" smtClean="0"/>
              <a:t> </a:t>
            </a:r>
            <a:r>
              <a:rPr lang="de-DE" baseline="0" dirty="0" err="1" smtClean="0"/>
              <a:t>coherence</a:t>
            </a:r>
            <a:r>
              <a:rPr lang="de-DE" baseline="0" dirty="0" smtClean="0"/>
              <a:t> </a:t>
            </a:r>
            <a:r>
              <a:rPr lang="de-DE" baseline="0" dirty="0" err="1" smtClean="0"/>
              <a:t>times</a:t>
            </a:r>
            <a:r>
              <a:rPr lang="de-DE" baseline="0" dirty="0" smtClean="0"/>
              <a:t> </a:t>
            </a:r>
            <a:r>
              <a:rPr lang="de-DE" baseline="0" dirty="0" err="1" smtClean="0"/>
              <a:t>for</a:t>
            </a:r>
            <a:r>
              <a:rPr lang="de-DE" baseline="0" dirty="0" smtClean="0"/>
              <a:t> </a:t>
            </a:r>
            <a:r>
              <a:rPr lang="de-DE" baseline="0" dirty="0" err="1" smtClean="0"/>
              <a:t>masses</a:t>
            </a:r>
            <a:r>
              <a:rPr lang="de-DE" baseline="0" dirty="0" smtClean="0"/>
              <a:t> </a:t>
            </a:r>
            <a:r>
              <a:rPr lang="de-DE" baseline="0" dirty="0" err="1" smtClean="0"/>
              <a:t>well</a:t>
            </a:r>
            <a:r>
              <a:rPr lang="de-DE" baseline="0" dirty="0" smtClean="0"/>
              <a:t> </a:t>
            </a:r>
            <a:r>
              <a:rPr lang="de-DE" baseline="0" dirty="0" err="1" smtClean="0"/>
              <a:t>beyond</a:t>
            </a:r>
            <a:r>
              <a:rPr lang="de-DE" baseline="0" dirty="0" smtClean="0"/>
              <a:t> 10^10 </a:t>
            </a:r>
            <a:r>
              <a:rPr lang="de-DE" baseline="0" dirty="0" err="1" smtClean="0"/>
              <a:t>atoms</a:t>
            </a:r>
            <a:r>
              <a:rPr lang="de-DE" baseline="0" dirty="0" smtClean="0"/>
              <a:t>, </a:t>
            </a:r>
            <a:r>
              <a:rPr lang="de-DE" baseline="0" dirty="0" err="1" smtClean="0"/>
              <a:t>ie</a:t>
            </a:r>
            <a:r>
              <a:rPr lang="de-DE" baseline="0" dirty="0" smtClean="0"/>
              <a:t>. 6 </a:t>
            </a:r>
            <a:r>
              <a:rPr lang="de-DE" baseline="0" dirty="0" err="1" smtClean="0"/>
              <a:t>orders</a:t>
            </a:r>
            <a:r>
              <a:rPr lang="de-DE" baseline="0" dirty="0" smtClean="0"/>
              <a:t> </a:t>
            </a:r>
            <a:r>
              <a:rPr lang="de-DE" baseline="0" dirty="0" err="1" smtClean="0"/>
              <a:t>of</a:t>
            </a:r>
            <a:r>
              <a:rPr lang="de-DE" baseline="0" dirty="0" smtClean="0"/>
              <a:t> </a:t>
            </a:r>
            <a:r>
              <a:rPr lang="de-DE" baseline="0" dirty="0" err="1" smtClean="0"/>
              <a:t>magnitude</a:t>
            </a:r>
            <a:r>
              <a:rPr lang="de-DE" baseline="0" dirty="0" smtClean="0"/>
              <a:t> </a:t>
            </a:r>
            <a:r>
              <a:rPr lang="de-DE" baseline="0" dirty="0" err="1" smtClean="0"/>
              <a:t>above</a:t>
            </a:r>
            <a:r>
              <a:rPr lang="de-DE" baseline="0" dirty="0" smtClean="0"/>
              <a:t> </a:t>
            </a:r>
            <a:r>
              <a:rPr lang="de-DE" baseline="0" dirty="0" err="1" smtClean="0"/>
              <a:t>current</a:t>
            </a:r>
            <a:r>
              <a:rPr lang="de-DE" baseline="0" dirty="0" smtClean="0"/>
              <a:t> matter </a:t>
            </a:r>
            <a:r>
              <a:rPr lang="de-DE" baseline="0" dirty="0" err="1" smtClean="0"/>
              <a:t>wave</a:t>
            </a:r>
            <a:r>
              <a:rPr lang="de-DE" baseline="0" dirty="0" smtClean="0"/>
              <a:t> </a:t>
            </a:r>
            <a:r>
              <a:rPr lang="de-DE" baseline="0" dirty="0" err="1" smtClean="0"/>
              <a:t>experimets</a:t>
            </a:r>
            <a:r>
              <a:rPr lang="de-DE" baseline="0" dirty="0" smtClean="0"/>
              <a:t>, </a:t>
            </a:r>
            <a:r>
              <a:rPr lang="de-DE" baseline="0" dirty="0" err="1" smtClean="0"/>
              <a:t>and</a:t>
            </a:r>
            <a:r>
              <a:rPr lang="de-DE" baseline="0" dirty="0" smtClean="0"/>
              <a:t> </a:t>
            </a:r>
            <a:r>
              <a:rPr lang="de-DE" baseline="0" dirty="0" err="1" smtClean="0"/>
              <a:t>we</a:t>
            </a:r>
            <a:r>
              <a:rPr lang="de-DE" baseline="0" dirty="0" smtClean="0"/>
              <a:t> will </a:t>
            </a:r>
            <a:r>
              <a:rPr lang="de-DE" baseline="0" dirty="0" err="1" smtClean="0"/>
              <a:t>explore</a:t>
            </a:r>
            <a:r>
              <a:rPr lang="de-DE" baseline="0" dirty="0" smtClean="0"/>
              <a:t> </a:t>
            </a:r>
            <a:r>
              <a:rPr lang="de-DE" baseline="0" dirty="0" err="1" smtClean="0"/>
              <a:t>the</a:t>
            </a:r>
            <a:r>
              <a:rPr lang="de-DE" baseline="0" dirty="0" smtClean="0"/>
              <a:t> </a:t>
            </a:r>
            <a:r>
              <a:rPr lang="de-DE" baseline="0" dirty="0" err="1" smtClean="0"/>
              <a:t>boundaries</a:t>
            </a:r>
            <a:r>
              <a:rPr lang="de-DE" baseline="0" dirty="0" smtClean="0"/>
              <a:t> </a:t>
            </a:r>
            <a:r>
              <a:rPr lang="de-DE" baseline="0" dirty="0" err="1" smtClean="0"/>
              <a:t>with</a:t>
            </a:r>
            <a:r>
              <a:rPr lang="de-DE" baseline="0" dirty="0" smtClean="0"/>
              <a:t> </a:t>
            </a:r>
            <a:r>
              <a:rPr lang="de-DE" baseline="0" dirty="0" err="1" smtClean="0"/>
              <a:t>respect</a:t>
            </a:r>
            <a:r>
              <a:rPr lang="de-DE" baseline="0" dirty="0" smtClean="0"/>
              <a:t> </a:t>
            </a:r>
            <a:r>
              <a:rPr lang="de-DE" baseline="0" dirty="0" err="1" smtClean="0"/>
              <a:t>to</a:t>
            </a:r>
            <a:r>
              <a:rPr lang="de-DE" baseline="0" dirty="0" smtClean="0"/>
              <a:t> </a:t>
            </a:r>
            <a:r>
              <a:rPr lang="de-DE" baseline="0" dirty="0" err="1" smtClean="0"/>
              <a:t>both</a:t>
            </a:r>
            <a:r>
              <a:rPr lang="de-DE" baseline="0" dirty="0" smtClean="0"/>
              <a:t> </a:t>
            </a:r>
            <a:r>
              <a:rPr lang="de-DE" baseline="0" dirty="0" err="1" smtClean="0"/>
              <a:t>mass</a:t>
            </a:r>
            <a:r>
              <a:rPr lang="de-DE" baseline="0" dirty="0" smtClean="0"/>
              <a:t> </a:t>
            </a:r>
            <a:r>
              <a:rPr lang="de-DE" baseline="0" dirty="0" err="1" smtClean="0"/>
              <a:t>and</a:t>
            </a:r>
            <a:r>
              <a:rPr lang="de-DE" baseline="0" dirty="0" smtClean="0"/>
              <a:t> </a:t>
            </a:r>
            <a:r>
              <a:rPr lang="de-DE" baseline="0" dirty="0" err="1" smtClean="0"/>
              <a:t>coherence</a:t>
            </a:r>
            <a:r>
              <a:rPr lang="de-DE" baseline="0" dirty="0" smtClean="0"/>
              <a:t> time </a:t>
            </a:r>
            <a:r>
              <a:rPr lang="de-DE" baseline="0" dirty="0" err="1" smtClean="0"/>
              <a:t>based</a:t>
            </a:r>
            <a:r>
              <a:rPr lang="de-DE" baseline="0" dirty="0" smtClean="0"/>
              <a:t> on </a:t>
            </a:r>
            <a:r>
              <a:rPr lang="de-DE" baseline="0" dirty="0" err="1" smtClean="0"/>
              <a:t>preseng</a:t>
            </a:r>
            <a:r>
              <a:rPr lang="de-DE" baseline="0" dirty="0" smtClean="0"/>
              <a:t> </a:t>
            </a:r>
            <a:r>
              <a:rPr lang="de-DE" baseline="0" dirty="0" err="1" smtClean="0"/>
              <a:t>day</a:t>
            </a:r>
            <a:r>
              <a:rPr lang="de-DE" baseline="0" dirty="0" smtClean="0"/>
              <a:t> </a:t>
            </a:r>
            <a:r>
              <a:rPr lang="de-DE" baseline="0" dirty="0" err="1" smtClean="0"/>
              <a:t>technology</a:t>
            </a:r>
            <a:r>
              <a:rPr lang="de-DE" baseline="0" dirty="0" smtClean="0"/>
              <a:t>...</a:t>
            </a:r>
          </a:p>
          <a:p>
            <a:endParaRPr lang="de-DE" baseline="0" dirty="0" smtClean="0"/>
          </a:p>
          <a:p>
            <a:r>
              <a:rPr lang="de-DE" dirty="0" smtClean="0"/>
              <a:t>Note </a:t>
            </a:r>
            <a:r>
              <a:rPr lang="de-DE" dirty="0" err="1" smtClean="0"/>
              <a:t>that</a:t>
            </a:r>
            <a:r>
              <a:rPr lang="de-DE" dirty="0" smtClean="0"/>
              <a:t> </a:t>
            </a:r>
            <a:r>
              <a:rPr lang="de-DE" dirty="0" err="1" smtClean="0"/>
              <a:t>already</a:t>
            </a:r>
            <a:r>
              <a:rPr lang="de-DE" dirty="0" smtClean="0"/>
              <a:t> </a:t>
            </a:r>
            <a:r>
              <a:rPr lang="de-DE" dirty="0" err="1" smtClean="0"/>
              <a:t>this</a:t>
            </a:r>
            <a:r>
              <a:rPr lang="de-DE" dirty="0" smtClean="0"/>
              <a:t> </a:t>
            </a:r>
            <a:r>
              <a:rPr lang="de-DE" dirty="0" err="1" smtClean="0"/>
              <a:t>regime</a:t>
            </a:r>
            <a:r>
              <a:rPr lang="de-DE" dirty="0" smtClean="0"/>
              <a:t> </a:t>
            </a:r>
            <a:r>
              <a:rPr lang="de-DE" dirty="0" err="1" smtClean="0"/>
              <a:t>offers</a:t>
            </a:r>
            <a:r>
              <a:rPr lang="de-DE" dirty="0" smtClean="0"/>
              <a:t> </a:t>
            </a:r>
            <a:r>
              <a:rPr lang="de-DE" dirty="0" err="1" smtClean="0"/>
              <a:t>fascinating</a:t>
            </a:r>
            <a:r>
              <a:rPr lang="de-DE" dirty="0" smtClean="0"/>
              <a:t> </a:t>
            </a:r>
            <a:r>
              <a:rPr lang="de-DE" dirty="0" err="1" smtClean="0"/>
              <a:t>opportunities</a:t>
            </a:r>
            <a:r>
              <a:rPr lang="de-DE" dirty="0" smtClean="0"/>
              <a:t>: </a:t>
            </a:r>
          </a:p>
          <a:p>
            <a:pPr marL="211021" indent="-211021">
              <a:buAutoNum type="arabicParenR"/>
            </a:pPr>
            <a:r>
              <a:rPr lang="de-DE" dirty="0" err="1" smtClean="0"/>
              <a:t>measuring</a:t>
            </a:r>
            <a:r>
              <a:rPr lang="de-DE" baseline="0" dirty="0" smtClean="0"/>
              <a:t> </a:t>
            </a:r>
            <a:r>
              <a:rPr lang="de-DE" baseline="0" dirty="0" err="1" smtClean="0"/>
              <a:t>gravity</a:t>
            </a:r>
            <a:r>
              <a:rPr lang="de-DE" baseline="0" dirty="0" smtClean="0"/>
              <a:t> in such a „</a:t>
            </a:r>
            <a:r>
              <a:rPr lang="de-DE" baseline="0" dirty="0" err="1" smtClean="0"/>
              <a:t>micromechanical</a:t>
            </a:r>
            <a:r>
              <a:rPr lang="de-DE" baseline="0" dirty="0" smtClean="0"/>
              <a:t>“ </a:t>
            </a:r>
            <a:r>
              <a:rPr lang="de-DE" baseline="0" dirty="0" err="1" smtClean="0"/>
              <a:t>setting</a:t>
            </a:r>
            <a:r>
              <a:rPr lang="de-DE" baseline="0" dirty="0" smtClean="0"/>
              <a:t> </a:t>
            </a:r>
            <a:r>
              <a:rPr lang="de-DE" baseline="0" dirty="0" err="1" smtClean="0"/>
              <a:t>has</a:t>
            </a:r>
            <a:r>
              <a:rPr lang="de-DE" baseline="0" dirty="0" smtClean="0"/>
              <a:t> </a:t>
            </a:r>
            <a:r>
              <a:rPr lang="de-DE" baseline="0" dirty="0" err="1" smtClean="0"/>
              <a:t>the</a:t>
            </a:r>
            <a:r>
              <a:rPr lang="de-DE" baseline="0" dirty="0" smtClean="0"/>
              <a:t> potential </a:t>
            </a:r>
            <a:r>
              <a:rPr lang="de-DE" baseline="0" dirty="0" err="1" smtClean="0"/>
              <a:t>for</a:t>
            </a:r>
            <a:r>
              <a:rPr lang="de-DE" baseline="0" dirty="0" smtClean="0"/>
              <a:t> </a:t>
            </a:r>
            <a:r>
              <a:rPr lang="de-DE" baseline="0" dirty="0" err="1" smtClean="0"/>
              <a:t>precision</a:t>
            </a:r>
            <a:r>
              <a:rPr lang="de-DE" baseline="0" dirty="0" smtClean="0"/>
              <a:t> </a:t>
            </a:r>
            <a:r>
              <a:rPr lang="de-DE" baseline="0" dirty="0" err="1" smtClean="0"/>
              <a:t>measurements</a:t>
            </a:r>
            <a:r>
              <a:rPr lang="de-DE" baseline="0" dirty="0" smtClean="0"/>
              <a:t> </a:t>
            </a:r>
            <a:r>
              <a:rPr lang="de-DE" baseline="0" dirty="0" err="1" smtClean="0"/>
              <a:t>of</a:t>
            </a:r>
            <a:r>
              <a:rPr lang="de-DE" baseline="0" dirty="0" smtClean="0"/>
              <a:t> Newtons </a:t>
            </a:r>
            <a:r>
              <a:rPr lang="de-DE" baseline="0" dirty="0" err="1" smtClean="0"/>
              <a:t>gravitational</a:t>
            </a:r>
            <a:r>
              <a:rPr lang="de-DE" baseline="0" dirty="0" smtClean="0"/>
              <a:t> </a:t>
            </a:r>
            <a:r>
              <a:rPr lang="de-DE" baseline="0" dirty="0" err="1" smtClean="0"/>
              <a:t>constant</a:t>
            </a:r>
            <a:r>
              <a:rPr lang="de-DE" baseline="0" dirty="0" smtClean="0"/>
              <a:t>, </a:t>
            </a:r>
            <a:r>
              <a:rPr lang="de-DE" baseline="0" dirty="0" err="1" smtClean="0"/>
              <a:t>which</a:t>
            </a:r>
            <a:r>
              <a:rPr lang="de-DE" baseline="0" dirty="0" smtClean="0"/>
              <a:t> </a:t>
            </a:r>
            <a:r>
              <a:rPr lang="de-DE" baseline="0" dirty="0" err="1" smtClean="0"/>
              <a:t>is</a:t>
            </a:r>
            <a:r>
              <a:rPr lang="de-DE" baseline="0" dirty="0" smtClean="0"/>
              <a:t> </a:t>
            </a:r>
            <a:r>
              <a:rPr lang="de-DE" baseline="0" dirty="0" err="1" smtClean="0"/>
              <a:t>currentyl</a:t>
            </a:r>
            <a:r>
              <a:rPr lang="de-DE" baseline="0" dirty="0" smtClean="0"/>
              <a:t> he least </a:t>
            </a:r>
            <a:r>
              <a:rPr lang="de-DE" baseline="0" dirty="0" err="1" smtClean="0"/>
              <a:t>well</a:t>
            </a:r>
            <a:r>
              <a:rPr lang="de-DE" baseline="0" dirty="0" smtClean="0"/>
              <a:t> </a:t>
            </a:r>
            <a:r>
              <a:rPr lang="de-DE" baseline="0" dirty="0" err="1" smtClean="0"/>
              <a:t>known</a:t>
            </a:r>
            <a:r>
              <a:rPr lang="de-DE" baseline="0" dirty="0" smtClean="0"/>
              <a:t> </a:t>
            </a:r>
            <a:r>
              <a:rPr lang="de-DE" baseline="0" dirty="0" err="1" smtClean="0"/>
              <a:t>fundmaental</a:t>
            </a:r>
            <a:r>
              <a:rPr lang="de-DE" baseline="0" dirty="0" smtClean="0"/>
              <a:t> </a:t>
            </a:r>
            <a:r>
              <a:rPr lang="de-DE" baseline="0" dirty="0" err="1" smtClean="0"/>
              <a:t>constant</a:t>
            </a:r>
            <a:endParaRPr lang="de-DE" baseline="0" dirty="0" smtClean="0"/>
          </a:p>
          <a:p>
            <a:pPr marL="211021" indent="-211021">
              <a:buAutoNum type="arabicParenR"/>
            </a:pPr>
            <a:r>
              <a:rPr lang="de-DE" baseline="0" dirty="0" smtClean="0"/>
              <a:t>All </a:t>
            </a:r>
            <a:r>
              <a:rPr lang="de-DE" baseline="0" dirty="0" err="1" smtClean="0"/>
              <a:t>knwon</a:t>
            </a:r>
            <a:r>
              <a:rPr lang="de-DE" baseline="0" dirty="0" smtClean="0"/>
              <a:t> </a:t>
            </a:r>
            <a:r>
              <a:rPr lang="de-DE" baseline="0" dirty="0" err="1" smtClean="0"/>
              <a:t>semiclassical</a:t>
            </a:r>
            <a:r>
              <a:rPr lang="de-DE" baseline="0" dirty="0" smtClean="0"/>
              <a:t> </a:t>
            </a:r>
            <a:r>
              <a:rPr lang="de-DE" baseline="0" dirty="0" err="1" smtClean="0"/>
              <a:t>approaches</a:t>
            </a:r>
            <a:r>
              <a:rPr lang="de-DE" baseline="0" dirty="0" smtClean="0"/>
              <a:t> </a:t>
            </a:r>
            <a:r>
              <a:rPr lang="de-DE" baseline="0" dirty="0" err="1" smtClean="0"/>
              <a:t>to</a:t>
            </a:r>
            <a:r>
              <a:rPr lang="de-DE" baseline="0" dirty="0" smtClean="0"/>
              <a:t> </a:t>
            </a:r>
            <a:r>
              <a:rPr lang="de-DE" baseline="0" dirty="0" err="1" smtClean="0"/>
              <a:t>quantum</a:t>
            </a:r>
            <a:r>
              <a:rPr lang="de-DE" baseline="0" dirty="0" smtClean="0"/>
              <a:t> </a:t>
            </a:r>
            <a:r>
              <a:rPr lang="de-DE" baseline="0" dirty="0" err="1" smtClean="0"/>
              <a:t>gravity</a:t>
            </a:r>
            <a:r>
              <a:rPr lang="de-DE" baseline="0" dirty="0" smtClean="0"/>
              <a:t>, i.e. </a:t>
            </a:r>
            <a:r>
              <a:rPr lang="de-DE" baseline="0" dirty="0" err="1" smtClean="0"/>
              <a:t>approaches</a:t>
            </a:r>
            <a:r>
              <a:rPr lang="de-DE" baseline="0" dirty="0" smtClean="0"/>
              <a:t> in </a:t>
            </a:r>
            <a:r>
              <a:rPr lang="de-DE" baseline="0" dirty="0" err="1" smtClean="0"/>
              <a:t>which</a:t>
            </a:r>
            <a:r>
              <a:rPr lang="de-DE" baseline="0" dirty="0" smtClean="0"/>
              <a:t> </a:t>
            </a:r>
            <a:r>
              <a:rPr lang="de-DE" baseline="0" dirty="0" err="1" smtClean="0"/>
              <a:t>the</a:t>
            </a:r>
            <a:r>
              <a:rPr lang="de-DE" baseline="0" dirty="0" smtClean="0"/>
              <a:t> </a:t>
            </a:r>
            <a:r>
              <a:rPr lang="de-DE" baseline="0" dirty="0" err="1" smtClean="0"/>
              <a:t>only</a:t>
            </a:r>
            <a:r>
              <a:rPr lang="de-DE" baseline="0" dirty="0" smtClean="0"/>
              <a:t> matter/</a:t>
            </a:r>
            <a:r>
              <a:rPr lang="de-DE" baseline="0" dirty="0" err="1" smtClean="0"/>
              <a:t>and</a:t>
            </a:r>
            <a:r>
              <a:rPr lang="de-DE" baseline="0" dirty="0" smtClean="0"/>
              <a:t> </a:t>
            </a:r>
            <a:r>
              <a:rPr lang="de-DE" baseline="0" dirty="0" err="1" smtClean="0"/>
              <a:t>fields</a:t>
            </a:r>
            <a:r>
              <a:rPr lang="de-DE" baseline="0" dirty="0" smtClean="0"/>
              <a:t> </a:t>
            </a:r>
            <a:r>
              <a:rPr lang="de-DE" baseline="0" dirty="0" err="1" smtClean="0"/>
              <a:t>are</a:t>
            </a:r>
            <a:r>
              <a:rPr lang="de-DE" baseline="0" dirty="0" smtClean="0"/>
              <a:t> </a:t>
            </a:r>
            <a:r>
              <a:rPr lang="de-DE" baseline="0" dirty="0" err="1" smtClean="0"/>
              <a:t>quantozed</a:t>
            </a:r>
            <a:r>
              <a:rPr lang="de-DE" baseline="0" dirty="0" smtClean="0"/>
              <a:t> but NOT </a:t>
            </a:r>
            <a:r>
              <a:rPr lang="de-DE" baseline="0" dirty="0" err="1" smtClean="0"/>
              <a:t>space</a:t>
            </a:r>
            <a:r>
              <a:rPr lang="de-DE" baseline="0" dirty="0" smtClean="0"/>
              <a:t> </a:t>
            </a:r>
            <a:r>
              <a:rPr lang="de-DE" baseline="0" dirty="0" err="1" smtClean="0"/>
              <a:t>and</a:t>
            </a:r>
            <a:r>
              <a:rPr lang="de-DE" baseline="0" dirty="0" smtClean="0"/>
              <a:t> time, </a:t>
            </a:r>
            <a:r>
              <a:rPr lang="de-DE" baseline="0" dirty="0" err="1" smtClean="0"/>
              <a:t>predict</a:t>
            </a:r>
            <a:r>
              <a:rPr lang="de-DE" baseline="0" dirty="0" smtClean="0"/>
              <a:t> strong </a:t>
            </a:r>
            <a:r>
              <a:rPr lang="de-DE" baseline="0" dirty="0" err="1" smtClean="0"/>
              <a:t>effects</a:t>
            </a:r>
            <a:r>
              <a:rPr lang="de-DE" baseline="0" dirty="0" smtClean="0"/>
              <a:t> on </a:t>
            </a:r>
            <a:r>
              <a:rPr lang="de-DE" baseline="0" dirty="0" err="1" smtClean="0"/>
              <a:t>single</a:t>
            </a:r>
            <a:r>
              <a:rPr lang="de-DE" baseline="0" dirty="0" smtClean="0"/>
              <a:t> </a:t>
            </a:r>
            <a:r>
              <a:rPr lang="de-DE" baseline="0" dirty="0" err="1" smtClean="0"/>
              <a:t>particle</a:t>
            </a:r>
            <a:r>
              <a:rPr lang="de-DE" baseline="0" dirty="0" smtClean="0"/>
              <a:t> </a:t>
            </a:r>
            <a:r>
              <a:rPr lang="de-DE" baseline="0" dirty="0" err="1" smtClean="0"/>
              <a:t>quantum</a:t>
            </a:r>
            <a:r>
              <a:rPr lang="de-DE" baseline="0" dirty="0" smtClean="0"/>
              <a:t> </a:t>
            </a:r>
            <a:r>
              <a:rPr lang="de-DE" baseline="0" dirty="0" err="1" smtClean="0"/>
              <a:t>coherence</a:t>
            </a:r>
            <a:r>
              <a:rPr lang="de-DE" baseline="0" dirty="0" smtClean="0"/>
              <a:t> </a:t>
            </a:r>
            <a:r>
              <a:rPr lang="de-DE" baseline="0" dirty="0" err="1" smtClean="0"/>
              <a:t>of</a:t>
            </a:r>
            <a:r>
              <a:rPr lang="de-DE" baseline="0" dirty="0" smtClean="0"/>
              <a:t> </a:t>
            </a:r>
            <a:r>
              <a:rPr lang="de-DE" baseline="0" dirty="0" err="1" smtClean="0"/>
              <a:t>masses</a:t>
            </a:r>
            <a:r>
              <a:rPr lang="de-DE" baseline="0" dirty="0" smtClean="0"/>
              <a:t> </a:t>
            </a:r>
            <a:r>
              <a:rPr lang="de-DE" baseline="0" dirty="0" err="1" smtClean="0"/>
              <a:t>at</a:t>
            </a:r>
            <a:r>
              <a:rPr lang="de-DE" baseline="0" dirty="0" smtClean="0"/>
              <a:t> </a:t>
            </a:r>
            <a:r>
              <a:rPr lang="de-DE" baseline="0" dirty="0" err="1" smtClean="0"/>
              <a:t>and</a:t>
            </a:r>
            <a:r>
              <a:rPr lang="de-DE" baseline="0" dirty="0" smtClean="0"/>
              <a:t> </a:t>
            </a:r>
            <a:r>
              <a:rPr lang="de-DE" baseline="0" dirty="0" err="1" smtClean="0"/>
              <a:t>above</a:t>
            </a:r>
            <a:r>
              <a:rPr lang="de-DE" baseline="0" dirty="0" smtClean="0"/>
              <a:t> 10^12 </a:t>
            </a:r>
            <a:r>
              <a:rPr lang="de-DE" baseline="0" dirty="0" err="1" smtClean="0"/>
              <a:t>atoms</a:t>
            </a:r>
            <a:r>
              <a:rPr lang="de-DE" baseline="0" dirty="0" smtClean="0"/>
              <a:t> (10^-14 kg)</a:t>
            </a:r>
          </a:p>
          <a:p>
            <a:pPr marL="211021" indent="-211021">
              <a:buAutoNum type="arabicParenR"/>
            </a:pPr>
            <a:endParaRPr lang="de-DE" baseline="0" dirty="0" smtClean="0"/>
          </a:p>
          <a:p>
            <a:pPr marL="211021" indent="-211021">
              <a:buAutoNum type="arabicParenR"/>
            </a:pP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37</a:t>
            </a:fld>
            <a:endParaRPr lang="de-DE">
              <a:solidFill>
                <a:prstClr val="black"/>
              </a:solidFill>
              <a:latin typeface="Calibri"/>
            </a:endParaRPr>
          </a:p>
        </p:txBody>
      </p:sp>
    </p:spTree>
    <p:extLst>
      <p:ext uri="{BB962C8B-B14F-4D97-AF65-F5344CB8AC3E}">
        <p14:creationId xmlns:p14="http://schemas.microsoft.com/office/powerpoint/2010/main" val="19255066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The </a:t>
            </a:r>
            <a:r>
              <a:rPr lang="de-DE" dirty="0" err="1" smtClean="0"/>
              <a:t>long</a:t>
            </a:r>
            <a:r>
              <a:rPr lang="de-DE" dirty="0" smtClean="0"/>
              <a:t>-term </a:t>
            </a:r>
            <a:r>
              <a:rPr lang="de-DE" dirty="0" err="1" smtClean="0"/>
              <a:t>goal</a:t>
            </a:r>
            <a:r>
              <a:rPr lang="de-DE" dirty="0" smtClean="0"/>
              <a:t>, </a:t>
            </a:r>
            <a:r>
              <a:rPr lang="de-DE" dirty="0" err="1" smtClean="0"/>
              <a:t>of</a:t>
            </a:r>
            <a:r>
              <a:rPr lang="de-DE" dirty="0" smtClean="0"/>
              <a:t> </a:t>
            </a:r>
            <a:r>
              <a:rPr lang="de-DE" dirty="0" err="1" smtClean="0"/>
              <a:t>course</a:t>
            </a:r>
            <a:r>
              <a:rPr lang="de-DE" dirty="0" smtClean="0"/>
              <a:t>, </a:t>
            </a:r>
            <a:r>
              <a:rPr lang="de-DE" dirty="0" err="1" smtClean="0"/>
              <a:t>is</a:t>
            </a:r>
            <a:r>
              <a:rPr lang="de-DE" dirty="0" smtClean="0"/>
              <a:t> </a:t>
            </a:r>
            <a:r>
              <a:rPr lang="de-DE" dirty="0" err="1" smtClean="0"/>
              <a:t>to</a:t>
            </a:r>
            <a:r>
              <a:rPr lang="de-DE" dirty="0" smtClean="0"/>
              <a:t> </a:t>
            </a:r>
            <a:r>
              <a:rPr lang="de-DE" dirty="0" err="1" smtClean="0"/>
              <a:t>enter</a:t>
            </a:r>
            <a:r>
              <a:rPr lang="de-DE" dirty="0" smtClean="0"/>
              <a:t> a </a:t>
            </a:r>
            <a:r>
              <a:rPr lang="de-DE" dirty="0" err="1" smtClean="0"/>
              <a:t>regime</a:t>
            </a:r>
            <a:r>
              <a:rPr lang="de-DE" dirty="0" smtClean="0"/>
              <a:t> </a:t>
            </a:r>
            <a:r>
              <a:rPr lang="de-DE" dirty="0" err="1" smtClean="0"/>
              <a:t>that</a:t>
            </a:r>
            <a:r>
              <a:rPr lang="de-DE" dirty="0" smtClean="0"/>
              <a:t> </a:t>
            </a:r>
            <a:r>
              <a:rPr lang="de-DE" dirty="0" err="1" smtClean="0"/>
              <a:t>exploits</a:t>
            </a:r>
            <a:r>
              <a:rPr lang="de-DE" dirty="0" smtClean="0"/>
              <a:t> </a:t>
            </a:r>
            <a:r>
              <a:rPr lang="de-DE" dirty="0" err="1" smtClean="0"/>
              <a:t>the</a:t>
            </a:r>
            <a:r>
              <a:rPr lang="de-DE" dirty="0" smtClean="0"/>
              <a:t> </a:t>
            </a:r>
            <a:r>
              <a:rPr lang="de-DE" dirty="0" err="1" smtClean="0"/>
              <a:t>geniue</a:t>
            </a:r>
            <a:r>
              <a:rPr lang="de-DE" dirty="0" smtClean="0"/>
              <a:t> </a:t>
            </a:r>
            <a:r>
              <a:rPr lang="de-DE" dirty="0" err="1" smtClean="0"/>
              <a:t>source</a:t>
            </a:r>
            <a:r>
              <a:rPr lang="de-DE" dirty="0" smtClean="0"/>
              <a:t> </a:t>
            </a:r>
            <a:r>
              <a:rPr lang="de-DE" dirty="0" err="1" smtClean="0"/>
              <a:t>mass</a:t>
            </a:r>
            <a:r>
              <a:rPr lang="de-DE" dirty="0" smtClean="0"/>
              <a:t> </a:t>
            </a:r>
            <a:r>
              <a:rPr lang="de-DE" dirty="0" err="1" smtClean="0"/>
              <a:t>character</a:t>
            </a:r>
            <a:r>
              <a:rPr lang="de-DE" dirty="0" smtClean="0"/>
              <a:t> </a:t>
            </a:r>
            <a:r>
              <a:rPr lang="de-DE" dirty="0" err="1" smtClean="0"/>
              <a:t>of</a:t>
            </a:r>
            <a:r>
              <a:rPr lang="de-DE" dirty="0" smtClean="0"/>
              <a:t> </a:t>
            </a:r>
            <a:r>
              <a:rPr lang="de-DE" dirty="0" err="1" smtClean="0"/>
              <a:t>the</a:t>
            </a:r>
            <a:r>
              <a:rPr lang="de-DE" dirty="0" smtClean="0"/>
              <a:t> </a:t>
            </a:r>
            <a:r>
              <a:rPr lang="de-DE" dirty="0" err="1" smtClean="0"/>
              <a:t>quantum</a:t>
            </a:r>
            <a:r>
              <a:rPr lang="de-DE" dirty="0" smtClean="0"/>
              <a:t> </a:t>
            </a:r>
            <a:r>
              <a:rPr lang="de-DE" dirty="0" err="1" smtClean="0"/>
              <a:t>system</a:t>
            </a:r>
            <a:r>
              <a:rPr lang="de-DE" dirty="0" smtClean="0"/>
              <a:t>. </a:t>
            </a:r>
            <a:r>
              <a:rPr lang="de-DE" dirty="0" err="1" smtClean="0"/>
              <a:t>To</a:t>
            </a:r>
            <a:r>
              <a:rPr lang="de-DE" dirty="0" smtClean="0"/>
              <a:t> </a:t>
            </a:r>
            <a:r>
              <a:rPr lang="de-DE" dirty="0" err="1" smtClean="0"/>
              <a:t>be</a:t>
            </a:r>
            <a:r>
              <a:rPr lang="de-DE" dirty="0" smtClean="0"/>
              <a:t> </a:t>
            </a:r>
            <a:r>
              <a:rPr lang="de-DE" dirty="0" err="1" smtClean="0"/>
              <a:t>completely</a:t>
            </a:r>
            <a:r>
              <a:rPr lang="de-DE" baseline="0" dirty="0" smtClean="0"/>
              <a:t> </a:t>
            </a:r>
            <a:r>
              <a:rPr lang="de-DE" baseline="0" dirty="0" err="1" smtClean="0"/>
              <a:t>outrageous</a:t>
            </a:r>
            <a:r>
              <a:rPr lang="de-DE" baseline="0" dirty="0" smtClean="0"/>
              <a:t> </a:t>
            </a:r>
            <a:r>
              <a:rPr lang="de-DE" baseline="0" dirty="0" err="1" smtClean="0"/>
              <a:t>one</a:t>
            </a:r>
            <a:r>
              <a:rPr lang="de-DE" baseline="0" dirty="0" smtClean="0"/>
              <a:t> </a:t>
            </a:r>
            <a:r>
              <a:rPr lang="de-DE" baseline="0" dirty="0" err="1" smtClean="0"/>
              <a:t>could</a:t>
            </a:r>
            <a:r>
              <a:rPr lang="de-DE" baseline="0" dirty="0" smtClean="0"/>
              <a:t> </a:t>
            </a:r>
            <a:r>
              <a:rPr lang="de-DE" baseline="0" dirty="0" err="1" smtClean="0"/>
              <a:t>think</a:t>
            </a:r>
            <a:r>
              <a:rPr lang="de-DE" baseline="0" dirty="0" smtClean="0"/>
              <a:t> </a:t>
            </a:r>
            <a:r>
              <a:rPr lang="de-DE" baseline="0" dirty="0" err="1" smtClean="0"/>
              <a:t>of</a:t>
            </a:r>
            <a:r>
              <a:rPr lang="de-DE" baseline="0" dirty="0" smtClean="0"/>
              <a:t> </a:t>
            </a:r>
            <a:r>
              <a:rPr lang="de-DE" baseline="0" dirty="0" err="1" smtClean="0"/>
              <a:t>having</a:t>
            </a:r>
            <a:r>
              <a:rPr lang="de-DE" baseline="0" dirty="0" smtClean="0"/>
              <a:t> </a:t>
            </a:r>
            <a:r>
              <a:rPr lang="de-DE" baseline="0" dirty="0" err="1" smtClean="0"/>
              <a:t>two</a:t>
            </a:r>
            <a:r>
              <a:rPr lang="de-DE" baseline="0" dirty="0" smtClean="0"/>
              <a:t> </a:t>
            </a:r>
            <a:r>
              <a:rPr lang="de-DE" baseline="0" dirty="0" err="1" smtClean="0"/>
              <a:t>quantum</a:t>
            </a:r>
            <a:r>
              <a:rPr lang="de-DE" baseline="0" dirty="0" smtClean="0"/>
              <a:t> </a:t>
            </a:r>
            <a:r>
              <a:rPr lang="de-DE" baseline="0" dirty="0" err="1" smtClean="0"/>
              <a:t>systems</a:t>
            </a:r>
            <a:r>
              <a:rPr lang="de-DE" baseline="0" dirty="0" smtClean="0"/>
              <a:t> </a:t>
            </a:r>
            <a:r>
              <a:rPr lang="de-DE" baseline="0" dirty="0" err="1" smtClean="0"/>
              <a:t>interact</a:t>
            </a:r>
            <a:r>
              <a:rPr lang="de-DE" baseline="0" dirty="0" smtClean="0"/>
              <a:t> </a:t>
            </a:r>
            <a:r>
              <a:rPr lang="de-DE" baseline="0" dirty="0" err="1" smtClean="0"/>
              <a:t>only</a:t>
            </a:r>
            <a:r>
              <a:rPr lang="de-DE" baseline="0" dirty="0" smtClean="0"/>
              <a:t> </a:t>
            </a:r>
            <a:r>
              <a:rPr lang="de-DE" baseline="0" dirty="0" err="1" smtClean="0"/>
              <a:t>through</a:t>
            </a:r>
            <a:r>
              <a:rPr lang="de-DE" baseline="0" dirty="0" smtClean="0"/>
              <a:t> </a:t>
            </a:r>
            <a:r>
              <a:rPr lang="de-DE" baseline="0" dirty="0" err="1" smtClean="0"/>
              <a:t>gravity</a:t>
            </a:r>
            <a:r>
              <a:rPr lang="de-DE" baseline="0" dirty="0" smtClean="0"/>
              <a:t> </a:t>
            </a:r>
            <a:r>
              <a:rPr lang="de-DE" baseline="0" dirty="0" err="1" smtClean="0"/>
              <a:t>and</a:t>
            </a:r>
            <a:r>
              <a:rPr lang="de-DE" baseline="0" dirty="0" smtClean="0"/>
              <a:t> </a:t>
            </a:r>
            <a:r>
              <a:rPr lang="de-DE" baseline="0" dirty="0" err="1" smtClean="0"/>
              <a:t>create</a:t>
            </a:r>
            <a:r>
              <a:rPr lang="de-DE" baseline="0" dirty="0" smtClean="0"/>
              <a:t> </a:t>
            </a:r>
            <a:r>
              <a:rPr lang="de-DE" baseline="0" dirty="0" err="1" smtClean="0"/>
              <a:t>smth</a:t>
            </a:r>
            <a:r>
              <a:rPr lang="de-DE" baseline="0" dirty="0" smtClean="0"/>
              <a:t> </a:t>
            </a:r>
            <a:r>
              <a:rPr lang="de-DE" baseline="0" dirty="0" err="1" smtClean="0"/>
              <a:t>like</a:t>
            </a:r>
            <a:r>
              <a:rPr lang="de-DE" baseline="0" dirty="0" smtClean="0"/>
              <a:t> e.g. </a:t>
            </a:r>
            <a:r>
              <a:rPr lang="de-DE" baseline="0" dirty="0" err="1" smtClean="0"/>
              <a:t>entanglement</a:t>
            </a:r>
            <a:r>
              <a:rPr lang="de-DE" baseline="0" dirty="0" smtClean="0"/>
              <a:t> </a:t>
            </a:r>
            <a:r>
              <a:rPr lang="de-DE" baseline="0" dirty="0" err="1" smtClean="0"/>
              <a:t>or</a:t>
            </a:r>
            <a:r>
              <a:rPr lang="de-DE" baseline="0" dirty="0" smtClean="0"/>
              <a:t> </a:t>
            </a:r>
            <a:r>
              <a:rPr lang="de-DE" baseline="0" dirty="0" err="1" smtClean="0"/>
              <a:t>dechoerence</a:t>
            </a:r>
            <a:r>
              <a:rPr lang="de-DE" baseline="0" dirty="0" smtClean="0"/>
              <a:t> </a:t>
            </a:r>
            <a:r>
              <a:rPr lang="de-DE" baseline="0" dirty="0" err="1" smtClean="0"/>
              <a:t>through</a:t>
            </a:r>
            <a:r>
              <a:rPr lang="de-DE" baseline="0" dirty="0" smtClean="0"/>
              <a:t> </a:t>
            </a:r>
            <a:r>
              <a:rPr lang="de-DE" baseline="0" dirty="0" err="1" smtClean="0"/>
              <a:t>gravity</a:t>
            </a:r>
            <a:r>
              <a:rPr lang="de-DE" baseline="0" dirty="0" smtClean="0"/>
              <a:t>....</a:t>
            </a:r>
          </a:p>
          <a:p>
            <a:endParaRPr lang="de-DE" baseline="0" dirty="0" smtClean="0"/>
          </a:p>
          <a:p>
            <a:r>
              <a:rPr lang="de-DE" baseline="0" dirty="0" smtClean="0"/>
              <a:t>This will </a:t>
            </a:r>
            <a:r>
              <a:rPr lang="de-DE" baseline="0" dirty="0" err="1" smtClean="0"/>
              <a:t>highly</a:t>
            </a:r>
            <a:r>
              <a:rPr lang="de-DE" baseline="0" dirty="0" smtClean="0"/>
              <a:t> </a:t>
            </a:r>
            <a:r>
              <a:rPr lang="de-DE" baseline="0" dirty="0" err="1" smtClean="0"/>
              <a:t>likely</a:t>
            </a:r>
            <a:r>
              <a:rPr lang="de-DE" baseline="0" dirty="0" smtClean="0"/>
              <a:t> not </a:t>
            </a:r>
            <a:r>
              <a:rPr lang="de-DE" baseline="0" dirty="0" err="1" smtClean="0"/>
              <a:t>occur</a:t>
            </a:r>
            <a:r>
              <a:rPr lang="de-DE" baseline="0" dirty="0" smtClean="0"/>
              <a:t> </a:t>
            </a:r>
            <a:r>
              <a:rPr lang="de-DE" baseline="0" dirty="0" err="1" smtClean="0"/>
              <a:t>dduring</a:t>
            </a:r>
            <a:r>
              <a:rPr lang="de-DE" baseline="0" dirty="0" smtClean="0"/>
              <a:t> </a:t>
            </a:r>
            <a:r>
              <a:rPr lang="de-DE" baseline="0" dirty="0" err="1" smtClean="0"/>
              <a:t>th</a:t>
            </a:r>
            <a:r>
              <a:rPr lang="de-DE" baseline="0" dirty="0" smtClean="0"/>
              <a:t> </a:t>
            </a:r>
            <a:r>
              <a:rPr lang="de-DE" baseline="0" dirty="0" err="1" smtClean="0"/>
              <a:t>elifetime</a:t>
            </a:r>
            <a:r>
              <a:rPr lang="de-DE" baseline="0" dirty="0" smtClean="0"/>
              <a:t> </a:t>
            </a:r>
            <a:r>
              <a:rPr lang="de-DE" baseline="0" dirty="0" err="1" smtClean="0"/>
              <a:t>of</a:t>
            </a:r>
            <a:r>
              <a:rPr lang="de-DE" baseline="0" dirty="0" smtClean="0"/>
              <a:t> </a:t>
            </a:r>
            <a:r>
              <a:rPr lang="de-DE" baseline="0" dirty="0" err="1" smtClean="0"/>
              <a:t>this</a:t>
            </a:r>
            <a:r>
              <a:rPr lang="de-DE" baseline="0" dirty="0" smtClean="0"/>
              <a:t> </a:t>
            </a:r>
            <a:r>
              <a:rPr lang="de-DE" baseline="0" dirty="0" err="1" smtClean="0"/>
              <a:t>projetc</a:t>
            </a:r>
            <a:r>
              <a:rPr lang="de-DE" baseline="0" dirty="0" smtClean="0"/>
              <a:t> but </a:t>
            </a:r>
            <a:r>
              <a:rPr lang="de-DE" baseline="0" dirty="0" err="1" smtClean="0"/>
              <a:t>this</a:t>
            </a:r>
            <a:r>
              <a:rPr lang="de-DE" baseline="0" dirty="0" smtClean="0"/>
              <a:t> </a:t>
            </a:r>
            <a:r>
              <a:rPr lang="de-DE" baseline="0" dirty="0" err="1" smtClean="0"/>
              <a:t>is</a:t>
            </a:r>
            <a:r>
              <a:rPr lang="de-DE" baseline="0" dirty="0" smtClean="0"/>
              <a:t> </a:t>
            </a:r>
            <a:r>
              <a:rPr lang="de-DE" baseline="0" dirty="0" err="1" smtClean="0"/>
              <a:t>the</a:t>
            </a:r>
            <a:r>
              <a:rPr lang="de-DE" baseline="0" dirty="0" smtClean="0"/>
              <a:t> </a:t>
            </a:r>
            <a:r>
              <a:rPr lang="de-DE" baseline="0" dirty="0" err="1" smtClean="0"/>
              <a:t>big</a:t>
            </a:r>
            <a:r>
              <a:rPr lang="de-DE" baseline="0" dirty="0" smtClean="0"/>
              <a:t> </a:t>
            </a:r>
            <a:r>
              <a:rPr lang="de-DE" baseline="0" dirty="0" err="1" smtClean="0"/>
              <a:t>motivation</a:t>
            </a:r>
            <a:r>
              <a:rPr lang="de-DE" baseline="0" dirty="0" smtClean="0"/>
              <a:t> </a:t>
            </a:r>
            <a:r>
              <a:rPr lang="de-DE" baseline="0" dirty="0" err="1" smtClean="0"/>
              <a:t>behind</a:t>
            </a:r>
            <a:r>
              <a:rPr lang="de-DE" baseline="0" dirty="0" smtClean="0"/>
              <a:t> </a:t>
            </a:r>
            <a:r>
              <a:rPr lang="de-DE" baseline="0" dirty="0" err="1" smtClean="0"/>
              <a:t>its</a:t>
            </a:r>
            <a:r>
              <a:rPr lang="de-DE" baseline="0" dirty="0" smtClean="0"/>
              <a:t> </a:t>
            </a:r>
            <a:r>
              <a:rPr lang="de-DE" baseline="0" dirty="0" err="1" smtClean="0"/>
              <a:t>effort</a:t>
            </a:r>
            <a:r>
              <a:rPr lang="de-DE" baseline="0" dirty="0" smtClean="0"/>
              <a:t>....</a:t>
            </a:r>
          </a:p>
          <a:p>
            <a:endParaRPr lang="de-DE" baseline="0" dirty="0" smtClean="0"/>
          </a:p>
          <a:p>
            <a:r>
              <a:rPr lang="de-DE" baseline="0" dirty="0" smtClean="0"/>
              <a:t>((</a:t>
            </a:r>
            <a:r>
              <a:rPr lang="de-DE" baseline="0" dirty="0" err="1" smtClean="0"/>
              <a:t>numbers</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38</a:t>
            </a:fld>
            <a:endParaRPr lang="de-DE">
              <a:solidFill>
                <a:prstClr val="black"/>
              </a:solidFill>
              <a:latin typeface="Calibri"/>
            </a:endParaRPr>
          </a:p>
        </p:txBody>
      </p:sp>
    </p:spTree>
    <p:extLst>
      <p:ext uri="{BB962C8B-B14F-4D97-AF65-F5344CB8AC3E}">
        <p14:creationId xmlns:p14="http://schemas.microsoft.com/office/powerpoint/2010/main" val="29462966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9E7B9B-8133-450E-BADE-E34641A83B53}" type="slidenum">
              <a:rPr lang="de-DE"/>
              <a:pPr/>
              <a:t>40</a:t>
            </a:fld>
            <a:endParaRPr lang="de-DE"/>
          </a:p>
        </p:txBody>
      </p:sp>
      <p:sp>
        <p:nvSpPr>
          <p:cNvPr id="1808386" name="Rectangle 2"/>
          <p:cNvSpPr>
            <a:spLocks noGrp="1" noRot="1" noChangeAspect="1" noChangeArrowheads="1" noTextEdit="1"/>
          </p:cNvSpPr>
          <p:nvPr>
            <p:ph type="sldImg"/>
          </p:nvPr>
        </p:nvSpPr>
        <p:spPr>
          <a:ln/>
        </p:spPr>
      </p:sp>
      <p:sp>
        <p:nvSpPr>
          <p:cNvPr id="1808387" name="Rectangle 3"/>
          <p:cNvSpPr>
            <a:spLocks noGrp="1" noChangeArrowheads="1"/>
          </p:cNvSpPr>
          <p:nvPr>
            <p:ph type="body" idx="1"/>
          </p:nvPr>
        </p:nvSpPr>
        <p:spPr/>
        <p:txBody>
          <a:bodyPr/>
          <a:lstStyle/>
          <a:p>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smtClean="0"/>
              <a:t>How</a:t>
            </a:r>
            <a:r>
              <a:rPr lang="de-AT" dirty="0" smtClean="0"/>
              <a:t> fundamental </a:t>
            </a:r>
            <a:r>
              <a:rPr lang="de-AT" dirty="0" err="1" smtClean="0"/>
              <a:t>is</a:t>
            </a:r>
            <a:r>
              <a:rPr lang="de-AT" dirty="0" smtClean="0"/>
              <a:t> </a:t>
            </a:r>
            <a:r>
              <a:rPr lang="de-AT" dirty="0" err="1" smtClean="0"/>
              <a:t>gravity</a:t>
            </a:r>
            <a:r>
              <a:rPr lang="de-AT" dirty="0" smtClean="0"/>
              <a:t>?</a:t>
            </a:r>
            <a:endParaRPr lang="de-AT"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rPr>
              <a:pPr/>
              <a:t>42</a:t>
            </a:fld>
            <a:endParaRPr lang="de-DE">
              <a:solidFill>
                <a:prstClr val="black"/>
              </a:solidFill>
            </a:endParaRPr>
          </a:p>
        </p:txBody>
      </p:sp>
    </p:spTree>
    <p:extLst>
      <p:ext uri="{BB962C8B-B14F-4D97-AF65-F5344CB8AC3E}">
        <p14:creationId xmlns:p14="http://schemas.microsoft.com/office/powerpoint/2010/main" val="4059518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Extensions</a:t>
            </a:r>
            <a:r>
              <a:rPr lang="de-DE" dirty="0" smtClean="0"/>
              <a:t> </a:t>
            </a:r>
            <a:r>
              <a:rPr lang="de-DE" dirty="0" err="1" smtClean="0"/>
              <a:t>to</a:t>
            </a:r>
            <a:r>
              <a:rPr lang="de-DE" dirty="0" smtClean="0"/>
              <a:t> </a:t>
            </a:r>
            <a:r>
              <a:rPr lang="de-DE" dirty="0" err="1" smtClean="0"/>
              <a:t>the</a:t>
            </a:r>
            <a:r>
              <a:rPr lang="de-DE" dirty="0" smtClean="0"/>
              <a:t> Standard Model, such </a:t>
            </a:r>
            <a:r>
              <a:rPr lang="de-DE" dirty="0" err="1" smtClean="0"/>
              <a:t>as</a:t>
            </a:r>
            <a:r>
              <a:rPr lang="de-DE" dirty="0" smtClean="0"/>
              <a:t> </a:t>
            </a:r>
            <a:r>
              <a:rPr lang="de-DE" dirty="0" err="1" smtClean="0"/>
              <a:t>weak-scale</a:t>
            </a:r>
            <a:r>
              <a:rPr lang="de-DE" dirty="0" smtClean="0"/>
              <a:t> </a:t>
            </a:r>
            <a:r>
              <a:rPr lang="de-DE" dirty="0" err="1" smtClean="0"/>
              <a:t>supersymmetry</a:t>
            </a:r>
            <a:r>
              <a:rPr lang="de-DE" dirty="0" smtClean="0"/>
              <a:t>, </a:t>
            </a:r>
            <a:r>
              <a:rPr lang="de-DE" dirty="0" err="1" smtClean="0"/>
              <a:t>posit</a:t>
            </a:r>
            <a:r>
              <a:rPr lang="de-DE" dirty="0" smtClean="0"/>
              <a:t> </a:t>
            </a:r>
            <a:r>
              <a:rPr lang="de-DE" dirty="0" err="1" smtClean="0"/>
              <a:t>the</a:t>
            </a:r>
            <a:r>
              <a:rPr lang="de-DE" dirty="0" smtClean="0"/>
              <a:t> </a:t>
            </a:r>
            <a:r>
              <a:rPr lang="de-DE" dirty="0" err="1" smtClean="0"/>
              <a:t>existence</a:t>
            </a:r>
            <a:r>
              <a:rPr lang="de-DE" dirty="0" smtClean="0"/>
              <a:t> </a:t>
            </a:r>
            <a:r>
              <a:rPr lang="de-DE" dirty="0" err="1" smtClean="0"/>
              <a:t>of</a:t>
            </a:r>
            <a:r>
              <a:rPr lang="de-DE" dirty="0" smtClean="0"/>
              <a:t> </a:t>
            </a:r>
            <a:r>
              <a:rPr lang="de-DE" dirty="0" err="1" smtClean="0"/>
              <a:t>new</a:t>
            </a:r>
            <a:r>
              <a:rPr lang="de-DE" dirty="0" smtClean="0"/>
              <a:t> </a:t>
            </a:r>
            <a:r>
              <a:rPr lang="de-DE" dirty="0" err="1" smtClean="0"/>
              <a:t>particles</a:t>
            </a:r>
            <a:r>
              <a:rPr lang="de-DE" dirty="0" smtClean="0"/>
              <a:t> </a:t>
            </a:r>
            <a:r>
              <a:rPr lang="de-DE" dirty="0" err="1" smtClean="0"/>
              <a:t>and</a:t>
            </a:r>
            <a:r>
              <a:rPr lang="de-DE" dirty="0" smtClean="0"/>
              <a:t> </a:t>
            </a:r>
            <a:r>
              <a:rPr lang="de-DE" dirty="0" err="1" smtClean="0"/>
              <a:t>interactions</a:t>
            </a:r>
            <a:r>
              <a:rPr lang="de-DE" dirty="0" smtClean="0"/>
              <a:t> </a:t>
            </a:r>
            <a:r>
              <a:rPr lang="de-DE" dirty="0" err="1" smtClean="0"/>
              <a:t>that</a:t>
            </a:r>
            <a:r>
              <a:rPr lang="de-DE" dirty="0" smtClean="0"/>
              <a:t> </a:t>
            </a:r>
            <a:r>
              <a:rPr lang="de-DE" dirty="0" err="1" smtClean="0"/>
              <a:t>are</a:t>
            </a:r>
            <a:r>
              <a:rPr lang="de-DE" dirty="0" smtClean="0"/>
              <a:t> </a:t>
            </a:r>
            <a:r>
              <a:rPr lang="de-DE" dirty="0" err="1" smtClean="0"/>
              <a:t>asymmetric</a:t>
            </a:r>
            <a:r>
              <a:rPr lang="de-DE" dirty="0" smtClean="0"/>
              <a:t> </a:t>
            </a:r>
            <a:r>
              <a:rPr lang="de-DE" dirty="0" err="1" smtClean="0"/>
              <a:t>under</a:t>
            </a:r>
            <a:r>
              <a:rPr lang="de-DE" dirty="0" smtClean="0"/>
              <a:t> time </a:t>
            </a:r>
            <a:r>
              <a:rPr lang="de-DE" dirty="0" err="1" smtClean="0"/>
              <a:t>reversal</a:t>
            </a:r>
            <a:r>
              <a:rPr lang="de-DE" dirty="0" smtClean="0"/>
              <a:t> (T) </a:t>
            </a:r>
            <a:r>
              <a:rPr lang="de-DE" dirty="0" err="1" smtClean="0"/>
              <a:t>and</a:t>
            </a:r>
            <a:r>
              <a:rPr lang="de-DE" dirty="0" smtClean="0"/>
              <a:t> </a:t>
            </a:r>
            <a:r>
              <a:rPr lang="de-DE" dirty="0" err="1" smtClean="0"/>
              <a:t>nearly</a:t>
            </a:r>
            <a:r>
              <a:rPr lang="de-DE" dirty="0" smtClean="0"/>
              <a:t> </a:t>
            </a:r>
            <a:r>
              <a:rPr lang="de-DE" dirty="0" err="1" smtClean="0"/>
              <a:t>always</a:t>
            </a:r>
            <a:r>
              <a:rPr lang="de-DE" dirty="0" smtClean="0"/>
              <a:t> </a:t>
            </a:r>
            <a:r>
              <a:rPr lang="de-DE" dirty="0" err="1" smtClean="0"/>
              <a:t>predict</a:t>
            </a:r>
            <a:r>
              <a:rPr lang="de-DE" dirty="0" smtClean="0"/>
              <a:t> a </a:t>
            </a:r>
            <a:r>
              <a:rPr lang="de-DE" dirty="0" err="1" smtClean="0"/>
              <a:t>small</a:t>
            </a:r>
            <a:r>
              <a:rPr lang="de-DE" dirty="0" smtClean="0"/>
              <a:t> </a:t>
            </a:r>
            <a:r>
              <a:rPr lang="de-DE" dirty="0" err="1" smtClean="0"/>
              <a:t>yet</a:t>
            </a:r>
            <a:r>
              <a:rPr lang="de-DE" dirty="0" smtClean="0"/>
              <a:t> </a:t>
            </a:r>
            <a:r>
              <a:rPr lang="de-DE" dirty="0" err="1" smtClean="0"/>
              <a:t>potentially</a:t>
            </a:r>
            <a:r>
              <a:rPr lang="de-DE" dirty="0" smtClean="0"/>
              <a:t> </a:t>
            </a:r>
            <a:r>
              <a:rPr lang="de-DE" dirty="0" err="1" smtClean="0"/>
              <a:t>measurable</a:t>
            </a:r>
            <a:r>
              <a:rPr lang="de-DE" dirty="0" smtClean="0"/>
              <a:t> </a:t>
            </a:r>
            <a:r>
              <a:rPr lang="de-DE" dirty="0" err="1" smtClean="0"/>
              <a:t>electron</a:t>
            </a:r>
            <a:r>
              <a:rPr lang="de-DE" dirty="0" smtClean="0"/>
              <a:t> </a:t>
            </a:r>
            <a:r>
              <a:rPr lang="de-DE" dirty="0" err="1" smtClean="0"/>
              <a:t>electric</a:t>
            </a:r>
            <a:r>
              <a:rPr lang="de-DE" dirty="0" smtClean="0"/>
              <a:t> </a:t>
            </a:r>
            <a:r>
              <a:rPr lang="de-DE" dirty="0" err="1" smtClean="0"/>
              <a:t>dipole</a:t>
            </a:r>
            <a:r>
              <a:rPr lang="de-DE" dirty="0" smtClean="0"/>
              <a:t> </a:t>
            </a:r>
            <a:r>
              <a:rPr lang="de-DE" dirty="0" err="1" smtClean="0"/>
              <a:t>moment</a:t>
            </a:r>
            <a:r>
              <a:rPr lang="de-DE" dirty="0" smtClean="0"/>
              <a:t> (EDM), de, in </a:t>
            </a:r>
            <a:r>
              <a:rPr lang="de-DE" dirty="0" err="1" smtClean="0"/>
              <a:t>the</a:t>
            </a:r>
            <a:r>
              <a:rPr lang="de-DE" dirty="0" smtClean="0"/>
              <a:t> </a:t>
            </a:r>
            <a:r>
              <a:rPr lang="de-DE" dirty="0" err="1" smtClean="0"/>
              <a:t>range</a:t>
            </a:r>
            <a:r>
              <a:rPr lang="de-DE" dirty="0" smtClean="0"/>
              <a:t> </a:t>
            </a:r>
            <a:r>
              <a:rPr lang="de-DE" dirty="0" err="1" smtClean="0"/>
              <a:t>of</a:t>
            </a:r>
            <a:r>
              <a:rPr lang="de-DE" dirty="0" smtClean="0"/>
              <a:t> 10−27 </a:t>
            </a:r>
            <a:r>
              <a:rPr lang="de-DE" dirty="0" err="1" smtClean="0"/>
              <a:t>to</a:t>
            </a:r>
            <a:r>
              <a:rPr lang="de-DE" dirty="0" smtClean="0"/>
              <a:t> 10−30 </a:t>
            </a:r>
            <a:r>
              <a:rPr lang="de-DE" dirty="0" err="1" smtClean="0"/>
              <a:t>e·cm</a:t>
            </a:r>
            <a:r>
              <a:rPr lang="de-DE" dirty="0" smtClean="0"/>
              <a:t>. </a:t>
            </a:r>
          </a:p>
          <a:p>
            <a:endParaRPr lang="de-DE" dirty="0" smtClean="0"/>
          </a:p>
          <a:p>
            <a:r>
              <a:rPr lang="de-DE" dirty="0" err="1" smtClean="0"/>
              <a:t>Our</a:t>
            </a:r>
            <a:r>
              <a:rPr lang="de-DE" dirty="0" smtClean="0"/>
              <a:t> </a:t>
            </a:r>
            <a:r>
              <a:rPr lang="de-DE" dirty="0" err="1" smtClean="0"/>
              <a:t>result</a:t>
            </a:r>
            <a:r>
              <a:rPr lang="de-DE" dirty="0" smtClean="0"/>
              <a:t> </a:t>
            </a:r>
            <a:r>
              <a:rPr lang="de-DE" dirty="0" err="1" smtClean="0"/>
              <a:t>constrains</a:t>
            </a:r>
            <a:r>
              <a:rPr lang="de-DE" dirty="0" smtClean="0"/>
              <a:t> T-</a:t>
            </a:r>
            <a:r>
              <a:rPr lang="de-DE" dirty="0" err="1" smtClean="0"/>
              <a:t>violating</a:t>
            </a:r>
            <a:r>
              <a:rPr lang="de-DE" dirty="0" smtClean="0"/>
              <a:t> </a:t>
            </a:r>
            <a:r>
              <a:rPr lang="de-DE" dirty="0" err="1" smtClean="0"/>
              <a:t>physics</a:t>
            </a:r>
            <a:r>
              <a:rPr lang="de-DE" dirty="0" smtClean="0"/>
              <a:t> </a:t>
            </a:r>
            <a:r>
              <a:rPr lang="de-DE" dirty="0" err="1" smtClean="0"/>
              <a:t>at</a:t>
            </a:r>
            <a:r>
              <a:rPr lang="de-DE" dirty="0" smtClean="0"/>
              <a:t> </a:t>
            </a:r>
            <a:r>
              <a:rPr lang="de-DE" dirty="0" err="1" smtClean="0"/>
              <a:t>the</a:t>
            </a:r>
            <a:r>
              <a:rPr lang="de-DE" dirty="0" smtClean="0"/>
              <a:t> </a:t>
            </a:r>
            <a:r>
              <a:rPr lang="de-DE" dirty="0" err="1" smtClean="0"/>
              <a:t>TeV</a:t>
            </a:r>
            <a:r>
              <a:rPr lang="de-DE" dirty="0" smtClean="0"/>
              <a:t> </a:t>
            </a:r>
            <a:r>
              <a:rPr lang="de-DE" dirty="0" err="1" smtClean="0"/>
              <a:t>energy</a:t>
            </a:r>
            <a:r>
              <a:rPr lang="de-DE" dirty="0" smtClean="0"/>
              <a:t> </a:t>
            </a:r>
            <a:r>
              <a:rPr lang="de-DE" dirty="0" err="1" smtClean="0"/>
              <a:t>scale</a:t>
            </a:r>
            <a:r>
              <a:rPr lang="de-DE" dirty="0" smtClean="0"/>
              <a:t>.</a:t>
            </a:r>
          </a:p>
          <a:p>
            <a:endParaRPr lang="de-DE" dirty="0" smtClean="0"/>
          </a:p>
          <a:p>
            <a:r>
              <a:rPr lang="de-DE" dirty="0" smtClean="0"/>
              <a:t>Large</a:t>
            </a:r>
            <a:r>
              <a:rPr lang="de-DE" baseline="0" dirty="0" smtClean="0"/>
              <a:t> </a:t>
            </a:r>
            <a:r>
              <a:rPr lang="de-DE" baseline="0" dirty="0" err="1" smtClean="0"/>
              <a:t>effective</a:t>
            </a:r>
            <a:r>
              <a:rPr lang="de-DE" baseline="0" dirty="0" smtClean="0"/>
              <a:t> </a:t>
            </a:r>
            <a:r>
              <a:rPr lang="de-DE" baseline="0" dirty="0" err="1" smtClean="0"/>
              <a:t>electric</a:t>
            </a:r>
            <a:r>
              <a:rPr lang="de-DE" baseline="0" dirty="0" smtClean="0"/>
              <a:t> </a:t>
            </a:r>
            <a:r>
              <a:rPr lang="de-DE" baseline="0" dirty="0" err="1" smtClean="0"/>
              <a:t>fields</a:t>
            </a:r>
            <a:r>
              <a:rPr lang="de-DE" baseline="0" dirty="0" smtClean="0"/>
              <a:t> </a:t>
            </a:r>
            <a:r>
              <a:rPr lang="de-DE" baseline="0" dirty="0" err="1" smtClean="0"/>
              <a:t>insiode</a:t>
            </a:r>
            <a:r>
              <a:rPr lang="de-DE" baseline="0" dirty="0" smtClean="0"/>
              <a:t> </a:t>
            </a:r>
            <a:r>
              <a:rPr lang="de-DE" baseline="0" dirty="0" err="1" smtClean="0"/>
              <a:t>atoms</a:t>
            </a:r>
            <a:r>
              <a:rPr lang="de-DE" baseline="0" dirty="0" smtClean="0"/>
              <a:t>/</a:t>
            </a:r>
            <a:r>
              <a:rPr lang="de-DE" baseline="0" dirty="0" err="1" smtClean="0"/>
              <a:t>molecules</a:t>
            </a:r>
            <a:r>
              <a:rPr lang="de-DE" baseline="0" dirty="0" smtClean="0"/>
              <a:t> </a:t>
            </a:r>
            <a:r>
              <a:rPr lang="de-DE" baseline="0" dirty="0" err="1" smtClean="0"/>
              <a:t>allows</a:t>
            </a:r>
            <a:r>
              <a:rPr lang="de-DE" baseline="0" dirty="0" smtClean="0"/>
              <a:t> </a:t>
            </a:r>
            <a:r>
              <a:rPr lang="de-DE" baseline="0" dirty="0" err="1" smtClean="0"/>
              <a:t>to</a:t>
            </a:r>
            <a:r>
              <a:rPr lang="de-DE" baseline="0" dirty="0" smtClean="0"/>
              <a:t> </a:t>
            </a:r>
            <a:r>
              <a:rPr lang="de-DE" baseline="0" dirty="0" err="1" smtClean="0"/>
              <a:t>test</a:t>
            </a:r>
            <a:r>
              <a:rPr lang="de-DE" baseline="0" dirty="0" smtClean="0"/>
              <a:t> </a:t>
            </a:r>
            <a:r>
              <a:rPr lang="de-DE" baseline="0" dirty="0" err="1" smtClean="0"/>
              <a:t>for</a:t>
            </a:r>
            <a:r>
              <a:rPr lang="de-DE" baseline="0" dirty="0" smtClean="0"/>
              <a:t> </a:t>
            </a:r>
            <a:r>
              <a:rPr lang="de-DE" baseline="0" dirty="0" err="1" smtClean="0"/>
              <a:t>dipole</a:t>
            </a:r>
            <a:r>
              <a:rPr lang="de-DE" baseline="0" dirty="0" smtClean="0"/>
              <a:t> </a:t>
            </a:r>
            <a:r>
              <a:rPr lang="de-DE" baseline="0" dirty="0" err="1" smtClean="0"/>
              <a:t>moment</a:t>
            </a:r>
            <a:r>
              <a:rPr lang="de-DE" baseline="0" dirty="0" smtClean="0"/>
              <a:t> </a:t>
            </a:r>
            <a:r>
              <a:rPr lang="de-DE" baseline="0" dirty="0" err="1" smtClean="0"/>
              <a:t>through</a:t>
            </a:r>
            <a:r>
              <a:rPr lang="de-DE" baseline="0" dirty="0" smtClean="0"/>
              <a:t> d*E </a:t>
            </a:r>
            <a:r>
              <a:rPr lang="de-DE" baseline="0" dirty="0" err="1" smtClean="0"/>
              <a:t>induced</a:t>
            </a:r>
            <a:r>
              <a:rPr lang="de-DE" baseline="0" dirty="0" smtClean="0"/>
              <a:t> </a:t>
            </a:r>
            <a:r>
              <a:rPr lang="de-DE" baseline="0" dirty="0" err="1" smtClean="0"/>
              <a:t>energy</a:t>
            </a:r>
            <a:r>
              <a:rPr lang="de-DE" baseline="0" dirty="0" smtClean="0"/>
              <a:t> </a:t>
            </a:r>
            <a:r>
              <a:rPr lang="de-DE" baseline="0" dirty="0" err="1" smtClean="0"/>
              <a:t>shifts</a:t>
            </a:r>
            <a:endParaRPr lang="de-DE" baseline="0" dirty="0" smtClean="0"/>
          </a:p>
          <a:p>
            <a:r>
              <a:rPr lang="de-DE" baseline="0" dirty="0" err="1" smtClean="0"/>
              <a:t>Measure</a:t>
            </a:r>
            <a:r>
              <a:rPr lang="de-DE" baseline="0" dirty="0" smtClean="0"/>
              <a:t> </a:t>
            </a:r>
            <a:r>
              <a:rPr lang="de-DE" baseline="0" dirty="0" err="1" smtClean="0"/>
              <a:t>spin</a:t>
            </a:r>
            <a:r>
              <a:rPr lang="de-DE" baseline="0" dirty="0" smtClean="0"/>
              <a:t> </a:t>
            </a:r>
            <a:r>
              <a:rPr lang="de-DE" baseline="0" dirty="0" err="1" smtClean="0"/>
              <a:t>precession</a:t>
            </a:r>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43</a:t>
            </a:fld>
            <a:endParaRPr lang="de-DE">
              <a:solidFill>
                <a:prstClr val="black"/>
              </a:solidFill>
              <a:latin typeface="Calibri"/>
            </a:endParaRPr>
          </a:p>
        </p:txBody>
      </p:sp>
    </p:spTree>
    <p:extLst>
      <p:ext uri="{BB962C8B-B14F-4D97-AF65-F5344CB8AC3E}">
        <p14:creationId xmlns:p14="http://schemas.microsoft.com/office/powerpoint/2010/main" val="13969467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smtClean="0"/>
              <a:t>What</a:t>
            </a:r>
            <a:r>
              <a:rPr lang="de-AT" dirty="0" smtClean="0"/>
              <a:t> </a:t>
            </a:r>
            <a:r>
              <a:rPr lang="de-AT" dirty="0" err="1" smtClean="0"/>
              <a:t>is</a:t>
            </a:r>
            <a:r>
              <a:rPr lang="de-AT" dirty="0" smtClean="0"/>
              <a:t> </a:t>
            </a:r>
            <a:r>
              <a:rPr lang="de-AT" dirty="0" err="1" smtClean="0"/>
              <a:t>the</a:t>
            </a:r>
            <a:r>
              <a:rPr lang="de-AT" dirty="0" smtClean="0"/>
              <a:t> </a:t>
            </a:r>
            <a:r>
              <a:rPr lang="de-AT" dirty="0" err="1" smtClean="0"/>
              <a:t>resolution</a:t>
            </a:r>
            <a:r>
              <a:rPr lang="de-AT" dirty="0" smtClean="0"/>
              <a:t> I </a:t>
            </a:r>
            <a:r>
              <a:rPr lang="de-AT" dirty="0" err="1" smtClean="0"/>
              <a:t>can</a:t>
            </a:r>
            <a:r>
              <a:rPr lang="de-AT" dirty="0" smtClean="0"/>
              <a:t> </a:t>
            </a:r>
            <a:r>
              <a:rPr lang="de-AT" dirty="0" err="1" smtClean="0"/>
              <a:t>achieve</a:t>
            </a:r>
            <a:r>
              <a:rPr lang="de-AT" dirty="0" smtClean="0"/>
              <a:t> </a:t>
            </a:r>
            <a:r>
              <a:rPr lang="de-AT" dirty="0" err="1" smtClean="0"/>
              <a:t>for</a:t>
            </a:r>
            <a:r>
              <a:rPr lang="de-AT" dirty="0" smtClean="0"/>
              <a:t> </a:t>
            </a:r>
            <a:r>
              <a:rPr lang="de-AT" dirty="0" err="1" smtClean="0"/>
              <a:t>beta</a:t>
            </a:r>
            <a:r>
              <a:rPr lang="de-AT" dirty="0" smtClean="0"/>
              <a:t>, </a:t>
            </a:r>
            <a:r>
              <a:rPr lang="de-AT" dirty="0" err="1" smtClean="0"/>
              <a:t>gamma</a:t>
            </a:r>
            <a:r>
              <a:rPr lang="de-AT" dirty="0" smtClean="0"/>
              <a:t> etc…</a:t>
            </a:r>
          </a:p>
          <a:p>
            <a:r>
              <a:rPr lang="de-AT" dirty="0" err="1" smtClean="0"/>
              <a:t>If</a:t>
            </a:r>
            <a:r>
              <a:rPr lang="de-AT" dirty="0" smtClean="0"/>
              <a:t> </a:t>
            </a:r>
            <a:r>
              <a:rPr lang="de-AT" dirty="0" err="1" smtClean="0"/>
              <a:t>resolution</a:t>
            </a:r>
            <a:r>
              <a:rPr lang="de-AT" dirty="0" smtClean="0"/>
              <a:t> </a:t>
            </a:r>
            <a:r>
              <a:rPr lang="de-AT" dirty="0" err="1" smtClean="0"/>
              <a:t>is</a:t>
            </a:r>
            <a:r>
              <a:rPr lang="de-AT" baseline="0" dirty="0" smtClean="0"/>
              <a:t> on </a:t>
            </a:r>
            <a:r>
              <a:rPr lang="de-AT" baseline="0" dirty="0" err="1" smtClean="0"/>
              <a:t>order</a:t>
            </a:r>
            <a:r>
              <a:rPr lang="de-AT" baseline="0" dirty="0" smtClean="0"/>
              <a:t> 1 </a:t>
            </a:r>
            <a:r>
              <a:rPr lang="de-AT" baseline="0" dirty="0" err="1" smtClean="0"/>
              <a:t>that</a:t>
            </a:r>
            <a:r>
              <a:rPr lang="de-AT" baseline="0" dirty="0" smtClean="0"/>
              <a:t> </a:t>
            </a:r>
            <a:r>
              <a:rPr lang="de-AT" baseline="0" dirty="0" err="1" smtClean="0"/>
              <a:t>means</a:t>
            </a:r>
            <a:r>
              <a:rPr lang="de-AT" baseline="0" dirty="0" smtClean="0"/>
              <a:t> </a:t>
            </a:r>
            <a:r>
              <a:rPr lang="de-AT" baseline="0" dirty="0" err="1" smtClean="0"/>
              <a:t>that</a:t>
            </a:r>
            <a:r>
              <a:rPr lang="de-AT" baseline="0" dirty="0" smtClean="0"/>
              <a:t> IF I MEASURE A NULL RESULT I </a:t>
            </a:r>
            <a:r>
              <a:rPr lang="de-AT" baseline="0" dirty="0" err="1" smtClean="0"/>
              <a:t>can</a:t>
            </a:r>
            <a:r>
              <a:rPr lang="de-AT" baseline="0" dirty="0" smtClean="0"/>
              <a:t> </a:t>
            </a:r>
            <a:r>
              <a:rPr lang="de-AT" baseline="0" dirty="0" err="1" smtClean="0"/>
              <a:t>provide</a:t>
            </a:r>
            <a:r>
              <a:rPr lang="de-AT" baseline="0" dirty="0" smtClean="0"/>
              <a:t> a </a:t>
            </a:r>
            <a:r>
              <a:rPr lang="de-AT" baseline="0" dirty="0" err="1" smtClean="0"/>
              <a:t>bound</a:t>
            </a:r>
            <a:r>
              <a:rPr lang="de-AT" baseline="0" dirty="0" smtClean="0"/>
              <a:t> </a:t>
            </a:r>
            <a:r>
              <a:rPr lang="de-AT" baseline="0" dirty="0" err="1" smtClean="0"/>
              <a:t>for</a:t>
            </a:r>
            <a:r>
              <a:rPr lang="de-AT" baseline="0" dirty="0" smtClean="0"/>
              <a:t> </a:t>
            </a:r>
            <a:r>
              <a:rPr lang="de-AT" baseline="0" dirty="0" err="1" smtClean="0"/>
              <a:t>beta</a:t>
            </a:r>
            <a:r>
              <a:rPr lang="de-AT" baseline="0" dirty="0" smtClean="0"/>
              <a:t> on </a:t>
            </a:r>
            <a:r>
              <a:rPr lang="de-AT" baseline="0" dirty="0" err="1" smtClean="0"/>
              <a:t>the</a:t>
            </a:r>
            <a:r>
              <a:rPr lang="de-AT" baseline="0" dirty="0" smtClean="0"/>
              <a:t> </a:t>
            </a:r>
            <a:r>
              <a:rPr lang="de-AT" baseline="0" dirty="0" err="1" smtClean="0"/>
              <a:t>order</a:t>
            </a:r>
            <a:r>
              <a:rPr lang="de-AT" baseline="0" dirty="0" smtClean="0"/>
              <a:t> </a:t>
            </a:r>
            <a:r>
              <a:rPr lang="de-AT" baseline="0" dirty="0" err="1" smtClean="0"/>
              <a:t>of</a:t>
            </a:r>
            <a:r>
              <a:rPr lang="de-AT" baseline="0" dirty="0" smtClean="0"/>
              <a:t> DELTA BETA = 1.. </a:t>
            </a:r>
            <a:r>
              <a:rPr lang="de-AT" baseline="0" dirty="0" smtClean="0">
                <a:sym typeface="Wingdings" pitchFamily="2" charset="2"/>
              </a:rPr>
              <a:t></a:t>
            </a:r>
            <a:endParaRPr lang="de-AT"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46</a:t>
            </a:fld>
            <a:endParaRPr lang="de-DE">
              <a:solidFill>
                <a:prstClr val="black"/>
              </a:solidFill>
              <a:latin typeface="Calibri"/>
            </a:endParaRPr>
          </a:p>
        </p:txBody>
      </p:sp>
    </p:spTree>
    <p:extLst>
      <p:ext uri="{BB962C8B-B14F-4D97-AF65-F5344CB8AC3E}">
        <p14:creationId xmlns:p14="http://schemas.microsoft.com/office/powerpoint/2010/main" val="12805990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err="1">
                <a:hlinkClick r:id="rId3"/>
              </a:rPr>
              <a:t>Cooling-by-measurement</a:t>
            </a:r>
            <a:r>
              <a:rPr lang="de-AT" dirty="0">
                <a:hlinkClick r:id="rId3"/>
              </a:rPr>
              <a:t> </a:t>
            </a:r>
            <a:r>
              <a:rPr lang="de-AT" dirty="0" err="1">
                <a:hlinkClick r:id="rId3"/>
              </a:rPr>
              <a:t>and</a:t>
            </a:r>
            <a:r>
              <a:rPr lang="de-AT" dirty="0">
                <a:hlinkClick r:id="rId3"/>
              </a:rPr>
              <a:t> </a:t>
            </a:r>
            <a:r>
              <a:rPr lang="de-AT" dirty="0" err="1">
                <a:hlinkClick r:id="rId3"/>
              </a:rPr>
              <a:t>mechanical</a:t>
            </a:r>
            <a:r>
              <a:rPr lang="de-AT" dirty="0">
                <a:hlinkClick r:id="rId3"/>
              </a:rPr>
              <a:t> </a:t>
            </a:r>
            <a:r>
              <a:rPr lang="de-AT" dirty="0" err="1">
                <a:hlinkClick r:id="rId3"/>
              </a:rPr>
              <a:t>state</a:t>
            </a:r>
            <a:r>
              <a:rPr lang="de-AT" dirty="0">
                <a:hlinkClick r:id="rId3"/>
              </a:rPr>
              <a:t> </a:t>
            </a:r>
            <a:r>
              <a:rPr lang="de-AT" dirty="0" err="1">
                <a:hlinkClick r:id="rId3"/>
              </a:rPr>
              <a:t>tomography</a:t>
            </a:r>
            <a:r>
              <a:rPr lang="de-AT" dirty="0">
                <a:hlinkClick r:id="rId3"/>
              </a:rPr>
              <a:t> via </a:t>
            </a:r>
            <a:r>
              <a:rPr lang="de-AT" dirty="0" err="1">
                <a:hlinkClick r:id="rId3"/>
              </a:rPr>
              <a:t>pulsed</a:t>
            </a:r>
            <a:r>
              <a:rPr lang="de-AT" dirty="0">
                <a:hlinkClick r:id="rId3"/>
              </a:rPr>
              <a:t>  </a:t>
            </a:r>
            <a:r>
              <a:rPr lang="de-AT" dirty="0" err="1">
                <a:hlinkClick r:id="rId3"/>
              </a:rPr>
              <a:t>optomechanics</a:t>
            </a:r>
            <a:endParaRPr lang="de-AT" dirty="0"/>
          </a:p>
          <a:p>
            <a:r>
              <a:rPr lang="de-AT" dirty="0"/>
              <a:t>M. R. Vanner, J. Hofer, G. D. Cole, M. Aspelmeyer</a:t>
            </a:r>
          </a:p>
          <a:p>
            <a:r>
              <a:rPr lang="de-AT" dirty="0"/>
              <a:t>arXiv:1211.7036 [</a:t>
            </a:r>
            <a:r>
              <a:rPr lang="de-AT" dirty="0" err="1"/>
              <a:t>quant-ph</a:t>
            </a:r>
            <a:r>
              <a:rPr lang="de-AT" dirty="0"/>
              <a:t>]</a:t>
            </a:r>
          </a:p>
          <a:p>
            <a:endParaRPr lang="de-AT" dirty="0" smtClean="0"/>
          </a:p>
          <a:p>
            <a:endParaRPr lang="de-AT"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47</a:t>
            </a:fld>
            <a:endParaRPr lang="de-DE">
              <a:solidFill>
                <a:prstClr val="black"/>
              </a:solidFill>
              <a:latin typeface="Calibri"/>
            </a:endParaRPr>
          </a:p>
        </p:txBody>
      </p:sp>
    </p:spTree>
    <p:extLst>
      <p:ext uri="{BB962C8B-B14F-4D97-AF65-F5344CB8AC3E}">
        <p14:creationId xmlns:p14="http://schemas.microsoft.com/office/powerpoint/2010/main" val="2773968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dirty="0" err="1" smtClean="0"/>
              <a:t>It‘s</a:t>
            </a:r>
            <a:r>
              <a:rPr lang="de-DE" dirty="0" smtClean="0"/>
              <a:t> </a:t>
            </a:r>
            <a:r>
              <a:rPr lang="de-DE" dirty="0" err="1" smtClean="0"/>
              <a:t>only</a:t>
            </a:r>
            <a:r>
              <a:rPr lang="de-DE" dirty="0" smtClean="0"/>
              <a:t> </a:t>
            </a:r>
            <a:r>
              <a:rPr lang="de-DE" dirty="0" err="1" smtClean="0"/>
              <a:t>about</a:t>
            </a:r>
            <a:r>
              <a:rPr lang="de-DE" baseline="0" dirty="0" smtClean="0"/>
              <a:t> </a:t>
            </a:r>
            <a:r>
              <a:rPr lang="de-DE" baseline="0" dirty="0" err="1" smtClean="0"/>
              <a:t>information</a:t>
            </a:r>
            <a:r>
              <a:rPr lang="de-DE" baseline="0" dirty="0" smtClean="0"/>
              <a:t>!!!</a:t>
            </a:r>
            <a:endParaRPr lang="de-DE" dirty="0"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804" indent="-285694">
              <a:defRPr>
                <a:solidFill>
                  <a:schemeClr val="tx1"/>
                </a:solidFill>
                <a:latin typeface="Calibri" pitchFamily="34" charset="0"/>
              </a:defRPr>
            </a:lvl2pPr>
            <a:lvl3pPr marL="1142776" indent="-228556">
              <a:defRPr>
                <a:solidFill>
                  <a:schemeClr val="tx1"/>
                </a:solidFill>
                <a:latin typeface="Calibri" pitchFamily="34" charset="0"/>
              </a:defRPr>
            </a:lvl3pPr>
            <a:lvl4pPr marL="1599886" indent="-228556">
              <a:defRPr>
                <a:solidFill>
                  <a:schemeClr val="tx1"/>
                </a:solidFill>
                <a:latin typeface="Calibri" pitchFamily="34" charset="0"/>
              </a:defRPr>
            </a:lvl4pPr>
            <a:lvl5pPr marL="2056997" indent="-228556">
              <a:defRPr>
                <a:solidFill>
                  <a:schemeClr val="tx1"/>
                </a:solidFill>
                <a:latin typeface="Calibri" pitchFamily="34" charset="0"/>
              </a:defRPr>
            </a:lvl5pPr>
            <a:lvl6pPr marL="2514107" indent="-228556" fontAlgn="base">
              <a:spcBef>
                <a:spcPct val="0"/>
              </a:spcBef>
              <a:spcAft>
                <a:spcPct val="0"/>
              </a:spcAft>
              <a:defRPr>
                <a:solidFill>
                  <a:schemeClr val="tx1"/>
                </a:solidFill>
                <a:latin typeface="Calibri" pitchFamily="34" charset="0"/>
              </a:defRPr>
            </a:lvl6pPr>
            <a:lvl7pPr marL="2971218" indent="-228556" fontAlgn="base">
              <a:spcBef>
                <a:spcPct val="0"/>
              </a:spcBef>
              <a:spcAft>
                <a:spcPct val="0"/>
              </a:spcAft>
              <a:defRPr>
                <a:solidFill>
                  <a:schemeClr val="tx1"/>
                </a:solidFill>
                <a:latin typeface="Calibri" pitchFamily="34" charset="0"/>
              </a:defRPr>
            </a:lvl7pPr>
            <a:lvl8pPr marL="3428328" indent="-228556" fontAlgn="base">
              <a:spcBef>
                <a:spcPct val="0"/>
              </a:spcBef>
              <a:spcAft>
                <a:spcPct val="0"/>
              </a:spcAft>
              <a:defRPr>
                <a:solidFill>
                  <a:schemeClr val="tx1"/>
                </a:solidFill>
                <a:latin typeface="Calibri" pitchFamily="34" charset="0"/>
              </a:defRPr>
            </a:lvl8pPr>
            <a:lvl9pPr marL="3885438" indent="-228556" fontAlgn="base">
              <a:spcBef>
                <a:spcPct val="0"/>
              </a:spcBef>
              <a:spcAft>
                <a:spcPct val="0"/>
              </a:spcAft>
              <a:defRPr>
                <a:solidFill>
                  <a:schemeClr val="tx1"/>
                </a:solidFill>
                <a:latin typeface="Calibri" pitchFamily="34" charset="0"/>
              </a:defRPr>
            </a:lvl9pPr>
          </a:lstStyle>
          <a:p>
            <a:fld id="{D444B1FE-970A-4BE9-BBFC-8B3826A25DD4}" type="slidenum">
              <a:rPr lang="en-US">
                <a:solidFill>
                  <a:prstClr val="black"/>
                </a:solidFill>
              </a:rPr>
              <a:pPr/>
              <a:t>48</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Let</a:t>
            </a:r>
            <a:r>
              <a:rPr lang="de-DE" dirty="0" smtClean="0"/>
              <a:t> </a:t>
            </a:r>
            <a:r>
              <a:rPr lang="de-DE" dirty="0" err="1" smtClean="0"/>
              <a:t>me</a:t>
            </a:r>
            <a:r>
              <a:rPr lang="de-DE" dirty="0" smtClean="0"/>
              <a:t> </a:t>
            </a:r>
            <a:r>
              <a:rPr lang="de-DE" dirty="0" err="1" smtClean="0"/>
              <a:t>start</a:t>
            </a:r>
            <a:r>
              <a:rPr lang="de-DE" dirty="0" smtClean="0"/>
              <a:t> </a:t>
            </a:r>
            <a:r>
              <a:rPr lang="de-DE" dirty="0" err="1" smtClean="0"/>
              <a:t>with</a:t>
            </a:r>
            <a:r>
              <a:rPr lang="de-DE" dirty="0" smtClean="0"/>
              <a:t> a </a:t>
            </a:r>
            <a:r>
              <a:rPr lang="de-DE" dirty="0" err="1" smtClean="0"/>
              <a:t>brief</a:t>
            </a:r>
            <a:r>
              <a:rPr lang="de-DE" dirty="0" smtClean="0"/>
              <a:t> </a:t>
            </a:r>
            <a:r>
              <a:rPr lang="de-DE" dirty="0" err="1" smtClean="0"/>
              <a:t>fact</a:t>
            </a:r>
            <a:r>
              <a:rPr lang="de-DE" dirty="0" smtClean="0"/>
              <a:t> check. ...</a:t>
            </a:r>
          </a:p>
          <a:p>
            <a:r>
              <a:rPr lang="de-DE"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err="1" smtClean="0"/>
              <a:t>What</a:t>
            </a:r>
            <a:r>
              <a:rPr lang="de-DE" dirty="0" smtClean="0"/>
              <a:t> I </a:t>
            </a:r>
            <a:r>
              <a:rPr lang="de-DE" dirty="0" err="1" smtClean="0"/>
              <a:t>would</a:t>
            </a:r>
            <a:r>
              <a:rPr lang="de-DE" dirty="0" smtClean="0"/>
              <a:t> </a:t>
            </a:r>
            <a:r>
              <a:rPr lang="de-DE" dirty="0" err="1" smtClean="0"/>
              <a:t>like</a:t>
            </a:r>
            <a:r>
              <a:rPr lang="de-DE" dirty="0" smtClean="0"/>
              <a:t> </a:t>
            </a:r>
            <a:r>
              <a:rPr lang="de-DE" dirty="0" err="1" smtClean="0"/>
              <a:t>to</a:t>
            </a:r>
            <a:r>
              <a:rPr lang="de-DE" dirty="0" smtClean="0"/>
              <a:t> do in </a:t>
            </a:r>
            <a:r>
              <a:rPr lang="de-DE" dirty="0" err="1" smtClean="0"/>
              <a:t>the</a:t>
            </a:r>
            <a:r>
              <a:rPr lang="de-DE" dirty="0" smtClean="0"/>
              <a:t> </a:t>
            </a:r>
            <a:r>
              <a:rPr lang="de-DE" dirty="0" err="1" smtClean="0"/>
              <a:t>following</a:t>
            </a:r>
            <a:r>
              <a:rPr lang="de-DE" dirty="0" smtClean="0"/>
              <a:t> </a:t>
            </a:r>
            <a:r>
              <a:rPr lang="de-DE" dirty="0" err="1" smtClean="0"/>
              <a:t>is</a:t>
            </a:r>
            <a:r>
              <a:rPr lang="de-DE" dirty="0" smtClean="0"/>
              <a:t> </a:t>
            </a:r>
            <a:r>
              <a:rPr lang="de-DE" dirty="0" err="1" smtClean="0"/>
              <a:t>to</a:t>
            </a:r>
            <a:r>
              <a:rPr lang="de-DE" dirty="0" smtClean="0"/>
              <a:t> </a:t>
            </a:r>
            <a:r>
              <a:rPr lang="de-DE" dirty="0" err="1" smtClean="0"/>
              <a:t>gradually</a:t>
            </a:r>
            <a:r>
              <a:rPr lang="de-DE" dirty="0" smtClean="0"/>
              <a:t> </a:t>
            </a:r>
            <a:r>
              <a:rPr lang="de-DE" dirty="0" err="1" smtClean="0"/>
              <a:t>increase</a:t>
            </a:r>
            <a:r>
              <a:rPr lang="de-DE" dirty="0" smtClean="0"/>
              <a:t> </a:t>
            </a:r>
            <a:r>
              <a:rPr lang="de-DE" dirty="0" err="1" smtClean="0"/>
              <a:t>the</a:t>
            </a:r>
            <a:r>
              <a:rPr lang="de-DE" dirty="0" smtClean="0"/>
              <a:t> </a:t>
            </a:r>
            <a:r>
              <a:rPr lang="de-DE" dirty="0" err="1" smtClean="0"/>
              <a:t>degree</a:t>
            </a:r>
            <a:r>
              <a:rPr lang="de-DE" dirty="0" smtClean="0"/>
              <a:t> </a:t>
            </a:r>
            <a:r>
              <a:rPr lang="de-DE" dirty="0" err="1" smtClean="0"/>
              <a:t>of</a:t>
            </a:r>
            <a:r>
              <a:rPr lang="de-DE" dirty="0" smtClean="0"/>
              <a:t> </a:t>
            </a:r>
            <a:r>
              <a:rPr lang="de-DE" baseline="0" dirty="0" err="1" smtClean="0"/>
              <a:t>interplay</a:t>
            </a:r>
            <a:r>
              <a:rPr lang="de-DE" baseline="0" dirty="0" smtClean="0"/>
              <a:t> </a:t>
            </a:r>
            <a:r>
              <a:rPr lang="de-DE" baseline="0" dirty="0" err="1" smtClean="0"/>
              <a:t>between</a:t>
            </a:r>
            <a:r>
              <a:rPr lang="de-DE" baseline="0" dirty="0" smtClean="0"/>
              <a:t> </a:t>
            </a:r>
            <a:r>
              <a:rPr lang="de-DE" baseline="0" dirty="0" err="1" smtClean="0"/>
              <a:t>these</a:t>
            </a:r>
            <a:r>
              <a:rPr lang="de-DE" baseline="0" dirty="0" smtClean="0"/>
              <a:t> </a:t>
            </a:r>
            <a:r>
              <a:rPr lang="de-DE" baseline="0" dirty="0" err="1" smtClean="0"/>
              <a:t>two</a:t>
            </a:r>
            <a:r>
              <a:rPr lang="de-DE" baseline="0" dirty="0" smtClean="0"/>
              <a:t> </a:t>
            </a:r>
            <a:r>
              <a:rPr lang="de-DE" baseline="0" dirty="0" err="1" smtClean="0"/>
              <a:t>domains</a:t>
            </a:r>
            <a:endParaRPr lang="de-DE" dirty="0" smtClean="0"/>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4</a:t>
            </a:fld>
            <a:endParaRPr lang="de-DE">
              <a:solidFill>
                <a:prstClr val="black"/>
              </a:solidFill>
              <a:latin typeface="Calibri"/>
            </a:endParaRPr>
          </a:p>
        </p:txBody>
      </p:sp>
    </p:spTree>
    <p:extLst>
      <p:ext uri="{BB962C8B-B14F-4D97-AF65-F5344CB8AC3E}">
        <p14:creationId xmlns:p14="http://schemas.microsoft.com/office/powerpoint/2010/main" val="935556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xfrm>
            <a:off x="1143000" y="685800"/>
            <a:ext cx="4572000" cy="3429000"/>
          </a:xfrm>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a:solidFill>
                  <a:schemeClr val="tx1"/>
                </a:solidFill>
                <a:latin typeface="OfficinaSansITCPro Book" pitchFamily="50" charset="0"/>
                <a:ea typeface="ＭＳ Ｐゴシック" pitchFamily="34" charset="-128"/>
              </a:defRPr>
            </a:lvl1pPr>
            <a:lvl2pPr marL="685817" indent="-263776" defTabSz="914423" eaLnBrk="0" hangingPunct="0">
              <a:defRPr>
                <a:solidFill>
                  <a:schemeClr val="tx1"/>
                </a:solidFill>
                <a:latin typeface="OfficinaSansITCPro Book" pitchFamily="50" charset="0"/>
                <a:ea typeface="ＭＳ Ｐゴシック" pitchFamily="34" charset="-128"/>
              </a:defRPr>
            </a:lvl2pPr>
            <a:lvl3pPr marL="1055103" indent="-211021" defTabSz="914423" eaLnBrk="0" hangingPunct="0">
              <a:defRPr>
                <a:solidFill>
                  <a:schemeClr val="tx1"/>
                </a:solidFill>
                <a:latin typeface="OfficinaSansITCPro Book" pitchFamily="50" charset="0"/>
                <a:ea typeface="ＭＳ Ｐゴシック" pitchFamily="34" charset="-128"/>
              </a:defRPr>
            </a:lvl3pPr>
            <a:lvl4pPr marL="1477145" indent="-211021" defTabSz="914423" eaLnBrk="0" hangingPunct="0">
              <a:defRPr>
                <a:solidFill>
                  <a:schemeClr val="tx1"/>
                </a:solidFill>
                <a:latin typeface="OfficinaSansITCPro Book" pitchFamily="50" charset="0"/>
                <a:ea typeface="ＭＳ Ｐゴシック" pitchFamily="34" charset="-128"/>
              </a:defRPr>
            </a:lvl4pPr>
            <a:lvl5pPr marL="1899186" indent="-211021" defTabSz="914423" eaLnBrk="0" hangingPunct="0">
              <a:defRPr>
                <a:solidFill>
                  <a:schemeClr val="tx1"/>
                </a:solidFill>
                <a:latin typeface="OfficinaSansITCPro Book" pitchFamily="50" charset="0"/>
                <a:ea typeface="ＭＳ Ｐゴシック" pitchFamily="34" charset="-128"/>
              </a:defRPr>
            </a:lvl5pPr>
            <a:lvl6pPr marL="2321227" indent="-211021" defTabSz="914423" eaLnBrk="0" fontAlgn="base" hangingPunct="0">
              <a:spcBef>
                <a:spcPct val="0"/>
              </a:spcBef>
              <a:spcAft>
                <a:spcPct val="0"/>
              </a:spcAft>
              <a:defRPr>
                <a:solidFill>
                  <a:schemeClr val="tx1"/>
                </a:solidFill>
                <a:latin typeface="OfficinaSansITCPro Book" pitchFamily="50" charset="0"/>
                <a:ea typeface="ＭＳ Ｐゴシック" pitchFamily="34" charset="-128"/>
              </a:defRPr>
            </a:lvl6pPr>
            <a:lvl7pPr marL="2743269" indent="-211021" defTabSz="914423" eaLnBrk="0" fontAlgn="base" hangingPunct="0">
              <a:spcBef>
                <a:spcPct val="0"/>
              </a:spcBef>
              <a:spcAft>
                <a:spcPct val="0"/>
              </a:spcAft>
              <a:defRPr>
                <a:solidFill>
                  <a:schemeClr val="tx1"/>
                </a:solidFill>
                <a:latin typeface="OfficinaSansITCPro Book" pitchFamily="50" charset="0"/>
                <a:ea typeface="ＭＳ Ｐゴシック" pitchFamily="34" charset="-128"/>
              </a:defRPr>
            </a:lvl7pPr>
            <a:lvl8pPr marL="3165310" indent="-211021" defTabSz="914423" eaLnBrk="0" fontAlgn="base" hangingPunct="0">
              <a:spcBef>
                <a:spcPct val="0"/>
              </a:spcBef>
              <a:spcAft>
                <a:spcPct val="0"/>
              </a:spcAft>
              <a:defRPr>
                <a:solidFill>
                  <a:schemeClr val="tx1"/>
                </a:solidFill>
                <a:latin typeface="OfficinaSansITCPro Book" pitchFamily="50" charset="0"/>
                <a:ea typeface="ＭＳ Ｐゴシック" pitchFamily="34" charset="-128"/>
              </a:defRPr>
            </a:lvl8pPr>
            <a:lvl9pPr marL="3587351" indent="-211021" defTabSz="914423" eaLnBrk="0" fontAlgn="base" hangingPunct="0">
              <a:spcBef>
                <a:spcPct val="0"/>
              </a:spcBef>
              <a:spcAft>
                <a:spcPct val="0"/>
              </a:spcAft>
              <a:defRPr>
                <a:solidFill>
                  <a:schemeClr val="tx1"/>
                </a:solidFill>
                <a:latin typeface="OfficinaSansITCPro Book" pitchFamily="50" charset="0"/>
                <a:ea typeface="ＭＳ Ｐゴシック" pitchFamily="34" charset="-128"/>
              </a:defRPr>
            </a:lvl9pPr>
          </a:lstStyle>
          <a:p>
            <a:fld id="{66062743-38BD-4ED5-BA1D-8C76881EE07E}" type="slidenum">
              <a:rPr lang="de-DE" altLang="en-US">
                <a:solidFill>
                  <a:prstClr val="black"/>
                </a:solidFill>
                <a:latin typeface="Arial" charset="0"/>
              </a:rPr>
              <a:pPr/>
              <a:t>49</a:t>
            </a:fld>
            <a:endParaRPr lang="de-DE" altLang="en-US">
              <a:solidFill>
                <a:prstClr val="black"/>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5996" y="8687297"/>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defTabSz="990600" eaLnBrk="0" hangingPunct="0">
              <a:spcBef>
                <a:spcPct val="30000"/>
              </a:spcBef>
              <a:defRPr sz="1200">
                <a:solidFill>
                  <a:schemeClr val="tx1"/>
                </a:solidFill>
                <a:latin typeface="Arial" pitchFamily="34" charset="0"/>
                <a:ea typeface="ＭＳ Ｐゴシック" pitchFamily="34" charset="-128"/>
              </a:defRPr>
            </a:lvl1pPr>
            <a:lvl2pPr marL="742950" indent="-285750" defTabSz="990600" eaLnBrk="0" hangingPunct="0">
              <a:spcBef>
                <a:spcPct val="30000"/>
              </a:spcBef>
              <a:defRPr sz="1200">
                <a:solidFill>
                  <a:schemeClr val="tx1"/>
                </a:solidFill>
                <a:latin typeface="Arial" pitchFamily="34" charset="0"/>
                <a:ea typeface="ＭＳ Ｐゴシック" pitchFamily="34" charset="-128"/>
              </a:defRPr>
            </a:lvl2pPr>
            <a:lvl3pPr marL="1143000" indent="-228600" defTabSz="990600" eaLnBrk="0" hangingPunct="0">
              <a:spcBef>
                <a:spcPct val="30000"/>
              </a:spcBef>
              <a:defRPr sz="1200">
                <a:solidFill>
                  <a:schemeClr val="tx1"/>
                </a:solidFill>
                <a:latin typeface="Arial" pitchFamily="34" charset="0"/>
                <a:ea typeface="ＭＳ Ｐゴシック" pitchFamily="34" charset="-128"/>
              </a:defRPr>
            </a:lvl3pPr>
            <a:lvl4pPr marL="1600200" indent="-228600" defTabSz="990600" eaLnBrk="0" hangingPunct="0">
              <a:spcBef>
                <a:spcPct val="30000"/>
              </a:spcBef>
              <a:defRPr sz="1200">
                <a:solidFill>
                  <a:schemeClr val="tx1"/>
                </a:solidFill>
                <a:latin typeface="Arial" pitchFamily="34" charset="0"/>
                <a:ea typeface="ＭＳ Ｐゴシック" pitchFamily="34" charset="-128"/>
              </a:defRPr>
            </a:lvl4pPr>
            <a:lvl5pPr marL="2057400" indent="-228600" defTabSz="990600" eaLnBrk="0" hangingPunct="0">
              <a:spcBef>
                <a:spcPct val="30000"/>
              </a:spcBef>
              <a:defRPr sz="1200">
                <a:solidFill>
                  <a:schemeClr val="tx1"/>
                </a:solidFill>
                <a:latin typeface="Arial" pitchFamily="34" charset="0"/>
                <a:ea typeface="ＭＳ Ｐゴシック" pitchFamily="34" charset="-128"/>
              </a:defRPr>
            </a:lvl5pPr>
            <a:lvl6pPr marL="2514600" indent="-228600" defTabSz="990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defTabSz="990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defTabSz="990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defTabSz="990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algn="r" fontAlgn="base">
              <a:spcBef>
                <a:spcPct val="0"/>
              </a:spcBef>
              <a:spcAft>
                <a:spcPct val="0"/>
              </a:spcAft>
            </a:pPr>
            <a:fld id="{8A91C059-AFF7-48CC-9015-7E5E9EC22365}" type="slidenum">
              <a:rPr lang="de-DE" altLang="en-US">
                <a:solidFill>
                  <a:srgbClr val="000000"/>
                </a:solidFill>
              </a:rPr>
              <a:pPr algn="r" fontAlgn="base">
                <a:spcBef>
                  <a:spcPct val="0"/>
                </a:spcBef>
                <a:spcAft>
                  <a:spcPct val="0"/>
                </a:spcAft>
              </a:pPr>
              <a:t>50</a:t>
            </a:fld>
            <a:endParaRPr lang="de-DE" altLang="en-US">
              <a:solidFill>
                <a:srgbClr val="000000"/>
              </a:solidFill>
            </a:endParaRPr>
          </a:p>
        </p:txBody>
      </p:sp>
      <p:sp>
        <p:nvSpPr>
          <p:cNvPr id="87043" name="Rectangle 2"/>
          <p:cNvSpPr>
            <a:spLocks noGrp="1" noRot="1" noChangeAspect="1" noChangeArrowheads="1" noTextEdit="1"/>
          </p:cNvSpPr>
          <p:nvPr>
            <p:ph type="sldImg"/>
          </p:nvPr>
        </p:nvSpPr>
        <p:spPr>
          <a:xfrm>
            <a:off x="1143000" y="685800"/>
            <a:ext cx="4572000" cy="3429000"/>
          </a:xfrm>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200" b="0" i="0" u="none" strike="noStrike" kern="1200" baseline="0" dirty="0" smtClean="0">
                <a:solidFill>
                  <a:schemeClr val="tx1"/>
                </a:solidFill>
                <a:latin typeface="+mn-lt"/>
                <a:ea typeface="+mn-ea"/>
                <a:cs typeface="+mn-cs"/>
              </a:rPr>
              <a:t>Kalman </a:t>
            </a:r>
            <a:r>
              <a:rPr lang="de-DE" sz="1200" b="0" i="0" u="none" strike="noStrike" kern="1200" baseline="0" dirty="0" err="1" smtClean="0">
                <a:solidFill>
                  <a:schemeClr val="tx1"/>
                </a:solidFill>
                <a:latin typeface="+mn-lt"/>
                <a:ea typeface="+mn-ea"/>
                <a:cs typeface="+mn-cs"/>
              </a:rPr>
              <a:t>filter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produces</a:t>
            </a:r>
            <a:r>
              <a:rPr lang="de-DE" sz="1200" b="0" i="0" u="none" strike="noStrike" kern="1200" baseline="0" dirty="0" smtClean="0">
                <a:solidFill>
                  <a:schemeClr val="tx1"/>
                </a:solidFill>
                <a:latin typeface="+mn-lt"/>
                <a:ea typeface="+mn-ea"/>
                <a:cs typeface="+mn-cs"/>
              </a:rPr>
              <a:t> a real-time </a:t>
            </a:r>
            <a:r>
              <a:rPr lang="de-DE" sz="1200" b="0" i="0" u="none" strike="noStrike" kern="1200" baseline="0" dirty="0" err="1" smtClean="0">
                <a:solidFill>
                  <a:schemeClr val="tx1"/>
                </a:solidFill>
                <a:latin typeface="+mn-lt"/>
                <a:ea typeface="+mn-ea"/>
                <a:cs typeface="+mn-cs"/>
              </a:rPr>
              <a:t>state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estimate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from</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continuous</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measurement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trajectory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which</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is</a:t>
            </a:r>
            <a:r>
              <a:rPr lang="de-DE" sz="1200" b="0" i="0" u="none" strike="noStrike" kern="1200" baseline="0" dirty="0" smtClean="0">
                <a:solidFill>
                  <a:schemeClr val="tx1"/>
                </a:solidFill>
                <a:latin typeface="+mn-lt"/>
                <a:ea typeface="+mn-ea"/>
                <a:cs typeface="+mn-cs"/>
              </a:rPr>
              <a:t> optimal in </a:t>
            </a:r>
            <a:r>
              <a:rPr lang="de-DE" sz="1200" b="0" i="0" u="none" strike="noStrike" kern="1200" baseline="0" dirty="0" err="1" smtClean="0">
                <a:solidFill>
                  <a:schemeClr val="tx1"/>
                </a:solidFill>
                <a:latin typeface="+mn-lt"/>
                <a:ea typeface="+mn-ea"/>
                <a:cs typeface="+mn-cs"/>
              </a:rPr>
              <a:t>the</a:t>
            </a:r>
            <a:r>
              <a:rPr lang="de-DE" sz="1200" b="0" i="0" u="none" strike="noStrike" kern="1200" baseline="0" dirty="0" smtClean="0">
                <a:solidFill>
                  <a:schemeClr val="tx1"/>
                </a:solidFill>
                <a:latin typeface="+mn-lt"/>
                <a:ea typeface="+mn-ea"/>
                <a:cs typeface="+mn-cs"/>
              </a:rPr>
              <a:t> sense </a:t>
            </a:r>
            <a:r>
              <a:rPr lang="de-DE" sz="1200" b="0" i="0" u="none" strike="noStrike" kern="1200" baseline="0" dirty="0" err="1" smtClean="0">
                <a:solidFill>
                  <a:schemeClr val="tx1"/>
                </a:solidFill>
                <a:latin typeface="+mn-lt"/>
                <a:ea typeface="+mn-ea"/>
                <a:cs typeface="+mn-cs"/>
              </a:rPr>
              <a:t>of</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minimizing</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mean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square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estimation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error</a:t>
            </a:r>
            <a:r>
              <a:rPr lang="de-DE" sz="1200" b="0" i="0" u="none" strike="noStrike" kern="1200" baseline="0" dirty="0" smtClean="0">
                <a:solidFill>
                  <a:schemeClr val="tx1"/>
                </a:solidFill>
                <a:latin typeface="+mn-lt"/>
                <a:ea typeface="+mn-ea"/>
                <a:cs typeface="+mn-cs"/>
              </a:rPr>
              <a:t>.</a:t>
            </a:r>
            <a:endParaRPr lang="en-US" altLang="en-US" dirty="0"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baseline="0" dirty="0" smtClean="0">
                <a:solidFill>
                  <a:schemeClr val="tx1"/>
                </a:solidFill>
                <a:latin typeface="+mn-lt"/>
                <a:ea typeface="+mn-ea"/>
                <a:cs typeface="+mn-cs"/>
              </a:rPr>
              <a:t>A </a:t>
            </a:r>
            <a:r>
              <a:rPr lang="de-DE" sz="1200" b="0" i="0" u="none" strike="noStrike" kern="1200" baseline="0" dirty="0" err="1" smtClean="0">
                <a:solidFill>
                  <a:schemeClr val="tx1"/>
                </a:solidFill>
                <a:latin typeface="+mn-lt"/>
                <a:ea typeface="+mn-ea"/>
                <a:cs typeface="+mn-cs"/>
              </a:rPr>
              <a:t>direct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consequence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of</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modified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commutator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when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applied</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to</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position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and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momentum</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of</a:t>
            </a:r>
            <a:r>
              <a:rPr lang="de-DE" sz="1200" b="0" i="0" u="none" strike="noStrike" kern="1200" baseline="0" dirty="0" smtClean="0">
                <a:solidFill>
                  <a:schemeClr val="tx1"/>
                </a:solidFill>
                <a:latin typeface="+mn-lt"/>
                <a:ea typeface="+mn-ea"/>
                <a:cs typeface="+mn-cs"/>
              </a:rPr>
              <a:t> an </a:t>
            </a:r>
            <a:r>
              <a:rPr lang="de-DE" sz="1200" b="0" i="0" u="none" strike="noStrike" kern="1200" baseline="0" dirty="0" err="1" smtClean="0">
                <a:solidFill>
                  <a:schemeClr val="tx1"/>
                </a:solidFill>
                <a:latin typeface="+mn-lt"/>
                <a:ea typeface="+mn-ea"/>
                <a:cs typeface="+mn-cs"/>
              </a:rPr>
              <a:t>harmonic</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oscillator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is</a:t>
            </a:r>
            <a:r>
              <a:rPr lang="de-DE" sz="1200" b="0" i="0" u="none" strike="noStrike" kern="1200" baseline="0" dirty="0" smtClean="0">
                <a:solidFill>
                  <a:schemeClr val="tx1"/>
                </a:solidFill>
                <a:latin typeface="+mn-lt"/>
                <a:ea typeface="+mn-ea"/>
                <a:cs typeface="+mn-cs"/>
              </a:rPr>
              <a:t> a</a:t>
            </a:r>
          </a:p>
          <a:p>
            <a:r>
              <a:rPr lang="de-DE" sz="1200" b="0" i="0" u="none" strike="noStrike" kern="1200" baseline="0" dirty="0" err="1" smtClean="0">
                <a:solidFill>
                  <a:schemeClr val="tx1"/>
                </a:solidFill>
                <a:latin typeface="+mn-lt"/>
                <a:ea typeface="+mn-ea"/>
                <a:cs typeface="+mn-cs"/>
              </a:rPr>
              <a:t>change</a:t>
            </a:r>
            <a:r>
              <a:rPr lang="de-DE" sz="1200" b="0" i="0" u="none" strike="noStrike" kern="1200" baseline="0" dirty="0" smtClean="0">
                <a:solidFill>
                  <a:schemeClr val="tx1"/>
                </a:solidFill>
                <a:latin typeface="+mn-lt"/>
                <a:ea typeface="+mn-ea"/>
                <a:cs typeface="+mn-cs"/>
              </a:rPr>
              <a:t> in </a:t>
            </a:r>
            <a:r>
              <a:rPr lang="de-DE" sz="1200" b="0" i="0" u="none" strike="noStrike" kern="1200" baseline="0" dirty="0" err="1" smtClean="0">
                <a:solidFill>
                  <a:schemeClr val="tx1"/>
                </a:solidFill>
                <a:latin typeface="+mn-lt"/>
                <a:ea typeface="+mn-ea"/>
                <a:cs typeface="+mn-cs"/>
              </a:rPr>
              <a:t>the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oscillator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ground-state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energy</a:t>
            </a:r>
            <a:r>
              <a:rPr lang="de-DE" sz="1200" b="0" i="0" u="none" strike="noStrike" kern="1200" baseline="0" dirty="0" smtClean="0">
                <a:solidFill>
                  <a:schemeClr val="tx1"/>
                </a:solidFill>
                <a:latin typeface="+mn-lt"/>
                <a:ea typeface="+mn-ea"/>
                <a:cs typeface="+mn-cs"/>
              </a:rPr>
              <a:t> </a:t>
            </a:r>
            <a:r>
              <a:rPr lang="de-DE" sz="1200" b="1" i="0" u="none" strike="noStrike" kern="1200" baseline="0" dirty="0" smtClean="0">
                <a:solidFill>
                  <a:schemeClr val="tx1"/>
                </a:solidFill>
                <a:latin typeface="+mn-lt"/>
                <a:ea typeface="+mn-ea"/>
                <a:cs typeface="+mn-cs"/>
              </a:rPr>
              <a:t>E</a:t>
            </a:r>
            <a:r>
              <a:rPr lang="de-DE" sz="1200" b="0" i="0" u="none" strike="noStrike" kern="1200" baseline="0" dirty="0" smtClean="0">
                <a:solidFill>
                  <a:schemeClr val="tx1"/>
                </a:solidFill>
                <a:latin typeface="+mn-lt"/>
                <a:ea typeface="+mn-ea"/>
                <a:cs typeface="+mn-cs"/>
              </a:rPr>
              <a:t>min </a:t>
            </a:r>
            <a:r>
              <a:rPr lang="de-DE" sz="1200" b="0" i="0" u="none" strike="noStrike" kern="1200" baseline="0" dirty="0" err="1" smtClean="0">
                <a:solidFill>
                  <a:schemeClr val="tx1"/>
                </a:solidFill>
                <a:latin typeface="+mn-lt"/>
                <a:ea typeface="+mn-ea"/>
                <a:cs typeface="+mn-cs"/>
              </a:rPr>
              <a:t>with</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respect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to</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usual</a:t>
            </a:r>
            <a:r>
              <a:rPr lang="de-DE" sz="1200" b="0" i="0" u="none" strike="noStrike" kern="1200" baseline="0" dirty="0" smtClean="0">
                <a:solidFill>
                  <a:schemeClr val="tx1"/>
                </a:solidFill>
                <a:latin typeface="+mn-lt"/>
                <a:ea typeface="+mn-ea"/>
                <a:cs typeface="+mn-cs"/>
              </a:rPr>
              <a:t> </a:t>
            </a:r>
            <a:r>
              <a:rPr lang="de-DE" sz="1200" b="1" i="0" u="none" strike="noStrike" kern="1200" baseline="0" dirty="0" smtClean="0">
                <a:solidFill>
                  <a:schemeClr val="tx1"/>
                </a:solidFill>
                <a:latin typeface="+mn-lt"/>
                <a:ea typeface="+mn-ea"/>
                <a:cs typeface="+mn-cs"/>
              </a:rPr>
              <a:t>Nh!</a:t>
            </a:r>
            <a:r>
              <a:rPr lang="de-DE" sz="1200" b="0" i="0" u="none" strike="noStrike" kern="1200" baseline="0" dirty="0" smtClean="0">
                <a:solidFill>
                  <a:schemeClr val="tx1"/>
                </a:solidFill>
                <a:latin typeface="+mn-lt"/>
                <a:ea typeface="+mn-ea"/>
                <a:cs typeface="+mn-cs"/>
              </a:rPr>
              <a:t>0</a:t>
            </a:r>
            <a:r>
              <a:rPr lang="de-DE" sz="1200" b="1" i="0" u="none" strike="noStrike" kern="1200" baseline="0" dirty="0" smtClean="0">
                <a:solidFill>
                  <a:schemeClr val="tx1"/>
                </a:solidFill>
                <a:latin typeface="+mn-lt"/>
                <a:ea typeface="+mn-ea"/>
                <a:cs typeface="+mn-cs"/>
              </a:rPr>
              <a:t>=</a:t>
            </a:r>
            <a:r>
              <a:rPr lang="de-DE" sz="1200" b="0" i="0" u="none" strike="noStrike" kern="1200" baseline="0" dirty="0" smtClean="0">
                <a:solidFill>
                  <a:schemeClr val="tx1"/>
                </a:solidFill>
                <a:latin typeface="+mn-lt"/>
                <a:ea typeface="+mn-ea"/>
                <a:cs typeface="+mn-cs"/>
              </a:rPr>
              <a:t>2. The </a:t>
            </a:r>
            <a:r>
              <a:rPr lang="de-DE" sz="1200" b="0" i="0" u="none" strike="noStrike" kern="1200" baseline="0" dirty="0" err="1" smtClean="0">
                <a:solidFill>
                  <a:schemeClr val="tx1"/>
                </a:solidFill>
                <a:latin typeface="+mn-lt"/>
                <a:ea typeface="+mn-ea"/>
                <a:cs typeface="+mn-cs"/>
              </a:rPr>
              <a:t>commutators</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commonly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proposed</a:t>
            </a:r>
            <a:r>
              <a:rPr lang="de-DE" sz="1200" b="0" i="0" u="none" strike="noStrike" kern="1200" baseline="0" dirty="0" smtClean="0">
                <a:solidFill>
                  <a:schemeClr val="tx1"/>
                </a:solidFill>
                <a:latin typeface="+mn-lt"/>
                <a:ea typeface="+mn-ea"/>
                <a:cs typeface="+mn-cs"/>
              </a:rPr>
              <a:t> in </a:t>
            </a:r>
            <a:r>
              <a:rPr lang="de-DE" sz="1200" b="0" i="0" u="none" strike="noStrike" kern="1200" baseline="0" dirty="0" err="1" smtClean="0">
                <a:solidFill>
                  <a:schemeClr val="tx1"/>
                </a:solidFill>
                <a:latin typeface="+mn-lt"/>
                <a:ea typeface="+mn-ea"/>
                <a:cs typeface="+mn-cs"/>
              </a:rPr>
              <a:t>quantum</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gravity</a:t>
            </a:r>
            <a:r>
              <a:rPr lang="de-DE" sz="1200" b="0" i="0" u="none" strike="noStrike" kern="1200" baseline="0" dirty="0" smtClean="0">
                <a:solidFill>
                  <a:schemeClr val="tx1"/>
                </a:solidFill>
                <a:latin typeface="+mn-lt"/>
                <a:ea typeface="+mn-ea"/>
                <a:cs typeface="+mn-cs"/>
              </a:rPr>
              <a:t> theories23,24, </a:t>
            </a:r>
            <a:r>
              <a:rPr lang="de-DE" sz="1200" b="0" i="0" u="none" strike="noStrike" kern="1200" baseline="0" dirty="0" err="1" smtClean="0">
                <a:solidFill>
                  <a:schemeClr val="tx1"/>
                </a:solidFill>
                <a:latin typeface="+mn-lt"/>
                <a:ea typeface="+mn-ea"/>
                <a:cs typeface="+mn-cs"/>
              </a:rPr>
              <a:t>giving</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origin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to</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position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indetermination</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smtClean="0">
                <a:solidFill>
                  <a:schemeClr val="tx1"/>
                </a:solidFill>
                <a:latin typeface="+mn-lt"/>
                <a:ea typeface="+mn-ea"/>
                <a:cs typeface="+mn-cs"/>
              </a:rPr>
              <a:t>larger </a:t>
            </a:r>
            <a:r>
              <a:rPr lang="de-DE" sz="1200" b="0" i="0" u="none" strike="noStrike" kern="1200" baseline="0" dirty="0" err="1" smtClean="0">
                <a:solidFill>
                  <a:schemeClr val="tx1"/>
                </a:solidFill>
                <a:latin typeface="+mn-lt"/>
                <a:ea typeface="+mn-ea"/>
                <a:cs typeface="+mn-cs"/>
              </a:rPr>
              <a:t>than</a:t>
            </a:r>
            <a:r>
              <a:rPr lang="de-DE" sz="1200" b="0" i="0" u="none" strike="noStrike" kern="1200" baseline="0" dirty="0" smtClean="0">
                <a:solidFill>
                  <a:schemeClr val="tx1"/>
                </a:solidFill>
                <a:latin typeface="+mn-lt"/>
                <a:ea typeface="+mn-ea"/>
                <a:cs typeface="+mn-cs"/>
              </a:rPr>
              <a:t> in </a:t>
            </a:r>
            <a:r>
              <a:rPr lang="de-DE" sz="1200" b="0" i="0" u="none" strike="noStrike" kern="1200" baseline="0" dirty="0" err="1" smtClean="0">
                <a:solidFill>
                  <a:schemeClr val="tx1"/>
                </a:solidFill>
                <a:latin typeface="+mn-lt"/>
                <a:ea typeface="+mn-ea"/>
                <a:cs typeface="+mn-cs"/>
              </a:rPr>
              <a:t>standard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quantum</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mechanics</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gravitational</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induced</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uncertainty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translate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into</a:t>
            </a:r>
            <a:r>
              <a:rPr lang="de-DE" sz="1200" b="0" i="0" u="none" strike="noStrike" kern="1200" baseline="0" dirty="0" smtClean="0">
                <a:solidFill>
                  <a:schemeClr val="tx1"/>
                </a:solidFill>
                <a:latin typeface="+mn-lt"/>
                <a:ea typeface="+mn-ea"/>
                <a:cs typeface="+mn-cs"/>
              </a:rPr>
              <a:t> a larger minimal </a:t>
            </a:r>
            <a:r>
              <a:rPr lang="de-DE" sz="1200" b="0" i="0" u="none" strike="noStrike" kern="1200" baseline="0" dirty="0" err="1" smtClean="0">
                <a:solidFill>
                  <a:schemeClr val="tx1"/>
                </a:solidFill>
                <a:latin typeface="+mn-lt"/>
                <a:ea typeface="+mn-ea"/>
                <a:cs typeface="+mn-cs"/>
              </a:rPr>
              <a:t>energy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Therefore</a:t>
            </a:r>
            <a:r>
              <a:rPr lang="de-DE" sz="1200" b="0" i="0" u="none" strike="noStrike" kern="1200" baseline="0" dirty="0" smtClean="0">
                <a:solidFill>
                  <a:schemeClr val="tx1"/>
                </a:solidFill>
                <a:latin typeface="+mn-lt"/>
                <a:ea typeface="+mn-ea"/>
                <a:cs typeface="+mn-cs"/>
              </a:rPr>
              <a:t>, an</a:t>
            </a:r>
          </a:p>
          <a:p>
            <a:r>
              <a:rPr lang="de-DE" sz="1200" b="0" i="0" u="none" strike="noStrike" kern="1200" baseline="0" dirty="0" err="1" smtClean="0">
                <a:solidFill>
                  <a:schemeClr val="tx1"/>
                </a:solidFill>
                <a:latin typeface="+mn-lt"/>
                <a:ea typeface="+mn-ea"/>
                <a:cs typeface="+mn-cs"/>
              </a:rPr>
              <a:t>experiment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measuring</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low</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energy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level</a:t>
            </a:r>
            <a:r>
              <a:rPr lang="de-DE" sz="1200" b="0" i="0" u="none" strike="noStrike" kern="1200" baseline="0" dirty="0" smtClean="0">
                <a:solidFill>
                  <a:schemeClr val="tx1"/>
                </a:solidFill>
                <a:latin typeface="+mn-lt"/>
                <a:ea typeface="+mn-ea"/>
                <a:cs typeface="+mn-cs"/>
              </a:rPr>
              <a:t> </a:t>
            </a:r>
            <a:r>
              <a:rPr lang="de-DE" sz="1200" b="1" i="0" u="none" strike="noStrike" kern="1200" baseline="0" dirty="0" err="1" smtClean="0">
                <a:solidFill>
                  <a:schemeClr val="tx1"/>
                </a:solidFill>
                <a:latin typeface="+mn-lt"/>
                <a:ea typeface="+mn-ea"/>
                <a:cs typeface="+mn-cs"/>
              </a:rPr>
              <a:t>E</a:t>
            </a:r>
            <a:r>
              <a:rPr lang="de-DE" sz="1200" b="0" i="0" u="none" strike="noStrike" kern="1200" baseline="0" dirty="0" err="1" smtClean="0">
                <a:solidFill>
                  <a:schemeClr val="tx1"/>
                </a:solidFill>
                <a:latin typeface="+mn-lt"/>
                <a:ea typeface="+mn-ea"/>
                <a:cs typeface="+mn-cs"/>
              </a:rPr>
              <a:t>exp</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for</a:t>
            </a:r>
            <a:r>
              <a:rPr lang="de-DE" sz="1200" b="0" i="0" u="none" strike="noStrike" kern="1200" baseline="0" dirty="0" smtClean="0">
                <a:solidFill>
                  <a:schemeClr val="tx1"/>
                </a:solidFill>
                <a:latin typeface="+mn-lt"/>
                <a:ea typeface="+mn-ea"/>
                <a:cs typeface="+mn-cs"/>
              </a:rPr>
              <a:t> a normal </a:t>
            </a:r>
            <a:r>
              <a:rPr lang="de-DE" sz="1200" b="0" i="0" u="none" strike="noStrike" kern="1200" baseline="0" dirty="0" err="1" smtClean="0">
                <a:solidFill>
                  <a:schemeClr val="tx1"/>
                </a:solidFill>
                <a:latin typeface="+mn-lt"/>
                <a:ea typeface="+mn-ea"/>
                <a:cs typeface="+mn-cs"/>
              </a:rPr>
              <a:t>mode</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of</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macroscopic</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system</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puts</a:t>
            </a:r>
            <a:r>
              <a:rPr lang="de-DE" sz="1200" b="0" i="0" u="none" strike="noStrike" kern="1200" baseline="0" dirty="0" smtClean="0">
                <a:solidFill>
                  <a:schemeClr val="tx1"/>
                </a:solidFill>
                <a:latin typeface="+mn-lt"/>
                <a:ea typeface="+mn-ea"/>
                <a:cs typeface="+mn-cs"/>
              </a:rPr>
              <a:t> a </a:t>
            </a:r>
            <a:r>
              <a:rPr lang="de-DE" sz="1200" b="0" i="0" u="none" strike="noStrike" kern="1200" baseline="0" dirty="0" err="1" smtClean="0">
                <a:solidFill>
                  <a:schemeClr val="tx1"/>
                </a:solidFill>
                <a:latin typeface="+mn-lt"/>
                <a:ea typeface="+mn-ea"/>
                <a:cs typeface="+mn-cs"/>
              </a:rPr>
              <a:t>straightforward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upper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limit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to</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a:t>
            </a:r>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err="1" smtClean="0">
                <a:solidFill>
                  <a:schemeClr val="tx1"/>
                </a:solidFill>
                <a:latin typeface="+mn-lt"/>
                <a:ea typeface="+mn-ea"/>
                <a:cs typeface="+mn-cs"/>
              </a:rPr>
              <a:t>corresponding</a:t>
            </a:r>
            <a:r>
              <a:rPr lang="de-DE" sz="1200" b="0" i="0" u="none" strike="noStrike" kern="1200" baseline="0" dirty="0" smtClean="0">
                <a:solidFill>
                  <a:schemeClr val="tx1"/>
                </a:solidFill>
                <a:latin typeface="+mn-lt"/>
                <a:ea typeface="+mn-ea"/>
                <a:cs typeface="+mn-cs"/>
              </a:rPr>
              <a:t> </a:t>
            </a:r>
            <a:r>
              <a:rPr lang="de-DE" sz="1200" b="1" i="0" u="none" strike="noStrike" kern="1200" baseline="0" dirty="0" smtClean="0">
                <a:solidFill>
                  <a:schemeClr val="tx1"/>
                </a:solidFill>
                <a:latin typeface="+mn-lt"/>
                <a:ea typeface="+mn-ea"/>
                <a:cs typeface="+mn-cs"/>
              </a:rPr>
              <a:t>E</a:t>
            </a:r>
            <a:r>
              <a:rPr lang="de-DE" sz="1200" b="0" i="0" u="none" strike="noStrike" kern="1200" baseline="0" dirty="0" smtClean="0">
                <a:solidFill>
                  <a:schemeClr val="tx1"/>
                </a:solidFill>
                <a:latin typeface="+mn-lt"/>
                <a:ea typeface="+mn-ea"/>
                <a:cs typeface="+mn-cs"/>
              </a:rPr>
              <a:t>min</a:t>
            </a:r>
          </a:p>
          <a:p>
            <a:endParaRPr lang="de-DE" sz="1200" b="0" i="0" u="none" strike="noStrike" kern="1200" baseline="0" dirty="0" smtClean="0">
              <a:solidFill>
                <a:schemeClr val="tx1"/>
              </a:solidFill>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51</a:t>
            </a:fld>
            <a:endParaRPr lang="de-DE">
              <a:solidFill>
                <a:prstClr val="black"/>
              </a:solidFill>
              <a:latin typeface="Calibri"/>
            </a:endParaRPr>
          </a:p>
        </p:txBody>
      </p:sp>
    </p:spTree>
    <p:extLst>
      <p:ext uri="{BB962C8B-B14F-4D97-AF65-F5344CB8AC3E}">
        <p14:creationId xmlns:p14="http://schemas.microsoft.com/office/powerpoint/2010/main" val="8007230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Alternative approach…</a:t>
            </a:r>
          </a:p>
          <a:p>
            <a:endParaRPr lang="en-US" dirty="0" smtClean="0"/>
          </a:p>
          <a:p>
            <a:r>
              <a:rPr lang="en-US" dirty="0" smtClean="0"/>
              <a:t>Movie of levitation!!!</a:t>
            </a:r>
          </a:p>
          <a:p>
            <a:endParaRPr lang="en-US" dirty="0" smtClean="0"/>
          </a:p>
          <a:p>
            <a:r>
              <a:rPr lang="en-US" dirty="0" smtClean="0"/>
              <a:t>The magnets are made by American Magnetics.  They are in a split pair configuration, with an inner diameter of 22 cm, and an outer diameter of 26 cm.  The coils are 3 cm tall, and the gap between them is 8 cm.  Each coil has its own persistent current switch and temperature sensor.  There is both </a:t>
            </a:r>
            <a:r>
              <a:rPr lang="en-US" dirty="0" err="1" smtClean="0"/>
              <a:t>NbTi</a:t>
            </a:r>
            <a:r>
              <a:rPr lang="en-US" dirty="0" smtClean="0"/>
              <a:t> and </a:t>
            </a:r>
            <a:r>
              <a:rPr lang="en-US" dirty="0" err="1" smtClean="0"/>
              <a:t>NbSn</a:t>
            </a:r>
            <a:r>
              <a:rPr lang="en-US" dirty="0" smtClean="0"/>
              <a:t> superconducting wire inside the coils, with a copper coating for quench protection.  In the anti-Helmholtz configuration, full field strength is reached with 35 A of current, though the lead sphere will start to levitate when 14 A of current is reached.</a:t>
            </a:r>
            <a:endParaRPr lang="de-AT"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53</a:t>
            </a:fld>
            <a:endParaRPr lang="de-DE">
              <a:solidFill>
                <a:prstClr val="black"/>
              </a:solidFill>
              <a:latin typeface="Calibri"/>
            </a:endParaRPr>
          </a:p>
        </p:txBody>
      </p:sp>
    </p:spTree>
    <p:extLst>
      <p:ext uri="{BB962C8B-B14F-4D97-AF65-F5344CB8AC3E}">
        <p14:creationId xmlns:p14="http://schemas.microsoft.com/office/powerpoint/2010/main" val="1580604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260F04-C261-48BA-BE6B-2EE0A89F0584}" type="slidenum">
              <a:rPr lang="de-DE">
                <a:solidFill>
                  <a:prstClr val="black"/>
                </a:solidFill>
              </a:rPr>
              <a:pPr/>
              <a:t>54</a:t>
            </a:fld>
            <a:endParaRPr lang="de-DE">
              <a:solidFill>
                <a:prstClr val="black"/>
              </a:solidFill>
            </a:endParaRPr>
          </a:p>
        </p:txBody>
      </p:sp>
      <p:sp>
        <p:nvSpPr>
          <p:cNvPr id="2206722" name="Rectangle 2"/>
          <p:cNvSpPr>
            <a:spLocks noGrp="1" noRot="1" noChangeAspect="1" noChangeArrowheads="1" noTextEdit="1"/>
          </p:cNvSpPr>
          <p:nvPr>
            <p:ph type="sldImg"/>
          </p:nvPr>
        </p:nvSpPr>
        <p:spPr>
          <a:ln/>
        </p:spPr>
      </p:sp>
      <p:sp>
        <p:nvSpPr>
          <p:cNvPr id="2206723" name="Rectangle 3"/>
          <p:cNvSpPr>
            <a:spLocks noGrp="1" noChangeArrowheads="1"/>
          </p:cNvSpPr>
          <p:nvPr>
            <p:ph type="body" idx="1"/>
          </p:nvPr>
        </p:nvSpPr>
        <p:spPr/>
        <p:txBody>
          <a:bodyPr/>
          <a:lstStyle/>
          <a:p>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 </a:t>
            </a:r>
            <a:r>
              <a:rPr lang="de-DE" dirty="0" err="1" smtClean="0"/>
              <a:t>Hamaker</a:t>
            </a:r>
            <a:r>
              <a:rPr lang="de-DE" dirty="0" smtClean="0"/>
              <a:t> </a:t>
            </a:r>
            <a:r>
              <a:rPr lang="de-DE" dirty="0" err="1" smtClean="0"/>
              <a:t>coefficient</a:t>
            </a:r>
            <a:r>
              <a:rPr lang="de-DE" dirty="0" smtClean="0"/>
              <a:t>; material </a:t>
            </a:r>
            <a:r>
              <a:rPr lang="de-DE" dirty="0" err="1" smtClean="0"/>
              <a:t>dependent</a:t>
            </a:r>
            <a:endParaRPr lang="de-DE" dirty="0" smtClean="0"/>
          </a:p>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55</a:t>
            </a:fld>
            <a:endParaRPr lang="de-DE">
              <a:solidFill>
                <a:prstClr val="black"/>
              </a:solidFill>
              <a:latin typeface="Calibri"/>
            </a:endParaRPr>
          </a:p>
        </p:txBody>
      </p:sp>
    </p:spTree>
    <p:extLst>
      <p:ext uri="{BB962C8B-B14F-4D97-AF65-F5344CB8AC3E}">
        <p14:creationId xmlns:p14="http://schemas.microsoft.com/office/powerpoint/2010/main" val="17792529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56</a:t>
            </a:fld>
            <a:endParaRPr lang="de-DE">
              <a:solidFill>
                <a:prstClr val="black"/>
              </a:solidFill>
              <a:latin typeface="Calibri"/>
            </a:endParaRPr>
          </a:p>
        </p:txBody>
      </p:sp>
    </p:spTree>
    <p:extLst>
      <p:ext uri="{BB962C8B-B14F-4D97-AF65-F5344CB8AC3E}">
        <p14:creationId xmlns:p14="http://schemas.microsoft.com/office/powerpoint/2010/main" val="12175896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FC8F195-A21B-1145-9D34-6C1A99F946B6}" type="slidenum">
              <a:rPr lang="de-DE" smtClean="0">
                <a:solidFill>
                  <a:prstClr val="black"/>
                </a:solidFill>
                <a:latin typeface="Calibri"/>
              </a:rPr>
              <a:pPr/>
              <a:t>57</a:t>
            </a:fld>
            <a:endParaRPr lang="de-DE">
              <a:solidFill>
                <a:prstClr val="black"/>
              </a:solidFill>
              <a:latin typeface="Calibri"/>
            </a:endParaRPr>
          </a:p>
        </p:txBody>
      </p:sp>
    </p:spTree>
    <p:extLst>
      <p:ext uri="{BB962C8B-B14F-4D97-AF65-F5344CB8AC3E}">
        <p14:creationId xmlns:p14="http://schemas.microsoft.com/office/powerpoint/2010/main" val="3056505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91148F-104B-4A34-A382-477F5240B89C}" type="slidenum">
              <a:rPr lang="de-DE">
                <a:solidFill>
                  <a:prstClr val="black"/>
                </a:solidFill>
                <a:latin typeface="Calibri"/>
              </a:rPr>
              <a:pPr/>
              <a:t>5</a:t>
            </a:fld>
            <a:endParaRPr lang="de-DE">
              <a:solidFill>
                <a:prstClr val="black"/>
              </a:solidFill>
              <a:latin typeface="Calibri"/>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914402" y="4343400"/>
            <a:ext cx="5029200" cy="4114800"/>
          </a:xfrm>
        </p:spPr>
        <p:txBody>
          <a:bodyPr/>
          <a:lstStyle/>
          <a:p>
            <a:r>
              <a:rPr lang="de-DE" dirty="0" smtClean="0"/>
              <a:t>Quantum </a:t>
            </a:r>
            <a:r>
              <a:rPr lang="de-DE" dirty="0" err="1" smtClean="0"/>
              <a:t>systems</a:t>
            </a:r>
            <a:r>
              <a:rPr lang="de-DE" dirty="0" smtClean="0"/>
              <a:t> </a:t>
            </a:r>
            <a:r>
              <a:rPr lang="de-DE" dirty="0" err="1" smtClean="0"/>
              <a:t>are</a:t>
            </a:r>
            <a:r>
              <a:rPr lang="de-DE" dirty="0" smtClean="0"/>
              <a:t> </a:t>
            </a:r>
            <a:r>
              <a:rPr lang="de-DE" dirty="0" err="1" smtClean="0"/>
              <a:t>very</a:t>
            </a:r>
            <a:r>
              <a:rPr lang="de-DE" dirty="0" smtClean="0"/>
              <a:t> sensitive</a:t>
            </a:r>
            <a:r>
              <a:rPr lang="de-DE" baseline="0" dirty="0" smtClean="0"/>
              <a:t> </a:t>
            </a:r>
            <a:r>
              <a:rPr lang="de-DE" baseline="0" dirty="0" err="1" smtClean="0"/>
              <a:t>probes</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gravitational</a:t>
            </a:r>
            <a:r>
              <a:rPr lang="de-DE" baseline="0" dirty="0" smtClean="0"/>
              <a:t> </a:t>
            </a:r>
            <a:r>
              <a:rPr lang="de-DE" baseline="0" dirty="0" err="1" smtClean="0"/>
              <a:t>field</a:t>
            </a:r>
            <a:endParaRPr lang="de-DE" baseline="0" dirty="0" smtClean="0"/>
          </a:p>
          <a:p>
            <a:endParaRPr lang="de-DE" baseline="0" dirty="0" smtClean="0"/>
          </a:p>
          <a:p>
            <a:r>
              <a:rPr lang="de-DE" baseline="0" dirty="0" smtClean="0"/>
              <a:t>In all </a:t>
            </a:r>
            <a:r>
              <a:rPr lang="de-DE" baseline="0" dirty="0" err="1" smtClean="0"/>
              <a:t>expeirments</a:t>
            </a:r>
            <a:r>
              <a:rPr lang="de-DE" baseline="0" dirty="0" smtClean="0"/>
              <a:t> </a:t>
            </a:r>
            <a:r>
              <a:rPr lang="de-DE" baseline="0" dirty="0" err="1" smtClean="0"/>
              <a:t>to</a:t>
            </a:r>
            <a:r>
              <a:rPr lang="de-DE" baseline="0" dirty="0" smtClean="0"/>
              <a:t> </a:t>
            </a:r>
            <a:r>
              <a:rPr lang="de-DE" baseline="0" dirty="0" err="1" smtClean="0"/>
              <a:t>date</a:t>
            </a:r>
            <a:r>
              <a:rPr lang="de-DE" baseline="0" dirty="0" smtClean="0"/>
              <a:t>, </a:t>
            </a:r>
            <a:r>
              <a:rPr lang="de-DE" baseline="0" dirty="0" err="1" smtClean="0"/>
              <a:t>quantum</a:t>
            </a:r>
            <a:r>
              <a:rPr lang="de-DE" baseline="0" dirty="0" smtClean="0"/>
              <a:t> </a:t>
            </a:r>
            <a:r>
              <a:rPr lang="de-DE" baseline="0" dirty="0" err="1" smtClean="0"/>
              <a:t>system</a:t>
            </a:r>
            <a:r>
              <a:rPr lang="de-DE" baseline="0" dirty="0" smtClean="0"/>
              <a:t> </a:t>
            </a:r>
            <a:r>
              <a:rPr lang="de-DE" baseline="0" dirty="0" err="1" smtClean="0"/>
              <a:t>as</a:t>
            </a:r>
            <a:r>
              <a:rPr lang="de-DE" baseline="0" dirty="0" smtClean="0"/>
              <a:t> </a:t>
            </a:r>
            <a:r>
              <a:rPr lang="de-DE" baseline="0" dirty="0" err="1" smtClean="0"/>
              <a:t>test</a:t>
            </a:r>
            <a:r>
              <a:rPr lang="de-DE" baseline="0" dirty="0" smtClean="0"/>
              <a:t> </a:t>
            </a:r>
            <a:r>
              <a:rPr lang="de-DE" baseline="0" dirty="0" err="1" smtClean="0"/>
              <a:t>mass</a:t>
            </a:r>
            <a:endParaRPr lang="de-DE" baseline="0" dirty="0" smtClean="0"/>
          </a:p>
          <a:p>
            <a:endParaRPr lang="de-DE" baseline="0" dirty="0" smtClean="0"/>
          </a:p>
          <a:p>
            <a:r>
              <a:rPr lang="de-DE" baseline="0" dirty="0" smtClean="0"/>
              <a:t>I </a:t>
            </a:r>
            <a:r>
              <a:rPr lang="de-DE" baseline="0" dirty="0" err="1" smtClean="0"/>
              <a:t>want</a:t>
            </a:r>
            <a:r>
              <a:rPr lang="de-DE" baseline="0" dirty="0" smtClean="0"/>
              <a:t> </a:t>
            </a:r>
            <a:r>
              <a:rPr lang="de-DE" baseline="0" dirty="0" err="1" smtClean="0"/>
              <a:t>to</a:t>
            </a:r>
            <a:r>
              <a:rPr lang="de-DE" baseline="0" dirty="0" smtClean="0"/>
              <a:t> </a:t>
            </a:r>
            <a:r>
              <a:rPr lang="de-DE" baseline="0" dirty="0" err="1" smtClean="0"/>
              <a:t>ask</a:t>
            </a:r>
            <a:r>
              <a:rPr lang="de-DE" baseline="0" dirty="0" smtClean="0"/>
              <a:t> </a:t>
            </a:r>
            <a:r>
              <a:rPr lang="de-DE" baseline="0" dirty="0" err="1" smtClean="0"/>
              <a:t>the</a:t>
            </a:r>
            <a:r>
              <a:rPr lang="de-DE" baseline="0" dirty="0" smtClean="0"/>
              <a:t> </a:t>
            </a:r>
            <a:r>
              <a:rPr lang="de-DE" baseline="0" dirty="0" err="1" smtClean="0"/>
              <a:t>question</a:t>
            </a:r>
            <a:r>
              <a:rPr lang="de-DE" baseline="0" dirty="0" smtClean="0"/>
              <a:t> </a:t>
            </a:r>
            <a:r>
              <a:rPr lang="de-DE" baseline="0" dirty="0" err="1" smtClean="0"/>
              <a:t>if</a:t>
            </a:r>
            <a:r>
              <a:rPr lang="de-DE" baseline="0" dirty="0" smtClean="0"/>
              <a:t> </a:t>
            </a:r>
            <a:r>
              <a:rPr lang="de-DE" baseline="0" dirty="0" err="1" smtClean="0"/>
              <a:t>we</a:t>
            </a:r>
            <a:r>
              <a:rPr lang="de-DE" baseline="0" dirty="0" smtClean="0"/>
              <a:t> </a:t>
            </a:r>
            <a:r>
              <a:rPr lang="de-DE" baseline="0" dirty="0" err="1" smtClean="0"/>
              <a:t>could</a:t>
            </a:r>
            <a:r>
              <a:rPr lang="de-DE" baseline="0" dirty="0" smtClean="0"/>
              <a:t> </a:t>
            </a:r>
            <a:r>
              <a:rPr lang="de-DE" baseline="0" dirty="0" err="1" smtClean="0"/>
              <a:t>go</a:t>
            </a:r>
            <a:r>
              <a:rPr lang="de-DE" baseline="0" dirty="0" smtClean="0"/>
              <a:t> </a:t>
            </a:r>
            <a:r>
              <a:rPr lang="de-DE" baseline="0" dirty="0" err="1" smtClean="0"/>
              <a:t>into</a:t>
            </a:r>
            <a:r>
              <a:rPr lang="de-DE" baseline="0" dirty="0" smtClean="0"/>
              <a:t> a </a:t>
            </a:r>
            <a:r>
              <a:rPr lang="de-DE" baseline="0" dirty="0" err="1" smtClean="0"/>
              <a:t>regime</a:t>
            </a:r>
            <a:r>
              <a:rPr lang="de-DE" baseline="0" dirty="0" smtClean="0"/>
              <a:t> </a:t>
            </a:r>
            <a:r>
              <a:rPr lang="de-DE" baseline="0" dirty="0" err="1" smtClean="0"/>
              <a:t>where</a:t>
            </a:r>
            <a:r>
              <a:rPr lang="de-DE" baseline="0" dirty="0" smtClean="0"/>
              <a:t> </a:t>
            </a:r>
            <a:r>
              <a:rPr lang="de-DE" baseline="0" dirty="0" err="1" smtClean="0"/>
              <a:t>the</a:t>
            </a:r>
            <a:r>
              <a:rPr lang="de-DE" baseline="0" dirty="0" smtClean="0"/>
              <a:t> </a:t>
            </a:r>
            <a:r>
              <a:rPr lang="de-DE" baseline="0" dirty="0" err="1" smtClean="0"/>
              <a:t>quantum</a:t>
            </a:r>
            <a:r>
              <a:rPr lang="de-DE" baseline="0" dirty="0" smtClean="0"/>
              <a:t> </a:t>
            </a:r>
            <a:r>
              <a:rPr lang="de-DE" baseline="0" dirty="0" err="1" smtClean="0"/>
              <a:t>systems</a:t>
            </a:r>
            <a:r>
              <a:rPr lang="de-DE" baseline="0" dirty="0" smtClean="0"/>
              <a:t> </a:t>
            </a:r>
            <a:r>
              <a:rPr lang="de-DE" baseline="0" dirty="0" err="1" smtClean="0"/>
              <a:t>acts</a:t>
            </a:r>
            <a:r>
              <a:rPr lang="de-DE" baseline="0" dirty="0" smtClean="0"/>
              <a:t> </a:t>
            </a:r>
            <a:r>
              <a:rPr lang="de-DE" baseline="0" dirty="0" err="1" smtClean="0"/>
              <a:t>as</a:t>
            </a:r>
            <a:r>
              <a:rPr lang="de-DE" baseline="0" dirty="0" smtClean="0"/>
              <a:t> a </a:t>
            </a:r>
            <a:r>
              <a:rPr lang="de-DE" baseline="0" dirty="0" err="1" smtClean="0"/>
              <a:t>source</a:t>
            </a:r>
            <a:r>
              <a:rPr lang="de-DE" baseline="0" dirty="0" smtClean="0"/>
              <a:t> </a:t>
            </a:r>
            <a:r>
              <a:rPr lang="de-DE" baseline="0" dirty="0" err="1" smtClean="0"/>
              <a:t>mass</a:t>
            </a:r>
            <a:r>
              <a:rPr lang="de-DE" baseline="0" dirty="0" smtClean="0"/>
              <a:t>!</a:t>
            </a:r>
            <a:endParaRPr lang="de-DE" dirty="0" smtClean="0"/>
          </a:p>
          <a:p>
            <a:endParaRPr lang="de-D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Experimentally</a:t>
            </a:r>
            <a:r>
              <a:rPr lang="de-DE" baseline="0" dirty="0" smtClean="0"/>
              <a:t> </a:t>
            </a:r>
            <a:r>
              <a:rPr lang="de-DE" baseline="0" dirty="0" err="1" smtClean="0"/>
              <a:t>probing</a:t>
            </a:r>
            <a:r>
              <a:rPr lang="de-DE" baseline="0" dirty="0" smtClean="0"/>
              <a:t> </a:t>
            </a:r>
            <a:r>
              <a:rPr lang="de-DE" baseline="0" dirty="0" err="1" smtClean="0"/>
              <a:t>the</a:t>
            </a:r>
            <a:r>
              <a:rPr lang="de-DE" baseline="0" dirty="0" smtClean="0"/>
              <a:t> </a:t>
            </a:r>
            <a:r>
              <a:rPr lang="de-DE" baseline="0" dirty="0" err="1" smtClean="0"/>
              <a:t>interface</a:t>
            </a:r>
            <a:r>
              <a:rPr lang="de-DE" baseline="0" dirty="0" smtClean="0"/>
              <a:t> </a:t>
            </a:r>
            <a:r>
              <a:rPr lang="de-DE" baseline="0" dirty="0" err="1" smtClean="0"/>
              <a:t>between</a:t>
            </a:r>
            <a:r>
              <a:rPr lang="de-DE" baseline="0" dirty="0" smtClean="0"/>
              <a:t> </a:t>
            </a:r>
            <a:r>
              <a:rPr lang="de-DE" baseline="0" dirty="0" err="1" smtClean="0"/>
              <a:t>quantum</a:t>
            </a:r>
            <a:r>
              <a:rPr lang="de-DE" baseline="0" dirty="0" smtClean="0"/>
              <a:t> </a:t>
            </a:r>
            <a:r>
              <a:rPr lang="de-DE" baseline="0" dirty="0" err="1" smtClean="0"/>
              <a:t>physics</a:t>
            </a:r>
            <a:r>
              <a:rPr lang="de-DE" baseline="0" dirty="0" smtClean="0"/>
              <a:t> </a:t>
            </a:r>
            <a:r>
              <a:rPr lang="de-DE" baseline="0" dirty="0" err="1" smtClean="0"/>
              <a:t>and</a:t>
            </a:r>
            <a:r>
              <a:rPr lang="de-DE" baseline="0" dirty="0" smtClean="0"/>
              <a:t> </a:t>
            </a:r>
            <a:r>
              <a:rPr lang="de-DE" baseline="0" dirty="0" err="1" smtClean="0"/>
              <a:t>gravity</a:t>
            </a:r>
            <a:r>
              <a:rPr lang="de-DE" baseline="0" dirty="0" smtClean="0"/>
              <a:t> </a:t>
            </a:r>
            <a:r>
              <a:rPr lang="de-DE" baseline="0" dirty="0" err="1" smtClean="0"/>
              <a:t>started</a:t>
            </a:r>
            <a:r>
              <a:rPr lang="de-DE" baseline="0" dirty="0" smtClean="0"/>
              <a:t> </a:t>
            </a:r>
            <a:r>
              <a:rPr lang="de-DE" baseline="0" dirty="0" err="1" smtClean="0"/>
              <a:t>with</a:t>
            </a:r>
            <a:r>
              <a:rPr lang="de-DE" baseline="0" dirty="0" smtClean="0"/>
              <a:t> </a:t>
            </a:r>
            <a:r>
              <a:rPr lang="de-DE" baseline="0" dirty="0" err="1" smtClean="0"/>
              <a:t>the</a:t>
            </a:r>
            <a:r>
              <a:rPr lang="de-DE" baseline="0" dirty="0" smtClean="0"/>
              <a:t> </a:t>
            </a:r>
            <a:r>
              <a:rPr lang="de-DE" baseline="0" dirty="0" err="1" smtClean="0"/>
              <a:t>seminal</a:t>
            </a:r>
            <a:r>
              <a:rPr lang="de-DE" baseline="0" dirty="0" smtClean="0"/>
              <a:t> </a:t>
            </a:r>
            <a:r>
              <a:rPr lang="de-DE" baseline="0" dirty="0" err="1" smtClean="0"/>
              <a:t>experiments</a:t>
            </a:r>
            <a:r>
              <a:rPr lang="de-DE" baseline="0" dirty="0" smtClean="0"/>
              <a:t> </a:t>
            </a:r>
            <a:r>
              <a:rPr lang="de-DE" baseline="0" dirty="0" err="1" smtClean="0"/>
              <a:t>of</a:t>
            </a:r>
            <a:r>
              <a:rPr lang="de-DE" baseline="0" dirty="0" smtClean="0"/>
              <a:t> Pound &amp; </a:t>
            </a:r>
            <a:r>
              <a:rPr lang="de-DE" baseline="0" dirty="0" err="1" smtClean="0"/>
              <a:t>Rebka</a:t>
            </a:r>
            <a:r>
              <a:rPr lang="de-DE" baseline="0" dirty="0" smtClean="0"/>
              <a:t> </a:t>
            </a:r>
            <a:r>
              <a:rPr lang="de-DE" baseline="0" dirty="0" err="1" smtClean="0"/>
              <a:t>at</a:t>
            </a:r>
            <a:r>
              <a:rPr lang="de-DE" baseline="0" dirty="0" smtClean="0"/>
              <a:t> Harvard (</a:t>
            </a:r>
            <a:r>
              <a:rPr lang="de-DE" baseline="0" dirty="0" err="1" smtClean="0"/>
              <a:t>measuring</a:t>
            </a:r>
            <a:r>
              <a:rPr lang="de-DE" baseline="0" dirty="0" smtClean="0"/>
              <a:t> </a:t>
            </a:r>
            <a:r>
              <a:rPr lang="de-DE" baseline="0" dirty="0" err="1" smtClean="0"/>
              <a:t>the</a:t>
            </a:r>
            <a:r>
              <a:rPr lang="de-DE" baseline="0" dirty="0" smtClean="0"/>
              <a:t> </a:t>
            </a:r>
            <a:r>
              <a:rPr lang="de-DE" baseline="0" dirty="0" err="1" smtClean="0"/>
              <a:t>gravitaionally</a:t>
            </a:r>
            <a:r>
              <a:rPr lang="de-DE" baseline="0" dirty="0" smtClean="0"/>
              <a:t> </a:t>
            </a:r>
            <a:r>
              <a:rPr lang="de-DE" baseline="0" dirty="0" err="1" smtClean="0"/>
              <a:t>induced</a:t>
            </a:r>
            <a:r>
              <a:rPr lang="de-DE" baseline="0" dirty="0" smtClean="0"/>
              <a:t> </a:t>
            </a:r>
            <a:r>
              <a:rPr lang="de-DE" baseline="0" dirty="0" err="1" smtClean="0"/>
              <a:t>frequency</a:t>
            </a:r>
            <a:r>
              <a:rPr lang="de-DE" baseline="0" dirty="0" smtClean="0"/>
              <a:t> </a:t>
            </a:r>
            <a:r>
              <a:rPr lang="de-DE" baseline="0" dirty="0" err="1" smtClean="0"/>
              <a:t>shift</a:t>
            </a:r>
            <a:r>
              <a:rPr lang="de-DE" baseline="0" dirty="0" smtClean="0"/>
              <a:t> </a:t>
            </a:r>
            <a:r>
              <a:rPr lang="de-DE" baseline="0" dirty="0" err="1" smtClean="0"/>
              <a:t>of</a:t>
            </a:r>
            <a:r>
              <a:rPr lang="de-DE" baseline="0" dirty="0" smtClean="0"/>
              <a:t> </a:t>
            </a:r>
            <a:r>
              <a:rPr lang="de-DE" baseline="0" dirty="0" err="1" smtClean="0"/>
              <a:t>photons</a:t>
            </a:r>
            <a:r>
              <a:rPr lang="de-DE" baseline="0" dirty="0" smtClean="0"/>
              <a:t> </a:t>
            </a:r>
            <a:r>
              <a:rPr lang="de-DE" baseline="0" dirty="0" err="1" smtClean="0"/>
              <a:t>accelerated</a:t>
            </a:r>
            <a:r>
              <a:rPr lang="de-DE" baseline="0" dirty="0" smtClean="0"/>
              <a:t> </a:t>
            </a:r>
            <a:r>
              <a:rPr lang="de-DE" baseline="0" dirty="0" err="1" smtClean="0"/>
              <a:t>by</a:t>
            </a:r>
            <a:r>
              <a:rPr lang="de-DE" baseline="0" dirty="0" smtClean="0"/>
              <a:t> Earth) </a:t>
            </a:r>
            <a:r>
              <a:rPr lang="de-DE" baseline="0" dirty="0" err="1" smtClean="0"/>
              <a:t>and</a:t>
            </a:r>
            <a:r>
              <a:rPr lang="de-DE" baseline="0" dirty="0" smtClean="0"/>
              <a:t> </a:t>
            </a:r>
            <a:r>
              <a:rPr lang="de-DE" baseline="0" dirty="0" err="1" smtClean="0"/>
              <a:t>by</a:t>
            </a:r>
            <a:r>
              <a:rPr lang="de-DE" baseline="0" dirty="0" smtClean="0"/>
              <a:t> COW.</a:t>
            </a:r>
          </a:p>
          <a:p>
            <a:endParaRPr lang="de-DE" baseline="0" dirty="0" smtClean="0"/>
          </a:p>
          <a:p>
            <a:r>
              <a:rPr lang="de-DE" baseline="0" dirty="0" smtClean="0"/>
              <a:t>The COW </a:t>
            </a:r>
            <a:r>
              <a:rPr lang="de-DE" baseline="0" dirty="0" err="1" smtClean="0"/>
              <a:t>experiment</a:t>
            </a:r>
            <a:r>
              <a:rPr lang="de-DE" baseline="0" dirty="0" smtClean="0"/>
              <a:t> </a:t>
            </a:r>
            <a:r>
              <a:rPr lang="de-DE" baseline="0" dirty="0" err="1" smtClean="0"/>
              <a:t>probes</a:t>
            </a:r>
            <a:r>
              <a:rPr lang="de-DE" baseline="0" dirty="0" smtClean="0"/>
              <a:t> </a:t>
            </a:r>
            <a:r>
              <a:rPr lang="de-DE" baseline="0" dirty="0" err="1" smtClean="0"/>
              <a:t>the</a:t>
            </a:r>
            <a:r>
              <a:rPr lang="de-DE" baseline="0" dirty="0" smtClean="0"/>
              <a:t> </a:t>
            </a:r>
            <a:r>
              <a:rPr lang="de-DE" baseline="0" dirty="0" err="1" smtClean="0"/>
              <a:t>influecne</a:t>
            </a:r>
            <a:r>
              <a:rPr lang="de-DE" baseline="0" dirty="0" smtClean="0"/>
              <a:t> </a:t>
            </a:r>
            <a:r>
              <a:rPr lang="de-DE" baseline="0" dirty="0" err="1" smtClean="0"/>
              <a:t>of</a:t>
            </a:r>
            <a:r>
              <a:rPr lang="de-DE" baseline="0" dirty="0" smtClean="0"/>
              <a:t> </a:t>
            </a:r>
            <a:r>
              <a:rPr lang="de-DE" baseline="0" dirty="0" err="1" smtClean="0"/>
              <a:t>Earth‘s</a:t>
            </a:r>
            <a:r>
              <a:rPr lang="de-DE" baseline="0" dirty="0" smtClean="0"/>
              <a:t> </a:t>
            </a:r>
            <a:r>
              <a:rPr lang="de-DE" baseline="0" dirty="0" err="1" smtClean="0"/>
              <a:t>gravitational</a:t>
            </a:r>
            <a:r>
              <a:rPr lang="de-DE" baseline="0" dirty="0" smtClean="0"/>
              <a:t> </a:t>
            </a:r>
            <a:r>
              <a:rPr lang="de-DE" baseline="0" dirty="0" err="1" smtClean="0"/>
              <a:t>field</a:t>
            </a:r>
            <a:r>
              <a:rPr lang="de-DE" baseline="0" dirty="0" smtClean="0"/>
              <a:t> on </a:t>
            </a:r>
            <a:r>
              <a:rPr lang="de-DE" baseline="0" dirty="0" err="1" smtClean="0"/>
              <a:t>the</a:t>
            </a:r>
            <a:r>
              <a:rPr lang="de-DE" baseline="0" dirty="0" smtClean="0"/>
              <a:t> </a:t>
            </a:r>
            <a:r>
              <a:rPr lang="de-DE" baseline="0" dirty="0" err="1" smtClean="0"/>
              <a:t>wavepacket</a:t>
            </a:r>
            <a:r>
              <a:rPr lang="de-DE" baseline="0" dirty="0" smtClean="0"/>
              <a:t> </a:t>
            </a:r>
            <a:r>
              <a:rPr lang="de-DE" baseline="0" dirty="0" err="1" smtClean="0"/>
              <a:t>dynamics</a:t>
            </a:r>
            <a:r>
              <a:rPr lang="de-DE" baseline="0" dirty="0" smtClean="0"/>
              <a:t> </a:t>
            </a:r>
            <a:r>
              <a:rPr lang="de-DE" baseline="0" dirty="0" err="1" smtClean="0"/>
              <a:t>of</a:t>
            </a:r>
            <a:r>
              <a:rPr lang="de-DE" baseline="0" dirty="0" smtClean="0"/>
              <a:t> </a:t>
            </a:r>
            <a:r>
              <a:rPr lang="de-DE" baseline="0" dirty="0" err="1" smtClean="0"/>
              <a:t>single</a:t>
            </a:r>
            <a:r>
              <a:rPr lang="de-DE" baseline="0" dirty="0" smtClean="0"/>
              <a:t> </a:t>
            </a:r>
            <a:r>
              <a:rPr lang="de-DE" baseline="0" dirty="0" err="1" smtClean="0"/>
              <a:t>neutrons</a:t>
            </a:r>
            <a:r>
              <a:rPr lang="de-DE" baseline="0" dirty="0" smtClean="0"/>
              <a:t>. In </a:t>
            </a:r>
            <a:r>
              <a:rPr lang="de-DE" baseline="0" dirty="0" err="1" smtClean="0"/>
              <a:t>essence</a:t>
            </a:r>
            <a:r>
              <a:rPr lang="de-DE" baseline="0" dirty="0" smtClean="0"/>
              <a:t>, </a:t>
            </a:r>
            <a:r>
              <a:rPr lang="de-DE" baseline="0" dirty="0" err="1" smtClean="0"/>
              <a:t>the</a:t>
            </a:r>
            <a:r>
              <a:rPr lang="de-DE" baseline="0" dirty="0" smtClean="0"/>
              <a:t> </a:t>
            </a:r>
            <a:r>
              <a:rPr lang="de-DE" baseline="0" dirty="0" err="1" smtClean="0"/>
              <a:t>neutron</a:t>
            </a:r>
            <a:r>
              <a:rPr lang="de-DE" baseline="0" dirty="0" smtClean="0"/>
              <a:t> </a:t>
            </a:r>
            <a:r>
              <a:rPr lang="de-DE" baseline="0" dirty="0" err="1" smtClean="0"/>
              <a:t>acquires</a:t>
            </a:r>
            <a:r>
              <a:rPr lang="de-DE" baseline="0" dirty="0" smtClean="0"/>
              <a:t> a </a:t>
            </a:r>
            <a:r>
              <a:rPr lang="de-DE" baseline="0" dirty="0" err="1" smtClean="0"/>
              <a:t>dynamical</a:t>
            </a:r>
            <a:r>
              <a:rPr lang="de-DE" baseline="0" dirty="0" smtClean="0"/>
              <a:t> </a:t>
            </a:r>
            <a:r>
              <a:rPr lang="de-DE" baseline="0" dirty="0" err="1" smtClean="0"/>
              <a:t>phase</a:t>
            </a:r>
            <a:r>
              <a:rPr lang="de-DE" baseline="0" dirty="0" smtClean="0"/>
              <a:t> (</a:t>
            </a:r>
            <a:r>
              <a:rPr lang="de-DE" baseline="0" dirty="0" err="1" smtClean="0"/>
              <a:t>analogous</a:t>
            </a:r>
            <a:r>
              <a:rPr lang="de-DE" baseline="0" dirty="0" smtClean="0"/>
              <a:t> </a:t>
            </a:r>
            <a:r>
              <a:rPr lang="de-DE" baseline="0" dirty="0" err="1" smtClean="0"/>
              <a:t>to</a:t>
            </a:r>
            <a:r>
              <a:rPr lang="de-DE" baseline="0" dirty="0" smtClean="0"/>
              <a:t> </a:t>
            </a:r>
            <a:r>
              <a:rPr lang="de-DE" baseline="0" dirty="0" err="1" smtClean="0"/>
              <a:t>the</a:t>
            </a:r>
            <a:r>
              <a:rPr lang="de-DE" baseline="0" dirty="0" smtClean="0"/>
              <a:t> </a:t>
            </a:r>
            <a:r>
              <a:rPr lang="de-DE" baseline="0" dirty="0" err="1" smtClean="0"/>
              <a:t>elextrostatic</a:t>
            </a:r>
            <a:r>
              <a:rPr lang="de-DE" baseline="0" dirty="0" smtClean="0"/>
              <a:t> </a:t>
            </a:r>
            <a:r>
              <a:rPr lang="de-DE" baseline="0" dirty="0" err="1" smtClean="0"/>
              <a:t>Aharonov</a:t>
            </a:r>
            <a:r>
              <a:rPr lang="de-DE" baseline="0" dirty="0" smtClean="0"/>
              <a:t> Bohm </a:t>
            </a:r>
            <a:r>
              <a:rPr lang="de-DE" baseline="0" dirty="0" err="1" smtClean="0"/>
              <a:t>effect</a:t>
            </a:r>
            <a:r>
              <a:rPr lang="de-DE" baseline="0" dirty="0" smtClean="0"/>
              <a:t>), </a:t>
            </a:r>
            <a:r>
              <a:rPr lang="de-DE" baseline="0" dirty="0" err="1" smtClean="0"/>
              <a:t>which</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observed</a:t>
            </a:r>
            <a:r>
              <a:rPr lang="de-DE" baseline="0" dirty="0" smtClean="0"/>
              <a:t> </a:t>
            </a:r>
            <a:r>
              <a:rPr lang="de-DE" baseline="0" dirty="0" err="1" smtClean="0"/>
              <a:t>as</a:t>
            </a:r>
            <a:r>
              <a:rPr lang="de-DE" baseline="0" dirty="0" smtClean="0"/>
              <a:t> </a:t>
            </a:r>
            <a:r>
              <a:rPr lang="de-DE" baseline="0" dirty="0" err="1" smtClean="0"/>
              <a:t>phase</a:t>
            </a:r>
            <a:r>
              <a:rPr lang="de-DE" baseline="0" dirty="0" smtClean="0"/>
              <a:t> </a:t>
            </a:r>
            <a:r>
              <a:rPr lang="de-DE" baseline="0" dirty="0" err="1" smtClean="0"/>
              <a:t>difference</a:t>
            </a:r>
            <a:r>
              <a:rPr lang="de-DE" baseline="0" dirty="0" smtClean="0"/>
              <a:t> </a:t>
            </a:r>
            <a:r>
              <a:rPr lang="de-DE" baseline="0" dirty="0" err="1" smtClean="0"/>
              <a:t>by</a:t>
            </a:r>
            <a:r>
              <a:rPr lang="de-DE" baseline="0" dirty="0" smtClean="0"/>
              <a:t> </a:t>
            </a:r>
            <a:r>
              <a:rPr lang="de-DE" baseline="0" dirty="0" err="1" smtClean="0"/>
              <a:t>preparing</a:t>
            </a:r>
            <a:r>
              <a:rPr lang="de-DE" baseline="0" dirty="0" smtClean="0"/>
              <a:t> </a:t>
            </a:r>
            <a:r>
              <a:rPr lang="de-DE" baseline="0" dirty="0" err="1" smtClean="0"/>
              <a:t>wavepacket</a:t>
            </a:r>
            <a:r>
              <a:rPr lang="de-DE" baseline="0" dirty="0" smtClean="0"/>
              <a:t> </a:t>
            </a:r>
            <a:r>
              <a:rPr lang="de-DE" baseline="0" dirty="0" err="1" smtClean="0"/>
              <a:t>superposition</a:t>
            </a:r>
            <a:r>
              <a:rPr lang="de-DE" baseline="0" dirty="0" smtClean="0"/>
              <a:t> </a:t>
            </a:r>
            <a:r>
              <a:rPr lang="de-DE" baseline="0" dirty="0" err="1" smtClean="0"/>
              <a:t>states</a:t>
            </a:r>
            <a:r>
              <a:rPr lang="de-DE" baseline="0" dirty="0" smtClean="0"/>
              <a:t> </a:t>
            </a:r>
            <a:r>
              <a:rPr lang="de-DE" baseline="0" dirty="0" err="1" smtClean="0"/>
              <a:t>inside</a:t>
            </a:r>
            <a:r>
              <a:rPr lang="de-DE" baseline="0" dirty="0" smtClean="0"/>
              <a:t> an </a:t>
            </a:r>
            <a:r>
              <a:rPr lang="de-DE" baseline="0" dirty="0" err="1" smtClean="0"/>
              <a:t>interferometer</a:t>
            </a:r>
            <a:r>
              <a:rPr lang="de-DE" baseline="0" dirty="0" smtClean="0"/>
              <a:t>. </a:t>
            </a:r>
          </a:p>
          <a:p>
            <a:endParaRPr lang="de-DE" baseline="0" dirty="0" smtClean="0"/>
          </a:p>
          <a:p>
            <a:r>
              <a:rPr lang="de-DE" baseline="0" dirty="0" smtClean="0"/>
              <a:t>The </a:t>
            </a:r>
            <a:r>
              <a:rPr lang="de-DE" baseline="0" dirty="0" err="1" smtClean="0"/>
              <a:t>phase</a:t>
            </a:r>
            <a:r>
              <a:rPr lang="de-DE" baseline="0" dirty="0" smtClean="0"/>
              <a:t> </a:t>
            </a:r>
            <a:r>
              <a:rPr lang="de-DE" baseline="0" dirty="0" err="1" smtClean="0"/>
              <a:t>shift</a:t>
            </a:r>
            <a:r>
              <a:rPr lang="de-DE" baseline="0" dirty="0" smtClean="0"/>
              <a:t> </a:t>
            </a:r>
            <a:r>
              <a:rPr lang="de-DE" baseline="0" dirty="0" err="1" smtClean="0"/>
              <a:t>then</a:t>
            </a:r>
            <a:r>
              <a:rPr lang="de-DE" baseline="0" dirty="0" smtClean="0"/>
              <a:t> </a:t>
            </a:r>
            <a:r>
              <a:rPr lang="de-DE" baseline="0" dirty="0" err="1" smtClean="0"/>
              <a:t>depends</a:t>
            </a:r>
            <a:r>
              <a:rPr lang="de-DE" baseline="0" dirty="0" smtClean="0"/>
              <a:t> on </a:t>
            </a:r>
            <a:r>
              <a:rPr lang="de-DE" baseline="0" dirty="0" err="1" smtClean="0"/>
              <a:t>the</a:t>
            </a:r>
            <a:r>
              <a:rPr lang="de-DE" baseline="0" dirty="0" smtClean="0"/>
              <a:t> </a:t>
            </a:r>
            <a:r>
              <a:rPr lang="de-DE" baseline="0" dirty="0" err="1" smtClean="0"/>
              <a:t>difference</a:t>
            </a:r>
            <a:r>
              <a:rPr lang="de-DE" baseline="0" dirty="0" smtClean="0"/>
              <a:t> in </a:t>
            </a:r>
            <a:r>
              <a:rPr lang="de-DE" baseline="0" dirty="0" err="1" smtClean="0"/>
              <a:t>actino</a:t>
            </a:r>
            <a:r>
              <a:rPr lang="de-DE" baseline="0" dirty="0" smtClean="0"/>
              <a:t> (=potential) </a:t>
            </a:r>
            <a:r>
              <a:rPr lang="de-DE" baseline="0" dirty="0" err="1" smtClean="0"/>
              <a:t>between</a:t>
            </a:r>
            <a:r>
              <a:rPr lang="de-DE" baseline="0" dirty="0" smtClean="0"/>
              <a:t> </a:t>
            </a:r>
            <a:r>
              <a:rPr lang="de-DE" baseline="0" dirty="0" err="1" smtClean="0"/>
              <a:t>the</a:t>
            </a:r>
            <a:r>
              <a:rPr lang="de-DE" baseline="0" dirty="0" smtClean="0"/>
              <a:t> </a:t>
            </a:r>
            <a:r>
              <a:rPr lang="de-DE" baseline="0" dirty="0" err="1" smtClean="0"/>
              <a:t>two</a:t>
            </a:r>
            <a:r>
              <a:rPr lang="de-DE" baseline="0" dirty="0" smtClean="0"/>
              <a:t> </a:t>
            </a:r>
            <a:r>
              <a:rPr lang="de-DE" baseline="0" dirty="0" err="1" smtClean="0"/>
              <a:t>paths</a:t>
            </a:r>
            <a:endParaRPr lang="de-DE" baseline="0" dirty="0" smtClean="0"/>
          </a:p>
          <a:p>
            <a:endParaRPr lang="de-DE" baseline="0" dirty="0" smtClean="0"/>
          </a:p>
          <a:p>
            <a:r>
              <a:rPr lang="de-DE" baseline="0" dirty="0" err="1" smtClean="0"/>
              <a:t>Rotating</a:t>
            </a:r>
            <a:r>
              <a:rPr lang="de-DE" baseline="0" dirty="0" smtClean="0"/>
              <a:t> </a:t>
            </a:r>
            <a:r>
              <a:rPr lang="de-DE" baseline="0" dirty="0" err="1" smtClean="0"/>
              <a:t>the</a:t>
            </a:r>
            <a:r>
              <a:rPr lang="de-DE" baseline="0" dirty="0" smtClean="0"/>
              <a:t> </a:t>
            </a:r>
            <a:r>
              <a:rPr lang="de-DE" baseline="0" dirty="0" err="1" smtClean="0"/>
              <a:t>interforemetr</a:t>
            </a:r>
            <a:r>
              <a:rPr lang="de-DE" baseline="0" dirty="0" smtClean="0"/>
              <a:t> </a:t>
            </a:r>
            <a:r>
              <a:rPr lang="de-DE" baseline="0" dirty="0" err="1" smtClean="0"/>
              <a:t>with</a:t>
            </a:r>
            <a:r>
              <a:rPr lang="de-DE" baseline="0" dirty="0" smtClean="0"/>
              <a:t> </a:t>
            </a:r>
            <a:r>
              <a:rPr lang="de-DE" baseline="0" dirty="0" err="1" smtClean="0"/>
              <a:t>respect</a:t>
            </a:r>
            <a:r>
              <a:rPr lang="de-DE" baseline="0" dirty="0" smtClean="0"/>
              <a:t> </a:t>
            </a:r>
            <a:r>
              <a:rPr lang="de-DE" baseline="0" dirty="0" err="1" smtClean="0"/>
              <a:t>to</a:t>
            </a:r>
            <a:r>
              <a:rPr lang="de-DE" baseline="0" dirty="0" smtClean="0"/>
              <a:t> </a:t>
            </a:r>
            <a:r>
              <a:rPr lang="de-DE" baseline="0" dirty="0" err="1" smtClean="0"/>
              <a:t>the</a:t>
            </a:r>
            <a:r>
              <a:rPr lang="de-DE" baseline="0" dirty="0" smtClean="0"/>
              <a:t> </a:t>
            </a:r>
            <a:r>
              <a:rPr lang="de-DE" baseline="0" dirty="0" err="1" smtClean="0"/>
              <a:t>external</a:t>
            </a:r>
            <a:r>
              <a:rPr lang="de-DE" baseline="0" dirty="0" smtClean="0"/>
              <a:t> </a:t>
            </a:r>
            <a:r>
              <a:rPr lang="de-DE" baseline="0" dirty="0" err="1" smtClean="0"/>
              <a:t>gravitational</a:t>
            </a:r>
            <a:r>
              <a:rPr lang="de-DE" baseline="0" dirty="0" smtClean="0"/>
              <a:t> </a:t>
            </a:r>
            <a:r>
              <a:rPr lang="de-DE" baseline="0" dirty="0" err="1" smtClean="0"/>
              <a:t>field</a:t>
            </a:r>
            <a:r>
              <a:rPr lang="de-DE" baseline="0" dirty="0" smtClean="0"/>
              <a:t> </a:t>
            </a:r>
            <a:r>
              <a:rPr lang="de-DE" baseline="0" dirty="0" err="1" smtClean="0"/>
              <a:t>results</a:t>
            </a:r>
            <a:r>
              <a:rPr lang="de-DE" baseline="0" dirty="0" smtClean="0"/>
              <a:t> in </a:t>
            </a:r>
            <a:r>
              <a:rPr lang="de-DE" baseline="0" dirty="0" err="1" smtClean="0"/>
              <a:t>periodic</a:t>
            </a:r>
            <a:r>
              <a:rPr lang="de-DE" baseline="0" dirty="0" smtClean="0"/>
              <a:t> </a:t>
            </a:r>
            <a:r>
              <a:rPr lang="de-DE" baseline="0" dirty="0" err="1" smtClean="0"/>
              <a:t>oscillations</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interferometer</a:t>
            </a:r>
            <a:r>
              <a:rPr lang="de-DE" baseline="0" dirty="0" smtClean="0"/>
              <a:t> </a:t>
            </a:r>
            <a:r>
              <a:rPr lang="de-DE" baseline="0" dirty="0" err="1" smtClean="0"/>
              <a:t>output</a:t>
            </a:r>
            <a:r>
              <a:rPr lang="de-DE" baseline="0" dirty="0" smtClean="0"/>
              <a:t>, </a:t>
            </a:r>
            <a:r>
              <a:rPr lang="de-DE" baseline="0" dirty="0" err="1" smtClean="0"/>
              <a:t>resembling</a:t>
            </a:r>
            <a:r>
              <a:rPr lang="de-DE" baseline="0" dirty="0" smtClean="0"/>
              <a:t> </a:t>
            </a:r>
            <a:r>
              <a:rPr lang="de-DE" baseline="0" dirty="0" err="1" smtClean="0"/>
              <a:t>gravitationally</a:t>
            </a:r>
            <a:r>
              <a:rPr lang="de-DE" baseline="0" dirty="0" smtClean="0"/>
              <a:t> </a:t>
            </a:r>
            <a:r>
              <a:rPr lang="de-DE" baseline="0" dirty="0" err="1" smtClean="0"/>
              <a:t>induced</a:t>
            </a:r>
            <a:r>
              <a:rPr lang="de-DE" baseline="0" dirty="0" smtClean="0"/>
              <a:t> </a:t>
            </a:r>
            <a:r>
              <a:rPr lang="de-DE" baseline="0" dirty="0" err="1" smtClean="0"/>
              <a:t>quantum</a:t>
            </a:r>
            <a:r>
              <a:rPr lang="de-DE" baseline="0" dirty="0" smtClean="0"/>
              <a:t> </a:t>
            </a:r>
            <a:r>
              <a:rPr lang="de-DE" baseline="0" dirty="0" err="1" smtClean="0"/>
              <a:t>intereference</a:t>
            </a:r>
            <a:r>
              <a:rPr lang="de-DE" baseline="0" dirty="0" smtClean="0"/>
              <a:t> </a:t>
            </a:r>
          </a:p>
          <a:p>
            <a:endParaRPr lang="de-DE" dirty="0" smtClean="0"/>
          </a:p>
          <a:p>
            <a:r>
              <a:rPr lang="de-DE" dirty="0" smtClean="0"/>
              <a:t>This was </a:t>
            </a:r>
            <a:r>
              <a:rPr lang="de-DE" dirty="0" err="1" smtClean="0"/>
              <a:t>the</a:t>
            </a:r>
            <a:r>
              <a:rPr lang="de-DE" dirty="0" smtClean="0"/>
              <a:t> </a:t>
            </a:r>
            <a:r>
              <a:rPr lang="de-DE" dirty="0" err="1" smtClean="0"/>
              <a:t>first</a:t>
            </a:r>
            <a:r>
              <a:rPr lang="de-DE" dirty="0" smtClean="0"/>
              <a:t> </a:t>
            </a:r>
            <a:r>
              <a:rPr lang="de-DE" dirty="0" err="1" smtClean="0"/>
              <a:t>experiment</a:t>
            </a:r>
            <a:r>
              <a:rPr lang="de-DE" dirty="0" smtClean="0"/>
              <a:t> </a:t>
            </a:r>
            <a:r>
              <a:rPr lang="de-DE" dirty="0" err="1" smtClean="0"/>
              <a:t>that</a:t>
            </a:r>
            <a:r>
              <a:rPr lang="de-DE" dirty="0" smtClean="0"/>
              <a:t> </a:t>
            </a:r>
            <a:r>
              <a:rPr lang="de-DE" dirty="0" err="1" smtClean="0"/>
              <a:t>required</a:t>
            </a:r>
            <a:r>
              <a:rPr lang="de-DE" dirty="0" smtClean="0"/>
              <a:t> BOTH G AND</a:t>
            </a:r>
            <a:r>
              <a:rPr lang="de-DE" baseline="0" dirty="0" smtClean="0"/>
              <a:t> h </a:t>
            </a:r>
            <a:r>
              <a:rPr lang="de-DE" baseline="0" dirty="0" err="1" smtClean="0"/>
              <a:t>to</a:t>
            </a:r>
            <a:r>
              <a:rPr lang="de-DE" baseline="0" dirty="0" smtClean="0"/>
              <a:t> </a:t>
            </a:r>
            <a:r>
              <a:rPr lang="de-DE" baseline="0" dirty="0" err="1" smtClean="0"/>
              <a:t>correctly</a:t>
            </a:r>
            <a:r>
              <a:rPr lang="de-DE" baseline="0" dirty="0" smtClean="0"/>
              <a:t> </a:t>
            </a:r>
            <a:r>
              <a:rPr lang="de-DE" baseline="0" dirty="0" err="1" smtClean="0"/>
              <a:t>describe</a:t>
            </a:r>
            <a:r>
              <a:rPr lang="de-DE" baseline="0" dirty="0" smtClean="0"/>
              <a:t> </a:t>
            </a:r>
            <a:r>
              <a:rPr lang="de-DE" baseline="0" dirty="0" err="1" smtClean="0"/>
              <a:t>the</a:t>
            </a:r>
            <a:r>
              <a:rPr lang="de-DE" baseline="0" dirty="0" smtClean="0"/>
              <a:t> </a:t>
            </a:r>
            <a:r>
              <a:rPr lang="de-DE" baseline="0" dirty="0" err="1" smtClean="0"/>
              <a:t>data</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6</a:t>
            </a:fld>
            <a:endParaRPr lang="de-DE">
              <a:solidFill>
                <a:prstClr val="black"/>
              </a:solidFill>
              <a:latin typeface="Calibri"/>
            </a:endParaRPr>
          </a:p>
        </p:txBody>
      </p:sp>
    </p:spTree>
    <p:extLst>
      <p:ext uri="{BB962C8B-B14F-4D97-AF65-F5344CB8AC3E}">
        <p14:creationId xmlns:p14="http://schemas.microsoft.com/office/powerpoint/2010/main" val="572233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The </a:t>
            </a:r>
            <a:r>
              <a:rPr lang="de-DE" dirty="0" err="1" smtClean="0"/>
              <a:t>sensitivity</a:t>
            </a:r>
            <a:r>
              <a:rPr lang="de-DE" dirty="0" smtClean="0"/>
              <a:t> </a:t>
            </a:r>
            <a:r>
              <a:rPr lang="de-DE" dirty="0" err="1" smtClean="0"/>
              <a:t>to</a:t>
            </a:r>
            <a:r>
              <a:rPr lang="de-DE" dirty="0" smtClean="0"/>
              <a:t> </a:t>
            </a:r>
            <a:r>
              <a:rPr lang="de-DE" dirty="0" err="1" smtClean="0"/>
              <a:t>gravitainoal</a:t>
            </a:r>
            <a:r>
              <a:rPr lang="de-DE" dirty="0" smtClean="0"/>
              <a:t> </a:t>
            </a:r>
            <a:r>
              <a:rPr lang="de-DE" dirty="0" err="1" smtClean="0"/>
              <a:t>fields</a:t>
            </a:r>
            <a:r>
              <a:rPr lang="de-DE" dirty="0" smtClean="0"/>
              <a:t> </a:t>
            </a:r>
            <a:r>
              <a:rPr lang="de-DE" dirty="0" err="1" smtClean="0"/>
              <a:t>improved</a:t>
            </a:r>
            <a:r>
              <a:rPr lang="de-DE" dirty="0" smtClean="0"/>
              <a:t> </a:t>
            </a:r>
            <a:r>
              <a:rPr lang="de-DE" dirty="0" err="1" smtClean="0"/>
              <a:t>dramatically</a:t>
            </a:r>
            <a:r>
              <a:rPr lang="de-DE" dirty="0" smtClean="0"/>
              <a:t> </a:t>
            </a:r>
            <a:r>
              <a:rPr lang="de-DE" dirty="0" err="1" smtClean="0"/>
              <a:t>with</a:t>
            </a:r>
            <a:r>
              <a:rPr lang="de-DE" dirty="0" smtClean="0"/>
              <a:t> </a:t>
            </a:r>
            <a:r>
              <a:rPr lang="de-DE" dirty="0" err="1" smtClean="0"/>
              <a:t>the</a:t>
            </a:r>
            <a:r>
              <a:rPr lang="de-DE" dirty="0" smtClean="0"/>
              <a:t> </a:t>
            </a:r>
            <a:r>
              <a:rPr lang="de-DE" dirty="0" err="1" smtClean="0"/>
              <a:t>development</a:t>
            </a:r>
            <a:r>
              <a:rPr lang="de-DE" dirty="0" smtClean="0"/>
              <a:t> </a:t>
            </a:r>
            <a:r>
              <a:rPr lang="de-DE" dirty="0" err="1" smtClean="0"/>
              <a:t>of</a:t>
            </a:r>
            <a:r>
              <a:rPr lang="de-DE" dirty="0" smtClean="0"/>
              <a:t> </a:t>
            </a:r>
            <a:r>
              <a:rPr lang="de-DE" dirty="0" err="1" smtClean="0"/>
              <a:t>atom</a:t>
            </a:r>
            <a:r>
              <a:rPr lang="de-DE" dirty="0" smtClean="0"/>
              <a:t> </a:t>
            </a:r>
            <a:r>
              <a:rPr lang="de-DE" dirty="0" err="1" smtClean="0"/>
              <a:t>interferometers</a:t>
            </a:r>
            <a:r>
              <a:rPr lang="de-DE" dirty="0" smtClean="0"/>
              <a:t>,</a:t>
            </a:r>
            <a:r>
              <a:rPr lang="de-DE" baseline="0" dirty="0" smtClean="0"/>
              <a:t> </a:t>
            </a:r>
            <a:r>
              <a:rPr lang="de-DE" baseline="0" dirty="0" err="1" smtClean="0"/>
              <a:t>specifically</a:t>
            </a:r>
            <a:r>
              <a:rPr lang="de-DE" baseline="0" dirty="0" smtClean="0"/>
              <a:t> </a:t>
            </a:r>
            <a:r>
              <a:rPr lang="de-DE" baseline="0" dirty="0" err="1" smtClean="0"/>
              <a:t>through</a:t>
            </a:r>
            <a:r>
              <a:rPr lang="de-DE" baseline="0" dirty="0" smtClean="0"/>
              <a:t> </a:t>
            </a:r>
            <a:r>
              <a:rPr lang="de-DE" baseline="0" dirty="0" err="1" smtClean="0"/>
              <a:t>the</a:t>
            </a:r>
            <a:r>
              <a:rPr lang="de-DE" baseline="0" dirty="0" smtClean="0"/>
              <a:t> </a:t>
            </a:r>
            <a:r>
              <a:rPr lang="de-DE" baseline="0" dirty="0" err="1" smtClean="0"/>
              <a:t>seminal</a:t>
            </a:r>
            <a:r>
              <a:rPr lang="de-DE" baseline="0" dirty="0" smtClean="0"/>
              <a:t> </a:t>
            </a:r>
            <a:r>
              <a:rPr lang="de-DE" baseline="0" dirty="0" err="1" smtClean="0"/>
              <a:t>works</a:t>
            </a:r>
            <a:r>
              <a:rPr lang="de-DE" baseline="0" dirty="0" smtClean="0"/>
              <a:t> </a:t>
            </a:r>
            <a:r>
              <a:rPr lang="de-DE" baseline="0" dirty="0" err="1" smtClean="0"/>
              <a:t>of</a:t>
            </a:r>
            <a:r>
              <a:rPr lang="de-DE" baseline="0" dirty="0" smtClean="0"/>
              <a:t> </a:t>
            </a:r>
            <a:r>
              <a:rPr lang="de-DE" dirty="0" err="1" smtClean="0"/>
              <a:t>Kasevich</a:t>
            </a:r>
            <a:r>
              <a:rPr lang="de-DE" dirty="0" smtClean="0"/>
              <a:t> </a:t>
            </a:r>
            <a:r>
              <a:rPr lang="de-DE" dirty="0" err="1" smtClean="0"/>
              <a:t>and</a:t>
            </a:r>
            <a:r>
              <a:rPr lang="de-DE" dirty="0" smtClean="0"/>
              <a:t> Chu</a:t>
            </a:r>
          </a:p>
          <a:p>
            <a:endParaRPr lang="de-DE" dirty="0" smtClean="0"/>
          </a:p>
          <a:p>
            <a:r>
              <a:rPr lang="de-DE" dirty="0" smtClean="0"/>
              <a:t>In </a:t>
            </a:r>
            <a:r>
              <a:rPr lang="de-DE" dirty="0" err="1" smtClean="0"/>
              <a:t>this</a:t>
            </a:r>
            <a:r>
              <a:rPr lang="de-DE" dirty="0" smtClean="0"/>
              <a:t> </a:t>
            </a:r>
            <a:r>
              <a:rPr lang="de-DE" dirty="0" err="1" smtClean="0"/>
              <a:t>case</a:t>
            </a:r>
            <a:r>
              <a:rPr lang="de-DE" dirty="0" smtClean="0"/>
              <a:t>, a </a:t>
            </a:r>
            <a:r>
              <a:rPr lang="de-DE" dirty="0" err="1" smtClean="0"/>
              <a:t>series</a:t>
            </a:r>
            <a:r>
              <a:rPr lang="de-DE" dirty="0" smtClean="0"/>
              <a:t> </a:t>
            </a:r>
            <a:r>
              <a:rPr lang="de-DE" dirty="0" err="1" smtClean="0"/>
              <a:t>of</a:t>
            </a:r>
            <a:r>
              <a:rPr lang="de-DE" dirty="0" smtClean="0"/>
              <a:t> 2-photon </a:t>
            </a:r>
            <a:r>
              <a:rPr lang="de-DE" dirty="0" err="1" smtClean="0"/>
              <a:t>stimulated</a:t>
            </a:r>
            <a:r>
              <a:rPr lang="de-DE" dirty="0" smtClean="0"/>
              <a:t> Raman </a:t>
            </a:r>
            <a:r>
              <a:rPr lang="de-DE" dirty="0" err="1" smtClean="0"/>
              <a:t>transitions</a:t>
            </a:r>
            <a:r>
              <a:rPr lang="de-DE" baseline="0" dirty="0" smtClean="0"/>
              <a:t> </a:t>
            </a:r>
            <a:r>
              <a:rPr lang="de-DE" baseline="0" dirty="0" err="1" smtClean="0"/>
              <a:t>create</a:t>
            </a:r>
            <a:r>
              <a:rPr lang="de-DE" baseline="0" dirty="0" smtClean="0"/>
              <a:t> </a:t>
            </a:r>
            <a:r>
              <a:rPr lang="de-DE" baseline="0" dirty="0" err="1" smtClean="0"/>
              <a:t>effectively</a:t>
            </a:r>
            <a:r>
              <a:rPr lang="de-DE" baseline="0" dirty="0" smtClean="0"/>
              <a:t> a Mach-Zehnder-type  </a:t>
            </a:r>
            <a:r>
              <a:rPr lang="de-DE" baseline="0" dirty="0" err="1" smtClean="0"/>
              <a:t>interferometer</a:t>
            </a:r>
            <a:r>
              <a:rPr lang="de-DE" baseline="0" dirty="0" smtClean="0"/>
              <a:t> </a:t>
            </a:r>
            <a:r>
              <a:rPr lang="de-DE" baseline="0" dirty="0" err="1" smtClean="0"/>
              <a:t>with</a:t>
            </a:r>
            <a:r>
              <a:rPr lang="de-DE" baseline="0" dirty="0" smtClean="0"/>
              <a:t> </a:t>
            </a:r>
            <a:r>
              <a:rPr lang="de-DE" baseline="0" dirty="0" err="1" smtClean="0"/>
              <a:t>spatially</a:t>
            </a:r>
            <a:r>
              <a:rPr lang="de-DE" baseline="0" dirty="0" smtClean="0"/>
              <a:t> </a:t>
            </a:r>
            <a:r>
              <a:rPr lang="de-DE" baseline="0" dirty="0" err="1" smtClean="0"/>
              <a:t>separated</a:t>
            </a:r>
            <a:r>
              <a:rPr lang="de-DE" baseline="0" dirty="0" smtClean="0"/>
              <a:t> </a:t>
            </a:r>
            <a:r>
              <a:rPr lang="de-DE" baseline="0" dirty="0" err="1" smtClean="0"/>
              <a:t>beams</a:t>
            </a:r>
            <a:r>
              <a:rPr lang="de-DE" baseline="0" dirty="0" smtClean="0"/>
              <a:t> </a:t>
            </a:r>
            <a:r>
              <a:rPr lang="de-DE" baseline="0" dirty="0" err="1" smtClean="0"/>
              <a:t>of</a:t>
            </a:r>
            <a:r>
              <a:rPr lang="de-DE" baseline="0" dirty="0" smtClean="0"/>
              <a:t> </a:t>
            </a:r>
            <a:r>
              <a:rPr lang="de-DE" baseline="0" dirty="0" err="1" smtClean="0"/>
              <a:t>atoms</a:t>
            </a:r>
            <a:endParaRPr lang="de-DE" baseline="0" dirty="0" smtClean="0"/>
          </a:p>
          <a:p>
            <a:endParaRPr lang="de-DE" baseline="0" dirty="0" smtClean="0"/>
          </a:p>
          <a:p>
            <a:r>
              <a:rPr lang="de-DE" dirty="0" smtClean="0"/>
              <a:t>The </a:t>
            </a:r>
            <a:r>
              <a:rPr lang="de-DE" dirty="0" err="1" smtClean="0"/>
              <a:t>accumulated</a:t>
            </a:r>
            <a:r>
              <a:rPr lang="de-DE" dirty="0" smtClean="0"/>
              <a:t> </a:t>
            </a:r>
            <a:r>
              <a:rPr lang="de-DE" dirty="0" err="1" smtClean="0"/>
              <a:t>phase</a:t>
            </a:r>
            <a:r>
              <a:rPr lang="de-DE" dirty="0" smtClean="0"/>
              <a:t> </a:t>
            </a:r>
            <a:r>
              <a:rPr lang="de-DE" dirty="0" err="1" smtClean="0"/>
              <a:t>of</a:t>
            </a:r>
            <a:r>
              <a:rPr lang="de-DE" dirty="0" smtClean="0"/>
              <a:t> </a:t>
            </a:r>
            <a:r>
              <a:rPr lang="de-DE" dirty="0" err="1" smtClean="0"/>
              <a:t>the</a:t>
            </a:r>
            <a:r>
              <a:rPr lang="de-DE" dirty="0" smtClean="0"/>
              <a:t> </a:t>
            </a:r>
            <a:r>
              <a:rPr lang="de-DE" dirty="0" err="1" smtClean="0"/>
              <a:t>atomic</a:t>
            </a:r>
            <a:r>
              <a:rPr lang="de-DE" dirty="0" smtClean="0"/>
              <a:t> </a:t>
            </a:r>
            <a:r>
              <a:rPr lang="de-DE" dirty="0" err="1" smtClean="0"/>
              <a:t>wavefundtino</a:t>
            </a:r>
            <a:r>
              <a:rPr lang="de-DE" baseline="0" dirty="0" smtClean="0"/>
              <a:t> </a:t>
            </a:r>
            <a:r>
              <a:rPr lang="de-DE" dirty="0" smtClean="0"/>
              <a:t>after a</a:t>
            </a:r>
            <a:r>
              <a:rPr lang="de-DE" baseline="0" dirty="0" smtClean="0"/>
              <a:t> 3-pulse </a:t>
            </a:r>
            <a:r>
              <a:rPr lang="de-DE" baseline="0" dirty="0" err="1" smtClean="0"/>
              <a:t>sequence</a:t>
            </a:r>
            <a:r>
              <a:rPr lang="de-DE" baseline="0" dirty="0" smtClean="0"/>
              <a:t> </a:t>
            </a:r>
            <a:r>
              <a:rPr lang="de-DE" baseline="0" dirty="0" err="1" smtClean="0"/>
              <a:t>is</a:t>
            </a:r>
            <a:r>
              <a:rPr lang="de-DE" baseline="0" dirty="0" smtClean="0"/>
              <a:t> </a:t>
            </a:r>
            <a:r>
              <a:rPr lang="de-DE" dirty="0" err="1" smtClean="0"/>
              <a:t>essentiallly</a:t>
            </a:r>
            <a:r>
              <a:rPr lang="de-DE" baseline="0" dirty="0" smtClean="0"/>
              <a:t> </a:t>
            </a:r>
            <a:r>
              <a:rPr lang="de-DE" baseline="0" dirty="0" err="1" smtClean="0"/>
              <a:t>given</a:t>
            </a:r>
            <a:r>
              <a:rPr lang="de-DE" baseline="0" dirty="0" smtClean="0"/>
              <a:t> </a:t>
            </a:r>
            <a:r>
              <a:rPr lang="de-DE" baseline="0" dirty="0" err="1" smtClean="0"/>
              <a:t>by</a:t>
            </a:r>
            <a:r>
              <a:rPr lang="de-DE" baseline="0" dirty="0" smtClean="0"/>
              <a:t> </a:t>
            </a:r>
            <a:r>
              <a:rPr lang="de-DE" dirty="0" err="1" smtClean="0"/>
              <a:t>the</a:t>
            </a:r>
            <a:r>
              <a:rPr lang="de-DE" dirty="0" smtClean="0"/>
              <a:t> </a:t>
            </a:r>
            <a:r>
              <a:rPr lang="de-DE" dirty="0" err="1" smtClean="0"/>
              <a:t>position</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atoms</a:t>
            </a:r>
            <a:r>
              <a:rPr lang="de-DE" baseline="0" dirty="0" smtClean="0"/>
              <a:t> </a:t>
            </a:r>
            <a:r>
              <a:rPr lang="de-DE" baseline="0" dirty="0" err="1" smtClean="0"/>
              <a:t>at</a:t>
            </a:r>
            <a:r>
              <a:rPr lang="de-DE" baseline="0" dirty="0" smtClean="0"/>
              <a:t> </a:t>
            </a:r>
            <a:r>
              <a:rPr lang="de-DE" baseline="0" dirty="0" err="1" smtClean="0"/>
              <a:t>three</a:t>
            </a:r>
            <a:r>
              <a:rPr lang="de-DE" baseline="0" dirty="0" smtClean="0"/>
              <a:t> </a:t>
            </a:r>
            <a:r>
              <a:rPr lang="de-DE" baseline="0" dirty="0" err="1" smtClean="0"/>
              <a:t>equispaced</a:t>
            </a:r>
            <a:r>
              <a:rPr lang="de-DE" baseline="0" dirty="0" smtClean="0"/>
              <a:t> </a:t>
            </a:r>
            <a:r>
              <a:rPr lang="de-DE" baseline="0" dirty="0" err="1" smtClean="0"/>
              <a:t>points</a:t>
            </a:r>
            <a:r>
              <a:rPr lang="de-DE" baseline="0" dirty="0" smtClean="0"/>
              <a:t> in time. </a:t>
            </a:r>
          </a:p>
          <a:p>
            <a:endParaRPr lang="de-DE" baseline="0" dirty="0" smtClean="0"/>
          </a:p>
          <a:p>
            <a:r>
              <a:rPr lang="de-DE" baseline="0" dirty="0" smtClean="0"/>
              <a:t>This </a:t>
            </a:r>
            <a:r>
              <a:rPr lang="de-DE" baseline="0" dirty="0" err="1" smtClean="0"/>
              <a:t>turns</a:t>
            </a:r>
            <a:r>
              <a:rPr lang="de-DE" baseline="0" dirty="0" smtClean="0"/>
              <a:t> out </a:t>
            </a:r>
            <a:r>
              <a:rPr lang="de-DE" baseline="0" dirty="0" err="1" smtClean="0"/>
              <a:t>to</a:t>
            </a:r>
            <a:r>
              <a:rPr lang="de-DE" baseline="0" dirty="0" smtClean="0"/>
              <a:t> </a:t>
            </a:r>
            <a:r>
              <a:rPr lang="de-DE" baseline="0" dirty="0" err="1" smtClean="0"/>
              <a:t>be</a:t>
            </a:r>
            <a:r>
              <a:rPr lang="de-DE" baseline="0" dirty="0" smtClean="0"/>
              <a:t> a </a:t>
            </a:r>
            <a:r>
              <a:rPr lang="de-DE" baseline="0" dirty="0" err="1" smtClean="0"/>
              <a:t>direct</a:t>
            </a:r>
            <a:r>
              <a:rPr lang="de-DE" baseline="0" dirty="0" smtClean="0"/>
              <a:t> </a:t>
            </a:r>
            <a:r>
              <a:rPr lang="de-DE" baseline="0" dirty="0" err="1" smtClean="0"/>
              <a:t>measure</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accleration</a:t>
            </a:r>
            <a:r>
              <a:rPr lang="de-DE" baseline="0" dirty="0" smtClean="0"/>
              <a:t> </a:t>
            </a:r>
            <a:r>
              <a:rPr lang="de-DE" baseline="0" dirty="0" err="1" smtClean="0"/>
              <a:t>along</a:t>
            </a:r>
            <a:r>
              <a:rPr lang="de-DE" baseline="0" dirty="0" smtClean="0"/>
              <a:t> </a:t>
            </a:r>
            <a:r>
              <a:rPr lang="de-DE" baseline="0" dirty="0" err="1" smtClean="0"/>
              <a:t>this</a:t>
            </a:r>
            <a:r>
              <a:rPr lang="de-DE" baseline="0" dirty="0" smtClean="0"/>
              <a:t> </a:t>
            </a:r>
            <a:r>
              <a:rPr lang="de-DE" baseline="0" dirty="0" err="1" smtClean="0"/>
              <a:t>path</a:t>
            </a:r>
            <a:r>
              <a:rPr lang="de-DE" baseline="0" dirty="0" smtClean="0"/>
              <a:t>.</a:t>
            </a:r>
          </a:p>
          <a:p>
            <a:endParaRPr lang="de-DE"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smtClean="0"/>
              <a:t>Note </a:t>
            </a:r>
            <a:r>
              <a:rPr lang="de-DE" baseline="0" dirty="0" err="1" smtClean="0"/>
              <a:t>that</a:t>
            </a:r>
            <a:r>
              <a:rPr lang="de-DE" baseline="0" dirty="0" smtClean="0"/>
              <a:t> </a:t>
            </a:r>
            <a:r>
              <a:rPr lang="de-DE" baseline="0" dirty="0" err="1" smtClean="0"/>
              <a:t>thhis</a:t>
            </a:r>
            <a:r>
              <a:rPr lang="de-DE" baseline="0" dirty="0" smtClean="0"/>
              <a:t> </a:t>
            </a:r>
            <a:r>
              <a:rPr lang="de-DE" baseline="0" dirty="0" err="1" smtClean="0"/>
              <a:t>only</a:t>
            </a:r>
            <a:r>
              <a:rPr lang="de-DE" baseline="0" dirty="0" smtClean="0"/>
              <a:t> </a:t>
            </a:r>
            <a:r>
              <a:rPr lang="de-DE" baseline="0" dirty="0" err="1" smtClean="0"/>
              <a:t>works</a:t>
            </a:r>
            <a:r>
              <a:rPr lang="de-DE" baseline="0" dirty="0" smtClean="0"/>
              <a:t> </a:t>
            </a:r>
            <a:r>
              <a:rPr lang="de-DE" baseline="0" dirty="0" err="1" smtClean="0"/>
              <a:t>because</a:t>
            </a:r>
            <a:r>
              <a:rPr lang="de-DE" baseline="0" dirty="0" smtClean="0"/>
              <a:t> </a:t>
            </a:r>
            <a:r>
              <a:rPr lang="de-DE" baseline="0" dirty="0" err="1" smtClean="0"/>
              <a:t>one</a:t>
            </a:r>
            <a:r>
              <a:rPr lang="de-DE" baseline="0" dirty="0" smtClean="0"/>
              <a:t> </a:t>
            </a:r>
            <a:r>
              <a:rPr lang="de-DE" baseline="0" dirty="0" err="1" smtClean="0"/>
              <a:t>can</a:t>
            </a:r>
            <a:r>
              <a:rPr lang="de-DE" baseline="0" dirty="0" smtClean="0"/>
              <a:t> </a:t>
            </a:r>
            <a:r>
              <a:rPr lang="de-DE" baseline="0" dirty="0" err="1" smtClean="0"/>
              <a:t>achieve</a:t>
            </a:r>
            <a:r>
              <a:rPr lang="de-DE" baseline="0" dirty="0" smtClean="0"/>
              <a:t> </a:t>
            </a:r>
            <a:r>
              <a:rPr lang="de-DE" dirty="0" err="1" smtClean="0"/>
              <a:t>phase</a:t>
            </a:r>
            <a:r>
              <a:rPr lang="de-DE" dirty="0" smtClean="0"/>
              <a:t> </a:t>
            </a:r>
            <a:r>
              <a:rPr lang="de-DE" dirty="0" err="1" smtClean="0"/>
              <a:t>coherence</a:t>
            </a:r>
            <a:r>
              <a:rPr lang="de-DE" dirty="0" smtClean="0"/>
              <a:t> </a:t>
            </a:r>
            <a:r>
              <a:rPr lang="de-DE" dirty="0" err="1" smtClean="0"/>
              <a:t>between</a:t>
            </a:r>
            <a:r>
              <a:rPr lang="de-DE" dirty="0" smtClean="0"/>
              <a:t> </a:t>
            </a:r>
            <a:r>
              <a:rPr lang="de-DE" dirty="0" err="1" smtClean="0"/>
              <a:t>the</a:t>
            </a:r>
            <a:r>
              <a:rPr lang="de-DE" dirty="0" smtClean="0"/>
              <a:t> </a:t>
            </a:r>
            <a:r>
              <a:rPr lang="de-DE" dirty="0" err="1" smtClean="0"/>
              <a:t>laser</a:t>
            </a:r>
            <a:r>
              <a:rPr lang="de-DE" dirty="0" smtClean="0"/>
              <a:t> </a:t>
            </a:r>
            <a:r>
              <a:rPr lang="de-DE" dirty="0" err="1" smtClean="0"/>
              <a:t>pulses</a:t>
            </a:r>
            <a:endParaRPr lang="de-DE" dirty="0" smtClean="0"/>
          </a:p>
          <a:p>
            <a:endParaRPr lang="de-DE" baseline="0" dirty="0" smtClean="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7</a:t>
            </a:fld>
            <a:endParaRPr lang="de-DE">
              <a:solidFill>
                <a:prstClr val="black"/>
              </a:solidFill>
              <a:latin typeface="Calibri"/>
            </a:endParaRPr>
          </a:p>
        </p:txBody>
      </p:sp>
    </p:spTree>
    <p:extLst>
      <p:ext uri="{BB962C8B-B14F-4D97-AF65-F5344CB8AC3E}">
        <p14:creationId xmlns:p14="http://schemas.microsoft.com/office/powerpoint/2010/main" val="572233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Projected</a:t>
            </a:r>
            <a:r>
              <a:rPr lang="de-DE" dirty="0" smtClean="0"/>
              <a:t> </a:t>
            </a:r>
            <a:r>
              <a:rPr lang="de-DE" dirty="0" err="1" smtClean="0"/>
              <a:t>sensitivity</a:t>
            </a:r>
            <a:r>
              <a:rPr lang="de-DE" dirty="0" smtClean="0"/>
              <a:t> </a:t>
            </a:r>
            <a:r>
              <a:rPr lang="de-DE" dirty="0" err="1" smtClean="0"/>
              <a:t>for</a:t>
            </a:r>
            <a:r>
              <a:rPr lang="de-DE" dirty="0" smtClean="0"/>
              <a:t> </a:t>
            </a:r>
            <a:r>
              <a:rPr lang="de-DE" dirty="0" err="1" smtClean="0"/>
              <a:t>next</a:t>
            </a:r>
            <a:r>
              <a:rPr lang="de-DE" dirty="0" smtClean="0"/>
              <a:t> </a:t>
            </a:r>
            <a:r>
              <a:rPr lang="de-DE" dirty="0" err="1" smtClean="0"/>
              <a:t>generation</a:t>
            </a:r>
            <a:r>
              <a:rPr lang="de-DE" dirty="0" smtClean="0"/>
              <a:t>: </a:t>
            </a:r>
            <a:r>
              <a:rPr lang="de-DE" dirty="0" err="1" smtClean="0"/>
              <a:t>few</a:t>
            </a:r>
            <a:r>
              <a:rPr lang="de-DE" dirty="0" smtClean="0"/>
              <a:t> </a:t>
            </a:r>
            <a:r>
              <a:rPr lang="de-DE" dirty="0" err="1" smtClean="0"/>
              <a:t>times</a:t>
            </a:r>
            <a:r>
              <a:rPr lang="de-DE" baseline="0" dirty="0" smtClean="0"/>
              <a:t> 1e-6</a:t>
            </a:r>
            <a:endParaRPr lang="de-DE" dirty="0" smtClean="0"/>
          </a:p>
          <a:p>
            <a:endParaRPr lang="de-DE" dirty="0" smtClean="0"/>
          </a:p>
          <a:p>
            <a:r>
              <a:rPr lang="de-DE" dirty="0" smtClean="0"/>
              <a:t>A</a:t>
            </a:r>
            <a:r>
              <a:rPr lang="de-DE" baseline="0" dirty="0" smtClean="0"/>
              <a:t> </a:t>
            </a:r>
            <a:r>
              <a:rPr lang="de-DE" baseline="0" dirty="0" err="1" smtClean="0"/>
              <a:t>combination</a:t>
            </a:r>
            <a:r>
              <a:rPr lang="de-DE" baseline="0" dirty="0" smtClean="0"/>
              <a:t> </a:t>
            </a:r>
            <a:r>
              <a:rPr lang="de-DE" baseline="0" dirty="0" err="1" smtClean="0"/>
              <a:t>of</a:t>
            </a:r>
            <a:r>
              <a:rPr lang="de-DE" baseline="0" dirty="0" smtClean="0"/>
              <a:t> 2 such </a:t>
            </a:r>
            <a:r>
              <a:rPr lang="de-DE" baseline="0" dirty="0" err="1" smtClean="0"/>
              <a:t>interfereimeters</a:t>
            </a:r>
            <a:r>
              <a:rPr lang="de-DE" baseline="0" dirty="0" smtClean="0"/>
              <a:t> </a:t>
            </a:r>
            <a:r>
              <a:rPr lang="de-DE" baseline="0" dirty="0" err="1" smtClean="0"/>
              <a:t>allos</a:t>
            </a:r>
            <a:r>
              <a:rPr lang="de-DE" baseline="0" dirty="0" smtClean="0"/>
              <a:t> </a:t>
            </a:r>
            <a:r>
              <a:rPr lang="de-DE" baseline="0" dirty="0" err="1" smtClean="0"/>
              <a:t>to</a:t>
            </a:r>
            <a:r>
              <a:rPr lang="de-DE" baseline="0" dirty="0" smtClean="0"/>
              <a:t> </a:t>
            </a:r>
            <a:r>
              <a:rPr lang="de-DE" baseline="0" dirty="0" err="1" smtClean="0"/>
              <a:t>conduct</a:t>
            </a:r>
            <a:r>
              <a:rPr lang="de-DE" baseline="0" dirty="0" smtClean="0"/>
              <a:t> differential </a:t>
            </a:r>
            <a:r>
              <a:rPr lang="de-DE" baseline="0" dirty="0" err="1" smtClean="0"/>
              <a:t>acceleration</a:t>
            </a:r>
            <a:r>
              <a:rPr lang="de-DE" baseline="0" dirty="0" smtClean="0"/>
              <a:t> </a:t>
            </a:r>
            <a:r>
              <a:rPr lang="de-DE" baseline="0" dirty="0" err="1" smtClean="0"/>
              <a:t>measurements</a:t>
            </a:r>
            <a:r>
              <a:rPr lang="de-DE" baseline="0" dirty="0" smtClean="0"/>
              <a:t>, </a:t>
            </a:r>
            <a:r>
              <a:rPr lang="de-DE" baseline="0" dirty="0" err="1" smtClean="0"/>
              <a:t>which</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used</a:t>
            </a:r>
            <a:r>
              <a:rPr lang="de-DE" baseline="0" dirty="0" smtClean="0"/>
              <a:t> </a:t>
            </a:r>
            <a:r>
              <a:rPr lang="de-DE" baseline="0" dirty="0" err="1" smtClean="0"/>
              <a:t>to</a:t>
            </a:r>
            <a:r>
              <a:rPr lang="de-DE" baseline="0" dirty="0" smtClean="0"/>
              <a:t> </a:t>
            </a:r>
            <a:r>
              <a:rPr lang="de-DE" baseline="0" dirty="0" err="1" smtClean="0"/>
              <a:t>measure</a:t>
            </a:r>
            <a:r>
              <a:rPr lang="de-DE" baseline="0" dirty="0" smtClean="0"/>
              <a:t> </a:t>
            </a:r>
            <a:r>
              <a:rPr lang="de-DE" baseline="0" dirty="0" err="1" smtClean="0"/>
              <a:t>gravitaional</a:t>
            </a:r>
            <a:r>
              <a:rPr lang="de-DE" baseline="0" dirty="0" smtClean="0"/>
              <a:t> </a:t>
            </a:r>
            <a:r>
              <a:rPr lang="de-DE" baseline="0" dirty="0" err="1" smtClean="0"/>
              <a:t>fields</a:t>
            </a:r>
            <a:r>
              <a:rPr lang="de-DE" baseline="0" dirty="0" smtClean="0"/>
              <a:t> </a:t>
            </a:r>
            <a:r>
              <a:rPr lang="de-DE" baseline="0" dirty="0" err="1" smtClean="0"/>
              <a:t>of</a:t>
            </a:r>
            <a:r>
              <a:rPr lang="de-DE" baseline="0" dirty="0" smtClean="0"/>
              <a:t> </a:t>
            </a:r>
            <a:r>
              <a:rPr lang="de-DE" baseline="0" dirty="0" err="1" smtClean="0"/>
              <a:t>other</a:t>
            </a:r>
            <a:r>
              <a:rPr lang="de-DE" baseline="0" dirty="0" smtClean="0"/>
              <a:t>, </a:t>
            </a:r>
            <a:r>
              <a:rPr lang="de-DE" baseline="0" dirty="0" err="1" smtClean="0"/>
              <a:t>nearby</a:t>
            </a:r>
            <a:r>
              <a:rPr lang="de-DE" baseline="0" dirty="0" smtClean="0"/>
              <a:t> </a:t>
            </a:r>
            <a:r>
              <a:rPr lang="de-DE" baseline="0" dirty="0" err="1" smtClean="0"/>
              <a:t>objects</a:t>
            </a:r>
            <a:r>
              <a:rPr lang="de-DE" baseline="0" dirty="0" smtClean="0"/>
              <a:t>.</a:t>
            </a:r>
          </a:p>
          <a:p>
            <a:endParaRPr lang="de-DE" baseline="0" dirty="0" smtClean="0"/>
          </a:p>
          <a:p>
            <a:r>
              <a:rPr lang="de-DE" baseline="0" dirty="0" smtClean="0"/>
              <a:t>This </a:t>
            </a:r>
            <a:r>
              <a:rPr lang="de-DE" baseline="0" dirty="0" err="1" smtClean="0"/>
              <a:t>provides</a:t>
            </a:r>
            <a:r>
              <a:rPr lang="de-DE" baseline="0" dirty="0" smtClean="0"/>
              <a:t>, </a:t>
            </a:r>
            <a:r>
              <a:rPr lang="de-DE" baseline="0" dirty="0" err="1" smtClean="0"/>
              <a:t>for</a:t>
            </a:r>
            <a:r>
              <a:rPr lang="de-DE" baseline="0" dirty="0" smtClean="0"/>
              <a:t> </a:t>
            </a:r>
            <a:r>
              <a:rPr lang="de-DE" baseline="0" dirty="0" err="1" smtClean="0"/>
              <a:t>example</a:t>
            </a:r>
            <a:r>
              <a:rPr lang="de-DE" baseline="0" dirty="0" smtClean="0"/>
              <a:t>, a </a:t>
            </a:r>
            <a:r>
              <a:rPr lang="de-DE" baseline="0" dirty="0" err="1" smtClean="0"/>
              <a:t>very</a:t>
            </a:r>
            <a:r>
              <a:rPr lang="de-DE" baseline="0" dirty="0" smtClean="0"/>
              <a:t> </a:t>
            </a:r>
            <a:r>
              <a:rPr lang="de-DE" baseline="0" dirty="0" err="1" smtClean="0"/>
              <a:t>attractive</a:t>
            </a:r>
            <a:r>
              <a:rPr lang="de-DE" baseline="0" dirty="0" smtClean="0"/>
              <a:t> </a:t>
            </a:r>
            <a:r>
              <a:rPr lang="de-DE" baseline="0" dirty="0" err="1" smtClean="0"/>
              <a:t>and</a:t>
            </a:r>
            <a:r>
              <a:rPr lang="de-DE" baseline="0" dirty="0" smtClean="0"/>
              <a:t> </a:t>
            </a:r>
            <a:r>
              <a:rPr lang="de-DE" baseline="0" dirty="0" err="1" smtClean="0"/>
              <a:t>new</a:t>
            </a:r>
            <a:r>
              <a:rPr lang="de-DE" baseline="0" dirty="0" smtClean="0"/>
              <a:t> </a:t>
            </a:r>
            <a:r>
              <a:rPr lang="de-DE" baseline="0" dirty="0" err="1" smtClean="0"/>
              <a:t>method</a:t>
            </a:r>
            <a:r>
              <a:rPr lang="de-DE" baseline="0" dirty="0" smtClean="0"/>
              <a:t> </a:t>
            </a:r>
            <a:r>
              <a:rPr lang="de-DE" baseline="0" dirty="0" err="1" smtClean="0"/>
              <a:t>to</a:t>
            </a:r>
            <a:r>
              <a:rPr lang="de-DE" baseline="0" dirty="0" smtClean="0"/>
              <a:t> </a:t>
            </a:r>
            <a:r>
              <a:rPr lang="de-DE" baseline="0" dirty="0" err="1" smtClean="0"/>
              <a:t>measure</a:t>
            </a:r>
            <a:r>
              <a:rPr lang="de-DE" baseline="0" dirty="0" smtClean="0"/>
              <a:t> </a:t>
            </a:r>
            <a:r>
              <a:rPr lang="de-DE" baseline="0" dirty="0" err="1" smtClean="0"/>
              <a:t>the</a:t>
            </a:r>
            <a:r>
              <a:rPr lang="de-DE" baseline="0" dirty="0" smtClean="0"/>
              <a:t> </a:t>
            </a:r>
            <a:r>
              <a:rPr lang="de-DE" baseline="0" dirty="0" err="1" smtClean="0"/>
              <a:t>gravitainoal</a:t>
            </a:r>
            <a:r>
              <a:rPr lang="de-DE" baseline="0" dirty="0" smtClean="0"/>
              <a:t> </a:t>
            </a:r>
            <a:r>
              <a:rPr lang="de-DE" baseline="0" dirty="0" err="1" smtClean="0"/>
              <a:t>constant</a:t>
            </a:r>
            <a:endParaRPr lang="de-DE" baseline="0" dirty="0" smtClean="0"/>
          </a:p>
          <a:p>
            <a:endParaRPr lang="de-DE" baseline="0" dirty="0" smtClean="0"/>
          </a:p>
          <a:p>
            <a:r>
              <a:rPr lang="de-DE" baseline="0" dirty="0" smtClean="0"/>
              <a:t>On </a:t>
            </a:r>
            <a:r>
              <a:rPr lang="de-DE" baseline="0" dirty="0" err="1" smtClean="0"/>
              <a:t>the</a:t>
            </a:r>
            <a:r>
              <a:rPr lang="de-DE" baseline="0" dirty="0" smtClean="0"/>
              <a:t> </a:t>
            </a:r>
            <a:r>
              <a:rPr lang="de-DE" baseline="0" dirty="0" err="1" smtClean="0"/>
              <a:t>other</a:t>
            </a:r>
            <a:r>
              <a:rPr lang="de-DE" baseline="0" dirty="0" smtClean="0"/>
              <a:t> </a:t>
            </a:r>
            <a:r>
              <a:rPr lang="de-DE" baseline="0" dirty="0" err="1" smtClean="0"/>
              <a:t>hand</a:t>
            </a:r>
            <a:r>
              <a:rPr lang="de-DE" baseline="0" dirty="0" smtClean="0"/>
              <a:t>, </a:t>
            </a:r>
            <a:r>
              <a:rPr lang="de-DE" baseline="0" dirty="0" err="1" smtClean="0"/>
              <a:t>the</a:t>
            </a:r>
            <a:r>
              <a:rPr lang="de-DE" baseline="0" dirty="0" smtClean="0"/>
              <a:t> </a:t>
            </a:r>
            <a:r>
              <a:rPr lang="de-DE" baseline="0" dirty="0" err="1" smtClean="0"/>
              <a:t>sensitivity</a:t>
            </a:r>
            <a:r>
              <a:rPr lang="de-DE" baseline="0" dirty="0" smtClean="0"/>
              <a:t> </a:t>
            </a:r>
            <a:r>
              <a:rPr lang="de-DE" baseline="0" dirty="0" err="1" smtClean="0"/>
              <a:t>that</a:t>
            </a:r>
            <a:r>
              <a:rPr lang="de-DE" baseline="0" dirty="0" smtClean="0"/>
              <a:t> </a:t>
            </a:r>
            <a:r>
              <a:rPr lang="de-DE" baseline="0" dirty="0" err="1" smtClean="0"/>
              <a:t>is</a:t>
            </a:r>
            <a:r>
              <a:rPr lang="de-DE" baseline="0" dirty="0" smtClean="0"/>
              <a:t> </a:t>
            </a:r>
            <a:r>
              <a:rPr lang="de-DE" baseline="0" dirty="0" err="1" smtClean="0"/>
              <a:t>reached</a:t>
            </a:r>
            <a:r>
              <a:rPr lang="de-DE" baseline="0" dirty="0" smtClean="0"/>
              <a:t> </a:t>
            </a:r>
            <a:r>
              <a:rPr lang="de-DE" baseline="0" dirty="0" err="1" smtClean="0"/>
              <a:t>by</a:t>
            </a:r>
            <a:r>
              <a:rPr lang="de-DE" baseline="0" dirty="0" smtClean="0"/>
              <a:t> </a:t>
            </a:r>
            <a:r>
              <a:rPr lang="de-DE" baseline="0" dirty="0" err="1" smtClean="0"/>
              <a:t>these</a:t>
            </a:r>
            <a:r>
              <a:rPr lang="de-DE" baseline="0" dirty="0" smtClean="0"/>
              <a:t> </a:t>
            </a:r>
            <a:r>
              <a:rPr lang="de-DE" baseline="0" dirty="0" err="1" smtClean="0"/>
              <a:t>interferometers</a:t>
            </a:r>
            <a:r>
              <a:rPr lang="de-DE" baseline="0" dirty="0" smtClean="0"/>
              <a:t> </a:t>
            </a:r>
            <a:r>
              <a:rPr lang="de-DE" baseline="0" dirty="0" err="1" smtClean="0"/>
              <a:t>has</a:t>
            </a:r>
            <a:r>
              <a:rPr lang="de-DE" baseline="0" dirty="0" smtClean="0"/>
              <a:t> </a:t>
            </a:r>
            <a:r>
              <a:rPr lang="de-DE" baseline="0" dirty="0" err="1" smtClean="0"/>
              <a:t>sparked</a:t>
            </a:r>
            <a:r>
              <a:rPr lang="de-DE" baseline="0" dirty="0" smtClean="0"/>
              <a:t> a </a:t>
            </a:r>
            <a:r>
              <a:rPr lang="de-DE" baseline="0" dirty="0" err="1" smtClean="0"/>
              <a:t>plethora</a:t>
            </a:r>
            <a:r>
              <a:rPr lang="de-DE" baseline="0" dirty="0" smtClean="0"/>
              <a:t> </a:t>
            </a:r>
            <a:r>
              <a:rPr lang="de-DE" baseline="0" dirty="0" err="1" smtClean="0"/>
              <a:t>of</a:t>
            </a:r>
            <a:r>
              <a:rPr lang="de-DE" baseline="0" dirty="0" smtClean="0"/>
              <a:t> </a:t>
            </a:r>
            <a:r>
              <a:rPr lang="de-DE" baseline="0" dirty="0" err="1" smtClean="0"/>
              <a:t>fantastic</a:t>
            </a:r>
            <a:r>
              <a:rPr lang="de-DE" baseline="0" dirty="0" smtClean="0"/>
              <a:t> </a:t>
            </a:r>
            <a:r>
              <a:rPr lang="de-DE" baseline="0" dirty="0" err="1" smtClean="0"/>
              <a:t>ideas</a:t>
            </a:r>
            <a:r>
              <a:rPr lang="de-DE" baseline="0" dirty="0" smtClean="0"/>
              <a:t> </a:t>
            </a:r>
            <a:r>
              <a:rPr lang="de-DE" baseline="0" dirty="0" err="1" smtClean="0"/>
              <a:t>to</a:t>
            </a:r>
            <a:r>
              <a:rPr lang="de-DE" baseline="0" dirty="0" smtClean="0"/>
              <a:t> </a:t>
            </a:r>
            <a:r>
              <a:rPr lang="de-DE" baseline="0" dirty="0" err="1" smtClean="0"/>
              <a:t>test</a:t>
            </a:r>
            <a:r>
              <a:rPr lang="de-DE" baseline="0" dirty="0" smtClean="0"/>
              <a:t> </a:t>
            </a:r>
          </a:p>
          <a:p>
            <a:pPr marL="171450" indent="-171450">
              <a:buFontTx/>
              <a:buChar char="•"/>
            </a:pPr>
            <a:r>
              <a:rPr lang="de-DE" baseline="0" dirty="0" smtClean="0"/>
              <a:t>General </a:t>
            </a:r>
            <a:r>
              <a:rPr lang="de-DE" baseline="0" dirty="0" err="1" smtClean="0"/>
              <a:t>relativity</a:t>
            </a:r>
            <a:r>
              <a:rPr lang="de-DE" baseline="0" dirty="0" smtClean="0"/>
              <a:t> </a:t>
            </a:r>
            <a:r>
              <a:rPr lang="de-DE" baseline="0" dirty="0" err="1" smtClean="0"/>
              <a:t>with</a:t>
            </a:r>
            <a:r>
              <a:rPr lang="de-DE" baseline="0" dirty="0" smtClean="0"/>
              <a:t> </a:t>
            </a:r>
            <a:r>
              <a:rPr lang="de-DE" baseline="0" dirty="0" err="1" smtClean="0"/>
              <a:t>better</a:t>
            </a:r>
            <a:r>
              <a:rPr lang="de-DE" baseline="0" dirty="0" smtClean="0"/>
              <a:t> </a:t>
            </a:r>
            <a:r>
              <a:rPr lang="de-DE" baseline="0" dirty="0" err="1" smtClean="0"/>
              <a:t>accuracy</a:t>
            </a:r>
            <a:endParaRPr lang="de-DE" baseline="0" dirty="0" smtClean="0"/>
          </a:p>
          <a:p>
            <a:pPr marL="171450" indent="-171450">
              <a:buFontTx/>
              <a:buChar char="•"/>
            </a:pPr>
            <a:r>
              <a:rPr lang="de-DE" baseline="0" dirty="0" err="1" smtClean="0"/>
              <a:t>Provide</a:t>
            </a:r>
            <a:r>
              <a:rPr lang="de-DE" baseline="0" dirty="0" smtClean="0"/>
              <a:t> </a:t>
            </a:r>
            <a:r>
              <a:rPr lang="de-DE" baseline="0" dirty="0" err="1" smtClean="0"/>
              <a:t>new</a:t>
            </a:r>
            <a:r>
              <a:rPr lang="de-DE" baseline="0" dirty="0" smtClean="0"/>
              <a:t> </a:t>
            </a:r>
            <a:r>
              <a:rPr lang="de-DE" baseline="0" dirty="0" err="1" smtClean="0"/>
              <a:t>bounds</a:t>
            </a:r>
            <a:r>
              <a:rPr lang="de-DE" baseline="0" dirty="0" smtClean="0"/>
              <a:t> on </a:t>
            </a:r>
            <a:r>
              <a:rPr lang="de-DE" baseline="0" dirty="0" err="1" smtClean="0"/>
              <a:t>some</a:t>
            </a:r>
            <a:r>
              <a:rPr lang="de-DE" baseline="0" dirty="0" smtClean="0"/>
              <a:t> </a:t>
            </a:r>
            <a:r>
              <a:rPr lang="de-DE" baseline="0" dirty="0" err="1" smtClean="0"/>
              <a:t>dark</a:t>
            </a:r>
            <a:r>
              <a:rPr lang="de-DE" baseline="0" dirty="0" smtClean="0"/>
              <a:t> matter </a:t>
            </a:r>
            <a:r>
              <a:rPr lang="de-DE" baseline="0" dirty="0" err="1" smtClean="0"/>
              <a:t>scenarios</a:t>
            </a:r>
            <a:endParaRPr lang="de-DE" baseline="0" dirty="0" smtClean="0"/>
          </a:p>
          <a:p>
            <a:pPr marL="171450" indent="-171450">
              <a:buFontTx/>
              <a:buChar char="•"/>
            </a:pPr>
            <a:endParaRPr lang="de-DE" baseline="0" dirty="0" smtClean="0"/>
          </a:p>
          <a:p>
            <a:pPr marL="171450" indent="-171450">
              <a:buFontTx/>
              <a:buChar char="•"/>
            </a:pPr>
            <a:endParaRPr lang="de-DE" baseline="0" dirty="0" smtClean="0"/>
          </a:p>
          <a:p>
            <a:pPr marL="171450" indent="-171450">
              <a:buFontTx/>
              <a:buChar char="•"/>
            </a:pPr>
            <a:endParaRPr lang="de-DE" baseline="0" dirty="0" smtClean="0"/>
          </a:p>
          <a:p>
            <a:pPr marL="171450" indent="-171450">
              <a:buFontTx/>
              <a:buChar char="•"/>
            </a:pPr>
            <a:endParaRPr lang="de-DE" baseline="0" dirty="0" smtClean="0"/>
          </a:p>
          <a:p>
            <a:pPr marL="171450" indent="-171450">
              <a:buFontTx/>
              <a:buChar char="•"/>
            </a:pPr>
            <a:endParaRPr lang="de-DE" baseline="0" dirty="0" smtClean="0"/>
          </a:p>
          <a:p>
            <a:pPr marL="171450" indent="-171450">
              <a:buFontTx/>
              <a:buChar char="•"/>
            </a:pPr>
            <a:endParaRPr lang="de-DE" dirty="0" smtClean="0"/>
          </a:p>
          <a:p>
            <a:r>
              <a:rPr lang="de-DE" dirty="0" err="1" smtClean="0"/>
              <a:t>Measure</a:t>
            </a:r>
            <a:r>
              <a:rPr lang="de-DE" baseline="0" dirty="0" smtClean="0"/>
              <a:t> </a:t>
            </a:r>
            <a:r>
              <a:rPr lang="de-DE" baseline="0" dirty="0" err="1" smtClean="0"/>
              <a:t>g</a:t>
            </a:r>
            <a:r>
              <a:rPr lang="de-DE" baseline="0" dirty="0" smtClean="0"/>
              <a:t> </a:t>
            </a:r>
            <a:r>
              <a:rPr lang="de-DE" baseline="0" dirty="0" err="1" smtClean="0"/>
              <a:t>locally</a:t>
            </a:r>
            <a:r>
              <a:rPr lang="de-DE" baseline="0" dirty="0" smtClean="0"/>
              <a:t> </a:t>
            </a:r>
            <a:r>
              <a:rPr lang="de-DE" baseline="0" dirty="0" err="1" smtClean="0"/>
              <a:t>with</a:t>
            </a:r>
            <a:r>
              <a:rPr lang="de-DE" baseline="0" dirty="0" smtClean="0"/>
              <a:t> </a:t>
            </a:r>
            <a:r>
              <a:rPr lang="de-DE" baseline="0" dirty="0" err="1" smtClean="0"/>
              <a:t>excellent</a:t>
            </a:r>
            <a:r>
              <a:rPr lang="de-DE" baseline="0" dirty="0" smtClean="0"/>
              <a:t> </a:t>
            </a:r>
            <a:r>
              <a:rPr lang="de-DE" baseline="0" dirty="0" err="1" smtClean="0"/>
              <a:t>accuracy</a:t>
            </a:r>
            <a:endParaRPr lang="de-DE" baseline="0" dirty="0" smtClean="0"/>
          </a:p>
          <a:p>
            <a:pPr marL="171450" indent="-171450">
              <a:buFont typeface="Wingdings" charset="0"/>
              <a:buChar char="à"/>
            </a:pPr>
            <a:r>
              <a:rPr lang="de-DE" baseline="0" dirty="0" err="1" smtClean="0">
                <a:sym typeface="Wingdings"/>
              </a:rPr>
              <a:t>Have</a:t>
            </a:r>
            <a:r>
              <a:rPr lang="de-DE" baseline="0" dirty="0" smtClean="0">
                <a:sym typeface="Wingdings"/>
              </a:rPr>
              <a:t> 2 </a:t>
            </a:r>
            <a:r>
              <a:rPr lang="de-DE" baseline="0" dirty="0" err="1" smtClean="0">
                <a:sym typeface="Wingdings"/>
              </a:rPr>
              <a:t>ensembles</a:t>
            </a:r>
            <a:r>
              <a:rPr lang="de-DE" baseline="0" dirty="0" smtClean="0">
                <a:sym typeface="Wingdings"/>
              </a:rPr>
              <a:t> </a:t>
            </a:r>
            <a:r>
              <a:rPr lang="de-DE" baseline="0" dirty="0" err="1" smtClean="0">
                <a:sym typeface="Wingdings"/>
              </a:rPr>
              <a:t>located</a:t>
            </a:r>
            <a:r>
              <a:rPr lang="de-DE" baseline="0" dirty="0" smtClean="0">
                <a:sym typeface="Wingdings"/>
              </a:rPr>
              <a:t> </a:t>
            </a:r>
            <a:r>
              <a:rPr lang="de-DE" baseline="0" dirty="0" err="1" smtClean="0">
                <a:sym typeface="Wingdings"/>
              </a:rPr>
              <a:t>at</a:t>
            </a:r>
            <a:r>
              <a:rPr lang="de-DE" baseline="0" dirty="0" smtClean="0">
                <a:sym typeface="Wingdings"/>
              </a:rPr>
              <a:t> different </a:t>
            </a:r>
            <a:r>
              <a:rPr lang="de-DE" baseline="0" dirty="0" err="1" smtClean="0">
                <a:sym typeface="Wingdings"/>
              </a:rPr>
              <a:t>positions</a:t>
            </a:r>
            <a:r>
              <a:rPr lang="de-DE" baseline="0" dirty="0" smtClean="0">
                <a:sym typeface="Wingdings"/>
              </a:rPr>
              <a:t>, i.e. </a:t>
            </a:r>
            <a:r>
              <a:rPr lang="de-DE" baseline="0" dirty="0" err="1" smtClean="0">
                <a:sym typeface="Wingdings"/>
              </a:rPr>
              <a:t>measure</a:t>
            </a:r>
            <a:r>
              <a:rPr lang="de-DE" baseline="0" dirty="0" smtClean="0">
                <a:sym typeface="Wingdings"/>
              </a:rPr>
              <a:t> </a:t>
            </a:r>
            <a:r>
              <a:rPr lang="de-DE" baseline="0" dirty="0" err="1" smtClean="0">
                <a:sym typeface="Wingdings"/>
              </a:rPr>
              <a:t>g</a:t>
            </a:r>
            <a:r>
              <a:rPr lang="de-DE" baseline="0" dirty="0" smtClean="0">
                <a:sym typeface="Wingdings"/>
              </a:rPr>
              <a:t> </a:t>
            </a:r>
            <a:r>
              <a:rPr lang="de-DE" baseline="0" dirty="0" err="1" smtClean="0">
                <a:sym typeface="Wingdings"/>
              </a:rPr>
              <a:t>accurately</a:t>
            </a:r>
            <a:r>
              <a:rPr lang="de-DE" baseline="0" dirty="0" smtClean="0">
                <a:sym typeface="Wingdings"/>
              </a:rPr>
              <a:t> </a:t>
            </a:r>
            <a:r>
              <a:rPr lang="de-DE" baseline="0" dirty="0" err="1" smtClean="0">
                <a:sym typeface="Wingdings"/>
              </a:rPr>
              <a:t>at</a:t>
            </a:r>
            <a:r>
              <a:rPr lang="de-DE" baseline="0" dirty="0" smtClean="0">
                <a:sym typeface="Wingdings"/>
              </a:rPr>
              <a:t> </a:t>
            </a:r>
            <a:r>
              <a:rPr lang="de-DE" baseline="0" dirty="0" err="1" smtClean="0">
                <a:sym typeface="Wingdings"/>
              </a:rPr>
              <a:t>both</a:t>
            </a:r>
            <a:r>
              <a:rPr lang="de-DE" baseline="0" dirty="0" smtClean="0">
                <a:sym typeface="Wingdings"/>
              </a:rPr>
              <a:t> </a:t>
            </a:r>
            <a:r>
              <a:rPr lang="de-DE" baseline="0" dirty="0" err="1" smtClean="0">
                <a:sym typeface="Wingdings"/>
              </a:rPr>
              <a:t>positions</a:t>
            </a:r>
            <a:endParaRPr lang="de-DE" baseline="0" dirty="0" smtClean="0">
              <a:sym typeface="Wingdings"/>
            </a:endParaRPr>
          </a:p>
          <a:p>
            <a:pPr marL="171450" indent="-171450">
              <a:buFont typeface="Wingdings" charset="0"/>
              <a:buChar char="à"/>
            </a:pPr>
            <a:r>
              <a:rPr lang="de-DE" baseline="0" dirty="0" smtClean="0">
                <a:sym typeface="Wingdings"/>
              </a:rPr>
              <a:t>Differential </a:t>
            </a:r>
            <a:r>
              <a:rPr lang="de-DE" baseline="0" dirty="0" err="1" smtClean="0">
                <a:sym typeface="Wingdings"/>
              </a:rPr>
              <a:t>acceleration</a:t>
            </a:r>
            <a:r>
              <a:rPr lang="de-DE" baseline="0" dirty="0" smtClean="0">
                <a:sym typeface="Wingdings"/>
              </a:rPr>
              <a:t> </a:t>
            </a:r>
            <a:r>
              <a:rPr lang="de-DE" baseline="0" dirty="0" err="1" smtClean="0">
                <a:sym typeface="Wingdings"/>
              </a:rPr>
              <a:t>measurement</a:t>
            </a:r>
            <a:endParaRPr lang="de-DE" baseline="0" dirty="0" smtClean="0">
              <a:sym typeface="Wingdings"/>
            </a:endParaRPr>
          </a:p>
          <a:p>
            <a:pPr marL="171450" indent="-171450">
              <a:buFont typeface="Wingdings" charset="0"/>
              <a:buChar char="à"/>
            </a:pPr>
            <a:r>
              <a:rPr lang="de-DE" baseline="0" dirty="0" err="1" smtClean="0">
                <a:sym typeface="Wingdings"/>
              </a:rPr>
              <a:t>Use</a:t>
            </a:r>
            <a:r>
              <a:rPr lang="de-DE" baseline="0" dirty="0" smtClean="0">
                <a:sym typeface="Wingdings"/>
              </a:rPr>
              <a:t> an additional </a:t>
            </a:r>
            <a:r>
              <a:rPr lang="de-DE" baseline="0" dirty="0" err="1" smtClean="0">
                <a:sym typeface="Wingdings"/>
              </a:rPr>
              <a:t>test</a:t>
            </a:r>
            <a:r>
              <a:rPr lang="de-DE" baseline="0" dirty="0" smtClean="0">
                <a:sym typeface="Wingdings"/>
              </a:rPr>
              <a:t> </a:t>
            </a:r>
            <a:r>
              <a:rPr lang="de-DE" baseline="0" dirty="0" err="1" smtClean="0">
                <a:sym typeface="Wingdings"/>
              </a:rPr>
              <a:t>mass</a:t>
            </a:r>
            <a:r>
              <a:rPr lang="de-DE" baseline="0" dirty="0" smtClean="0">
                <a:sym typeface="Wingdings"/>
              </a:rPr>
              <a:t> </a:t>
            </a:r>
            <a:r>
              <a:rPr lang="de-DE" baseline="0" dirty="0" err="1" smtClean="0">
                <a:sym typeface="Wingdings"/>
              </a:rPr>
              <a:t>to</a:t>
            </a:r>
            <a:r>
              <a:rPr lang="de-DE" baseline="0" dirty="0" smtClean="0">
                <a:sym typeface="Wingdings"/>
              </a:rPr>
              <a:t> </a:t>
            </a:r>
            <a:r>
              <a:rPr lang="de-DE" baseline="0" dirty="0" err="1" smtClean="0">
                <a:sym typeface="Wingdings"/>
              </a:rPr>
              <a:t>measure</a:t>
            </a:r>
            <a:r>
              <a:rPr lang="de-DE" baseline="0" dirty="0" smtClean="0">
                <a:sym typeface="Wingdings"/>
              </a:rPr>
              <a:t> G</a:t>
            </a: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latin typeface="Calibri"/>
              </a:rPr>
              <a:pPr/>
              <a:t>8</a:t>
            </a:fld>
            <a:endParaRPr lang="de-DE">
              <a:solidFill>
                <a:prstClr val="black"/>
              </a:solidFill>
              <a:latin typeface="Calibri"/>
            </a:endParaRPr>
          </a:p>
        </p:txBody>
      </p:sp>
    </p:spTree>
    <p:extLst>
      <p:ext uri="{BB962C8B-B14F-4D97-AF65-F5344CB8AC3E}">
        <p14:creationId xmlns:p14="http://schemas.microsoft.com/office/powerpoint/2010/main" val="572233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Pound &amp; </a:t>
            </a:r>
            <a:r>
              <a:rPr lang="de-DE" dirty="0" err="1" smtClean="0"/>
              <a:t>Rebka</a:t>
            </a:r>
            <a:endParaRPr lang="de-DE" dirty="0"/>
          </a:p>
        </p:txBody>
      </p:sp>
      <p:sp>
        <p:nvSpPr>
          <p:cNvPr id="4" name="Foliennummernplatzhalter 3"/>
          <p:cNvSpPr>
            <a:spLocks noGrp="1"/>
          </p:cNvSpPr>
          <p:nvPr>
            <p:ph type="sldNum" sz="quarter" idx="10"/>
          </p:nvPr>
        </p:nvSpPr>
        <p:spPr/>
        <p:txBody>
          <a:bodyPr/>
          <a:lstStyle/>
          <a:p>
            <a:fld id="{3FF02FAB-A1D8-482D-A5DB-FC2405945B50}" type="slidenum">
              <a:rPr lang="de-DE" smtClean="0">
                <a:solidFill>
                  <a:prstClr val="black"/>
                </a:solidFill>
              </a:rPr>
              <a:pPr/>
              <a:t>9</a:t>
            </a:fld>
            <a:endParaRPr lang="de-DE">
              <a:solidFill>
                <a:prstClr val="black"/>
              </a:solidFill>
            </a:endParaRPr>
          </a:p>
        </p:txBody>
      </p:sp>
    </p:spTree>
    <p:extLst>
      <p:ext uri="{BB962C8B-B14F-4D97-AF65-F5344CB8AC3E}">
        <p14:creationId xmlns:p14="http://schemas.microsoft.com/office/powerpoint/2010/main" val="572233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139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179388" y="1125538"/>
            <a:ext cx="8569325" cy="4525962"/>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4247340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07175" y="274638"/>
            <a:ext cx="2141538" cy="5376862"/>
          </a:xfrm>
          <a:prstGeom prst="rect">
            <a:avLst/>
          </a:prstGeom>
        </p:spPr>
        <p:txBody>
          <a:bodyPr vert="eaVert"/>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179388" y="274638"/>
            <a:ext cx="6275387" cy="5376862"/>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498777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179388" y="274638"/>
            <a:ext cx="8569325" cy="5376862"/>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046584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quarter" idx="2"/>
          </p:nvPr>
        </p:nvSpPr>
        <p:spPr>
          <a:xfrm>
            <a:off x="4540250" y="1125538"/>
            <a:ext cx="4208463" cy="2185987"/>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Inhaltsplatzhalter 4"/>
          <p:cNvSpPr>
            <a:spLocks noGrp="1"/>
          </p:cNvSpPr>
          <p:nvPr>
            <p:ph sz="quarter" idx="3"/>
          </p:nvPr>
        </p:nvSpPr>
        <p:spPr>
          <a:xfrm>
            <a:off x="4540250" y="3463925"/>
            <a:ext cx="4208463" cy="2187575"/>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7963433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idx="1"/>
          </p:nvPr>
        </p:nvSpPr>
        <p:spPr>
          <a:xfrm>
            <a:off x="179388" y="1125538"/>
            <a:ext cx="8569325" cy="4525962"/>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895155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193986" name="Rectangle 2"/>
          <p:cNvSpPr>
            <a:spLocks noGrp="1" noChangeArrowheads="1"/>
          </p:cNvSpPr>
          <p:nvPr>
            <p:ph type="ctrTitle"/>
          </p:nvPr>
        </p:nvSpPr>
        <p:spPr bwMode="auto">
          <a:xfrm>
            <a:off x="6156325" y="2276475"/>
            <a:ext cx="2230438" cy="14700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a:lvl1pPr>
          </a:lstStyle>
          <a:p>
            <a:pPr lvl="0"/>
            <a:r>
              <a:rPr lang="de-AT" noProof="0" smtClean="0"/>
              <a:t>Titelmasterformat durch Klicken bearbeiten</a:t>
            </a:r>
          </a:p>
        </p:txBody>
      </p:sp>
      <p:sp>
        <p:nvSpPr>
          <p:cNvPr id="1193987" name="Rectangle 3"/>
          <p:cNvSpPr>
            <a:spLocks noGrp="1" noChangeArrowheads="1"/>
          </p:cNvSpPr>
          <p:nvPr>
            <p:ph type="subTitle" idx="1"/>
          </p:nvPr>
        </p:nvSpPr>
        <p:spPr>
          <a:xfrm>
            <a:off x="6156325" y="3860800"/>
            <a:ext cx="2232025" cy="1368425"/>
          </a:xfrm>
        </p:spPr>
        <p:txBody>
          <a:bodyPr/>
          <a:lstStyle>
            <a:lvl1pPr marL="0" indent="0" algn="ctr">
              <a:defRPr sz="3200">
                <a:latin typeface="OfficinaSansITCPro Bold" charset="0"/>
              </a:defRPr>
            </a:lvl1pPr>
          </a:lstStyle>
          <a:p>
            <a:pPr lvl="0"/>
            <a:endParaRPr lang="de-AT" noProof="0" smtClean="0"/>
          </a:p>
        </p:txBody>
      </p:sp>
      <p:sp>
        <p:nvSpPr>
          <p:cNvPr id="1193988" name="Line 4"/>
          <p:cNvSpPr>
            <a:spLocks noChangeShapeType="1"/>
          </p:cNvSpPr>
          <p:nvPr userDrawn="1"/>
        </p:nvSpPr>
        <p:spPr bwMode="auto">
          <a:xfrm>
            <a:off x="6143625" y="1866900"/>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1193989" name="Line 5"/>
          <p:cNvSpPr>
            <a:spLocks noChangeShapeType="1"/>
          </p:cNvSpPr>
          <p:nvPr userDrawn="1"/>
        </p:nvSpPr>
        <p:spPr bwMode="auto">
          <a:xfrm>
            <a:off x="6143625" y="2238375"/>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193990" name="Picture 6" descr="IQOQI-logo-offic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0450" y="1219200"/>
            <a:ext cx="8826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1" name="Text Box 7"/>
          <p:cNvSpPr txBox="1">
            <a:spLocks noChangeArrowheads="1"/>
          </p:cNvSpPr>
          <p:nvPr userDrawn="1"/>
        </p:nvSpPr>
        <p:spPr bwMode="auto">
          <a:xfrm>
            <a:off x="6062663" y="1865313"/>
            <a:ext cx="30861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0" fontAlgn="base" hangingPunct="0">
              <a:spcBef>
                <a:spcPct val="0"/>
              </a:spcBef>
              <a:spcAft>
                <a:spcPct val="0"/>
              </a:spcAft>
            </a:pPr>
            <a:r>
              <a:rPr lang="de-DE" sz="900">
                <a:solidFill>
                  <a:srgbClr val="00A8DE"/>
                </a:solidFill>
                <a:latin typeface="OfficinaSansITCPro Bold" charset="0"/>
                <a:ea typeface="ＭＳ Ｐゴシック" charset="-128"/>
              </a:rPr>
              <a:t>Institut für Quantenoptik und Quanteninformation</a:t>
            </a:r>
          </a:p>
          <a:p>
            <a:pPr defTabSz="914400" eaLnBrk="0" fontAlgn="base" hangingPunct="0">
              <a:spcBef>
                <a:spcPct val="0"/>
              </a:spcBef>
              <a:spcAft>
                <a:spcPct val="0"/>
              </a:spcAft>
            </a:pPr>
            <a:r>
              <a:rPr lang="de-DE" sz="900">
                <a:solidFill>
                  <a:srgbClr val="000000"/>
                </a:solidFill>
                <a:latin typeface="OfficinaSansITCPro Book" pitchFamily="50" charset="0"/>
                <a:ea typeface="ＭＳ Ｐゴシック" charset="-128"/>
              </a:rPr>
              <a:t>Österreichische Akademie der Wissenschaften</a:t>
            </a:r>
            <a:endParaRPr lang="de-DE" sz="800">
              <a:solidFill>
                <a:srgbClr val="000000"/>
              </a:solidFill>
              <a:latin typeface="OfficinaSansITCPro Book" pitchFamily="50" charset="0"/>
              <a:ea typeface="ＭＳ Ｐゴシック" charset="-128"/>
            </a:endParaRPr>
          </a:p>
        </p:txBody>
      </p:sp>
      <p:pic>
        <p:nvPicPr>
          <p:cNvPr id="1193992" name="Picture 8" descr="ÖAW-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1825" y="1335088"/>
            <a:ext cx="379413" cy="319087"/>
          </a:xfrm>
          <a:prstGeom prst="rect">
            <a:avLst/>
          </a:prstGeom>
          <a:noFill/>
          <a:ln>
            <a:noFill/>
          </a:ln>
          <a:extLst>
            <a:ext uri="{909E8E84-426E-40dd-AFC4-6F175D3DCCD1}">
              <a14:hiddenFill xmlns:a14="http://schemas.microsoft.com/office/drawing/2010/main">
                <a:solidFill>
                  <a:srgbClr val="FFFFFF">
                    <a:alpha val="66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3" name="Line 9"/>
          <p:cNvSpPr>
            <a:spLocks noChangeShapeType="1"/>
          </p:cNvSpPr>
          <p:nvPr userDrawn="1"/>
        </p:nvSpPr>
        <p:spPr bwMode="auto">
          <a:xfrm>
            <a:off x="6143625" y="5376863"/>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193994" name="Picture 10" descr="IQOQI-logo-office"/>
          <p:cNvPicPr>
            <a:picLocks noChangeAspect="1" noChangeArrowheads="1"/>
          </p:cNvPicPr>
          <p:nvPr userDrawn="1"/>
        </p:nvPicPr>
        <p:blipFill>
          <a:blip r:embed="rId2">
            <a:extLst>
              <a:ext uri="{28A0092B-C50C-407E-A947-70E740481C1C}">
                <a14:useLocalDpi xmlns:a14="http://schemas.microsoft.com/office/drawing/2010/main" val="0"/>
              </a:ext>
            </a:extLst>
          </a:blip>
          <a:srcRect l="14812" r="16663"/>
          <a:stretch>
            <a:fillRect/>
          </a:stretch>
        </p:blipFill>
        <p:spPr bwMode="auto">
          <a:xfrm>
            <a:off x="-609600" y="-304800"/>
            <a:ext cx="6299200" cy="603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7801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5141929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AT"/>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42335518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540250" y="1125538"/>
            <a:ext cx="4208463"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404461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AT"/>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07537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1443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Tree>
    <p:extLst>
      <p:ext uri="{BB962C8B-B14F-4D97-AF65-F5344CB8AC3E}">
        <p14:creationId xmlns:p14="http://schemas.microsoft.com/office/powerpoint/2010/main" val="34418329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50086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AT"/>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12316882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AT"/>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15530972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3709118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07175" y="274638"/>
            <a:ext cx="2141538" cy="5376862"/>
          </a:xfrm>
          <a:prstGeom prst="rect">
            <a:avLst/>
          </a:prstGeom>
        </p:spPr>
        <p:txBody>
          <a:bodyPr vert="eaVert"/>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179388" y="274638"/>
            <a:ext cx="6275387" cy="53768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5961618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el, Tex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Textplatzhalter 2"/>
          <p:cNvSpPr>
            <a:spLocks noGrp="1"/>
          </p:cNvSpPr>
          <p:nvPr>
            <p:ph type="body" sz="half" idx="1"/>
          </p:nvPr>
        </p:nvSpPr>
        <p:spPr>
          <a:xfrm>
            <a:off x="179388" y="1125538"/>
            <a:ext cx="4208462" cy="45259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quarter" idx="2"/>
          </p:nvPr>
        </p:nvSpPr>
        <p:spPr>
          <a:xfrm>
            <a:off x="4540250" y="1125538"/>
            <a:ext cx="4208463" cy="2185987"/>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Inhaltsplatzhalter 4"/>
          <p:cNvSpPr>
            <a:spLocks noGrp="1"/>
          </p:cNvSpPr>
          <p:nvPr>
            <p:ph sz="quarter" idx="3"/>
          </p:nvPr>
        </p:nvSpPr>
        <p:spPr>
          <a:xfrm>
            <a:off x="4540250" y="3463925"/>
            <a:ext cx="4208463" cy="21875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0566723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Textplatzhalter 2"/>
          <p:cNvSpPr>
            <a:spLocks noGrp="1"/>
          </p:cNvSpPr>
          <p:nvPr>
            <p:ph type="body" sz="half" idx="1"/>
          </p:nvPr>
        </p:nvSpPr>
        <p:spPr>
          <a:xfrm>
            <a:off x="179388" y="1125538"/>
            <a:ext cx="4208462" cy="45259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540250" y="1125538"/>
            <a:ext cx="4208463" cy="45259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9596460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179388" y="274638"/>
            <a:ext cx="8569325" cy="53768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6198840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quarter" idx="2"/>
          </p:nvPr>
        </p:nvSpPr>
        <p:spPr>
          <a:xfrm>
            <a:off x="4540250" y="1125538"/>
            <a:ext cx="4208463" cy="2185987"/>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Inhaltsplatzhalter 4"/>
          <p:cNvSpPr>
            <a:spLocks noGrp="1"/>
          </p:cNvSpPr>
          <p:nvPr>
            <p:ph sz="quarter" idx="3"/>
          </p:nvPr>
        </p:nvSpPr>
        <p:spPr>
          <a:xfrm>
            <a:off x="4540250" y="3463925"/>
            <a:ext cx="4208463" cy="21875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3900316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AT"/>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9460403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2944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6727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rgbClr val="007299"/>
                </a:solidFill>
              </a:defRPr>
            </a:lvl1pPr>
            <a:lvl2pPr>
              <a:defRPr>
                <a:solidFill>
                  <a:srgbClr val="007299"/>
                </a:solidFill>
              </a:defRPr>
            </a:lvl2pPr>
            <a:lvl3pPr>
              <a:defRPr>
                <a:solidFill>
                  <a:srgbClr val="007299"/>
                </a:solidFill>
              </a:defRPr>
            </a:lvl3pPr>
            <a:lvl4pPr>
              <a:defRPr>
                <a:solidFill>
                  <a:srgbClr val="007299"/>
                </a:solidFill>
              </a:defRPr>
            </a:lvl4pPr>
            <a:lvl5pPr>
              <a:defRPr>
                <a:solidFill>
                  <a:srgbClr val="00729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7035184"/>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rgbClr val="007299"/>
                </a:solidFill>
              </a:defRPr>
            </a:lvl1pPr>
            <a:lvl2pPr>
              <a:defRPr>
                <a:solidFill>
                  <a:srgbClr val="007299"/>
                </a:solidFill>
              </a:defRPr>
            </a:lvl2pPr>
            <a:lvl3pPr>
              <a:defRPr>
                <a:solidFill>
                  <a:srgbClr val="007299"/>
                </a:solidFill>
              </a:defRPr>
            </a:lvl3pPr>
            <a:lvl4pPr>
              <a:defRPr>
                <a:solidFill>
                  <a:srgbClr val="007299"/>
                </a:solidFill>
              </a:defRPr>
            </a:lvl4pPr>
            <a:lvl5pPr>
              <a:defRPr>
                <a:solidFill>
                  <a:srgbClr val="00729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3321272"/>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Rounded Rectangle 5"/>
          <p:cNvSpPr/>
          <p:nvPr userDrawn="1"/>
        </p:nvSpPr>
        <p:spPr bwMode="auto">
          <a:xfrm>
            <a:off x="6750050" y="152400"/>
            <a:ext cx="304800" cy="817563"/>
          </a:xfrm>
          <a:prstGeom prst="roundRect">
            <a:avLst>
              <a:gd name="adj" fmla="val 8777"/>
            </a:avLst>
          </a:prstGeom>
          <a:solidFill>
            <a:srgbClr val="DCDCDC"/>
          </a:solidFill>
          <a:ln w="9525" cap="flat" cmpd="sng" algn="ctr">
            <a:noFill/>
            <a:prstDash val="solid"/>
            <a:round/>
            <a:headEnd type="none" w="med" len="med"/>
            <a:tailEnd type="none" w="med" len="med"/>
          </a:ln>
          <a:effectLst/>
        </p:spPr>
        <p:txBody>
          <a:bodyPr anchor="ctr"/>
          <a:lstStyle/>
          <a:p>
            <a:pPr marL="344488" defTabSz="914400" eaLnBrk="0" fontAlgn="base" hangingPunct="0">
              <a:spcBef>
                <a:spcPct val="0"/>
              </a:spcBef>
              <a:spcAft>
                <a:spcPct val="0"/>
              </a:spcAft>
              <a:defRPr/>
            </a:pPr>
            <a:endParaRPr lang="en-US" sz="2000" baseline="-25000" dirty="0">
              <a:solidFill>
                <a:srgbClr val="000000"/>
              </a:solidFill>
              <a:latin typeface="Arial" pitchFamily="34" charset="0"/>
              <a:ea typeface="ＭＳ Ｐゴシック" charset="-128"/>
            </a:endParaRPr>
          </a:p>
        </p:txBody>
      </p:sp>
      <p:sp>
        <p:nvSpPr>
          <p:cNvPr id="3" name="Content Placeholder 2"/>
          <p:cNvSpPr>
            <a:spLocks noGrp="1"/>
          </p:cNvSpPr>
          <p:nvPr>
            <p:ph idx="1"/>
          </p:nvPr>
        </p:nvSpPr>
        <p:spPr/>
        <p:txBody>
          <a:bodyPr/>
          <a:lstStyle>
            <a:lvl1pPr>
              <a:defRPr>
                <a:solidFill>
                  <a:srgbClr val="007299"/>
                </a:solidFill>
              </a:defRPr>
            </a:lvl1pPr>
            <a:lvl2pPr>
              <a:defRPr>
                <a:solidFill>
                  <a:srgbClr val="007299"/>
                </a:solidFill>
              </a:defRPr>
            </a:lvl2pPr>
            <a:lvl3pPr>
              <a:defRPr>
                <a:solidFill>
                  <a:srgbClr val="007299"/>
                </a:solidFill>
              </a:defRPr>
            </a:lvl3pPr>
            <a:lvl4pPr>
              <a:defRPr>
                <a:solidFill>
                  <a:srgbClr val="007299"/>
                </a:solidFill>
              </a:defRPr>
            </a:lvl4pPr>
            <a:lvl5pPr>
              <a:defRPr>
                <a:solidFill>
                  <a:srgbClr val="00729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8"/>
          <p:cNvSpPr>
            <a:spLocks noGrp="1"/>
          </p:cNvSpPr>
          <p:nvPr>
            <p:ph type="title"/>
          </p:nvPr>
        </p:nvSpPr>
        <p:spPr>
          <a:xfrm>
            <a:off x="-1" y="152400"/>
            <a:ext cx="6838951" cy="818056"/>
          </a:xfrm>
          <a:prstGeom prst="rect">
            <a:avLst/>
          </a:prstGeom>
          <a:solidFill>
            <a:srgbClr val="DCDCDC"/>
          </a:solidFill>
        </p:spPr>
        <p:txBody>
          <a:bodyPr anchor="ctr"/>
          <a:lstStyle>
            <a:lvl1pPr marL="290513" indent="0">
              <a:defRPr>
                <a:solidFill>
                  <a:srgbClr val="E31F26"/>
                </a:solidFill>
              </a:defRPr>
            </a:lvl1pPr>
          </a:lstStyle>
          <a:p>
            <a:r>
              <a:rPr lang="en-US" dirty="0" smtClean="0"/>
              <a:t>Click to edit Master title style</a:t>
            </a:r>
            <a:endParaRPr lang="en-US" dirty="0"/>
          </a:p>
        </p:txBody>
      </p:sp>
      <p:pic>
        <p:nvPicPr>
          <p:cNvPr id="10" name="Picture 3"/>
          <p:cNvPicPr>
            <a:picLocks noChangeAspect="1" noChangeArrowheads="1"/>
          </p:cNvPicPr>
          <p:nvPr userDrawn="1"/>
        </p:nvPicPr>
        <p:blipFill>
          <a:blip r:embed="rId2" cstate="print"/>
          <a:stretch>
            <a:fillRect/>
          </a:stretch>
        </p:blipFill>
        <p:spPr bwMode="auto">
          <a:xfrm>
            <a:off x="7223348" y="237746"/>
            <a:ext cx="1704752" cy="621787"/>
          </a:xfrm>
          <a:prstGeom prst="rect">
            <a:avLst/>
          </a:prstGeom>
          <a:noFill/>
          <a:ln w="9525">
            <a:noFill/>
            <a:miter lim="800000"/>
            <a:headEnd/>
            <a:tailEnd/>
          </a:ln>
          <a:effectLst/>
        </p:spPr>
      </p:pic>
      <p:sp>
        <p:nvSpPr>
          <p:cNvPr id="8" name="Rectangle 7"/>
          <p:cNvSpPr/>
          <p:nvPr userDrawn="1"/>
        </p:nvSpPr>
        <p:spPr>
          <a:xfrm>
            <a:off x="4483100" y="6407150"/>
            <a:ext cx="4572000" cy="338554"/>
          </a:xfrm>
          <a:prstGeom prst="rect">
            <a:avLst/>
          </a:prstGeom>
        </p:spPr>
        <p:txBody>
          <a:bodyPr>
            <a:spAutoFit/>
          </a:bodyPr>
          <a:lstStyle/>
          <a:p>
            <a:pPr algn="r" defTabSz="914400" eaLnBrk="0" fontAlgn="base" hangingPunct="0">
              <a:spcBef>
                <a:spcPct val="0"/>
              </a:spcBef>
              <a:spcAft>
                <a:spcPct val="0"/>
              </a:spcAft>
            </a:pPr>
            <a:r>
              <a:rPr lang="en-US" sz="1600" dirty="0" smtClean="0">
                <a:solidFill>
                  <a:srgbClr val="E31F26"/>
                </a:solidFill>
                <a:latin typeface="Arial" pitchFamily="34" charset="0"/>
                <a:ea typeface="ＭＳ Ｐゴシック" charset="-128"/>
                <a:cs typeface="Arial" pitchFamily="34" charset="0"/>
              </a:rPr>
              <a:t>http://www.crystallinemirrors.com</a:t>
            </a:r>
            <a:endParaRPr lang="en-US" sz="1600" dirty="0">
              <a:solidFill>
                <a:srgbClr val="E31F26"/>
              </a:solidFill>
              <a:latin typeface="Arial" pitchFamily="34" charset="0"/>
              <a:ea typeface="ＭＳ Ｐゴシック" charset="-128"/>
              <a:cs typeface="Arial" pitchFamily="34" charset="0"/>
            </a:endParaRPr>
          </a:p>
        </p:txBody>
      </p:sp>
    </p:spTree>
    <p:extLst>
      <p:ext uri="{BB962C8B-B14F-4D97-AF65-F5344CB8AC3E}">
        <p14:creationId xmlns:p14="http://schemas.microsoft.com/office/powerpoint/2010/main" val="1227035184"/>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193986" name="Rectangle 2"/>
          <p:cNvSpPr>
            <a:spLocks noGrp="1" noChangeArrowheads="1"/>
          </p:cNvSpPr>
          <p:nvPr>
            <p:ph type="ctrTitle"/>
          </p:nvPr>
        </p:nvSpPr>
        <p:spPr bwMode="auto">
          <a:xfrm>
            <a:off x="6156325" y="2276475"/>
            <a:ext cx="2230438" cy="14700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a:lvl1pPr>
          </a:lstStyle>
          <a:p>
            <a:pPr lvl="0"/>
            <a:r>
              <a:rPr lang="en-US" noProof="0" smtClean="0"/>
              <a:t>Click to edit Master title style</a:t>
            </a:r>
            <a:endParaRPr lang="de-AT" noProof="0" smtClean="0"/>
          </a:p>
        </p:txBody>
      </p:sp>
      <p:sp>
        <p:nvSpPr>
          <p:cNvPr id="1193987" name="Rectangle 3"/>
          <p:cNvSpPr>
            <a:spLocks noGrp="1" noChangeArrowheads="1"/>
          </p:cNvSpPr>
          <p:nvPr>
            <p:ph type="subTitle" idx="1"/>
          </p:nvPr>
        </p:nvSpPr>
        <p:spPr>
          <a:xfrm>
            <a:off x="6156325" y="3860800"/>
            <a:ext cx="2232025" cy="1368425"/>
          </a:xfrm>
        </p:spPr>
        <p:txBody>
          <a:bodyPr/>
          <a:lstStyle>
            <a:lvl1pPr marL="0" indent="0" algn="ctr">
              <a:defRPr sz="3200">
                <a:latin typeface="OfficinaSansITCPro Bold" charset="0"/>
              </a:defRPr>
            </a:lvl1pPr>
          </a:lstStyle>
          <a:p>
            <a:pPr lvl="0"/>
            <a:r>
              <a:rPr lang="en-US" noProof="0" smtClean="0"/>
              <a:t>Click to edit Master subtitle style</a:t>
            </a:r>
            <a:endParaRPr lang="de-AT" noProof="0" smtClean="0"/>
          </a:p>
        </p:txBody>
      </p:sp>
      <p:sp>
        <p:nvSpPr>
          <p:cNvPr id="1193988" name="Line 4"/>
          <p:cNvSpPr>
            <a:spLocks noChangeShapeType="1"/>
          </p:cNvSpPr>
          <p:nvPr/>
        </p:nvSpPr>
        <p:spPr bwMode="auto">
          <a:xfrm>
            <a:off x="6143625" y="1866900"/>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sp>
        <p:nvSpPr>
          <p:cNvPr id="1193989" name="Line 5"/>
          <p:cNvSpPr>
            <a:spLocks noChangeShapeType="1"/>
          </p:cNvSpPr>
          <p:nvPr/>
        </p:nvSpPr>
        <p:spPr bwMode="auto">
          <a:xfrm>
            <a:off x="6143625" y="2238375"/>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pic>
        <p:nvPicPr>
          <p:cNvPr id="1193990" name="Picture 6" descr="IQOQI-logo-offi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0450" y="1219200"/>
            <a:ext cx="8826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1" name="Text Box 7"/>
          <p:cNvSpPr txBox="1">
            <a:spLocks noChangeArrowheads="1"/>
          </p:cNvSpPr>
          <p:nvPr/>
        </p:nvSpPr>
        <p:spPr bwMode="auto">
          <a:xfrm>
            <a:off x="6062663" y="1865313"/>
            <a:ext cx="30861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r>
              <a:rPr lang="de-DE" sz="900">
                <a:solidFill>
                  <a:srgbClr val="00A8DE"/>
                </a:solidFill>
                <a:latin typeface="OfficinaSansITCPro Bold" charset="0"/>
                <a:ea typeface="ＭＳ Ｐゴシック" pitchFamily="-111" charset="-128"/>
              </a:rPr>
              <a:t>Institut für Quantenoptik und Quanteninformation</a:t>
            </a:r>
          </a:p>
          <a:p>
            <a:pPr defTabSz="914400" fontAlgn="base">
              <a:spcBef>
                <a:spcPct val="0"/>
              </a:spcBef>
              <a:spcAft>
                <a:spcPct val="0"/>
              </a:spcAft>
            </a:pPr>
            <a:r>
              <a:rPr lang="de-DE" sz="900">
                <a:solidFill>
                  <a:srgbClr val="000000"/>
                </a:solidFill>
                <a:latin typeface="Arial" charset="0"/>
                <a:ea typeface="ＭＳ Ｐゴシック" pitchFamily="-111" charset="-128"/>
              </a:rPr>
              <a:t>Österreichische Akademie der Wissenschaften</a:t>
            </a:r>
            <a:endParaRPr lang="de-DE" sz="800">
              <a:solidFill>
                <a:srgbClr val="000000"/>
              </a:solidFill>
              <a:latin typeface="Arial" charset="0"/>
              <a:ea typeface="ＭＳ Ｐゴシック" pitchFamily="-111" charset="-128"/>
            </a:endParaRPr>
          </a:p>
        </p:txBody>
      </p:sp>
      <p:pic>
        <p:nvPicPr>
          <p:cNvPr id="1193992" name="Picture 8" descr="ÖAW-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1825" y="1335088"/>
            <a:ext cx="379413" cy="319087"/>
          </a:xfrm>
          <a:prstGeom prst="rect">
            <a:avLst/>
          </a:prstGeom>
          <a:noFill/>
          <a:ln>
            <a:noFill/>
          </a:ln>
          <a:extLst>
            <a:ext uri="{909E8E84-426E-40dd-AFC4-6F175D3DCCD1}">
              <a14:hiddenFill xmlns:a14="http://schemas.microsoft.com/office/drawing/2010/main">
                <a:solidFill>
                  <a:srgbClr val="FFFFFF">
                    <a:alpha val="66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3" name="Line 9"/>
          <p:cNvSpPr>
            <a:spLocks noChangeShapeType="1"/>
          </p:cNvSpPr>
          <p:nvPr/>
        </p:nvSpPr>
        <p:spPr bwMode="auto">
          <a:xfrm>
            <a:off x="6143625" y="5376863"/>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pic>
        <p:nvPicPr>
          <p:cNvPr id="1193994" name="Picture 10" descr="IQOQI-logo-office"/>
          <p:cNvPicPr>
            <a:picLocks noChangeAspect="1" noChangeArrowheads="1"/>
          </p:cNvPicPr>
          <p:nvPr/>
        </p:nvPicPr>
        <p:blipFill>
          <a:blip r:embed="rId2">
            <a:extLst>
              <a:ext uri="{28A0092B-C50C-407E-A947-70E740481C1C}">
                <a14:useLocalDpi xmlns:a14="http://schemas.microsoft.com/office/drawing/2010/main" val="0"/>
              </a:ext>
            </a:extLst>
          </a:blip>
          <a:srcRect l="14812" r="16663"/>
          <a:stretch>
            <a:fillRect/>
          </a:stretch>
        </p:blipFill>
        <p:spPr bwMode="auto">
          <a:xfrm>
            <a:off x="-609600" y="-304800"/>
            <a:ext cx="6299200" cy="6034088"/>
          </a:xfrm>
          <a:prstGeom prst="rect">
            <a:avLst/>
          </a:prstGeom>
          <a:noFill/>
          <a:extLst>
            <a:ext uri="{909E8E84-426E-40dd-AFC4-6F175D3DCCD1}">
              <a14:hiddenFill xmlns:a14="http://schemas.microsoft.com/office/drawing/2010/main">
                <a:solidFill>
                  <a:srgbClr val="FFFFFF"/>
                </a:solidFill>
              </a14:hiddenFill>
            </a:ext>
          </a:extLst>
        </p:spPr>
      </p:pic>
      <p:sp>
        <p:nvSpPr>
          <p:cNvPr id="11" name="Line 4"/>
          <p:cNvSpPr>
            <a:spLocks noChangeShapeType="1"/>
          </p:cNvSpPr>
          <p:nvPr userDrawn="1"/>
        </p:nvSpPr>
        <p:spPr bwMode="auto">
          <a:xfrm>
            <a:off x="6143625" y="1866900"/>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sp>
        <p:nvSpPr>
          <p:cNvPr id="12" name="Line 5"/>
          <p:cNvSpPr>
            <a:spLocks noChangeShapeType="1"/>
          </p:cNvSpPr>
          <p:nvPr userDrawn="1"/>
        </p:nvSpPr>
        <p:spPr bwMode="auto">
          <a:xfrm>
            <a:off x="6143625" y="2238375"/>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pic>
        <p:nvPicPr>
          <p:cNvPr id="13" name="Picture 6" descr="IQOQI-logo-offic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0450" y="1219200"/>
            <a:ext cx="8826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7"/>
          <p:cNvSpPr txBox="1">
            <a:spLocks noChangeArrowheads="1"/>
          </p:cNvSpPr>
          <p:nvPr userDrawn="1"/>
        </p:nvSpPr>
        <p:spPr bwMode="auto">
          <a:xfrm>
            <a:off x="6062663" y="1865313"/>
            <a:ext cx="30861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r>
              <a:rPr lang="de-DE" sz="900">
                <a:solidFill>
                  <a:srgbClr val="00A8DE"/>
                </a:solidFill>
                <a:latin typeface="OfficinaSansITCPro Bold" charset="0"/>
                <a:ea typeface="ＭＳ Ｐゴシック" pitchFamily="-111" charset="-128"/>
              </a:rPr>
              <a:t>Institut für Quantenoptik und Quanteninformation</a:t>
            </a:r>
          </a:p>
          <a:p>
            <a:pPr defTabSz="914400" fontAlgn="base">
              <a:spcBef>
                <a:spcPct val="0"/>
              </a:spcBef>
              <a:spcAft>
                <a:spcPct val="0"/>
              </a:spcAft>
            </a:pPr>
            <a:r>
              <a:rPr lang="de-DE" sz="900">
                <a:solidFill>
                  <a:srgbClr val="000000"/>
                </a:solidFill>
                <a:latin typeface="Arial" charset="0"/>
                <a:ea typeface="ＭＳ Ｐゴシック" pitchFamily="-111" charset="-128"/>
              </a:rPr>
              <a:t>Österreichische Akademie der Wissenschaften</a:t>
            </a:r>
            <a:endParaRPr lang="de-DE" sz="800">
              <a:solidFill>
                <a:srgbClr val="000000"/>
              </a:solidFill>
              <a:latin typeface="Arial" charset="0"/>
              <a:ea typeface="ＭＳ Ｐゴシック" pitchFamily="-111" charset="-128"/>
            </a:endParaRPr>
          </a:p>
        </p:txBody>
      </p:sp>
      <p:pic>
        <p:nvPicPr>
          <p:cNvPr id="15" name="Picture 8" descr="ÖAW-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1825" y="1335088"/>
            <a:ext cx="379413" cy="319087"/>
          </a:xfrm>
          <a:prstGeom prst="rect">
            <a:avLst/>
          </a:prstGeom>
          <a:noFill/>
          <a:ln>
            <a:noFill/>
          </a:ln>
          <a:extLst>
            <a:ext uri="{909E8E84-426E-40dd-AFC4-6F175D3DCCD1}">
              <a14:hiddenFill xmlns:a14="http://schemas.microsoft.com/office/drawing/2010/main">
                <a:solidFill>
                  <a:srgbClr val="FFFFFF">
                    <a:alpha val="66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ine 9"/>
          <p:cNvSpPr>
            <a:spLocks noChangeShapeType="1"/>
          </p:cNvSpPr>
          <p:nvPr userDrawn="1"/>
        </p:nvSpPr>
        <p:spPr bwMode="auto">
          <a:xfrm>
            <a:off x="6143625" y="5376863"/>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pic>
        <p:nvPicPr>
          <p:cNvPr id="17" name="Picture 10" descr="IQOQI-logo-office"/>
          <p:cNvPicPr>
            <a:picLocks noChangeAspect="1" noChangeArrowheads="1"/>
          </p:cNvPicPr>
          <p:nvPr userDrawn="1"/>
        </p:nvPicPr>
        <p:blipFill>
          <a:blip r:embed="rId2">
            <a:extLst>
              <a:ext uri="{28A0092B-C50C-407E-A947-70E740481C1C}">
                <a14:useLocalDpi xmlns:a14="http://schemas.microsoft.com/office/drawing/2010/main" val="0"/>
              </a:ext>
            </a:extLst>
          </a:blip>
          <a:srcRect l="14812" r="16663"/>
          <a:stretch>
            <a:fillRect/>
          </a:stretch>
        </p:blipFill>
        <p:spPr bwMode="auto">
          <a:xfrm>
            <a:off x="-609600" y="-304800"/>
            <a:ext cx="6299200" cy="603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0550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AT"/>
          </a:p>
        </p:txBody>
      </p:sp>
      <p:sp>
        <p:nvSpPr>
          <p:cNvPr id="3" name="Inhaltsplatzhalt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17417137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de-AT"/>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484546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AT"/>
          </a:p>
        </p:txBody>
      </p:sp>
      <p:sp>
        <p:nvSpPr>
          <p:cNvPr id="3" name="Inhaltsplatzhalter 2"/>
          <p:cNvSpPr>
            <a:spLocks noGrp="1"/>
          </p:cNvSpPr>
          <p:nvPr>
            <p:ph sz="half" idx="1"/>
          </p:nvPr>
        </p:nvSpPr>
        <p:spPr>
          <a:xfrm>
            <a:off x="179388" y="1125538"/>
            <a:ext cx="4208462"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Inhaltsplatzhalter 3"/>
          <p:cNvSpPr>
            <a:spLocks noGrp="1"/>
          </p:cNvSpPr>
          <p:nvPr>
            <p:ph sz="half" idx="2"/>
          </p:nvPr>
        </p:nvSpPr>
        <p:spPr>
          <a:xfrm>
            <a:off x="4540250" y="1125538"/>
            <a:ext cx="4208463"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24038418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de-AT"/>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1748364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540250" y="1125538"/>
            <a:ext cx="4208463" cy="452596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5889999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AT"/>
          </a:p>
        </p:txBody>
      </p:sp>
    </p:spTree>
    <p:extLst>
      <p:ext uri="{BB962C8B-B14F-4D97-AF65-F5344CB8AC3E}">
        <p14:creationId xmlns:p14="http://schemas.microsoft.com/office/powerpoint/2010/main" val="14356032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0732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de-AT"/>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194710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de-AT"/>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de-AT"/>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701325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AT"/>
          </a:p>
        </p:txBody>
      </p:sp>
      <p:sp>
        <p:nvSpPr>
          <p:cNvPr id="3" name="Vertikaler Textplatzhalt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31504256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07175" y="274638"/>
            <a:ext cx="2141538" cy="5376862"/>
          </a:xfrm>
          <a:prstGeom prst="rect">
            <a:avLst/>
          </a:prstGeom>
        </p:spPr>
        <p:txBody>
          <a:bodyPr vert="eaVert"/>
          <a:lstStyle/>
          <a:p>
            <a:r>
              <a:rPr lang="en-US" smtClean="0"/>
              <a:t>Click to edit Master title style</a:t>
            </a:r>
            <a:endParaRPr lang="de-AT"/>
          </a:p>
        </p:txBody>
      </p:sp>
      <p:sp>
        <p:nvSpPr>
          <p:cNvPr id="3" name="Vertikaler Textplatzhalter 2"/>
          <p:cNvSpPr>
            <a:spLocks noGrp="1"/>
          </p:cNvSpPr>
          <p:nvPr>
            <p:ph type="body" orient="vert" idx="1"/>
          </p:nvPr>
        </p:nvSpPr>
        <p:spPr>
          <a:xfrm>
            <a:off x="179388" y="274638"/>
            <a:ext cx="6275387" cy="5376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4585009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179388" y="274638"/>
            <a:ext cx="8569325" cy="5376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27830579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woObj" preserve="1">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AT"/>
          </a:p>
        </p:txBody>
      </p:sp>
      <p:sp>
        <p:nvSpPr>
          <p:cNvPr id="3" name="Inhaltsplatzhalter 2"/>
          <p:cNvSpPr>
            <a:spLocks noGrp="1"/>
          </p:cNvSpPr>
          <p:nvPr>
            <p:ph sz="half" idx="1"/>
          </p:nvPr>
        </p:nvSpPr>
        <p:spPr>
          <a:xfrm>
            <a:off x="179388" y="1125538"/>
            <a:ext cx="4208462"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Inhaltsplatzhalter 3"/>
          <p:cNvSpPr>
            <a:spLocks noGrp="1"/>
          </p:cNvSpPr>
          <p:nvPr>
            <p:ph sz="quarter" idx="2"/>
          </p:nvPr>
        </p:nvSpPr>
        <p:spPr>
          <a:xfrm>
            <a:off x="4540250" y="1125538"/>
            <a:ext cx="4208463"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5" name="Inhaltsplatzhalter 4"/>
          <p:cNvSpPr>
            <a:spLocks noGrp="1"/>
          </p:cNvSpPr>
          <p:nvPr>
            <p:ph sz="quarter" idx="3"/>
          </p:nvPr>
        </p:nvSpPr>
        <p:spPr>
          <a:xfrm>
            <a:off x="4540250" y="3463925"/>
            <a:ext cx="4208463"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Tree>
    <p:extLst>
      <p:ext uri="{BB962C8B-B14F-4D97-AF65-F5344CB8AC3E}">
        <p14:creationId xmlns:p14="http://schemas.microsoft.com/office/powerpoint/2010/main" val="340044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193986" name="Rectangle 2"/>
          <p:cNvSpPr>
            <a:spLocks noGrp="1" noChangeArrowheads="1"/>
          </p:cNvSpPr>
          <p:nvPr>
            <p:ph type="ctrTitle"/>
          </p:nvPr>
        </p:nvSpPr>
        <p:spPr bwMode="auto">
          <a:xfrm>
            <a:off x="6156325" y="2276475"/>
            <a:ext cx="2230438" cy="14700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a:lvl1pPr>
          </a:lstStyle>
          <a:p>
            <a:pPr lvl="0"/>
            <a:r>
              <a:rPr lang="de-AT" noProof="0" smtClean="0"/>
              <a:t>Titelmasterformat durch Klicken bearbeiten</a:t>
            </a:r>
          </a:p>
        </p:txBody>
      </p:sp>
      <p:sp>
        <p:nvSpPr>
          <p:cNvPr id="1193987" name="Rectangle 3"/>
          <p:cNvSpPr>
            <a:spLocks noGrp="1" noChangeArrowheads="1"/>
          </p:cNvSpPr>
          <p:nvPr>
            <p:ph type="subTitle" idx="1"/>
          </p:nvPr>
        </p:nvSpPr>
        <p:spPr>
          <a:xfrm>
            <a:off x="6156325" y="3860800"/>
            <a:ext cx="2232025" cy="1368425"/>
          </a:xfrm>
        </p:spPr>
        <p:txBody>
          <a:bodyPr/>
          <a:lstStyle>
            <a:lvl1pPr marL="0" indent="0" algn="ctr">
              <a:defRPr sz="3200">
                <a:latin typeface="OfficinaSansITCPro Bold" charset="0"/>
              </a:defRPr>
            </a:lvl1pPr>
          </a:lstStyle>
          <a:p>
            <a:pPr lvl="0"/>
            <a:endParaRPr lang="de-AT" noProof="0" smtClean="0"/>
          </a:p>
        </p:txBody>
      </p:sp>
      <p:sp>
        <p:nvSpPr>
          <p:cNvPr id="1193988" name="Line 4"/>
          <p:cNvSpPr>
            <a:spLocks noChangeShapeType="1"/>
          </p:cNvSpPr>
          <p:nvPr userDrawn="1"/>
        </p:nvSpPr>
        <p:spPr bwMode="auto">
          <a:xfrm>
            <a:off x="6143625" y="1866900"/>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1193989" name="Line 5"/>
          <p:cNvSpPr>
            <a:spLocks noChangeShapeType="1"/>
          </p:cNvSpPr>
          <p:nvPr userDrawn="1"/>
        </p:nvSpPr>
        <p:spPr bwMode="auto">
          <a:xfrm>
            <a:off x="6143625" y="2238375"/>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193990" name="Picture 6" descr="IQOQI-logo-offic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40450" y="1219200"/>
            <a:ext cx="8826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1" name="Text Box 7"/>
          <p:cNvSpPr txBox="1">
            <a:spLocks noChangeArrowheads="1"/>
          </p:cNvSpPr>
          <p:nvPr userDrawn="1"/>
        </p:nvSpPr>
        <p:spPr bwMode="auto">
          <a:xfrm>
            <a:off x="6062663" y="1865313"/>
            <a:ext cx="30861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0" fontAlgn="base" hangingPunct="0">
              <a:spcBef>
                <a:spcPct val="0"/>
              </a:spcBef>
              <a:spcAft>
                <a:spcPct val="0"/>
              </a:spcAft>
            </a:pPr>
            <a:r>
              <a:rPr lang="de-DE" sz="900">
                <a:solidFill>
                  <a:srgbClr val="00A8DE"/>
                </a:solidFill>
                <a:latin typeface="OfficinaSansITCPro Bold" charset="0"/>
                <a:ea typeface="ＭＳ Ｐゴシック" charset="-128"/>
              </a:rPr>
              <a:t>Institut für Quantenoptik und Quanteninformation</a:t>
            </a:r>
          </a:p>
          <a:p>
            <a:pPr defTabSz="914400" eaLnBrk="0" fontAlgn="base" hangingPunct="0">
              <a:spcBef>
                <a:spcPct val="0"/>
              </a:spcBef>
              <a:spcAft>
                <a:spcPct val="0"/>
              </a:spcAft>
            </a:pPr>
            <a:r>
              <a:rPr lang="de-DE" sz="900">
                <a:solidFill>
                  <a:srgbClr val="000000"/>
                </a:solidFill>
                <a:latin typeface="OfficinaSansITCPro Book" pitchFamily="50" charset="0"/>
                <a:ea typeface="ＭＳ Ｐゴシック" charset="-128"/>
              </a:rPr>
              <a:t>Österreichische Akademie der Wissenschaften</a:t>
            </a:r>
            <a:endParaRPr lang="de-DE" sz="800">
              <a:solidFill>
                <a:srgbClr val="000000"/>
              </a:solidFill>
              <a:latin typeface="OfficinaSansITCPro Book" pitchFamily="50" charset="0"/>
              <a:ea typeface="ＭＳ Ｐゴシック" charset="-128"/>
            </a:endParaRPr>
          </a:p>
        </p:txBody>
      </p:sp>
      <p:pic>
        <p:nvPicPr>
          <p:cNvPr id="1193992" name="Picture 8" descr="ÖAW-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1825" y="1335088"/>
            <a:ext cx="379413" cy="319087"/>
          </a:xfrm>
          <a:prstGeom prst="rect">
            <a:avLst/>
          </a:prstGeom>
          <a:noFill/>
          <a:ln>
            <a:noFill/>
          </a:ln>
          <a:extLst>
            <a:ext uri="{909E8E84-426E-40dd-AFC4-6F175D3DCCD1}">
              <a14:hiddenFill xmlns:a14="http://schemas.microsoft.com/office/drawing/2010/main">
                <a:solidFill>
                  <a:srgbClr val="FFFFFF">
                    <a:alpha val="66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3993" name="Line 9"/>
          <p:cNvSpPr>
            <a:spLocks noChangeShapeType="1"/>
          </p:cNvSpPr>
          <p:nvPr userDrawn="1"/>
        </p:nvSpPr>
        <p:spPr bwMode="auto">
          <a:xfrm>
            <a:off x="6143625" y="5376863"/>
            <a:ext cx="249555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193994" name="Picture 10" descr="IQOQI-logo-office"/>
          <p:cNvPicPr>
            <a:picLocks noChangeAspect="1" noChangeArrowheads="1"/>
          </p:cNvPicPr>
          <p:nvPr userDrawn="1"/>
        </p:nvPicPr>
        <p:blipFill>
          <a:blip r:embed="rId2">
            <a:extLst>
              <a:ext uri="{28A0092B-C50C-407E-A947-70E740481C1C}">
                <a14:useLocalDpi xmlns:a14="http://schemas.microsoft.com/office/drawing/2010/main" val="0"/>
              </a:ext>
            </a:extLst>
          </a:blip>
          <a:srcRect l="14812" r="16663"/>
          <a:stretch>
            <a:fillRect/>
          </a:stretch>
        </p:blipFill>
        <p:spPr bwMode="auto">
          <a:xfrm>
            <a:off x="-609600" y="-304800"/>
            <a:ext cx="6299200" cy="603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6907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45921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AT"/>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27043374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AT"/>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37984251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540250" y="1125538"/>
            <a:ext cx="4208463"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37642928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AT"/>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12377809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Tree>
    <p:extLst>
      <p:ext uri="{BB962C8B-B14F-4D97-AF65-F5344CB8AC3E}">
        <p14:creationId xmlns:p14="http://schemas.microsoft.com/office/powerpoint/2010/main" val="36980362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5095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AT"/>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7417731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AT"/>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41156867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18408121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07175" y="274638"/>
            <a:ext cx="2141538" cy="5376862"/>
          </a:xfrm>
          <a:prstGeom prst="rect">
            <a:avLst/>
          </a:prstGeom>
        </p:spPr>
        <p:txBody>
          <a:bodyPr vert="eaVert"/>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179388" y="274638"/>
            <a:ext cx="6275387" cy="53768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32415928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179388" y="274638"/>
            <a:ext cx="8569325" cy="53768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1493251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Tree>
    <p:extLst>
      <p:ext uri="{BB962C8B-B14F-4D97-AF65-F5344CB8AC3E}">
        <p14:creationId xmlns:p14="http://schemas.microsoft.com/office/powerpoint/2010/main" val="24175913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AndTwoObj" preserve="1">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179388" y="1125538"/>
            <a:ext cx="4208462" cy="4525962"/>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quarter" idx="2"/>
          </p:nvPr>
        </p:nvSpPr>
        <p:spPr>
          <a:xfrm>
            <a:off x="4540250" y="1125538"/>
            <a:ext cx="4208463" cy="2185987"/>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Inhaltsplatzhalter 4"/>
          <p:cNvSpPr>
            <a:spLocks noGrp="1"/>
          </p:cNvSpPr>
          <p:nvPr>
            <p:ph sz="quarter" idx="3"/>
          </p:nvPr>
        </p:nvSpPr>
        <p:spPr>
          <a:xfrm>
            <a:off x="4540250" y="3463925"/>
            <a:ext cx="4208463" cy="21875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Tree>
    <p:extLst>
      <p:ext uri="{BB962C8B-B14F-4D97-AF65-F5344CB8AC3E}">
        <p14:creationId xmlns:p14="http://schemas.microsoft.com/office/powerpoint/2010/main" val="518790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AT"/>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AT"/>
          </a:p>
        </p:txBody>
      </p:sp>
      <p:sp>
        <p:nvSpPr>
          <p:cNvPr id="4" name="Datumsplatzhalter 3"/>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endParaRPr lang="de-AT">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3529616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Datumsplatzhalter 3"/>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endParaRPr lang="de-AT">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2491295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AT"/>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endParaRPr lang="de-AT">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6243454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Datumsplatzhalter 4"/>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endParaRPr lang="de-AT">
              <a:solidFill>
                <a:prstClr val="black">
                  <a:tint val="75000"/>
                </a:prstClr>
              </a:solidFill>
              <a:latin typeface="Calibri"/>
            </a:endParaRPr>
          </a:p>
        </p:txBody>
      </p:sp>
      <p:sp>
        <p:nvSpPr>
          <p:cNvPr id="7" name="Foliennummernplatzhalter 6"/>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4154551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AT"/>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7" name="Datumsplatzhalter 6"/>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endParaRPr lang="de-AT">
              <a:solidFill>
                <a:prstClr val="black">
                  <a:tint val="75000"/>
                </a:prstClr>
              </a:solidFill>
              <a:latin typeface="Calibri"/>
            </a:endParaRPr>
          </a:p>
        </p:txBody>
      </p:sp>
      <p:sp>
        <p:nvSpPr>
          <p:cNvPr id="9" name="Foliennummernplatzhalter 8"/>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1000967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Datumsplatzhalter 2"/>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endParaRPr lang="de-AT">
              <a:solidFill>
                <a:prstClr val="black">
                  <a:tint val="75000"/>
                </a:prstClr>
              </a:solidFill>
              <a:latin typeface="Calibri"/>
            </a:endParaRPr>
          </a:p>
        </p:txBody>
      </p:sp>
      <p:sp>
        <p:nvSpPr>
          <p:cNvPr id="5" name="Foliennummernplatzhalter 4"/>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50775982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endParaRPr lang="de-AT">
              <a:solidFill>
                <a:prstClr val="black">
                  <a:tint val="75000"/>
                </a:prstClr>
              </a:solidFill>
              <a:latin typeface="Calibri"/>
            </a:endParaRPr>
          </a:p>
        </p:txBody>
      </p:sp>
      <p:sp>
        <p:nvSpPr>
          <p:cNvPr id="4" name="Foliennummernplatzhalter 3"/>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0452011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AT"/>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endParaRPr lang="de-AT">
              <a:solidFill>
                <a:prstClr val="black">
                  <a:tint val="75000"/>
                </a:prstClr>
              </a:solidFill>
              <a:latin typeface="Calibri"/>
            </a:endParaRPr>
          </a:p>
        </p:txBody>
      </p:sp>
      <p:sp>
        <p:nvSpPr>
          <p:cNvPr id="7" name="Foliennummernplatzhalter 6"/>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26564420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AT"/>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endParaRPr lang="de-AT">
              <a:solidFill>
                <a:prstClr val="black">
                  <a:tint val="75000"/>
                </a:prstClr>
              </a:solidFill>
              <a:latin typeface="Calibri"/>
            </a:endParaRPr>
          </a:p>
        </p:txBody>
      </p:sp>
      <p:sp>
        <p:nvSpPr>
          <p:cNvPr id="7" name="Foliennummernplatzhalter 6"/>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180889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3810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Datumsplatzhalter 3"/>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endParaRPr lang="de-AT">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30590596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Datumsplatzhalter 3"/>
          <p:cNvSpPr>
            <a:spLocks noGrp="1"/>
          </p:cNvSpPr>
          <p:nvPr>
            <p:ph type="dt" sz="half" idx="10"/>
          </p:nvPr>
        </p:nvSpPr>
        <p:spPr/>
        <p:txBody>
          <a:bodyPr/>
          <a:lstStyle/>
          <a:p>
            <a:fld id="{DEC3FD8F-86EC-4925-8CB6-F36DC839B029}" type="datetimeFigureOut">
              <a:rPr lang="de-AT" smtClean="0">
                <a:solidFill>
                  <a:prstClr val="black">
                    <a:tint val="75000"/>
                  </a:prstClr>
                </a:solidFill>
                <a:latin typeface="Calibri"/>
              </a:rPr>
              <a:pPr/>
              <a:t>14/07/16</a:t>
            </a:fld>
            <a:endParaRPr lang="de-AT">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endParaRPr lang="de-AT">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D5CCA40C-ACA4-4071-BCC2-646E28CA95B1}" type="slidenum">
              <a:rPr lang="de-AT" smtClean="0">
                <a:solidFill>
                  <a:prstClr val="black">
                    <a:tint val="75000"/>
                  </a:prstClr>
                </a:solidFill>
                <a:latin typeface="Calibri"/>
              </a:rPr>
              <a:pPr/>
              <a:t>‹Nr.›</a:t>
            </a:fld>
            <a:endParaRPr lang="de-AT">
              <a:solidFill>
                <a:prstClr val="black">
                  <a:tint val="75000"/>
                </a:prstClr>
              </a:solidFill>
              <a:latin typeface="Calibri"/>
            </a:endParaRPr>
          </a:p>
        </p:txBody>
      </p:sp>
    </p:spTree>
    <p:extLst>
      <p:ext uri="{BB962C8B-B14F-4D97-AF65-F5344CB8AC3E}">
        <p14:creationId xmlns:p14="http://schemas.microsoft.com/office/powerpoint/2010/main" val="960064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AT"/>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1180922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AT"/>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p14="http://schemas.microsoft.com/office/powerpoint/2010/main" val="25439610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7" Type="http://schemas.openxmlformats.org/officeDocument/2006/relationships/image" Target="../media/image2.png"/><Relationship Id="rId18"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20" Type="http://schemas.openxmlformats.org/officeDocument/2006/relationships/slideLayout" Target="../slideLayouts/slideLayout34.xml"/><Relationship Id="rId21" Type="http://schemas.openxmlformats.org/officeDocument/2006/relationships/theme" Target="../theme/theme2.xml"/><Relationship Id="rId22" Type="http://schemas.openxmlformats.org/officeDocument/2006/relationships/image" Target="../media/image1.png"/><Relationship Id="rId23" Type="http://schemas.openxmlformats.org/officeDocument/2006/relationships/image" Target="../media/image2.png"/><Relationship Id="rId24" Type="http://schemas.openxmlformats.org/officeDocument/2006/relationships/image" Target="../media/image3.jpeg"/><Relationship Id="rId10" Type="http://schemas.openxmlformats.org/officeDocument/2006/relationships/slideLayout" Target="../slideLayouts/slideLayout24.xml"/><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slideLayout" Target="../slideLayouts/slideLayout27.xml"/><Relationship Id="rId14" Type="http://schemas.openxmlformats.org/officeDocument/2006/relationships/slideLayout" Target="../slideLayouts/slideLayout28.xml"/><Relationship Id="rId15" Type="http://schemas.openxmlformats.org/officeDocument/2006/relationships/slideLayout" Target="../slideLayouts/slideLayout29.xml"/><Relationship Id="rId16" Type="http://schemas.openxmlformats.org/officeDocument/2006/relationships/slideLayout" Target="../slideLayouts/slideLayout30.xml"/><Relationship Id="rId17" Type="http://schemas.openxmlformats.org/officeDocument/2006/relationships/slideLayout" Target="../slideLayouts/slideLayout31.xml"/><Relationship Id="rId18" Type="http://schemas.openxmlformats.org/officeDocument/2006/relationships/slideLayout" Target="../slideLayouts/slideLayout32.xml"/><Relationship Id="rId19" Type="http://schemas.openxmlformats.org/officeDocument/2006/relationships/slideLayout" Target="../slideLayouts/slideLayout33.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theme" Target="../theme/theme3.xml"/><Relationship Id="rId15" Type="http://schemas.openxmlformats.org/officeDocument/2006/relationships/image" Target="../media/image1.png"/><Relationship Id="rId16" Type="http://schemas.openxmlformats.org/officeDocument/2006/relationships/image" Target="../media/image2.png"/><Relationship Id="rId17" Type="http://schemas.openxmlformats.org/officeDocument/2006/relationships/image" Target="../media/image3.jpe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Relationship Id="rId14" Type="http://schemas.openxmlformats.org/officeDocument/2006/relationships/theme" Target="../theme/theme4.xml"/><Relationship Id="rId15" Type="http://schemas.openxmlformats.org/officeDocument/2006/relationships/image" Target="../media/image1.png"/><Relationship Id="rId16" Type="http://schemas.openxmlformats.org/officeDocument/2006/relationships/image" Target="../media/image2.png"/><Relationship Id="rId17" Type="http://schemas.openxmlformats.org/officeDocument/2006/relationships/image" Target="../media/image3.jpeg"/><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theme" Target="../theme/theme5.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92962" name="Line 2"/>
          <p:cNvSpPr>
            <a:spLocks noChangeShapeType="1"/>
          </p:cNvSpPr>
          <p:nvPr/>
        </p:nvSpPr>
        <p:spPr bwMode="auto">
          <a:xfrm>
            <a:off x="0" y="685800"/>
            <a:ext cx="769620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192964" name="Picture 4" descr="uni_logo_farbe"/>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632700" y="19050"/>
            <a:ext cx="1511300" cy="415925"/>
          </a:xfrm>
          <a:prstGeom prst="rect">
            <a:avLst/>
          </a:prstGeom>
          <a:noFill/>
          <a:extLst>
            <a:ext uri="{909E8E84-426E-40dd-AFC4-6F175D3DCCD1}">
              <a14:hiddenFill xmlns:a14="http://schemas.microsoft.com/office/drawing/2010/main">
                <a:solidFill>
                  <a:srgbClr val="FFFFFF"/>
                </a:solidFill>
              </a14:hiddenFill>
            </a:ext>
          </a:extLst>
        </p:spPr>
      </p:pic>
      <p:pic>
        <p:nvPicPr>
          <p:cNvPr id="1192965" name="Picture 5" descr="22112_thumb"/>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r="27202" b="26620"/>
          <a:stretch>
            <a:fillRect/>
          </a:stretch>
        </p:blipFill>
        <p:spPr bwMode="auto">
          <a:xfrm>
            <a:off x="9404350" y="476250"/>
            <a:ext cx="1028700" cy="541338"/>
          </a:xfrm>
          <a:prstGeom prst="rect">
            <a:avLst/>
          </a:prstGeom>
          <a:noFill/>
          <a:extLst>
            <a:ext uri="{909E8E84-426E-40dd-AFC4-6F175D3DCCD1}">
              <a14:hiddenFill xmlns:a14="http://schemas.microsoft.com/office/drawing/2010/main">
                <a:solidFill>
                  <a:srgbClr val="FFFFFF"/>
                </a:solidFill>
              </a14:hiddenFill>
            </a:ext>
          </a:extLst>
        </p:spPr>
      </p:pic>
      <p:pic>
        <p:nvPicPr>
          <p:cNvPr id="1192966" name="Picture 6" descr="VCQ_logo_1c"/>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7856538" y="509588"/>
            <a:ext cx="1230312" cy="639762"/>
          </a:xfrm>
          <a:prstGeom prst="rect">
            <a:avLst/>
          </a:prstGeom>
          <a:solidFill>
            <a:schemeClr val="bg1">
              <a:alpha val="70000"/>
            </a:schemeClr>
          </a:solidFill>
        </p:spPr>
      </p:pic>
      <p:sp>
        <p:nvSpPr>
          <p:cNvPr id="1192967" name="Rectangle 7"/>
          <p:cNvSpPr>
            <a:spLocks noChangeArrowheads="1"/>
          </p:cNvSpPr>
          <p:nvPr userDrawn="1"/>
        </p:nvSpPr>
        <p:spPr bwMode="auto">
          <a:xfrm>
            <a:off x="7677150" y="381000"/>
            <a:ext cx="1771650" cy="952500"/>
          </a:xfrm>
          <a:prstGeom prst="rect">
            <a:avLst/>
          </a:prstGeom>
          <a:solidFill>
            <a:schemeClr val="bg1">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Tree>
    <p:extLst>
      <p:ext uri="{BB962C8B-B14F-4D97-AF65-F5344CB8AC3E}">
        <p14:creationId xmlns:p14="http://schemas.microsoft.com/office/powerpoint/2010/main" val="19918606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5" r:id="rId14"/>
  </p:sldLayoutIdLst>
  <p:hf sldNum="0" hdr="0" ftr="0" dt="0"/>
  <p:txStyles>
    <p:titleStyle>
      <a:lvl1pPr algn="l" rtl="0" fontAlgn="base">
        <a:spcBef>
          <a:spcPct val="0"/>
        </a:spcBef>
        <a:spcAft>
          <a:spcPct val="0"/>
        </a:spcAft>
        <a:defRPr sz="1200">
          <a:solidFill>
            <a:srgbClr val="00A8DE"/>
          </a:solidFill>
          <a:latin typeface="+mj-lt"/>
          <a:ea typeface="+mj-ea"/>
          <a:cs typeface="+mj-cs"/>
        </a:defRPr>
      </a:lvl1pPr>
      <a:lvl2pPr algn="l" rtl="0" fontAlgn="base">
        <a:spcBef>
          <a:spcPct val="0"/>
        </a:spcBef>
        <a:spcAft>
          <a:spcPct val="0"/>
        </a:spcAft>
        <a:defRPr sz="1200">
          <a:solidFill>
            <a:srgbClr val="00A8DE"/>
          </a:solidFill>
          <a:latin typeface="OfficinaSansITCPro Book" pitchFamily="50" charset="0"/>
          <a:ea typeface="ＭＳ Ｐゴシック" charset="-128"/>
        </a:defRPr>
      </a:lvl2pPr>
      <a:lvl3pPr algn="l" rtl="0" fontAlgn="base">
        <a:spcBef>
          <a:spcPct val="0"/>
        </a:spcBef>
        <a:spcAft>
          <a:spcPct val="0"/>
        </a:spcAft>
        <a:defRPr sz="1200">
          <a:solidFill>
            <a:srgbClr val="00A8DE"/>
          </a:solidFill>
          <a:latin typeface="OfficinaSansITCPro Book" pitchFamily="50" charset="0"/>
          <a:ea typeface="ＭＳ Ｐゴシック" charset="-128"/>
        </a:defRPr>
      </a:lvl3pPr>
      <a:lvl4pPr algn="l" rtl="0" fontAlgn="base">
        <a:spcBef>
          <a:spcPct val="0"/>
        </a:spcBef>
        <a:spcAft>
          <a:spcPct val="0"/>
        </a:spcAft>
        <a:defRPr sz="1200">
          <a:solidFill>
            <a:srgbClr val="00A8DE"/>
          </a:solidFill>
          <a:latin typeface="OfficinaSansITCPro Book" pitchFamily="50" charset="0"/>
          <a:ea typeface="ＭＳ Ｐゴシック" charset="-128"/>
        </a:defRPr>
      </a:lvl4pPr>
      <a:lvl5pPr algn="l" rtl="0" fontAlgn="base">
        <a:spcBef>
          <a:spcPct val="0"/>
        </a:spcBef>
        <a:spcAft>
          <a:spcPct val="0"/>
        </a:spcAft>
        <a:defRPr sz="1200">
          <a:solidFill>
            <a:srgbClr val="00A8DE"/>
          </a:solidFill>
          <a:latin typeface="OfficinaSansITCPro Book" pitchFamily="50" charset="0"/>
          <a:ea typeface="ＭＳ Ｐゴシック" charset="-128"/>
        </a:defRPr>
      </a:lvl5pPr>
      <a:lvl6pPr marL="457200" algn="l" rtl="0" fontAlgn="base">
        <a:spcBef>
          <a:spcPct val="0"/>
        </a:spcBef>
        <a:spcAft>
          <a:spcPct val="0"/>
        </a:spcAft>
        <a:defRPr sz="1200">
          <a:solidFill>
            <a:srgbClr val="00A8DE"/>
          </a:solidFill>
          <a:latin typeface="OfficinaSansITCPro Book" pitchFamily="50" charset="0"/>
          <a:ea typeface="ＭＳ Ｐゴシック" charset="-128"/>
        </a:defRPr>
      </a:lvl6pPr>
      <a:lvl7pPr marL="914400" algn="l" rtl="0" fontAlgn="base">
        <a:spcBef>
          <a:spcPct val="0"/>
        </a:spcBef>
        <a:spcAft>
          <a:spcPct val="0"/>
        </a:spcAft>
        <a:defRPr sz="1200">
          <a:solidFill>
            <a:srgbClr val="00A8DE"/>
          </a:solidFill>
          <a:latin typeface="OfficinaSansITCPro Book" pitchFamily="50" charset="0"/>
          <a:ea typeface="ＭＳ Ｐゴシック" charset="-128"/>
        </a:defRPr>
      </a:lvl7pPr>
      <a:lvl8pPr marL="1371600" algn="l" rtl="0" fontAlgn="base">
        <a:spcBef>
          <a:spcPct val="0"/>
        </a:spcBef>
        <a:spcAft>
          <a:spcPct val="0"/>
        </a:spcAft>
        <a:defRPr sz="1200">
          <a:solidFill>
            <a:srgbClr val="00A8DE"/>
          </a:solidFill>
          <a:latin typeface="OfficinaSansITCPro Book" pitchFamily="50" charset="0"/>
          <a:ea typeface="ＭＳ Ｐゴシック" charset="-128"/>
        </a:defRPr>
      </a:lvl8pPr>
      <a:lvl9pPr marL="1828800" algn="l" rtl="0" fontAlgn="base">
        <a:spcBef>
          <a:spcPct val="0"/>
        </a:spcBef>
        <a:spcAft>
          <a:spcPct val="0"/>
        </a:spcAft>
        <a:defRPr sz="1200">
          <a:solidFill>
            <a:srgbClr val="00A8DE"/>
          </a:solidFill>
          <a:latin typeface="OfficinaSansITCPro Book" pitchFamily="50" charset="0"/>
          <a:ea typeface="ＭＳ Ｐゴシック" charset="-128"/>
        </a:defRPr>
      </a:lvl9pPr>
    </p:titleStyle>
    <p:bodyStyle>
      <a:lvl1pPr marL="342900" indent="-342900" algn="l" rtl="0" fontAlgn="base">
        <a:spcBef>
          <a:spcPct val="20000"/>
        </a:spcBef>
        <a:spcAft>
          <a:spcPct val="0"/>
        </a:spcAft>
        <a:defRPr sz="4000">
          <a:solidFill>
            <a:srgbClr val="868689"/>
          </a:solidFill>
          <a:latin typeface="+mn-lt"/>
          <a:ea typeface="+mn-ea"/>
          <a:cs typeface="+mn-cs"/>
        </a:defRPr>
      </a:lvl1pPr>
      <a:lvl2pPr marL="742950" indent="-285750" algn="l" rtl="0" fontAlgn="base">
        <a:spcBef>
          <a:spcPct val="20000"/>
        </a:spcBef>
        <a:spcAft>
          <a:spcPct val="0"/>
        </a:spcAft>
        <a:buChar char="–"/>
        <a:defRPr>
          <a:solidFill>
            <a:srgbClr val="00A8DE"/>
          </a:solidFill>
          <a:latin typeface="+mn-lt"/>
          <a:ea typeface="+mn-ea"/>
        </a:defRPr>
      </a:lvl2pPr>
      <a:lvl3pPr marL="1143000" indent="-228600" algn="l" rtl="0" fontAlgn="base">
        <a:spcBef>
          <a:spcPct val="20000"/>
        </a:spcBef>
        <a:spcAft>
          <a:spcPct val="0"/>
        </a:spcAft>
        <a:defRPr>
          <a:solidFill>
            <a:srgbClr val="00A8DE"/>
          </a:solidFill>
          <a:latin typeface="+mn-lt"/>
          <a:ea typeface="+mn-ea"/>
        </a:defRPr>
      </a:lvl3pPr>
      <a:lvl4pPr marL="1562100" indent="-228600" algn="l" rtl="0" fontAlgn="base">
        <a:spcBef>
          <a:spcPct val="20000"/>
        </a:spcBef>
        <a:spcAft>
          <a:spcPct val="0"/>
        </a:spcAft>
        <a:buChar char="–"/>
        <a:defRPr>
          <a:solidFill>
            <a:srgbClr val="00A8DE"/>
          </a:solidFill>
          <a:latin typeface="+mn-lt"/>
          <a:ea typeface="+mn-ea"/>
        </a:defRPr>
      </a:lvl4pPr>
      <a:lvl5pPr marL="1981200" indent="-228600" algn="l" rtl="0" fontAlgn="base">
        <a:spcBef>
          <a:spcPct val="20000"/>
        </a:spcBef>
        <a:spcAft>
          <a:spcPct val="0"/>
        </a:spcAft>
        <a:buChar char="»"/>
        <a:defRPr>
          <a:solidFill>
            <a:srgbClr val="00A8DE"/>
          </a:solidFill>
          <a:latin typeface="+mn-lt"/>
          <a:ea typeface="+mn-ea"/>
        </a:defRPr>
      </a:lvl5pPr>
      <a:lvl6pPr marL="2438400" indent="-228600" algn="l" rtl="0" fontAlgn="base">
        <a:spcBef>
          <a:spcPct val="20000"/>
        </a:spcBef>
        <a:spcAft>
          <a:spcPct val="0"/>
        </a:spcAft>
        <a:buChar char="»"/>
        <a:defRPr>
          <a:solidFill>
            <a:srgbClr val="00A8DE"/>
          </a:solidFill>
          <a:latin typeface="+mn-lt"/>
          <a:ea typeface="+mn-ea"/>
        </a:defRPr>
      </a:lvl6pPr>
      <a:lvl7pPr marL="2895600" indent="-228600" algn="l" rtl="0" fontAlgn="base">
        <a:spcBef>
          <a:spcPct val="20000"/>
        </a:spcBef>
        <a:spcAft>
          <a:spcPct val="0"/>
        </a:spcAft>
        <a:buChar char="»"/>
        <a:defRPr>
          <a:solidFill>
            <a:srgbClr val="00A8DE"/>
          </a:solidFill>
          <a:latin typeface="+mn-lt"/>
          <a:ea typeface="+mn-ea"/>
        </a:defRPr>
      </a:lvl7pPr>
      <a:lvl8pPr marL="3352800" indent="-228600" algn="l" rtl="0" fontAlgn="base">
        <a:spcBef>
          <a:spcPct val="20000"/>
        </a:spcBef>
        <a:spcAft>
          <a:spcPct val="0"/>
        </a:spcAft>
        <a:buChar char="»"/>
        <a:defRPr>
          <a:solidFill>
            <a:srgbClr val="00A8DE"/>
          </a:solidFill>
          <a:latin typeface="+mn-lt"/>
          <a:ea typeface="+mn-ea"/>
        </a:defRPr>
      </a:lvl8pPr>
      <a:lvl9pPr marL="3810000" indent="-228600" algn="l" rtl="0" fontAlgn="base">
        <a:spcBef>
          <a:spcPct val="20000"/>
        </a:spcBef>
        <a:spcAft>
          <a:spcPct val="0"/>
        </a:spcAft>
        <a:buChar char="»"/>
        <a:defRPr>
          <a:solidFill>
            <a:srgbClr val="00A8DE"/>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92962" name="Line 2"/>
          <p:cNvSpPr>
            <a:spLocks noChangeShapeType="1"/>
          </p:cNvSpPr>
          <p:nvPr/>
        </p:nvSpPr>
        <p:spPr bwMode="auto">
          <a:xfrm>
            <a:off x="0" y="685800"/>
            <a:ext cx="769620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1192963" name="Rectangle 3"/>
          <p:cNvSpPr>
            <a:spLocks noGrp="1" noChangeArrowheads="1"/>
          </p:cNvSpPr>
          <p:nvPr>
            <p:ph type="body" idx="1"/>
          </p:nvPr>
        </p:nvSpPr>
        <p:spPr bwMode="auto">
          <a:xfrm>
            <a:off x="179388" y="1125538"/>
            <a:ext cx="8569325"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AT" smtClean="0"/>
              <a:t>Textmasterformate durch Klicken bearbeiten</a:t>
            </a:r>
          </a:p>
          <a:p>
            <a:pPr lvl="1"/>
            <a:r>
              <a:rPr lang="de-AT" smtClean="0"/>
              <a:t>Zweite Ebene</a:t>
            </a:r>
          </a:p>
          <a:p>
            <a:pPr lvl="2"/>
            <a:r>
              <a:rPr lang="de-AT" smtClean="0"/>
              <a:t>Dritte Ebene</a:t>
            </a:r>
          </a:p>
          <a:p>
            <a:pPr lvl="3"/>
            <a:r>
              <a:rPr lang="de-AT" smtClean="0"/>
              <a:t>Vierte Ebene</a:t>
            </a:r>
          </a:p>
          <a:p>
            <a:pPr lvl="4"/>
            <a:r>
              <a:rPr lang="de-AT" smtClean="0"/>
              <a:t>Fünfte Ebene</a:t>
            </a:r>
          </a:p>
        </p:txBody>
      </p:sp>
      <p:pic>
        <p:nvPicPr>
          <p:cNvPr id="1192964" name="Picture 4" descr="uni_logo_farbe"/>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7632700" y="19050"/>
            <a:ext cx="1511300" cy="415925"/>
          </a:xfrm>
          <a:prstGeom prst="rect">
            <a:avLst/>
          </a:prstGeom>
          <a:noFill/>
          <a:extLst>
            <a:ext uri="{909E8E84-426E-40dd-AFC4-6F175D3DCCD1}">
              <a14:hiddenFill xmlns:a14="http://schemas.microsoft.com/office/drawing/2010/main">
                <a:solidFill>
                  <a:srgbClr val="FFFFFF"/>
                </a:solidFill>
              </a14:hiddenFill>
            </a:ext>
          </a:extLst>
        </p:spPr>
      </p:pic>
      <p:pic>
        <p:nvPicPr>
          <p:cNvPr id="1192965" name="Picture 5" descr="22112_thumb"/>
          <p:cNvPicPr>
            <a:picLocks noChangeAspect="1" noChangeArrowheads="1"/>
          </p:cNvPicPr>
          <p:nvPr userDrawn="1"/>
        </p:nvPicPr>
        <p:blipFill>
          <a:blip r:embed="rId23" cstate="print">
            <a:extLst>
              <a:ext uri="{28A0092B-C50C-407E-A947-70E740481C1C}">
                <a14:useLocalDpi xmlns:a14="http://schemas.microsoft.com/office/drawing/2010/main" val="0"/>
              </a:ext>
            </a:extLst>
          </a:blip>
          <a:srcRect r="27202" b="26620"/>
          <a:stretch>
            <a:fillRect/>
          </a:stretch>
        </p:blipFill>
        <p:spPr bwMode="auto">
          <a:xfrm>
            <a:off x="9404350" y="476250"/>
            <a:ext cx="1028700" cy="541338"/>
          </a:xfrm>
          <a:prstGeom prst="rect">
            <a:avLst/>
          </a:prstGeom>
          <a:noFill/>
          <a:extLst>
            <a:ext uri="{909E8E84-426E-40dd-AFC4-6F175D3DCCD1}">
              <a14:hiddenFill xmlns:a14="http://schemas.microsoft.com/office/drawing/2010/main">
                <a:solidFill>
                  <a:srgbClr val="FFFFFF"/>
                </a:solidFill>
              </a14:hiddenFill>
            </a:ext>
          </a:extLst>
        </p:spPr>
      </p:pic>
      <p:pic>
        <p:nvPicPr>
          <p:cNvPr id="1192966" name="Picture 6" descr="VCQ_logo_1c"/>
          <p:cNvPicPr>
            <a:picLocks noChangeAspect="1" noChangeArrowheads="1"/>
          </p:cNvPicPr>
          <p:nvPr userDrawn="1"/>
        </p:nvPicPr>
        <p:blipFill>
          <a:blip r:embed="rId24" cstate="print">
            <a:extLst>
              <a:ext uri="{28A0092B-C50C-407E-A947-70E740481C1C}">
                <a14:useLocalDpi xmlns:a14="http://schemas.microsoft.com/office/drawing/2010/main" val="0"/>
              </a:ext>
            </a:extLst>
          </a:blip>
          <a:srcRect/>
          <a:stretch>
            <a:fillRect/>
          </a:stretch>
        </p:blipFill>
        <p:spPr bwMode="auto">
          <a:xfrm>
            <a:off x="7856538" y="509588"/>
            <a:ext cx="1230312" cy="639762"/>
          </a:xfrm>
          <a:prstGeom prst="rect">
            <a:avLst/>
          </a:prstGeom>
          <a:solidFill>
            <a:schemeClr val="bg1">
              <a:alpha val="70000"/>
            </a:schemeClr>
          </a:solidFill>
        </p:spPr>
      </p:pic>
      <p:sp>
        <p:nvSpPr>
          <p:cNvPr id="1192967" name="Rectangle 7"/>
          <p:cNvSpPr>
            <a:spLocks noChangeArrowheads="1"/>
          </p:cNvSpPr>
          <p:nvPr userDrawn="1"/>
        </p:nvSpPr>
        <p:spPr bwMode="auto">
          <a:xfrm>
            <a:off x="7677150" y="381000"/>
            <a:ext cx="1771650" cy="952500"/>
          </a:xfrm>
          <a:prstGeom prst="rect">
            <a:avLst/>
          </a:prstGeom>
          <a:solidFill>
            <a:schemeClr val="bg1">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Tree>
    <p:extLst>
      <p:ext uri="{BB962C8B-B14F-4D97-AF65-F5344CB8AC3E}">
        <p14:creationId xmlns:p14="http://schemas.microsoft.com/office/powerpoint/2010/main" val="1115030436"/>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747" r:id="rId18"/>
    <p:sldLayoutId id="2147483760" r:id="rId19"/>
    <p:sldLayoutId id="2147483761" r:id="rId20"/>
  </p:sldLayoutIdLst>
  <p:txStyles>
    <p:titleStyle>
      <a:lvl1pPr algn="l" rtl="0" fontAlgn="base">
        <a:spcBef>
          <a:spcPct val="0"/>
        </a:spcBef>
        <a:spcAft>
          <a:spcPct val="0"/>
        </a:spcAft>
        <a:defRPr sz="1200">
          <a:solidFill>
            <a:srgbClr val="00A8DE"/>
          </a:solidFill>
          <a:latin typeface="+mj-lt"/>
          <a:ea typeface="+mj-ea"/>
          <a:cs typeface="+mj-cs"/>
        </a:defRPr>
      </a:lvl1pPr>
      <a:lvl2pPr algn="l" rtl="0" fontAlgn="base">
        <a:spcBef>
          <a:spcPct val="0"/>
        </a:spcBef>
        <a:spcAft>
          <a:spcPct val="0"/>
        </a:spcAft>
        <a:defRPr sz="1200">
          <a:solidFill>
            <a:srgbClr val="00A8DE"/>
          </a:solidFill>
          <a:latin typeface="OfficinaSansITCPro Book" pitchFamily="50" charset="0"/>
          <a:ea typeface="ＭＳ Ｐゴシック" charset="-128"/>
        </a:defRPr>
      </a:lvl2pPr>
      <a:lvl3pPr algn="l" rtl="0" fontAlgn="base">
        <a:spcBef>
          <a:spcPct val="0"/>
        </a:spcBef>
        <a:spcAft>
          <a:spcPct val="0"/>
        </a:spcAft>
        <a:defRPr sz="1200">
          <a:solidFill>
            <a:srgbClr val="00A8DE"/>
          </a:solidFill>
          <a:latin typeface="OfficinaSansITCPro Book" pitchFamily="50" charset="0"/>
          <a:ea typeface="ＭＳ Ｐゴシック" charset="-128"/>
        </a:defRPr>
      </a:lvl3pPr>
      <a:lvl4pPr algn="l" rtl="0" fontAlgn="base">
        <a:spcBef>
          <a:spcPct val="0"/>
        </a:spcBef>
        <a:spcAft>
          <a:spcPct val="0"/>
        </a:spcAft>
        <a:defRPr sz="1200">
          <a:solidFill>
            <a:srgbClr val="00A8DE"/>
          </a:solidFill>
          <a:latin typeface="OfficinaSansITCPro Book" pitchFamily="50" charset="0"/>
          <a:ea typeface="ＭＳ Ｐゴシック" charset="-128"/>
        </a:defRPr>
      </a:lvl4pPr>
      <a:lvl5pPr algn="l" rtl="0" fontAlgn="base">
        <a:spcBef>
          <a:spcPct val="0"/>
        </a:spcBef>
        <a:spcAft>
          <a:spcPct val="0"/>
        </a:spcAft>
        <a:defRPr sz="1200">
          <a:solidFill>
            <a:srgbClr val="00A8DE"/>
          </a:solidFill>
          <a:latin typeface="OfficinaSansITCPro Book" pitchFamily="50" charset="0"/>
          <a:ea typeface="ＭＳ Ｐゴシック" charset="-128"/>
        </a:defRPr>
      </a:lvl5pPr>
      <a:lvl6pPr marL="457200" algn="l" rtl="0" fontAlgn="base">
        <a:spcBef>
          <a:spcPct val="0"/>
        </a:spcBef>
        <a:spcAft>
          <a:spcPct val="0"/>
        </a:spcAft>
        <a:defRPr sz="1200">
          <a:solidFill>
            <a:srgbClr val="00A8DE"/>
          </a:solidFill>
          <a:latin typeface="OfficinaSansITCPro Book" pitchFamily="50" charset="0"/>
          <a:ea typeface="ＭＳ Ｐゴシック" charset="-128"/>
        </a:defRPr>
      </a:lvl6pPr>
      <a:lvl7pPr marL="914400" algn="l" rtl="0" fontAlgn="base">
        <a:spcBef>
          <a:spcPct val="0"/>
        </a:spcBef>
        <a:spcAft>
          <a:spcPct val="0"/>
        </a:spcAft>
        <a:defRPr sz="1200">
          <a:solidFill>
            <a:srgbClr val="00A8DE"/>
          </a:solidFill>
          <a:latin typeface="OfficinaSansITCPro Book" pitchFamily="50" charset="0"/>
          <a:ea typeface="ＭＳ Ｐゴシック" charset="-128"/>
        </a:defRPr>
      </a:lvl7pPr>
      <a:lvl8pPr marL="1371600" algn="l" rtl="0" fontAlgn="base">
        <a:spcBef>
          <a:spcPct val="0"/>
        </a:spcBef>
        <a:spcAft>
          <a:spcPct val="0"/>
        </a:spcAft>
        <a:defRPr sz="1200">
          <a:solidFill>
            <a:srgbClr val="00A8DE"/>
          </a:solidFill>
          <a:latin typeface="OfficinaSansITCPro Book" pitchFamily="50" charset="0"/>
          <a:ea typeface="ＭＳ Ｐゴシック" charset="-128"/>
        </a:defRPr>
      </a:lvl8pPr>
      <a:lvl9pPr marL="1828800" algn="l" rtl="0" fontAlgn="base">
        <a:spcBef>
          <a:spcPct val="0"/>
        </a:spcBef>
        <a:spcAft>
          <a:spcPct val="0"/>
        </a:spcAft>
        <a:defRPr sz="1200">
          <a:solidFill>
            <a:srgbClr val="00A8DE"/>
          </a:solidFill>
          <a:latin typeface="OfficinaSansITCPro Book" pitchFamily="50" charset="0"/>
          <a:ea typeface="ＭＳ Ｐゴシック" charset="-128"/>
        </a:defRPr>
      </a:lvl9pPr>
    </p:titleStyle>
    <p:bodyStyle>
      <a:lvl1pPr marL="342900" indent="-342900" algn="l" rtl="0" fontAlgn="base">
        <a:spcBef>
          <a:spcPct val="20000"/>
        </a:spcBef>
        <a:spcAft>
          <a:spcPct val="0"/>
        </a:spcAft>
        <a:defRPr sz="4000">
          <a:solidFill>
            <a:srgbClr val="868689"/>
          </a:solidFill>
          <a:latin typeface="+mn-lt"/>
          <a:ea typeface="+mn-ea"/>
          <a:cs typeface="+mn-cs"/>
        </a:defRPr>
      </a:lvl1pPr>
      <a:lvl2pPr marL="742950" indent="-285750" algn="l" rtl="0" fontAlgn="base">
        <a:spcBef>
          <a:spcPct val="20000"/>
        </a:spcBef>
        <a:spcAft>
          <a:spcPct val="0"/>
        </a:spcAft>
        <a:buChar char="–"/>
        <a:defRPr>
          <a:solidFill>
            <a:srgbClr val="00A8DE"/>
          </a:solidFill>
          <a:latin typeface="+mn-lt"/>
          <a:ea typeface="+mn-ea"/>
        </a:defRPr>
      </a:lvl2pPr>
      <a:lvl3pPr marL="1143000" indent="-228600" algn="l" rtl="0" fontAlgn="base">
        <a:spcBef>
          <a:spcPct val="20000"/>
        </a:spcBef>
        <a:spcAft>
          <a:spcPct val="0"/>
        </a:spcAft>
        <a:defRPr>
          <a:solidFill>
            <a:srgbClr val="00A8DE"/>
          </a:solidFill>
          <a:latin typeface="+mn-lt"/>
          <a:ea typeface="+mn-ea"/>
        </a:defRPr>
      </a:lvl3pPr>
      <a:lvl4pPr marL="1562100" indent="-228600" algn="l" rtl="0" fontAlgn="base">
        <a:spcBef>
          <a:spcPct val="20000"/>
        </a:spcBef>
        <a:spcAft>
          <a:spcPct val="0"/>
        </a:spcAft>
        <a:buChar char="–"/>
        <a:defRPr>
          <a:solidFill>
            <a:srgbClr val="00A8DE"/>
          </a:solidFill>
          <a:latin typeface="+mn-lt"/>
          <a:ea typeface="+mn-ea"/>
        </a:defRPr>
      </a:lvl4pPr>
      <a:lvl5pPr marL="1981200" indent="-228600" algn="l" rtl="0" fontAlgn="base">
        <a:spcBef>
          <a:spcPct val="20000"/>
        </a:spcBef>
        <a:spcAft>
          <a:spcPct val="0"/>
        </a:spcAft>
        <a:buChar char="»"/>
        <a:defRPr>
          <a:solidFill>
            <a:srgbClr val="00A8DE"/>
          </a:solidFill>
          <a:latin typeface="+mn-lt"/>
          <a:ea typeface="+mn-ea"/>
        </a:defRPr>
      </a:lvl5pPr>
      <a:lvl6pPr marL="2438400" indent="-228600" algn="l" rtl="0" fontAlgn="base">
        <a:spcBef>
          <a:spcPct val="20000"/>
        </a:spcBef>
        <a:spcAft>
          <a:spcPct val="0"/>
        </a:spcAft>
        <a:buChar char="»"/>
        <a:defRPr>
          <a:solidFill>
            <a:srgbClr val="00A8DE"/>
          </a:solidFill>
          <a:latin typeface="+mn-lt"/>
          <a:ea typeface="+mn-ea"/>
        </a:defRPr>
      </a:lvl6pPr>
      <a:lvl7pPr marL="2895600" indent="-228600" algn="l" rtl="0" fontAlgn="base">
        <a:spcBef>
          <a:spcPct val="20000"/>
        </a:spcBef>
        <a:spcAft>
          <a:spcPct val="0"/>
        </a:spcAft>
        <a:buChar char="»"/>
        <a:defRPr>
          <a:solidFill>
            <a:srgbClr val="00A8DE"/>
          </a:solidFill>
          <a:latin typeface="+mn-lt"/>
          <a:ea typeface="+mn-ea"/>
        </a:defRPr>
      </a:lvl7pPr>
      <a:lvl8pPr marL="3352800" indent="-228600" algn="l" rtl="0" fontAlgn="base">
        <a:spcBef>
          <a:spcPct val="20000"/>
        </a:spcBef>
        <a:spcAft>
          <a:spcPct val="0"/>
        </a:spcAft>
        <a:buChar char="»"/>
        <a:defRPr>
          <a:solidFill>
            <a:srgbClr val="00A8DE"/>
          </a:solidFill>
          <a:latin typeface="+mn-lt"/>
          <a:ea typeface="+mn-ea"/>
        </a:defRPr>
      </a:lvl8pPr>
      <a:lvl9pPr marL="3810000" indent="-228600" algn="l" rtl="0" fontAlgn="base">
        <a:spcBef>
          <a:spcPct val="20000"/>
        </a:spcBef>
        <a:spcAft>
          <a:spcPct val="0"/>
        </a:spcAft>
        <a:buChar char="»"/>
        <a:defRPr>
          <a:solidFill>
            <a:srgbClr val="00A8DE"/>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92962" name="Line 2"/>
          <p:cNvSpPr>
            <a:spLocks noChangeShapeType="1"/>
          </p:cNvSpPr>
          <p:nvPr/>
        </p:nvSpPr>
        <p:spPr bwMode="auto">
          <a:xfrm>
            <a:off x="0" y="685800"/>
            <a:ext cx="7696200" cy="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sp>
        <p:nvSpPr>
          <p:cNvPr id="1192963" name="Rectangle 3"/>
          <p:cNvSpPr>
            <a:spLocks noGrp="1" noChangeArrowheads="1"/>
          </p:cNvSpPr>
          <p:nvPr>
            <p:ph type="body" idx="1"/>
          </p:nvPr>
        </p:nvSpPr>
        <p:spPr bwMode="auto">
          <a:xfrm>
            <a:off x="179388" y="1125538"/>
            <a:ext cx="8569325"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AT" smtClean="0"/>
              <a:t>Textmasterformate durch Klicken bearbeiten</a:t>
            </a:r>
          </a:p>
          <a:p>
            <a:pPr lvl="1"/>
            <a:r>
              <a:rPr lang="de-AT" smtClean="0"/>
              <a:t>Zweite Ebene</a:t>
            </a:r>
          </a:p>
          <a:p>
            <a:pPr lvl="2"/>
            <a:r>
              <a:rPr lang="de-AT" smtClean="0"/>
              <a:t>Dritte Ebene</a:t>
            </a:r>
          </a:p>
          <a:p>
            <a:pPr lvl="3"/>
            <a:r>
              <a:rPr lang="de-AT" smtClean="0"/>
              <a:t>Vierte Ebene</a:t>
            </a:r>
          </a:p>
          <a:p>
            <a:pPr lvl="4"/>
            <a:r>
              <a:rPr lang="de-AT" smtClean="0"/>
              <a:t>Fünfte Ebene</a:t>
            </a:r>
          </a:p>
        </p:txBody>
      </p:sp>
      <p:pic>
        <p:nvPicPr>
          <p:cNvPr id="1192964" name="Picture 4" descr="uni_logo_farb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32700" y="19050"/>
            <a:ext cx="1511300" cy="415925"/>
          </a:xfrm>
          <a:prstGeom prst="rect">
            <a:avLst/>
          </a:prstGeom>
          <a:noFill/>
          <a:extLst>
            <a:ext uri="{909E8E84-426E-40dd-AFC4-6F175D3DCCD1}">
              <a14:hiddenFill xmlns:a14="http://schemas.microsoft.com/office/drawing/2010/main">
                <a:solidFill>
                  <a:srgbClr val="FFFFFF"/>
                </a:solidFill>
              </a14:hiddenFill>
            </a:ext>
          </a:extLst>
        </p:spPr>
      </p:pic>
      <p:pic>
        <p:nvPicPr>
          <p:cNvPr id="1192965" name="Picture 5" descr="22112_thumb"/>
          <p:cNvPicPr>
            <a:picLocks noChangeAspect="1" noChangeArrowheads="1"/>
          </p:cNvPicPr>
          <p:nvPr/>
        </p:nvPicPr>
        <p:blipFill>
          <a:blip r:embed="rId16" cstate="print">
            <a:extLst>
              <a:ext uri="{28A0092B-C50C-407E-A947-70E740481C1C}">
                <a14:useLocalDpi xmlns:a14="http://schemas.microsoft.com/office/drawing/2010/main" val="0"/>
              </a:ext>
            </a:extLst>
          </a:blip>
          <a:srcRect r="27202" b="26620"/>
          <a:stretch>
            <a:fillRect/>
          </a:stretch>
        </p:blipFill>
        <p:spPr bwMode="auto">
          <a:xfrm>
            <a:off x="9404350" y="476250"/>
            <a:ext cx="1028700" cy="541338"/>
          </a:xfrm>
          <a:prstGeom prst="rect">
            <a:avLst/>
          </a:prstGeom>
          <a:noFill/>
          <a:extLst>
            <a:ext uri="{909E8E84-426E-40dd-AFC4-6F175D3DCCD1}">
              <a14:hiddenFill xmlns:a14="http://schemas.microsoft.com/office/drawing/2010/main">
                <a:solidFill>
                  <a:srgbClr val="FFFFFF"/>
                </a:solidFill>
              </a14:hiddenFill>
            </a:ext>
          </a:extLst>
        </p:spPr>
      </p:pic>
      <p:pic>
        <p:nvPicPr>
          <p:cNvPr id="1192966" name="Picture 6" descr="VCQ_logo_1c"/>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856538" y="509588"/>
            <a:ext cx="1230312" cy="639762"/>
          </a:xfrm>
          <a:prstGeom prst="rect">
            <a:avLst/>
          </a:prstGeom>
          <a:solidFill>
            <a:schemeClr val="bg1">
              <a:alpha val="70000"/>
            </a:schemeClr>
          </a:solidFill>
        </p:spPr>
      </p:pic>
      <p:sp>
        <p:nvSpPr>
          <p:cNvPr id="1192967" name="Rectangle 7"/>
          <p:cNvSpPr>
            <a:spLocks noChangeArrowheads="1"/>
          </p:cNvSpPr>
          <p:nvPr/>
        </p:nvSpPr>
        <p:spPr bwMode="auto">
          <a:xfrm>
            <a:off x="7677150" y="381000"/>
            <a:ext cx="1771650" cy="952500"/>
          </a:xfrm>
          <a:prstGeom prst="rect">
            <a:avLst/>
          </a:prstGeom>
          <a:solidFill>
            <a:schemeClr val="bg1">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de-AT">
              <a:solidFill>
                <a:srgbClr val="000000"/>
              </a:solidFill>
              <a:latin typeface="Arial" charset="0"/>
              <a:ea typeface="ＭＳ Ｐゴシック" pitchFamily="-111" charset="-128"/>
            </a:endParaRPr>
          </a:p>
        </p:txBody>
      </p:sp>
    </p:spTree>
    <p:extLst>
      <p:ext uri="{BB962C8B-B14F-4D97-AF65-F5344CB8AC3E}">
        <p14:creationId xmlns:p14="http://schemas.microsoft.com/office/powerpoint/2010/main" val="410382009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Lst>
  <p:txStyles>
    <p:titleStyle>
      <a:lvl1pPr algn="l" rtl="0" eaLnBrk="1" fontAlgn="base" hangingPunct="1">
        <a:spcBef>
          <a:spcPct val="0"/>
        </a:spcBef>
        <a:spcAft>
          <a:spcPct val="0"/>
        </a:spcAft>
        <a:defRPr sz="1200">
          <a:solidFill>
            <a:srgbClr val="00A8DE"/>
          </a:solidFill>
          <a:latin typeface="+mj-lt"/>
          <a:ea typeface="+mj-ea"/>
          <a:cs typeface="+mj-cs"/>
        </a:defRPr>
      </a:lvl1pPr>
      <a:lvl2pPr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2pPr>
      <a:lvl3pPr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3pPr>
      <a:lvl4pPr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4pPr>
      <a:lvl5pPr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5pPr>
      <a:lvl6pPr marL="457200"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6pPr>
      <a:lvl7pPr marL="914400"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7pPr>
      <a:lvl8pPr marL="1371600"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8pPr>
      <a:lvl9pPr marL="1828800" algn="l" rtl="0" eaLnBrk="1" fontAlgn="base" hangingPunct="1">
        <a:spcBef>
          <a:spcPct val="0"/>
        </a:spcBef>
        <a:spcAft>
          <a:spcPct val="0"/>
        </a:spcAft>
        <a:defRPr sz="1200">
          <a:solidFill>
            <a:srgbClr val="00A8DE"/>
          </a:solidFill>
          <a:latin typeface="OfficinaSansITCPro Book" pitchFamily="50" charset="0"/>
          <a:ea typeface="ＭＳ Ｐゴシック" charset="-128"/>
        </a:defRPr>
      </a:lvl9pPr>
    </p:titleStyle>
    <p:bodyStyle>
      <a:lvl1pPr marL="342900" indent="-342900" algn="l" rtl="0" eaLnBrk="1" fontAlgn="base" hangingPunct="1">
        <a:spcBef>
          <a:spcPct val="20000"/>
        </a:spcBef>
        <a:spcAft>
          <a:spcPct val="0"/>
        </a:spcAft>
        <a:defRPr sz="4000">
          <a:solidFill>
            <a:srgbClr val="868689"/>
          </a:solidFill>
          <a:latin typeface="+mn-lt"/>
          <a:ea typeface="+mn-ea"/>
          <a:cs typeface="+mn-cs"/>
        </a:defRPr>
      </a:lvl1pPr>
      <a:lvl2pPr marL="742950" indent="-285750" algn="l" rtl="0" eaLnBrk="1" fontAlgn="base" hangingPunct="1">
        <a:spcBef>
          <a:spcPct val="20000"/>
        </a:spcBef>
        <a:spcAft>
          <a:spcPct val="0"/>
        </a:spcAft>
        <a:buChar char="–"/>
        <a:defRPr>
          <a:solidFill>
            <a:srgbClr val="00A8DE"/>
          </a:solidFill>
          <a:latin typeface="+mn-lt"/>
          <a:ea typeface="+mn-ea"/>
        </a:defRPr>
      </a:lvl2pPr>
      <a:lvl3pPr marL="1143000" indent="-228600" algn="l" rtl="0" eaLnBrk="1" fontAlgn="base" hangingPunct="1">
        <a:spcBef>
          <a:spcPct val="20000"/>
        </a:spcBef>
        <a:spcAft>
          <a:spcPct val="0"/>
        </a:spcAft>
        <a:defRPr>
          <a:solidFill>
            <a:srgbClr val="00A8DE"/>
          </a:solidFill>
          <a:latin typeface="+mn-lt"/>
          <a:ea typeface="+mn-ea"/>
        </a:defRPr>
      </a:lvl3pPr>
      <a:lvl4pPr marL="1562100" indent="-228600" algn="l" rtl="0" eaLnBrk="1" fontAlgn="base" hangingPunct="1">
        <a:spcBef>
          <a:spcPct val="20000"/>
        </a:spcBef>
        <a:spcAft>
          <a:spcPct val="0"/>
        </a:spcAft>
        <a:buChar char="–"/>
        <a:defRPr>
          <a:solidFill>
            <a:srgbClr val="00A8DE"/>
          </a:solidFill>
          <a:latin typeface="+mn-lt"/>
          <a:ea typeface="+mn-ea"/>
        </a:defRPr>
      </a:lvl4pPr>
      <a:lvl5pPr marL="1981200" indent="-228600" algn="l" rtl="0" eaLnBrk="1" fontAlgn="base" hangingPunct="1">
        <a:spcBef>
          <a:spcPct val="20000"/>
        </a:spcBef>
        <a:spcAft>
          <a:spcPct val="0"/>
        </a:spcAft>
        <a:buChar char="»"/>
        <a:defRPr>
          <a:solidFill>
            <a:srgbClr val="00A8DE"/>
          </a:solidFill>
          <a:latin typeface="+mn-lt"/>
          <a:ea typeface="+mn-ea"/>
        </a:defRPr>
      </a:lvl5pPr>
      <a:lvl6pPr marL="2438400" indent="-228600" algn="l" rtl="0" eaLnBrk="1" fontAlgn="base" hangingPunct="1">
        <a:spcBef>
          <a:spcPct val="20000"/>
        </a:spcBef>
        <a:spcAft>
          <a:spcPct val="0"/>
        </a:spcAft>
        <a:buChar char="»"/>
        <a:defRPr>
          <a:solidFill>
            <a:srgbClr val="00A8DE"/>
          </a:solidFill>
          <a:latin typeface="+mn-lt"/>
          <a:ea typeface="+mn-ea"/>
        </a:defRPr>
      </a:lvl6pPr>
      <a:lvl7pPr marL="2895600" indent="-228600" algn="l" rtl="0" eaLnBrk="1" fontAlgn="base" hangingPunct="1">
        <a:spcBef>
          <a:spcPct val="20000"/>
        </a:spcBef>
        <a:spcAft>
          <a:spcPct val="0"/>
        </a:spcAft>
        <a:buChar char="»"/>
        <a:defRPr>
          <a:solidFill>
            <a:srgbClr val="00A8DE"/>
          </a:solidFill>
          <a:latin typeface="+mn-lt"/>
          <a:ea typeface="+mn-ea"/>
        </a:defRPr>
      </a:lvl7pPr>
      <a:lvl8pPr marL="3352800" indent="-228600" algn="l" rtl="0" eaLnBrk="1" fontAlgn="base" hangingPunct="1">
        <a:spcBef>
          <a:spcPct val="20000"/>
        </a:spcBef>
        <a:spcAft>
          <a:spcPct val="0"/>
        </a:spcAft>
        <a:buChar char="»"/>
        <a:defRPr>
          <a:solidFill>
            <a:srgbClr val="00A8DE"/>
          </a:solidFill>
          <a:latin typeface="+mn-lt"/>
          <a:ea typeface="+mn-ea"/>
        </a:defRPr>
      </a:lvl8pPr>
      <a:lvl9pPr marL="3810000" indent="-228600" algn="l" rtl="0" eaLnBrk="1" fontAlgn="base" hangingPunct="1">
        <a:spcBef>
          <a:spcPct val="20000"/>
        </a:spcBef>
        <a:spcAft>
          <a:spcPct val="0"/>
        </a:spcAft>
        <a:buChar char="»"/>
        <a:defRPr>
          <a:solidFill>
            <a:srgbClr val="00A8DE"/>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92963" name="Rectangle 3"/>
          <p:cNvSpPr>
            <a:spLocks noGrp="1" noChangeArrowheads="1"/>
          </p:cNvSpPr>
          <p:nvPr>
            <p:ph type="body" idx="1"/>
          </p:nvPr>
        </p:nvSpPr>
        <p:spPr bwMode="auto">
          <a:xfrm>
            <a:off x="179388" y="1125538"/>
            <a:ext cx="8569325"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AT" smtClean="0"/>
              <a:t>Textmasterformate durch Klicken bearbeiten</a:t>
            </a:r>
          </a:p>
          <a:p>
            <a:pPr lvl="1"/>
            <a:r>
              <a:rPr lang="de-AT" smtClean="0"/>
              <a:t>Zweite Ebene</a:t>
            </a:r>
          </a:p>
          <a:p>
            <a:pPr lvl="2"/>
            <a:r>
              <a:rPr lang="de-AT" smtClean="0"/>
              <a:t>Dritte Ebene</a:t>
            </a:r>
          </a:p>
          <a:p>
            <a:pPr lvl="3"/>
            <a:r>
              <a:rPr lang="de-AT" smtClean="0"/>
              <a:t>Vierte Ebene</a:t>
            </a:r>
          </a:p>
          <a:p>
            <a:pPr lvl="4"/>
            <a:r>
              <a:rPr lang="de-AT" smtClean="0"/>
              <a:t>Fünfte Ebene</a:t>
            </a:r>
          </a:p>
        </p:txBody>
      </p:sp>
      <p:pic>
        <p:nvPicPr>
          <p:cNvPr id="1192964" name="Picture 4" descr="uni_logo_farbe"/>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632700" y="19050"/>
            <a:ext cx="1511300" cy="415925"/>
          </a:xfrm>
          <a:prstGeom prst="rect">
            <a:avLst/>
          </a:prstGeom>
          <a:noFill/>
          <a:extLst>
            <a:ext uri="{909E8E84-426E-40dd-AFC4-6F175D3DCCD1}">
              <a14:hiddenFill xmlns:a14="http://schemas.microsoft.com/office/drawing/2010/main">
                <a:solidFill>
                  <a:srgbClr val="FFFFFF"/>
                </a:solidFill>
              </a14:hiddenFill>
            </a:ext>
          </a:extLst>
        </p:spPr>
      </p:pic>
      <p:pic>
        <p:nvPicPr>
          <p:cNvPr id="1192965" name="Picture 5" descr="22112_thumb"/>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r="27202" b="26620"/>
          <a:stretch>
            <a:fillRect/>
          </a:stretch>
        </p:blipFill>
        <p:spPr bwMode="auto">
          <a:xfrm>
            <a:off x="9404350" y="476250"/>
            <a:ext cx="1028700" cy="541338"/>
          </a:xfrm>
          <a:prstGeom prst="rect">
            <a:avLst/>
          </a:prstGeom>
          <a:noFill/>
          <a:extLst>
            <a:ext uri="{909E8E84-426E-40dd-AFC4-6F175D3DCCD1}">
              <a14:hiddenFill xmlns:a14="http://schemas.microsoft.com/office/drawing/2010/main">
                <a:solidFill>
                  <a:srgbClr val="FFFFFF"/>
                </a:solidFill>
              </a14:hiddenFill>
            </a:ext>
          </a:extLst>
        </p:spPr>
      </p:pic>
      <p:pic>
        <p:nvPicPr>
          <p:cNvPr id="1192966" name="Picture 6" descr="VCQ_logo_1c"/>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856538" y="509588"/>
            <a:ext cx="1230312" cy="639762"/>
          </a:xfrm>
          <a:prstGeom prst="rect">
            <a:avLst/>
          </a:prstGeom>
          <a:solidFill>
            <a:schemeClr val="bg1">
              <a:alpha val="70000"/>
            </a:schemeClr>
          </a:solidFill>
        </p:spPr>
      </p:pic>
      <p:sp>
        <p:nvSpPr>
          <p:cNvPr id="1192967" name="Rectangle 7"/>
          <p:cNvSpPr>
            <a:spLocks noChangeArrowheads="1"/>
          </p:cNvSpPr>
          <p:nvPr userDrawn="1"/>
        </p:nvSpPr>
        <p:spPr bwMode="auto">
          <a:xfrm>
            <a:off x="7677150" y="381000"/>
            <a:ext cx="1771650" cy="952500"/>
          </a:xfrm>
          <a:prstGeom prst="rect">
            <a:avLst/>
          </a:prstGeom>
          <a:solidFill>
            <a:schemeClr val="bg1">
              <a:alpha val="3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Tree>
    <p:extLst>
      <p:ext uri="{BB962C8B-B14F-4D97-AF65-F5344CB8AC3E}">
        <p14:creationId xmlns:p14="http://schemas.microsoft.com/office/powerpoint/2010/main" val="293855187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p:txStyles>
    <p:titleStyle>
      <a:lvl1pPr algn="l" rtl="0" fontAlgn="base">
        <a:spcBef>
          <a:spcPct val="0"/>
        </a:spcBef>
        <a:spcAft>
          <a:spcPct val="0"/>
        </a:spcAft>
        <a:defRPr sz="1200">
          <a:solidFill>
            <a:srgbClr val="00A8DE"/>
          </a:solidFill>
          <a:latin typeface="+mj-lt"/>
          <a:ea typeface="+mj-ea"/>
          <a:cs typeface="+mj-cs"/>
        </a:defRPr>
      </a:lvl1pPr>
      <a:lvl2pPr algn="l" rtl="0" fontAlgn="base">
        <a:spcBef>
          <a:spcPct val="0"/>
        </a:spcBef>
        <a:spcAft>
          <a:spcPct val="0"/>
        </a:spcAft>
        <a:defRPr sz="1200">
          <a:solidFill>
            <a:srgbClr val="00A8DE"/>
          </a:solidFill>
          <a:latin typeface="OfficinaSansITCPro Book" pitchFamily="50" charset="0"/>
          <a:ea typeface="ＭＳ Ｐゴシック" charset="-128"/>
        </a:defRPr>
      </a:lvl2pPr>
      <a:lvl3pPr algn="l" rtl="0" fontAlgn="base">
        <a:spcBef>
          <a:spcPct val="0"/>
        </a:spcBef>
        <a:spcAft>
          <a:spcPct val="0"/>
        </a:spcAft>
        <a:defRPr sz="1200">
          <a:solidFill>
            <a:srgbClr val="00A8DE"/>
          </a:solidFill>
          <a:latin typeface="OfficinaSansITCPro Book" pitchFamily="50" charset="0"/>
          <a:ea typeface="ＭＳ Ｐゴシック" charset="-128"/>
        </a:defRPr>
      </a:lvl3pPr>
      <a:lvl4pPr algn="l" rtl="0" fontAlgn="base">
        <a:spcBef>
          <a:spcPct val="0"/>
        </a:spcBef>
        <a:spcAft>
          <a:spcPct val="0"/>
        </a:spcAft>
        <a:defRPr sz="1200">
          <a:solidFill>
            <a:srgbClr val="00A8DE"/>
          </a:solidFill>
          <a:latin typeface="OfficinaSansITCPro Book" pitchFamily="50" charset="0"/>
          <a:ea typeface="ＭＳ Ｐゴシック" charset="-128"/>
        </a:defRPr>
      </a:lvl4pPr>
      <a:lvl5pPr algn="l" rtl="0" fontAlgn="base">
        <a:spcBef>
          <a:spcPct val="0"/>
        </a:spcBef>
        <a:spcAft>
          <a:spcPct val="0"/>
        </a:spcAft>
        <a:defRPr sz="1200">
          <a:solidFill>
            <a:srgbClr val="00A8DE"/>
          </a:solidFill>
          <a:latin typeface="OfficinaSansITCPro Book" pitchFamily="50" charset="0"/>
          <a:ea typeface="ＭＳ Ｐゴシック" charset="-128"/>
        </a:defRPr>
      </a:lvl5pPr>
      <a:lvl6pPr marL="457200" algn="l" rtl="0" fontAlgn="base">
        <a:spcBef>
          <a:spcPct val="0"/>
        </a:spcBef>
        <a:spcAft>
          <a:spcPct val="0"/>
        </a:spcAft>
        <a:defRPr sz="1200">
          <a:solidFill>
            <a:srgbClr val="00A8DE"/>
          </a:solidFill>
          <a:latin typeface="OfficinaSansITCPro Book" pitchFamily="50" charset="0"/>
          <a:ea typeface="ＭＳ Ｐゴシック" charset="-128"/>
        </a:defRPr>
      </a:lvl6pPr>
      <a:lvl7pPr marL="914400" algn="l" rtl="0" fontAlgn="base">
        <a:spcBef>
          <a:spcPct val="0"/>
        </a:spcBef>
        <a:spcAft>
          <a:spcPct val="0"/>
        </a:spcAft>
        <a:defRPr sz="1200">
          <a:solidFill>
            <a:srgbClr val="00A8DE"/>
          </a:solidFill>
          <a:latin typeface="OfficinaSansITCPro Book" pitchFamily="50" charset="0"/>
          <a:ea typeface="ＭＳ Ｐゴシック" charset="-128"/>
        </a:defRPr>
      </a:lvl7pPr>
      <a:lvl8pPr marL="1371600" algn="l" rtl="0" fontAlgn="base">
        <a:spcBef>
          <a:spcPct val="0"/>
        </a:spcBef>
        <a:spcAft>
          <a:spcPct val="0"/>
        </a:spcAft>
        <a:defRPr sz="1200">
          <a:solidFill>
            <a:srgbClr val="00A8DE"/>
          </a:solidFill>
          <a:latin typeface="OfficinaSansITCPro Book" pitchFamily="50" charset="0"/>
          <a:ea typeface="ＭＳ Ｐゴシック" charset="-128"/>
        </a:defRPr>
      </a:lvl8pPr>
      <a:lvl9pPr marL="1828800" algn="l" rtl="0" fontAlgn="base">
        <a:spcBef>
          <a:spcPct val="0"/>
        </a:spcBef>
        <a:spcAft>
          <a:spcPct val="0"/>
        </a:spcAft>
        <a:defRPr sz="1200">
          <a:solidFill>
            <a:srgbClr val="00A8DE"/>
          </a:solidFill>
          <a:latin typeface="OfficinaSansITCPro Book" pitchFamily="50" charset="0"/>
          <a:ea typeface="ＭＳ Ｐゴシック" charset="-128"/>
        </a:defRPr>
      </a:lvl9pPr>
    </p:titleStyle>
    <p:bodyStyle>
      <a:lvl1pPr marL="342900" indent="-342900" algn="l" rtl="0" fontAlgn="base">
        <a:spcBef>
          <a:spcPct val="20000"/>
        </a:spcBef>
        <a:spcAft>
          <a:spcPct val="0"/>
        </a:spcAft>
        <a:defRPr sz="4000">
          <a:solidFill>
            <a:srgbClr val="868689"/>
          </a:solidFill>
          <a:latin typeface="+mn-lt"/>
          <a:ea typeface="+mn-ea"/>
          <a:cs typeface="+mn-cs"/>
        </a:defRPr>
      </a:lvl1pPr>
      <a:lvl2pPr marL="742950" indent="-285750" algn="l" rtl="0" fontAlgn="base">
        <a:spcBef>
          <a:spcPct val="20000"/>
        </a:spcBef>
        <a:spcAft>
          <a:spcPct val="0"/>
        </a:spcAft>
        <a:buChar char="–"/>
        <a:defRPr>
          <a:solidFill>
            <a:srgbClr val="00A8DE"/>
          </a:solidFill>
          <a:latin typeface="+mn-lt"/>
          <a:ea typeface="+mn-ea"/>
        </a:defRPr>
      </a:lvl2pPr>
      <a:lvl3pPr marL="1143000" indent="-228600" algn="l" rtl="0" fontAlgn="base">
        <a:spcBef>
          <a:spcPct val="20000"/>
        </a:spcBef>
        <a:spcAft>
          <a:spcPct val="0"/>
        </a:spcAft>
        <a:defRPr>
          <a:solidFill>
            <a:srgbClr val="00A8DE"/>
          </a:solidFill>
          <a:latin typeface="+mn-lt"/>
          <a:ea typeface="+mn-ea"/>
        </a:defRPr>
      </a:lvl3pPr>
      <a:lvl4pPr marL="1562100" indent="-228600" algn="l" rtl="0" fontAlgn="base">
        <a:spcBef>
          <a:spcPct val="20000"/>
        </a:spcBef>
        <a:spcAft>
          <a:spcPct val="0"/>
        </a:spcAft>
        <a:buChar char="–"/>
        <a:defRPr>
          <a:solidFill>
            <a:srgbClr val="00A8DE"/>
          </a:solidFill>
          <a:latin typeface="+mn-lt"/>
          <a:ea typeface="+mn-ea"/>
        </a:defRPr>
      </a:lvl4pPr>
      <a:lvl5pPr marL="1981200" indent="-228600" algn="l" rtl="0" fontAlgn="base">
        <a:spcBef>
          <a:spcPct val="20000"/>
        </a:spcBef>
        <a:spcAft>
          <a:spcPct val="0"/>
        </a:spcAft>
        <a:buChar char="»"/>
        <a:defRPr>
          <a:solidFill>
            <a:srgbClr val="00A8DE"/>
          </a:solidFill>
          <a:latin typeface="+mn-lt"/>
          <a:ea typeface="+mn-ea"/>
        </a:defRPr>
      </a:lvl5pPr>
      <a:lvl6pPr marL="2438400" indent="-228600" algn="l" rtl="0" fontAlgn="base">
        <a:spcBef>
          <a:spcPct val="20000"/>
        </a:spcBef>
        <a:spcAft>
          <a:spcPct val="0"/>
        </a:spcAft>
        <a:buChar char="»"/>
        <a:defRPr>
          <a:solidFill>
            <a:srgbClr val="00A8DE"/>
          </a:solidFill>
          <a:latin typeface="+mn-lt"/>
          <a:ea typeface="+mn-ea"/>
        </a:defRPr>
      </a:lvl6pPr>
      <a:lvl7pPr marL="2895600" indent="-228600" algn="l" rtl="0" fontAlgn="base">
        <a:spcBef>
          <a:spcPct val="20000"/>
        </a:spcBef>
        <a:spcAft>
          <a:spcPct val="0"/>
        </a:spcAft>
        <a:buChar char="»"/>
        <a:defRPr>
          <a:solidFill>
            <a:srgbClr val="00A8DE"/>
          </a:solidFill>
          <a:latin typeface="+mn-lt"/>
          <a:ea typeface="+mn-ea"/>
        </a:defRPr>
      </a:lvl7pPr>
      <a:lvl8pPr marL="3352800" indent="-228600" algn="l" rtl="0" fontAlgn="base">
        <a:spcBef>
          <a:spcPct val="20000"/>
        </a:spcBef>
        <a:spcAft>
          <a:spcPct val="0"/>
        </a:spcAft>
        <a:buChar char="»"/>
        <a:defRPr>
          <a:solidFill>
            <a:srgbClr val="00A8DE"/>
          </a:solidFill>
          <a:latin typeface="+mn-lt"/>
          <a:ea typeface="+mn-ea"/>
        </a:defRPr>
      </a:lvl8pPr>
      <a:lvl9pPr marL="3810000" indent="-228600" algn="l" rtl="0" fontAlgn="base">
        <a:spcBef>
          <a:spcPct val="20000"/>
        </a:spcBef>
        <a:spcAft>
          <a:spcPct val="0"/>
        </a:spcAft>
        <a:buChar char="»"/>
        <a:defRPr>
          <a:solidFill>
            <a:srgbClr val="00A8DE"/>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AT"/>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DEC3FD8F-86EC-4925-8CB6-F36DC839B029}" type="datetimeFigureOut">
              <a:rPr lang="de-AT" smtClean="0">
                <a:solidFill>
                  <a:prstClr val="black">
                    <a:tint val="75000"/>
                  </a:prstClr>
                </a:solidFill>
                <a:latin typeface="Calibri"/>
                <a:ea typeface="ＭＳ Ｐゴシック" charset="-128"/>
              </a:rPr>
              <a:pPr defTabSz="914400"/>
              <a:t>14/07/16</a:t>
            </a:fld>
            <a:endParaRPr lang="de-AT">
              <a:solidFill>
                <a:prstClr val="black">
                  <a:tint val="75000"/>
                </a:prstClr>
              </a:solidFill>
              <a:latin typeface="Calibri"/>
              <a:ea typeface="ＭＳ Ｐゴシック" charset="-128"/>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de-AT">
              <a:solidFill>
                <a:prstClr val="black">
                  <a:tint val="75000"/>
                </a:prstClr>
              </a:solidFill>
              <a:latin typeface="Calibri"/>
              <a:ea typeface="ＭＳ Ｐゴシック" charset="-128"/>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D5CCA40C-ACA4-4071-BCC2-646E28CA95B1}" type="slidenum">
              <a:rPr lang="de-AT" smtClean="0">
                <a:solidFill>
                  <a:prstClr val="black">
                    <a:tint val="75000"/>
                  </a:prstClr>
                </a:solidFill>
                <a:latin typeface="Calibri"/>
                <a:ea typeface="ＭＳ Ｐゴシック" charset="-128"/>
              </a:rPr>
              <a:pPr defTabSz="914400"/>
              <a:t>‹Nr.›</a:t>
            </a:fld>
            <a:endParaRPr lang="de-AT">
              <a:solidFill>
                <a:prstClr val="black">
                  <a:tint val="75000"/>
                </a:prstClr>
              </a:solidFill>
              <a:latin typeface="Calibri"/>
              <a:ea typeface="ＭＳ Ｐゴシック" charset="-128"/>
            </a:endParaRPr>
          </a:p>
        </p:txBody>
      </p:sp>
    </p:spTree>
    <p:extLst>
      <p:ext uri="{BB962C8B-B14F-4D97-AF65-F5344CB8AC3E}">
        <p14:creationId xmlns:p14="http://schemas.microsoft.com/office/powerpoint/2010/main" val="2976933461"/>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jpe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png"/><Relationship Id="rId10" Type="http://schemas.openxmlformats.org/officeDocument/2006/relationships/image" Target="../media/image45.jpe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7.png"/><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customXml" Target="../ink/ink5.xml"/><Relationship Id="rId8" Type="http://schemas.openxmlformats.org/officeDocument/2006/relationships/image" Target="../media/image62.png"/><Relationship Id="rId9" Type="http://schemas.openxmlformats.org/officeDocument/2006/relationships/customXml" Target="../ink/ink6.xml"/><Relationship Id="rId10" Type="http://schemas.openxmlformats.org/officeDocument/2006/relationships/image" Target="../media/image63.png"/><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8" Type="http://schemas.openxmlformats.org/officeDocument/2006/relationships/image" Target="../media/image64.png"/><Relationship Id="rId9" Type="http://schemas.openxmlformats.org/officeDocument/2006/relationships/image" Target="../media/image65.jpg"/><Relationship Id="rId10" Type="http://schemas.openxmlformats.org/officeDocument/2006/relationships/image" Target="../media/image66.jpeg"/><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1" Type="http://schemas.openxmlformats.org/officeDocument/2006/relationships/image" Target="../media/image76.png"/><Relationship Id="rId12" Type="http://schemas.openxmlformats.org/officeDocument/2006/relationships/image" Target="../media/image77.png"/><Relationship Id="rId13" Type="http://schemas.openxmlformats.org/officeDocument/2006/relationships/image" Target="../media/image78.png"/><Relationship Id="rId14" Type="http://schemas.openxmlformats.org/officeDocument/2006/relationships/image" Target="../media/image79.png"/><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6" Type="http://schemas.openxmlformats.org/officeDocument/2006/relationships/image" Target="../media/image58.png"/><Relationship Id="rId7" Type="http://schemas.openxmlformats.org/officeDocument/2006/relationships/image" Target="../media/image73.png"/><Relationship Id="rId8" Type="http://schemas.openxmlformats.org/officeDocument/2006/relationships/image" Target="../media/image61.png"/><Relationship Id="rId9" Type="http://schemas.openxmlformats.org/officeDocument/2006/relationships/image" Target="../media/image74.png"/><Relationship Id="rId10" Type="http://schemas.openxmlformats.org/officeDocument/2006/relationships/image" Target="../media/image7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1" Type="http://schemas.openxmlformats.org/officeDocument/2006/relationships/image" Target="../media/image940.png"/><Relationship Id="rId12" Type="http://schemas.openxmlformats.org/officeDocument/2006/relationships/customXml" Target="../ink/ink11.xml"/><Relationship Id="rId13" Type="http://schemas.openxmlformats.org/officeDocument/2006/relationships/image" Target="../media/image950.png"/><Relationship Id="rId14" Type="http://schemas.openxmlformats.org/officeDocument/2006/relationships/image" Target="../media/image82.png"/><Relationship Id="rId15" Type="http://schemas.openxmlformats.org/officeDocument/2006/relationships/image" Target="../media/image83.png"/><Relationship Id="rId16" Type="http://schemas.openxmlformats.org/officeDocument/2006/relationships/image" Target="../media/image84.png"/><Relationship Id="rId17" Type="http://schemas.openxmlformats.org/officeDocument/2006/relationships/image" Target="../media/image85.png"/><Relationship Id="rId1" Type="http://schemas.openxmlformats.org/officeDocument/2006/relationships/slideLayout" Target="../slideLayouts/slideLayout14.xml"/><Relationship Id="rId2" Type="http://schemas.openxmlformats.org/officeDocument/2006/relationships/image" Target="../media/image80.png"/><Relationship Id="rId3" Type="http://schemas.openxmlformats.org/officeDocument/2006/relationships/image" Target="../media/image81.png"/><Relationship Id="rId4" Type="http://schemas.openxmlformats.org/officeDocument/2006/relationships/customXml" Target="../ink/ink7.xml"/><Relationship Id="rId5" Type="http://schemas.openxmlformats.org/officeDocument/2006/relationships/image" Target="../media/image9100.png"/><Relationship Id="rId6" Type="http://schemas.openxmlformats.org/officeDocument/2006/relationships/customXml" Target="../ink/ink8.xml"/><Relationship Id="rId7" Type="http://schemas.openxmlformats.org/officeDocument/2006/relationships/image" Target="../media/image920.png"/><Relationship Id="rId8" Type="http://schemas.openxmlformats.org/officeDocument/2006/relationships/customXml" Target="../ink/ink9.xml"/><Relationship Id="rId9" Type="http://schemas.openxmlformats.org/officeDocument/2006/relationships/image" Target="../media/image930.png"/><Relationship Id="rId10" Type="http://schemas.openxmlformats.org/officeDocument/2006/relationships/customXml" Target="../ink/ink10.xml"/></Relationships>
</file>

<file path=ppt/slides/_rels/slide2.xml.rels><?xml version="1.0" encoding="UTF-8" standalone="yes"?>
<Relationships xmlns="http://schemas.openxmlformats.org/package/2006/relationships"><Relationship Id="rId11" Type="http://schemas.openxmlformats.org/officeDocument/2006/relationships/customXml" Target="../ink/ink3.xml"/><Relationship Id="rId12" Type="http://schemas.openxmlformats.org/officeDocument/2006/relationships/image" Target="../media/image22.emf"/><Relationship Id="rId1" Type="http://schemas.openxmlformats.org/officeDocument/2006/relationships/slideLayout" Target="../slideLayouts/slideLayout62.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9.emf"/><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customXml" Target="../ink/ink1.xml"/><Relationship Id="rId8" Type="http://schemas.openxmlformats.org/officeDocument/2006/relationships/image" Target="../media/image20.emf"/><Relationship Id="rId9" Type="http://schemas.openxmlformats.org/officeDocument/2006/relationships/customXml" Target="../ink/ink2.xml"/><Relationship Id="rId10" Type="http://schemas.openxmlformats.org/officeDocument/2006/relationships/image" Target="../media/image21.emf"/></Relationships>
</file>

<file path=ppt/slides/_rels/slide20.xml.rels><?xml version="1.0" encoding="UTF-8" standalone="yes"?>
<Relationships xmlns="http://schemas.openxmlformats.org/package/2006/relationships"><Relationship Id="rId11" Type="http://schemas.openxmlformats.org/officeDocument/2006/relationships/customXml" Target="../ink/ink15.xml"/><Relationship Id="rId12" Type="http://schemas.openxmlformats.org/officeDocument/2006/relationships/image" Target="../media/image940.png"/><Relationship Id="rId13" Type="http://schemas.openxmlformats.org/officeDocument/2006/relationships/customXml" Target="../ink/ink16.xml"/><Relationship Id="rId14" Type="http://schemas.openxmlformats.org/officeDocument/2006/relationships/image" Target="../media/image950.png"/><Relationship Id="rId15" Type="http://schemas.openxmlformats.org/officeDocument/2006/relationships/image" Target="../media/image82.png"/><Relationship Id="rId16" Type="http://schemas.openxmlformats.org/officeDocument/2006/relationships/image" Target="../media/image83.png"/><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customXml" Target="../ink/ink12.xml"/><Relationship Id="rId6" Type="http://schemas.openxmlformats.org/officeDocument/2006/relationships/image" Target="../media/image9100.png"/><Relationship Id="rId7" Type="http://schemas.openxmlformats.org/officeDocument/2006/relationships/customXml" Target="../ink/ink13.xml"/><Relationship Id="rId8" Type="http://schemas.openxmlformats.org/officeDocument/2006/relationships/image" Target="../media/image920.png"/><Relationship Id="rId9" Type="http://schemas.openxmlformats.org/officeDocument/2006/relationships/customXml" Target="../ink/ink14.xml"/><Relationship Id="rId10" Type="http://schemas.openxmlformats.org/officeDocument/2006/relationships/image" Target="../media/image9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86.jpg"/><Relationship Id="rId4" Type="http://schemas.openxmlformats.org/officeDocument/2006/relationships/image" Target="../media/image87.png"/><Relationship Id="rId5" Type="http://schemas.openxmlformats.org/officeDocument/2006/relationships/image" Target="../media/image40.png"/><Relationship Id="rId6" Type="http://schemas.openxmlformats.org/officeDocument/2006/relationships/image" Target="../media/image88.png"/><Relationship Id="rId7" Type="http://schemas.openxmlformats.org/officeDocument/2006/relationships/image" Target="../media/image89.png"/><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90.jpg"/></Relationships>
</file>

<file path=ppt/slides/_rels/slide24.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jpg"/><Relationship Id="rId1" Type="http://schemas.openxmlformats.org/officeDocument/2006/relationships/slideLayout" Target="../slideLayouts/slideLayout16.xml"/><Relationship Id="rId2" Type="http://schemas.openxmlformats.org/officeDocument/2006/relationships/image" Target="../media/image93.png"/></Relationships>
</file>

<file path=ppt/slides/_rels/slide26.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102.png"/><Relationship Id="rId7" Type="http://schemas.openxmlformats.org/officeDocument/2006/relationships/image" Target="../media/image103.png"/><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png"/><Relationship Id="rId5" Type="http://schemas.openxmlformats.org/officeDocument/2006/relationships/image" Target="../media/image106.png"/><Relationship Id="rId6" Type="http://schemas.openxmlformats.org/officeDocument/2006/relationships/image" Target="../media/image107.png"/><Relationship Id="rId7" Type="http://schemas.openxmlformats.org/officeDocument/2006/relationships/image" Target="../media/image108.wmf"/><Relationship Id="rId8" Type="http://schemas.openxmlformats.org/officeDocument/2006/relationships/image" Target="../media/image109.wmf"/><Relationship Id="rId9" Type="http://schemas.openxmlformats.org/officeDocument/2006/relationships/image" Target="../media/image110.png"/><Relationship Id="rId1" Type="http://schemas.openxmlformats.org/officeDocument/2006/relationships/slideLayout" Target="../slideLayouts/slideLayout28.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jpg"/><Relationship Id="rId1" Type="http://schemas.openxmlformats.org/officeDocument/2006/relationships/slideLayout" Target="../slideLayouts/slideLayout49.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5" Type="http://schemas.openxmlformats.org/officeDocument/2006/relationships/image" Target="../media/image88.png"/><Relationship Id="rId6" Type="http://schemas.openxmlformats.org/officeDocument/2006/relationships/image" Target="../media/image113.png"/><Relationship Id="rId7" Type="http://schemas.openxmlformats.org/officeDocument/2006/relationships/image" Target="../media/image114.jpeg"/><Relationship Id="rId8" Type="http://schemas.openxmlformats.org/officeDocument/2006/relationships/image" Target="../media/image87.png"/><Relationship Id="rId9" Type="http://schemas.openxmlformats.org/officeDocument/2006/relationships/image" Target="../media/image115.png"/><Relationship Id="rId1" Type="http://schemas.openxmlformats.org/officeDocument/2006/relationships/slideLayout" Target="../slideLayouts/slideLayout14.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5" Type="http://schemas.openxmlformats.org/officeDocument/2006/relationships/image" Target="../media/image118.png"/><Relationship Id="rId6" Type="http://schemas.openxmlformats.org/officeDocument/2006/relationships/image" Target="../media/image119.png"/><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120.png"/></Relationships>
</file>

<file path=ppt/slides/_rels/slide33.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3.png"/><Relationship Id="rId5" Type="http://schemas.openxmlformats.org/officeDocument/2006/relationships/image" Target="../media/image124.gif"/><Relationship Id="rId6" Type="http://schemas.openxmlformats.org/officeDocument/2006/relationships/image" Target="../media/image125.png"/><Relationship Id="rId1" Type="http://schemas.openxmlformats.org/officeDocument/2006/relationships/slideLayout" Target="../slideLayouts/slideLayout7.xml"/><Relationship Id="rId2" Type="http://schemas.openxmlformats.org/officeDocument/2006/relationships/image" Target="../media/image121.png"/></Relationships>
</file>

<file path=ppt/slides/_rels/slide34.xml.rels><?xml version="1.0" encoding="UTF-8" standalone="yes"?>
<Relationships xmlns="http://schemas.openxmlformats.org/package/2006/relationships"><Relationship Id="rId11" Type="http://schemas.openxmlformats.org/officeDocument/2006/relationships/customXml" Target="../ink/ink21.xml"/><Relationship Id="rId12" Type="http://schemas.openxmlformats.org/officeDocument/2006/relationships/image" Target="../media/image132.png"/><Relationship Id="rId13" Type="http://schemas.openxmlformats.org/officeDocument/2006/relationships/customXml" Target="../ink/ink22.xml"/><Relationship Id="rId14" Type="http://schemas.openxmlformats.org/officeDocument/2006/relationships/image" Target="../media/image133.png"/><Relationship Id="rId15" Type="http://schemas.openxmlformats.org/officeDocument/2006/relationships/image" Target="../media/image127.png"/><Relationship Id="rId16" Type="http://schemas.openxmlformats.org/officeDocument/2006/relationships/image" Target="../media/image134.png"/><Relationship Id="rId17" Type="http://schemas.openxmlformats.org/officeDocument/2006/relationships/image" Target="../media/image135.png"/><Relationship Id="rId18" Type="http://schemas.openxmlformats.org/officeDocument/2006/relationships/image" Target="../media/image136.jpg"/><Relationship Id="rId19" Type="http://schemas.openxmlformats.org/officeDocument/2006/relationships/image" Target="../media/image117.png"/><Relationship Id="rId1" Type="http://schemas.openxmlformats.org/officeDocument/2006/relationships/slideLayout" Target="../slideLayouts/slideLayout7.xml"/><Relationship Id="rId2" Type="http://schemas.openxmlformats.org/officeDocument/2006/relationships/image" Target="../media/image126.png"/><Relationship Id="rId3" Type="http://schemas.openxmlformats.org/officeDocument/2006/relationships/customXml" Target="../ink/ink17.xml"/><Relationship Id="rId4" Type="http://schemas.openxmlformats.org/officeDocument/2006/relationships/image" Target="../media/image128.png"/><Relationship Id="rId5" Type="http://schemas.openxmlformats.org/officeDocument/2006/relationships/customXml" Target="../ink/ink18.xml"/><Relationship Id="rId6" Type="http://schemas.openxmlformats.org/officeDocument/2006/relationships/image" Target="../media/image129.png"/><Relationship Id="rId7" Type="http://schemas.openxmlformats.org/officeDocument/2006/relationships/customXml" Target="../ink/ink19.xml"/><Relationship Id="rId8" Type="http://schemas.openxmlformats.org/officeDocument/2006/relationships/image" Target="../media/image130.png"/><Relationship Id="rId9" Type="http://schemas.openxmlformats.org/officeDocument/2006/relationships/customXml" Target="../ink/ink20.xml"/><Relationship Id="rId10" Type="http://schemas.openxmlformats.org/officeDocument/2006/relationships/image" Target="../media/image131.png"/></Relationships>
</file>

<file path=ppt/slides/_rels/slide35.xml.rels><?xml version="1.0" encoding="UTF-8" standalone="yes"?>
<Relationships xmlns="http://schemas.openxmlformats.org/package/2006/relationships"><Relationship Id="rId11" Type="http://schemas.openxmlformats.org/officeDocument/2006/relationships/image" Target="../media/image142.png"/><Relationship Id="rId12" Type="http://schemas.openxmlformats.org/officeDocument/2006/relationships/image" Target="../media/image143.png"/><Relationship Id="rId1" Type="http://schemas.microsoft.com/office/2007/relationships/media" Target="../media/media1.mov"/><Relationship Id="rId2" Type="http://schemas.openxmlformats.org/officeDocument/2006/relationships/video" Target="../media/media1.mov"/><Relationship Id="rId3" Type="http://schemas.openxmlformats.org/officeDocument/2006/relationships/slideLayout" Target="../slideLayouts/slideLayout7.xml"/><Relationship Id="rId4" Type="http://schemas.openxmlformats.org/officeDocument/2006/relationships/image" Target="../media/image137.png"/><Relationship Id="rId5" Type="http://schemas.openxmlformats.org/officeDocument/2006/relationships/image" Target="../media/image138.png"/><Relationship Id="rId6" Type="http://schemas.openxmlformats.org/officeDocument/2006/relationships/image" Target="../media/image80.png"/><Relationship Id="rId7" Type="http://schemas.openxmlformats.org/officeDocument/2006/relationships/image" Target="../media/image82.png"/><Relationship Id="rId8" Type="http://schemas.openxmlformats.org/officeDocument/2006/relationships/image" Target="../media/image139.png"/><Relationship Id="rId9" Type="http://schemas.openxmlformats.org/officeDocument/2006/relationships/image" Target="../media/image140.png"/><Relationship Id="rId10" Type="http://schemas.openxmlformats.org/officeDocument/2006/relationships/image" Target="../media/image14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8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9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4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jpg"/><Relationship Id="rId1" Type="http://schemas.openxmlformats.org/officeDocument/2006/relationships/slideLayout" Target="../slideLayouts/slideLayout49.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14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6.png"/><Relationship Id="rId4" Type="http://schemas.openxmlformats.org/officeDocument/2006/relationships/image" Target="../media/image147.png"/><Relationship Id="rId5" Type="http://schemas.openxmlformats.org/officeDocument/2006/relationships/image" Target="../media/image148.png"/><Relationship Id="rId6" Type="http://schemas.openxmlformats.org/officeDocument/2006/relationships/customXml" Target="../ink/ink23.xml"/><Relationship Id="rId7" Type="http://schemas.openxmlformats.org/officeDocument/2006/relationships/image" Target="../media/image165.emf"/><Relationship Id="rId8" Type="http://schemas.openxmlformats.org/officeDocument/2006/relationships/image" Target="../media/image149.png"/><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43.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51.png"/><Relationship Id="rId5" Type="http://schemas.openxmlformats.org/officeDocument/2006/relationships/image" Target="../media/image152.png"/><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3.png"/><Relationship Id="rId3" Type="http://schemas.openxmlformats.org/officeDocument/2006/relationships/image" Target="../media/image154.jpeg"/></Relationships>
</file>

<file path=ppt/slides/_rels/slide45.xml.rels><?xml version="1.0" encoding="UTF-8" standalone="yes"?>
<Relationships xmlns="http://schemas.openxmlformats.org/package/2006/relationships"><Relationship Id="rId3" Type="http://schemas.openxmlformats.org/officeDocument/2006/relationships/image" Target="../media/image156.wmf"/><Relationship Id="rId4" Type="http://schemas.openxmlformats.org/officeDocument/2006/relationships/image" Target="../media/image157.wmf"/><Relationship Id="rId5" Type="http://schemas.openxmlformats.org/officeDocument/2006/relationships/image" Target="../media/image158.png"/><Relationship Id="rId6" Type="http://schemas.openxmlformats.org/officeDocument/2006/relationships/image" Target="../media/image159.wmf"/><Relationship Id="rId7" Type="http://schemas.openxmlformats.org/officeDocument/2006/relationships/image" Target="../media/image160.png"/><Relationship Id="rId1" Type="http://schemas.openxmlformats.org/officeDocument/2006/relationships/slideLayout" Target="../slideLayouts/slideLayout14.xml"/><Relationship Id="rId2" Type="http://schemas.openxmlformats.org/officeDocument/2006/relationships/image" Target="../media/image155.wmf"/></Relationships>
</file>

<file path=ppt/slides/_rels/slide46.xml.rels><?xml version="1.0" encoding="UTF-8" standalone="yes"?>
<Relationships xmlns="http://schemas.openxmlformats.org/package/2006/relationships"><Relationship Id="rId3" Type="http://schemas.openxmlformats.org/officeDocument/2006/relationships/image" Target="../media/image161.png"/><Relationship Id="rId4" Type="http://schemas.openxmlformats.org/officeDocument/2006/relationships/image" Target="../media/image162.wmf"/><Relationship Id="rId5" Type="http://schemas.openxmlformats.org/officeDocument/2006/relationships/image" Target="../media/image163.png"/><Relationship Id="rId6" Type="http://schemas.openxmlformats.org/officeDocument/2006/relationships/image" Target="../media/image164.wmf"/><Relationship Id="rId7" Type="http://schemas.openxmlformats.org/officeDocument/2006/relationships/image" Target="../media/image165.wmf"/><Relationship Id="rId8" Type="http://schemas.openxmlformats.org/officeDocument/2006/relationships/image" Target="../media/image166.png"/><Relationship Id="rId9" Type="http://schemas.openxmlformats.org/officeDocument/2006/relationships/image" Target="../media/image167.png"/><Relationship Id="rId10" Type="http://schemas.openxmlformats.org/officeDocument/2006/relationships/image" Target="../media/image168.wmf"/><Relationship Id="rId1" Type="http://schemas.openxmlformats.org/officeDocument/2006/relationships/slideLayout" Target="../slideLayouts/slideLayout14.xml"/><Relationship Id="rId2" Type="http://schemas.openxmlformats.org/officeDocument/2006/relationships/notesSlide" Target="../notesSlides/notesSlide37.xml"/></Relationships>
</file>

<file path=ppt/slides/_rels/slide47.xml.rels><?xml version="1.0" encoding="UTF-8" standalone="yes"?>
<Relationships xmlns="http://schemas.openxmlformats.org/package/2006/relationships"><Relationship Id="rId20" Type="http://schemas.openxmlformats.org/officeDocument/2006/relationships/image" Target="../media/image12900.emf"/><Relationship Id="rId21" Type="http://schemas.openxmlformats.org/officeDocument/2006/relationships/customXml" Target="../ink/ink32.xml"/><Relationship Id="rId22" Type="http://schemas.openxmlformats.org/officeDocument/2006/relationships/image" Target="../media/image1300.emf"/><Relationship Id="rId23" Type="http://schemas.openxmlformats.org/officeDocument/2006/relationships/customXml" Target="../ink/ink33.xml"/><Relationship Id="rId24" Type="http://schemas.openxmlformats.org/officeDocument/2006/relationships/image" Target="../media/image1310.emf"/><Relationship Id="rId25" Type="http://schemas.openxmlformats.org/officeDocument/2006/relationships/customXml" Target="../ink/ink34.xml"/><Relationship Id="rId26" Type="http://schemas.openxmlformats.org/officeDocument/2006/relationships/image" Target="../media/image1320.emf"/><Relationship Id="rId27" Type="http://schemas.openxmlformats.org/officeDocument/2006/relationships/customXml" Target="../ink/ink35.xml"/><Relationship Id="rId28" Type="http://schemas.openxmlformats.org/officeDocument/2006/relationships/image" Target="../media/image1330.emf"/><Relationship Id="rId29" Type="http://schemas.openxmlformats.org/officeDocument/2006/relationships/customXml" Target="../ink/ink36.xml"/><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image" Target="../media/image169.png"/><Relationship Id="rId4" Type="http://schemas.openxmlformats.org/officeDocument/2006/relationships/image" Target="../media/image170.jpg"/><Relationship Id="rId5" Type="http://schemas.openxmlformats.org/officeDocument/2006/relationships/customXml" Target="../ink/ink24.xml"/><Relationship Id="rId30" Type="http://schemas.openxmlformats.org/officeDocument/2006/relationships/image" Target="../media/image1350.emf"/><Relationship Id="rId31" Type="http://schemas.openxmlformats.org/officeDocument/2006/relationships/customXml" Target="../ink/ink37.xml"/><Relationship Id="rId32" Type="http://schemas.openxmlformats.org/officeDocument/2006/relationships/image" Target="../media/image1360.emf"/><Relationship Id="rId9" Type="http://schemas.openxmlformats.org/officeDocument/2006/relationships/customXml" Target="../ink/ink26.xml"/><Relationship Id="rId6" Type="http://schemas.openxmlformats.org/officeDocument/2006/relationships/image" Target="../media/image12200.emf"/><Relationship Id="rId7" Type="http://schemas.openxmlformats.org/officeDocument/2006/relationships/customXml" Target="../ink/ink25.xml"/><Relationship Id="rId8" Type="http://schemas.openxmlformats.org/officeDocument/2006/relationships/image" Target="../media/image1230.emf"/><Relationship Id="rId33" Type="http://schemas.openxmlformats.org/officeDocument/2006/relationships/customXml" Target="../ink/ink38.xml"/><Relationship Id="rId34" Type="http://schemas.openxmlformats.org/officeDocument/2006/relationships/image" Target="../media/image1370.emf"/><Relationship Id="rId35" Type="http://schemas.openxmlformats.org/officeDocument/2006/relationships/customXml" Target="../ink/ink39.xml"/><Relationship Id="rId36" Type="http://schemas.openxmlformats.org/officeDocument/2006/relationships/image" Target="../media/image13900.emf"/><Relationship Id="rId10" Type="http://schemas.openxmlformats.org/officeDocument/2006/relationships/image" Target="../media/image1240.emf"/><Relationship Id="rId11" Type="http://schemas.openxmlformats.org/officeDocument/2006/relationships/customXml" Target="../ink/ink27.xml"/><Relationship Id="rId12" Type="http://schemas.openxmlformats.org/officeDocument/2006/relationships/image" Target="../media/image1250.emf"/><Relationship Id="rId13" Type="http://schemas.openxmlformats.org/officeDocument/2006/relationships/customXml" Target="../ink/ink28.xml"/><Relationship Id="rId14" Type="http://schemas.openxmlformats.org/officeDocument/2006/relationships/image" Target="../media/image1260.emf"/><Relationship Id="rId15" Type="http://schemas.openxmlformats.org/officeDocument/2006/relationships/customXml" Target="../ink/ink29.xml"/><Relationship Id="rId16" Type="http://schemas.openxmlformats.org/officeDocument/2006/relationships/image" Target="../media/image12710.emf"/><Relationship Id="rId17" Type="http://schemas.openxmlformats.org/officeDocument/2006/relationships/customXml" Target="../ink/ink30.xml"/><Relationship Id="rId18" Type="http://schemas.openxmlformats.org/officeDocument/2006/relationships/image" Target="../media/image12810.emf"/><Relationship Id="rId19" Type="http://schemas.openxmlformats.org/officeDocument/2006/relationships/customXml" Target="../ink/ink3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image" Target="../media/image171.png"/><Relationship Id="rId5" Type="http://schemas.openxmlformats.org/officeDocument/2006/relationships/image" Target="../media/image172.png"/><Relationship Id="rId6" Type="http://schemas.openxmlformats.org/officeDocument/2006/relationships/image" Target="../media/image173.png"/><Relationship Id="rId7" Type="http://schemas.openxmlformats.org/officeDocument/2006/relationships/image" Target="../media/image174.png"/><Relationship Id="rId8" Type="http://schemas.openxmlformats.org/officeDocument/2006/relationships/image" Target="../media/image175.png"/><Relationship Id="rId9" Type="http://schemas.openxmlformats.org/officeDocument/2006/relationships/image" Target="../media/image176.png"/><Relationship Id="rId10" Type="http://schemas.openxmlformats.org/officeDocument/2006/relationships/image" Target="../media/image177.png"/><Relationship Id="rId1" Type="http://schemas.openxmlformats.org/officeDocument/2006/relationships/tags" Target="../tags/tag1.xml"/><Relationship Id="rId2"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3" Type="http://schemas.openxmlformats.org/officeDocument/2006/relationships/image" Target="../media/image178.png"/><Relationship Id="rId4" Type="http://schemas.openxmlformats.org/officeDocument/2006/relationships/image" Target="../media/image179.png"/><Relationship Id="rId5" Type="http://schemas.openxmlformats.org/officeDocument/2006/relationships/image" Target="../media/image180.png"/><Relationship Id="rId1" Type="http://schemas.openxmlformats.org/officeDocument/2006/relationships/slideLayout" Target="../slideLayouts/slideLayout16.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50.xml.rels><?xml version="1.0" encoding="UTF-8" standalone="yes"?>
<Relationships xmlns="http://schemas.openxmlformats.org/package/2006/relationships"><Relationship Id="rId3" Type="http://schemas.openxmlformats.org/officeDocument/2006/relationships/image" Target="../media/image181.emf"/><Relationship Id="rId4" Type="http://schemas.openxmlformats.org/officeDocument/2006/relationships/image" Target="../media/image182.png"/><Relationship Id="rId5" Type="http://schemas.openxmlformats.org/officeDocument/2006/relationships/image" Target="../media/image183.png"/><Relationship Id="rId6" Type="http://schemas.openxmlformats.org/officeDocument/2006/relationships/image" Target="../media/image184.png"/><Relationship Id="rId7" Type="http://schemas.openxmlformats.org/officeDocument/2006/relationships/image" Target="../media/image180.png"/><Relationship Id="rId8" Type="http://schemas.openxmlformats.org/officeDocument/2006/relationships/image" Target="../media/image185.png"/><Relationship Id="rId1" Type="http://schemas.openxmlformats.org/officeDocument/2006/relationships/slideLayout" Target="../slideLayouts/slideLayout21.xml"/><Relationship Id="rId2" Type="http://schemas.openxmlformats.org/officeDocument/2006/relationships/notesSlide" Target="../notesSlides/notesSlide41.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186.png"/><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11" Type="http://schemas.openxmlformats.org/officeDocument/2006/relationships/image" Target="../media/image1660.png"/><Relationship Id="rId12" Type="http://schemas.openxmlformats.org/officeDocument/2006/relationships/image" Target="../media/image190.jpeg"/><Relationship Id="rId13" Type="http://schemas.openxmlformats.org/officeDocument/2006/relationships/image" Target="../media/image191.jpg"/><Relationship Id="rId14" Type="http://schemas.openxmlformats.org/officeDocument/2006/relationships/image" Target="../media/image192.jpg"/><Relationship Id="rId15" Type="http://schemas.openxmlformats.org/officeDocument/2006/relationships/image" Target="../media/image136.jpg"/><Relationship Id="rId16" Type="http://schemas.openxmlformats.org/officeDocument/2006/relationships/image" Target="../media/image139.png"/><Relationship Id="rId1" Type="http://schemas.microsoft.com/office/2007/relationships/media" Target="../media/media1.mov"/><Relationship Id="rId2" Type="http://schemas.openxmlformats.org/officeDocument/2006/relationships/video" Target="../media/media1.mov"/><Relationship Id="rId3" Type="http://schemas.openxmlformats.org/officeDocument/2006/relationships/slideLayout" Target="../slideLayouts/slideLayout14.xml"/><Relationship Id="rId4" Type="http://schemas.openxmlformats.org/officeDocument/2006/relationships/notesSlide" Target="../notesSlides/notesSlide43.xml"/><Relationship Id="rId5" Type="http://schemas.openxmlformats.org/officeDocument/2006/relationships/image" Target="../media/image187.jpeg"/><Relationship Id="rId6" Type="http://schemas.openxmlformats.org/officeDocument/2006/relationships/image" Target="../media/image188.jpeg"/><Relationship Id="rId7" Type="http://schemas.openxmlformats.org/officeDocument/2006/relationships/image" Target="../media/image189.jpeg"/><Relationship Id="rId8" Type="http://schemas.openxmlformats.org/officeDocument/2006/relationships/customXml" Target="../ink/ink40.xml"/><Relationship Id="rId9" Type="http://schemas.openxmlformats.org/officeDocument/2006/relationships/image" Target="../media/image13810.emf"/><Relationship Id="rId10" Type="http://schemas.openxmlformats.org/officeDocument/2006/relationships/customXml" Target="../ink/ink41.xml"/></Relationships>
</file>

<file path=ppt/slides/_rels/slide54.xml.rels><?xml version="1.0" encoding="UTF-8" standalone="yes"?>
<Relationships xmlns="http://schemas.openxmlformats.org/package/2006/relationships"><Relationship Id="rId11" Type="http://schemas.openxmlformats.org/officeDocument/2006/relationships/customXml" Target="../ink/ink45.xml"/><Relationship Id="rId12" Type="http://schemas.openxmlformats.org/officeDocument/2006/relationships/image" Target="../media/image279.emf"/><Relationship Id="rId13" Type="http://schemas.openxmlformats.org/officeDocument/2006/relationships/customXml" Target="../ink/ink46.xml"/><Relationship Id="rId14" Type="http://schemas.openxmlformats.org/officeDocument/2006/relationships/image" Target="../media/image280.emf"/><Relationship Id="rId15" Type="http://schemas.openxmlformats.org/officeDocument/2006/relationships/customXml" Target="../ink/ink47.xml"/><Relationship Id="rId16" Type="http://schemas.openxmlformats.org/officeDocument/2006/relationships/image" Target="../media/image281.emf"/><Relationship Id="rId17" Type="http://schemas.openxmlformats.org/officeDocument/2006/relationships/image" Target="../media/image193.png"/><Relationship Id="rId18" Type="http://schemas.openxmlformats.org/officeDocument/2006/relationships/image" Target="../media/image194.png"/><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127.png"/><Relationship Id="rId4" Type="http://schemas.openxmlformats.org/officeDocument/2006/relationships/image" Target="../media/image117.png"/><Relationship Id="rId5" Type="http://schemas.openxmlformats.org/officeDocument/2006/relationships/customXml" Target="../ink/ink42.xml"/><Relationship Id="rId6" Type="http://schemas.openxmlformats.org/officeDocument/2006/relationships/image" Target="../media/image261.emf"/><Relationship Id="rId7" Type="http://schemas.openxmlformats.org/officeDocument/2006/relationships/customXml" Target="../ink/ink43.xml"/><Relationship Id="rId8" Type="http://schemas.openxmlformats.org/officeDocument/2006/relationships/image" Target="../media/image277.emf"/><Relationship Id="rId9" Type="http://schemas.openxmlformats.org/officeDocument/2006/relationships/customXml" Target="../ink/ink44.xml"/><Relationship Id="rId10" Type="http://schemas.openxmlformats.org/officeDocument/2006/relationships/image" Target="../media/image278.emf"/></Relationships>
</file>

<file path=ppt/slides/_rels/slide55.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195.png"/><Relationship Id="rId7" Type="http://schemas.openxmlformats.org/officeDocument/2006/relationships/image" Target="../media/image196.png"/><Relationship Id="rId1" Type="http://schemas.openxmlformats.org/officeDocument/2006/relationships/slideLayout" Target="../slideLayouts/slideLayout14.xml"/><Relationship Id="rId2" Type="http://schemas.openxmlformats.org/officeDocument/2006/relationships/notesSlide" Target="../notesSlides/notesSlide45.xml"/></Relationships>
</file>

<file path=ppt/slides/_rels/slide56.xml.rels><?xml version="1.0" encoding="UTF-8" standalone="yes"?>
<Relationships xmlns="http://schemas.openxmlformats.org/package/2006/relationships"><Relationship Id="rId3" Type="http://schemas.openxmlformats.org/officeDocument/2006/relationships/image" Target="../media/image197.png"/><Relationship Id="rId4" Type="http://schemas.openxmlformats.org/officeDocument/2006/relationships/image" Target="../media/image96.png"/><Relationship Id="rId5" Type="http://schemas.openxmlformats.org/officeDocument/2006/relationships/image" Target="../media/image198.png"/><Relationship Id="rId6" Type="http://schemas.openxmlformats.org/officeDocument/2006/relationships/image" Target="../media/image199.png"/><Relationship Id="rId7" Type="http://schemas.openxmlformats.org/officeDocument/2006/relationships/image" Target="../media/image97.png"/><Relationship Id="rId1" Type="http://schemas.openxmlformats.org/officeDocument/2006/relationships/slideLayout" Target="../slideLayouts/slideLayout16.xml"/><Relationship Id="rId2" Type="http://schemas.openxmlformats.org/officeDocument/2006/relationships/notesSlide" Target="../notesSlides/notesSlide46.xml"/></Relationships>
</file>

<file path=ppt/slides/_rels/slide57.xml.rels><?xml version="1.0" encoding="UTF-8" standalone="yes"?>
<Relationships xmlns="http://schemas.openxmlformats.org/package/2006/relationships"><Relationship Id="rId3" Type="http://schemas.openxmlformats.org/officeDocument/2006/relationships/image" Target="../media/image200.png"/><Relationship Id="rId4" Type="http://schemas.openxmlformats.org/officeDocument/2006/relationships/image" Target="../media/image201.png"/><Relationship Id="rId5" Type="http://schemas.openxmlformats.org/officeDocument/2006/relationships/image" Target="../media/image202.png"/><Relationship Id="rId6" Type="http://schemas.openxmlformats.org/officeDocument/2006/relationships/image" Target="../media/image111.png"/><Relationship Id="rId1" Type="http://schemas.openxmlformats.org/officeDocument/2006/relationships/slideLayout" Target="../slideLayouts/slideLayout14.xml"/><Relationship Id="rId2"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customXml" Target="../ink/ink4.xml"/><Relationship Id="rId5" Type="http://schemas.openxmlformats.org/officeDocument/2006/relationships/image" Target="../media/image23110.emf"/><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8.png"/><Relationship Id="rId11" Type="http://schemas.openxmlformats.org/officeDocument/2006/relationships/image" Target="../media/image29.png"/><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750" y="-36607"/>
            <a:ext cx="10516654" cy="7019995"/>
          </a:xfrm>
          <a:prstGeom prst="rect">
            <a:avLst/>
          </a:prstGeom>
        </p:spPr>
      </p:pic>
      <p:sp>
        <p:nvSpPr>
          <p:cNvPr id="7" name="Rectangle 8"/>
          <p:cNvSpPr txBox="1">
            <a:spLocks noChangeArrowheads="1"/>
          </p:cNvSpPr>
          <p:nvPr/>
        </p:nvSpPr>
        <p:spPr>
          <a:xfrm>
            <a:off x="80963" y="1808040"/>
            <a:ext cx="7140049" cy="327183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C7D100"/>
                </a:solidFill>
              </a14:hiddenFill>
            </a:ext>
            <a:ext uri="{91240B29-F687-4f45-9708-019B960494DF}">
              <a14:hiddenLine xmlns:a14="http://schemas.microsoft.com/office/drawing/2010/main" w="9525">
                <a:solidFill>
                  <a:srgbClr val="C7E228"/>
                </a:solidFill>
                <a:miter lim="800000"/>
                <a:headEnd/>
                <a:tailEnd/>
              </a14:hiddenLine>
            </a:ext>
          </a:extLst>
        </p:spPr>
        <p:txBody>
          <a:bodyPr lIns="180000" tIns="180000" rIns="720000" bIns="180000"/>
          <a:lstStyle>
            <a:lvl1pPr algn="l" rtl="0" fontAlgn="base">
              <a:spcBef>
                <a:spcPct val="0"/>
              </a:spcBef>
              <a:spcAft>
                <a:spcPct val="0"/>
              </a:spcAft>
              <a:defRPr sz="1200">
                <a:solidFill>
                  <a:srgbClr val="00A8DE"/>
                </a:solidFill>
                <a:latin typeface="+mj-lt"/>
                <a:ea typeface="+mj-ea"/>
                <a:cs typeface="+mj-cs"/>
              </a:defRPr>
            </a:lvl1pPr>
            <a:lvl2pPr algn="l" rtl="0" fontAlgn="base">
              <a:spcBef>
                <a:spcPct val="0"/>
              </a:spcBef>
              <a:spcAft>
                <a:spcPct val="0"/>
              </a:spcAft>
              <a:defRPr sz="1200">
                <a:solidFill>
                  <a:srgbClr val="00A8DE"/>
                </a:solidFill>
                <a:latin typeface="OfficinaSansITCPro Book" pitchFamily="50" charset="0"/>
                <a:ea typeface="ＭＳ Ｐゴシック" charset="-128"/>
              </a:defRPr>
            </a:lvl2pPr>
            <a:lvl3pPr algn="l" rtl="0" fontAlgn="base">
              <a:spcBef>
                <a:spcPct val="0"/>
              </a:spcBef>
              <a:spcAft>
                <a:spcPct val="0"/>
              </a:spcAft>
              <a:defRPr sz="1200">
                <a:solidFill>
                  <a:srgbClr val="00A8DE"/>
                </a:solidFill>
                <a:latin typeface="OfficinaSansITCPro Book" pitchFamily="50" charset="0"/>
                <a:ea typeface="ＭＳ Ｐゴシック" charset="-128"/>
              </a:defRPr>
            </a:lvl3pPr>
            <a:lvl4pPr algn="l" rtl="0" fontAlgn="base">
              <a:spcBef>
                <a:spcPct val="0"/>
              </a:spcBef>
              <a:spcAft>
                <a:spcPct val="0"/>
              </a:spcAft>
              <a:defRPr sz="1200">
                <a:solidFill>
                  <a:srgbClr val="00A8DE"/>
                </a:solidFill>
                <a:latin typeface="OfficinaSansITCPro Book" pitchFamily="50" charset="0"/>
                <a:ea typeface="ＭＳ Ｐゴシック" charset="-128"/>
              </a:defRPr>
            </a:lvl4pPr>
            <a:lvl5pPr algn="l" rtl="0" fontAlgn="base">
              <a:spcBef>
                <a:spcPct val="0"/>
              </a:spcBef>
              <a:spcAft>
                <a:spcPct val="0"/>
              </a:spcAft>
              <a:defRPr sz="1200">
                <a:solidFill>
                  <a:srgbClr val="00A8DE"/>
                </a:solidFill>
                <a:latin typeface="OfficinaSansITCPro Book" pitchFamily="50" charset="0"/>
                <a:ea typeface="ＭＳ Ｐゴシック" charset="-128"/>
              </a:defRPr>
            </a:lvl5pPr>
            <a:lvl6pPr marL="457200" algn="l" rtl="0" fontAlgn="base">
              <a:spcBef>
                <a:spcPct val="0"/>
              </a:spcBef>
              <a:spcAft>
                <a:spcPct val="0"/>
              </a:spcAft>
              <a:defRPr sz="1200">
                <a:solidFill>
                  <a:srgbClr val="00A8DE"/>
                </a:solidFill>
                <a:latin typeface="OfficinaSansITCPro Book" pitchFamily="50" charset="0"/>
                <a:ea typeface="ＭＳ Ｐゴシック" charset="-128"/>
              </a:defRPr>
            </a:lvl6pPr>
            <a:lvl7pPr marL="914400" algn="l" rtl="0" fontAlgn="base">
              <a:spcBef>
                <a:spcPct val="0"/>
              </a:spcBef>
              <a:spcAft>
                <a:spcPct val="0"/>
              </a:spcAft>
              <a:defRPr sz="1200">
                <a:solidFill>
                  <a:srgbClr val="00A8DE"/>
                </a:solidFill>
                <a:latin typeface="OfficinaSansITCPro Book" pitchFamily="50" charset="0"/>
                <a:ea typeface="ＭＳ Ｐゴシック" charset="-128"/>
              </a:defRPr>
            </a:lvl7pPr>
            <a:lvl8pPr marL="1371600" algn="l" rtl="0" fontAlgn="base">
              <a:spcBef>
                <a:spcPct val="0"/>
              </a:spcBef>
              <a:spcAft>
                <a:spcPct val="0"/>
              </a:spcAft>
              <a:defRPr sz="1200">
                <a:solidFill>
                  <a:srgbClr val="00A8DE"/>
                </a:solidFill>
                <a:latin typeface="OfficinaSansITCPro Book" pitchFamily="50" charset="0"/>
                <a:ea typeface="ＭＳ Ｐゴシック" charset="-128"/>
              </a:defRPr>
            </a:lvl8pPr>
            <a:lvl9pPr marL="1828800" algn="l" rtl="0" fontAlgn="base">
              <a:spcBef>
                <a:spcPct val="0"/>
              </a:spcBef>
              <a:spcAft>
                <a:spcPct val="0"/>
              </a:spcAft>
              <a:defRPr sz="1200">
                <a:solidFill>
                  <a:srgbClr val="00A8DE"/>
                </a:solidFill>
                <a:latin typeface="OfficinaSansITCPro Book" pitchFamily="50" charset="0"/>
                <a:ea typeface="ＭＳ Ｐゴシック" charset="-128"/>
              </a:defRPr>
            </a:lvl9pPr>
          </a:lstStyle>
          <a:p>
            <a:pPr>
              <a:lnSpc>
                <a:spcPct val="120000"/>
              </a:lnSpc>
            </a:pPr>
            <a:r>
              <a:rPr lang="fr-FR" sz="2600" b="1" dirty="0" smtClean="0">
                <a:solidFill>
                  <a:schemeClr val="bg1"/>
                </a:solidFill>
                <a:latin typeface="Arial" pitchFamily="34" charset="0"/>
                <a:cs typeface="Arial" pitchFamily="34" charset="0"/>
              </a:rPr>
              <a:t>Quantum tests of </a:t>
            </a:r>
            <a:r>
              <a:rPr lang="fr-FR" sz="2600" b="1" dirty="0" err="1" smtClean="0">
                <a:solidFill>
                  <a:schemeClr val="bg1"/>
                </a:solidFill>
                <a:latin typeface="Arial" pitchFamily="34" charset="0"/>
                <a:cs typeface="Arial" pitchFamily="34" charset="0"/>
              </a:rPr>
              <a:t>gravity</a:t>
            </a:r>
            <a:endParaRPr lang="fr-FR" sz="2600" b="1" dirty="0" smtClean="0">
              <a:solidFill>
                <a:schemeClr val="bg1"/>
              </a:solidFill>
              <a:latin typeface="Arial" pitchFamily="34" charset="0"/>
              <a:cs typeface="Arial" pitchFamily="34" charset="0"/>
            </a:endParaRPr>
          </a:p>
        </p:txBody>
      </p:sp>
      <p:sp>
        <p:nvSpPr>
          <p:cNvPr id="8" name="Rectangle 9"/>
          <p:cNvSpPr txBox="1">
            <a:spLocks noChangeArrowheads="1"/>
          </p:cNvSpPr>
          <p:nvPr/>
        </p:nvSpPr>
        <p:spPr>
          <a:xfrm>
            <a:off x="246063" y="4146550"/>
            <a:ext cx="8601075" cy="26590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C7D100"/>
                </a:solidFill>
              </a14:hiddenFill>
            </a:ext>
            <a:ext uri="{91240B29-F687-4f45-9708-019B960494DF}">
              <a14:hiddenLine xmlns:a14="http://schemas.microsoft.com/office/drawing/2010/main" w="9525">
                <a:solidFill>
                  <a:srgbClr val="C7E228"/>
                </a:solidFill>
                <a:miter lim="800000"/>
                <a:headEnd/>
                <a:tailEnd/>
              </a14:hiddenLine>
            </a:ext>
          </a:extLst>
        </p:spPr>
        <p:txBody>
          <a:bodyPr lIns="180000" tIns="180000" rIns="720000" bIns="180000" anchor="ctr"/>
          <a:lstStyle>
            <a:lvl1pPr marL="342900" indent="-342900" algn="l" rtl="0" fontAlgn="base">
              <a:spcBef>
                <a:spcPct val="20000"/>
              </a:spcBef>
              <a:spcAft>
                <a:spcPct val="0"/>
              </a:spcAft>
              <a:defRPr sz="4000">
                <a:solidFill>
                  <a:srgbClr val="868689"/>
                </a:solidFill>
                <a:latin typeface="+mn-lt"/>
                <a:ea typeface="+mn-ea"/>
                <a:cs typeface="+mn-cs"/>
              </a:defRPr>
            </a:lvl1pPr>
            <a:lvl2pPr marL="742950" indent="-285750" algn="l" rtl="0" fontAlgn="base">
              <a:spcBef>
                <a:spcPct val="20000"/>
              </a:spcBef>
              <a:spcAft>
                <a:spcPct val="0"/>
              </a:spcAft>
              <a:buChar char="–"/>
              <a:defRPr>
                <a:solidFill>
                  <a:srgbClr val="00A8DE"/>
                </a:solidFill>
                <a:latin typeface="+mn-lt"/>
                <a:ea typeface="+mn-ea"/>
              </a:defRPr>
            </a:lvl2pPr>
            <a:lvl3pPr marL="1143000" indent="-228600" algn="l" rtl="0" fontAlgn="base">
              <a:spcBef>
                <a:spcPct val="20000"/>
              </a:spcBef>
              <a:spcAft>
                <a:spcPct val="0"/>
              </a:spcAft>
              <a:defRPr>
                <a:solidFill>
                  <a:srgbClr val="00A8DE"/>
                </a:solidFill>
                <a:latin typeface="+mn-lt"/>
                <a:ea typeface="+mn-ea"/>
              </a:defRPr>
            </a:lvl3pPr>
            <a:lvl4pPr marL="1562100" indent="-228600" algn="l" rtl="0" fontAlgn="base">
              <a:spcBef>
                <a:spcPct val="20000"/>
              </a:spcBef>
              <a:spcAft>
                <a:spcPct val="0"/>
              </a:spcAft>
              <a:buChar char="–"/>
              <a:defRPr>
                <a:solidFill>
                  <a:srgbClr val="00A8DE"/>
                </a:solidFill>
                <a:latin typeface="+mn-lt"/>
                <a:ea typeface="+mn-ea"/>
              </a:defRPr>
            </a:lvl4pPr>
            <a:lvl5pPr marL="1981200" indent="-228600" algn="l" rtl="0" fontAlgn="base">
              <a:spcBef>
                <a:spcPct val="20000"/>
              </a:spcBef>
              <a:spcAft>
                <a:spcPct val="0"/>
              </a:spcAft>
              <a:buChar char="»"/>
              <a:defRPr>
                <a:solidFill>
                  <a:srgbClr val="00A8DE"/>
                </a:solidFill>
                <a:latin typeface="+mn-lt"/>
                <a:ea typeface="+mn-ea"/>
              </a:defRPr>
            </a:lvl5pPr>
            <a:lvl6pPr marL="2438400" indent="-228600" algn="l" rtl="0" fontAlgn="base">
              <a:spcBef>
                <a:spcPct val="20000"/>
              </a:spcBef>
              <a:spcAft>
                <a:spcPct val="0"/>
              </a:spcAft>
              <a:buChar char="»"/>
              <a:defRPr>
                <a:solidFill>
                  <a:srgbClr val="00A8DE"/>
                </a:solidFill>
                <a:latin typeface="+mn-lt"/>
                <a:ea typeface="+mn-ea"/>
              </a:defRPr>
            </a:lvl6pPr>
            <a:lvl7pPr marL="2895600" indent="-228600" algn="l" rtl="0" fontAlgn="base">
              <a:spcBef>
                <a:spcPct val="20000"/>
              </a:spcBef>
              <a:spcAft>
                <a:spcPct val="0"/>
              </a:spcAft>
              <a:buChar char="»"/>
              <a:defRPr>
                <a:solidFill>
                  <a:srgbClr val="00A8DE"/>
                </a:solidFill>
                <a:latin typeface="+mn-lt"/>
                <a:ea typeface="+mn-ea"/>
              </a:defRPr>
            </a:lvl7pPr>
            <a:lvl8pPr marL="3352800" indent="-228600" algn="l" rtl="0" fontAlgn="base">
              <a:spcBef>
                <a:spcPct val="20000"/>
              </a:spcBef>
              <a:spcAft>
                <a:spcPct val="0"/>
              </a:spcAft>
              <a:buChar char="»"/>
              <a:defRPr>
                <a:solidFill>
                  <a:srgbClr val="00A8DE"/>
                </a:solidFill>
                <a:latin typeface="+mn-lt"/>
                <a:ea typeface="+mn-ea"/>
              </a:defRPr>
            </a:lvl8pPr>
            <a:lvl9pPr marL="3810000" indent="-228600" algn="l" rtl="0" fontAlgn="base">
              <a:spcBef>
                <a:spcPct val="20000"/>
              </a:spcBef>
              <a:spcAft>
                <a:spcPct val="0"/>
              </a:spcAft>
              <a:buChar char="»"/>
              <a:defRPr>
                <a:solidFill>
                  <a:srgbClr val="00A8DE"/>
                </a:solidFill>
                <a:latin typeface="+mn-lt"/>
                <a:ea typeface="+mn-ea"/>
              </a:defRPr>
            </a:lvl9pPr>
          </a:lstStyle>
          <a:p>
            <a:endParaRPr lang="fr-FR" sz="2000" b="1" smtClean="0">
              <a:solidFill>
                <a:schemeClr val="bg1"/>
              </a:solidFill>
              <a:latin typeface="Calibri" pitchFamily="34" charset="0"/>
              <a:cs typeface="Calibri" pitchFamily="34" charset="0"/>
            </a:endParaRPr>
          </a:p>
          <a:p>
            <a:endParaRPr lang="fr-FR" sz="2000" b="1" smtClean="0">
              <a:solidFill>
                <a:schemeClr val="bg1"/>
              </a:solidFill>
              <a:latin typeface="Calibri" pitchFamily="34" charset="0"/>
              <a:cs typeface="Calibri" pitchFamily="34" charset="0"/>
            </a:endParaRPr>
          </a:p>
          <a:p>
            <a:r>
              <a:rPr lang="fr-FR" sz="2000" b="1" smtClean="0">
                <a:solidFill>
                  <a:schemeClr val="bg1"/>
                </a:solidFill>
                <a:latin typeface="Calibri" pitchFamily="34" charset="0"/>
                <a:cs typeface="Calibri" pitchFamily="34" charset="0"/>
              </a:rPr>
              <a:t>Markus Aspelmeyer</a:t>
            </a:r>
          </a:p>
          <a:p>
            <a:r>
              <a:rPr lang="fr-FR" sz="500" b="1" smtClean="0">
                <a:solidFill>
                  <a:schemeClr val="bg1"/>
                </a:solidFill>
                <a:latin typeface="Calibri" pitchFamily="34" charset="0"/>
                <a:cs typeface="Calibri" pitchFamily="34" charset="0"/>
              </a:rPr>
              <a:t>	</a:t>
            </a:r>
          </a:p>
          <a:p>
            <a:r>
              <a:rPr lang="fr-FR" sz="2000" smtClean="0">
                <a:solidFill>
                  <a:schemeClr val="bg1"/>
                </a:solidFill>
                <a:latin typeface="Calibri" pitchFamily="34" charset="0"/>
                <a:cs typeface="Calibri" pitchFamily="34" charset="0"/>
              </a:rPr>
              <a:t>Vienna Center for Quantum Science and Technology (VCQ)</a:t>
            </a:r>
          </a:p>
          <a:p>
            <a:r>
              <a:rPr lang="fr-FR" sz="2000" smtClean="0">
                <a:solidFill>
                  <a:schemeClr val="bg1"/>
                </a:solidFill>
                <a:latin typeface="Calibri" pitchFamily="34" charset="0"/>
                <a:cs typeface="Calibri" pitchFamily="34" charset="0"/>
              </a:rPr>
              <a:t>Faculty of Physics </a:t>
            </a:r>
          </a:p>
          <a:p>
            <a:r>
              <a:rPr lang="fr-FR" sz="2000" smtClean="0">
                <a:solidFill>
                  <a:schemeClr val="bg1"/>
                </a:solidFill>
                <a:latin typeface="Calibri" pitchFamily="34" charset="0"/>
                <a:cs typeface="Calibri" pitchFamily="34" charset="0"/>
              </a:rPr>
              <a:t>University of Vienna, Austria</a:t>
            </a:r>
            <a:endParaRPr lang="fr-FR" sz="2000" dirty="0">
              <a:solidFill>
                <a:schemeClr val="bg1"/>
              </a:solidFill>
              <a:latin typeface="Calibri" pitchFamily="34" charset="0"/>
              <a:cs typeface="Calibri" pitchFamily="34" charset="0"/>
            </a:endParaRPr>
          </a:p>
        </p:txBody>
      </p:sp>
      <p:sp>
        <p:nvSpPr>
          <p:cNvPr id="6" name="Textfeld 5"/>
          <p:cNvSpPr txBox="1"/>
          <p:nvPr/>
        </p:nvSpPr>
        <p:spPr>
          <a:xfrm>
            <a:off x="233927" y="1086244"/>
            <a:ext cx="3778686" cy="369332"/>
          </a:xfrm>
          <a:prstGeom prst="rect">
            <a:avLst/>
          </a:prstGeom>
          <a:noFill/>
        </p:spPr>
        <p:txBody>
          <a:bodyPr wrap="none" rtlCol="0">
            <a:spAutoFit/>
          </a:bodyPr>
          <a:lstStyle/>
          <a:p>
            <a:r>
              <a:rPr lang="de-DE" dirty="0" smtClean="0">
                <a:solidFill>
                  <a:schemeClr val="bg1"/>
                </a:solidFill>
                <a:latin typeface="Calibri"/>
                <a:cs typeface="Calibri"/>
              </a:rPr>
              <a:t>GR21 – Columbia University, </a:t>
            </a:r>
            <a:r>
              <a:rPr lang="de-DE" dirty="0" err="1" smtClean="0">
                <a:solidFill>
                  <a:schemeClr val="bg1"/>
                </a:solidFill>
                <a:latin typeface="Calibri"/>
                <a:cs typeface="Calibri"/>
              </a:rPr>
              <a:t>July</a:t>
            </a:r>
            <a:r>
              <a:rPr lang="de-DE" dirty="0" smtClean="0">
                <a:solidFill>
                  <a:schemeClr val="bg1"/>
                </a:solidFill>
                <a:latin typeface="Calibri"/>
                <a:cs typeface="Calibri"/>
              </a:rPr>
              <a:t> 2016</a:t>
            </a:r>
            <a:endParaRPr lang="de-DE" dirty="0">
              <a:solidFill>
                <a:schemeClr val="bg1"/>
              </a:solidFill>
              <a:latin typeface="Calibri"/>
              <a:cs typeface="Calibri"/>
            </a:endParaRPr>
          </a:p>
        </p:txBody>
      </p:sp>
    </p:spTree>
    <p:extLst>
      <p:ext uri="{BB962C8B-B14F-4D97-AF65-F5344CB8AC3E}">
        <p14:creationId xmlns:p14="http://schemas.microsoft.com/office/powerpoint/2010/main" val="231119032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3"/>
          <a:stretch>
            <a:fillRect/>
          </a:stretch>
        </p:blipFill>
        <p:spPr>
          <a:xfrm>
            <a:off x="0" y="1464434"/>
            <a:ext cx="6102344" cy="1768293"/>
          </a:xfrm>
          <a:prstGeom prst="rect">
            <a:avLst/>
          </a:prstGeom>
        </p:spPr>
      </p:pic>
      <p:pic>
        <p:nvPicPr>
          <p:cNvPr id="6" name="Bild 5"/>
          <p:cNvPicPr>
            <a:picLocks noChangeAspect="1"/>
          </p:cNvPicPr>
          <p:nvPr/>
        </p:nvPicPr>
        <p:blipFill>
          <a:blip r:embed="rId4"/>
          <a:stretch>
            <a:fillRect/>
          </a:stretch>
        </p:blipFill>
        <p:spPr>
          <a:xfrm>
            <a:off x="6408716" y="26957"/>
            <a:ext cx="2735284" cy="4418535"/>
          </a:xfrm>
          <a:prstGeom prst="rect">
            <a:avLst/>
          </a:prstGeom>
        </p:spPr>
      </p:pic>
      <p:pic>
        <p:nvPicPr>
          <p:cNvPr id="7" name="Bild 6"/>
          <p:cNvPicPr>
            <a:picLocks noChangeAspect="1"/>
          </p:cNvPicPr>
          <p:nvPr/>
        </p:nvPicPr>
        <p:blipFill>
          <a:blip r:embed="rId5"/>
          <a:stretch>
            <a:fillRect/>
          </a:stretch>
        </p:blipFill>
        <p:spPr>
          <a:xfrm>
            <a:off x="577272" y="3264252"/>
            <a:ext cx="5264727" cy="3593748"/>
          </a:xfrm>
          <a:prstGeom prst="rect">
            <a:avLst/>
          </a:prstGeom>
        </p:spPr>
      </p:pic>
      <p:pic>
        <p:nvPicPr>
          <p:cNvPr id="9" name="Picture 2" descr="http://www.iqo.uni-hannover.de/index.php?eID=tx_nawsecuredl&amp;u=0&amp;file=typo3temp/pics/33e6f14c89.jpg&amp;t=1340900435&amp;hash=36d72c5ed3c70dba6271cac5686b2d0fad32a8d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239" y="3752451"/>
            <a:ext cx="3333750" cy="310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www.iqo.uni-hannover.de/index.php?eID=tx_nawsecuredl&amp;u=0&amp;file=typo3temp/pics/a938cd9988.png&amp;t=1340900647&amp;hash=c24f7d58770357c040f9170dfb0f2a36306cbe8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5625" y="875883"/>
            <a:ext cx="1590577" cy="455966"/>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3"/>
          <p:cNvSpPr txBox="1">
            <a:spLocks noChangeArrowheads="1"/>
          </p:cNvSpPr>
          <p:nvPr/>
        </p:nvSpPr>
        <p:spPr bwMode="auto">
          <a:xfrm>
            <a:off x="5634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Newtonian</a:t>
            </a:r>
            <a:r>
              <a:rPr lang="de-DE" sz="2200" b="1" dirty="0" smtClean="0">
                <a:solidFill>
                  <a:srgbClr val="333399"/>
                </a:solidFill>
                <a:effectLst>
                  <a:outerShdw blurRad="38100" dist="38100" dir="2700000" algn="tl">
                    <a:srgbClr val="C0C0C0"/>
                  </a:outerShdw>
                </a:effectLst>
                <a:latin typeface="Arial"/>
                <a:ea typeface="ＭＳ Ｐゴシック" charset="-128"/>
              </a:rPr>
              <a:t> Gravity in Quantum Experiments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grpSp>
        <p:nvGrpSpPr>
          <p:cNvPr id="8" name="Group 158"/>
          <p:cNvGrpSpPr>
            <a:grpSpLocks noChangeAspect="1"/>
          </p:cNvGrpSpPr>
          <p:nvPr/>
        </p:nvGrpSpPr>
        <p:grpSpPr>
          <a:xfrm>
            <a:off x="6954379" y="5290"/>
            <a:ext cx="2173610" cy="6794178"/>
            <a:chOff x="60245" y="0"/>
            <a:chExt cx="2274700" cy="7110162"/>
          </a:xfrm>
        </p:grpSpPr>
        <p:pic>
          <p:nvPicPr>
            <p:cNvPr id="12" name="image60.png"/>
            <p:cNvPicPr>
              <a:picLocks noChangeAspect="1"/>
            </p:cNvPicPr>
            <p:nvPr/>
          </p:nvPicPr>
          <p:blipFill>
            <a:blip r:embed="rId8">
              <a:extLst/>
            </a:blip>
            <a:stretch>
              <a:fillRect/>
            </a:stretch>
          </p:blipFill>
          <p:spPr>
            <a:xfrm>
              <a:off x="1304653" y="0"/>
              <a:ext cx="1030292" cy="7110162"/>
            </a:xfrm>
            <a:prstGeom prst="rect">
              <a:avLst/>
            </a:prstGeom>
            <a:ln>
              <a:noFill/>
            </a:ln>
            <a:effectLst>
              <a:outerShdw blurRad="292100" dist="139700" dir="2700000" algn="tl" rotWithShape="0">
                <a:srgbClr val="333333">
                  <a:alpha val="65000"/>
                </a:srgbClr>
              </a:outerShdw>
            </a:effectLst>
          </p:spPr>
        </p:pic>
        <p:pic>
          <p:nvPicPr>
            <p:cNvPr id="13" name="image63.png"/>
            <p:cNvPicPr>
              <a:picLocks noChangeAspect="1"/>
            </p:cNvPicPr>
            <p:nvPr/>
          </p:nvPicPr>
          <p:blipFill>
            <a:blip r:embed="rId9">
              <a:extLst/>
            </a:blip>
            <a:stretch>
              <a:fillRect/>
            </a:stretch>
          </p:blipFill>
          <p:spPr>
            <a:xfrm>
              <a:off x="60245" y="352335"/>
              <a:ext cx="1244409" cy="6757826"/>
            </a:xfrm>
            <a:prstGeom prst="rect">
              <a:avLst/>
            </a:prstGeom>
            <a:ln>
              <a:noFill/>
            </a:ln>
            <a:effectLst>
              <a:outerShdw blurRad="292100" dist="139700" dir="2700000" algn="tl" rotWithShape="0">
                <a:srgbClr val="333333">
                  <a:alpha val="65000"/>
                </a:srgbClr>
              </a:outerShdw>
            </a:effectLst>
          </p:spPr>
        </p:pic>
      </p:grpSp>
      <p:pic>
        <p:nvPicPr>
          <p:cNvPr id="14" name="E3B7378B-CC22-4393-8030-8D4B6B1FDF91-L0-001.jpeg"/>
          <p:cNvPicPr>
            <a:picLocks noChangeAspect="1"/>
          </p:cNvPicPr>
          <p:nvPr/>
        </p:nvPicPr>
        <p:blipFill>
          <a:blip r:embed="rId10">
            <a:extLst/>
          </a:blip>
          <a:stretch>
            <a:fillRect/>
          </a:stretch>
        </p:blipFill>
        <p:spPr>
          <a:xfrm>
            <a:off x="23498" y="1464434"/>
            <a:ext cx="6850249" cy="5335033"/>
          </a:xfrm>
          <a:prstGeom prst="rect">
            <a:avLst/>
          </a:prstGeom>
          <a:ln w="12700">
            <a:miter lim="400000"/>
          </a:ln>
        </p:spPr>
      </p:pic>
      <p:sp>
        <p:nvSpPr>
          <p:cNvPr id="2" name="Textfeld 1"/>
          <p:cNvSpPr txBox="1"/>
          <p:nvPr/>
        </p:nvSpPr>
        <p:spPr>
          <a:xfrm>
            <a:off x="105309" y="1545466"/>
            <a:ext cx="4370532" cy="369332"/>
          </a:xfrm>
          <a:prstGeom prst="rect">
            <a:avLst/>
          </a:prstGeom>
          <a:noFill/>
        </p:spPr>
        <p:txBody>
          <a:bodyPr wrap="none" rtlCol="0">
            <a:spAutoFit/>
          </a:bodyPr>
          <a:lstStyle/>
          <a:p>
            <a:r>
              <a:rPr lang="de-DE" dirty="0" smtClean="0">
                <a:latin typeface="Calibri"/>
                <a:cs typeface="Calibri"/>
              </a:rPr>
              <a:t>Images </a:t>
            </a:r>
            <a:r>
              <a:rPr lang="de-DE" dirty="0" err="1" smtClean="0">
                <a:latin typeface="Calibri"/>
                <a:cs typeface="Calibri"/>
              </a:rPr>
              <a:t>provided</a:t>
            </a:r>
            <a:r>
              <a:rPr lang="de-DE" dirty="0" smtClean="0">
                <a:latin typeface="Calibri"/>
                <a:cs typeface="Calibri"/>
              </a:rPr>
              <a:t> </a:t>
            </a:r>
            <a:r>
              <a:rPr lang="de-DE" dirty="0" err="1" smtClean="0">
                <a:latin typeface="Calibri"/>
                <a:cs typeface="Calibri"/>
              </a:rPr>
              <a:t>by</a:t>
            </a:r>
            <a:r>
              <a:rPr lang="de-DE" dirty="0" smtClean="0">
                <a:latin typeface="Calibri"/>
                <a:cs typeface="Calibri"/>
              </a:rPr>
              <a:t> Ernst </a:t>
            </a:r>
            <a:r>
              <a:rPr lang="de-DE" dirty="0" err="1" smtClean="0">
                <a:latin typeface="Calibri"/>
                <a:cs typeface="Calibri"/>
              </a:rPr>
              <a:t>Rasel</a:t>
            </a:r>
            <a:r>
              <a:rPr lang="de-DE" dirty="0" smtClean="0">
                <a:latin typeface="Calibri"/>
                <a:cs typeface="Calibri"/>
              </a:rPr>
              <a:t> (Hannover)</a:t>
            </a:r>
            <a:endParaRPr lang="de-DE" dirty="0">
              <a:latin typeface="Calibri"/>
              <a:cs typeface="Calibri"/>
            </a:endParaRPr>
          </a:p>
        </p:txBody>
      </p:sp>
    </p:spTree>
    <p:extLst>
      <p:ext uri="{BB962C8B-B14F-4D97-AF65-F5344CB8AC3E}">
        <p14:creationId xmlns:p14="http://schemas.microsoft.com/office/powerpoint/2010/main" val="34885707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7504545" y="0"/>
            <a:ext cx="2262910" cy="1362364"/>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12" name="Text Box 3"/>
          <p:cNvSpPr txBox="1">
            <a:spLocks noChangeArrowheads="1"/>
          </p:cNvSpPr>
          <p:nvPr/>
        </p:nvSpPr>
        <p:spPr bwMode="auto">
          <a:xfrm>
            <a:off x="95250" y="-65520"/>
            <a:ext cx="9144000" cy="76944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smtClean="0">
                <a:ea typeface="ＭＳ Ｐゴシック" charset="-128"/>
              </a:rPr>
              <a:t>Quantum </a:t>
            </a:r>
            <a:r>
              <a:rPr lang="de-DE" sz="2200" dirty="0" err="1" smtClean="0">
                <a:ea typeface="ＭＳ Ｐゴシック" charset="-128"/>
              </a:rPr>
              <a:t>tests</a:t>
            </a:r>
            <a:r>
              <a:rPr lang="de-DE" sz="2200" dirty="0" smtClean="0">
                <a:ea typeface="ＭＳ Ｐゴシック" charset="-128"/>
              </a:rPr>
              <a:t> </a:t>
            </a:r>
            <a:r>
              <a:rPr lang="de-DE" sz="2200" dirty="0" err="1" smtClean="0">
                <a:ea typeface="ＭＳ Ｐゴシック" charset="-128"/>
              </a:rPr>
              <a:t>of</a:t>
            </a:r>
            <a:r>
              <a:rPr lang="de-DE" sz="2200" dirty="0" smtClean="0">
                <a:ea typeface="ＭＳ Ｐゴシック" charset="-128"/>
              </a:rPr>
              <a:t> </a:t>
            </a:r>
            <a:r>
              <a:rPr lang="de-DE" sz="2200" dirty="0" err="1" smtClean="0">
                <a:ea typeface="ＭＳ Ｐゴシック" charset="-128"/>
              </a:rPr>
              <a:t>the</a:t>
            </a:r>
            <a:r>
              <a:rPr lang="de-DE" sz="2200" dirty="0" smtClean="0">
                <a:ea typeface="ＭＳ Ｐゴシック" charset="-128"/>
              </a:rPr>
              <a:t> </a:t>
            </a:r>
            <a:r>
              <a:rPr lang="de-DE" sz="2200" dirty="0" err="1" smtClean="0">
                <a:ea typeface="ＭＳ Ｐゴシック" charset="-128"/>
              </a:rPr>
              <a:t>gravitational</a:t>
            </a:r>
            <a:r>
              <a:rPr lang="de-DE" sz="2200" dirty="0" smtClean="0">
                <a:ea typeface="ＭＳ Ｐゴシック" charset="-128"/>
              </a:rPr>
              <a:t> </a:t>
            </a:r>
          </a:p>
          <a:p>
            <a:pPr defTabSz="914400" eaLnBrk="0" fontAlgn="base" hangingPunct="0">
              <a:spcBef>
                <a:spcPts val="0"/>
              </a:spcBef>
              <a:spcAft>
                <a:spcPct val="0"/>
              </a:spcAft>
            </a:pPr>
            <a:r>
              <a:rPr lang="de-DE" sz="2200" dirty="0" smtClean="0">
                <a:ea typeface="ＭＳ Ｐゴシック" charset="-128"/>
              </a:rPr>
              <a:t>time </a:t>
            </a:r>
            <a:r>
              <a:rPr lang="de-DE" sz="2200" dirty="0" err="1" smtClean="0">
                <a:ea typeface="ＭＳ Ｐゴシック" charset="-128"/>
              </a:rPr>
              <a:t>dilation</a:t>
            </a:r>
            <a:endParaRPr lang="de-DE" sz="2200" dirty="0">
              <a:ea typeface="ＭＳ Ｐゴシック" charset="-128"/>
            </a:endParaRPr>
          </a:p>
        </p:txBody>
      </p:sp>
      <p:pic>
        <p:nvPicPr>
          <p:cNvPr id="2" name="Bild 1"/>
          <p:cNvPicPr>
            <a:picLocks noChangeAspect="1"/>
          </p:cNvPicPr>
          <p:nvPr/>
        </p:nvPicPr>
        <p:blipFill>
          <a:blip r:embed="rId3"/>
          <a:stretch>
            <a:fillRect/>
          </a:stretch>
        </p:blipFill>
        <p:spPr>
          <a:xfrm>
            <a:off x="95250" y="685768"/>
            <a:ext cx="5502265" cy="3329502"/>
          </a:xfrm>
          <a:prstGeom prst="rect">
            <a:avLst/>
          </a:prstGeom>
        </p:spPr>
      </p:pic>
      <p:pic>
        <p:nvPicPr>
          <p:cNvPr id="3" name="Bild 2"/>
          <p:cNvPicPr>
            <a:picLocks noChangeAspect="1"/>
          </p:cNvPicPr>
          <p:nvPr/>
        </p:nvPicPr>
        <p:blipFill>
          <a:blip r:embed="rId4"/>
          <a:stretch>
            <a:fillRect/>
          </a:stretch>
        </p:blipFill>
        <p:spPr>
          <a:xfrm>
            <a:off x="4919545" y="34752"/>
            <a:ext cx="4241164" cy="3212653"/>
          </a:xfrm>
          <a:prstGeom prst="rect">
            <a:avLst/>
          </a:prstGeom>
        </p:spPr>
      </p:pic>
      <p:pic>
        <p:nvPicPr>
          <p:cNvPr id="8" name="Bild 7"/>
          <p:cNvPicPr>
            <a:picLocks noChangeAspect="1"/>
          </p:cNvPicPr>
          <p:nvPr/>
        </p:nvPicPr>
        <p:blipFill>
          <a:blip r:embed="rId5"/>
          <a:stretch>
            <a:fillRect/>
          </a:stretch>
        </p:blipFill>
        <p:spPr>
          <a:xfrm>
            <a:off x="4397948" y="4809251"/>
            <a:ext cx="4042064" cy="1612219"/>
          </a:xfrm>
          <a:prstGeom prst="rect">
            <a:avLst/>
          </a:prstGeom>
        </p:spPr>
      </p:pic>
      <p:pic>
        <p:nvPicPr>
          <p:cNvPr id="9" name="Bild 8"/>
          <p:cNvPicPr>
            <a:picLocks noChangeAspect="1"/>
          </p:cNvPicPr>
          <p:nvPr/>
        </p:nvPicPr>
        <p:blipFill>
          <a:blip r:embed="rId6"/>
          <a:stretch>
            <a:fillRect/>
          </a:stretch>
        </p:blipFill>
        <p:spPr>
          <a:xfrm>
            <a:off x="4421039" y="4149220"/>
            <a:ext cx="3103418" cy="699096"/>
          </a:xfrm>
          <a:prstGeom prst="rect">
            <a:avLst/>
          </a:prstGeom>
        </p:spPr>
      </p:pic>
      <p:pic>
        <p:nvPicPr>
          <p:cNvPr id="10" name="Bild 9"/>
          <p:cNvPicPr>
            <a:picLocks noChangeAspect="1"/>
          </p:cNvPicPr>
          <p:nvPr/>
        </p:nvPicPr>
        <p:blipFill rotWithShape="1">
          <a:blip r:embed="rId7"/>
          <a:srcRect l="50000" b="27427"/>
          <a:stretch/>
        </p:blipFill>
        <p:spPr>
          <a:xfrm>
            <a:off x="472495" y="4002513"/>
            <a:ext cx="3186545" cy="2154941"/>
          </a:xfrm>
          <a:prstGeom prst="rect">
            <a:avLst/>
          </a:prstGeom>
        </p:spPr>
      </p:pic>
      <p:sp>
        <p:nvSpPr>
          <p:cNvPr id="11" name="Textfeld 10"/>
          <p:cNvSpPr txBox="1"/>
          <p:nvPr/>
        </p:nvSpPr>
        <p:spPr>
          <a:xfrm>
            <a:off x="527107" y="6111272"/>
            <a:ext cx="3270478" cy="584776"/>
          </a:xfrm>
          <a:prstGeom prst="rect">
            <a:avLst/>
          </a:prstGeom>
          <a:noFill/>
        </p:spPr>
        <p:txBody>
          <a:bodyPr wrap="square" rtlCol="0">
            <a:spAutoFit/>
          </a:bodyPr>
          <a:lstStyle/>
          <a:p>
            <a:pPr algn="ctr" defTabSz="914400" eaLnBrk="0" fontAlgn="base" hangingPunct="0">
              <a:spcBef>
                <a:spcPct val="0"/>
              </a:spcBef>
              <a:spcAft>
                <a:spcPct val="0"/>
              </a:spcAft>
            </a:pPr>
            <a:r>
              <a:rPr lang="de-DE" sz="1600" b="1" dirty="0" err="1" smtClean="0">
                <a:solidFill>
                  <a:srgbClr val="333399"/>
                </a:solidFill>
                <a:latin typeface="OfficinaSansITCPro Book" pitchFamily="50" charset="0"/>
                <a:ea typeface="ＭＳ Ｐゴシック" charset="-128"/>
              </a:rPr>
              <a:t>Frequency</a:t>
            </a:r>
            <a:r>
              <a:rPr lang="de-DE" sz="1600" b="1" dirty="0" smtClean="0">
                <a:solidFill>
                  <a:srgbClr val="333399"/>
                </a:solidFill>
                <a:latin typeface="OfficinaSansITCPro Book" pitchFamily="50" charset="0"/>
                <a:ea typeface="ＭＳ Ｐゴシック" charset="-128"/>
              </a:rPr>
              <a:t> </a:t>
            </a:r>
            <a:r>
              <a:rPr lang="de-DE" sz="1600" b="1" dirty="0" err="1" smtClean="0">
                <a:solidFill>
                  <a:srgbClr val="333399"/>
                </a:solidFill>
                <a:latin typeface="OfficinaSansITCPro Book" pitchFamily="50" charset="0"/>
                <a:ea typeface="ＭＳ Ｐゴシック" charset="-128"/>
              </a:rPr>
              <a:t>shift</a:t>
            </a:r>
            <a:r>
              <a:rPr lang="de-DE" sz="1600" b="1" dirty="0" smtClean="0">
                <a:solidFill>
                  <a:srgbClr val="333399"/>
                </a:solidFill>
                <a:latin typeface="OfficinaSansITCPro Book" pitchFamily="50" charset="0"/>
                <a:ea typeface="ＭＳ Ｐゴシック" charset="-128"/>
              </a:rPr>
              <a:t> due </a:t>
            </a:r>
            <a:r>
              <a:rPr lang="de-DE" sz="1600" b="1" dirty="0" err="1" smtClean="0">
                <a:solidFill>
                  <a:srgbClr val="333399"/>
                </a:solidFill>
                <a:latin typeface="OfficinaSansITCPro Book" pitchFamily="50" charset="0"/>
                <a:ea typeface="ＭＳ Ｐゴシック" charset="-128"/>
              </a:rPr>
              <a:t>to</a:t>
            </a:r>
            <a:r>
              <a:rPr lang="de-DE" sz="1600" b="1" dirty="0" smtClean="0">
                <a:solidFill>
                  <a:srgbClr val="333399"/>
                </a:solidFill>
                <a:latin typeface="OfficinaSansITCPro Book" pitchFamily="50" charset="0"/>
                <a:ea typeface="ＭＳ Ｐゴシック" charset="-128"/>
              </a:rPr>
              <a:t> 33 cm </a:t>
            </a:r>
            <a:r>
              <a:rPr lang="de-DE" sz="1600" b="1" dirty="0" err="1" smtClean="0">
                <a:solidFill>
                  <a:srgbClr val="333399"/>
                </a:solidFill>
                <a:latin typeface="OfficinaSansITCPro Book" pitchFamily="50" charset="0"/>
                <a:ea typeface="ＭＳ Ｐゴシック" charset="-128"/>
              </a:rPr>
              <a:t>lift</a:t>
            </a:r>
            <a:r>
              <a:rPr lang="de-DE" sz="1600" b="1" dirty="0" smtClean="0">
                <a:solidFill>
                  <a:srgbClr val="333399"/>
                </a:solidFill>
                <a:latin typeface="OfficinaSansITCPro Book" pitchFamily="50" charset="0"/>
                <a:ea typeface="ＭＳ Ｐゴシック" charset="-128"/>
              </a:rPr>
              <a:t> in </a:t>
            </a:r>
            <a:r>
              <a:rPr lang="de-DE" sz="1600" b="1" dirty="0" err="1" smtClean="0">
                <a:solidFill>
                  <a:srgbClr val="333399"/>
                </a:solidFill>
                <a:latin typeface="OfficinaSansITCPro Book" pitchFamily="50" charset="0"/>
                <a:ea typeface="ＭＳ Ｐゴシック" charset="-128"/>
              </a:rPr>
              <a:t>Earth‘s</a:t>
            </a:r>
            <a:r>
              <a:rPr lang="de-DE" sz="1600" b="1" dirty="0" smtClean="0">
                <a:solidFill>
                  <a:srgbClr val="333399"/>
                </a:solidFill>
                <a:latin typeface="OfficinaSansITCPro Book" pitchFamily="50" charset="0"/>
                <a:ea typeface="ＭＳ Ｐゴシック" charset="-128"/>
              </a:rPr>
              <a:t> </a:t>
            </a:r>
            <a:r>
              <a:rPr lang="de-DE" sz="1600" b="1" dirty="0" err="1" smtClean="0">
                <a:solidFill>
                  <a:srgbClr val="333399"/>
                </a:solidFill>
                <a:latin typeface="OfficinaSansITCPro Book" pitchFamily="50" charset="0"/>
                <a:ea typeface="ＭＳ Ｐゴシック" charset="-128"/>
              </a:rPr>
              <a:t>gravitational</a:t>
            </a:r>
            <a:r>
              <a:rPr lang="de-DE" sz="1600" b="1" dirty="0" smtClean="0">
                <a:solidFill>
                  <a:srgbClr val="333399"/>
                </a:solidFill>
                <a:latin typeface="OfficinaSansITCPro Book" pitchFamily="50" charset="0"/>
                <a:ea typeface="ＭＳ Ｐゴシック" charset="-128"/>
              </a:rPr>
              <a:t> </a:t>
            </a:r>
            <a:r>
              <a:rPr lang="de-DE" sz="1600" b="1" dirty="0" err="1" smtClean="0">
                <a:solidFill>
                  <a:srgbClr val="333399"/>
                </a:solidFill>
                <a:latin typeface="OfficinaSansITCPro Book" pitchFamily="50" charset="0"/>
                <a:ea typeface="ＭＳ Ｐゴシック" charset="-128"/>
              </a:rPr>
              <a:t>field</a:t>
            </a:r>
            <a:endParaRPr lang="de-DE" sz="1600" b="1" dirty="0">
              <a:solidFill>
                <a:srgbClr val="333399"/>
              </a:solidFill>
              <a:latin typeface="OfficinaSansITCPro Book" pitchFamily="50" charset="0"/>
              <a:ea typeface="ＭＳ Ｐゴシック" charset="-128"/>
            </a:endParaRPr>
          </a:p>
        </p:txBody>
      </p:sp>
      <p:sp>
        <p:nvSpPr>
          <p:cNvPr id="5" name="Textfeld 4"/>
          <p:cNvSpPr txBox="1"/>
          <p:nvPr/>
        </p:nvSpPr>
        <p:spPr>
          <a:xfrm>
            <a:off x="5798023" y="3475162"/>
            <a:ext cx="3147717" cy="461665"/>
          </a:xfrm>
          <a:prstGeom prst="rect">
            <a:avLst/>
          </a:prstGeom>
          <a:solidFill>
            <a:schemeClr val="bg1"/>
          </a:solidFill>
          <a:effectLst>
            <a:outerShdw blurRad="50800" dist="38100" dir="2700000" algn="tl" rotWithShape="0">
              <a:prstClr val="black">
                <a:alpha val="40000"/>
              </a:prstClr>
            </a:outerShdw>
          </a:effectLst>
        </p:spPr>
        <p:txBody>
          <a:bodyPr wrap="none" rtlCol="0">
            <a:spAutoFit/>
          </a:bodyPr>
          <a:lstStyle/>
          <a:p>
            <a:r>
              <a:rPr lang="de-DE" sz="2400" b="1" dirty="0" err="1" smtClean="0">
                <a:latin typeface="Symbol" charset="2"/>
                <a:cs typeface="Symbol" charset="2"/>
              </a:rPr>
              <a:t>Dn</a:t>
            </a:r>
            <a:r>
              <a:rPr lang="de-DE" sz="2400" b="1" dirty="0" smtClean="0">
                <a:latin typeface="Symbol" charset="2"/>
                <a:cs typeface="Symbol" charset="2"/>
              </a:rPr>
              <a:t>/</a:t>
            </a:r>
            <a:r>
              <a:rPr lang="de-DE" sz="2400" b="1" dirty="0" err="1" smtClean="0">
                <a:latin typeface="Symbol" charset="2"/>
                <a:cs typeface="Symbol" charset="2"/>
              </a:rPr>
              <a:t>n</a:t>
            </a:r>
            <a:r>
              <a:rPr lang="de-DE" sz="2400" b="1" dirty="0" smtClean="0"/>
              <a:t> = </a:t>
            </a:r>
            <a:r>
              <a:rPr lang="de-DE" sz="2400" b="1" dirty="0" err="1" smtClean="0"/>
              <a:t>gh</a:t>
            </a:r>
            <a:r>
              <a:rPr lang="de-DE" sz="2400" b="1" dirty="0" smtClean="0"/>
              <a:t>/c</a:t>
            </a:r>
            <a:r>
              <a:rPr lang="de-DE" sz="2400" b="1" baseline="30000" dirty="0" smtClean="0"/>
              <a:t>2</a:t>
            </a:r>
            <a:r>
              <a:rPr lang="de-DE" sz="2400" b="1" dirty="0" smtClean="0"/>
              <a:t> = 10</a:t>
            </a:r>
            <a:r>
              <a:rPr lang="de-DE" sz="2400" b="1" baseline="30000" dirty="0" smtClean="0"/>
              <a:t>-16</a:t>
            </a:r>
            <a:r>
              <a:rPr lang="de-DE" sz="2400" b="1" dirty="0" smtClean="0"/>
              <a:t> </a:t>
            </a:r>
            <a:r>
              <a:rPr lang="de-DE" sz="2400" b="1" dirty="0" smtClean="0">
                <a:latin typeface="Calibri"/>
                <a:cs typeface="Calibri"/>
              </a:rPr>
              <a:t>x</a:t>
            </a:r>
            <a:r>
              <a:rPr lang="de-DE" sz="2400" b="1" dirty="0" smtClean="0"/>
              <a:t> h</a:t>
            </a:r>
            <a:endParaRPr lang="de-DE" sz="2400" b="1" baseline="30000" dirty="0"/>
          </a:p>
        </p:txBody>
      </p:sp>
      <p:sp>
        <p:nvSpPr>
          <p:cNvPr id="4" name="Textfeld 3"/>
          <p:cNvSpPr txBox="1"/>
          <p:nvPr/>
        </p:nvSpPr>
        <p:spPr>
          <a:xfrm>
            <a:off x="4337494" y="6354622"/>
            <a:ext cx="4608246" cy="523220"/>
          </a:xfrm>
          <a:prstGeom prst="rect">
            <a:avLst/>
          </a:prstGeom>
          <a:noFill/>
        </p:spPr>
        <p:txBody>
          <a:bodyPr wrap="square" rtlCol="0">
            <a:spAutoFit/>
          </a:bodyPr>
          <a:lstStyle/>
          <a:p>
            <a:r>
              <a:rPr lang="de-DE" sz="1400" dirty="0" smtClean="0">
                <a:latin typeface="Calibri"/>
                <a:cs typeface="Calibri"/>
              </a:rPr>
              <a:t>(</a:t>
            </a:r>
            <a:r>
              <a:rPr lang="de-DE" sz="1400" dirty="0" err="1" smtClean="0">
                <a:latin typeface="Calibri"/>
                <a:cs typeface="Calibri"/>
              </a:rPr>
              <a:t>microwave</a:t>
            </a:r>
            <a:r>
              <a:rPr lang="de-DE" sz="1400" dirty="0" smtClean="0">
                <a:latin typeface="Calibri"/>
                <a:cs typeface="Calibri"/>
              </a:rPr>
              <a:t> </a:t>
            </a:r>
            <a:r>
              <a:rPr lang="de-DE" sz="1400" dirty="0" err="1" smtClean="0">
                <a:latin typeface="Calibri"/>
                <a:cs typeface="Calibri"/>
              </a:rPr>
              <a:t>atomic</a:t>
            </a:r>
            <a:r>
              <a:rPr lang="de-DE" sz="1400" dirty="0" smtClean="0">
                <a:latin typeface="Calibri"/>
                <a:cs typeface="Calibri"/>
              </a:rPr>
              <a:t> </a:t>
            </a:r>
            <a:r>
              <a:rPr lang="de-DE" sz="1400" dirty="0" err="1" smtClean="0">
                <a:latin typeface="Calibri"/>
                <a:cs typeface="Calibri"/>
              </a:rPr>
              <a:t>clocks</a:t>
            </a:r>
            <a:r>
              <a:rPr lang="de-DE" sz="1400" dirty="0" smtClean="0">
                <a:latin typeface="Calibri"/>
                <a:cs typeface="Calibri"/>
              </a:rPr>
              <a:t>:  e.g. </a:t>
            </a:r>
            <a:r>
              <a:rPr lang="de-DE" sz="1400" dirty="0" err="1" smtClean="0">
                <a:latin typeface="Calibri"/>
                <a:cs typeface="Calibri"/>
              </a:rPr>
              <a:t>Hafele</a:t>
            </a:r>
            <a:r>
              <a:rPr lang="de-DE" sz="1400" dirty="0" smtClean="0">
                <a:latin typeface="Calibri"/>
                <a:cs typeface="Calibri"/>
              </a:rPr>
              <a:t> &amp; Keating, Science 177, 166 (1972), </a:t>
            </a:r>
            <a:r>
              <a:rPr lang="de-DE" sz="1400" dirty="0" err="1" smtClean="0">
                <a:latin typeface="Calibri"/>
                <a:cs typeface="Calibri"/>
              </a:rPr>
              <a:t>Vessot</a:t>
            </a:r>
            <a:r>
              <a:rPr lang="de-DE" sz="1400" dirty="0" smtClean="0">
                <a:latin typeface="Calibri"/>
                <a:cs typeface="Calibri"/>
              </a:rPr>
              <a:t> et al., PRL 45, 2081 (1980): h=10</a:t>
            </a:r>
            <a:r>
              <a:rPr lang="de-DE" sz="1400" baseline="30000" dirty="0" smtClean="0">
                <a:latin typeface="Calibri"/>
                <a:cs typeface="Calibri"/>
              </a:rPr>
              <a:t>7</a:t>
            </a:r>
            <a:r>
              <a:rPr lang="de-DE" sz="1400" dirty="0" smtClean="0">
                <a:latin typeface="Calibri"/>
                <a:cs typeface="Calibri"/>
              </a:rPr>
              <a:t>m)</a:t>
            </a:r>
            <a:endParaRPr lang="de-DE" sz="1400" dirty="0">
              <a:latin typeface="Calibri"/>
              <a:cs typeface="Calibri"/>
            </a:endParaRPr>
          </a:p>
        </p:txBody>
      </p:sp>
    </p:spTree>
    <p:extLst>
      <p:ext uri="{BB962C8B-B14F-4D97-AF65-F5344CB8AC3E}">
        <p14:creationId xmlns:p14="http://schemas.microsoft.com/office/powerpoint/2010/main" val="203326581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p:cNvPicPr>
            <a:picLocks noChangeAspect="1"/>
          </p:cNvPicPr>
          <p:nvPr/>
        </p:nvPicPr>
        <p:blipFill>
          <a:blip r:embed="rId3"/>
          <a:stretch>
            <a:fillRect/>
          </a:stretch>
        </p:blipFill>
        <p:spPr>
          <a:xfrm>
            <a:off x="220520" y="1035626"/>
            <a:ext cx="5760026" cy="1137560"/>
          </a:xfrm>
          <a:prstGeom prst="rect">
            <a:avLst/>
          </a:prstGeom>
        </p:spPr>
      </p:pic>
      <p:pic>
        <p:nvPicPr>
          <p:cNvPr id="6" name="Bild 5"/>
          <p:cNvPicPr>
            <a:picLocks noChangeAspect="1"/>
          </p:cNvPicPr>
          <p:nvPr/>
        </p:nvPicPr>
        <p:blipFill>
          <a:blip r:embed="rId4"/>
          <a:stretch>
            <a:fillRect/>
          </a:stretch>
        </p:blipFill>
        <p:spPr>
          <a:xfrm>
            <a:off x="0" y="5911274"/>
            <a:ext cx="4173236" cy="946726"/>
          </a:xfrm>
          <a:prstGeom prst="rect">
            <a:avLst/>
          </a:prstGeom>
        </p:spPr>
      </p:pic>
      <p:pic>
        <p:nvPicPr>
          <p:cNvPr id="7" name="Bild 6"/>
          <p:cNvPicPr>
            <a:picLocks noChangeAspect="1"/>
          </p:cNvPicPr>
          <p:nvPr/>
        </p:nvPicPr>
        <p:blipFill>
          <a:blip r:embed="rId5"/>
          <a:stretch>
            <a:fillRect/>
          </a:stretch>
        </p:blipFill>
        <p:spPr>
          <a:xfrm>
            <a:off x="-138546" y="2107428"/>
            <a:ext cx="3810000" cy="2216343"/>
          </a:xfrm>
          <a:prstGeom prst="rect">
            <a:avLst/>
          </a:prstGeom>
        </p:spPr>
      </p:pic>
      <p:sp>
        <p:nvSpPr>
          <p:cNvPr id="9" name="Textfeld 8"/>
          <p:cNvSpPr txBox="1"/>
          <p:nvPr/>
        </p:nvSpPr>
        <p:spPr>
          <a:xfrm>
            <a:off x="3853025" y="2470727"/>
            <a:ext cx="5290975" cy="1080296"/>
          </a:xfrm>
          <a:prstGeom prst="rect">
            <a:avLst/>
          </a:prstGeom>
          <a:noFill/>
        </p:spPr>
        <p:txBody>
          <a:bodyPr wrap="square" rtlCol="0">
            <a:spAutoFit/>
          </a:bodyPr>
          <a:lstStyle/>
          <a:p>
            <a:pPr algn="l">
              <a:lnSpc>
                <a:spcPct val="120000"/>
              </a:lnSpc>
            </a:pPr>
            <a:r>
              <a:rPr lang="de-DE" dirty="0" err="1" smtClean="0">
                <a:latin typeface="Calibri"/>
                <a:cs typeface="Calibri"/>
              </a:rPr>
              <a:t>If</a:t>
            </a:r>
            <a:r>
              <a:rPr lang="de-DE" dirty="0" smtClean="0">
                <a:latin typeface="Calibri"/>
                <a:cs typeface="Calibri"/>
              </a:rPr>
              <a:t> </a:t>
            </a:r>
            <a:r>
              <a:rPr lang="de-DE" dirty="0" err="1" smtClean="0">
                <a:latin typeface="Calibri"/>
                <a:cs typeface="Calibri"/>
              </a:rPr>
              <a:t>the</a:t>
            </a:r>
            <a:r>
              <a:rPr lang="de-DE" dirty="0" smtClean="0">
                <a:latin typeface="Calibri"/>
                <a:cs typeface="Calibri"/>
              </a:rPr>
              <a:t> </a:t>
            </a:r>
            <a:r>
              <a:rPr lang="de-DE" dirty="0" err="1" smtClean="0">
                <a:latin typeface="Calibri"/>
                <a:cs typeface="Calibri"/>
              </a:rPr>
              <a:t>qubit</a:t>
            </a:r>
            <a:r>
              <a:rPr lang="de-DE" dirty="0" smtClean="0">
                <a:latin typeface="Calibri"/>
                <a:cs typeface="Calibri"/>
              </a:rPr>
              <a:t> </a:t>
            </a:r>
            <a:r>
              <a:rPr lang="de-DE" dirty="0" err="1" smtClean="0">
                <a:latin typeface="Calibri"/>
                <a:cs typeface="Calibri"/>
              </a:rPr>
              <a:t>is</a:t>
            </a:r>
            <a:r>
              <a:rPr lang="de-DE" dirty="0" smtClean="0">
                <a:latin typeface="Calibri"/>
                <a:cs typeface="Calibri"/>
              </a:rPr>
              <a:t> </a:t>
            </a:r>
            <a:r>
              <a:rPr lang="de-DE" dirty="0" err="1" smtClean="0">
                <a:latin typeface="Calibri"/>
                <a:cs typeface="Calibri"/>
              </a:rPr>
              <a:t>placed</a:t>
            </a:r>
            <a:r>
              <a:rPr lang="de-DE" dirty="0" smtClean="0">
                <a:latin typeface="Calibri"/>
                <a:cs typeface="Calibri"/>
              </a:rPr>
              <a:t> in a </a:t>
            </a:r>
            <a:r>
              <a:rPr lang="de-DE" dirty="0" err="1" smtClean="0">
                <a:latin typeface="Calibri"/>
                <a:cs typeface="Calibri"/>
              </a:rPr>
              <a:t>spatial</a:t>
            </a:r>
            <a:r>
              <a:rPr lang="de-DE" dirty="0" smtClean="0">
                <a:latin typeface="Calibri"/>
                <a:cs typeface="Calibri"/>
              </a:rPr>
              <a:t> </a:t>
            </a:r>
            <a:r>
              <a:rPr lang="de-DE" dirty="0" err="1" smtClean="0">
                <a:latin typeface="Calibri"/>
                <a:cs typeface="Calibri"/>
              </a:rPr>
              <a:t>superposition</a:t>
            </a:r>
            <a:r>
              <a:rPr lang="de-DE" dirty="0" smtClean="0">
                <a:latin typeface="Calibri"/>
                <a:cs typeface="Calibri"/>
              </a:rPr>
              <a:t> </a:t>
            </a:r>
            <a:r>
              <a:rPr lang="de-DE" dirty="0" err="1" smtClean="0">
                <a:latin typeface="Calibri"/>
                <a:cs typeface="Calibri"/>
              </a:rPr>
              <a:t>of</a:t>
            </a:r>
            <a:r>
              <a:rPr lang="de-DE" dirty="0" smtClean="0">
                <a:latin typeface="Calibri"/>
                <a:cs typeface="Calibri"/>
              </a:rPr>
              <a:t> </a:t>
            </a:r>
            <a:r>
              <a:rPr lang="de-DE" dirty="0" err="1" smtClean="0">
                <a:latin typeface="Calibri"/>
                <a:cs typeface="Calibri"/>
              </a:rPr>
              <a:t>two</a:t>
            </a:r>
            <a:r>
              <a:rPr lang="de-DE" dirty="0" smtClean="0">
                <a:latin typeface="Calibri"/>
                <a:cs typeface="Calibri"/>
              </a:rPr>
              <a:t> </a:t>
            </a:r>
            <a:r>
              <a:rPr lang="de-DE" dirty="0" err="1" smtClean="0">
                <a:latin typeface="Calibri"/>
                <a:cs typeface="Calibri"/>
              </a:rPr>
              <a:t>vertical</a:t>
            </a:r>
            <a:r>
              <a:rPr lang="de-DE" dirty="0" smtClean="0">
                <a:latin typeface="Calibri"/>
                <a:cs typeface="Calibri"/>
              </a:rPr>
              <a:t> </a:t>
            </a:r>
            <a:r>
              <a:rPr lang="de-DE" dirty="0" err="1" smtClean="0">
                <a:latin typeface="Calibri"/>
                <a:cs typeface="Calibri"/>
              </a:rPr>
              <a:t>heights</a:t>
            </a:r>
            <a:r>
              <a:rPr lang="de-DE" dirty="0" smtClean="0">
                <a:latin typeface="Calibri"/>
                <a:cs typeface="Calibri"/>
              </a:rPr>
              <a:t> (in </a:t>
            </a:r>
            <a:r>
              <a:rPr lang="de-DE" dirty="0" err="1" smtClean="0">
                <a:latin typeface="Calibri"/>
                <a:cs typeface="Calibri"/>
              </a:rPr>
              <a:t>Earth‘s</a:t>
            </a:r>
            <a:r>
              <a:rPr lang="de-DE" dirty="0" smtClean="0">
                <a:latin typeface="Calibri"/>
                <a:cs typeface="Calibri"/>
              </a:rPr>
              <a:t> </a:t>
            </a:r>
            <a:r>
              <a:rPr lang="de-DE" dirty="0" err="1" smtClean="0">
                <a:latin typeface="Calibri"/>
                <a:cs typeface="Calibri"/>
              </a:rPr>
              <a:t>gravitational</a:t>
            </a:r>
            <a:r>
              <a:rPr lang="de-DE" dirty="0" smtClean="0">
                <a:latin typeface="Calibri"/>
                <a:cs typeface="Calibri"/>
              </a:rPr>
              <a:t> </a:t>
            </a:r>
            <a:r>
              <a:rPr lang="de-DE" dirty="0" err="1" smtClean="0">
                <a:latin typeface="Calibri"/>
                <a:cs typeface="Calibri"/>
              </a:rPr>
              <a:t>field</a:t>
            </a:r>
            <a:r>
              <a:rPr lang="de-DE" dirty="0" smtClean="0">
                <a:latin typeface="Calibri"/>
                <a:cs typeface="Calibri"/>
              </a:rPr>
              <a:t>) </a:t>
            </a:r>
            <a:r>
              <a:rPr lang="de-DE" dirty="0" err="1" smtClean="0">
                <a:latin typeface="Calibri"/>
                <a:cs typeface="Calibri"/>
              </a:rPr>
              <a:t>separated</a:t>
            </a:r>
            <a:r>
              <a:rPr lang="de-DE" dirty="0" smtClean="0">
                <a:latin typeface="Calibri"/>
                <a:cs typeface="Calibri"/>
              </a:rPr>
              <a:t> </a:t>
            </a:r>
            <a:r>
              <a:rPr lang="de-DE" dirty="0" err="1" smtClean="0">
                <a:latin typeface="Calibri"/>
                <a:cs typeface="Calibri"/>
              </a:rPr>
              <a:t>by</a:t>
            </a:r>
            <a:r>
              <a:rPr lang="de-DE" dirty="0" smtClean="0">
                <a:latin typeface="Calibri"/>
                <a:cs typeface="Calibri"/>
              </a:rPr>
              <a:t> </a:t>
            </a:r>
            <a:r>
              <a:rPr lang="de-DE" dirty="0" err="1" smtClean="0">
                <a:latin typeface="Symbol" charset="2"/>
                <a:cs typeface="Symbol" charset="2"/>
              </a:rPr>
              <a:t>D</a:t>
            </a:r>
            <a:r>
              <a:rPr lang="de-DE" dirty="0" err="1" smtClean="0">
                <a:latin typeface="Calibri"/>
                <a:cs typeface="Calibri"/>
              </a:rPr>
              <a:t>h</a:t>
            </a:r>
            <a:r>
              <a:rPr lang="de-DE" dirty="0" smtClean="0">
                <a:latin typeface="Calibri"/>
                <a:cs typeface="Calibri"/>
              </a:rPr>
              <a:t> </a:t>
            </a:r>
            <a:r>
              <a:rPr lang="de-DE" dirty="0" err="1" smtClean="0">
                <a:latin typeface="Calibri"/>
                <a:cs typeface="Calibri"/>
              </a:rPr>
              <a:t>the</a:t>
            </a:r>
            <a:r>
              <a:rPr lang="de-DE" dirty="0" smtClean="0">
                <a:latin typeface="Calibri"/>
                <a:cs typeface="Calibri"/>
              </a:rPr>
              <a:t> </a:t>
            </a:r>
            <a:r>
              <a:rPr lang="de-DE" dirty="0" err="1" smtClean="0">
                <a:latin typeface="Calibri"/>
                <a:cs typeface="Calibri"/>
              </a:rPr>
              <a:t>qubits</a:t>
            </a:r>
            <a:r>
              <a:rPr lang="de-DE" dirty="0" smtClean="0">
                <a:latin typeface="Calibri"/>
                <a:cs typeface="Calibri"/>
              </a:rPr>
              <a:t> will </a:t>
            </a:r>
            <a:r>
              <a:rPr lang="de-DE" dirty="0" err="1" smtClean="0">
                <a:latin typeface="Calibri"/>
                <a:cs typeface="Calibri"/>
              </a:rPr>
              <a:t>evolve</a:t>
            </a:r>
            <a:r>
              <a:rPr lang="de-DE" dirty="0" smtClean="0">
                <a:latin typeface="Calibri"/>
                <a:cs typeface="Calibri"/>
              </a:rPr>
              <a:t> </a:t>
            </a:r>
            <a:r>
              <a:rPr lang="de-DE" dirty="0" err="1" smtClean="0">
                <a:latin typeface="Calibri"/>
                <a:cs typeface="Calibri"/>
              </a:rPr>
              <a:t>differently</a:t>
            </a:r>
            <a:r>
              <a:rPr lang="de-DE" dirty="0" smtClean="0">
                <a:latin typeface="Calibri"/>
                <a:cs typeface="Calibri"/>
              </a:rPr>
              <a:t>:</a:t>
            </a:r>
            <a:endParaRPr lang="de-DE" dirty="0">
              <a:latin typeface="Calibri"/>
              <a:cs typeface="Calibri"/>
            </a:endParaRPr>
          </a:p>
        </p:txBody>
      </p:sp>
      <p:pic>
        <p:nvPicPr>
          <p:cNvPr id="10" name="Bild 9"/>
          <p:cNvPicPr>
            <a:picLocks noChangeAspect="1"/>
          </p:cNvPicPr>
          <p:nvPr/>
        </p:nvPicPr>
        <p:blipFill>
          <a:blip r:embed="rId6"/>
          <a:stretch>
            <a:fillRect/>
          </a:stretch>
        </p:blipFill>
        <p:spPr>
          <a:xfrm>
            <a:off x="3900055" y="3528044"/>
            <a:ext cx="5243945" cy="541730"/>
          </a:xfrm>
          <a:prstGeom prst="rect">
            <a:avLst/>
          </a:prstGeom>
        </p:spPr>
      </p:pic>
      <p:pic>
        <p:nvPicPr>
          <p:cNvPr id="11" name="Bild 10"/>
          <p:cNvPicPr>
            <a:picLocks noChangeAspect="1"/>
          </p:cNvPicPr>
          <p:nvPr/>
        </p:nvPicPr>
        <p:blipFill>
          <a:blip r:embed="rId7"/>
          <a:stretch>
            <a:fillRect/>
          </a:stretch>
        </p:blipFill>
        <p:spPr>
          <a:xfrm>
            <a:off x="3948546" y="4093158"/>
            <a:ext cx="4953746" cy="1240841"/>
          </a:xfrm>
          <a:prstGeom prst="rect">
            <a:avLst/>
          </a:prstGeom>
        </p:spPr>
      </p:pic>
      <p:pic>
        <p:nvPicPr>
          <p:cNvPr id="12" name="Bild 11"/>
          <p:cNvPicPr>
            <a:picLocks noChangeAspect="1"/>
          </p:cNvPicPr>
          <p:nvPr/>
        </p:nvPicPr>
        <p:blipFill>
          <a:blip r:embed="rId8"/>
          <a:stretch>
            <a:fillRect/>
          </a:stretch>
        </p:blipFill>
        <p:spPr>
          <a:xfrm>
            <a:off x="615688" y="4225635"/>
            <a:ext cx="2780984" cy="1684482"/>
          </a:xfrm>
          <a:prstGeom prst="rect">
            <a:avLst/>
          </a:prstGeom>
        </p:spPr>
      </p:pic>
      <p:sp>
        <p:nvSpPr>
          <p:cNvPr id="13" name="Textfeld 12"/>
          <p:cNvSpPr txBox="1"/>
          <p:nvPr/>
        </p:nvSpPr>
        <p:spPr>
          <a:xfrm>
            <a:off x="4225637" y="5403272"/>
            <a:ext cx="5010727" cy="1477328"/>
          </a:xfrm>
          <a:prstGeom prst="rect">
            <a:avLst/>
          </a:prstGeom>
          <a:solidFill>
            <a:srgbClr val="FFFFC1"/>
          </a:solidFill>
        </p:spPr>
        <p:txBody>
          <a:bodyPr wrap="square" rtlCol="0">
            <a:spAutoFit/>
          </a:bodyPr>
          <a:lstStyle/>
          <a:p>
            <a:pPr algn="l"/>
            <a:r>
              <a:rPr lang="de-DE" dirty="0" err="1" smtClean="0">
                <a:latin typeface="Calibri"/>
                <a:cs typeface="Calibri"/>
              </a:rPr>
              <a:t>Example</a:t>
            </a:r>
            <a:r>
              <a:rPr lang="de-DE" dirty="0" smtClean="0">
                <a:latin typeface="Calibri"/>
                <a:cs typeface="Calibri"/>
              </a:rPr>
              <a:t>: </a:t>
            </a:r>
          </a:p>
          <a:p>
            <a:pPr algn="l"/>
            <a:r>
              <a:rPr lang="de-DE" dirty="0" err="1" smtClean="0">
                <a:latin typeface="Symbol" charset="2"/>
                <a:cs typeface="Symbol" charset="2"/>
              </a:rPr>
              <a:t>D</a:t>
            </a:r>
            <a:r>
              <a:rPr lang="de-DE" dirty="0" err="1" smtClean="0">
                <a:latin typeface="Calibri"/>
                <a:cs typeface="Calibri"/>
              </a:rPr>
              <a:t>h</a:t>
            </a:r>
            <a:r>
              <a:rPr lang="de-DE" dirty="0" smtClean="0">
                <a:latin typeface="Calibri"/>
                <a:cs typeface="Calibri"/>
              </a:rPr>
              <a:t>=20m (</a:t>
            </a:r>
            <a:r>
              <a:rPr lang="de-DE" dirty="0" err="1" smtClean="0">
                <a:latin typeface="Calibri"/>
                <a:cs typeface="Calibri"/>
              </a:rPr>
              <a:t>Kasevich</a:t>
            </a:r>
            <a:r>
              <a:rPr lang="de-DE" dirty="0" smtClean="0">
                <a:latin typeface="Calibri"/>
                <a:cs typeface="Calibri"/>
              </a:rPr>
              <a:t> </a:t>
            </a:r>
            <a:r>
              <a:rPr lang="de-DE" dirty="0" err="1" smtClean="0">
                <a:latin typeface="Calibri"/>
                <a:cs typeface="Calibri"/>
              </a:rPr>
              <a:t>drop</a:t>
            </a:r>
            <a:r>
              <a:rPr lang="de-DE" dirty="0" smtClean="0">
                <a:latin typeface="Calibri"/>
                <a:cs typeface="Calibri"/>
              </a:rPr>
              <a:t> </a:t>
            </a:r>
            <a:r>
              <a:rPr lang="de-DE" dirty="0" err="1" smtClean="0">
                <a:latin typeface="Calibri"/>
                <a:cs typeface="Calibri"/>
              </a:rPr>
              <a:t>tower</a:t>
            </a:r>
            <a:r>
              <a:rPr lang="de-DE" dirty="0" smtClean="0">
                <a:latin typeface="Calibri"/>
                <a:cs typeface="Calibri"/>
              </a:rPr>
              <a:t>, Stanford), </a:t>
            </a:r>
            <a:r>
              <a:rPr lang="de-DE" dirty="0" smtClean="0">
                <a:latin typeface="Symbol" charset="2"/>
                <a:cs typeface="Symbol" charset="2"/>
              </a:rPr>
              <a:t>D</a:t>
            </a:r>
            <a:r>
              <a:rPr lang="de-DE" dirty="0" smtClean="0">
                <a:latin typeface="Calibri"/>
                <a:cs typeface="Calibri"/>
              </a:rPr>
              <a:t>E=2eV (</a:t>
            </a:r>
            <a:r>
              <a:rPr lang="de-DE" dirty="0" err="1" smtClean="0">
                <a:latin typeface="Calibri"/>
                <a:cs typeface="Calibri"/>
              </a:rPr>
              <a:t>optical</a:t>
            </a:r>
            <a:r>
              <a:rPr lang="de-DE" dirty="0" smtClean="0">
                <a:latin typeface="Calibri"/>
                <a:cs typeface="Calibri"/>
              </a:rPr>
              <a:t> </a:t>
            </a:r>
            <a:r>
              <a:rPr lang="de-DE" dirty="0" err="1" smtClean="0">
                <a:latin typeface="Calibri"/>
                <a:cs typeface="Calibri"/>
              </a:rPr>
              <a:t>qubit</a:t>
            </a:r>
            <a:r>
              <a:rPr lang="de-DE" dirty="0" smtClean="0">
                <a:latin typeface="Calibri"/>
                <a:cs typeface="Calibri"/>
              </a:rPr>
              <a:t>, e.g. 4S-3D </a:t>
            </a:r>
            <a:r>
              <a:rPr lang="de-DE" dirty="0" err="1" smtClean="0">
                <a:latin typeface="Calibri"/>
                <a:cs typeface="Calibri"/>
              </a:rPr>
              <a:t>transition</a:t>
            </a:r>
            <a:r>
              <a:rPr lang="de-DE" dirty="0" smtClean="0">
                <a:latin typeface="Calibri"/>
                <a:cs typeface="Calibri"/>
              </a:rPr>
              <a:t> in Ca-2+)</a:t>
            </a:r>
          </a:p>
          <a:p>
            <a:pPr algn="l"/>
            <a:r>
              <a:rPr lang="de-DE" dirty="0" smtClean="0">
                <a:latin typeface="Calibri"/>
                <a:cs typeface="Calibri"/>
                <a:sym typeface="Wingdings"/>
              </a:rPr>
              <a:t> </a:t>
            </a:r>
            <a:r>
              <a:rPr lang="de-DE" dirty="0" err="1" smtClean="0">
                <a:latin typeface="Calibri"/>
                <a:cs typeface="Calibri"/>
                <a:sym typeface="Wingdings"/>
              </a:rPr>
              <a:t>T</a:t>
            </a:r>
            <a:r>
              <a:rPr lang="de-DE" baseline="-25000" dirty="0" err="1" smtClean="0">
                <a:latin typeface="Symbol" charset="2"/>
                <a:cs typeface="Symbol" charset="2"/>
                <a:sym typeface="Wingdings"/>
              </a:rPr>
              <a:t>p</a:t>
            </a:r>
            <a:r>
              <a:rPr lang="de-DE" dirty="0" smtClean="0">
                <a:latin typeface="Calibri"/>
                <a:cs typeface="Calibri"/>
                <a:sym typeface="Wingdings"/>
              </a:rPr>
              <a:t> = 500 </a:t>
            </a:r>
            <a:r>
              <a:rPr lang="de-DE" dirty="0" err="1" smtClean="0">
                <a:latin typeface="Calibri"/>
                <a:cs typeface="Calibri"/>
                <a:sym typeface="Wingdings"/>
              </a:rPr>
              <a:t>ms</a:t>
            </a:r>
            <a:r>
              <a:rPr lang="de-DE" dirty="0" smtClean="0">
                <a:latin typeface="Calibri"/>
                <a:cs typeface="Calibri"/>
                <a:sym typeface="Wingdings"/>
              </a:rPr>
              <a:t> (</a:t>
            </a:r>
            <a:r>
              <a:rPr lang="de-DE" dirty="0" err="1" smtClean="0">
                <a:latin typeface="Calibri"/>
                <a:cs typeface="Calibri"/>
                <a:sym typeface="Wingdings"/>
              </a:rPr>
              <a:t>compatible</a:t>
            </a:r>
            <a:r>
              <a:rPr lang="de-DE" dirty="0" smtClean="0">
                <a:latin typeface="Calibri"/>
                <a:cs typeface="Calibri"/>
                <a:sym typeface="Wingdings"/>
              </a:rPr>
              <a:t> </a:t>
            </a:r>
            <a:r>
              <a:rPr lang="de-DE" dirty="0" err="1" smtClean="0">
                <a:latin typeface="Calibri"/>
                <a:cs typeface="Calibri"/>
                <a:sym typeface="Wingdings"/>
              </a:rPr>
              <a:t>with</a:t>
            </a:r>
            <a:r>
              <a:rPr lang="de-DE" dirty="0" smtClean="0">
                <a:latin typeface="Calibri"/>
                <a:cs typeface="Calibri"/>
                <a:sym typeface="Wingdings"/>
              </a:rPr>
              <a:t> </a:t>
            </a:r>
            <a:r>
              <a:rPr lang="de-DE" dirty="0" err="1" smtClean="0">
                <a:latin typeface="Calibri"/>
                <a:cs typeface="Calibri"/>
                <a:sym typeface="Wingdings"/>
              </a:rPr>
              <a:t>achievable</a:t>
            </a:r>
            <a:r>
              <a:rPr lang="de-DE" dirty="0" smtClean="0">
                <a:latin typeface="Calibri"/>
                <a:cs typeface="Calibri"/>
                <a:sym typeface="Wingdings"/>
              </a:rPr>
              <a:t> 	</a:t>
            </a:r>
            <a:r>
              <a:rPr lang="de-DE" dirty="0" err="1" smtClean="0">
                <a:latin typeface="Calibri"/>
                <a:cs typeface="Calibri"/>
                <a:sym typeface="Wingdings"/>
              </a:rPr>
              <a:t>coherence</a:t>
            </a:r>
            <a:r>
              <a:rPr lang="de-DE" dirty="0" smtClean="0">
                <a:latin typeface="Calibri"/>
                <a:cs typeface="Calibri"/>
                <a:sym typeface="Wingdings"/>
              </a:rPr>
              <a:t> </a:t>
            </a:r>
            <a:r>
              <a:rPr lang="de-DE" dirty="0" err="1" smtClean="0">
                <a:latin typeface="Calibri"/>
                <a:cs typeface="Calibri"/>
                <a:sym typeface="Wingdings"/>
              </a:rPr>
              <a:t>times</a:t>
            </a:r>
            <a:r>
              <a:rPr lang="de-DE" dirty="0" smtClean="0">
                <a:latin typeface="Calibri"/>
                <a:cs typeface="Calibri"/>
                <a:sym typeface="Wingdings"/>
              </a:rPr>
              <a:t>)</a:t>
            </a:r>
            <a:endParaRPr lang="de-DE" dirty="0">
              <a:latin typeface="Calibri"/>
              <a:cs typeface="Calibri"/>
            </a:endParaRPr>
          </a:p>
        </p:txBody>
      </p:sp>
      <p:sp>
        <p:nvSpPr>
          <p:cNvPr id="14" name="Text Box 3"/>
          <p:cNvSpPr txBox="1">
            <a:spLocks noChangeArrowheads="1"/>
          </p:cNvSpPr>
          <p:nvPr/>
        </p:nvSpPr>
        <p:spPr bwMode="auto">
          <a:xfrm>
            <a:off x="61832" y="84888"/>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err="1" smtClean="0">
                <a:ea typeface="ＭＳ Ｐゴシック" charset="-128"/>
              </a:rPr>
              <a:t>What</a:t>
            </a:r>
            <a:r>
              <a:rPr lang="de-DE" sz="2200" dirty="0" smtClean="0">
                <a:ea typeface="ＭＳ Ｐゴシック" charset="-128"/>
              </a:rPr>
              <a:t> </a:t>
            </a:r>
            <a:r>
              <a:rPr lang="de-DE" sz="2200" dirty="0" err="1" smtClean="0">
                <a:ea typeface="ＭＳ Ｐゴシック" charset="-128"/>
              </a:rPr>
              <a:t>is</a:t>
            </a:r>
            <a:r>
              <a:rPr lang="de-DE" sz="2200" dirty="0" smtClean="0">
                <a:ea typeface="ＭＳ Ｐゴシック" charset="-128"/>
              </a:rPr>
              <a:t> time? Quantum </a:t>
            </a:r>
            <a:r>
              <a:rPr lang="de-DE" sz="2200" dirty="0" err="1" smtClean="0">
                <a:ea typeface="ＭＳ Ｐゴシック" charset="-128"/>
              </a:rPr>
              <a:t>superpositions</a:t>
            </a:r>
            <a:r>
              <a:rPr lang="de-DE" sz="2200" dirty="0" smtClean="0">
                <a:ea typeface="ＭＳ Ｐゴシック" charset="-128"/>
              </a:rPr>
              <a:t> </a:t>
            </a:r>
            <a:r>
              <a:rPr lang="de-DE" sz="2200" dirty="0" err="1" smtClean="0">
                <a:ea typeface="ＭＳ Ｐゴシック" charset="-128"/>
              </a:rPr>
              <a:t>of</a:t>
            </a:r>
            <a:r>
              <a:rPr lang="de-DE" sz="2200" dirty="0" smtClean="0">
                <a:ea typeface="ＭＳ Ｐゴシック" charset="-128"/>
              </a:rPr>
              <a:t> </a:t>
            </a:r>
            <a:r>
              <a:rPr lang="de-DE" sz="2200" dirty="0" err="1" smtClean="0">
                <a:ea typeface="ＭＳ Ｐゴシック" charset="-128"/>
              </a:rPr>
              <a:t>clocks</a:t>
            </a:r>
            <a:endParaRPr lang="de-DE" sz="2200" dirty="0">
              <a:ea typeface="ＭＳ Ｐゴシック" charset="-128"/>
            </a:endParaRPr>
          </a:p>
        </p:txBody>
      </p:sp>
    </p:spTree>
    <p:extLst>
      <p:ext uri="{BB962C8B-B14F-4D97-AF65-F5344CB8AC3E}">
        <p14:creationId xmlns:p14="http://schemas.microsoft.com/office/powerpoint/2010/main" val="397863455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p:cNvPicPr>
            <a:picLocks noChangeAspect="1"/>
          </p:cNvPicPr>
          <p:nvPr/>
        </p:nvPicPr>
        <p:blipFill>
          <a:blip r:embed="rId3"/>
          <a:stretch>
            <a:fillRect/>
          </a:stretch>
        </p:blipFill>
        <p:spPr>
          <a:xfrm>
            <a:off x="220520" y="1035626"/>
            <a:ext cx="5760026" cy="1137560"/>
          </a:xfrm>
          <a:prstGeom prst="rect">
            <a:avLst/>
          </a:prstGeom>
        </p:spPr>
      </p:pic>
      <p:pic>
        <p:nvPicPr>
          <p:cNvPr id="7" name="Bild 6"/>
          <p:cNvPicPr>
            <a:picLocks noChangeAspect="1"/>
          </p:cNvPicPr>
          <p:nvPr/>
        </p:nvPicPr>
        <p:blipFill>
          <a:blip r:embed="rId4"/>
          <a:stretch>
            <a:fillRect/>
          </a:stretch>
        </p:blipFill>
        <p:spPr>
          <a:xfrm>
            <a:off x="-138546" y="2107428"/>
            <a:ext cx="3810000" cy="2216343"/>
          </a:xfrm>
          <a:prstGeom prst="rect">
            <a:avLst/>
          </a:prstGeom>
        </p:spPr>
      </p:pic>
      <p:sp>
        <p:nvSpPr>
          <p:cNvPr id="9" name="Textfeld 8"/>
          <p:cNvSpPr txBox="1"/>
          <p:nvPr/>
        </p:nvSpPr>
        <p:spPr>
          <a:xfrm>
            <a:off x="3853025" y="2470727"/>
            <a:ext cx="5290975" cy="1080296"/>
          </a:xfrm>
          <a:prstGeom prst="rect">
            <a:avLst/>
          </a:prstGeom>
          <a:noFill/>
        </p:spPr>
        <p:txBody>
          <a:bodyPr wrap="square" rtlCol="0">
            <a:spAutoFit/>
          </a:bodyPr>
          <a:lstStyle/>
          <a:p>
            <a:pPr algn="l">
              <a:lnSpc>
                <a:spcPct val="120000"/>
              </a:lnSpc>
            </a:pPr>
            <a:r>
              <a:rPr lang="de-DE" dirty="0" err="1" smtClean="0">
                <a:latin typeface="Calibri"/>
                <a:cs typeface="Calibri"/>
              </a:rPr>
              <a:t>If</a:t>
            </a:r>
            <a:r>
              <a:rPr lang="de-DE" dirty="0" smtClean="0">
                <a:latin typeface="Calibri"/>
                <a:cs typeface="Calibri"/>
              </a:rPr>
              <a:t> </a:t>
            </a:r>
            <a:r>
              <a:rPr lang="de-DE" dirty="0" err="1" smtClean="0">
                <a:latin typeface="Calibri"/>
                <a:cs typeface="Calibri"/>
              </a:rPr>
              <a:t>the</a:t>
            </a:r>
            <a:r>
              <a:rPr lang="de-DE" dirty="0" smtClean="0">
                <a:latin typeface="Calibri"/>
                <a:cs typeface="Calibri"/>
              </a:rPr>
              <a:t> </a:t>
            </a:r>
            <a:r>
              <a:rPr lang="de-DE" dirty="0" err="1" smtClean="0">
                <a:latin typeface="Calibri"/>
                <a:cs typeface="Calibri"/>
              </a:rPr>
              <a:t>qubit</a:t>
            </a:r>
            <a:r>
              <a:rPr lang="de-DE" dirty="0" smtClean="0">
                <a:latin typeface="Calibri"/>
                <a:cs typeface="Calibri"/>
              </a:rPr>
              <a:t> </a:t>
            </a:r>
            <a:r>
              <a:rPr lang="de-DE" dirty="0" err="1" smtClean="0">
                <a:latin typeface="Calibri"/>
                <a:cs typeface="Calibri"/>
              </a:rPr>
              <a:t>is</a:t>
            </a:r>
            <a:r>
              <a:rPr lang="de-DE" dirty="0" smtClean="0">
                <a:latin typeface="Calibri"/>
                <a:cs typeface="Calibri"/>
              </a:rPr>
              <a:t> </a:t>
            </a:r>
            <a:r>
              <a:rPr lang="de-DE" dirty="0" err="1" smtClean="0">
                <a:latin typeface="Calibri"/>
                <a:cs typeface="Calibri"/>
              </a:rPr>
              <a:t>placed</a:t>
            </a:r>
            <a:r>
              <a:rPr lang="de-DE" dirty="0" smtClean="0">
                <a:latin typeface="Calibri"/>
                <a:cs typeface="Calibri"/>
              </a:rPr>
              <a:t> in a </a:t>
            </a:r>
            <a:r>
              <a:rPr lang="de-DE" dirty="0" err="1" smtClean="0">
                <a:latin typeface="Calibri"/>
                <a:cs typeface="Calibri"/>
              </a:rPr>
              <a:t>spatial</a:t>
            </a:r>
            <a:r>
              <a:rPr lang="de-DE" dirty="0" smtClean="0">
                <a:latin typeface="Calibri"/>
                <a:cs typeface="Calibri"/>
              </a:rPr>
              <a:t> </a:t>
            </a:r>
            <a:r>
              <a:rPr lang="de-DE" dirty="0" err="1" smtClean="0">
                <a:latin typeface="Calibri"/>
                <a:cs typeface="Calibri"/>
              </a:rPr>
              <a:t>superposition</a:t>
            </a:r>
            <a:r>
              <a:rPr lang="de-DE" dirty="0" smtClean="0">
                <a:latin typeface="Calibri"/>
                <a:cs typeface="Calibri"/>
              </a:rPr>
              <a:t> </a:t>
            </a:r>
            <a:r>
              <a:rPr lang="de-DE" dirty="0" err="1" smtClean="0">
                <a:latin typeface="Calibri"/>
                <a:cs typeface="Calibri"/>
              </a:rPr>
              <a:t>of</a:t>
            </a:r>
            <a:r>
              <a:rPr lang="de-DE" dirty="0" smtClean="0">
                <a:latin typeface="Calibri"/>
                <a:cs typeface="Calibri"/>
              </a:rPr>
              <a:t> </a:t>
            </a:r>
            <a:r>
              <a:rPr lang="de-DE" dirty="0" err="1" smtClean="0">
                <a:latin typeface="Calibri"/>
                <a:cs typeface="Calibri"/>
              </a:rPr>
              <a:t>two</a:t>
            </a:r>
            <a:r>
              <a:rPr lang="de-DE" dirty="0" smtClean="0">
                <a:latin typeface="Calibri"/>
                <a:cs typeface="Calibri"/>
              </a:rPr>
              <a:t> </a:t>
            </a:r>
            <a:r>
              <a:rPr lang="de-DE" dirty="0" err="1" smtClean="0">
                <a:latin typeface="Calibri"/>
                <a:cs typeface="Calibri"/>
              </a:rPr>
              <a:t>vertical</a:t>
            </a:r>
            <a:r>
              <a:rPr lang="de-DE" dirty="0" smtClean="0">
                <a:latin typeface="Calibri"/>
                <a:cs typeface="Calibri"/>
              </a:rPr>
              <a:t> </a:t>
            </a:r>
            <a:r>
              <a:rPr lang="de-DE" dirty="0" err="1" smtClean="0">
                <a:latin typeface="Calibri"/>
                <a:cs typeface="Calibri"/>
              </a:rPr>
              <a:t>heights</a:t>
            </a:r>
            <a:r>
              <a:rPr lang="de-DE" dirty="0" smtClean="0">
                <a:latin typeface="Calibri"/>
                <a:cs typeface="Calibri"/>
              </a:rPr>
              <a:t> (in </a:t>
            </a:r>
            <a:r>
              <a:rPr lang="de-DE" dirty="0" err="1" smtClean="0">
                <a:latin typeface="Calibri"/>
                <a:cs typeface="Calibri"/>
              </a:rPr>
              <a:t>Earth‘s</a:t>
            </a:r>
            <a:r>
              <a:rPr lang="de-DE" dirty="0" smtClean="0">
                <a:latin typeface="Calibri"/>
                <a:cs typeface="Calibri"/>
              </a:rPr>
              <a:t> </a:t>
            </a:r>
            <a:r>
              <a:rPr lang="de-DE" dirty="0" err="1" smtClean="0">
                <a:latin typeface="Calibri"/>
                <a:cs typeface="Calibri"/>
              </a:rPr>
              <a:t>gravitational</a:t>
            </a:r>
            <a:r>
              <a:rPr lang="de-DE" dirty="0" smtClean="0">
                <a:latin typeface="Calibri"/>
                <a:cs typeface="Calibri"/>
              </a:rPr>
              <a:t> </a:t>
            </a:r>
            <a:r>
              <a:rPr lang="de-DE" dirty="0" err="1" smtClean="0">
                <a:latin typeface="Calibri"/>
                <a:cs typeface="Calibri"/>
              </a:rPr>
              <a:t>field</a:t>
            </a:r>
            <a:r>
              <a:rPr lang="de-DE" dirty="0" smtClean="0">
                <a:latin typeface="Calibri"/>
                <a:cs typeface="Calibri"/>
              </a:rPr>
              <a:t>) </a:t>
            </a:r>
            <a:r>
              <a:rPr lang="de-DE" dirty="0" err="1" smtClean="0">
                <a:latin typeface="Calibri"/>
                <a:cs typeface="Calibri"/>
              </a:rPr>
              <a:t>separated</a:t>
            </a:r>
            <a:r>
              <a:rPr lang="de-DE" dirty="0" smtClean="0">
                <a:latin typeface="Calibri"/>
                <a:cs typeface="Calibri"/>
              </a:rPr>
              <a:t> </a:t>
            </a:r>
            <a:r>
              <a:rPr lang="de-DE" dirty="0" err="1" smtClean="0">
                <a:latin typeface="Calibri"/>
                <a:cs typeface="Calibri"/>
              </a:rPr>
              <a:t>by</a:t>
            </a:r>
            <a:r>
              <a:rPr lang="de-DE" dirty="0" smtClean="0">
                <a:latin typeface="Calibri"/>
                <a:cs typeface="Calibri"/>
              </a:rPr>
              <a:t> </a:t>
            </a:r>
            <a:r>
              <a:rPr lang="de-DE" dirty="0" err="1" smtClean="0">
                <a:latin typeface="Symbol" charset="2"/>
                <a:cs typeface="Symbol" charset="2"/>
              </a:rPr>
              <a:t>D</a:t>
            </a:r>
            <a:r>
              <a:rPr lang="de-DE" dirty="0" err="1" smtClean="0">
                <a:latin typeface="Calibri"/>
                <a:cs typeface="Calibri"/>
              </a:rPr>
              <a:t>h</a:t>
            </a:r>
            <a:r>
              <a:rPr lang="de-DE" dirty="0" smtClean="0">
                <a:latin typeface="Calibri"/>
                <a:cs typeface="Calibri"/>
              </a:rPr>
              <a:t> </a:t>
            </a:r>
            <a:r>
              <a:rPr lang="de-DE" dirty="0" err="1" smtClean="0">
                <a:latin typeface="Calibri"/>
                <a:cs typeface="Calibri"/>
              </a:rPr>
              <a:t>the</a:t>
            </a:r>
            <a:r>
              <a:rPr lang="de-DE" dirty="0" smtClean="0">
                <a:latin typeface="Calibri"/>
                <a:cs typeface="Calibri"/>
              </a:rPr>
              <a:t> </a:t>
            </a:r>
            <a:r>
              <a:rPr lang="de-DE" dirty="0" err="1" smtClean="0">
                <a:latin typeface="Calibri"/>
                <a:cs typeface="Calibri"/>
              </a:rPr>
              <a:t>qubits</a:t>
            </a:r>
            <a:r>
              <a:rPr lang="de-DE" dirty="0" smtClean="0">
                <a:latin typeface="Calibri"/>
                <a:cs typeface="Calibri"/>
              </a:rPr>
              <a:t> will </a:t>
            </a:r>
            <a:r>
              <a:rPr lang="de-DE" dirty="0" err="1" smtClean="0">
                <a:latin typeface="Calibri"/>
                <a:cs typeface="Calibri"/>
              </a:rPr>
              <a:t>evolve</a:t>
            </a:r>
            <a:r>
              <a:rPr lang="de-DE" dirty="0" smtClean="0">
                <a:latin typeface="Calibri"/>
                <a:cs typeface="Calibri"/>
              </a:rPr>
              <a:t> </a:t>
            </a:r>
            <a:r>
              <a:rPr lang="de-DE" dirty="0" err="1" smtClean="0">
                <a:latin typeface="Calibri"/>
                <a:cs typeface="Calibri"/>
              </a:rPr>
              <a:t>differently</a:t>
            </a:r>
            <a:r>
              <a:rPr lang="de-DE" dirty="0" smtClean="0">
                <a:latin typeface="Calibri"/>
                <a:cs typeface="Calibri"/>
              </a:rPr>
              <a:t>:</a:t>
            </a:r>
            <a:endParaRPr lang="de-DE" dirty="0">
              <a:latin typeface="Calibri"/>
              <a:cs typeface="Calibri"/>
            </a:endParaRPr>
          </a:p>
        </p:txBody>
      </p:sp>
      <p:pic>
        <p:nvPicPr>
          <p:cNvPr id="10" name="Bild 9"/>
          <p:cNvPicPr>
            <a:picLocks noChangeAspect="1"/>
          </p:cNvPicPr>
          <p:nvPr/>
        </p:nvPicPr>
        <p:blipFill>
          <a:blip r:embed="rId5"/>
          <a:stretch>
            <a:fillRect/>
          </a:stretch>
        </p:blipFill>
        <p:spPr>
          <a:xfrm>
            <a:off x="3900055" y="3528044"/>
            <a:ext cx="5243945" cy="541730"/>
          </a:xfrm>
          <a:prstGeom prst="rect">
            <a:avLst/>
          </a:prstGeom>
        </p:spPr>
      </p:pic>
      <p:sp>
        <p:nvSpPr>
          <p:cNvPr id="2" name="Textfeld 1"/>
          <p:cNvSpPr txBox="1"/>
          <p:nvPr/>
        </p:nvSpPr>
        <p:spPr>
          <a:xfrm>
            <a:off x="295140" y="4433454"/>
            <a:ext cx="6170529" cy="369332"/>
          </a:xfrm>
          <a:prstGeom prst="rect">
            <a:avLst/>
          </a:prstGeom>
          <a:noFill/>
        </p:spPr>
        <p:txBody>
          <a:bodyPr wrap="none" rtlCol="0">
            <a:spAutoFit/>
          </a:bodyPr>
          <a:lstStyle/>
          <a:p>
            <a:r>
              <a:rPr lang="de-DE" dirty="0" smtClean="0">
                <a:latin typeface="Calibri"/>
                <a:cs typeface="Calibri"/>
              </a:rPr>
              <a:t>Alternative: </a:t>
            </a:r>
            <a:r>
              <a:rPr lang="de-DE" dirty="0" err="1" smtClean="0">
                <a:latin typeface="Calibri"/>
                <a:cs typeface="Calibri"/>
              </a:rPr>
              <a:t>Entangle</a:t>
            </a:r>
            <a:r>
              <a:rPr lang="de-DE" dirty="0" smtClean="0">
                <a:latin typeface="Calibri"/>
                <a:cs typeface="Calibri"/>
              </a:rPr>
              <a:t> 2 </a:t>
            </a:r>
            <a:r>
              <a:rPr lang="de-DE" dirty="0" err="1" smtClean="0">
                <a:latin typeface="Calibri"/>
                <a:cs typeface="Calibri"/>
              </a:rPr>
              <a:t>qubits</a:t>
            </a:r>
            <a:r>
              <a:rPr lang="de-DE" dirty="0" smtClean="0">
                <a:latin typeface="Calibri"/>
                <a:cs typeface="Calibri"/>
              </a:rPr>
              <a:t> </a:t>
            </a:r>
            <a:r>
              <a:rPr lang="de-DE" dirty="0" err="1" smtClean="0">
                <a:latin typeface="Calibri"/>
                <a:cs typeface="Calibri"/>
              </a:rPr>
              <a:t>that</a:t>
            </a:r>
            <a:r>
              <a:rPr lang="de-DE" dirty="0" smtClean="0">
                <a:latin typeface="Calibri"/>
                <a:cs typeface="Calibri"/>
              </a:rPr>
              <a:t> </a:t>
            </a:r>
            <a:r>
              <a:rPr lang="de-DE" dirty="0" err="1" smtClean="0">
                <a:latin typeface="Calibri"/>
                <a:cs typeface="Calibri"/>
              </a:rPr>
              <a:t>are</a:t>
            </a:r>
            <a:r>
              <a:rPr lang="de-DE" dirty="0" smtClean="0">
                <a:latin typeface="Calibri"/>
                <a:cs typeface="Calibri"/>
              </a:rPr>
              <a:t> </a:t>
            </a:r>
            <a:r>
              <a:rPr lang="de-DE" dirty="0" err="1" smtClean="0">
                <a:latin typeface="Calibri"/>
                <a:cs typeface="Calibri"/>
              </a:rPr>
              <a:t>spatially</a:t>
            </a:r>
            <a:r>
              <a:rPr lang="de-DE" dirty="0" smtClean="0">
                <a:latin typeface="Calibri"/>
                <a:cs typeface="Calibri"/>
              </a:rPr>
              <a:t> </a:t>
            </a:r>
            <a:r>
              <a:rPr lang="de-DE" dirty="0" err="1" smtClean="0">
                <a:latin typeface="Calibri"/>
                <a:cs typeface="Calibri"/>
              </a:rPr>
              <a:t>separated</a:t>
            </a:r>
            <a:r>
              <a:rPr lang="de-DE" dirty="0" smtClean="0">
                <a:latin typeface="Calibri"/>
                <a:cs typeface="Calibri"/>
              </a:rPr>
              <a:t> </a:t>
            </a:r>
            <a:r>
              <a:rPr lang="de-DE" dirty="0" err="1" smtClean="0">
                <a:latin typeface="Calibri"/>
                <a:cs typeface="Calibri"/>
              </a:rPr>
              <a:t>by</a:t>
            </a:r>
            <a:r>
              <a:rPr lang="de-DE" dirty="0" smtClean="0">
                <a:latin typeface="Calibri"/>
                <a:cs typeface="Calibri"/>
              </a:rPr>
              <a:t> </a:t>
            </a:r>
            <a:r>
              <a:rPr lang="de-DE" dirty="0" err="1" smtClean="0">
                <a:latin typeface="Symbol" charset="2"/>
                <a:cs typeface="Symbol" charset="2"/>
              </a:rPr>
              <a:t>D</a:t>
            </a:r>
            <a:r>
              <a:rPr lang="de-DE" dirty="0" err="1" smtClean="0">
                <a:latin typeface="Calibri"/>
                <a:cs typeface="Calibri"/>
              </a:rPr>
              <a:t>h</a:t>
            </a:r>
            <a:endParaRPr lang="de-DE" dirty="0">
              <a:latin typeface="Calibri"/>
              <a:cs typeface="Calibri"/>
            </a:endParaRPr>
          </a:p>
        </p:txBody>
      </p:sp>
      <p:sp>
        <p:nvSpPr>
          <p:cNvPr id="3" name="Oval 2"/>
          <p:cNvSpPr/>
          <p:nvPr/>
        </p:nvSpPr>
        <p:spPr bwMode="auto">
          <a:xfrm>
            <a:off x="7204365" y="4456544"/>
            <a:ext cx="715818" cy="715819"/>
          </a:xfrm>
          <a:prstGeom prst="ellipse">
            <a:avLst/>
          </a:prstGeom>
          <a:solidFill>
            <a:srgbClr val="FFFFCC"/>
          </a:solidFill>
          <a:ln>
            <a:solidFill>
              <a:schemeClr val="tx1"/>
            </a:solid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cxnSp>
        <p:nvCxnSpPr>
          <p:cNvPr id="14" name="Gerade Verbindung 13"/>
          <p:cNvCxnSpPr/>
          <p:nvPr/>
        </p:nvCxnSpPr>
        <p:spPr bwMode="auto">
          <a:xfrm>
            <a:off x="7366001" y="4733636"/>
            <a:ext cx="41563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 name="Gerade Verbindung 16"/>
          <p:cNvCxnSpPr/>
          <p:nvPr/>
        </p:nvCxnSpPr>
        <p:spPr bwMode="auto">
          <a:xfrm>
            <a:off x="7379855" y="4932218"/>
            <a:ext cx="41563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 name="Textfeld 17"/>
          <p:cNvSpPr txBox="1"/>
          <p:nvPr/>
        </p:nvSpPr>
        <p:spPr>
          <a:xfrm>
            <a:off x="7882987" y="4525818"/>
            <a:ext cx="397598" cy="338554"/>
          </a:xfrm>
          <a:prstGeom prst="rect">
            <a:avLst/>
          </a:prstGeom>
          <a:noFill/>
        </p:spPr>
        <p:txBody>
          <a:bodyPr wrap="none" rtlCol="0">
            <a:spAutoFit/>
          </a:bodyPr>
          <a:lstStyle/>
          <a:p>
            <a:r>
              <a:rPr lang="de-DE" dirty="0" err="1" smtClean="0"/>
              <a:t>E</a:t>
            </a:r>
            <a:r>
              <a:rPr lang="de-DE" baseline="-25000" dirty="0" err="1" smtClean="0"/>
              <a:t>e</a:t>
            </a:r>
            <a:endParaRPr lang="de-DE" baseline="-25000" dirty="0"/>
          </a:p>
        </p:txBody>
      </p:sp>
      <p:sp>
        <p:nvSpPr>
          <p:cNvPr id="19" name="Textfeld 18"/>
          <p:cNvSpPr txBox="1"/>
          <p:nvPr/>
        </p:nvSpPr>
        <p:spPr>
          <a:xfrm>
            <a:off x="7873753" y="4770581"/>
            <a:ext cx="397598" cy="338554"/>
          </a:xfrm>
          <a:prstGeom prst="rect">
            <a:avLst/>
          </a:prstGeom>
          <a:noFill/>
        </p:spPr>
        <p:txBody>
          <a:bodyPr wrap="none" rtlCol="0">
            <a:spAutoFit/>
          </a:bodyPr>
          <a:lstStyle/>
          <a:p>
            <a:r>
              <a:rPr lang="de-DE" dirty="0" err="1" smtClean="0"/>
              <a:t>E</a:t>
            </a:r>
            <a:r>
              <a:rPr lang="de-DE" baseline="-25000" dirty="0" err="1" smtClean="0"/>
              <a:t>g</a:t>
            </a:r>
            <a:endParaRPr lang="de-DE" baseline="-25000" dirty="0"/>
          </a:p>
        </p:txBody>
      </p:sp>
      <p:sp>
        <p:nvSpPr>
          <p:cNvPr id="20" name="Oval 19"/>
          <p:cNvSpPr/>
          <p:nvPr/>
        </p:nvSpPr>
        <p:spPr bwMode="auto">
          <a:xfrm>
            <a:off x="7241310" y="5694221"/>
            <a:ext cx="715818" cy="715819"/>
          </a:xfrm>
          <a:prstGeom prst="ellipse">
            <a:avLst/>
          </a:prstGeom>
          <a:solidFill>
            <a:schemeClr val="accent2">
              <a:lumMod val="40000"/>
              <a:lumOff val="60000"/>
            </a:schemeClr>
          </a:solidFill>
          <a:ln>
            <a:solidFill>
              <a:schemeClr val="tx1"/>
            </a:solid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cxnSp>
        <p:nvCxnSpPr>
          <p:cNvPr id="21" name="Gerade Verbindung 20"/>
          <p:cNvCxnSpPr/>
          <p:nvPr/>
        </p:nvCxnSpPr>
        <p:spPr bwMode="auto">
          <a:xfrm>
            <a:off x="7402946" y="5971313"/>
            <a:ext cx="41563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 name="Gerade Verbindung 21"/>
          <p:cNvCxnSpPr/>
          <p:nvPr/>
        </p:nvCxnSpPr>
        <p:spPr bwMode="auto">
          <a:xfrm>
            <a:off x="7416800" y="6169895"/>
            <a:ext cx="41563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 name="Textfeld 22"/>
          <p:cNvSpPr txBox="1"/>
          <p:nvPr/>
        </p:nvSpPr>
        <p:spPr>
          <a:xfrm>
            <a:off x="7919932" y="5763495"/>
            <a:ext cx="397598" cy="338554"/>
          </a:xfrm>
          <a:prstGeom prst="rect">
            <a:avLst/>
          </a:prstGeom>
          <a:noFill/>
        </p:spPr>
        <p:txBody>
          <a:bodyPr wrap="none" rtlCol="0">
            <a:spAutoFit/>
          </a:bodyPr>
          <a:lstStyle/>
          <a:p>
            <a:r>
              <a:rPr lang="de-DE" dirty="0" err="1" smtClean="0"/>
              <a:t>E</a:t>
            </a:r>
            <a:r>
              <a:rPr lang="de-DE" baseline="-25000" dirty="0" err="1" smtClean="0"/>
              <a:t>e</a:t>
            </a:r>
            <a:endParaRPr lang="de-DE" baseline="-25000" dirty="0"/>
          </a:p>
        </p:txBody>
      </p:sp>
      <p:sp>
        <p:nvSpPr>
          <p:cNvPr id="24" name="Textfeld 23"/>
          <p:cNvSpPr txBox="1"/>
          <p:nvPr/>
        </p:nvSpPr>
        <p:spPr>
          <a:xfrm>
            <a:off x="7910698" y="6008258"/>
            <a:ext cx="397598" cy="338554"/>
          </a:xfrm>
          <a:prstGeom prst="rect">
            <a:avLst/>
          </a:prstGeom>
          <a:noFill/>
        </p:spPr>
        <p:txBody>
          <a:bodyPr wrap="none" rtlCol="0">
            <a:spAutoFit/>
          </a:bodyPr>
          <a:lstStyle/>
          <a:p>
            <a:r>
              <a:rPr lang="de-DE" dirty="0" err="1" smtClean="0"/>
              <a:t>E</a:t>
            </a:r>
            <a:r>
              <a:rPr lang="de-DE" baseline="-25000" dirty="0" err="1" smtClean="0"/>
              <a:t>g</a:t>
            </a:r>
            <a:endParaRPr lang="de-DE" baseline="-25000" dirty="0"/>
          </a:p>
        </p:txBody>
      </p:sp>
      <p:cxnSp>
        <p:nvCxnSpPr>
          <p:cNvPr id="26" name="Gerade Verbindung mit Pfeil 25"/>
          <p:cNvCxnSpPr/>
          <p:nvPr/>
        </p:nvCxnSpPr>
        <p:spPr bwMode="auto">
          <a:xfrm>
            <a:off x="8497455" y="4826000"/>
            <a:ext cx="0" cy="1362364"/>
          </a:xfrm>
          <a:prstGeom prst="straightConnector1">
            <a:avLst/>
          </a:prstGeom>
          <a:ln>
            <a:headEnd type="arrow" w="med" len="med"/>
            <a:tailEnd type="arrow" w="med" len="med"/>
          </a:ln>
          <a:extLst/>
        </p:spPr>
        <p:style>
          <a:lnRef idx="3">
            <a:schemeClr val="accent6"/>
          </a:lnRef>
          <a:fillRef idx="0">
            <a:schemeClr val="accent6"/>
          </a:fillRef>
          <a:effectRef idx="2">
            <a:schemeClr val="accent6"/>
          </a:effectRef>
          <a:fontRef idx="minor">
            <a:schemeClr val="tx1"/>
          </a:fontRef>
        </p:style>
      </p:cxnSp>
      <p:sp>
        <p:nvSpPr>
          <p:cNvPr id="27" name="Textfeld 26"/>
          <p:cNvSpPr txBox="1"/>
          <p:nvPr/>
        </p:nvSpPr>
        <p:spPr>
          <a:xfrm>
            <a:off x="8600125" y="5287817"/>
            <a:ext cx="441146" cy="338554"/>
          </a:xfrm>
          <a:prstGeom prst="rect">
            <a:avLst/>
          </a:prstGeom>
          <a:noFill/>
          <a:ln>
            <a:noFill/>
          </a:ln>
        </p:spPr>
        <p:txBody>
          <a:bodyPr wrap="none" rtlCol="0">
            <a:spAutoFit/>
          </a:bodyPr>
          <a:lstStyle/>
          <a:p>
            <a:r>
              <a:rPr lang="de-DE" b="1" dirty="0" err="1" smtClean="0">
                <a:solidFill>
                  <a:srgbClr val="333399"/>
                </a:solidFill>
                <a:latin typeface="Symbol" charset="2"/>
                <a:cs typeface="Symbol" charset="2"/>
              </a:rPr>
              <a:t>D</a:t>
            </a:r>
            <a:r>
              <a:rPr lang="de-DE" b="1" dirty="0" err="1" smtClean="0">
                <a:solidFill>
                  <a:srgbClr val="333399"/>
                </a:solidFill>
              </a:rPr>
              <a:t>h</a:t>
            </a:r>
            <a:endParaRPr lang="de-DE" b="1" dirty="0">
              <a:solidFill>
                <a:srgbClr val="333399"/>
              </a:solidFill>
            </a:endParaRPr>
          </a:p>
        </p:txBody>
      </p:sp>
      <p:pic>
        <p:nvPicPr>
          <p:cNvPr id="28" name="Bild 27"/>
          <p:cNvPicPr>
            <a:picLocks noChangeAspect="1"/>
          </p:cNvPicPr>
          <p:nvPr/>
        </p:nvPicPr>
        <p:blipFill>
          <a:blip r:embed="rId6"/>
          <a:stretch>
            <a:fillRect/>
          </a:stretch>
        </p:blipFill>
        <p:spPr>
          <a:xfrm>
            <a:off x="392545" y="4849090"/>
            <a:ext cx="6811819" cy="555106"/>
          </a:xfrm>
          <a:prstGeom prst="rect">
            <a:avLst/>
          </a:prstGeom>
        </p:spPr>
      </p:pic>
      <p:sp>
        <p:nvSpPr>
          <p:cNvPr id="29" name="Textfeld 28"/>
          <p:cNvSpPr txBox="1"/>
          <p:nvPr/>
        </p:nvSpPr>
        <p:spPr>
          <a:xfrm>
            <a:off x="240615" y="5403271"/>
            <a:ext cx="4519186" cy="369332"/>
          </a:xfrm>
          <a:prstGeom prst="rect">
            <a:avLst/>
          </a:prstGeom>
          <a:noFill/>
        </p:spPr>
        <p:txBody>
          <a:bodyPr wrap="none" rtlCol="0">
            <a:spAutoFit/>
          </a:bodyPr>
          <a:lstStyle/>
          <a:p>
            <a:r>
              <a:rPr lang="de-DE" b="1" dirty="0" smtClean="0">
                <a:solidFill>
                  <a:srgbClr val="333399"/>
                </a:solidFill>
                <a:latin typeface="Calibri"/>
                <a:cs typeface="Calibri"/>
                <a:sym typeface="Wingdings"/>
              </a:rPr>
              <a:t> </a:t>
            </a:r>
            <a:r>
              <a:rPr lang="de-DE" b="1" dirty="0" err="1" smtClean="0">
                <a:solidFill>
                  <a:srgbClr val="333399"/>
                </a:solidFill>
                <a:latin typeface="Calibri"/>
                <a:cs typeface="Calibri"/>
                <a:sym typeface="Wingdings"/>
              </a:rPr>
              <a:t>singlet</a:t>
            </a:r>
            <a:r>
              <a:rPr lang="de-DE" b="1" dirty="0" smtClean="0">
                <a:solidFill>
                  <a:srgbClr val="333399"/>
                </a:solidFill>
                <a:latin typeface="Calibri"/>
                <a:cs typeface="Calibri"/>
                <a:sym typeface="Wingdings"/>
              </a:rPr>
              <a:t>-triplet </a:t>
            </a:r>
            <a:r>
              <a:rPr lang="de-DE" b="1" dirty="0" err="1" smtClean="0">
                <a:solidFill>
                  <a:srgbClr val="333399"/>
                </a:solidFill>
                <a:latin typeface="Calibri"/>
                <a:cs typeface="Calibri"/>
                <a:sym typeface="Wingdings"/>
              </a:rPr>
              <a:t>oscillation</a:t>
            </a:r>
            <a:r>
              <a:rPr lang="de-DE" b="1" dirty="0" smtClean="0">
                <a:solidFill>
                  <a:srgbClr val="333399"/>
                </a:solidFill>
                <a:latin typeface="Calibri"/>
                <a:cs typeface="Calibri"/>
                <a:sym typeface="Wingdings"/>
              </a:rPr>
              <a:t> </a:t>
            </a:r>
            <a:r>
              <a:rPr lang="de-DE" b="1" dirty="0" err="1" smtClean="0">
                <a:solidFill>
                  <a:srgbClr val="333399"/>
                </a:solidFill>
                <a:latin typeface="Calibri"/>
                <a:cs typeface="Calibri"/>
                <a:sym typeface="Wingdings"/>
              </a:rPr>
              <a:t>at</a:t>
            </a:r>
            <a:r>
              <a:rPr lang="de-DE" b="1" dirty="0" smtClean="0">
                <a:solidFill>
                  <a:srgbClr val="333399"/>
                </a:solidFill>
                <a:latin typeface="Calibri"/>
                <a:cs typeface="Calibri"/>
                <a:sym typeface="Wingdings"/>
              </a:rPr>
              <a:t> </a:t>
            </a:r>
            <a:r>
              <a:rPr lang="de-DE" b="1" dirty="0" err="1" smtClean="0">
                <a:solidFill>
                  <a:srgbClr val="333399"/>
                </a:solidFill>
                <a:latin typeface="Calibri"/>
                <a:cs typeface="Calibri"/>
                <a:sym typeface="Wingdings"/>
              </a:rPr>
              <a:t>frequency</a:t>
            </a:r>
            <a:r>
              <a:rPr lang="de-DE" b="1" dirty="0" smtClean="0">
                <a:solidFill>
                  <a:srgbClr val="333399"/>
                </a:solidFill>
                <a:latin typeface="Calibri"/>
                <a:cs typeface="Calibri"/>
                <a:sym typeface="Wingdings"/>
              </a:rPr>
              <a:t> </a:t>
            </a:r>
            <a:r>
              <a:rPr lang="de-DE" b="1" dirty="0" err="1" smtClean="0">
                <a:solidFill>
                  <a:srgbClr val="333399"/>
                </a:solidFill>
                <a:latin typeface="Symbol" charset="2"/>
                <a:cs typeface="Symbol" charset="2"/>
                <a:sym typeface="Wingdings"/>
              </a:rPr>
              <a:t>Dw</a:t>
            </a:r>
            <a:r>
              <a:rPr lang="de-DE" b="1" baseline="-25000" dirty="0" err="1" smtClean="0">
                <a:solidFill>
                  <a:srgbClr val="333399"/>
                </a:solidFill>
                <a:latin typeface="Calibri"/>
                <a:cs typeface="Calibri"/>
                <a:sym typeface="Wingdings"/>
              </a:rPr>
              <a:t>g</a:t>
            </a:r>
            <a:endParaRPr lang="de-DE" b="1" baseline="-25000" dirty="0">
              <a:solidFill>
                <a:srgbClr val="333399"/>
              </a:solidFill>
              <a:latin typeface="Calibri"/>
              <a:cs typeface="Calibri"/>
            </a:endParaRPr>
          </a:p>
        </p:txBody>
      </p:sp>
      <p:sp>
        <p:nvSpPr>
          <p:cNvPr id="30" name="Textfeld 29"/>
          <p:cNvSpPr txBox="1"/>
          <p:nvPr/>
        </p:nvSpPr>
        <p:spPr>
          <a:xfrm>
            <a:off x="415637" y="5780782"/>
            <a:ext cx="6442363" cy="1077218"/>
          </a:xfrm>
          <a:prstGeom prst="rect">
            <a:avLst/>
          </a:prstGeom>
          <a:solidFill>
            <a:srgbClr val="FFFFC1"/>
          </a:solidFill>
        </p:spPr>
        <p:txBody>
          <a:bodyPr wrap="square" rtlCol="0">
            <a:spAutoFit/>
          </a:bodyPr>
          <a:lstStyle/>
          <a:p>
            <a:pPr algn="l"/>
            <a:r>
              <a:rPr lang="de-DE" sz="1600" dirty="0" err="1" smtClean="0">
                <a:latin typeface="Calibri"/>
                <a:cs typeface="Calibri"/>
              </a:rPr>
              <a:t>Feasible</a:t>
            </a:r>
            <a:r>
              <a:rPr lang="de-DE" sz="1600" dirty="0" smtClean="0">
                <a:latin typeface="Calibri"/>
                <a:cs typeface="Calibri"/>
              </a:rPr>
              <a:t> </a:t>
            </a:r>
            <a:r>
              <a:rPr lang="de-DE" sz="1600" dirty="0" err="1" smtClean="0">
                <a:latin typeface="Calibri"/>
                <a:cs typeface="Calibri"/>
              </a:rPr>
              <a:t>with</a:t>
            </a:r>
            <a:r>
              <a:rPr lang="de-DE" sz="1600" dirty="0" smtClean="0">
                <a:latin typeface="Calibri"/>
                <a:cs typeface="Calibri"/>
              </a:rPr>
              <a:t> </a:t>
            </a:r>
            <a:r>
              <a:rPr lang="de-DE" sz="1600" dirty="0" err="1" smtClean="0">
                <a:latin typeface="Calibri"/>
                <a:cs typeface="Calibri"/>
              </a:rPr>
              <a:t>present</a:t>
            </a:r>
            <a:r>
              <a:rPr lang="de-DE" sz="1600" dirty="0" smtClean="0">
                <a:latin typeface="Calibri"/>
                <a:cs typeface="Calibri"/>
              </a:rPr>
              <a:t> </a:t>
            </a:r>
            <a:r>
              <a:rPr lang="de-DE" sz="1600" dirty="0" err="1" smtClean="0">
                <a:latin typeface="Calibri"/>
                <a:cs typeface="Calibri"/>
              </a:rPr>
              <a:t>day</a:t>
            </a:r>
            <a:r>
              <a:rPr lang="de-DE" sz="1600" dirty="0" smtClean="0">
                <a:latin typeface="Calibri"/>
                <a:cs typeface="Calibri"/>
              </a:rPr>
              <a:t> </a:t>
            </a:r>
            <a:r>
              <a:rPr lang="de-DE" sz="1600" dirty="0" err="1" smtClean="0">
                <a:latin typeface="Calibri"/>
                <a:cs typeface="Calibri"/>
              </a:rPr>
              <a:t>technology</a:t>
            </a:r>
            <a:r>
              <a:rPr lang="de-DE" sz="1600" dirty="0" smtClean="0">
                <a:latin typeface="Calibri"/>
                <a:cs typeface="Calibri"/>
              </a:rPr>
              <a:t>: </a:t>
            </a:r>
          </a:p>
          <a:p>
            <a:pPr marL="285750" indent="-285750" algn="l">
              <a:buFontTx/>
              <a:buChar char="•"/>
            </a:pPr>
            <a:r>
              <a:rPr lang="de-DE" sz="1600" dirty="0" err="1" smtClean="0">
                <a:latin typeface="Calibri"/>
                <a:cs typeface="Calibri"/>
              </a:rPr>
              <a:t>Entanglement</a:t>
            </a:r>
            <a:r>
              <a:rPr lang="de-DE" sz="1600" dirty="0" smtClean="0">
                <a:latin typeface="Calibri"/>
                <a:cs typeface="Calibri"/>
              </a:rPr>
              <a:t> </a:t>
            </a:r>
            <a:r>
              <a:rPr lang="de-DE" sz="1600" dirty="0" err="1" smtClean="0">
                <a:latin typeface="Calibri"/>
                <a:cs typeface="Calibri"/>
              </a:rPr>
              <a:t>between</a:t>
            </a:r>
            <a:r>
              <a:rPr lang="de-DE" sz="1600" dirty="0" smtClean="0">
                <a:latin typeface="Calibri"/>
                <a:cs typeface="Calibri"/>
              </a:rPr>
              <a:t> </a:t>
            </a:r>
            <a:r>
              <a:rPr lang="de-DE" sz="1600" dirty="0" err="1" smtClean="0">
                <a:latin typeface="Calibri"/>
                <a:cs typeface="Calibri"/>
              </a:rPr>
              <a:t>states</a:t>
            </a:r>
            <a:r>
              <a:rPr lang="de-DE" sz="1600" dirty="0" smtClean="0">
                <a:latin typeface="Calibri"/>
                <a:cs typeface="Calibri"/>
              </a:rPr>
              <a:t> </a:t>
            </a:r>
            <a:r>
              <a:rPr lang="de-DE" sz="1600" dirty="0" err="1" smtClean="0">
                <a:latin typeface="Calibri"/>
                <a:cs typeface="Calibri"/>
              </a:rPr>
              <a:t>of</a:t>
            </a:r>
            <a:r>
              <a:rPr lang="de-DE" sz="1600" dirty="0" smtClean="0">
                <a:latin typeface="Calibri"/>
                <a:cs typeface="Calibri"/>
              </a:rPr>
              <a:t> </a:t>
            </a:r>
            <a:r>
              <a:rPr lang="de-DE" sz="1600" dirty="0" err="1" smtClean="0">
                <a:latin typeface="Calibri"/>
                <a:cs typeface="Calibri"/>
              </a:rPr>
              <a:t>separated</a:t>
            </a:r>
            <a:r>
              <a:rPr lang="de-DE" sz="1600" dirty="0" smtClean="0">
                <a:latin typeface="Calibri"/>
                <a:cs typeface="Calibri"/>
              </a:rPr>
              <a:t> </a:t>
            </a:r>
            <a:r>
              <a:rPr lang="de-DE" sz="1600" dirty="0" err="1" smtClean="0">
                <a:latin typeface="Calibri"/>
                <a:cs typeface="Calibri"/>
              </a:rPr>
              <a:t>atoms</a:t>
            </a:r>
            <a:r>
              <a:rPr lang="de-DE" sz="1600" dirty="0" smtClean="0">
                <a:latin typeface="Calibri"/>
                <a:cs typeface="Calibri"/>
              </a:rPr>
              <a:t> </a:t>
            </a:r>
            <a:r>
              <a:rPr lang="de-DE" sz="1600" dirty="0" err="1" smtClean="0">
                <a:latin typeface="Calibri"/>
                <a:cs typeface="Calibri"/>
              </a:rPr>
              <a:t>has</a:t>
            </a:r>
            <a:r>
              <a:rPr lang="de-DE" sz="1600" dirty="0" smtClean="0">
                <a:latin typeface="Calibri"/>
                <a:cs typeface="Calibri"/>
              </a:rPr>
              <a:t> </a:t>
            </a:r>
            <a:r>
              <a:rPr lang="de-DE" sz="1600" dirty="0" err="1" smtClean="0">
                <a:latin typeface="Calibri"/>
                <a:cs typeface="Calibri"/>
              </a:rPr>
              <a:t>been</a:t>
            </a:r>
            <a:r>
              <a:rPr lang="de-DE" sz="1600" dirty="0" smtClean="0">
                <a:latin typeface="Calibri"/>
                <a:cs typeface="Calibri"/>
              </a:rPr>
              <a:t> </a:t>
            </a:r>
            <a:r>
              <a:rPr lang="de-DE" sz="1600" dirty="0" err="1" smtClean="0">
                <a:latin typeface="Calibri"/>
                <a:cs typeface="Calibri"/>
              </a:rPr>
              <a:t>demonstrated</a:t>
            </a:r>
            <a:r>
              <a:rPr lang="de-DE" sz="1600" dirty="0" smtClean="0">
                <a:latin typeface="Calibri"/>
                <a:cs typeface="Calibri"/>
              </a:rPr>
              <a:t> (e.g. Weinfurter </a:t>
            </a:r>
            <a:r>
              <a:rPr lang="de-DE" sz="1600" dirty="0" err="1" smtClean="0">
                <a:latin typeface="Calibri"/>
                <a:cs typeface="Calibri"/>
              </a:rPr>
              <a:t>group</a:t>
            </a:r>
            <a:r>
              <a:rPr lang="de-DE" sz="1600" dirty="0" smtClean="0">
                <a:latin typeface="Calibri"/>
                <a:cs typeface="Calibri"/>
              </a:rPr>
              <a:t>, Science 2013)</a:t>
            </a:r>
          </a:p>
          <a:p>
            <a:pPr marL="285750" indent="-285750" algn="l">
              <a:buFontTx/>
              <a:buChar char="•"/>
            </a:pPr>
            <a:r>
              <a:rPr lang="de-DE" sz="1600" dirty="0" smtClean="0">
                <a:latin typeface="Calibri"/>
                <a:cs typeface="Calibri"/>
              </a:rPr>
              <a:t>Large </a:t>
            </a:r>
            <a:r>
              <a:rPr lang="de-DE" sz="1600" dirty="0" err="1" smtClean="0">
                <a:latin typeface="Symbol" charset="2"/>
                <a:cs typeface="Symbol" charset="2"/>
              </a:rPr>
              <a:t>D</a:t>
            </a:r>
            <a:r>
              <a:rPr lang="de-DE" sz="1600" dirty="0" err="1" smtClean="0">
                <a:latin typeface="Calibri"/>
                <a:cs typeface="Calibri"/>
              </a:rPr>
              <a:t>h</a:t>
            </a:r>
            <a:r>
              <a:rPr lang="de-DE" sz="1600" dirty="0" smtClean="0">
                <a:latin typeface="Calibri"/>
                <a:cs typeface="Calibri"/>
              </a:rPr>
              <a:t> </a:t>
            </a:r>
            <a:r>
              <a:rPr lang="de-DE" sz="1600" dirty="0" err="1" smtClean="0">
                <a:latin typeface="Calibri"/>
                <a:cs typeface="Calibri"/>
              </a:rPr>
              <a:t>through</a:t>
            </a:r>
            <a:r>
              <a:rPr lang="de-DE" sz="1600" dirty="0" smtClean="0">
                <a:latin typeface="Calibri"/>
                <a:cs typeface="Calibri"/>
              </a:rPr>
              <a:t> </a:t>
            </a:r>
            <a:r>
              <a:rPr lang="de-DE" sz="1600" dirty="0" err="1" smtClean="0">
                <a:latin typeface="Calibri"/>
                <a:cs typeface="Calibri"/>
              </a:rPr>
              <a:t>optical</a:t>
            </a:r>
            <a:r>
              <a:rPr lang="de-DE" sz="1600" dirty="0" smtClean="0">
                <a:latin typeface="Calibri"/>
                <a:cs typeface="Calibri"/>
              </a:rPr>
              <a:t> </a:t>
            </a:r>
            <a:r>
              <a:rPr lang="de-DE" sz="1600" dirty="0" err="1" smtClean="0">
                <a:latin typeface="Calibri"/>
                <a:cs typeface="Calibri"/>
              </a:rPr>
              <a:t>fibers</a:t>
            </a:r>
            <a:endParaRPr lang="de-DE" sz="1600" dirty="0">
              <a:latin typeface="Calibri"/>
              <a:cs typeface="Calibri"/>
            </a:endParaRPr>
          </a:p>
        </p:txBody>
      </p:sp>
      <p:sp>
        <p:nvSpPr>
          <p:cNvPr id="25" name="Text Box 3"/>
          <p:cNvSpPr txBox="1">
            <a:spLocks noChangeArrowheads="1"/>
          </p:cNvSpPr>
          <p:nvPr/>
        </p:nvSpPr>
        <p:spPr bwMode="auto">
          <a:xfrm>
            <a:off x="61832" y="84888"/>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err="1" smtClean="0">
                <a:ea typeface="ＭＳ Ｐゴシック" charset="-128"/>
              </a:rPr>
              <a:t>What</a:t>
            </a:r>
            <a:r>
              <a:rPr lang="de-DE" sz="2200" dirty="0" smtClean="0">
                <a:ea typeface="ＭＳ Ｐゴシック" charset="-128"/>
              </a:rPr>
              <a:t> </a:t>
            </a:r>
            <a:r>
              <a:rPr lang="de-DE" sz="2200" dirty="0" err="1" smtClean="0">
                <a:ea typeface="ＭＳ Ｐゴシック" charset="-128"/>
              </a:rPr>
              <a:t>is</a:t>
            </a:r>
            <a:r>
              <a:rPr lang="de-DE" sz="2200" dirty="0" smtClean="0">
                <a:ea typeface="ＭＳ Ｐゴシック" charset="-128"/>
              </a:rPr>
              <a:t> time? Quantum </a:t>
            </a:r>
            <a:r>
              <a:rPr lang="de-DE" sz="2200" dirty="0" err="1" smtClean="0">
                <a:ea typeface="ＭＳ Ｐゴシック" charset="-128"/>
              </a:rPr>
              <a:t>superpositions</a:t>
            </a:r>
            <a:r>
              <a:rPr lang="de-DE" sz="2200" dirty="0" smtClean="0">
                <a:ea typeface="ＭＳ Ｐゴシック" charset="-128"/>
              </a:rPr>
              <a:t> </a:t>
            </a:r>
            <a:r>
              <a:rPr lang="de-DE" sz="2200" dirty="0" err="1" smtClean="0">
                <a:ea typeface="ＭＳ Ｐゴシック" charset="-128"/>
              </a:rPr>
              <a:t>of</a:t>
            </a:r>
            <a:r>
              <a:rPr lang="de-DE" sz="2200" dirty="0" smtClean="0">
                <a:ea typeface="ＭＳ Ｐゴシック" charset="-128"/>
              </a:rPr>
              <a:t> </a:t>
            </a:r>
            <a:r>
              <a:rPr lang="de-DE" sz="2200" dirty="0" err="1" smtClean="0">
                <a:ea typeface="ＭＳ Ｐゴシック" charset="-128"/>
              </a:rPr>
              <a:t>clocks</a:t>
            </a:r>
            <a:endParaRPr lang="de-DE" sz="2200" dirty="0">
              <a:ea typeface="ＭＳ Ｐゴシック" charset="-128"/>
            </a:endParaRPr>
          </a:p>
        </p:txBody>
      </p:sp>
    </p:spTree>
    <p:extLst>
      <p:ext uri="{BB962C8B-B14F-4D97-AF65-F5344CB8AC3E}">
        <p14:creationId xmlns:p14="http://schemas.microsoft.com/office/powerpoint/2010/main" val="344048473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95250" y="-6552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smtClean="0">
                <a:ea typeface="ＭＳ Ｐゴシック" charset="-128"/>
              </a:rPr>
              <a:t>Quantum-</a:t>
            </a:r>
            <a:r>
              <a:rPr lang="de-DE" sz="2200" dirty="0" err="1" smtClean="0">
                <a:ea typeface="ＭＳ Ｐゴシック" charset="-128"/>
              </a:rPr>
              <a:t>enhancing</a:t>
            </a:r>
            <a:r>
              <a:rPr lang="de-DE" sz="2200" dirty="0" smtClean="0">
                <a:ea typeface="ＭＳ Ｐゴシック" charset="-128"/>
              </a:rPr>
              <a:t> GWD</a:t>
            </a:r>
            <a:endParaRPr lang="de-DE" sz="2200" dirty="0">
              <a:ea typeface="ＭＳ Ｐゴシック" charset="-128"/>
            </a:endParaRPr>
          </a:p>
        </p:txBody>
      </p:sp>
      <p:pic>
        <p:nvPicPr>
          <p:cNvPr id="13" name="Bild 12"/>
          <p:cNvPicPr>
            <a:picLocks noChangeAspect="1"/>
          </p:cNvPicPr>
          <p:nvPr/>
        </p:nvPicPr>
        <p:blipFill>
          <a:blip r:embed="rId3"/>
          <a:stretch>
            <a:fillRect/>
          </a:stretch>
        </p:blipFill>
        <p:spPr>
          <a:xfrm>
            <a:off x="6640374" y="7132370"/>
            <a:ext cx="3896178" cy="1471284"/>
          </a:xfrm>
          <a:prstGeom prst="rect">
            <a:avLst/>
          </a:prstGeom>
        </p:spPr>
      </p:pic>
      <p:pic>
        <p:nvPicPr>
          <p:cNvPr id="14" name="Bild 13"/>
          <p:cNvPicPr>
            <a:picLocks noChangeAspect="1"/>
          </p:cNvPicPr>
          <p:nvPr/>
        </p:nvPicPr>
        <p:blipFill>
          <a:blip r:embed="rId4"/>
          <a:stretch>
            <a:fillRect/>
          </a:stretch>
        </p:blipFill>
        <p:spPr>
          <a:xfrm>
            <a:off x="0" y="438620"/>
            <a:ext cx="5457425" cy="1699917"/>
          </a:xfrm>
          <a:prstGeom prst="rect">
            <a:avLst/>
          </a:prstGeom>
        </p:spPr>
      </p:pic>
      <p:pic>
        <p:nvPicPr>
          <p:cNvPr id="15" name="Bild 14"/>
          <p:cNvPicPr>
            <a:picLocks noChangeAspect="1"/>
          </p:cNvPicPr>
          <p:nvPr/>
        </p:nvPicPr>
        <p:blipFill>
          <a:blip r:embed="rId5"/>
          <a:stretch>
            <a:fillRect/>
          </a:stretch>
        </p:blipFill>
        <p:spPr>
          <a:xfrm>
            <a:off x="5438568" y="-36987"/>
            <a:ext cx="3702042" cy="2136607"/>
          </a:xfrm>
          <a:prstGeom prst="rect">
            <a:avLst/>
          </a:prstGeom>
        </p:spPr>
      </p:pic>
      <p:sp>
        <p:nvSpPr>
          <p:cNvPr id="16" name="Textfeld 15"/>
          <p:cNvSpPr txBox="1"/>
          <p:nvPr/>
        </p:nvSpPr>
        <p:spPr>
          <a:xfrm>
            <a:off x="6255390" y="19972"/>
            <a:ext cx="2313744" cy="830997"/>
          </a:xfrm>
          <a:prstGeom prst="rect">
            <a:avLst/>
          </a:prstGeom>
          <a:solidFill>
            <a:srgbClr val="FFFFFF">
              <a:alpha val="61000"/>
            </a:srgbClr>
          </a:solidFill>
        </p:spPr>
        <p:txBody>
          <a:bodyPr wrap="square" rtlCol="0">
            <a:spAutoFit/>
          </a:bodyPr>
          <a:lstStyle/>
          <a:p>
            <a:pPr algn="r"/>
            <a:r>
              <a:rPr lang="de-DE" sz="1600" b="1" dirty="0" err="1" smtClean="0">
                <a:solidFill>
                  <a:srgbClr val="FF0000"/>
                </a:solidFill>
                <a:latin typeface="Calibri"/>
                <a:cs typeface="Calibri"/>
              </a:rPr>
              <a:t>Exploiting</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quantum</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properties</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of</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squeezed</a:t>
            </a:r>
            <a:r>
              <a:rPr lang="de-DE" sz="1600" b="1" dirty="0" smtClean="0">
                <a:solidFill>
                  <a:srgbClr val="FF0000"/>
                </a:solidFill>
                <a:latin typeface="Calibri"/>
                <a:cs typeface="Calibri"/>
              </a:rPr>
              <a:t>“ light in GEO 600</a:t>
            </a:r>
            <a:endParaRPr lang="de-DE" sz="1600" b="1" dirty="0">
              <a:solidFill>
                <a:srgbClr val="FF0000"/>
              </a:solidFill>
              <a:latin typeface="Calibri"/>
              <a:cs typeface="Calibri"/>
            </a:endParaRPr>
          </a:p>
        </p:txBody>
      </p:sp>
      <p:sp>
        <p:nvSpPr>
          <p:cNvPr id="17" name="Textfeld 16"/>
          <p:cNvSpPr txBox="1"/>
          <p:nvPr/>
        </p:nvSpPr>
        <p:spPr>
          <a:xfrm>
            <a:off x="6016883" y="1461388"/>
            <a:ext cx="1821232" cy="276999"/>
          </a:xfrm>
          <a:prstGeom prst="rect">
            <a:avLst/>
          </a:prstGeom>
          <a:noFill/>
        </p:spPr>
        <p:txBody>
          <a:bodyPr wrap="none" rtlCol="0">
            <a:spAutoFit/>
          </a:bodyPr>
          <a:lstStyle/>
          <a:p>
            <a:r>
              <a:rPr lang="de-DE" sz="1200" dirty="0" smtClean="0">
                <a:latin typeface="Calibri"/>
                <a:cs typeface="Calibri"/>
              </a:rPr>
              <a:t>Schnabel, </a:t>
            </a:r>
            <a:r>
              <a:rPr lang="de-DE" sz="1200" dirty="0" err="1" smtClean="0">
                <a:latin typeface="Calibri"/>
                <a:cs typeface="Calibri"/>
              </a:rPr>
              <a:t>Danzmann</a:t>
            </a:r>
            <a:r>
              <a:rPr lang="de-DE" sz="1200" dirty="0" smtClean="0">
                <a:latin typeface="Calibri"/>
                <a:cs typeface="Calibri"/>
              </a:rPr>
              <a:t> (AEI)</a:t>
            </a:r>
            <a:endParaRPr lang="de-DE" sz="1200" dirty="0">
              <a:latin typeface="Calibri"/>
              <a:cs typeface="Calibri"/>
            </a:endParaRPr>
          </a:p>
        </p:txBody>
      </p:sp>
      <p:pic>
        <p:nvPicPr>
          <p:cNvPr id="9" name="Bild 8"/>
          <p:cNvPicPr>
            <a:picLocks noChangeAspect="1"/>
          </p:cNvPicPr>
          <p:nvPr/>
        </p:nvPicPr>
        <p:blipFill>
          <a:blip r:embed="rId6"/>
          <a:stretch>
            <a:fillRect/>
          </a:stretch>
        </p:blipFill>
        <p:spPr>
          <a:xfrm>
            <a:off x="9660388" y="3578314"/>
            <a:ext cx="3954012" cy="2524671"/>
          </a:xfrm>
          <a:prstGeom prst="rect">
            <a:avLst/>
          </a:prstGeom>
        </p:spPr>
      </p:pic>
      <p:sp>
        <p:nvSpPr>
          <p:cNvPr id="2" name="Textfeld 1"/>
          <p:cNvSpPr txBox="1"/>
          <p:nvPr/>
        </p:nvSpPr>
        <p:spPr>
          <a:xfrm>
            <a:off x="95250" y="2099620"/>
            <a:ext cx="4931358" cy="338554"/>
          </a:xfrm>
          <a:prstGeom prst="rect">
            <a:avLst/>
          </a:prstGeom>
          <a:noFill/>
        </p:spPr>
        <p:txBody>
          <a:bodyPr wrap="none" rtlCol="0">
            <a:spAutoFit/>
          </a:bodyPr>
          <a:lstStyle/>
          <a:p>
            <a:r>
              <a:rPr lang="de-DE" sz="1600" dirty="0" smtClean="0">
                <a:latin typeface="Calibri"/>
                <a:cs typeface="Calibri"/>
                <a:sym typeface="Wingdings"/>
              </a:rPr>
              <a:t> </a:t>
            </a:r>
            <a:r>
              <a:rPr lang="de-DE" sz="1600" dirty="0" smtClean="0">
                <a:latin typeface="Calibri"/>
                <a:cs typeface="Calibri"/>
              </a:rPr>
              <a:t>f-</a:t>
            </a:r>
            <a:r>
              <a:rPr lang="de-DE" sz="1600" dirty="0" err="1" smtClean="0">
                <a:latin typeface="Calibri"/>
                <a:cs typeface="Calibri"/>
              </a:rPr>
              <a:t>dependent</a:t>
            </a:r>
            <a:r>
              <a:rPr lang="de-DE" sz="1600" dirty="0" smtClean="0">
                <a:latin typeface="Calibri"/>
                <a:cs typeface="Calibri"/>
              </a:rPr>
              <a:t> </a:t>
            </a:r>
            <a:r>
              <a:rPr lang="de-DE" sz="1600" dirty="0" err="1" smtClean="0">
                <a:latin typeface="Calibri"/>
                <a:cs typeface="Calibri"/>
              </a:rPr>
              <a:t>squeezing</a:t>
            </a:r>
            <a:r>
              <a:rPr lang="de-DE" sz="1600" dirty="0" smtClean="0">
                <a:latin typeface="Calibri"/>
                <a:cs typeface="Calibri"/>
              </a:rPr>
              <a:t>: </a:t>
            </a:r>
            <a:r>
              <a:rPr lang="de-DE" sz="1600" dirty="0" err="1" smtClean="0">
                <a:latin typeface="Calibri"/>
                <a:cs typeface="Calibri"/>
              </a:rPr>
              <a:t>Oelker</a:t>
            </a:r>
            <a:r>
              <a:rPr lang="de-DE" sz="1600" dirty="0" smtClean="0">
                <a:latin typeface="Calibri"/>
                <a:cs typeface="Calibri"/>
              </a:rPr>
              <a:t> 2016: </a:t>
            </a:r>
            <a:r>
              <a:rPr lang="is-IS" sz="1600" dirty="0">
                <a:latin typeface="Calibri"/>
                <a:cs typeface="Calibri"/>
              </a:rPr>
              <a:t>PRL 116, </a:t>
            </a:r>
            <a:r>
              <a:rPr lang="is-IS" sz="1600" dirty="0" smtClean="0">
                <a:latin typeface="Calibri"/>
                <a:cs typeface="Calibri"/>
              </a:rPr>
              <a:t>041102</a:t>
            </a:r>
            <a:endParaRPr lang="de-DE" sz="1600" dirty="0">
              <a:latin typeface="Calibri"/>
              <a:cs typeface="Calibri"/>
            </a:endParaRPr>
          </a:p>
        </p:txBody>
      </p:sp>
      <p:sp>
        <p:nvSpPr>
          <p:cNvPr id="25" name="Textfeld 24"/>
          <p:cNvSpPr txBox="1"/>
          <p:nvPr/>
        </p:nvSpPr>
        <p:spPr>
          <a:xfrm>
            <a:off x="4019477" y="1530638"/>
            <a:ext cx="4242994" cy="415498"/>
          </a:xfrm>
          <a:prstGeom prst="rect">
            <a:avLst/>
          </a:prstGeom>
          <a:solidFill>
            <a:srgbClr val="FFFFFF"/>
          </a:solidFill>
          <a:ln w="57150" cmpd="sng">
            <a:solidFill>
              <a:srgbClr val="FF0000"/>
            </a:solidFill>
          </a:ln>
        </p:spPr>
        <p:txBody>
          <a:bodyPr wrap="square" rtlCol="0">
            <a:spAutoFit/>
          </a:bodyPr>
          <a:lstStyle/>
          <a:p>
            <a:pPr>
              <a:lnSpc>
                <a:spcPct val="120000"/>
              </a:lnSpc>
            </a:pPr>
            <a:r>
              <a:rPr lang="de-DE" b="1" dirty="0" smtClean="0">
                <a:latin typeface="Calibri"/>
                <a:cs typeface="Calibri"/>
              </a:rPr>
              <a:t>Talk </a:t>
            </a:r>
            <a:r>
              <a:rPr lang="de-DE" b="1" dirty="0" err="1" smtClean="0">
                <a:latin typeface="Calibri"/>
                <a:cs typeface="Calibri"/>
              </a:rPr>
              <a:t>by</a:t>
            </a:r>
            <a:r>
              <a:rPr lang="de-DE" b="1" dirty="0" smtClean="0">
                <a:latin typeface="Calibri"/>
                <a:cs typeface="Calibri"/>
              </a:rPr>
              <a:t> John Miller, C3 (</a:t>
            </a:r>
            <a:r>
              <a:rPr lang="de-DE" b="1" dirty="0" err="1" smtClean="0">
                <a:latin typeface="Calibri"/>
                <a:cs typeface="Calibri"/>
              </a:rPr>
              <a:t>Thursday</a:t>
            </a:r>
            <a:r>
              <a:rPr lang="de-DE" b="1" dirty="0" smtClean="0">
                <a:latin typeface="Calibri"/>
                <a:cs typeface="Calibri"/>
              </a:rPr>
              <a:t> 4:30pm)</a:t>
            </a:r>
            <a:endParaRPr lang="de-DE" b="1" dirty="0">
              <a:latin typeface="Calibri"/>
              <a:cs typeface="Calibri"/>
            </a:endParaRPr>
          </a:p>
        </p:txBody>
      </p:sp>
      <mc:AlternateContent xmlns:mc="http://schemas.openxmlformats.org/markup-compatibility/2006" xmlns:p14="http://schemas.microsoft.com/office/powerpoint/2010/main">
        <mc:Choice Requires="p14">
          <p:contentPart p14:bwMode="auto" r:id="rId7">
            <p14:nvContentPartPr>
              <p14:cNvPr id="27" name="Freihand 26"/>
              <p14:cNvContentPartPr/>
              <p14:nvPr/>
            </p14:nvContentPartPr>
            <p14:xfrm>
              <a:off x="426698" y="2852830"/>
              <a:ext cx="6595200" cy="4443120"/>
            </p14:xfrm>
          </p:contentPart>
        </mc:Choice>
        <mc:Fallback xmlns="">
          <p:pic>
            <p:nvPicPr>
              <p:cNvPr id="27" name="Freihand 26"/>
              <p:cNvPicPr/>
              <p:nvPr/>
            </p:nvPicPr>
            <p:blipFill>
              <a:blip r:embed="rId8"/>
              <a:stretch>
                <a:fillRect/>
              </a:stretch>
            </p:blipFill>
            <p:spPr>
              <a:xfrm>
                <a:off x="426698" y="2852830"/>
                <a:ext cx="6595200" cy="4443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p14:cNvContentPartPr/>
              <p14:nvPr/>
            </p14:nvContentPartPr>
            <p14:xfrm>
              <a:off x="2100425" y="3736216"/>
              <a:ext cx="6714000" cy="1148400"/>
            </p14:xfrm>
          </p:contentPart>
        </mc:Choice>
        <mc:Fallback xmlns="">
          <p:pic>
            <p:nvPicPr>
              <p:cNvPr id="29" name="Freihand 28"/>
              <p:cNvPicPr/>
              <p:nvPr/>
            </p:nvPicPr>
            <p:blipFill>
              <a:blip r:embed="rId10"/>
              <a:stretch>
                <a:fillRect/>
              </a:stretch>
            </p:blipFill>
            <p:spPr>
              <a:xfrm>
                <a:off x="2100425" y="3736216"/>
                <a:ext cx="6714000" cy="1148400"/>
              </a:xfrm>
              <a:prstGeom prst="rect">
                <a:avLst/>
              </a:prstGeom>
            </p:spPr>
          </p:pic>
        </mc:Fallback>
      </mc:AlternateContent>
      <p:sp>
        <p:nvSpPr>
          <p:cNvPr id="3" name="Rechteck 2"/>
          <p:cNvSpPr/>
          <p:nvPr/>
        </p:nvSpPr>
        <p:spPr bwMode="auto">
          <a:xfrm>
            <a:off x="0" y="5319059"/>
            <a:ext cx="7634941" cy="2121647"/>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smtClean="0">
              <a:ln>
                <a:noFill/>
              </a:ln>
              <a:solidFill>
                <a:schemeClr val="tx1"/>
              </a:solidFill>
              <a:effectLst/>
              <a:latin typeface="OfficinaSansITCPro Book" pitchFamily="50" charset="0"/>
              <a:ea typeface="ＭＳ Ｐゴシック" charset="-128"/>
            </a:endParaRPr>
          </a:p>
        </p:txBody>
      </p:sp>
      <p:sp>
        <p:nvSpPr>
          <p:cNvPr id="30" name="Rechteck 29"/>
          <p:cNvSpPr/>
          <p:nvPr/>
        </p:nvSpPr>
        <p:spPr bwMode="auto">
          <a:xfrm>
            <a:off x="152400" y="2726666"/>
            <a:ext cx="1760071" cy="323998"/>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4" name="Textfeld 3"/>
          <p:cNvSpPr txBox="1"/>
          <p:nvPr/>
        </p:nvSpPr>
        <p:spPr>
          <a:xfrm>
            <a:off x="2808940" y="5543176"/>
            <a:ext cx="3057247" cy="430887"/>
          </a:xfrm>
          <a:prstGeom prst="rect">
            <a:avLst/>
          </a:prstGeom>
          <a:noFill/>
        </p:spPr>
        <p:txBody>
          <a:bodyPr wrap="none" rtlCol="0">
            <a:spAutoFit/>
          </a:bodyPr>
          <a:lstStyle/>
          <a:p>
            <a:r>
              <a:rPr lang="de-DE" sz="2200" b="1" dirty="0" smtClean="0">
                <a:solidFill>
                  <a:srgbClr val="FF0000"/>
                </a:solidFill>
                <a:latin typeface="Calibri"/>
                <a:cs typeface="Calibri"/>
              </a:rPr>
              <a:t>Quantum </a:t>
            </a:r>
            <a:r>
              <a:rPr lang="de-DE" sz="2200" b="1" dirty="0" err="1" smtClean="0">
                <a:solidFill>
                  <a:srgbClr val="FF0000"/>
                </a:solidFill>
                <a:latin typeface="Calibri"/>
                <a:cs typeface="Calibri"/>
              </a:rPr>
              <a:t>squeezed</a:t>
            </a:r>
            <a:r>
              <a:rPr lang="de-DE" sz="2200" b="1" dirty="0" smtClean="0">
                <a:solidFill>
                  <a:srgbClr val="FF0000"/>
                </a:solidFill>
                <a:latin typeface="Calibri"/>
                <a:cs typeface="Calibri"/>
              </a:rPr>
              <a:t> light</a:t>
            </a:r>
            <a:endParaRPr lang="de-DE" sz="2200" b="1" dirty="0">
              <a:solidFill>
                <a:srgbClr val="FF0000"/>
              </a:solidFill>
              <a:latin typeface="Calibri"/>
              <a:cs typeface="Calibri"/>
            </a:endParaRPr>
          </a:p>
        </p:txBody>
      </p:sp>
      <p:sp>
        <p:nvSpPr>
          <p:cNvPr id="6" name="Textfeld 5"/>
          <p:cNvSpPr txBox="1"/>
          <p:nvPr/>
        </p:nvSpPr>
        <p:spPr>
          <a:xfrm>
            <a:off x="4562959" y="5995989"/>
            <a:ext cx="3384861" cy="830997"/>
          </a:xfrm>
          <a:prstGeom prst="rect">
            <a:avLst/>
          </a:prstGeom>
          <a:noFill/>
        </p:spPr>
        <p:txBody>
          <a:bodyPr wrap="none" rtlCol="0">
            <a:spAutoFit/>
          </a:bodyPr>
          <a:lstStyle/>
          <a:p>
            <a:r>
              <a:rPr lang="de-DE" sz="1600" dirty="0" smtClean="0">
                <a:latin typeface="Calibri"/>
                <a:cs typeface="Calibri"/>
              </a:rPr>
              <a:t>(Caves 1981): PRD 23, 1693</a:t>
            </a:r>
          </a:p>
          <a:p>
            <a:r>
              <a:rPr lang="de-DE" sz="1600" dirty="0" smtClean="0">
                <a:latin typeface="Calibri"/>
                <a:cs typeface="Calibri"/>
              </a:rPr>
              <a:t>GEO 600: Nature </a:t>
            </a:r>
            <a:r>
              <a:rPr lang="de-DE" sz="1600" dirty="0" err="1" smtClean="0">
                <a:latin typeface="Calibri"/>
                <a:cs typeface="Calibri"/>
              </a:rPr>
              <a:t>Physics</a:t>
            </a:r>
            <a:r>
              <a:rPr lang="de-DE" sz="1600" dirty="0" smtClean="0">
                <a:latin typeface="Calibri"/>
                <a:cs typeface="Calibri"/>
              </a:rPr>
              <a:t> 7, 962 (2011)</a:t>
            </a:r>
          </a:p>
          <a:p>
            <a:r>
              <a:rPr lang="de-DE" sz="1600" dirty="0">
                <a:latin typeface="Calibri"/>
                <a:cs typeface="Calibri"/>
              </a:rPr>
              <a:t>LIGO: </a:t>
            </a:r>
            <a:r>
              <a:rPr lang="de-DE" sz="1600" dirty="0" smtClean="0">
                <a:latin typeface="Calibri"/>
                <a:cs typeface="Calibri"/>
              </a:rPr>
              <a:t>Nature </a:t>
            </a:r>
            <a:r>
              <a:rPr lang="de-DE" sz="1600" dirty="0" err="1" smtClean="0">
                <a:latin typeface="Calibri"/>
                <a:cs typeface="Calibri"/>
              </a:rPr>
              <a:t>Photonics</a:t>
            </a:r>
            <a:r>
              <a:rPr lang="de-DE" sz="1600" dirty="0" smtClean="0">
                <a:latin typeface="Calibri"/>
                <a:cs typeface="Calibri"/>
              </a:rPr>
              <a:t> 7, 613 (2013)</a:t>
            </a:r>
          </a:p>
        </p:txBody>
      </p:sp>
    </p:spTree>
    <p:extLst>
      <p:ext uri="{BB962C8B-B14F-4D97-AF65-F5344CB8AC3E}">
        <p14:creationId xmlns:p14="http://schemas.microsoft.com/office/powerpoint/2010/main" val="2992980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http://10m-prototype.aei.uni-hannover.de/photograph/prototype1cut-small.jpg/image_large"/>
          <p:cNvPicPr>
            <a:picLocks noChangeAspect="1" noChangeArrowheads="1"/>
          </p:cNvPicPr>
          <p:nvPr/>
        </p:nvPicPr>
        <p:blipFill>
          <a:blip r:embed="rId3" cstate="print"/>
          <a:srcRect/>
          <a:stretch>
            <a:fillRect/>
          </a:stretch>
        </p:blipFill>
        <p:spPr bwMode="auto">
          <a:xfrm>
            <a:off x="-30729" y="4582032"/>
            <a:ext cx="6544086" cy="2326218"/>
          </a:xfrm>
          <a:prstGeom prst="rect">
            <a:avLst/>
          </a:prstGeom>
          <a:noFill/>
        </p:spPr>
      </p:pic>
      <p:pic>
        <p:nvPicPr>
          <p:cNvPr id="13" name="Bild 12"/>
          <p:cNvPicPr>
            <a:picLocks noChangeAspect="1"/>
          </p:cNvPicPr>
          <p:nvPr/>
        </p:nvPicPr>
        <p:blipFill>
          <a:blip r:embed="rId4"/>
          <a:stretch>
            <a:fillRect/>
          </a:stretch>
        </p:blipFill>
        <p:spPr>
          <a:xfrm>
            <a:off x="6640374" y="7132370"/>
            <a:ext cx="3896178" cy="1471284"/>
          </a:xfrm>
          <a:prstGeom prst="rect">
            <a:avLst/>
          </a:prstGeom>
        </p:spPr>
      </p:pic>
      <p:pic>
        <p:nvPicPr>
          <p:cNvPr id="14" name="Bild 13"/>
          <p:cNvPicPr>
            <a:picLocks noChangeAspect="1"/>
          </p:cNvPicPr>
          <p:nvPr/>
        </p:nvPicPr>
        <p:blipFill>
          <a:blip r:embed="rId5"/>
          <a:stretch>
            <a:fillRect/>
          </a:stretch>
        </p:blipFill>
        <p:spPr>
          <a:xfrm>
            <a:off x="0" y="438620"/>
            <a:ext cx="5457425" cy="1699917"/>
          </a:xfrm>
          <a:prstGeom prst="rect">
            <a:avLst/>
          </a:prstGeom>
        </p:spPr>
      </p:pic>
      <p:pic>
        <p:nvPicPr>
          <p:cNvPr id="15" name="Bild 14"/>
          <p:cNvPicPr>
            <a:picLocks noChangeAspect="1"/>
          </p:cNvPicPr>
          <p:nvPr/>
        </p:nvPicPr>
        <p:blipFill>
          <a:blip r:embed="rId6"/>
          <a:stretch>
            <a:fillRect/>
          </a:stretch>
        </p:blipFill>
        <p:spPr>
          <a:xfrm>
            <a:off x="5438568" y="-36987"/>
            <a:ext cx="3702042" cy="2136607"/>
          </a:xfrm>
          <a:prstGeom prst="rect">
            <a:avLst/>
          </a:prstGeom>
        </p:spPr>
      </p:pic>
      <p:sp>
        <p:nvSpPr>
          <p:cNvPr id="16" name="Textfeld 15"/>
          <p:cNvSpPr txBox="1"/>
          <p:nvPr/>
        </p:nvSpPr>
        <p:spPr>
          <a:xfrm>
            <a:off x="6255390" y="19972"/>
            <a:ext cx="2313744" cy="830997"/>
          </a:xfrm>
          <a:prstGeom prst="rect">
            <a:avLst/>
          </a:prstGeom>
          <a:solidFill>
            <a:srgbClr val="FFFFFF">
              <a:alpha val="61000"/>
            </a:srgbClr>
          </a:solidFill>
        </p:spPr>
        <p:txBody>
          <a:bodyPr wrap="square" rtlCol="0">
            <a:spAutoFit/>
          </a:bodyPr>
          <a:lstStyle/>
          <a:p>
            <a:pPr algn="r"/>
            <a:r>
              <a:rPr lang="de-DE" sz="1600" b="1" dirty="0" err="1" smtClean="0">
                <a:solidFill>
                  <a:srgbClr val="FF0000"/>
                </a:solidFill>
                <a:latin typeface="Calibri"/>
                <a:cs typeface="Calibri"/>
              </a:rPr>
              <a:t>Exploiting</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quantum</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properties</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of</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squeezed</a:t>
            </a:r>
            <a:r>
              <a:rPr lang="de-DE" sz="1600" b="1" dirty="0" smtClean="0">
                <a:solidFill>
                  <a:srgbClr val="FF0000"/>
                </a:solidFill>
                <a:latin typeface="Calibri"/>
                <a:cs typeface="Calibri"/>
              </a:rPr>
              <a:t>“ light in GEO 600</a:t>
            </a:r>
            <a:endParaRPr lang="de-DE" sz="1600" b="1" dirty="0">
              <a:solidFill>
                <a:srgbClr val="FF0000"/>
              </a:solidFill>
              <a:latin typeface="Calibri"/>
              <a:cs typeface="Calibri"/>
            </a:endParaRPr>
          </a:p>
        </p:txBody>
      </p:sp>
      <p:sp>
        <p:nvSpPr>
          <p:cNvPr id="17" name="Textfeld 16"/>
          <p:cNvSpPr txBox="1"/>
          <p:nvPr/>
        </p:nvSpPr>
        <p:spPr>
          <a:xfrm>
            <a:off x="6016883" y="1461388"/>
            <a:ext cx="1821232" cy="276999"/>
          </a:xfrm>
          <a:prstGeom prst="rect">
            <a:avLst/>
          </a:prstGeom>
          <a:noFill/>
        </p:spPr>
        <p:txBody>
          <a:bodyPr wrap="none" rtlCol="0">
            <a:spAutoFit/>
          </a:bodyPr>
          <a:lstStyle/>
          <a:p>
            <a:r>
              <a:rPr lang="de-DE" sz="1200" dirty="0" smtClean="0">
                <a:latin typeface="Calibri"/>
                <a:cs typeface="Calibri"/>
              </a:rPr>
              <a:t>Schnabel, </a:t>
            </a:r>
            <a:r>
              <a:rPr lang="de-DE" sz="1200" dirty="0" err="1" smtClean="0">
                <a:latin typeface="Calibri"/>
                <a:cs typeface="Calibri"/>
              </a:rPr>
              <a:t>Danzmann</a:t>
            </a:r>
            <a:r>
              <a:rPr lang="de-DE" sz="1200" dirty="0" smtClean="0">
                <a:latin typeface="Calibri"/>
                <a:cs typeface="Calibri"/>
              </a:rPr>
              <a:t> (AEI)</a:t>
            </a:r>
            <a:endParaRPr lang="de-DE" sz="1200" dirty="0">
              <a:latin typeface="Calibri"/>
              <a:cs typeface="Calibri"/>
            </a:endParaRPr>
          </a:p>
        </p:txBody>
      </p:sp>
      <p:pic>
        <p:nvPicPr>
          <p:cNvPr id="9" name="Bild 8"/>
          <p:cNvPicPr>
            <a:picLocks noChangeAspect="1"/>
          </p:cNvPicPr>
          <p:nvPr/>
        </p:nvPicPr>
        <p:blipFill>
          <a:blip r:embed="rId7"/>
          <a:stretch>
            <a:fillRect/>
          </a:stretch>
        </p:blipFill>
        <p:spPr>
          <a:xfrm>
            <a:off x="9660388" y="3578314"/>
            <a:ext cx="3954012" cy="2524671"/>
          </a:xfrm>
          <a:prstGeom prst="rect">
            <a:avLst/>
          </a:prstGeom>
        </p:spPr>
      </p:pic>
      <p:pic>
        <p:nvPicPr>
          <p:cNvPr id="11" name="Bild 10"/>
          <p:cNvPicPr>
            <a:picLocks noChangeAspect="1"/>
          </p:cNvPicPr>
          <p:nvPr/>
        </p:nvPicPr>
        <p:blipFill>
          <a:blip r:embed="rId8"/>
          <a:stretch>
            <a:fillRect/>
          </a:stretch>
        </p:blipFill>
        <p:spPr>
          <a:xfrm>
            <a:off x="0" y="2732910"/>
            <a:ext cx="5183030" cy="1693825"/>
          </a:xfrm>
          <a:prstGeom prst="rect">
            <a:avLst/>
          </a:prstGeom>
        </p:spPr>
      </p:pic>
      <p:pic>
        <p:nvPicPr>
          <p:cNvPr id="22" name="Grafik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57425" y="2197066"/>
            <a:ext cx="3404353" cy="2751852"/>
          </a:xfrm>
          <a:prstGeom prst="rect">
            <a:avLst/>
          </a:prstGeom>
          <a:ln>
            <a:noFill/>
          </a:ln>
          <a:effectLst>
            <a:outerShdw blurRad="292100" dist="139700" dir="2700000" algn="tl" rotWithShape="0">
              <a:srgbClr val="333333">
                <a:alpha val="65000"/>
              </a:srgbClr>
            </a:outerShdw>
          </a:effectLst>
        </p:spPr>
      </p:pic>
      <p:sp>
        <p:nvSpPr>
          <p:cNvPr id="24" name="Textfeld 23"/>
          <p:cNvSpPr txBox="1"/>
          <p:nvPr/>
        </p:nvSpPr>
        <p:spPr>
          <a:xfrm>
            <a:off x="8138415" y="2123637"/>
            <a:ext cx="723363"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1" i="0" u="none" strike="noStrike" kern="0" cap="none" spc="0" normalizeH="0" baseline="0" noProof="0" dirty="0" err="1" smtClean="0">
                <a:ln>
                  <a:noFill/>
                </a:ln>
                <a:solidFill>
                  <a:sysClr val="windowText" lastClr="000000"/>
                </a:solidFill>
                <a:effectLst/>
                <a:uLnTx/>
                <a:uFillTx/>
                <a:latin typeface="Arial"/>
                <a:cs typeface="Arial"/>
              </a:rPr>
              <a:t>aLIGO</a:t>
            </a:r>
            <a:endParaRPr kumimoji="0" lang="de-DE" sz="1400" b="1" i="0" u="none" strike="noStrike" kern="0" cap="none" spc="0" normalizeH="0" baseline="0" noProof="0" dirty="0">
              <a:ln>
                <a:noFill/>
              </a:ln>
              <a:solidFill>
                <a:sysClr val="windowText" lastClr="000000"/>
              </a:solidFill>
              <a:effectLst/>
              <a:uLnTx/>
              <a:uFillTx/>
              <a:latin typeface="Arial"/>
              <a:cs typeface="Arial"/>
            </a:endParaRPr>
          </a:p>
        </p:txBody>
      </p:sp>
      <p:cxnSp>
        <p:nvCxnSpPr>
          <p:cNvPr id="26" name="Gerade Verbindung 25"/>
          <p:cNvCxnSpPr/>
          <p:nvPr/>
        </p:nvCxnSpPr>
        <p:spPr bwMode="auto">
          <a:xfrm>
            <a:off x="5898444" y="3423093"/>
            <a:ext cx="914400" cy="91440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8" name="Gerade Verbindung 27"/>
          <p:cNvCxnSpPr/>
          <p:nvPr/>
        </p:nvCxnSpPr>
        <p:spPr bwMode="auto">
          <a:xfrm>
            <a:off x="5884333" y="4007556"/>
            <a:ext cx="1939671" cy="677333"/>
          </a:xfrm>
          <a:prstGeom prst="line">
            <a:avLst/>
          </a:prstGeom>
          <a:noFill/>
          <a:ln w="38100" cap="flat" cmpd="sng" algn="ctr">
            <a:solidFill>
              <a:srgbClr val="FF0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Pfeil nach rechts 32"/>
          <p:cNvSpPr/>
          <p:nvPr/>
        </p:nvSpPr>
        <p:spPr bwMode="auto">
          <a:xfrm rot="6787665">
            <a:off x="6030863" y="3669117"/>
            <a:ext cx="406504" cy="433669"/>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34" name="Pfeil nach rechts 33"/>
          <p:cNvSpPr/>
          <p:nvPr/>
        </p:nvSpPr>
        <p:spPr bwMode="auto">
          <a:xfrm rot="6787665">
            <a:off x="6634815" y="3877961"/>
            <a:ext cx="406504" cy="433669"/>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35" name="Pfeil nach rechts 34"/>
          <p:cNvSpPr/>
          <p:nvPr/>
        </p:nvSpPr>
        <p:spPr bwMode="auto">
          <a:xfrm rot="6787665">
            <a:off x="7283274" y="4091027"/>
            <a:ext cx="406504" cy="433669"/>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pic>
        <p:nvPicPr>
          <p:cNvPr id="37" name="Picture 2" descr="Hannover_dummy_optic.jpg"/>
          <p:cNvPicPr>
            <a:picLocks noChangeAspect="1"/>
          </p:cNvPicPr>
          <p:nvPr/>
        </p:nvPicPr>
        <p:blipFill>
          <a:blip r:embed="rId10"/>
          <a:stretch>
            <a:fillRect/>
          </a:stretch>
        </p:blipFill>
        <p:spPr>
          <a:xfrm>
            <a:off x="6594328" y="5180338"/>
            <a:ext cx="1422754" cy="1083300"/>
          </a:xfrm>
          <a:prstGeom prst="rect">
            <a:avLst/>
          </a:prstGeom>
          <a:ln>
            <a:noFill/>
          </a:ln>
          <a:effectLst>
            <a:outerShdw blurRad="292100" dist="139700" dir="2700000" algn="tl" rotWithShape="0">
              <a:srgbClr val="333333">
                <a:alpha val="65000"/>
              </a:srgbClr>
            </a:outerShdw>
          </a:effectLst>
        </p:spPr>
      </p:pic>
      <p:sp>
        <p:nvSpPr>
          <p:cNvPr id="38" name="TextBox 8"/>
          <p:cNvSpPr txBox="1"/>
          <p:nvPr/>
        </p:nvSpPr>
        <p:spPr>
          <a:xfrm>
            <a:off x="6627419" y="5180338"/>
            <a:ext cx="1159730" cy="369332"/>
          </a:xfrm>
          <a:prstGeom prst="rect">
            <a:avLst/>
          </a:prstGeom>
          <a:noFill/>
        </p:spPr>
        <p:txBody>
          <a:bodyPr wrap="none" rtlCol="0">
            <a:spAutoFit/>
          </a:bodyPr>
          <a:lstStyle/>
          <a:p>
            <a:pPr algn="ctr" defTabSz="914400" eaLnBrk="0" fontAlgn="base" hangingPunct="0">
              <a:spcBef>
                <a:spcPct val="0"/>
              </a:spcBef>
              <a:spcAft>
                <a:spcPct val="0"/>
              </a:spcAft>
            </a:pPr>
            <a:r>
              <a:rPr lang="en-US" b="1" dirty="0" smtClean="0">
                <a:solidFill>
                  <a:srgbClr val="0000FF"/>
                </a:solidFill>
                <a:latin typeface="Arial" pitchFamily="34" charset="0"/>
                <a:ea typeface="ＭＳ Ｐゴシック" charset="-128"/>
                <a:cs typeface="Arial" pitchFamily="34" charset="0"/>
              </a:rPr>
              <a:t>48 mm Ø</a:t>
            </a:r>
            <a:endParaRPr lang="en-US" b="1" dirty="0">
              <a:solidFill>
                <a:srgbClr val="0000FF"/>
              </a:solidFill>
              <a:latin typeface="Arial" pitchFamily="34" charset="0"/>
              <a:ea typeface="ＭＳ Ｐゴシック" charset="-128"/>
              <a:cs typeface="Arial" pitchFamily="34" charset="0"/>
            </a:endParaRPr>
          </a:p>
        </p:txBody>
      </p:sp>
      <p:sp>
        <p:nvSpPr>
          <p:cNvPr id="41" name="Textfeld 40"/>
          <p:cNvSpPr txBox="1"/>
          <p:nvPr/>
        </p:nvSpPr>
        <p:spPr>
          <a:xfrm>
            <a:off x="95250" y="5037664"/>
            <a:ext cx="234833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1" i="0" u="none" strike="noStrike" kern="0" cap="none" spc="0" normalizeH="0" baseline="0" noProof="0" dirty="0" smtClean="0">
                <a:ln>
                  <a:noFill/>
                </a:ln>
                <a:solidFill>
                  <a:sysClr val="windowText" lastClr="000000"/>
                </a:solidFill>
                <a:effectLst/>
                <a:uLnTx/>
                <a:uFillTx/>
                <a:latin typeface="Calibri"/>
                <a:cs typeface="Calibri"/>
              </a:rPr>
              <a:t>10m Prototype </a:t>
            </a:r>
            <a:r>
              <a:rPr kumimoji="0" lang="de-DE" sz="1400" b="1" i="0" u="none" strike="noStrike" kern="0" cap="none" spc="0" normalizeH="0" baseline="0" noProof="0" dirty="0" err="1" smtClean="0">
                <a:ln>
                  <a:noFill/>
                </a:ln>
                <a:solidFill>
                  <a:sysClr val="windowText" lastClr="000000"/>
                </a:solidFill>
                <a:effectLst/>
                <a:uLnTx/>
                <a:uFillTx/>
                <a:latin typeface="Calibri"/>
                <a:cs typeface="Calibri"/>
              </a:rPr>
              <a:t>for</a:t>
            </a:r>
            <a:r>
              <a:rPr kumimoji="0" lang="de-DE" sz="1400" b="1" i="0" u="none" strike="noStrike" kern="0" cap="none" spc="0" normalizeH="0" baseline="0" noProof="0" dirty="0" smtClean="0">
                <a:ln>
                  <a:noFill/>
                </a:ln>
                <a:solidFill>
                  <a:sysClr val="windowText" lastClr="000000"/>
                </a:solidFill>
                <a:effectLst/>
                <a:uLnTx/>
                <a:uFillTx/>
                <a:latin typeface="Calibri"/>
                <a:cs typeface="Calibri"/>
              </a:rPr>
              <a:t> </a:t>
            </a:r>
            <a:r>
              <a:rPr kumimoji="0" lang="de-DE" sz="1400" b="1" i="0" u="none" strike="noStrike" kern="0" cap="none" spc="0" normalizeH="0" baseline="0" noProof="0" dirty="0" err="1" smtClean="0">
                <a:ln>
                  <a:noFill/>
                </a:ln>
                <a:solidFill>
                  <a:sysClr val="windowText" lastClr="000000"/>
                </a:solidFill>
                <a:effectLst/>
                <a:uLnTx/>
                <a:uFillTx/>
                <a:latin typeface="Calibri"/>
                <a:cs typeface="Calibri"/>
              </a:rPr>
              <a:t>Gravitational</a:t>
            </a:r>
            <a:r>
              <a:rPr kumimoji="0" lang="de-DE" sz="1400" b="1" i="0" u="none" strike="noStrike" kern="0" cap="none" spc="0" normalizeH="0" baseline="0" noProof="0" dirty="0" smtClean="0">
                <a:ln>
                  <a:noFill/>
                </a:ln>
                <a:solidFill>
                  <a:sysClr val="windowText" lastClr="000000"/>
                </a:solidFill>
                <a:effectLst/>
                <a:uLnTx/>
                <a:uFillTx/>
                <a:latin typeface="Calibri"/>
                <a:cs typeface="Calibri"/>
              </a:rPr>
              <a:t>-Wave </a:t>
            </a:r>
            <a:r>
              <a:rPr kumimoji="0" lang="de-DE" sz="1400" b="1" i="0" u="none" strike="noStrike" kern="0" cap="none" spc="0" normalizeH="0" baseline="0" noProof="0" dirty="0" err="1" smtClean="0">
                <a:ln>
                  <a:noFill/>
                </a:ln>
                <a:solidFill>
                  <a:sysClr val="windowText" lastClr="000000"/>
                </a:solidFill>
                <a:effectLst/>
                <a:uLnTx/>
                <a:uFillTx/>
                <a:latin typeface="Calibri"/>
                <a:cs typeface="Calibri"/>
              </a:rPr>
              <a:t>Detector</a:t>
            </a:r>
            <a:r>
              <a:rPr kumimoji="0" lang="de-DE" sz="1400" b="1" i="0" u="none" strike="noStrike" kern="0" cap="none" spc="0" normalizeH="0" baseline="0" noProof="0" dirty="0" smtClean="0">
                <a:ln>
                  <a:noFill/>
                </a:ln>
                <a:solidFill>
                  <a:sysClr val="windowText" lastClr="000000"/>
                </a:solidFill>
                <a:effectLst/>
                <a:uLnTx/>
                <a:uFillTx/>
                <a:latin typeface="Calibri"/>
                <a:cs typeface="Calibri"/>
              </a:rPr>
              <a:t> Research</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1" i="0" u="none" strike="noStrike" kern="0" cap="none" spc="0" normalizeH="0" baseline="0" noProof="0" dirty="0" smtClean="0">
                <a:ln>
                  <a:noFill/>
                </a:ln>
                <a:solidFill>
                  <a:sysClr val="windowText" lastClr="000000"/>
                </a:solidFill>
                <a:effectLst/>
                <a:uLnTx/>
                <a:uFillTx/>
                <a:latin typeface="Calibri"/>
                <a:cs typeface="Calibri"/>
              </a:rPr>
              <a:t> (Albert-Einstein Institut, Hannover)</a:t>
            </a:r>
            <a:endParaRPr kumimoji="0" lang="de-DE" sz="1400" b="1" i="0" u="none" strike="noStrike" kern="0" cap="none" spc="0" normalizeH="0" baseline="0" noProof="0" dirty="0">
              <a:ln>
                <a:noFill/>
              </a:ln>
              <a:solidFill>
                <a:sysClr val="windowText" lastClr="000000"/>
              </a:solidFill>
              <a:effectLst/>
              <a:uLnTx/>
              <a:uFillTx/>
              <a:latin typeface="Calibri"/>
              <a:cs typeface="Calibri"/>
            </a:endParaRPr>
          </a:p>
        </p:txBody>
      </p:sp>
      <p:sp>
        <p:nvSpPr>
          <p:cNvPr id="43" name="Textfeld 42"/>
          <p:cNvSpPr txBox="1"/>
          <p:nvPr/>
        </p:nvSpPr>
        <p:spPr>
          <a:xfrm>
            <a:off x="6594328" y="6334780"/>
            <a:ext cx="2348333" cy="523220"/>
          </a:xfrm>
          <a:prstGeom prst="rect">
            <a:avLst/>
          </a:prstGeom>
          <a:noFill/>
        </p:spPr>
        <p:txBody>
          <a:bodyPr wrap="square" rtlCol="0">
            <a:spAutoFit/>
          </a:bodyPr>
          <a:lstStyle/>
          <a:p>
            <a:r>
              <a:rPr lang="de-DE" sz="1400" dirty="0" err="1" smtClean="0">
                <a:latin typeface="Calibri"/>
                <a:cs typeface="Calibri"/>
              </a:rPr>
              <a:t>with</a:t>
            </a:r>
            <a:r>
              <a:rPr lang="de-DE" sz="1400" dirty="0" smtClean="0">
                <a:latin typeface="Calibri"/>
                <a:cs typeface="Calibri"/>
              </a:rPr>
              <a:t> H. Lück (AEI), </a:t>
            </a:r>
          </a:p>
          <a:p>
            <a:r>
              <a:rPr lang="de-DE" sz="1400" dirty="0" smtClean="0">
                <a:latin typeface="Calibri"/>
                <a:cs typeface="Calibri"/>
              </a:rPr>
              <a:t>K. </a:t>
            </a:r>
            <a:r>
              <a:rPr lang="de-DE" sz="1400" dirty="0" err="1" smtClean="0">
                <a:latin typeface="Calibri"/>
                <a:cs typeface="Calibri"/>
              </a:rPr>
              <a:t>Danzmann</a:t>
            </a:r>
            <a:r>
              <a:rPr lang="de-DE" sz="1400" dirty="0" smtClean="0">
                <a:latin typeface="Calibri"/>
                <a:cs typeface="Calibri"/>
              </a:rPr>
              <a:t> (AEI)</a:t>
            </a:r>
            <a:endParaRPr lang="de-DE" sz="1400" dirty="0">
              <a:latin typeface="Calibri"/>
              <a:cs typeface="Calibri"/>
            </a:endParaRPr>
          </a:p>
        </p:txBody>
      </p:sp>
      <p:sp>
        <p:nvSpPr>
          <p:cNvPr id="44" name="Textfeld 43"/>
          <p:cNvSpPr txBox="1"/>
          <p:nvPr/>
        </p:nvSpPr>
        <p:spPr>
          <a:xfrm>
            <a:off x="3059" y="2479201"/>
            <a:ext cx="4809984" cy="338554"/>
          </a:xfrm>
          <a:prstGeom prst="rect">
            <a:avLst/>
          </a:prstGeom>
          <a:noFill/>
        </p:spPr>
        <p:txBody>
          <a:bodyPr wrap="square" rtlCol="0">
            <a:spAutoFit/>
          </a:bodyPr>
          <a:lstStyle/>
          <a:p>
            <a:r>
              <a:rPr lang="de-DE" sz="1600" b="1" dirty="0" err="1" smtClean="0">
                <a:solidFill>
                  <a:srgbClr val="FF0000"/>
                </a:solidFill>
                <a:latin typeface="Calibri"/>
                <a:cs typeface="Calibri"/>
              </a:rPr>
              <a:t>Towards</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the</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ultimate</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quantum</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limits</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of</a:t>
            </a:r>
            <a:r>
              <a:rPr lang="de-DE" sz="1600" b="1" dirty="0" smtClean="0">
                <a:solidFill>
                  <a:srgbClr val="FF0000"/>
                </a:solidFill>
                <a:latin typeface="Calibri"/>
                <a:cs typeface="Calibri"/>
              </a:rPr>
              <a:t> </a:t>
            </a:r>
            <a:r>
              <a:rPr lang="de-DE" sz="1600" b="1" dirty="0" err="1" smtClean="0">
                <a:solidFill>
                  <a:srgbClr val="FF0000"/>
                </a:solidFill>
                <a:latin typeface="Calibri"/>
                <a:cs typeface="Calibri"/>
              </a:rPr>
              <a:t>measurement</a:t>
            </a:r>
            <a:endParaRPr lang="de-DE" sz="1600" b="1" dirty="0">
              <a:solidFill>
                <a:srgbClr val="FF0000"/>
              </a:solidFill>
              <a:latin typeface="Calibri"/>
              <a:cs typeface="Calibri"/>
            </a:endParaRPr>
          </a:p>
        </p:txBody>
      </p:sp>
      <p:sp>
        <p:nvSpPr>
          <p:cNvPr id="2" name="Textfeld 1"/>
          <p:cNvSpPr txBox="1"/>
          <p:nvPr/>
        </p:nvSpPr>
        <p:spPr>
          <a:xfrm>
            <a:off x="95250" y="2099620"/>
            <a:ext cx="4931358" cy="338554"/>
          </a:xfrm>
          <a:prstGeom prst="rect">
            <a:avLst/>
          </a:prstGeom>
          <a:noFill/>
        </p:spPr>
        <p:txBody>
          <a:bodyPr wrap="none" rtlCol="0">
            <a:spAutoFit/>
          </a:bodyPr>
          <a:lstStyle/>
          <a:p>
            <a:r>
              <a:rPr lang="de-DE" sz="1600" dirty="0" smtClean="0">
                <a:latin typeface="Calibri"/>
                <a:cs typeface="Calibri"/>
                <a:sym typeface="Wingdings"/>
              </a:rPr>
              <a:t> </a:t>
            </a:r>
            <a:r>
              <a:rPr lang="de-DE" sz="1600" dirty="0" smtClean="0">
                <a:latin typeface="Calibri"/>
                <a:cs typeface="Calibri"/>
              </a:rPr>
              <a:t>f-</a:t>
            </a:r>
            <a:r>
              <a:rPr lang="de-DE" sz="1600" dirty="0" err="1" smtClean="0">
                <a:latin typeface="Calibri"/>
                <a:cs typeface="Calibri"/>
              </a:rPr>
              <a:t>dependent</a:t>
            </a:r>
            <a:r>
              <a:rPr lang="de-DE" sz="1600" dirty="0" smtClean="0">
                <a:latin typeface="Calibri"/>
                <a:cs typeface="Calibri"/>
              </a:rPr>
              <a:t> </a:t>
            </a:r>
            <a:r>
              <a:rPr lang="de-DE" sz="1600" dirty="0" err="1" smtClean="0">
                <a:latin typeface="Calibri"/>
                <a:cs typeface="Calibri"/>
              </a:rPr>
              <a:t>squeezing</a:t>
            </a:r>
            <a:r>
              <a:rPr lang="de-DE" sz="1600" dirty="0" smtClean="0">
                <a:latin typeface="Calibri"/>
                <a:cs typeface="Calibri"/>
              </a:rPr>
              <a:t>: </a:t>
            </a:r>
            <a:r>
              <a:rPr lang="de-DE" sz="1600" dirty="0" err="1" smtClean="0">
                <a:latin typeface="Calibri"/>
                <a:cs typeface="Calibri"/>
              </a:rPr>
              <a:t>Oelker</a:t>
            </a:r>
            <a:r>
              <a:rPr lang="de-DE" sz="1600" dirty="0" smtClean="0">
                <a:latin typeface="Calibri"/>
                <a:cs typeface="Calibri"/>
              </a:rPr>
              <a:t> 2016: </a:t>
            </a:r>
            <a:r>
              <a:rPr lang="is-IS" sz="1600" dirty="0">
                <a:latin typeface="Calibri"/>
                <a:cs typeface="Calibri"/>
              </a:rPr>
              <a:t>PRL 116, </a:t>
            </a:r>
            <a:r>
              <a:rPr lang="is-IS" sz="1600" dirty="0" smtClean="0">
                <a:latin typeface="Calibri"/>
                <a:cs typeface="Calibri"/>
              </a:rPr>
              <a:t>041102</a:t>
            </a:r>
            <a:endParaRPr lang="de-DE" sz="1600" dirty="0">
              <a:latin typeface="Calibri"/>
              <a:cs typeface="Calibri"/>
            </a:endParaRPr>
          </a:p>
        </p:txBody>
      </p:sp>
      <p:sp>
        <p:nvSpPr>
          <p:cNvPr id="25" name="Textfeld 24"/>
          <p:cNvSpPr txBox="1"/>
          <p:nvPr/>
        </p:nvSpPr>
        <p:spPr>
          <a:xfrm>
            <a:off x="4019477" y="1530638"/>
            <a:ext cx="4242994" cy="415498"/>
          </a:xfrm>
          <a:prstGeom prst="rect">
            <a:avLst/>
          </a:prstGeom>
          <a:solidFill>
            <a:srgbClr val="FFFFFF"/>
          </a:solidFill>
          <a:ln w="57150" cmpd="sng">
            <a:solidFill>
              <a:srgbClr val="FF0000"/>
            </a:solidFill>
          </a:ln>
        </p:spPr>
        <p:txBody>
          <a:bodyPr wrap="square" rtlCol="0">
            <a:spAutoFit/>
          </a:bodyPr>
          <a:lstStyle/>
          <a:p>
            <a:pPr>
              <a:lnSpc>
                <a:spcPct val="120000"/>
              </a:lnSpc>
            </a:pPr>
            <a:r>
              <a:rPr lang="de-DE" b="1" dirty="0" smtClean="0">
                <a:latin typeface="Calibri"/>
                <a:cs typeface="Calibri"/>
              </a:rPr>
              <a:t>Talk </a:t>
            </a:r>
            <a:r>
              <a:rPr lang="de-DE" b="1" dirty="0" err="1" smtClean="0">
                <a:latin typeface="Calibri"/>
                <a:cs typeface="Calibri"/>
              </a:rPr>
              <a:t>by</a:t>
            </a:r>
            <a:r>
              <a:rPr lang="de-DE" b="1" dirty="0" smtClean="0">
                <a:latin typeface="Calibri"/>
                <a:cs typeface="Calibri"/>
              </a:rPr>
              <a:t> John Miller, C3 (</a:t>
            </a:r>
            <a:r>
              <a:rPr lang="de-DE" b="1" dirty="0" err="1" smtClean="0">
                <a:latin typeface="Calibri"/>
                <a:cs typeface="Calibri"/>
              </a:rPr>
              <a:t>Thursday</a:t>
            </a:r>
            <a:r>
              <a:rPr lang="de-DE" b="1" dirty="0" smtClean="0">
                <a:latin typeface="Calibri"/>
                <a:cs typeface="Calibri"/>
              </a:rPr>
              <a:t> 4:30pm)</a:t>
            </a:r>
            <a:endParaRPr lang="de-DE" b="1" dirty="0">
              <a:latin typeface="Calibri"/>
              <a:cs typeface="Calibri"/>
            </a:endParaRPr>
          </a:p>
        </p:txBody>
      </p:sp>
      <p:sp>
        <p:nvSpPr>
          <p:cNvPr id="27" name="Text Box 3"/>
          <p:cNvSpPr txBox="1">
            <a:spLocks noChangeArrowheads="1"/>
          </p:cNvSpPr>
          <p:nvPr/>
        </p:nvSpPr>
        <p:spPr bwMode="auto">
          <a:xfrm>
            <a:off x="95250" y="-6552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smtClean="0">
                <a:ea typeface="ＭＳ Ｐゴシック" charset="-128"/>
              </a:rPr>
              <a:t>Quantum-</a:t>
            </a:r>
            <a:r>
              <a:rPr lang="de-DE" sz="2200" dirty="0" err="1" smtClean="0">
                <a:ea typeface="ＭＳ Ｐゴシック" charset="-128"/>
              </a:rPr>
              <a:t>enhancing</a:t>
            </a:r>
            <a:r>
              <a:rPr lang="de-DE" sz="2200" dirty="0" smtClean="0">
                <a:ea typeface="ＭＳ Ｐゴシック" charset="-128"/>
              </a:rPr>
              <a:t> GWD</a:t>
            </a:r>
            <a:endParaRPr lang="de-DE" sz="2200" dirty="0">
              <a:ea typeface="ＭＳ Ｐゴシック" charset="-128"/>
            </a:endParaRPr>
          </a:p>
        </p:txBody>
      </p:sp>
    </p:spTree>
    <p:extLst>
      <p:ext uri="{BB962C8B-B14F-4D97-AF65-F5344CB8AC3E}">
        <p14:creationId xmlns:p14="http://schemas.microsoft.com/office/powerpoint/2010/main" val="6431963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p:cNvPicPr>
            <a:picLocks noChangeAspect="1"/>
          </p:cNvPicPr>
          <p:nvPr/>
        </p:nvPicPr>
        <p:blipFill>
          <a:blip r:embed="rId3"/>
          <a:stretch>
            <a:fillRect/>
          </a:stretch>
        </p:blipFill>
        <p:spPr>
          <a:xfrm>
            <a:off x="79238" y="603678"/>
            <a:ext cx="6453225" cy="2677452"/>
          </a:xfrm>
          <a:prstGeom prst="rect">
            <a:avLst/>
          </a:prstGeom>
          <a:ln>
            <a:noFill/>
          </a:ln>
          <a:effectLst>
            <a:outerShdw blurRad="292100" dist="139700" dir="2700000" algn="tl" rotWithShape="0">
              <a:srgbClr val="333333">
                <a:alpha val="65000"/>
              </a:srgbClr>
            </a:outerShdw>
          </a:effectLst>
        </p:spPr>
      </p:pic>
      <p:sp>
        <p:nvSpPr>
          <p:cNvPr id="7" name="Rechteck 6"/>
          <p:cNvSpPr/>
          <p:nvPr/>
        </p:nvSpPr>
        <p:spPr>
          <a:xfrm>
            <a:off x="234450" y="2693499"/>
            <a:ext cx="3183484" cy="338554"/>
          </a:xfrm>
          <a:prstGeom prst="rect">
            <a:avLst/>
          </a:prstGeom>
          <a:noFill/>
        </p:spPr>
        <p:txBody>
          <a:bodyPr wrap="none" rtlCol="0">
            <a:spAutoFit/>
          </a:bodyPr>
          <a:lstStyle/>
          <a:p>
            <a:r>
              <a:rPr lang="nb-NO" sz="1600" dirty="0" smtClean="0">
                <a:latin typeface="Calibri"/>
                <a:cs typeface="Calibri"/>
              </a:rPr>
              <a:t>Schwab 2016: </a:t>
            </a:r>
            <a:r>
              <a:rPr lang="nb-NO" sz="1600" dirty="0" err="1" smtClean="0">
                <a:latin typeface="Calibri"/>
                <a:cs typeface="Calibri"/>
              </a:rPr>
              <a:t>arxiv.org</a:t>
            </a:r>
            <a:r>
              <a:rPr lang="nb-NO" sz="1600" dirty="0" smtClean="0">
                <a:latin typeface="Calibri"/>
                <a:cs typeface="Calibri"/>
              </a:rPr>
              <a:t>/1606.04980</a:t>
            </a:r>
            <a:endParaRPr lang="de-DE" sz="1600" dirty="0">
              <a:latin typeface="Calibri"/>
              <a:cs typeface="Calibri"/>
            </a:endParaRPr>
          </a:p>
        </p:txBody>
      </p:sp>
      <p:sp>
        <p:nvSpPr>
          <p:cNvPr id="8" name="Rechteck 7"/>
          <p:cNvSpPr/>
          <p:nvPr/>
        </p:nvSpPr>
        <p:spPr>
          <a:xfrm>
            <a:off x="152549" y="652113"/>
            <a:ext cx="3417507" cy="646331"/>
          </a:xfrm>
          <a:prstGeom prst="rect">
            <a:avLst/>
          </a:prstGeom>
        </p:spPr>
        <p:txBody>
          <a:bodyPr wrap="square">
            <a:spAutoFit/>
          </a:bodyPr>
          <a:lstStyle/>
          <a:p>
            <a:r>
              <a:rPr lang="de-DE" dirty="0" err="1">
                <a:latin typeface="Calibri"/>
                <a:cs typeface="Calibri"/>
              </a:rPr>
              <a:t>Detecting</a:t>
            </a:r>
            <a:r>
              <a:rPr lang="de-DE" dirty="0">
                <a:latin typeface="Calibri"/>
                <a:cs typeface="Calibri"/>
              </a:rPr>
              <a:t> </a:t>
            </a:r>
            <a:r>
              <a:rPr lang="de-DE" dirty="0" err="1">
                <a:latin typeface="Calibri"/>
                <a:cs typeface="Calibri"/>
              </a:rPr>
              <a:t>continuous</a:t>
            </a:r>
            <a:r>
              <a:rPr lang="de-DE" dirty="0">
                <a:latin typeface="Calibri"/>
                <a:cs typeface="Calibri"/>
              </a:rPr>
              <a:t> </a:t>
            </a:r>
            <a:r>
              <a:rPr lang="de-DE" dirty="0" err="1">
                <a:latin typeface="Calibri"/>
                <a:cs typeface="Calibri"/>
              </a:rPr>
              <a:t>gravitational</a:t>
            </a:r>
            <a:r>
              <a:rPr lang="de-DE" dirty="0">
                <a:latin typeface="Calibri"/>
                <a:cs typeface="Calibri"/>
              </a:rPr>
              <a:t> </a:t>
            </a:r>
            <a:r>
              <a:rPr lang="de-DE" dirty="0" err="1">
                <a:latin typeface="Calibri"/>
                <a:cs typeface="Calibri"/>
              </a:rPr>
              <a:t>waves</a:t>
            </a:r>
            <a:r>
              <a:rPr lang="de-DE" dirty="0">
                <a:latin typeface="Calibri"/>
                <a:cs typeface="Calibri"/>
              </a:rPr>
              <a:t> </a:t>
            </a:r>
            <a:r>
              <a:rPr lang="de-DE" dirty="0" err="1">
                <a:latin typeface="Calibri"/>
                <a:cs typeface="Calibri"/>
              </a:rPr>
              <a:t>with</a:t>
            </a:r>
            <a:r>
              <a:rPr lang="de-DE" dirty="0">
                <a:latin typeface="Calibri"/>
                <a:cs typeface="Calibri"/>
              </a:rPr>
              <a:t> </a:t>
            </a:r>
            <a:r>
              <a:rPr lang="de-DE" b="1" dirty="0" smtClean="0">
                <a:latin typeface="Calibri"/>
                <a:cs typeface="Calibri"/>
              </a:rPr>
              <a:t>superfluid He4</a:t>
            </a:r>
            <a:endParaRPr lang="de-DE" b="1" dirty="0">
              <a:latin typeface="Calibri"/>
              <a:cs typeface="Calibri"/>
            </a:endParaRPr>
          </a:p>
        </p:txBody>
      </p:sp>
      <p:sp>
        <p:nvSpPr>
          <p:cNvPr id="19" name="Rechteck 18"/>
          <p:cNvSpPr/>
          <p:nvPr/>
        </p:nvSpPr>
        <p:spPr bwMode="auto">
          <a:xfrm>
            <a:off x="3629820" y="1602368"/>
            <a:ext cx="5314716" cy="3236326"/>
          </a:xfrm>
          <a:prstGeom prst="rect">
            <a:avLst/>
          </a:prstGeom>
          <a:solidFill>
            <a:srgbClr val="FFFFFF"/>
          </a:solidFill>
          <a:ln>
            <a:noFill/>
          </a:ln>
          <a:effectLst>
            <a:outerShdw blurRad="292100" dist="139700" dir="2700000" algn="tl" rotWithShape="0">
              <a:srgbClr val="333333">
                <a:alpha val="65000"/>
              </a:srgbClr>
            </a:outerShdw>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pic>
        <p:nvPicPr>
          <p:cNvPr id="10" name="Bild 9"/>
          <p:cNvPicPr>
            <a:picLocks noChangeAspect="1"/>
          </p:cNvPicPr>
          <p:nvPr/>
        </p:nvPicPr>
        <p:blipFill>
          <a:blip r:embed="rId4"/>
          <a:stretch>
            <a:fillRect/>
          </a:stretch>
        </p:blipFill>
        <p:spPr>
          <a:xfrm>
            <a:off x="3642846" y="2170774"/>
            <a:ext cx="5301690" cy="2424391"/>
          </a:xfrm>
          <a:prstGeom prst="rect">
            <a:avLst/>
          </a:prstGeom>
          <a:ln>
            <a:noFill/>
          </a:ln>
          <a:effectLst/>
        </p:spPr>
      </p:pic>
      <p:pic>
        <p:nvPicPr>
          <p:cNvPr id="12" name="Bild 11"/>
          <p:cNvPicPr>
            <a:picLocks noChangeAspect="1"/>
          </p:cNvPicPr>
          <p:nvPr/>
        </p:nvPicPr>
        <p:blipFill>
          <a:blip r:embed="rId5"/>
          <a:stretch>
            <a:fillRect/>
          </a:stretch>
        </p:blipFill>
        <p:spPr>
          <a:xfrm>
            <a:off x="264332" y="4744174"/>
            <a:ext cx="6432214" cy="1964414"/>
          </a:xfrm>
          <a:prstGeom prst="rect">
            <a:avLst/>
          </a:prstGeom>
          <a:ln>
            <a:noFill/>
          </a:ln>
          <a:effectLst>
            <a:outerShdw blurRad="292100" dist="139700" dir="2700000" algn="tl" rotWithShape="0">
              <a:srgbClr val="333333">
                <a:alpha val="65000"/>
              </a:srgbClr>
            </a:outerShdw>
          </a:effectLst>
        </p:spPr>
      </p:pic>
      <p:sp>
        <p:nvSpPr>
          <p:cNvPr id="15" name="Rechteck 14"/>
          <p:cNvSpPr/>
          <p:nvPr/>
        </p:nvSpPr>
        <p:spPr>
          <a:xfrm>
            <a:off x="343648" y="4824816"/>
            <a:ext cx="4153646" cy="646331"/>
          </a:xfrm>
          <a:prstGeom prst="rect">
            <a:avLst/>
          </a:prstGeom>
          <a:solidFill>
            <a:srgbClr val="FFFFFF">
              <a:alpha val="74000"/>
            </a:srgbClr>
          </a:solidFill>
        </p:spPr>
        <p:txBody>
          <a:bodyPr wrap="square">
            <a:spAutoFit/>
          </a:bodyPr>
          <a:lstStyle/>
          <a:p>
            <a:r>
              <a:rPr lang="de-DE" dirty="0">
                <a:latin typeface="Calibri"/>
                <a:cs typeface="Calibri"/>
              </a:rPr>
              <a:t>A Resonant Mode </a:t>
            </a:r>
            <a:r>
              <a:rPr lang="de-DE" dirty="0" err="1">
                <a:latin typeface="Calibri"/>
                <a:cs typeface="Calibri"/>
              </a:rPr>
              <a:t>for</a:t>
            </a:r>
            <a:r>
              <a:rPr lang="de-DE" dirty="0">
                <a:latin typeface="Calibri"/>
                <a:cs typeface="Calibri"/>
              </a:rPr>
              <a:t> </a:t>
            </a:r>
            <a:r>
              <a:rPr lang="de-DE" dirty="0" err="1">
                <a:latin typeface="Calibri"/>
                <a:cs typeface="Calibri"/>
              </a:rPr>
              <a:t>Gravitational</a:t>
            </a:r>
            <a:r>
              <a:rPr lang="de-DE" dirty="0">
                <a:latin typeface="Calibri"/>
                <a:cs typeface="Calibri"/>
              </a:rPr>
              <a:t> Wave </a:t>
            </a:r>
            <a:r>
              <a:rPr lang="de-DE" dirty="0" err="1">
                <a:latin typeface="Calibri"/>
                <a:cs typeface="Calibri"/>
              </a:rPr>
              <a:t>Detectors</a:t>
            </a:r>
            <a:r>
              <a:rPr lang="de-DE" dirty="0">
                <a:latin typeface="Calibri"/>
                <a:cs typeface="Calibri"/>
              </a:rPr>
              <a:t> </a:t>
            </a:r>
            <a:r>
              <a:rPr lang="de-DE" dirty="0" err="1">
                <a:latin typeface="Calibri"/>
                <a:cs typeface="Calibri"/>
              </a:rPr>
              <a:t>based</a:t>
            </a:r>
            <a:r>
              <a:rPr lang="de-DE" dirty="0">
                <a:latin typeface="Calibri"/>
                <a:cs typeface="Calibri"/>
              </a:rPr>
              <a:t> on </a:t>
            </a:r>
            <a:r>
              <a:rPr lang="de-DE" b="1" dirty="0">
                <a:latin typeface="Calibri"/>
                <a:cs typeface="Calibri"/>
              </a:rPr>
              <a:t>Atom </a:t>
            </a:r>
            <a:r>
              <a:rPr lang="de-DE" b="1" dirty="0" err="1">
                <a:latin typeface="Calibri"/>
                <a:cs typeface="Calibri"/>
              </a:rPr>
              <a:t>Interferometry</a:t>
            </a:r>
            <a:endParaRPr lang="de-DE" b="1" dirty="0">
              <a:latin typeface="Calibri"/>
              <a:cs typeface="Calibri"/>
            </a:endParaRPr>
          </a:p>
        </p:txBody>
      </p:sp>
      <p:sp>
        <p:nvSpPr>
          <p:cNvPr id="17" name="Text Box 3"/>
          <p:cNvSpPr txBox="1">
            <a:spLocks noChangeArrowheads="1"/>
          </p:cNvSpPr>
          <p:nvPr/>
        </p:nvSpPr>
        <p:spPr bwMode="auto">
          <a:xfrm>
            <a:off x="95250" y="98831"/>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smtClean="0">
                <a:ea typeface="ＭＳ Ｐゴシック" charset="-128"/>
              </a:rPr>
              <a:t>... </a:t>
            </a:r>
            <a:r>
              <a:rPr lang="de-DE" sz="2200" dirty="0" err="1" smtClean="0">
                <a:ea typeface="ＭＳ Ｐゴシック" charset="-128"/>
              </a:rPr>
              <a:t>and</a:t>
            </a:r>
            <a:r>
              <a:rPr lang="de-DE" sz="2200" dirty="0" smtClean="0">
                <a:ea typeface="ＭＳ Ｐゴシック" charset="-128"/>
              </a:rPr>
              <a:t> </a:t>
            </a:r>
            <a:r>
              <a:rPr lang="de-DE" sz="2200" dirty="0" err="1" smtClean="0">
                <a:ea typeface="ＭＳ Ｐゴシック" charset="-128"/>
              </a:rPr>
              <a:t>many</a:t>
            </a:r>
            <a:r>
              <a:rPr lang="de-DE" sz="2200" dirty="0" smtClean="0">
                <a:ea typeface="ＭＳ Ｐゴシック" charset="-128"/>
              </a:rPr>
              <a:t> </a:t>
            </a:r>
            <a:r>
              <a:rPr lang="de-DE" sz="2200" dirty="0" err="1" smtClean="0">
                <a:ea typeface="ＭＳ Ｐゴシック" charset="-128"/>
              </a:rPr>
              <a:t>more</a:t>
            </a:r>
            <a:r>
              <a:rPr lang="de-DE" sz="2200" dirty="0" smtClean="0">
                <a:ea typeface="ＭＳ Ｐゴシック" charset="-128"/>
              </a:rPr>
              <a:t> </a:t>
            </a:r>
            <a:r>
              <a:rPr lang="de-DE" sz="2200" dirty="0" err="1" smtClean="0">
                <a:ea typeface="ＭＳ Ｐゴシック" charset="-128"/>
              </a:rPr>
              <a:t>gravitational</a:t>
            </a:r>
            <a:r>
              <a:rPr lang="de-DE" sz="2200" dirty="0" smtClean="0">
                <a:ea typeface="ＭＳ Ｐゴシック" charset="-128"/>
              </a:rPr>
              <a:t> </a:t>
            </a:r>
            <a:r>
              <a:rPr lang="de-DE" sz="2200" dirty="0" err="1" smtClean="0">
                <a:ea typeface="ＭＳ Ｐゴシック" charset="-128"/>
              </a:rPr>
              <a:t>wave</a:t>
            </a:r>
            <a:r>
              <a:rPr lang="de-DE" sz="2200" dirty="0" smtClean="0">
                <a:ea typeface="ＭＳ Ｐゴシック" charset="-128"/>
              </a:rPr>
              <a:t> </a:t>
            </a:r>
            <a:r>
              <a:rPr lang="de-DE" sz="2200" dirty="0" err="1" smtClean="0">
                <a:ea typeface="ＭＳ Ｐゴシック" charset="-128"/>
              </a:rPr>
              <a:t>detectors</a:t>
            </a:r>
            <a:endParaRPr lang="de-DE" sz="2200" dirty="0">
              <a:ea typeface="ＭＳ Ｐゴシック" charset="-128"/>
            </a:endParaRPr>
          </a:p>
        </p:txBody>
      </p:sp>
      <p:sp>
        <p:nvSpPr>
          <p:cNvPr id="5" name="Rechteck 4"/>
          <p:cNvSpPr/>
          <p:nvPr/>
        </p:nvSpPr>
        <p:spPr>
          <a:xfrm>
            <a:off x="3672728" y="4388196"/>
            <a:ext cx="2743960" cy="338554"/>
          </a:xfrm>
          <a:prstGeom prst="rect">
            <a:avLst/>
          </a:prstGeom>
          <a:noFill/>
        </p:spPr>
        <p:txBody>
          <a:bodyPr wrap="none" rtlCol="0">
            <a:spAutoFit/>
          </a:bodyPr>
          <a:lstStyle/>
          <a:p>
            <a:r>
              <a:rPr lang="nb-NO" sz="1600" dirty="0" err="1" smtClean="0">
                <a:latin typeface="Calibri"/>
                <a:cs typeface="Calibri"/>
              </a:rPr>
              <a:t>Ye</a:t>
            </a:r>
            <a:r>
              <a:rPr lang="nb-NO" sz="1600" dirty="0" smtClean="0">
                <a:latin typeface="Calibri"/>
                <a:cs typeface="Calibri"/>
              </a:rPr>
              <a:t> 2016: </a:t>
            </a:r>
            <a:r>
              <a:rPr lang="nb-NO" sz="1600" dirty="0" err="1" smtClean="0">
                <a:latin typeface="Calibri"/>
                <a:cs typeface="Calibri"/>
              </a:rPr>
              <a:t>arxiv.org</a:t>
            </a:r>
            <a:r>
              <a:rPr lang="nb-NO" sz="1600" dirty="0" smtClean="0">
                <a:latin typeface="Calibri"/>
                <a:cs typeface="Calibri"/>
              </a:rPr>
              <a:t>/1606.01859</a:t>
            </a:r>
            <a:endParaRPr lang="de-DE" sz="1600" dirty="0">
              <a:latin typeface="Calibri"/>
              <a:cs typeface="Calibri"/>
            </a:endParaRPr>
          </a:p>
        </p:txBody>
      </p:sp>
      <p:sp>
        <p:nvSpPr>
          <p:cNvPr id="9" name="Rechteck 8"/>
          <p:cNvSpPr/>
          <p:nvPr/>
        </p:nvSpPr>
        <p:spPr>
          <a:xfrm>
            <a:off x="3642846" y="1673853"/>
            <a:ext cx="4572000" cy="646331"/>
          </a:xfrm>
          <a:prstGeom prst="rect">
            <a:avLst/>
          </a:prstGeom>
        </p:spPr>
        <p:txBody>
          <a:bodyPr>
            <a:spAutoFit/>
          </a:bodyPr>
          <a:lstStyle/>
          <a:p>
            <a:r>
              <a:rPr lang="de-DE" dirty="0" err="1">
                <a:latin typeface="Calibri"/>
                <a:cs typeface="Calibri"/>
              </a:rPr>
              <a:t>Gravitational</a:t>
            </a:r>
            <a:r>
              <a:rPr lang="de-DE" dirty="0">
                <a:latin typeface="Calibri"/>
                <a:cs typeface="Calibri"/>
              </a:rPr>
              <a:t> </a:t>
            </a:r>
            <a:r>
              <a:rPr lang="de-DE" dirty="0" err="1">
                <a:latin typeface="Calibri"/>
                <a:cs typeface="Calibri"/>
              </a:rPr>
              <a:t>wave</a:t>
            </a:r>
            <a:r>
              <a:rPr lang="de-DE" dirty="0">
                <a:latin typeface="Calibri"/>
                <a:cs typeface="Calibri"/>
              </a:rPr>
              <a:t> </a:t>
            </a:r>
            <a:r>
              <a:rPr lang="de-DE" dirty="0" err="1">
                <a:latin typeface="Calibri"/>
                <a:cs typeface="Calibri"/>
              </a:rPr>
              <a:t>detection</a:t>
            </a:r>
            <a:r>
              <a:rPr lang="de-DE" dirty="0">
                <a:latin typeface="Calibri"/>
                <a:cs typeface="Calibri"/>
              </a:rPr>
              <a:t> </a:t>
            </a:r>
            <a:r>
              <a:rPr lang="de-DE" dirty="0" err="1">
                <a:latin typeface="Calibri"/>
                <a:cs typeface="Calibri"/>
              </a:rPr>
              <a:t>with</a:t>
            </a:r>
            <a:r>
              <a:rPr lang="de-DE" b="1" dirty="0">
                <a:latin typeface="Calibri"/>
                <a:cs typeface="Calibri"/>
              </a:rPr>
              <a:t> </a:t>
            </a:r>
            <a:r>
              <a:rPr lang="de-DE" b="1" dirty="0" err="1">
                <a:latin typeface="Calibri"/>
                <a:cs typeface="Calibri"/>
              </a:rPr>
              <a:t>optical</a:t>
            </a:r>
            <a:r>
              <a:rPr lang="de-DE" b="1" dirty="0">
                <a:latin typeface="Calibri"/>
                <a:cs typeface="Calibri"/>
              </a:rPr>
              <a:t> </a:t>
            </a:r>
            <a:r>
              <a:rPr lang="de-DE" b="1" dirty="0" err="1">
                <a:latin typeface="Calibri"/>
                <a:cs typeface="Calibri"/>
              </a:rPr>
              <a:t>lattice</a:t>
            </a:r>
            <a:r>
              <a:rPr lang="de-DE" b="1" dirty="0">
                <a:latin typeface="Calibri"/>
                <a:cs typeface="Calibri"/>
              </a:rPr>
              <a:t> </a:t>
            </a:r>
            <a:r>
              <a:rPr lang="de-DE" b="1" dirty="0" err="1">
                <a:latin typeface="Calibri"/>
                <a:cs typeface="Calibri"/>
              </a:rPr>
              <a:t>atomic</a:t>
            </a:r>
            <a:r>
              <a:rPr lang="de-DE" b="1" dirty="0">
                <a:latin typeface="Calibri"/>
                <a:cs typeface="Calibri"/>
              </a:rPr>
              <a:t> </a:t>
            </a:r>
            <a:r>
              <a:rPr lang="de-DE" b="1" dirty="0" err="1">
                <a:latin typeface="Calibri"/>
                <a:cs typeface="Calibri"/>
              </a:rPr>
              <a:t>clocks</a:t>
            </a:r>
            <a:endParaRPr lang="de-DE" b="1" dirty="0">
              <a:latin typeface="Calibri"/>
              <a:cs typeface="Calibri"/>
            </a:endParaRPr>
          </a:p>
        </p:txBody>
      </p:sp>
      <p:sp>
        <p:nvSpPr>
          <p:cNvPr id="11" name="Rechteck 10"/>
          <p:cNvSpPr/>
          <p:nvPr/>
        </p:nvSpPr>
        <p:spPr>
          <a:xfrm>
            <a:off x="343648" y="6323643"/>
            <a:ext cx="3263434" cy="338554"/>
          </a:xfrm>
          <a:prstGeom prst="rect">
            <a:avLst/>
          </a:prstGeom>
          <a:solidFill>
            <a:srgbClr val="FFFFFF">
              <a:alpha val="54000"/>
            </a:srgbClr>
          </a:solidFill>
        </p:spPr>
        <p:txBody>
          <a:bodyPr wrap="none" rtlCol="0">
            <a:spAutoFit/>
          </a:bodyPr>
          <a:lstStyle/>
          <a:p>
            <a:r>
              <a:rPr lang="nb-NO" sz="1600" dirty="0" err="1" smtClean="0">
                <a:latin typeface="Calibri"/>
                <a:cs typeface="Calibri"/>
              </a:rPr>
              <a:t>Kasevich</a:t>
            </a:r>
            <a:r>
              <a:rPr lang="nb-NO" sz="1600" dirty="0" smtClean="0">
                <a:latin typeface="Calibri"/>
                <a:cs typeface="Calibri"/>
              </a:rPr>
              <a:t> 2016: </a:t>
            </a:r>
            <a:r>
              <a:rPr lang="nb-NO" sz="1600" dirty="0" err="1" smtClean="0">
                <a:latin typeface="Calibri"/>
                <a:cs typeface="Calibri"/>
              </a:rPr>
              <a:t>arxiv.org</a:t>
            </a:r>
            <a:r>
              <a:rPr lang="nb-NO" sz="1600" dirty="0">
                <a:latin typeface="Calibri"/>
                <a:cs typeface="Calibri"/>
              </a:rPr>
              <a:t>/</a:t>
            </a:r>
            <a:r>
              <a:rPr lang="nb-NO" sz="1600" dirty="0" smtClean="0">
                <a:latin typeface="Calibri"/>
                <a:cs typeface="Calibri"/>
              </a:rPr>
              <a:t>1606.01860</a:t>
            </a:r>
            <a:endParaRPr lang="de-DE" sz="1600" dirty="0">
              <a:latin typeface="Calibri"/>
              <a:cs typeface="Calibri"/>
            </a:endParaRPr>
          </a:p>
        </p:txBody>
      </p:sp>
      <p:sp>
        <p:nvSpPr>
          <p:cNvPr id="22" name="Rechteck 21"/>
          <p:cNvSpPr/>
          <p:nvPr/>
        </p:nvSpPr>
        <p:spPr>
          <a:xfrm>
            <a:off x="6564212" y="4222252"/>
            <a:ext cx="2269389" cy="2215991"/>
          </a:xfrm>
          <a:prstGeom prst="rect">
            <a:avLst/>
          </a:prstGeom>
          <a:solidFill>
            <a:srgbClr val="FFFFFF"/>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72000" tIns="45720" rIns="0" bIns="45720" numCol="1" spcCol="0" rtlCol="0" fromWordArt="0" anchor="ctr" anchorCtr="0" forceAA="0" compatLnSpc="1">
            <a:prstTxWarp prst="textNoShape">
              <a:avLst/>
            </a:prstTxWarp>
            <a:spAutoFit/>
          </a:bodyPr>
          <a:lstStyle/>
          <a:p>
            <a:pPr defTabSz="914400" eaLnBrk="0" fontAlgn="base" hangingPunct="0">
              <a:spcBef>
                <a:spcPct val="0"/>
              </a:spcBef>
              <a:spcAft>
                <a:spcPct val="0"/>
              </a:spcAft>
            </a:pPr>
            <a:r>
              <a:rPr lang="de-DE" dirty="0" err="1">
                <a:latin typeface="Calibri"/>
                <a:ea typeface="ＭＳ Ｐゴシック" charset="-128"/>
                <a:cs typeface="Calibri"/>
              </a:rPr>
              <a:t>Detecting</a:t>
            </a:r>
            <a:r>
              <a:rPr lang="de-DE" dirty="0">
                <a:latin typeface="Calibri"/>
                <a:ea typeface="ＭＳ Ｐゴシック" charset="-128"/>
                <a:cs typeface="Calibri"/>
              </a:rPr>
              <a:t> </a:t>
            </a:r>
            <a:r>
              <a:rPr lang="de-DE" dirty="0" err="1">
                <a:latin typeface="Calibri"/>
                <a:ea typeface="ＭＳ Ｐゴシック" charset="-128"/>
                <a:cs typeface="Calibri"/>
              </a:rPr>
              <a:t>gravitational</a:t>
            </a:r>
            <a:r>
              <a:rPr lang="de-DE" dirty="0">
                <a:latin typeface="Calibri"/>
                <a:ea typeface="ＭＳ Ｐゴシック" charset="-128"/>
                <a:cs typeface="Calibri"/>
              </a:rPr>
              <a:t> </a:t>
            </a:r>
            <a:r>
              <a:rPr lang="de-DE" dirty="0" err="1">
                <a:latin typeface="Calibri"/>
                <a:ea typeface="ＭＳ Ｐゴシック" charset="-128"/>
                <a:cs typeface="Calibri"/>
              </a:rPr>
              <a:t>waves</a:t>
            </a:r>
            <a:r>
              <a:rPr lang="de-DE" dirty="0">
                <a:latin typeface="Calibri"/>
                <a:ea typeface="ＭＳ Ｐゴシック" charset="-128"/>
                <a:cs typeface="Calibri"/>
              </a:rPr>
              <a:t> </a:t>
            </a:r>
            <a:r>
              <a:rPr lang="de-DE" dirty="0" err="1">
                <a:latin typeface="Calibri"/>
                <a:ea typeface="ＭＳ Ｐゴシック" charset="-128"/>
                <a:cs typeface="Calibri"/>
              </a:rPr>
              <a:t>with</a:t>
            </a:r>
            <a:r>
              <a:rPr lang="de-DE" dirty="0">
                <a:latin typeface="Calibri"/>
                <a:ea typeface="ＭＳ Ｐゴシック" charset="-128"/>
                <a:cs typeface="Calibri"/>
              </a:rPr>
              <a:t> </a:t>
            </a:r>
            <a:r>
              <a:rPr lang="de-DE" b="1" dirty="0" err="1">
                <a:latin typeface="Calibri"/>
                <a:ea typeface="ＭＳ Ｐゴシック" charset="-128"/>
                <a:cs typeface="Calibri"/>
              </a:rPr>
              <a:t>highly</a:t>
            </a:r>
            <a:r>
              <a:rPr lang="de-DE" b="1" dirty="0">
                <a:latin typeface="Calibri"/>
                <a:ea typeface="ＭＳ Ｐゴシック" charset="-128"/>
                <a:cs typeface="Calibri"/>
              </a:rPr>
              <a:t> </a:t>
            </a:r>
            <a:r>
              <a:rPr lang="de-DE" b="1" dirty="0" err="1">
                <a:latin typeface="Calibri"/>
                <a:ea typeface="ＭＳ Ｐゴシック" charset="-128"/>
                <a:cs typeface="Calibri"/>
              </a:rPr>
              <a:t>nonclassical</a:t>
            </a:r>
            <a:r>
              <a:rPr lang="de-DE" b="1" dirty="0">
                <a:latin typeface="Calibri"/>
                <a:ea typeface="ＭＳ Ｐゴシック" charset="-128"/>
                <a:cs typeface="Calibri"/>
              </a:rPr>
              <a:t> </a:t>
            </a:r>
            <a:r>
              <a:rPr lang="de-DE" b="1" dirty="0" err="1">
                <a:latin typeface="Calibri"/>
                <a:ea typeface="ＭＳ Ｐゴシック" charset="-128"/>
                <a:cs typeface="Calibri"/>
              </a:rPr>
              <a:t>states</a:t>
            </a:r>
            <a:r>
              <a:rPr lang="de-DE" b="1" dirty="0">
                <a:latin typeface="Calibri"/>
                <a:ea typeface="ＭＳ Ｐゴシック" charset="-128"/>
                <a:cs typeface="Calibri"/>
              </a:rPr>
              <a:t> </a:t>
            </a:r>
            <a:r>
              <a:rPr lang="de-DE" b="1" dirty="0" err="1">
                <a:latin typeface="Calibri"/>
                <a:ea typeface="ＭＳ Ｐゴシック" charset="-128"/>
                <a:cs typeface="Calibri"/>
              </a:rPr>
              <a:t>of</a:t>
            </a:r>
            <a:r>
              <a:rPr lang="de-DE" b="1" dirty="0">
                <a:latin typeface="Calibri"/>
                <a:ea typeface="ＭＳ Ｐゴシック" charset="-128"/>
                <a:cs typeface="Calibri"/>
              </a:rPr>
              <a:t> </a:t>
            </a:r>
            <a:r>
              <a:rPr lang="de-DE" b="1" dirty="0" smtClean="0">
                <a:latin typeface="Calibri"/>
                <a:ea typeface="ＭＳ Ｐゴシック" charset="-128"/>
                <a:cs typeface="Calibri"/>
              </a:rPr>
              <a:t>Bose-</a:t>
            </a:r>
            <a:r>
              <a:rPr lang="de-DE" b="1" dirty="0" err="1" smtClean="0">
                <a:latin typeface="Calibri"/>
                <a:ea typeface="ＭＳ Ｐゴシック" charset="-128"/>
                <a:cs typeface="Calibri"/>
              </a:rPr>
              <a:t>condensed</a:t>
            </a:r>
            <a:r>
              <a:rPr lang="de-DE" b="1" dirty="0" smtClean="0">
                <a:latin typeface="Calibri"/>
                <a:ea typeface="ＭＳ Ｐゴシック" charset="-128"/>
                <a:cs typeface="Calibri"/>
              </a:rPr>
              <a:t> </a:t>
            </a:r>
            <a:r>
              <a:rPr lang="de-DE" b="1" dirty="0" err="1" smtClean="0">
                <a:latin typeface="Calibri"/>
                <a:ea typeface="ＭＳ Ｐゴシック" charset="-128"/>
                <a:cs typeface="Calibri"/>
              </a:rPr>
              <a:t>atoms</a:t>
            </a:r>
            <a:r>
              <a:rPr lang="de-DE" b="1" dirty="0">
                <a:latin typeface="Calibri"/>
                <a:ea typeface="ＭＳ Ｐゴシック" charset="-128"/>
                <a:cs typeface="Calibri"/>
              </a:rPr>
              <a:t>?</a:t>
            </a:r>
          </a:p>
          <a:p>
            <a:pPr defTabSz="914400" eaLnBrk="0" fontAlgn="base" hangingPunct="0">
              <a:spcBef>
                <a:spcPct val="0"/>
              </a:spcBef>
              <a:spcAft>
                <a:spcPct val="0"/>
              </a:spcAft>
            </a:pPr>
            <a:endParaRPr lang="de-DE" sz="1600" dirty="0" smtClean="0">
              <a:latin typeface="Calibri"/>
              <a:ea typeface="ＭＳ Ｐゴシック" charset="-128"/>
              <a:cs typeface="Calibri"/>
            </a:endParaRPr>
          </a:p>
          <a:p>
            <a:pPr defTabSz="914400" eaLnBrk="0" fontAlgn="base" hangingPunct="0">
              <a:spcBef>
                <a:spcPct val="0"/>
              </a:spcBef>
              <a:spcAft>
                <a:spcPct val="0"/>
              </a:spcAft>
            </a:pPr>
            <a:r>
              <a:rPr lang="de-DE" sz="1600" dirty="0" smtClean="0">
                <a:latin typeface="Calibri"/>
                <a:ea typeface="ＭＳ Ｐゴシック" charset="-128"/>
                <a:cs typeface="Calibri"/>
              </a:rPr>
              <a:t>Fuentes </a:t>
            </a:r>
            <a:r>
              <a:rPr lang="de-DE" sz="1600" dirty="0">
                <a:latin typeface="Calibri"/>
                <a:ea typeface="ＭＳ Ｐゴシック" charset="-128"/>
                <a:cs typeface="Calibri"/>
              </a:rPr>
              <a:t>2014: NJP 16, 085003</a:t>
            </a:r>
          </a:p>
        </p:txBody>
      </p:sp>
    </p:spTree>
    <p:extLst>
      <p:ext uri="{BB962C8B-B14F-4D97-AF65-F5344CB8AC3E}">
        <p14:creationId xmlns:p14="http://schemas.microsoft.com/office/powerpoint/2010/main" val="41507814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5" grpId="0" animBg="1"/>
      <p:bldP spid="5" grpId="0"/>
      <p:bldP spid="9" grpId="0"/>
      <p:bldP spid="1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95250" y="738102"/>
            <a:ext cx="7689103" cy="2531009"/>
          </a:xfrm>
          <a:prstGeom prst="rect">
            <a:avLst/>
          </a:prstGeom>
          <a:solidFill>
            <a:srgbClr val="FFFFFF"/>
          </a:solidFill>
          <a:ln>
            <a:noFill/>
          </a:ln>
          <a:effectLst>
            <a:outerShdw blurRad="292100" dist="139700" dir="2700000" algn="tl" rotWithShape="0">
              <a:srgbClr val="333333">
                <a:alpha val="65000"/>
              </a:srgbClr>
            </a:outerShdw>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5" name="Text Box 3"/>
          <p:cNvSpPr txBox="1">
            <a:spLocks noChangeArrowheads="1"/>
          </p:cNvSpPr>
          <p:nvPr/>
        </p:nvSpPr>
        <p:spPr bwMode="auto">
          <a:xfrm>
            <a:off x="95250" y="98831"/>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Bef>
                <a:spcPts val="0"/>
              </a:spcBef>
              <a:spcAft>
                <a:spcPct val="0"/>
              </a:spcAft>
            </a:pPr>
            <a:r>
              <a:rPr lang="de-DE" sz="2200" dirty="0" smtClean="0">
                <a:ea typeface="ＭＳ Ｐゴシック" charset="-128"/>
              </a:rPr>
              <a:t>... </a:t>
            </a:r>
            <a:r>
              <a:rPr lang="de-DE" sz="2200" dirty="0" err="1" smtClean="0">
                <a:ea typeface="ＭＳ Ｐゴシック" charset="-128"/>
              </a:rPr>
              <a:t>and</a:t>
            </a:r>
            <a:r>
              <a:rPr lang="de-DE" sz="2200" dirty="0" smtClean="0">
                <a:ea typeface="ＭＳ Ｐゴシック" charset="-128"/>
              </a:rPr>
              <a:t> </a:t>
            </a:r>
            <a:r>
              <a:rPr lang="de-DE" sz="2200" dirty="0" err="1" smtClean="0">
                <a:ea typeface="ＭＳ Ｐゴシック" charset="-128"/>
              </a:rPr>
              <a:t>many</a:t>
            </a:r>
            <a:r>
              <a:rPr lang="de-DE" sz="2200" dirty="0" smtClean="0">
                <a:ea typeface="ＭＳ Ｐゴシック" charset="-128"/>
              </a:rPr>
              <a:t> </a:t>
            </a:r>
            <a:r>
              <a:rPr lang="de-DE" sz="2200" dirty="0" err="1" smtClean="0">
                <a:ea typeface="ＭＳ Ｐゴシック" charset="-128"/>
              </a:rPr>
              <a:t>more</a:t>
            </a:r>
            <a:r>
              <a:rPr lang="de-DE" sz="2200" dirty="0" smtClean="0">
                <a:ea typeface="ＭＳ Ｐゴシック" charset="-128"/>
              </a:rPr>
              <a:t> </a:t>
            </a:r>
            <a:r>
              <a:rPr lang="de-DE" sz="2200" dirty="0" err="1" smtClean="0">
                <a:ea typeface="ＭＳ Ｐゴシック" charset="-128"/>
              </a:rPr>
              <a:t>opportunities</a:t>
            </a:r>
            <a:endParaRPr lang="de-DE" sz="2200" dirty="0">
              <a:ea typeface="ＭＳ Ｐゴシック" charset="-128"/>
            </a:endParaRPr>
          </a:p>
        </p:txBody>
      </p:sp>
      <p:sp>
        <p:nvSpPr>
          <p:cNvPr id="8" name="Textfeld 7"/>
          <p:cNvSpPr txBox="1"/>
          <p:nvPr/>
        </p:nvSpPr>
        <p:spPr>
          <a:xfrm>
            <a:off x="6282584" y="5815617"/>
            <a:ext cx="357790" cy="369332"/>
          </a:xfrm>
          <a:prstGeom prst="rect">
            <a:avLst/>
          </a:prstGeom>
          <a:noFill/>
        </p:spPr>
        <p:txBody>
          <a:bodyPr wrap="none" rtlCol="0">
            <a:spAutoFit/>
          </a:bodyPr>
          <a:lstStyle/>
          <a:p>
            <a:r>
              <a:rPr lang="de-DE" dirty="0" smtClean="0"/>
              <a:t>...</a:t>
            </a:r>
            <a:endParaRPr lang="de-DE" dirty="0"/>
          </a:p>
        </p:txBody>
      </p:sp>
      <p:pic>
        <p:nvPicPr>
          <p:cNvPr id="2" name="Bild 1"/>
          <p:cNvPicPr>
            <a:picLocks noChangeAspect="1"/>
          </p:cNvPicPr>
          <p:nvPr/>
        </p:nvPicPr>
        <p:blipFill>
          <a:blip r:embed="rId3"/>
          <a:stretch>
            <a:fillRect/>
          </a:stretch>
        </p:blipFill>
        <p:spPr>
          <a:xfrm>
            <a:off x="287049" y="738102"/>
            <a:ext cx="4104563" cy="2459310"/>
          </a:xfrm>
          <a:prstGeom prst="rect">
            <a:avLst/>
          </a:prstGeom>
        </p:spPr>
      </p:pic>
      <p:sp>
        <p:nvSpPr>
          <p:cNvPr id="3" name="Textfeld 2"/>
          <p:cNvSpPr txBox="1"/>
          <p:nvPr/>
        </p:nvSpPr>
        <p:spPr>
          <a:xfrm>
            <a:off x="301990" y="828950"/>
            <a:ext cx="1918577" cy="307777"/>
          </a:xfrm>
          <a:prstGeom prst="rect">
            <a:avLst/>
          </a:prstGeom>
          <a:solidFill>
            <a:srgbClr val="FFFFFF"/>
          </a:solidFill>
        </p:spPr>
        <p:txBody>
          <a:bodyPr wrap="none" rtlCol="0">
            <a:spAutoFit/>
          </a:bodyPr>
          <a:lstStyle/>
          <a:p>
            <a:r>
              <a:rPr lang="de-DE" sz="1400" dirty="0" smtClean="0">
                <a:latin typeface="Calibri"/>
                <a:cs typeface="Calibri"/>
              </a:rPr>
              <a:t>Science </a:t>
            </a:r>
            <a:r>
              <a:rPr lang="de-DE" sz="1400" b="1" dirty="0" smtClean="0">
                <a:latin typeface="Calibri"/>
                <a:cs typeface="Calibri"/>
              </a:rPr>
              <a:t>349</a:t>
            </a:r>
            <a:r>
              <a:rPr lang="de-DE" sz="1400" dirty="0" smtClean="0">
                <a:latin typeface="Calibri"/>
                <a:cs typeface="Calibri"/>
              </a:rPr>
              <a:t>, 849 (2015)</a:t>
            </a:r>
            <a:endParaRPr lang="de-DE" sz="1400" dirty="0">
              <a:latin typeface="Calibri"/>
              <a:cs typeface="Calibri"/>
            </a:endParaRPr>
          </a:p>
        </p:txBody>
      </p:sp>
      <p:pic>
        <p:nvPicPr>
          <p:cNvPr id="10" name="Bild 9"/>
          <p:cNvPicPr>
            <a:picLocks noChangeAspect="1"/>
          </p:cNvPicPr>
          <p:nvPr/>
        </p:nvPicPr>
        <p:blipFill>
          <a:blip r:embed="rId4"/>
          <a:stretch>
            <a:fillRect/>
          </a:stretch>
        </p:blipFill>
        <p:spPr>
          <a:xfrm>
            <a:off x="4101171" y="793823"/>
            <a:ext cx="3548726" cy="2168460"/>
          </a:xfrm>
          <a:prstGeom prst="rect">
            <a:avLst/>
          </a:prstGeom>
        </p:spPr>
      </p:pic>
      <p:pic>
        <p:nvPicPr>
          <p:cNvPr id="12" name="Bild 11"/>
          <p:cNvPicPr>
            <a:picLocks noChangeAspect="1"/>
          </p:cNvPicPr>
          <p:nvPr/>
        </p:nvPicPr>
        <p:blipFill>
          <a:blip r:embed="rId5"/>
          <a:stretch>
            <a:fillRect/>
          </a:stretch>
        </p:blipFill>
        <p:spPr>
          <a:xfrm>
            <a:off x="4320150" y="2709559"/>
            <a:ext cx="1686201" cy="544611"/>
          </a:xfrm>
          <a:prstGeom prst="rect">
            <a:avLst/>
          </a:prstGeom>
        </p:spPr>
      </p:pic>
      <p:pic>
        <p:nvPicPr>
          <p:cNvPr id="13" name="Bild 12"/>
          <p:cNvPicPr>
            <a:picLocks noChangeAspect="1"/>
          </p:cNvPicPr>
          <p:nvPr/>
        </p:nvPicPr>
        <p:blipFill>
          <a:blip r:embed="rId6"/>
          <a:stretch>
            <a:fillRect/>
          </a:stretch>
        </p:blipFill>
        <p:spPr>
          <a:xfrm>
            <a:off x="6640374" y="7132370"/>
            <a:ext cx="3896178" cy="1471284"/>
          </a:xfrm>
          <a:prstGeom prst="rect">
            <a:avLst/>
          </a:prstGeom>
        </p:spPr>
      </p:pic>
      <p:pic>
        <p:nvPicPr>
          <p:cNvPr id="18" name="Bild 17"/>
          <p:cNvPicPr>
            <a:picLocks noChangeAspect="1"/>
          </p:cNvPicPr>
          <p:nvPr/>
        </p:nvPicPr>
        <p:blipFill>
          <a:blip r:embed="rId7"/>
          <a:stretch>
            <a:fillRect/>
          </a:stretch>
        </p:blipFill>
        <p:spPr>
          <a:xfrm>
            <a:off x="9630506" y="1207217"/>
            <a:ext cx="4339052" cy="1380979"/>
          </a:xfrm>
          <a:prstGeom prst="rect">
            <a:avLst/>
          </a:prstGeom>
        </p:spPr>
      </p:pic>
      <p:pic>
        <p:nvPicPr>
          <p:cNvPr id="9" name="Bild 8"/>
          <p:cNvPicPr>
            <a:picLocks noChangeAspect="1"/>
          </p:cNvPicPr>
          <p:nvPr/>
        </p:nvPicPr>
        <p:blipFill>
          <a:blip r:embed="rId8"/>
          <a:stretch>
            <a:fillRect/>
          </a:stretch>
        </p:blipFill>
        <p:spPr>
          <a:xfrm>
            <a:off x="9660388" y="3578314"/>
            <a:ext cx="3954012" cy="2524671"/>
          </a:xfrm>
          <a:prstGeom prst="rect">
            <a:avLst/>
          </a:prstGeom>
        </p:spPr>
      </p:pic>
      <p:sp>
        <p:nvSpPr>
          <p:cNvPr id="22" name="Rechteck 21"/>
          <p:cNvSpPr/>
          <p:nvPr/>
        </p:nvSpPr>
        <p:spPr bwMode="auto">
          <a:xfrm>
            <a:off x="487296" y="1772059"/>
            <a:ext cx="8073998" cy="2531009"/>
          </a:xfrm>
          <a:prstGeom prst="rect">
            <a:avLst/>
          </a:prstGeom>
          <a:solidFill>
            <a:srgbClr val="FFFFFF"/>
          </a:solidFill>
          <a:ln>
            <a:noFill/>
          </a:ln>
          <a:effectLst>
            <a:outerShdw blurRad="292100" dist="139700" dir="2700000" algn="tl" rotWithShape="0">
              <a:srgbClr val="333333">
                <a:alpha val="65000"/>
              </a:srgbClr>
            </a:outerShdw>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pic>
        <p:nvPicPr>
          <p:cNvPr id="19" name="Inhaltsplatzhalter 4"/>
          <p:cNvPicPr>
            <a:picLocks noGrp="1" noChangeAspect="1"/>
          </p:cNvPicPr>
          <p:nvPr>
            <p:ph idx="1"/>
          </p:nvPr>
        </p:nvPicPr>
        <p:blipFill rotWithShape="1">
          <a:blip r:embed="rId9"/>
          <a:srcRect t="-279" b="752"/>
          <a:stretch/>
        </p:blipFill>
        <p:spPr>
          <a:xfrm>
            <a:off x="618700" y="1842981"/>
            <a:ext cx="6170485" cy="2325618"/>
          </a:xfrm>
        </p:spPr>
      </p:pic>
      <p:pic>
        <p:nvPicPr>
          <p:cNvPr id="20" name="Bild 19"/>
          <p:cNvPicPr>
            <a:picLocks noChangeAspect="1"/>
          </p:cNvPicPr>
          <p:nvPr/>
        </p:nvPicPr>
        <p:blipFill>
          <a:blip r:embed="rId10"/>
          <a:stretch>
            <a:fillRect/>
          </a:stretch>
        </p:blipFill>
        <p:spPr>
          <a:xfrm>
            <a:off x="6802084" y="1872863"/>
            <a:ext cx="1598862" cy="2325618"/>
          </a:xfrm>
          <a:prstGeom prst="rect">
            <a:avLst/>
          </a:prstGeom>
        </p:spPr>
      </p:pic>
      <p:sp>
        <p:nvSpPr>
          <p:cNvPr id="21" name="Textfeld 20"/>
          <p:cNvSpPr txBox="1"/>
          <p:nvPr/>
        </p:nvSpPr>
        <p:spPr>
          <a:xfrm>
            <a:off x="6887881" y="3860821"/>
            <a:ext cx="1314858" cy="307777"/>
          </a:xfrm>
          <a:prstGeom prst="rect">
            <a:avLst/>
          </a:prstGeom>
          <a:noFill/>
        </p:spPr>
        <p:txBody>
          <a:bodyPr wrap="none" rtlCol="0">
            <a:spAutoFit/>
          </a:bodyPr>
          <a:lstStyle/>
          <a:p>
            <a:r>
              <a:rPr lang="de-DE" sz="1400" b="1" dirty="0" smtClean="0">
                <a:solidFill>
                  <a:schemeClr val="bg1"/>
                </a:solidFill>
                <a:latin typeface="Calibri"/>
                <a:cs typeface="Calibri"/>
              </a:rPr>
              <a:t>AURIGA (INFN) </a:t>
            </a:r>
            <a:endParaRPr lang="de-DE" sz="1400" b="1" dirty="0">
              <a:solidFill>
                <a:schemeClr val="bg1"/>
              </a:solidFill>
              <a:latin typeface="Calibri"/>
              <a:cs typeface="Calibri"/>
            </a:endParaRPr>
          </a:p>
        </p:txBody>
      </p:sp>
      <p:pic>
        <p:nvPicPr>
          <p:cNvPr id="23" name="Bild 22"/>
          <p:cNvPicPr>
            <a:picLocks noChangeAspect="1"/>
          </p:cNvPicPr>
          <p:nvPr/>
        </p:nvPicPr>
        <p:blipFill rotWithShape="1">
          <a:blip r:embed="rId11"/>
          <a:srcRect r="7335"/>
          <a:stretch/>
        </p:blipFill>
        <p:spPr>
          <a:xfrm>
            <a:off x="3846374" y="3860821"/>
            <a:ext cx="5178097" cy="1840784"/>
          </a:xfrm>
          <a:prstGeom prst="rect">
            <a:avLst/>
          </a:prstGeom>
          <a:ln>
            <a:noFill/>
          </a:ln>
          <a:effectLst>
            <a:outerShdw blurRad="292100" dist="139700" dir="2700000" algn="tl" rotWithShape="0">
              <a:srgbClr val="333333">
                <a:alpha val="65000"/>
              </a:srgbClr>
            </a:outerShdw>
          </a:effectLst>
        </p:spPr>
      </p:pic>
      <p:pic>
        <p:nvPicPr>
          <p:cNvPr id="24" name="Bild 23"/>
          <p:cNvPicPr>
            <a:picLocks noChangeAspect="1"/>
          </p:cNvPicPr>
          <p:nvPr/>
        </p:nvPicPr>
        <p:blipFill>
          <a:blip r:embed="rId12"/>
          <a:stretch>
            <a:fillRect/>
          </a:stretch>
        </p:blipFill>
        <p:spPr>
          <a:xfrm>
            <a:off x="287049" y="3449056"/>
            <a:ext cx="4269788" cy="2579111"/>
          </a:xfrm>
          <a:prstGeom prst="rect">
            <a:avLst/>
          </a:prstGeom>
          <a:ln>
            <a:noFill/>
          </a:ln>
          <a:effectLst>
            <a:outerShdw blurRad="292100" dist="139700" dir="2700000" algn="tl" rotWithShape="0">
              <a:srgbClr val="333333">
                <a:alpha val="65000"/>
              </a:srgbClr>
            </a:outerShdw>
          </a:effectLst>
        </p:spPr>
      </p:pic>
      <p:sp>
        <p:nvSpPr>
          <p:cNvPr id="25" name="Textfeld 24"/>
          <p:cNvSpPr txBox="1"/>
          <p:nvPr/>
        </p:nvSpPr>
        <p:spPr>
          <a:xfrm>
            <a:off x="301990" y="3433516"/>
            <a:ext cx="2009572" cy="307777"/>
          </a:xfrm>
          <a:prstGeom prst="rect">
            <a:avLst/>
          </a:prstGeom>
          <a:noFill/>
        </p:spPr>
        <p:txBody>
          <a:bodyPr wrap="none" rtlCol="0">
            <a:spAutoFit/>
          </a:bodyPr>
          <a:lstStyle/>
          <a:p>
            <a:r>
              <a:rPr lang="de-DE" sz="1400" dirty="0" smtClean="0">
                <a:latin typeface="Calibri"/>
                <a:cs typeface="Calibri"/>
              </a:rPr>
              <a:t>Science </a:t>
            </a:r>
            <a:r>
              <a:rPr lang="de-DE" sz="1400" b="1" dirty="0" smtClean="0">
                <a:latin typeface="Calibri"/>
                <a:cs typeface="Calibri"/>
              </a:rPr>
              <a:t>341</a:t>
            </a:r>
            <a:r>
              <a:rPr lang="de-DE" sz="1400" dirty="0" smtClean="0">
                <a:latin typeface="Calibri"/>
                <a:cs typeface="Calibri"/>
              </a:rPr>
              <a:t>, 1213 (2013)</a:t>
            </a:r>
            <a:endParaRPr lang="de-DE" sz="1400" dirty="0">
              <a:latin typeface="Calibri"/>
              <a:cs typeface="Calibri"/>
            </a:endParaRPr>
          </a:p>
        </p:txBody>
      </p:sp>
      <p:pic>
        <p:nvPicPr>
          <p:cNvPr id="4" name="Bild 3"/>
          <p:cNvPicPr>
            <a:picLocks noChangeAspect="1"/>
          </p:cNvPicPr>
          <p:nvPr/>
        </p:nvPicPr>
        <p:blipFill rotWithShape="1">
          <a:blip r:embed="rId13"/>
          <a:srcRect b="50000"/>
          <a:stretch/>
        </p:blipFill>
        <p:spPr>
          <a:xfrm>
            <a:off x="95250" y="5182625"/>
            <a:ext cx="7225229" cy="1498850"/>
          </a:xfrm>
          <a:prstGeom prst="rect">
            <a:avLst/>
          </a:prstGeom>
          <a:ln>
            <a:noFill/>
          </a:ln>
          <a:effectLst>
            <a:outerShdw blurRad="292100" dist="139700" dir="2700000" algn="tl" rotWithShape="0">
              <a:srgbClr val="333333">
                <a:alpha val="65000"/>
              </a:srgbClr>
            </a:outerShdw>
          </a:effectLst>
        </p:spPr>
      </p:pic>
      <p:pic>
        <p:nvPicPr>
          <p:cNvPr id="27" name="Bild 26"/>
          <p:cNvPicPr>
            <a:picLocks noChangeAspect="1"/>
          </p:cNvPicPr>
          <p:nvPr/>
        </p:nvPicPr>
        <p:blipFill>
          <a:blip r:embed="rId14"/>
          <a:stretch>
            <a:fillRect/>
          </a:stretch>
        </p:blipFill>
        <p:spPr>
          <a:xfrm>
            <a:off x="4391612" y="105486"/>
            <a:ext cx="4632860" cy="26672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9033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21507" name="Rectangle 3"/>
          <p:cNvSpPr>
            <a:spLocks noGrp="1" noChangeArrowheads="1"/>
          </p:cNvSpPr>
          <p:nvPr>
            <p:ph type="body" idx="1"/>
          </p:nvPr>
        </p:nvSpPr>
        <p:spPr/>
        <p:txBody>
          <a:bodyPr/>
          <a:lstStyle/>
          <a:p>
            <a:endParaRPr lang="de-DE"/>
          </a:p>
        </p:txBody>
      </p:sp>
      <p:pic>
        <p:nvPicPr>
          <p:cNvPr id="21508" name="Picture 4" descr="071221_LSSiNandMir_chipCJ_19"/>
          <p:cNvPicPr>
            <a:picLocks noChangeAspect="1" noChangeArrowheads="1"/>
          </p:cNvPicPr>
          <p:nvPr/>
        </p:nvPicPr>
        <p:blipFill>
          <a:blip r:embed="rId3">
            <a:extLst>
              <a:ext uri="{28A0092B-C50C-407E-A947-70E740481C1C}">
                <a14:useLocalDpi xmlns:a14="http://schemas.microsoft.com/office/drawing/2010/main" val="0"/>
              </a:ext>
            </a:extLst>
          </a:blip>
          <a:srcRect b="11722"/>
          <a:stretch>
            <a:fillRect/>
          </a:stretch>
        </p:blipFill>
        <p:spPr bwMode="auto">
          <a:xfrm>
            <a:off x="-919163" y="-131763"/>
            <a:ext cx="10602913" cy="7019926"/>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chemeClr val="accent2"/>
                </a:solidFill>
                <a:miter lim="800000"/>
                <a:headEnd/>
                <a:tailEnd/>
              </a14:hiddenLine>
            </a:ext>
          </a:extLst>
        </p:spPr>
      </p:pic>
      <p:sp>
        <p:nvSpPr>
          <p:cNvPr id="21509" name="Text Box 5"/>
          <p:cNvSpPr txBox="1">
            <a:spLocks noChangeArrowheads="1"/>
          </p:cNvSpPr>
          <p:nvPr/>
        </p:nvSpPr>
        <p:spPr bwMode="auto">
          <a:xfrm>
            <a:off x="281869" y="221061"/>
            <a:ext cx="8698358" cy="5904667"/>
          </a:xfrm>
          <a:prstGeom prst="roundRect">
            <a:avLst>
              <a:gd name="adj" fmla="val 9315"/>
            </a:avLst>
          </a:prstGeom>
          <a:solidFill>
            <a:schemeClr val="bg1">
              <a:alpha val="70000"/>
            </a:schemeClr>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2800" b="1" cap="small" dirty="0" smtClean="0">
                <a:solidFill>
                  <a:srgbClr val="2D2D8A"/>
                </a:solidFill>
                <a:latin typeface="Calibri" pitchFamily="34" charset="0"/>
                <a:cs typeface="Calibri" pitchFamily="34" charset="0"/>
              </a:rPr>
              <a:t>Outline</a:t>
            </a:r>
          </a:p>
          <a:p>
            <a:endParaRPr lang="de-DE" sz="2800" b="1" dirty="0">
              <a:solidFill>
                <a:srgbClr val="2D2D8A"/>
              </a:solidFill>
              <a:latin typeface="Calibri" pitchFamily="34" charset="0"/>
              <a:cs typeface="Calibri" pitchFamily="34" charset="0"/>
            </a:endParaRPr>
          </a:p>
          <a:p>
            <a:pPr marL="342900" indent="-342900">
              <a:buFont typeface="Arial" pitchFamily="34" charset="0"/>
              <a:buChar char="•"/>
            </a:pPr>
            <a:r>
              <a:rPr lang="de-DE" sz="2800" b="1" dirty="0" smtClean="0">
                <a:solidFill>
                  <a:srgbClr val="A6A6A6"/>
                </a:solidFill>
                <a:latin typeface="Calibri" pitchFamily="34" charset="0"/>
                <a:cs typeface="Calibri" pitchFamily="34" charset="0"/>
              </a:rPr>
              <a:t>Quantum </a:t>
            </a:r>
            <a:r>
              <a:rPr lang="de-DE" sz="2800" b="1" dirty="0" err="1" smtClean="0">
                <a:solidFill>
                  <a:srgbClr val="A6A6A6"/>
                </a:solidFill>
                <a:latin typeface="Calibri" pitchFamily="34" charset="0"/>
                <a:cs typeface="Calibri" pitchFamily="34" charset="0"/>
              </a:rPr>
              <a:t>systems</a:t>
            </a:r>
            <a:r>
              <a:rPr lang="de-DE" sz="2800" b="1" dirty="0" smtClean="0">
                <a:solidFill>
                  <a:srgbClr val="A6A6A6"/>
                </a:solidFill>
                <a:latin typeface="Calibri" pitchFamily="34" charset="0"/>
                <a:cs typeface="Calibri" pitchFamily="34" charset="0"/>
              </a:rPr>
              <a:t> </a:t>
            </a:r>
            <a:r>
              <a:rPr lang="de-DE" sz="2800" b="1" dirty="0" err="1" smtClean="0">
                <a:solidFill>
                  <a:srgbClr val="A6A6A6"/>
                </a:solidFill>
                <a:latin typeface="Calibri" pitchFamily="34" charset="0"/>
                <a:cs typeface="Calibri" pitchFamily="34" charset="0"/>
              </a:rPr>
              <a:t>as</a:t>
            </a:r>
            <a:r>
              <a:rPr lang="de-DE" sz="2800" b="1" dirty="0" smtClean="0">
                <a:solidFill>
                  <a:srgbClr val="A6A6A6"/>
                </a:solidFill>
                <a:latin typeface="Calibri" pitchFamily="34" charset="0"/>
                <a:cs typeface="Calibri" pitchFamily="34" charset="0"/>
              </a:rPr>
              <a:t> „</a:t>
            </a:r>
            <a:r>
              <a:rPr lang="de-DE" sz="2800" b="1" dirty="0" err="1" smtClean="0">
                <a:solidFill>
                  <a:srgbClr val="A6A6A6"/>
                </a:solidFill>
                <a:latin typeface="Calibri" pitchFamily="34" charset="0"/>
                <a:cs typeface="Calibri" pitchFamily="34" charset="0"/>
              </a:rPr>
              <a:t>test</a:t>
            </a:r>
            <a:r>
              <a:rPr lang="de-DE" sz="2800" b="1" dirty="0" smtClean="0">
                <a:solidFill>
                  <a:srgbClr val="A6A6A6"/>
                </a:solidFill>
                <a:latin typeface="Calibri" pitchFamily="34" charset="0"/>
                <a:cs typeface="Calibri" pitchFamily="34" charset="0"/>
              </a:rPr>
              <a:t> </a:t>
            </a:r>
            <a:r>
              <a:rPr lang="de-DE" sz="2800" b="1" dirty="0" err="1" smtClean="0">
                <a:solidFill>
                  <a:srgbClr val="A6A6A6"/>
                </a:solidFill>
                <a:latin typeface="Calibri" pitchFamily="34" charset="0"/>
                <a:cs typeface="Calibri" pitchFamily="34" charset="0"/>
              </a:rPr>
              <a:t>masses</a:t>
            </a:r>
            <a:r>
              <a:rPr lang="de-DE" sz="2800" b="1" dirty="0" smtClean="0">
                <a:solidFill>
                  <a:srgbClr val="A6A6A6"/>
                </a:solidFill>
                <a:latin typeface="Calibri" pitchFamily="34" charset="0"/>
                <a:cs typeface="Calibri" pitchFamily="34" charset="0"/>
              </a:rPr>
              <a:t>“</a:t>
            </a:r>
          </a:p>
          <a:p>
            <a:pPr lvl="1"/>
            <a:r>
              <a:rPr lang="de-DE" sz="2800" b="1" dirty="0">
                <a:solidFill>
                  <a:srgbClr val="A6A6A6"/>
                </a:solidFill>
                <a:latin typeface="Calibri" pitchFamily="34" charset="0"/>
                <a:cs typeface="Calibri" pitchFamily="34" charset="0"/>
              </a:rPr>
              <a:t>	</a:t>
            </a:r>
            <a:r>
              <a:rPr lang="de-DE" sz="2800" dirty="0" smtClean="0">
                <a:solidFill>
                  <a:srgbClr val="A6A6A6"/>
                </a:solidFill>
                <a:latin typeface="Calibri" pitchFamily="34" charset="0"/>
                <a:cs typeface="Calibri" pitchFamily="34" charset="0"/>
              </a:rPr>
              <a:t>a </a:t>
            </a:r>
            <a:r>
              <a:rPr lang="de-DE" sz="2800" dirty="0" err="1" smtClean="0">
                <a:solidFill>
                  <a:srgbClr val="A6A6A6"/>
                </a:solidFill>
                <a:latin typeface="Calibri" pitchFamily="34" charset="0"/>
                <a:cs typeface="Calibri" pitchFamily="34" charset="0"/>
              </a:rPr>
              <a:t>brief</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very</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incomplete</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survey</a:t>
            </a:r>
            <a:r>
              <a:rPr lang="de-DE" sz="2800" dirty="0" smtClean="0">
                <a:solidFill>
                  <a:srgbClr val="A6A6A6"/>
                </a:solidFill>
                <a:latin typeface="Calibri" pitchFamily="34" charset="0"/>
                <a:cs typeface="Calibri" pitchFamily="34" charset="0"/>
              </a:rPr>
              <a:t> on </a:t>
            </a:r>
            <a:r>
              <a:rPr lang="de-DE" sz="2800" dirty="0" err="1" smtClean="0">
                <a:solidFill>
                  <a:srgbClr val="A6A6A6"/>
                </a:solidFill>
                <a:latin typeface="Calibri" pitchFamily="34" charset="0"/>
                <a:cs typeface="Calibri" pitchFamily="34" charset="0"/>
              </a:rPr>
              <a:t>table</a:t>
            </a:r>
            <a:r>
              <a:rPr lang="de-DE" sz="2800" dirty="0" smtClean="0">
                <a:solidFill>
                  <a:srgbClr val="A6A6A6"/>
                </a:solidFill>
                <a:latin typeface="Calibri" pitchFamily="34" charset="0"/>
                <a:cs typeface="Calibri" pitchFamily="34" charset="0"/>
              </a:rPr>
              <a:t>-top 	</a:t>
            </a:r>
            <a:r>
              <a:rPr lang="de-DE" sz="2800" dirty="0" err="1" smtClean="0">
                <a:solidFill>
                  <a:srgbClr val="A6A6A6"/>
                </a:solidFill>
                <a:latin typeface="Calibri" pitchFamily="34" charset="0"/>
                <a:cs typeface="Calibri" pitchFamily="34" charset="0"/>
              </a:rPr>
              <a:t>quantum</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experiments</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that</a:t>
            </a:r>
            <a:r>
              <a:rPr lang="de-DE" sz="2800" dirty="0" smtClean="0">
                <a:solidFill>
                  <a:srgbClr val="A6A6A6"/>
                </a:solidFill>
                <a:latin typeface="Calibri" pitchFamily="34" charset="0"/>
                <a:cs typeface="Calibri" pitchFamily="34" charset="0"/>
              </a:rPr>
              <a:t> probe </a:t>
            </a:r>
            <a:r>
              <a:rPr lang="de-DE" sz="2800" dirty="0" err="1" smtClean="0">
                <a:solidFill>
                  <a:srgbClr val="A6A6A6"/>
                </a:solidFill>
                <a:latin typeface="Calibri" pitchFamily="34" charset="0"/>
                <a:cs typeface="Calibri" pitchFamily="34" charset="0"/>
              </a:rPr>
              <a:t>gravity</a:t>
            </a:r>
            <a:endParaRPr lang="de-DE" sz="2800" b="1" dirty="0" smtClean="0">
              <a:solidFill>
                <a:srgbClr val="A6A6A6"/>
              </a:solidFill>
              <a:latin typeface="Calibri" pitchFamily="34" charset="0"/>
              <a:cs typeface="Calibri" pitchFamily="34" charset="0"/>
            </a:endParaRPr>
          </a:p>
          <a:p>
            <a:pPr marL="342900" indent="-342900">
              <a:buFont typeface="Arial" pitchFamily="34" charset="0"/>
              <a:buChar char="•"/>
            </a:pPr>
            <a:endParaRPr lang="de-DE" sz="2800" b="1" dirty="0" smtClean="0">
              <a:solidFill>
                <a:srgbClr val="2D2D8A"/>
              </a:solidFill>
              <a:latin typeface="Calibri" pitchFamily="34" charset="0"/>
              <a:cs typeface="Calibri" pitchFamily="34" charset="0"/>
            </a:endParaRPr>
          </a:p>
          <a:p>
            <a:pPr marL="342900" indent="-342900">
              <a:buFont typeface="Arial" pitchFamily="34" charset="0"/>
              <a:buChar char="•"/>
            </a:pPr>
            <a:r>
              <a:rPr lang="de-DE" sz="2800" b="1" dirty="0" smtClean="0">
                <a:solidFill>
                  <a:srgbClr val="2D2D8A"/>
                </a:solidFill>
                <a:latin typeface="Calibri" pitchFamily="34" charset="0"/>
                <a:cs typeface="Calibri" pitchFamily="34" charset="0"/>
              </a:rPr>
              <a:t>Quantum </a:t>
            </a:r>
            <a:r>
              <a:rPr lang="de-DE" sz="2800" b="1" dirty="0" err="1" smtClean="0">
                <a:solidFill>
                  <a:srgbClr val="2D2D8A"/>
                </a:solidFill>
                <a:latin typeface="Calibri" pitchFamily="34" charset="0"/>
                <a:cs typeface="Calibri" pitchFamily="34" charset="0"/>
              </a:rPr>
              <a:t>systems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as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source</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masses</a:t>
            </a:r>
            <a:r>
              <a:rPr lang="de-DE" sz="2800" b="1" dirty="0" smtClean="0">
                <a:solidFill>
                  <a:srgbClr val="2D2D8A"/>
                </a:solidFill>
                <a:latin typeface="Calibri" pitchFamily="34" charset="0"/>
                <a:cs typeface="Calibri" pitchFamily="34" charset="0"/>
              </a:rPr>
              <a:t>“?</a:t>
            </a:r>
          </a:p>
          <a:p>
            <a:pPr lvl="2"/>
            <a:r>
              <a:rPr lang="de-DE" sz="2800" dirty="0">
                <a:solidFill>
                  <a:srgbClr val="2D2D8A"/>
                </a:solidFill>
                <a:latin typeface="Calibri" pitchFamily="34" charset="0"/>
                <a:cs typeface="Calibri" pitchFamily="34" charset="0"/>
              </a:rPr>
              <a:t>‚</a:t>
            </a:r>
            <a:r>
              <a:rPr lang="de-DE" sz="2800" dirty="0" err="1">
                <a:solidFill>
                  <a:srgbClr val="2D2D8A"/>
                </a:solidFill>
                <a:latin typeface="Calibri" pitchFamily="34" charset="0"/>
                <a:cs typeface="Calibri" pitchFamily="34" charset="0"/>
              </a:rPr>
              <a:t>what</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prevents</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this</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from</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becoming</a:t>
            </a:r>
            <a:r>
              <a:rPr lang="de-DE" sz="2800" dirty="0">
                <a:solidFill>
                  <a:srgbClr val="2D2D8A"/>
                </a:solidFill>
                <a:latin typeface="Calibri" pitchFamily="34" charset="0"/>
                <a:cs typeface="Calibri" pitchFamily="34" charset="0"/>
              </a:rPr>
              <a:t> a </a:t>
            </a:r>
            <a:r>
              <a:rPr lang="de-DE" sz="2800" dirty="0" err="1">
                <a:solidFill>
                  <a:srgbClr val="2D2D8A"/>
                </a:solidFill>
                <a:latin typeface="Calibri" pitchFamily="34" charset="0"/>
                <a:cs typeface="Calibri" pitchFamily="34" charset="0"/>
              </a:rPr>
              <a:t>practical</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experiment</a:t>
            </a:r>
            <a:r>
              <a:rPr lang="de-DE" sz="2800" dirty="0">
                <a:solidFill>
                  <a:srgbClr val="2D2D8A"/>
                </a:solidFill>
                <a:latin typeface="Calibri" pitchFamily="34" charset="0"/>
                <a:cs typeface="Calibri" pitchFamily="34" charset="0"/>
              </a:rPr>
              <a:t>?</a:t>
            </a:r>
            <a:r>
              <a:rPr lang="de-DE" sz="2800" dirty="0" smtClean="0">
                <a:solidFill>
                  <a:srgbClr val="2D2D8A"/>
                </a:solidFill>
                <a:latin typeface="Calibri" pitchFamily="34" charset="0"/>
                <a:cs typeface="Calibri" pitchFamily="34" charset="0"/>
              </a:rPr>
              <a:t>‘</a:t>
            </a:r>
          </a:p>
          <a:p>
            <a:pPr lvl="2"/>
            <a:endParaRPr lang="de-DE" sz="2800" b="1" dirty="0">
              <a:solidFill>
                <a:srgbClr val="333399"/>
              </a:solidFill>
              <a:latin typeface="Calibri" pitchFamily="34" charset="0"/>
              <a:cs typeface="Calibri" pitchFamily="34" charset="0"/>
            </a:endParaRPr>
          </a:p>
          <a:p>
            <a:pPr marL="342900" indent="-342900">
              <a:buFont typeface="Arial" pitchFamily="34" charset="0"/>
              <a:buChar char="•"/>
            </a:pPr>
            <a:r>
              <a:rPr lang="de-DE" sz="2800" b="1" dirty="0" smtClean="0">
                <a:solidFill>
                  <a:srgbClr val="FFFFFF">
                    <a:lumMod val="65000"/>
                  </a:srgbClr>
                </a:solidFill>
                <a:latin typeface="Calibri" pitchFamily="34" charset="0"/>
                <a:cs typeface="Calibri" pitchFamily="34" charset="0"/>
              </a:rPr>
              <a:t>Quantum </a:t>
            </a:r>
            <a:r>
              <a:rPr lang="de-DE" sz="2800" b="1" dirty="0" err="1" smtClean="0">
                <a:solidFill>
                  <a:srgbClr val="FFFFFF">
                    <a:lumMod val="65000"/>
                  </a:srgbClr>
                </a:solidFill>
                <a:latin typeface="Calibri" pitchFamily="34" charset="0"/>
                <a:cs typeface="Calibri" pitchFamily="34" charset="0"/>
              </a:rPr>
              <a:t>control</a:t>
            </a:r>
            <a:r>
              <a:rPr lang="de-DE" sz="2800" b="1" dirty="0" smtClean="0">
                <a:solidFill>
                  <a:srgbClr val="FFFFFF">
                    <a:lumMod val="65000"/>
                  </a:srgbClr>
                </a:solidFill>
                <a:latin typeface="Calibri" pitchFamily="34" charset="0"/>
                <a:cs typeface="Calibri" pitchFamily="34" charset="0"/>
              </a:rPr>
              <a:t> </a:t>
            </a:r>
            <a:r>
              <a:rPr lang="de-DE" sz="2800" b="1" dirty="0" err="1" smtClean="0">
                <a:solidFill>
                  <a:srgbClr val="FFFFFF">
                    <a:lumMod val="65000"/>
                  </a:srgbClr>
                </a:solidFill>
                <a:latin typeface="Calibri" pitchFamily="34" charset="0"/>
                <a:cs typeface="Calibri" pitchFamily="34" charset="0"/>
              </a:rPr>
              <a:t>of</a:t>
            </a:r>
            <a:r>
              <a:rPr lang="de-DE" sz="2800" b="1" dirty="0" smtClean="0">
                <a:solidFill>
                  <a:srgbClr val="FFFFFF">
                    <a:lumMod val="65000"/>
                  </a:srgbClr>
                </a:solidFill>
                <a:latin typeface="Calibri" pitchFamily="34" charset="0"/>
                <a:cs typeface="Calibri" pitchFamily="34" charset="0"/>
              </a:rPr>
              <a:t> </a:t>
            </a:r>
            <a:r>
              <a:rPr lang="de-DE" sz="2800" b="1" dirty="0" err="1" smtClean="0">
                <a:solidFill>
                  <a:srgbClr val="FFFFFF">
                    <a:lumMod val="65000"/>
                  </a:srgbClr>
                </a:solidFill>
                <a:latin typeface="Calibri" pitchFamily="34" charset="0"/>
                <a:cs typeface="Calibri" pitchFamily="34" charset="0"/>
              </a:rPr>
              <a:t>levitated</a:t>
            </a:r>
            <a:r>
              <a:rPr lang="de-DE" sz="2800" b="1" dirty="0" smtClean="0">
                <a:solidFill>
                  <a:srgbClr val="FFFFFF">
                    <a:lumMod val="65000"/>
                  </a:srgbClr>
                </a:solidFill>
                <a:latin typeface="Calibri" pitchFamily="34" charset="0"/>
                <a:cs typeface="Calibri" pitchFamily="34" charset="0"/>
              </a:rPr>
              <a:t> massive </a:t>
            </a:r>
            <a:r>
              <a:rPr lang="de-DE" sz="2800" b="1" dirty="0" err="1" smtClean="0">
                <a:solidFill>
                  <a:srgbClr val="FFFFFF">
                    <a:lumMod val="65000"/>
                  </a:srgbClr>
                </a:solidFill>
                <a:latin typeface="Calibri" pitchFamily="34" charset="0"/>
                <a:cs typeface="Calibri" pitchFamily="34" charset="0"/>
              </a:rPr>
              <a:t>systems</a:t>
            </a:r>
            <a:endParaRPr lang="de-DE" sz="2800" b="1" dirty="0">
              <a:solidFill>
                <a:srgbClr val="FFFFFF">
                  <a:lumMod val="65000"/>
                </a:srgbClr>
              </a:solidFill>
              <a:latin typeface="Calibri" pitchFamily="34" charset="0"/>
              <a:cs typeface="Calibri" pitchFamily="34" charset="0"/>
            </a:endParaRPr>
          </a:p>
          <a:p>
            <a:pPr lvl="2"/>
            <a:r>
              <a:rPr lang="de-DE" sz="2800" dirty="0" err="1" smtClean="0">
                <a:solidFill>
                  <a:srgbClr val="FFFFFF">
                    <a:lumMod val="65000"/>
                  </a:srgbClr>
                </a:solidFill>
                <a:latin typeface="Calibri" pitchFamily="34" charset="0"/>
                <a:cs typeface="Calibri" pitchFamily="34" charset="0"/>
              </a:rPr>
              <a:t>towards</a:t>
            </a:r>
            <a:r>
              <a:rPr lang="de-DE" sz="2800" dirty="0" smtClean="0">
                <a:solidFill>
                  <a:srgbClr val="FFFFFF">
                    <a:lumMod val="65000"/>
                  </a:srgbClr>
                </a:solidFill>
                <a:latin typeface="Calibri" pitchFamily="34" charset="0"/>
                <a:cs typeface="Calibri" pitchFamily="34" charset="0"/>
              </a:rPr>
              <a:t> a „</a:t>
            </a:r>
            <a:r>
              <a:rPr lang="de-DE" sz="2800" dirty="0" err="1" smtClean="0">
                <a:solidFill>
                  <a:srgbClr val="FFFFFF">
                    <a:lumMod val="65000"/>
                  </a:srgbClr>
                </a:solidFill>
                <a:latin typeface="Calibri" pitchFamily="34" charset="0"/>
                <a:cs typeface="Calibri" pitchFamily="34" charset="0"/>
              </a:rPr>
              <a:t>quantum</a:t>
            </a:r>
            <a:r>
              <a:rPr lang="de-DE" sz="2800" dirty="0" smtClean="0">
                <a:solidFill>
                  <a:srgbClr val="FFFFFF">
                    <a:lumMod val="65000"/>
                  </a:srgbClr>
                </a:solidFill>
                <a:latin typeface="Calibri" pitchFamily="34" charset="0"/>
                <a:cs typeface="Calibri" pitchFamily="34" charset="0"/>
              </a:rPr>
              <a:t> Cavendish“ </a:t>
            </a:r>
            <a:r>
              <a:rPr lang="de-DE" sz="2800" dirty="0" err="1" smtClean="0">
                <a:solidFill>
                  <a:srgbClr val="FFFFFF">
                    <a:lumMod val="65000"/>
                  </a:srgbClr>
                </a:solidFill>
                <a:latin typeface="Calibri" pitchFamily="34" charset="0"/>
                <a:cs typeface="Calibri" pitchFamily="34" charset="0"/>
              </a:rPr>
              <a:t>experiment</a:t>
            </a:r>
            <a:endParaRPr lang="de-DE" sz="2800" dirty="0">
              <a:solidFill>
                <a:srgbClr val="FFFFFF">
                  <a:lumMod val="65000"/>
                </a:srgbClr>
              </a:solidFill>
              <a:latin typeface="Calibri" pitchFamily="34" charset="0"/>
              <a:cs typeface="Calibri" pitchFamily="34" charset="0"/>
            </a:endParaRPr>
          </a:p>
          <a:p>
            <a:pPr marL="342900" indent="-342900">
              <a:buFont typeface="Arial" pitchFamily="34" charset="0"/>
              <a:buChar char="•"/>
            </a:pPr>
            <a:endParaRPr lang="de-DE" sz="2400" b="1" dirty="0">
              <a:solidFill>
                <a:srgbClr val="FFFFFF">
                  <a:lumMod val="75000"/>
                </a:srgbClr>
              </a:solidFill>
              <a:latin typeface="Calibri" pitchFamily="34" charset="0"/>
              <a:cs typeface="Calibri" pitchFamily="34" charset="0"/>
            </a:endParaRPr>
          </a:p>
        </p:txBody>
      </p:sp>
      <p:sp>
        <p:nvSpPr>
          <p:cNvPr id="21510" name="Line 6"/>
          <p:cNvSpPr>
            <a:spLocks noChangeShapeType="1"/>
          </p:cNvSpPr>
          <p:nvPr/>
        </p:nvSpPr>
        <p:spPr bwMode="auto">
          <a:xfrm>
            <a:off x="1062038" y="6399213"/>
            <a:ext cx="765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latin typeface="Arial" charset="0"/>
              <a:ea typeface="ＭＳ Ｐゴシック"/>
            </a:endParaRPr>
          </a:p>
        </p:txBody>
      </p:sp>
      <p:sp>
        <p:nvSpPr>
          <p:cNvPr id="21511" name="Text Box 7"/>
          <p:cNvSpPr txBox="1">
            <a:spLocks noChangeArrowheads="1"/>
          </p:cNvSpPr>
          <p:nvPr/>
        </p:nvSpPr>
        <p:spPr bwMode="auto">
          <a:xfrm>
            <a:off x="950899" y="6037263"/>
            <a:ext cx="8313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2000" dirty="0">
                <a:solidFill>
                  <a:srgbClr val="FFFFFF"/>
                </a:solidFill>
                <a:latin typeface="Arial"/>
                <a:cs typeface="Calibri" pitchFamily="34" charset="0"/>
              </a:rPr>
              <a:t>20µm</a:t>
            </a:r>
          </a:p>
        </p:txBody>
      </p:sp>
    </p:spTree>
    <p:extLst>
      <p:ext uri="{BB962C8B-B14F-4D97-AF65-F5344CB8AC3E}">
        <p14:creationId xmlns:p14="http://schemas.microsoft.com/office/powerpoint/2010/main" val="13794553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2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70" y="247696"/>
            <a:ext cx="67056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Ellipse 16"/>
          <p:cNvSpPr/>
          <p:nvPr/>
        </p:nvSpPr>
        <p:spPr>
          <a:xfrm>
            <a:off x="6437193" y="1377759"/>
            <a:ext cx="464024" cy="464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19" name="Ellipse 18"/>
          <p:cNvSpPr/>
          <p:nvPr/>
        </p:nvSpPr>
        <p:spPr>
          <a:xfrm>
            <a:off x="4788089" y="1452821"/>
            <a:ext cx="232012" cy="232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18" name="Textfeld 17"/>
          <p:cNvSpPr txBox="1"/>
          <p:nvPr/>
        </p:nvSpPr>
        <p:spPr>
          <a:xfrm>
            <a:off x="6913484" y="1425521"/>
            <a:ext cx="742511" cy="369332"/>
          </a:xfrm>
          <a:prstGeom prst="rect">
            <a:avLst/>
          </a:prstGeom>
          <a:noFill/>
        </p:spPr>
        <p:txBody>
          <a:bodyPr wrap="none" rtlCol="0">
            <a:spAutoFit/>
          </a:bodyPr>
          <a:lstStyle/>
          <a:p>
            <a:r>
              <a:rPr lang="de-AT" dirty="0" smtClean="0">
                <a:solidFill>
                  <a:srgbClr val="000000"/>
                </a:solidFill>
                <a:latin typeface="Times New Roman" pitchFamily="18" charset="0"/>
                <a:cs typeface="Times New Roman" pitchFamily="18" charset="0"/>
              </a:rPr>
              <a:t>Ball 2</a:t>
            </a:r>
            <a:endParaRPr lang="de-AT" dirty="0">
              <a:solidFill>
                <a:srgbClr val="000000"/>
              </a:solidFill>
              <a:latin typeface="Times New Roman" pitchFamily="18" charset="0"/>
              <a:cs typeface="Times New Roman" pitchFamily="18" charset="0"/>
            </a:endParaRPr>
          </a:p>
        </p:txBody>
      </p:sp>
      <p:sp>
        <p:nvSpPr>
          <p:cNvPr id="4" name="Text Box 3"/>
          <p:cNvSpPr txBox="1">
            <a:spLocks noChangeArrowheads="1"/>
          </p:cNvSpPr>
          <p:nvPr/>
        </p:nvSpPr>
        <p:spPr bwMode="auto">
          <a:xfrm>
            <a:off x="63500" y="66630"/>
            <a:ext cx="7356481"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r>
              <a:rPr lang="de-DE" sz="2200" b="1" dirty="0" smtClean="0">
                <a:solidFill>
                  <a:srgbClr val="333399"/>
                </a:solidFill>
                <a:effectLst>
                  <a:outerShdw blurRad="38100" dist="38100" dir="2700000" algn="tl">
                    <a:srgbClr val="C0C0C0"/>
                  </a:outerShdw>
                </a:effectLst>
                <a:latin typeface="Arial"/>
              </a:rPr>
              <a:t>An </a:t>
            </a:r>
            <a:r>
              <a:rPr lang="de-DE" sz="2200" b="1" dirty="0" err="1" smtClean="0">
                <a:solidFill>
                  <a:srgbClr val="333399"/>
                </a:solidFill>
                <a:effectLst>
                  <a:outerShdw blurRad="38100" dist="38100" dir="2700000" algn="tl">
                    <a:srgbClr val="C0C0C0"/>
                  </a:outerShdw>
                </a:effectLst>
                <a:latin typeface="Arial"/>
              </a:rPr>
              <a:t>ultimate</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experiment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Entanglement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by</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gravity</a:t>
            </a:r>
            <a:r>
              <a:rPr lang="de-DE" sz="2200" b="1" dirty="0" smtClean="0">
                <a:solidFill>
                  <a:srgbClr val="333399"/>
                </a:solidFill>
                <a:effectLst>
                  <a:outerShdw blurRad="38100" dist="38100" dir="2700000" algn="tl">
                    <a:srgbClr val="C0C0C0"/>
                  </a:outerShdw>
                </a:effectLst>
                <a:latin typeface="Arial"/>
              </a:rPr>
              <a:t>…</a:t>
            </a:r>
            <a:endParaRPr lang="de-DE" sz="2200" b="1" dirty="0">
              <a:solidFill>
                <a:srgbClr val="333399"/>
              </a:solidFill>
              <a:effectLst>
                <a:outerShdw blurRad="38100" dist="38100" dir="2700000" algn="tl">
                  <a:srgbClr val="C0C0C0"/>
                </a:outerShdw>
              </a:effectLst>
              <a:latin typeface="Arial"/>
            </a:endParaRPr>
          </a:p>
        </p:txBody>
      </p:sp>
      <p:pic>
        <p:nvPicPr>
          <p:cNvPr id="2182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58576"/>
          <a:stretch/>
        </p:blipFill>
        <p:spPr bwMode="auto">
          <a:xfrm>
            <a:off x="1252530" y="2656022"/>
            <a:ext cx="7258050" cy="2623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feld 20"/>
          <p:cNvSpPr txBox="1"/>
          <p:nvPr/>
        </p:nvSpPr>
        <p:spPr>
          <a:xfrm>
            <a:off x="525586" y="2575440"/>
            <a:ext cx="1253869" cy="338554"/>
          </a:xfrm>
          <a:prstGeom prst="rect">
            <a:avLst/>
          </a:prstGeom>
          <a:noFill/>
        </p:spPr>
        <p:txBody>
          <a:bodyPr wrap="none" rtlCol="0">
            <a:spAutoFit/>
          </a:bodyPr>
          <a:lstStyle/>
          <a:p>
            <a:r>
              <a:rPr lang="de-AT" dirty="0" smtClean="0">
                <a:solidFill>
                  <a:srgbClr val="000000"/>
                </a:solidFill>
                <a:latin typeface="Times New Roman" pitchFamily="18" charset="0"/>
                <a:cs typeface="Times New Roman" pitchFamily="18" charset="0"/>
              </a:rPr>
              <a:t>FEYNMAN:</a:t>
            </a:r>
            <a:endParaRPr lang="de-AT" dirty="0">
              <a:solidFill>
                <a:srgbClr val="000000"/>
              </a:solidFill>
              <a:latin typeface="Times New Roman" pitchFamily="18" charset="0"/>
              <a:cs typeface="Times New Roman" pitchFamily="18" charset="0"/>
            </a:endParaRPr>
          </a:p>
        </p:txBody>
      </p:sp>
      <p:sp>
        <p:nvSpPr>
          <p:cNvPr id="22" name="Rechteck 21"/>
          <p:cNvSpPr/>
          <p:nvPr/>
        </p:nvSpPr>
        <p:spPr>
          <a:xfrm>
            <a:off x="5683141" y="5110599"/>
            <a:ext cx="2920591" cy="338554"/>
          </a:xfrm>
          <a:prstGeom prst="rect">
            <a:avLst/>
          </a:prstGeom>
        </p:spPr>
        <p:txBody>
          <a:bodyPr wrap="none">
            <a:spAutoFit/>
          </a:bodyPr>
          <a:lstStyle/>
          <a:p>
            <a:r>
              <a:rPr lang="de-AT" dirty="0" err="1" smtClean="0">
                <a:solidFill>
                  <a:srgbClr val="000000"/>
                </a:solidFill>
                <a:latin typeface="Calibri" pitchFamily="34" charset="0"/>
                <a:cs typeface="Calibri" pitchFamily="34" charset="0"/>
              </a:rPr>
              <a:t>Chapel</a:t>
            </a:r>
            <a:r>
              <a:rPr lang="de-AT" dirty="0" smtClean="0">
                <a:solidFill>
                  <a:srgbClr val="000000"/>
                </a:solidFill>
                <a:latin typeface="Calibri" pitchFamily="34" charset="0"/>
                <a:cs typeface="Calibri" pitchFamily="34" charset="0"/>
              </a:rPr>
              <a:t> </a:t>
            </a:r>
            <a:r>
              <a:rPr lang="de-AT" dirty="0">
                <a:solidFill>
                  <a:srgbClr val="000000"/>
                </a:solidFill>
                <a:latin typeface="Calibri" pitchFamily="34" charset="0"/>
                <a:cs typeface="Calibri" pitchFamily="34" charset="0"/>
              </a:rPr>
              <a:t>Hill </a:t>
            </a:r>
            <a:r>
              <a:rPr lang="de-AT" dirty="0" smtClean="0">
                <a:solidFill>
                  <a:srgbClr val="000000"/>
                </a:solidFill>
                <a:latin typeface="Calibri" pitchFamily="34" charset="0"/>
                <a:cs typeface="Calibri" pitchFamily="34" charset="0"/>
              </a:rPr>
              <a:t>Conference 1957 (29)</a:t>
            </a:r>
            <a:endParaRPr lang="de-AT" dirty="0">
              <a:solidFill>
                <a:srgbClr val="000000"/>
              </a:solidFill>
              <a:latin typeface="Calibri"/>
            </a:endParaRPr>
          </a:p>
        </p:txBody>
      </p:sp>
      <mc:AlternateContent xmlns:mc="http://schemas.openxmlformats.org/markup-compatibility/2006" xmlns:p14="http://schemas.microsoft.com/office/powerpoint/2010/main">
        <mc:Choice Requires="p14">
          <p:contentPart p14:bwMode="auto" r:id="rId4">
            <p14:nvContentPartPr>
              <p14:cNvPr id="2" name="Freihand 1"/>
              <p14:cNvContentPartPr/>
              <p14:nvPr/>
            </p14:nvContentPartPr>
            <p14:xfrm>
              <a:off x="5082072" y="4555691"/>
              <a:ext cx="3434760" cy="105840"/>
            </p14:xfrm>
          </p:contentPart>
        </mc:Choice>
        <mc:Fallback xmlns="">
          <p:pic>
            <p:nvPicPr>
              <p:cNvPr id="2" name="Freihand 1"/>
              <p:cNvPicPr/>
              <p:nvPr/>
            </p:nvPicPr>
            <p:blipFill>
              <a:blip r:embed="rId5"/>
              <a:stretch>
                <a:fillRect/>
              </a:stretch>
            </p:blipFill>
            <p:spPr>
              <a:xfrm>
                <a:off x="5082072" y="4555691"/>
                <a:ext cx="3434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p14:cNvContentPartPr/>
              <p14:nvPr/>
            </p14:nvContentPartPr>
            <p14:xfrm>
              <a:off x="1417992" y="4844051"/>
              <a:ext cx="7072560" cy="72360"/>
            </p14:xfrm>
          </p:contentPart>
        </mc:Choice>
        <mc:Fallback xmlns="">
          <p:pic>
            <p:nvPicPr>
              <p:cNvPr id="3" name="Freihand 2"/>
              <p:cNvPicPr/>
              <p:nvPr/>
            </p:nvPicPr>
            <p:blipFill>
              <a:blip r:embed="rId7"/>
              <a:stretch>
                <a:fillRect/>
              </a:stretch>
            </p:blipFill>
            <p:spPr>
              <a:xfrm>
                <a:off x="1417992" y="4844051"/>
                <a:ext cx="70725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p14:cNvContentPartPr/>
              <p14:nvPr/>
            </p14:nvContentPartPr>
            <p14:xfrm>
              <a:off x="1460832" y="5139251"/>
              <a:ext cx="3681360" cy="75960"/>
            </p14:xfrm>
          </p:contentPart>
        </mc:Choice>
        <mc:Fallback xmlns="">
          <p:pic>
            <p:nvPicPr>
              <p:cNvPr id="5" name="Freihand 4"/>
              <p:cNvPicPr/>
              <p:nvPr/>
            </p:nvPicPr>
            <p:blipFill>
              <a:blip r:embed="rId9"/>
              <a:stretch>
                <a:fillRect/>
              </a:stretch>
            </p:blipFill>
            <p:spPr>
              <a:xfrm>
                <a:off x="1460832" y="5139251"/>
                <a:ext cx="36813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Freihand 5"/>
              <p14:cNvContentPartPr/>
              <p14:nvPr/>
            </p14:nvContentPartPr>
            <p14:xfrm>
              <a:off x="4811712" y="2764691"/>
              <a:ext cx="1033560" cy="78480"/>
            </p14:xfrm>
          </p:contentPart>
        </mc:Choice>
        <mc:Fallback xmlns="">
          <p:pic>
            <p:nvPicPr>
              <p:cNvPr id="6" name="Freihand 5"/>
              <p:cNvPicPr/>
              <p:nvPr/>
            </p:nvPicPr>
            <p:blipFill>
              <a:blip r:embed="rId11"/>
              <a:stretch>
                <a:fillRect/>
              </a:stretch>
            </p:blipFill>
            <p:spPr>
              <a:xfrm>
                <a:off x="4811712" y="2764691"/>
                <a:ext cx="10335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Freihand 6"/>
              <p14:cNvContentPartPr/>
              <p14:nvPr/>
            </p14:nvContentPartPr>
            <p14:xfrm>
              <a:off x="5657352" y="2761451"/>
              <a:ext cx="2743560" cy="52920"/>
            </p14:xfrm>
          </p:contentPart>
        </mc:Choice>
        <mc:Fallback xmlns="">
          <p:pic>
            <p:nvPicPr>
              <p:cNvPr id="7" name="Freihand 6"/>
              <p:cNvPicPr/>
              <p:nvPr/>
            </p:nvPicPr>
            <p:blipFill>
              <a:blip r:embed="rId13"/>
              <a:stretch>
                <a:fillRect/>
              </a:stretch>
            </p:blipFill>
            <p:spPr>
              <a:xfrm>
                <a:off x="5657352" y="2761451"/>
                <a:ext cx="2743560" cy="52920"/>
              </a:xfrm>
              <a:prstGeom prst="rect">
                <a:avLst/>
              </a:prstGeom>
            </p:spPr>
          </p:pic>
        </mc:Fallback>
      </mc:AlternateContent>
      <p:sp>
        <p:nvSpPr>
          <p:cNvPr id="23" name="Rechteck 22"/>
          <p:cNvSpPr/>
          <p:nvPr/>
        </p:nvSpPr>
        <p:spPr>
          <a:xfrm>
            <a:off x="1" y="7131352"/>
            <a:ext cx="9143999" cy="1569660"/>
          </a:xfrm>
          <a:prstGeom prst="rect">
            <a:avLst/>
          </a:prstGeom>
          <a:solidFill>
            <a:srgbClr val="FFFFC1"/>
          </a:solidFill>
        </p:spPr>
        <p:txBody>
          <a:bodyPr wrap="square">
            <a:spAutoFit/>
          </a:bodyPr>
          <a:lstStyle/>
          <a:p>
            <a:r>
              <a:rPr lang="en-US" dirty="0" smtClean="0">
                <a:solidFill>
                  <a:srgbClr val="000000"/>
                </a:solidFill>
                <a:latin typeface="Calibri"/>
              </a:rPr>
              <a:t>For an initial superposition (Ball 1) of size </a:t>
            </a:r>
            <a:r>
              <a:rPr lang="en-US" dirty="0" err="1" smtClean="0">
                <a:solidFill>
                  <a:srgbClr val="000000"/>
                </a:solidFill>
                <a:latin typeface="Symbol" charset="2"/>
                <a:cs typeface="Symbol" charset="2"/>
              </a:rPr>
              <a:t>D</a:t>
            </a:r>
            <a:r>
              <a:rPr lang="en-US" dirty="0" err="1" smtClean="0">
                <a:solidFill>
                  <a:srgbClr val="000000"/>
                </a:solidFill>
                <a:latin typeface="Calibri"/>
              </a:rPr>
              <a:t>r</a:t>
            </a:r>
            <a:r>
              <a:rPr lang="en-US" dirty="0" smtClean="0">
                <a:solidFill>
                  <a:srgbClr val="000000"/>
                </a:solidFill>
                <a:latin typeface="Calibri"/>
              </a:rPr>
              <a:t> (distance between center of mass states), separation between the two balls on the order of their diameter and preparation of Ball 2 in a </a:t>
            </a:r>
            <a:r>
              <a:rPr lang="en-US" dirty="0" err="1" smtClean="0">
                <a:solidFill>
                  <a:srgbClr val="000000"/>
                </a:solidFill>
                <a:latin typeface="Calibri"/>
              </a:rPr>
              <a:t>wavepacket</a:t>
            </a:r>
            <a:r>
              <a:rPr lang="en-US" dirty="0" smtClean="0">
                <a:solidFill>
                  <a:srgbClr val="000000"/>
                </a:solidFill>
                <a:latin typeface="Calibri"/>
              </a:rPr>
              <a:t> of size </a:t>
            </a:r>
            <a:r>
              <a:rPr lang="en-US" dirty="0" smtClean="0">
                <a:solidFill>
                  <a:srgbClr val="000000"/>
                </a:solidFill>
                <a:latin typeface="Symbol" charset="2"/>
                <a:cs typeface="Symbol" charset="2"/>
              </a:rPr>
              <a:t>D</a:t>
            </a:r>
            <a:r>
              <a:rPr lang="en-US" dirty="0" smtClean="0">
                <a:solidFill>
                  <a:srgbClr val="000000"/>
                </a:solidFill>
                <a:latin typeface="Calibri"/>
              </a:rPr>
              <a:t>x</a:t>
            </a:r>
            <a:r>
              <a:rPr lang="en-US" baseline="-25000" dirty="0" smtClean="0">
                <a:solidFill>
                  <a:srgbClr val="000000"/>
                </a:solidFill>
                <a:latin typeface="Calibri"/>
              </a:rPr>
              <a:t>0</a:t>
            </a:r>
            <a:r>
              <a:rPr lang="en-US" dirty="0" smtClean="0">
                <a:solidFill>
                  <a:srgbClr val="000000"/>
                </a:solidFill>
                <a:latin typeface="Calibri"/>
              </a:rPr>
              <a:t>, the “entanglement rate” (</a:t>
            </a:r>
            <a:r>
              <a:rPr lang="en-US" dirty="0" err="1" smtClean="0">
                <a:solidFill>
                  <a:srgbClr val="000000"/>
                </a:solidFill>
                <a:latin typeface="Calibri"/>
              </a:rPr>
              <a:t>decoherence</a:t>
            </a:r>
            <a:r>
              <a:rPr lang="en-US" dirty="0" smtClean="0">
                <a:solidFill>
                  <a:srgbClr val="000000"/>
                </a:solidFill>
                <a:latin typeface="Calibri"/>
              </a:rPr>
              <a:t> rate) is </a:t>
            </a:r>
          </a:p>
          <a:p>
            <a:r>
              <a:rPr lang="en-US" dirty="0" smtClean="0">
                <a:solidFill>
                  <a:srgbClr val="000000"/>
                </a:solidFill>
                <a:latin typeface="Calibri"/>
              </a:rPr>
              <a:t>(M: mass, </a:t>
            </a:r>
            <a:r>
              <a:rPr lang="en-US" dirty="0" smtClean="0">
                <a:solidFill>
                  <a:srgbClr val="000000"/>
                </a:solidFill>
                <a:latin typeface="Symbol" charset="2"/>
                <a:cs typeface="Symbol" charset="2"/>
              </a:rPr>
              <a:t>r</a:t>
            </a:r>
            <a:r>
              <a:rPr lang="en-US" dirty="0" smtClean="0">
                <a:solidFill>
                  <a:srgbClr val="000000"/>
                </a:solidFill>
                <a:latin typeface="Calibri"/>
              </a:rPr>
              <a:t>: density)</a:t>
            </a:r>
          </a:p>
          <a:p>
            <a:endParaRPr lang="en-US" dirty="0" smtClean="0">
              <a:solidFill>
                <a:srgbClr val="000000"/>
              </a:solidFill>
              <a:latin typeface="Calibri"/>
            </a:endParaRPr>
          </a:p>
          <a:p>
            <a:endParaRPr lang="en-US" dirty="0">
              <a:solidFill>
                <a:srgbClr val="000000"/>
              </a:solidFill>
              <a:latin typeface="Calibri"/>
            </a:endParaRPr>
          </a:p>
        </p:txBody>
      </p:sp>
      <p:pic>
        <p:nvPicPr>
          <p:cNvPr id="8" name="Bild 7"/>
          <p:cNvPicPr>
            <a:picLocks noChangeAspect="1"/>
          </p:cNvPicPr>
          <p:nvPr/>
        </p:nvPicPr>
        <p:blipFill>
          <a:blip r:embed="rId14"/>
          <a:stretch>
            <a:fillRect/>
          </a:stretch>
        </p:blipFill>
        <p:spPr>
          <a:xfrm>
            <a:off x="4133276" y="2181901"/>
            <a:ext cx="5010724" cy="264302"/>
          </a:xfrm>
          <a:prstGeom prst="rect">
            <a:avLst/>
          </a:prstGeom>
        </p:spPr>
      </p:pic>
      <p:pic>
        <p:nvPicPr>
          <p:cNvPr id="9" name="Bild 8"/>
          <p:cNvPicPr>
            <a:picLocks noChangeAspect="1"/>
          </p:cNvPicPr>
          <p:nvPr/>
        </p:nvPicPr>
        <p:blipFill>
          <a:blip r:embed="rId15"/>
          <a:stretch>
            <a:fillRect/>
          </a:stretch>
        </p:blipFill>
        <p:spPr>
          <a:xfrm>
            <a:off x="5277427" y="7715938"/>
            <a:ext cx="3009900" cy="812800"/>
          </a:xfrm>
          <a:prstGeom prst="rect">
            <a:avLst/>
          </a:prstGeom>
          <a:solidFill>
            <a:srgbClr val="FFFFC1"/>
          </a:solidFill>
        </p:spPr>
      </p:pic>
      <p:pic>
        <p:nvPicPr>
          <p:cNvPr id="10" name="Bild 9"/>
          <p:cNvPicPr>
            <a:picLocks noChangeAspect="1"/>
          </p:cNvPicPr>
          <p:nvPr/>
        </p:nvPicPr>
        <p:blipFill>
          <a:blip r:embed="rId16"/>
          <a:stretch>
            <a:fillRect/>
          </a:stretch>
        </p:blipFill>
        <p:spPr>
          <a:xfrm>
            <a:off x="235212" y="5875753"/>
            <a:ext cx="8767656" cy="6052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Bild 10"/>
          <p:cNvPicPr>
            <a:picLocks noChangeAspect="1"/>
          </p:cNvPicPr>
          <p:nvPr/>
        </p:nvPicPr>
        <p:blipFill>
          <a:blip r:embed="rId17"/>
          <a:stretch>
            <a:fillRect/>
          </a:stretch>
        </p:blipFill>
        <p:spPr>
          <a:xfrm>
            <a:off x="9453227" y="3896765"/>
            <a:ext cx="9144000" cy="4154639"/>
          </a:xfrm>
          <a:prstGeom prst="rect">
            <a:avLst/>
          </a:prstGeom>
        </p:spPr>
      </p:pic>
    </p:spTree>
    <p:extLst>
      <p:ext uri="{BB962C8B-B14F-4D97-AF65-F5344CB8AC3E}">
        <p14:creationId xmlns:p14="http://schemas.microsoft.com/office/powerpoint/2010/main" val="177052799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10458450" cy="15430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a:endParaRPr lang="de-AT">
              <a:solidFill>
                <a:prstClr val="black"/>
              </a:solidFill>
              <a:latin typeface="Calibri"/>
              <a:ea typeface="ＭＳ Ｐゴシック" charset="-128"/>
            </a:endParaRPr>
          </a:p>
        </p:txBody>
      </p:sp>
      <p:sp>
        <p:nvSpPr>
          <p:cNvPr id="9219" name="Rectangle 3"/>
          <p:cNvSpPr>
            <a:spLocks noChangeArrowheads="1"/>
          </p:cNvSpPr>
          <p:nvPr/>
        </p:nvSpPr>
        <p:spPr bwMode="auto">
          <a:xfrm>
            <a:off x="231775" y="7700963"/>
            <a:ext cx="8847138" cy="952500"/>
          </a:xfrm>
          <a:prstGeom prst="rect">
            <a:avLst/>
          </a:prstGeom>
          <a:solidFill>
            <a:schemeClr val="bg1"/>
          </a:solidFill>
          <a:ln w="50800">
            <a:solidFill>
              <a:srgbClr val="BB1D82"/>
            </a:solidFill>
            <a:miter lim="800000"/>
            <a:headEnd/>
            <a:tailEnd/>
          </a:ln>
          <a:effectLst>
            <a:outerShdw dist="107763" dir="2700000" algn="ctr" rotWithShape="0">
              <a:schemeClr val="bg2">
                <a:alpha val="50000"/>
              </a:schemeClr>
            </a:outerShdw>
          </a:effectLst>
        </p:spPr>
        <p:txBody>
          <a:bodyPr wrap="none" anchor="ctr"/>
          <a:lstStyle/>
          <a:p>
            <a:pPr defTabSz="914400"/>
            <a:endParaRPr lang="de-AT">
              <a:solidFill>
                <a:prstClr val="black"/>
              </a:solidFill>
              <a:latin typeface="Calibri"/>
              <a:ea typeface="ＭＳ Ｐゴシック" charset="-128"/>
            </a:endParaRPr>
          </a:p>
        </p:txBody>
      </p:sp>
      <p:sp>
        <p:nvSpPr>
          <p:cNvPr id="9220" name="Rectangle 4"/>
          <p:cNvSpPr>
            <a:spLocks noGrp="1" noChangeArrowheads="1"/>
          </p:cNvSpPr>
          <p:nvPr>
            <p:ph type="title"/>
          </p:nvPr>
        </p:nvSpPr>
        <p:spPr bwMode="auto">
          <a:xfrm>
            <a:off x="9666288" y="5302250"/>
            <a:ext cx="8569325"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b="1" smtClean="0">
                <a:solidFill>
                  <a:schemeClr val="tx1"/>
                </a:solidFill>
                <a:latin typeface="Arial" charset="0"/>
              </a:rPr>
              <a:t>E. Schrödinger, Naturwissenschaften 23, 52 ff. (1935) </a:t>
            </a:r>
          </a:p>
        </p:txBody>
      </p:sp>
      <p:pic>
        <p:nvPicPr>
          <p:cNvPr id="922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8613" y="792163"/>
            <a:ext cx="2928937" cy="3014662"/>
          </a:xfrm>
          <a:prstGeom prst="rect">
            <a:avLst/>
          </a:prstGeom>
          <a:noFill/>
          <a:ln w="38100">
            <a:solidFill>
              <a:schemeClr val="accent2"/>
            </a:solidFill>
            <a:miter lim="800000"/>
            <a:headEnd/>
            <a:tailEnd/>
          </a:ln>
          <a:effectLst>
            <a:outerShdw dist="107763"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pic>
      <p:pic>
        <p:nvPicPr>
          <p:cNvPr id="9222" name="Picture 7" descr="k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0000">
            <a:off x="522288" y="4275138"/>
            <a:ext cx="8308975"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 Box 9"/>
          <p:cNvSpPr txBox="1">
            <a:spLocks noChangeArrowheads="1"/>
          </p:cNvSpPr>
          <p:nvPr/>
        </p:nvSpPr>
        <p:spPr bwMode="auto">
          <a:xfrm>
            <a:off x="192088" y="7745413"/>
            <a:ext cx="8951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600">
                <a:solidFill>
                  <a:schemeClr val="tx1"/>
                </a:solidFill>
                <a:latin typeface="OfficinaSansITCPro Book" pitchFamily="50" charset="0"/>
                <a:ea typeface="ＭＳ Ｐゴシック" charset="-128"/>
              </a:defRPr>
            </a:lvl1pPr>
            <a:lvl2pPr marL="742950" indent="-285750">
              <a:defRPr sz="1600">
                <a:solidFill>
                  <a:schemeClr val="tx1"/>
                </a:solidFill>
                <a:latin typeface="OfficinaSansITCPro Book" pitchFamily="50" charset="0"/>
                <a:ea typeface="ＭＳ Ｐゴシック" charset="-128"/>
              </a:defRPr>
            </a:lvl2pPr>
            <a:lvl3pPr marL="1143000" indent="-228600">
              <a:defRPr sz="1600">
                <a:solidFill>
                  <a:schemeClr val="tx1"/>
                </a:solidFill>
                <a:latin typeface="OfficinaSansITCPro Book" pitchFamily="50" charset="0"/>
                <a:ea typeface="ＭＳ Ｐゴシック" charset="-128"/>
              </a:defRPr>
            </a:lvl3pPr>
            <a:lvl4pPr marL="1600200" indent="-228600">
              <a:defRPr sz="1600">
                <a:solidFill>
                  <a:schemeClr val="tx1"/>
                </a:solidFill>
                <a:latin typeface="OfficinaSansITCPro Book" pitchFamily="50" charset="0"/>
                <a:ea typeface="ＭＳ Ｐゴシック" charset="-128"/>
              </a:defRPr>
            </a:lvl4pPr>
            <a:lvl5pPr marL="2057400" indent="-228600">
              <a:defRPr sz="1600">
                <a:solidFill>
                  <a:schemeClr val="tx1"/>
                </a:solidFill>
                <a:latin typeface="OfficinaSansITCPro Book" pitchFamily="50" charset="0"/>
                <a:ea typeface="ＭＳ Ｐゴシック" charset="-128"/>
              </a:defRPr>
            </a:lvl5pPr>
            <a:lvl6pPr marL="25146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6pPr>
            <a:lvl7pPr marL="29718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7pPr>
            <a:lvl8pPr marL="34290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8pPr>
            <a:lvl9pPr marL="38862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9pPr>
          </a:lstStyle>
          <a:p>
            <a:pPr algn="ctr" defTabSz="914400"/>
            <a:r>
              <a:rPr lang="en-US" sz="2000">
                <a:solidFill>
                  <a:prstClr val="black"/>
                </a:solidFill>
                <a:latin typeface="Arial" charset="0"/>
              </a:rPr>
              <a:t>Schrödinger’s Cat = Entanglement involving </a:t>
            </a:r>
            <a:r>
              <a:rPr lang="en-US" sz="2000" b="1">
                <a:solidFill>
                  <a:srgbClr val="BB1D82"/>
                </a:solidFill>
                <a:latin typeface="Arial" charset="0"/>
              </a:rPr>
              <a:t>macroscopically distinct states</a:t>
            </a:r>
          </a:p>
        </p:txBody>
      </p:sp>
      <p:sp>
        <p:nvSpPr>
          <p:cNvPr id="9225" name="Line 10"/>
          <p:cNvSpPr>
            <a:spLocks noChangeShapeType="1"/>
          </p:cNvSpPr>
          <p:nvPr/>
        </p:nvSpPr>
        <p:spPr bwMode="auto">
          <a:xfrm>
            <a:off x="592138" y="8329613"/>
            <a:ext cx="40481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Calibri"/>
              <a:ea typeface="ＭＳ Ｐゴシック" charset="-128"/>
            </a:endParaRPr>
          </a:p>
        </p:txBody>
      </p:sp>
      <p:sp>
        <p:nvSpPr>
          <p:cNvPr id="1320971" name="Text Box 11"/>
          <p:cNvSpPr txBox="1">
            <a:spLocks noChangeArrowheads="1"/>
          </p:cNvSpPr>
          <p:nvPr/>
        </p:nvSpPr>
        <p:spPr bwMode="auto">
          <a:xfrm>
            <a:off x="960438" y="8150225"/>
            <a:ext cx="5654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a:defRPr/>
            </a:pPr>
            <a:r>
              <a:rPr lang="en-US" sz="2000">
                <a:solidFill>
                  <a:prstClr val="black"/>
                </a:solidFill>
                <a:latin typeface="Arial" charset="0"/>
                <a:ea typeface="ＭＳ Ｐゴシック" charset="-128"/>
              </a:rPr>
              <a:t>should be possible for </a:t>
            </a:r>
            <a:r>
              <a:rPr lang="en-US" sz="2000" b="1">
                <a:solidFill>
                  <a:srgbClr val="BB1D82"/>
                </a:solidFill>
                <a:effectLst>
                  <a:outerShdw blurRad="38100" dist="38100" dir="2700000" algn="tl">
                    <a:srgbClr val="C0C0C0"/>
                  </a:outerShdw>
                </a:effectLst>
                <a:latin typeface="Arial" charset="0"/>
                <a:ea typeface="ＭＳ Ｐゴシック" charset="-128"/>
              </a:rPr>
              <a:t>arbitrarily large systems</a:t>
            </a:r>
          </a:p>
        </p:txBody>
      </p:sp>
      <p:pic>
        <p:nvPicPr>
          <p:cNvPr id="9227"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20300" y="4757738"/>
            <a:ext cx="5715000" cy="519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8" name="Rectangle 13"/>
          <p:cNvSpPr>
            <a:spLocks noGrp="1" noChangeArrowheads="1"/>
          </p:cNvSpPr>
          <p:nvPr>
            <p:ph type="body" idx="1"/>
          </p:nvPr>
        </p:nvSpPr>
        <p:spPr>
          <a:xfrm>
            <a:off x="10294938" y="325438"/>
            <a:ext cx="8569325" cy="4525962"/>
          </a:xfrm>
          <a:noFill/>
        </p:spPr>
        <p:txBody>
          <a:bodyPr/>
          <a:lstStyle/>
          <a:p>
            <a:pPr eaLnBrk="1" hangingPunct="1">
              <a:lnSpc>
                <a:spcPct val="80000"/>
              </a:lnSpc>
            </a:pPr>
            <a:r>
              <a:rPr lang="de-DE" sz="2400" smtClean="0">
                <a:solidFill>
                  <a:schemeClr val="tx1"/>
                </a:solidFill>
              </a:rPr>
              <a:t>Warum „darf“ das nicht sein? </a:t>
            </a:r>
          </a:p>
          <a:p>
            <a:pPr eaLnBrk="1" hangingPunct="1">
              <a:lnSpc>
                <a:spcPct val="80000"/>
              </a:lnSpc>
            </a:pPr>
            <a:endParaRPr lang="de-DE" sz="2400" smtClean="0">
              <a:solidFill>
                <a:schemeClr val="tx1"/>
              </a:solidFill>
            </a:endParaRPr>
          </a:p>
          <a:p>
            <a:pPr eaLnBrk="1" hangingPunct="1">
              <a:lnSpc>
                <a:spcPct val="80000"/>
              </a:lnSpc>
            </a:pPr>
            <a:r>
              <a:rPr lang="de-DE" sz="2400" smtClean="0">
                <a:solidFill>
                  <a:schemeClr val="tx1"/>
                </a:solidFill>
              </a:rPr>
              <a:t>Weil wir denken, dass es Zustände in der Natur gibt, die „irreversibel“ eine bestimmte Grüße annehmen (wenn ich mich einmal dazu entschieden habe, rechts um den Baum zu faghren, kann ich nichzt gleichzeitig auch links herum fahren…</a:t>
            </a:r>
          </a:p>
          <a:p>
            <a:pPr eaLnBrk="1" hangingPunct="1">
              <a:lnSpc>
                <a:spcPct val="80000"/>
              </a:lnSpc>
            </a:pPr>
            <a:r>
              <a:rPr lang="de-DE" sz="2400" smtClean="0">
                <a:solidFill>
                  <a:schemeClr val="tx1"/>
                </a:solidFill>
              </a:rPr>
              <a:t>Ausschließlichkeitskriterium = „makroskopisch unterscheidbar“ </a:t>
            </a:r>
          </a:p>
          <a:p>
            <a:pPr eaLnBrk="1" hangingPunct="1">
              <a:lnSpc>
                <a:spcPct val="80000"/>
              </a:lnSpc>
            </a:pPr>
            <a:r>
              <a:rPr lang="de-DE" sz="2400" smtClean="0">
                <a:solidFill>
                  <a:schemeClr val="tx1"/>
                </a:solidFill>
              </a:rPr>
              <a:t>Konzeptionelles problem: superposition of macroscopically distinct states</a:t>
            </a:r>
          </a:p>
          <a:p>
            <a:pPr eaLnBrk="1" hangingPunct="1">
              <a:lnSpc>
                <a:spcPct val="80000"/>
              </a:lnSpc>
            </a:pPr>
            <a:endParaRPr lang="de-DE" sz="2400" smtClean="0">
              <a:solidFill>
                <a:schemeClr val="tx1"/>
              </a:solidFill>
            </a:endParaRPr>
          </a:p>
          <a:p>
            <a:pPr eaLnBrk="1" hangingPunct="1">
              <a:lnSpc>
                <a:spcPct val="80000"/>
              </a:lnSpc>
            </a:pPr>
            <a:r>
              <a:rPr lang="de-DE" sz="2400" smtClean="0">
                <a:solidFill>
                  <a:schemeClr val="tx1"/>
                </a:solidFill>
              </a:rPr>
              <a:t>Extremfall:</a:t>
            </a:r>
          </a:p>
          <a:p>
            <a:pPr eaLnBrk="1" hangingPunct="1">
              <a:lnSpc>
                <a:spcPct val="80000"/>
              </a:lnSpc>
            </a:pPr>
            <a:r>
              <a:rPr lang="de-DE" sz="2400" smtClean="0">
                <a:solidFill>
                  <a:schemeClr val="tx1"/>
                </a:solidFill>
              </a:rPr>
              <a:t>Schrödinger‘s cat: eine „burleske“ Sitation?</a:t>
            </a:r>
          </a:p>
        </p:txBody>
      </p:sp>
      <p:sp>
        <p:nvSpPr>
          <p:cNvPr id="9229" name="Text Box 14"/>
          <p:cNvSpPr txBox="1">
            <a:spLocks noChangeArrowheads="1"/>
          </p:cNvSpPr>
          <p:nvPr/>
        </p:nvSpPr>
        <p:spPr bwMode="auto">
          <a:xfrm>
            <a:off x="407988" y="7173913"/>
            <a:ext cx="82407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OfficinaSansITCPro Book" pitchFamily="50" charset="0"/>
                <a:ea typeface="ＭＳ Ｐゴシック" charset="-128"/>
              </a:defRPr>
            </a:lvl1pPr>
            <a:lvl2pPr marL="742950" indent="-285750">
              <a:defRPr sz="1600">
                <a:solidFill>
                  <a:schemeClr val="tx1"/>
                </a:solidFill>
                <a:latin typeface="OfficinaSansITCPro Book" pitchFamily="50" charset="0"/>
                <a:ea typeface="ＭＳ Ｐゴシック" charset="-128"/>
              </a:defRPr>
            </a:lvl2pPr>
            <a:lvl3pPr marL="1143000" indent="-228600">
              <a:defRPr sz="1600">
                <a:solidFill>
                  <a:schemeClr val="tx1"/>
                </a:solidFill>
                <a:latin typeface="OfficinaSansITCPro Book" pitchFamily="50" charset="0"/>
                <a:ea typeface="ＭＳ Ｐゴシック" charset="-128"/>
              </a:defRPr>
            </a:lvl3pPr>
            <a:lvl4pPr marL="1600200" indent="-228600">
              <a:defRPr sz="1600">
                <a:solidFill>
                  <a:schemeClr val="tx1"/>
                </a:solidFill>
                <a:latin typeface="OfficinaSansITCPro Book" pitchFamily="50" charset="0"/>
                <a:ea typeface="ＭＳ Ｐゴシック" charset="-128"/>
              </a:defRPr>
            </a:lvl4pPr>
            <a:lvl5pPr marL="2057400" indent="-228600">
              <a:defRPr sz="1600">
                <a:solidFill>
                  <a:schemeClr val="tx1"/>
                </a:solidFill>
                <a:latin typeface="OfficinaSansITCPro Book" pitchFamily="50" charset="0"/>
                <a:ea typeface="ＭＳ Ｐゴシック" charset="-128"/>
              </a:defRPr>
            </a:lvl5pPr>
            <a:lvl6pPr marL="25146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6pPr>
            <a:lvl7pPr marL="29718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7pPr>
            <a:lvl8pPr marL="34290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8pPr>
            <a:lvl9pPr marL="3886200" indent="-228600" eaLnBrk="0" fontAlgn="base" hangingPunct="0">
              <a:spcBef>
                <a:spcPct val="0"/>
              </a:spcBef>
              <a:spcAft>
                <a:spcPct val="0"/>
              </a:spcAft>
              <a:defRPr sz="1600">
                <a:solidFill>
                  <a:schemeClr val="tx1"/>
                </a:solidFill>
                <a:latin typeface="OfficinaSansITCPro Book" pitchFamily="50" charset="0"/>
                <a:ea typeface="ＭＳ Ｐゴシック" charset="-128"/>
              </a:defRPr>
            </a:lvl9pPr>
          </a:lstStyle>
          <a:p>
            <a:pPr algn="ctr" defTabSz="914400">
              <a:lnSpc>
                <a:spcPct val="110000"/>
              </a:lnSpc>
            </a:pPr>
            <a:r>
              <a:rPr lang="de-DE" sz="2000" b="1">
                <a:solidFill>
                  <a:prstClr val="black"/>
                </a:solidFill>
                <a:latin typeface="Arial" charset="0"/>
              </a:rPr>
              <a:t>„Überlagerung“ von makroskopisch unterscheidbaren Zuständen – unabhängig von Größe, Komplexität, etc.! </a:t>
            </a:r>
          </a:p>
        </p:txBody>
      </p:sp>
      <p:sp>
        <p:nvSpPr>
          <p:cNvPr id="9230" name="Rectangle 15"/>
          <p:cNvSpPr>
            <a:spLocks noChangeArrowheads="1"/>
          </p:cNvSpPr>
          <p:nvPr/>
        </p:nvSpPr>
        <p:spPr bwMode="auto">
          <a:xfrm>
            <a:off x="2092325" y="5437188"/>
            <a:ext cx="7013575"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914400">
              <a:spcBef>
                <a:spcPct val="30000"/>
              </a:spcBef>
            </a:pPr>
            <a:r>
              <a:rPr lang="en-US" sz="2000" i="1">
                <a:solidFill>
                  <a:prstClr val="black"/>
                </a:solidFill>
                <a:latin typeface="Arial" charset="0"/>
                <a:ea typeface="ＭＳ Ｐゴシック" charset="-128"/>
              </a:rPr>
              <a:t>“By no art of interpretation can this </a:t>
            </a:r>
            <a:r>
              <a:rPr lang="en-US" sz="2000" i="1">
                <a:solidFill>
                  <a:prstClr val="black"/>
                </a:solidFill>
                <a:latin typeface="Symbol" pitchFamily="18" charset="2"/>
                <a:ea typeface="ＭＳ Ｐゴシック" charset="-128"/>
              </a:rPr>
              <a:t>Y</a:t>
            </a:r>
            <a:r>
              <a:rPr lang="en-US" sz="2000" i="1">
                <a:solidFill>
                  <a:prstClr val="black"/>
                </a:solidFill>
                <a:latin typeface="Arial" charset="0"/>
                <a:ea typeface="ＭＳ Ｐゴシック" charset="-128"/>
              </a:rPr>
              <a:t>-function be made an adequate description of the real factual situation; …” </a:t>
            </a:r>
          </a:p>
          <a:p>
            <a:pPr algn="r" defTabSz="914400">
              <a:spcBef>
                <a:spcPct val="30000"/>
              </a:spcBef>
            </a:pPr>
            <a:r>
              <a:rPr lang="en-US" sz="2000" i="1">
                <a:solidFill>
                  <a:prstClr val="black"/>
                </a:solidFill>
                <a:latin typeface="Arial" charset="0"/>
                <a:ea typeface="ＭＳ Ｐゴシック" charset="-128"/>
              </a:rPr>
              <a:t>Einstein to Schrödinger (August 1935)</a:t>
            </a:r>
          </a:p>
        </p:txBody>
      </p:sp>
      <p:pic>
        <p:nvPicPr>
          <p:cNvPr id="9231" name="Picture 16" descr="kag07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995863"/>
            <a:ext cx="1862138"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7">
            <p14:nvContentPartPr>
              <p14:cNvPr id="1320977" name="Ink 17"/>
              <p14:cNvContentPartPr>
                <a14:cpLocks xmlns:a14="http://schemas.microsoft.com/office/drawing/2010/main" noRot="1" noChangeAspect="1" noEditPoints="1" noChangeArrowheads="1" noChangeShapeType="1"/>
              </p14:cNvContentPartPr>
              <p14:nvPr/>
            </p14:nvContentPartPr>
            <p14:xfrm>
              <a:off x="1735138" y="1311275"/>
              <a:ext cx="3413125" cy="1470025"/>
            </p14:xfrm>
          </p:contentPart>
        </mc:Choice>
        <mc:Fallback xmlns="">
          <p:pic>
            <p:nvPicPr>
              <p:cNvPr id="1320977" name="Ink 17"/>
              <p:cNvPicPr>
                <a:picLocks noRot="1" noChangeAspect="1" noEditPoints="1" noChangeArrowheads="1" noChangeShapeType="1"/>
              </p:cNvPicPr>
              <p:nvPr/>
            </p:nvPicPr>
            <p:blipFill>
              <a:blip r:embed="rId8"/>
              <a:stretch>
                <a:fillRect/>
              </a:stretch>
            </p:blipFill>
            <p:spPr>
              <a:xfrm>
                <a:off x="1717498" y="1301914"/>
                <a:ext cx="3448405" cy="149702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20978" name="Ink 18"/>
              <p14:cNvContentPartPr>
                <a14:cpLocks xmlns:a14="http://schemas.microsoft.com/office/drawing/2010/main" noRot="1" noChangeAspect="1" noEditPoints="1" noChangeArrowheads="1" noChangeShapeType="1"/>
              </p14:cNvContentPartPr>
              <p14:nvPr/>
            </p14:nvContentPartPr>
            <p14:xfrm>
              <a:off x="2409825" y="2436813"/>
              <a:ext cx="96838" cy="246062"/>
            </p14:xfrm>
          </p:contentPart>
        </mc:Choice>
        <mc:Fallback xmlns="">
          <p:pic>
            <p:nvPicPr>
              <p:cNvPr id="1320978" name="Ink 18"/>
              <p:cNvPicPr>
                <a:picLocks noRot="1" noChangeAspect="1" noEditPoints="1" noChangeArrowheads="1" noChangeShapeType="1"/>
              </p:cNvPicPr>
              <p:nvPr/>
            </p:nvPicPr>
            <p:blipFill>
              <a:blip r:embed="rId10"/>
              <a:stretch>
                <a:fillRect/>
              </a:stretch>
            </p:blipFill>
            <p:spPr>
              <a:xfrm>
                <a:off x="2400465" y="2427460"/>
                <a:ext cx="115558" cy="264768"/>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0979" name="Ink 19"/>
              <p14:cNvContentPartPr>
                <a14:cpLocks xmlns:a14="http://schemas.microsoft.com/office/drawing/2010/main" noRot="1" noChangeAspect="1" noEditPoints="1" noChangeArrowheads="1" noChangeShapeType="1"/>
              </p14:cNvContentPartPr>
              <p14:nvPr/>
            </p14:nvContentPartPr>
            <p14:xfrm>
              <a:off x="1801813" y="2030413"/>
              <a:ext cx="169862" cy="252412"/>
            </p14:xfrm>
          </p:contentPart>
        </mc:Choice>
        <mc:Fallback xmlns="">
          <p:pic>
            <p:nvPicPr>
              <p:cNvPr id="1320979" name="Ink 19"/>
              <p:cNvPicPr>
                <a:picLocks noRot="1" noChangeAspect="1" noEditPoints="1" noChangeArrowheads="1" noChangeShapeType="1"/>
              </p:cNvPicPr>
              <p:nvPr/>
            </p:nvPicPr>
            <p:blipFill>
              <a:blip r:embed="rId12"/>
              <a:stretch>
                <a:fillRect/>
              </a:stretch>
            </p:blipFill>
            <p:spPr>
              <a:xfrm>
                <a:off x="1784179" y="2012769"/>
                <a:ext cx="205130" cy="287699"/>
              </a:xfrm>
              <a:prstGeom prst="rect">
                <a:avLst/>
              </a:prstGeom>
            </p:spPr>
          </p:pic>
        </mc:Fallback>
      </mc:AlternateContent>
      <p:sp>
        <p:nvSpPr>
          <p:cNvPr id="1320980" name="Text Box 20"/>
          <p:cNvSpPr txBox="1">
            <a:spLocks noChangeArrowheads="1"/>
          </p:cNvSpPr>
          <p:nvPr/>
        </p:nvSpPr>
        <p:spPr bwMode="auto">
          <a:xfrm>
            <a:off x="153988" y="101600"/>
            <a:ext cx="9144000" cy="457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a:r>
              <a:rPr lang="de-DE" dirty="0" err="1">
                <a:ea typeface="ＭＳ Ｐゴシック" charset="-128"/>
              </a:rPr>
              <a:t>Schrödinger‘s</a:t>
            </a:r>
            <a:r>
              <a:rPr lang="de-DE" dirty="0">
                <a:ea typeface="ＭＳ Ｐゴシック" charset="-128"/>
              </a:rPr>
              <a:t> </a:t>
            </a:r>
            <a:r>
              <a:rPr lang="de-DE" dirty="0" err="1">
                <a:ea typeface="ＭＳ Ｐゴシック" charset="-128"/>
              </a:rPr>
              <a:t>Cat</a:t>
            </a:r>
            <a:r>
              <a:rPr lang="de-DE" dirty="0">
                <a:ea typeface="ＭＳ Ｐゴシック" charset="-128"/>
              </a:rPr>
              <a:t>: „ein ganz burlesker Fall“…</a:t>
            </a:r>
          </a:p>
        </p:txBody>
      </p:sp>
      <p:sp>
        <p:nvSpPr>
          <p:cNvPr id="20" name="Text Box 13"/>
          <p:cNvSpPr txBox="1">
            <a:spLocks noChangeArrowheads="1"/>
          </p:cNvSpPr>
          <p:nvPr/>
        </p:nvSpPr>
        <p:spPr bwMode="auto">
          <a:xfrm>
            <a:off x="632905" y="1772320"/>
            <a:ext cx="1330326"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a:r>
              <a:rPr lang="de-DE" dirty="0">
                <a:solidFill>
                  <a:prstClr val="black"/>
                </a:solidFill>
                <a:latin typeface="Arial" charset="0"/>
                <a:ea typeface="ＭＳ Ｐゴシック" charset="-128"/>
              </a:rPr>
              <a:t>Single-photon </a:t>
            </a:r>
            <a:r>
              <a:rPr lang="de-DE" dirty="0" err="1">
                <a:solidFill>
                  <a:prstClr val="black"/>
                </a:solidFill>
                <a:latin typeface="Arial" charset="0"/>
                <a:ea typeface="ＭＳ Ｐゴシック" charset="-128"/>
              </a:rPr>
              <a:t>source</a:t>
            </a:r>
            <a:endParaRPr lang="de-DE" dirty="0">
              <a:solidFill>
                <a:prstClr val="black"/>
              </a:solidFill>
              <a:latin typeface="Arial" charset="0"/>
              <a:ea typeface="ＭＳ Ｐゴシック" charset="-128"/>
            </a:endParaRPr>
          </a:p>
        </p:txBody>
      </p:sp>
    </p:spTree>
    <p:extLst>
      <p:ext uri="{BB962C8B-B14F-4D97-AF65-F5344CB8AC3E}">
        <p14:creationId xmlns:p14="http://schemas.microsoft.com/office/powerpoint/2010/main" val="226545686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2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70" y="247696"/>
            <a:ext cx="67056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Ellipse 16"/>
          <p:cNvSpPr/>
          <p:nvPr/>
        </p:nvSpPr>
        <p:spPr>
          <a:xfrm>
            <a:off x="6437193" y="1377759"/>
            <a:ext cx="464024" cy="464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19" name="Ellipse 18"/>
          <p:cNvSpPr/>
          <p:nvPr/>
        </p:nvSpPr>
        <p:spPr>
          <a:xfrm>
            <a:off x="4788089" y="1452821"/>
            <a:ext cx="232012" cy="232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18" name="Textfeld 17"/>
          <p:cNvSpPr txBox="1"/>
          <p:nvPr/>
        </p:nvSpPr>
        <p:spPr>
          <a:xfrm>
            <a:off x="6913484" y="1425521"/>
            <a:ext cx="742511" cy="369332"/>
          </a:xfrm>
          <a:prstGeom prst="rect">
            <a:avLst/>
          </a:prstGeom>
          <a:noFill/>
        </p:spPr>
        <p:txBody>
          <a:bodyPr wrap="none" rtlCol="0">
            <a:spAutoFit/>
          </a:bodyPr>
          <a:lstStyle/>
          <a:p>
            <a:r>
              <a:rPr lang="de-AT" sz="1800" dirty="0" smtClean="0">
                <a:solidFill>
                  <a:srgbClr val="000000"/>
                </a:solidFill>
                <a:latin typeface="Times New Roman" pitchFamily="18" charset="0"/>
                <a:cs typeface="Times New Roman" pitchFamily="18" charset="0"/>
              </a:rPr>
              <a:t>Ball 2</a:t>
            </a:r>
            <a:endParaRPr lang="de-AT" sz="1800" dirty="0">
              <a:solidFill>
                <a:srgbClr val="000000"/>
              </a:solidFill>
              <a:latin typeface="Times New Roman" pitchFamily="18" charset="0"/>
              <a:cs typeface="Times New Roman" pitchFamily="18" charset="0"/>
            </a:endParaRPr>
          </a:p>
        </p:txBody>
      </p:sp>
      <p:sp>
        <p:nvSpPr>
          <p:cNvPr id="4" name="Text Box 3"/>
          <p:cNvSpPr txBox="1">
            <a:spLocks noChangeArrowheads="1"/>
          </p:cNvSpPr>
          <p:nvPr/>
        </p:nvSpPr>
        <p:spPr bwMode="auto">
          <a:xfrm>
            <a:off x="63500" y="66630"/>
            <a:ext cx="7356481"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algn="l">
              <a:spcBef>
                <a:spcPts val="0"/>
              </a:spcBef>
            </a:pPr>
            <a:r>
              <a:rPr lang="de-DE" sz="2200" b="1" dirty="0" smtClean="0">
                <a:solidFill>
                  <a:srgbClr val="333399"/>
                </a:solidFill>
                <a:effectLst>
                  <a:outerShdw blurRad="38100" dist="38100" dir="2700000" algn="tl">
                    <a:srgbClr val="C0C0C0"/>
                  </a:outerShdw>
                </a:effectLst>
                <a:latin typeface="Arial"/>
              </a:rPr>
              <a:t>An </a:t>
            </a:r>
            <a:r>
              <a:rPr lang="de-DE" sz="2200" b="1" dirty="0" err="1" smtClean="0">
                <a:solidFill>
                  <a:srgbClr val="333399"/>
                </a:solidFill>
                <a:effectLst>
                  <a:outerShdw blurRad="38100" dist="38100" dir="2700000" algn="tl">
                    <a:srgbClr val="C0C0C0"/>
                  </a:outerShdw>
                </a:effectLst>
                <a:latin typeface="Arial"/>
              </a:rPr>
              <a:t>ultimate</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experiment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Entanglement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by</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gravity</a:t>
            </a:r>
            <a:r>
              <a:rPr lang="de-DE" sz="2200" b="1" dirty="0" smtClean="0">
                <a:solidFill>
                  <a:srgbClr val="333399"/>
                </a:solidFill>
                <a:effectLst>
                  <a:outerShdw blurRad="38100" dist="38100" dir="2700000" algn="tl">
                    <a:srgbClr val="C0C0C0"/>
                  </a:outerShdw>
                </a:effectLst>
                <a:latin typeface="Arial"/>
              </a:rPr>
              <a:t>…</a:t>
            </a:r>
            <a:endParaRPr lang="de-DE" sz="2200" b="1" dirty="0">
              <a:solidFill>
                <a:srgbClr val="333399"/>
              </a:solidFill>
              <a:effectLst>
                <a:outerShdw blurRad="38100" dist="38100" dir="2700000" algn="tl">
                  <a:srgbClr val="C0C0C0"/>
                </a:outerShdw>
              </a:effectLst>
              <a:latin typeface="Arial"/>
            </a:endParaRPr>
          </a:p>
        </p:txBody>
      </p:sp>
      <p:pic>
        <p:nvPicPr>
          <p:cNvPr id="2182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58576"/>
          <a:stretch/>
        </p:blipFill>
        <p:spPr bwMode="auto">
          <a:xfrm>
            <a:off x="1252530" y="2656022"/>
            <a:ext cx="7258050" cy="2623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feld 20"/>
          <p:cNvSpPr txBox="1"/>
          <p:nvPr/>
        </p:nvSpPr>
        <p:spPr>
          <a:xfrm>
            <a:off x="525586" y="2575440"/>
            <a:ext cx="1253869" cy="338554"/>
          </a:xfrm>
          <a:prstGeom prst="rect">
            <a:avLst/>
          </a:prstGeom>
          <a:noFill/>
        </p:spPr>
        <p:txBody>
          <a:bodyPr wrap="none" rtlCol="0">
            <a:spAutoFit/>
          </a:bodyPr>
          <a:lstStyle/>
          <a:p>
            <a:r>
              <a:rPr lang="de-AT" dirty="0" smtClean="0">
                <a:solidFill>
                  <a:srgbClr val="000000"/>
                </a:solidFill>
                <a:latin typeface="Times New Roman" pitchFamily="18" charset="0"/>
                <a:cs typeface="Times New Roman" pitchFamily="18" charset="0"/>
              </a:rPr>
              <a:t>FEYNMAN:</a:t>
            </a:r>
            <a:endParaRPr lang="de-AT" dirty="0">
              <a:solidFill>
                <a:srgbClr val="000000"/>
              </a:solidFill>
              <a:latin typeface="Times New Roman" pitchFamily="18" charset="0"/>
              <a:cs typeface="Times New Roman" pitchFamily="18" charset="0"/>
            </a:endParaRPr>
          </a:p>
        </p:txBody>
      </p:sp>
      <p:sp>
        <p:nvSpPr>
          <p:cNvPr id="22" name="Rechteck 21"/>
          <p:cNvSpPr/>
          <p:nvPr/>
        </p:nvSpPr>
        <p:spPr>
          <a:xfrm>
            <a:off x="5683141" y="5110599"/>
            <a:ext cx="2920591" cy="338554"/>
          </a:xfrm>
          <a:prstGeom prst="rect">
            <a:avLst/>
          </a:prstGeom>
        </p:spPr>
        <p:txBody>
          <a:bodyPr wrap="none">
            <a:spAutoFit/>
          </a:bodyPr>
          <a:lstStyle/>
          <a:p>
            <a:r>
              <a:rPr lang="de-AT" dirty="0" err="1" smtClean="0">
                <a:solidFill>
                  <a:srgbClr val="000000"/>
                </a:solidFill>
                <a:latin typeface="Calibri" pitchFamily="34" charset="0"/>
                <a:cs typeface="Calibri" pitchFamily="34" charset="0"/>
              </a:rPr>
              <a:t>Chapel</a:t>
            </a:r>
            <a:r>
              <a:rPr lang="de-AT" dirty="0" smtClean="0">
                <a:solidFill>
                  <a:srgbClr val="000000"/>
                </a:solidFill>
                <a:latin typeface="Calibri" pitchFamily="34" charset="0"/>
                <a:cs typeface="Calibri" pitchFamily="34" charset="0"/>
              </a:rPr>
              <a:t> </a:t>
            </a:r>
            <a:r>
              <a:rPr lang="de-AT" dirty="0">
                <a:solidFill>
                  <a:srgbClr val="000000"/>
                </a:solidFill>
                <a:latin typeface="Calibri" pitchFamily="34" charset="0"/>
                <a:cs typeface="Calibri" pitchFamily="34" charset="0"/>
              </a:rPr>
              <a:t>Hill </a:t>
            </a:r>
            <a:r>
              <a:rPr lang="de-AT" dirty="0" smtClean="0">
                <a:solidFill>
                  <a:srgbClr val="000000"/>
                </a:solidFill>
                <a:latin typeface="Calibri" pitchFamily="34" charset="0"/>
                <a:cs typeface="Calibri" pitchFamily="34" charset="0"/>
              </a:rPr>
              <a:t>Conference 1957 (29)</a:t>
            </a:r>
            <a:endParaRPr lang="de-AT" dirty="0">
              <a:solidFill>
                <a:srgbClr val="000000"/>
              </a:solidFill>
            </a:endParaRPr>
          </a:p>
        </p:txBody>
      </p:sp>
      <mc:AlternateContent xmlns:mc="http://schemas.openxmlformats.org/markup-compatibility/2006" xmlns:p14="http://schemas.microsoft.com/office/powerpoint/2010/main">
        <mc:Choice Requires="p14">
          <p:contentPart p14:bwMode="auto" r:id="rId5">
            <p14:nvContentPartPr>
              <p14:cNvPr id="2" name="Freihand 1"/>
              <p14:cNvContentPartPr/>
              <p14:nvPr/>
            </p14:nvContentPartPr>
            <p14:xfrm>
              <a:off x="5082072" y="4555691"/>
              <a:ext cx="3434760" cy="105840"/>
            </p14:xfrm>
          </p:contentPart>
        </mc:Choice>
        <mc:Fallback xmlns="">
          <p:pic>
            <p:nvPicPr>
              <p:cNvPr id="2" name="Freihand 1"/>
              <p:cNvPicPr/>
              <p:nvPr/>
            </p:nvPicPr>
            <p:blipFill>
              <a:blip r:embed="rId6"/>
              <a:stretch>
                <a:fillRect/>
              </a:stretch>
            </p:blipFill>
            <p:spPr>
              <a:xfrm>
                <a:off x="5082072" y="4555691"/>
                <a:ext cx="3434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p14:cNvContentPartPr/>
              <p14:nvPr/>
            </p14:nvContentPartPr>
            <p14:xfrm>
              <a:off x="1417992" y="4844051"/>
              <a:ext cx="7072560" cy="72360"/>
            </p14:xfrm>
          </p:contentPart>
        </mc:Choice>
        <mc:Fallback xmlns="">
          <p:pic>
            <p:nvPicPr>
              <p:cNvPr id="3" name="Freihand 2"/>
              <p:cNvPicPr/>
              <p:nvPr/>
            </p:nvPicPr>
            <p:blipFill>
              <a:blip r:embed="rId8"/>
              <a:stretch>
                <a:fillRect/>
              </a:stretch>
            </p:blipFill>
            <p:spPr>
              <a:xfrm>
                <a:off x="1417992" y="4844051"/>
                <a:ext cx="70725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p14:cNvContentPartPr/>
              <p14:nvPr/>
            </p14:nvContentPartPr>
            <p14:xfrm>
              <a:off x="1460832" y="5139251"/>
              <a:ext cx="3681360" cy="75960"/>
            </p14:xfrm>
          </p:contentPart>
        </mc:Choice>
        <mc:Fallback xmlns="">
          <p:pic>
            <p:nvPicPr>
              <p:cNvPr id="5" name="Freihand 4"/>
              <p:cNvPicPr/>
              <p:nvPr/>
            </p:nvPicPr>
            <p:blipFill>
              <a:blip r:embed="rId10"/>
              <a:stretch>
                <a:fillRect/>
              </a:stretch>
            </p:blipFill>
            <p:spPr>
              <a:xfrm>
                <a:off x="1460832" y="5139251"/>
                <a:ext cx="36813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p14:cNvContentPartPr/>
              <p14:nvPr/>
            </p14:nvContentPartPr>
            <p14:xfrm>
              <a:off x="4811712" y="2764691"/>
              <a:ext cx="1033560" cy="78480"/>
            </p14:xfrm>
          </p:contentPart>
        </mc:Choice>
        <mc:Fallback xmlns="">
          <p:pic>
            <p:nvPicPr>
              <p:cNvPr id="6" name="Freihand 5"/>
              <p:cNvPicPr/>
              <p:nvPr/>
            </p:nvPicPr>
            <p:blipFill>
              <a:blip r:embed="rId12"/>
              <a:stretch>
                <a:fillRect/>
              </a:stretch>
            </p:blipFill>
            <p:spPr>
              <a:xfrm>
                <a:off x="4811712" y="2764691"/>
                <a:ext cx="10335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Freihand 6"/>
              <p14:cNvContentPartPr/>
              <p14:nvPr/>
            </p14:nvContentPartPr>
            <p14:xfrm>
              <a:off x="5657352" y="2761451"/>
              <a:ext cx="2743560" cy="52920"/>
            </p14:xfrm>
          </p:contentPart>
        </mc:Choice>
        <mc:Fallback xmlns="">
          <p:pic>
            <p:nvPicPr>
              <p:cNvPr id="7" name="Freihand 6"/>
              <p:cNvPicPr/>
              <p:nvPr/>
            </p:nvPicPr>
            <p:blipFill>
              <a:blip r:embed="rId14"/>
              <a:stretch>
                <a:fillRect/>
              </a:stretch>
            </p:blipFill>
            <p:spPr>
              <a:xfrm>
                <a:off x="5657352" y="2761451"/>
                <a:ext cx="2743560" cy="52920"/>
              </a:xfrm>
              <a:prstGeom prst="rect">
                <a:avLst/>
              </a:prstGeom>
            </p:spPr>
          </p:pic>
        </mc:Fallback>
      </mc:AlternateContent>
      <p:sp>
        <p:nvSpPr>
          <p:cNvPr id="23" name="Rechteck 22"/>
          <p:cNvSpPr/>
          <p:nvPr/>
        </p:nvSpPr>
        <p:spPr>
          <a:xfrm>
            <a:off x="1" y="5532196"/>
            <a:ext cx="6257635" cy="1323439"/>
          </a:xfrm>
          <a:prstGeom prst="rect">
            <a:avLst/>
          </a:prstGeom>
          <a:solidFill>
            <a:srgbClr val="FFFFC1"/>
          </a:solidFill>
        </p:spPr>
        <p:txBody>
          <a:bodyPr wrap="square">
            <a:spAutoFit/>
          </a:bodyPr>
          <a:lstStyle/>
          <a:p>
            <a:pPr algn="l"/>
            <a:r>
              <a:rPr lang="en-US" sz="1600" dirty="0" smtClean="0">
                <a:solidFill>
                  <a:srgbClr val="000000"/>
                </a:solidFill>
                <a:latin typeface="Arial"/>
                <a:cs typeface="Arial"/>
              </a:rPr>
              <a:t>Example: For 2 </a:t>
            </a:r>
            <a:r>
              <a:rPr lang="en-US" sz="1600" b="1" dirty="0" smtClean="0">
                <a:solidFill>
                  <a:srgbClr val="000000"/>
                </a:solidFill>
                <a:latin typeface="Arial"/>
                <a:cs typeface="Arial"/>
              </a:rPr>
              <a:t>lead spheres </a:t>
            </a:r>
            <a:r>
              <a:rPr lang="en-US" sz="1600" dirty="0" smtClean="0">
                <a:solidFill>
                  <a:srgbClr val="000000"/>
                </a:solidFill>
                <a:latin typeface="Arial"/>
                <a:cs typeface="Arial"/>
              </a:rPr>
              <a:t>of </a:t>
            </a:r>
            <a:r>
              <a:rPr lang="en-US" sz="1600" b="1" dirty="0" smtClean="0">
                <a:solidFill>
                  <a:srgbClr val="000000"/>
                </a:solidFill>
                <a:latin typeface="Arial"/>
                <a:cs typeface="Arial"/>
              </a:rPr>
              <a:t>diameter 500 µm</a:t>
            </a:r>
            <a:r>
              <a:rPr lang="en-US" sz="1600" dirty="0" smtClean="0">
                <a:solidFill>
                  <a:srgbClr val="000000"/>
                </a:solidFill>
                <a:latin typeface="Arial"/>
                <a:cs typeface="Arial"/>
              </a:rPr>
              <a:t>, an initial </a:t>
            </a:r>
            <a:r>
              <a:rPr lang="en-US" sz="1600" b="1" dirty="0" smtClean="0">
                <a:solidFill>
                  <a:srgbClr val="000000"/>
                </a:solidFill>
                <a:latin typeface="Arial"/>
                <a:cs typeface="Arial"/>
              </a:rPr>
              <a:t>superposition size for sphere 1</a:t>
            </a:r>
            <a:r>
              <a:rPr lang="en-US" sz="1600" dirty="0" smtClean="0">
                <a:solidFill>
                  <a:srgbClr val="000000"/>
                </a:solidFill>
                <a:latin typeface="Arial"/>
                <a:cs typeface="Arial"/>
              </a:rPr>
              <a:t> of</a:t>
            </a:r>
            <a:r>
              <a:rPr lang="en-US" sz="1600" b="1" dirty="0" smtClean="0">
                <a:solidFill>
                  <a:srgbClr val="000000"/>
                </a:solidFill>
                <a:latin typeface="Arial"/>
                <a:cs typeface="Arial"/>
              </a:rPr>
              <a:t> </a:t>
            </a:r>
            <a:r>
              <a:rPr lang="en-US" sz="1600" b="1" dirty="0" err="1" smtClean="0">
                <a:solidFill>
                  <a:srgbClr val="000000"/>
                </a:solidFill>
                <a:latin typeface="Symbol" charset="2"/>
                <a:cs typeface="Symbol" charset="2"/>
              </a:rPr>
              <a:t>D</a:t>
            </a:r>
            <a:r>
              <a:rPr lang="en-US" sz="1600" b="1" dirty="0" err="1" smtClean="0">
                <a:solidFill>
                  <a:srgbClr val="000000"/>
                </a:solidFill>
                <a:latin typeface="Arial"/>
                <a:cs typeface="Arial"/>
              </a:rPr>
              <a:t>r</a:t>
            </a:r>
            <a:r>
              <a:rPr lang="en-US" sz="1600" b="1" dirty="0" smtClean="0">
                <a:solidFill>
                  <a:srgbClr val="000000"/>
                </a:solidFill>
                <a:latin typeface="Arial"/>
                <a:cs typeface="Arial"/>
              </a:rPr>
              <a:t> = 5×10</a:t>
            </a:r>
            <a:r>
              <a:rPr lang="en-US" sz="1600" b="1" baseline="30000" dirty="0" smtClean="0">
                <a:solidFill>
                  <a:srgbClr val="000000"/>
                </a:solidFill>
                <a:latin typeface="Arial"/>
                <a:cs typeface="Arial"/>
              </a:rPr>
              <a:t>-7 </a:t>
            </a:r>
            <a:r>
              <a:rPr lang="en-US" sz="1600" b="1" dirty="0" smtClean="0">
                <a:solidFill>
                  <a:srgbClr val="000000"/>
                </a:solidFill>
                <a:latin typeface="Arial"/>
                <a:cs typeface="Arial"/>
              </a:rPr>
              <a:t>m</a:t>
            </a:r>
            <a:r>
              <a:rPr lang="en-US" sz="1600" dirty="0" smtClean="0">
                <a:solidFill>
                  <a:srgbClr val="000000"/>
                </a:solidFill>
                <a:latin typeface="Arial"/>
                <a:cs typeface="Arial"/>
              </a:rPr>
              <a:t> and preparation of </a:t>
            </a:r>
            <a:r>
              <a:rPr lang="en-US" sz="1600" b="1" dirty="0" smtClean="0">
                <a:solidFill>
                  <a:srgbClr val="000000"/>
                </a:solidFill>
                <a:latin typeface="Arial"/>
                <a:cs typeface="Arial"/>
              </a:rPr>
              <a:t>sphere 2 </a:t>
            </a:r>
            <a:r>
              <a:rPr lang="en-US" sz="1600" dirty="0" smtClean="0">
                <a:solidFill>
                  <a:srgbClr val="000000"/>
                </a:solidFill>
                <a:latin typeface="Arial"/>
                <a:cs typeface="Arial"/>
              </a:rPr>
              <a:t>in a </a:t>
            </a:r>
            <a:r>
              <a:rPr lang="en-US" sz="1600" b="1" dirty="0" smtClean="0">
                <a:solidFill>
                  <a:srgbClr val="000000"/>
                </a:solidFill>
                <a:latin typeface="Arial"/>
                <a:cs typeface="Arial"/>
              </a:rPr>
              <a:t>motional ground state </a:t>
            </a:r>
            <a:r>
              <a:rPr lang="en-US" sz="1600" dirty="0" smtClean="0">
                <a:solidFill>
                  <a:srgbClr val="000000"/>
                </a:solidFill>
                <a:latin typeface="Arial"/>
                <a:cs typeface="Arial"/>
              </a:rPr>
              <a:t>(100 Hz trap frequency) with </a:t>
            </a:r>
            <a:r>
              <a:rPr lang="en-US" sz="1600" b="1" dirty="0" smtClean="0">
                <a:solidFill>
                  <a:srgbClr val="000000"/>
                </a:solidFill>
                <a:latin typeface="Symbol" charset="2"/>
                <a:cs typeface="Symbol" charset="2"/>
              </a:rPr>
              <a:t>D</a:t>
            </a:r>
            <a:r>
              <a:rPr lang="en-US" sz="1600" b="1" dirty="0" smtClean="0">
                <a:solidFill>
                  <a:srgbClr val="000000"/>
                </a:solidFill>
                <a:latin typeface="Arial"/>
                <a:cs typeface="Arial"/>
              </a:rPr>
              <a:t>x</a:t>
            </a:r>
            <a:r>
              <a:rPr lang="en-US" sz="1600" b="1" baseline="-25000" dirty="0" smtClean="0">
                <a:solidFill>
                  <a:srgbClr val="000000"/>
                </a:solidFill>
                <a:latin typeface="Arial"/>
                <a:cs typeface="Arial"/>
              </a:rPr>
              <a:t>0</a:t>
            </a:r>
            <a:r>
              <a:rPr lang="en-US" sz="1600" b="1" dirty="0" smtClean="0">
                <a:solidFill>
                  <a:srgbClr val="000000"/>
                </a:solidFill>
                <a:latin typeface="Arial"/>
                <a:cs typeface="Arial"/>
              </a:rPr>
              <a:t>=10</a:t>
            </a:r>
            <a:r>
              <a:rPr lang="en-US" sz="1600" b="1" baseline="30000" dirty="0" smtClean="0">
                <a:solidFill>
                  <a:srgbClr val="000000"/>
                </a:solidFill>
                <a:latin typeface="Arial"/>
                <a:cs typeface="Arial"/>
              </a:rPr>
              <a:t>-15 </a:t>
            </a:r>
            <a:r>
              <a:rPr lang="en-US" sz="1600" b="1" dirty="0" smtClean="0">
                <a:solidFill>
                  <a:srgbClr val="000000"/>
                </a:solidFill>
                <a:latin typeface="Arial"/>
                <a:cs typeface="Arial"/>
              </a:rPr>
              <a:t>m</a:t>
            </a:r>
            <a:r>
              <a:rPr lang="en-US" sz="1600" dirty="0" smtClean="0">
                <a:solidFill>
                  <a:srgbClr val="000000"/>
                </a:solidFill>
                <a:latin typeface="Arial"/>
                <a:cs typeface="Arial"/>
              </a:rPr>
              <a:t>, we obtain </a:t>
            </a:r>
            <a:r>
              <a:rPr lang="en-US" sz="1600" b="1" dirty="0" smtClean="0">
                <a:solidFill>
                  <a:srgbClr val="000000"/>
                </a:solidFill>
                <a:latin typeface="Symbol" charset="2"/>
                <a:cs typeface="Symbol" charset="2"/>
              </a:rPr>
              <a:t>G</a:t>
            </a:r>
            <a:r>
              <a:rPr lang="en-US" sz="1600" b="1" baseline="-25000" dirty="0" smtClean="0">
                <a:solidFill>
                  <a:srgbClr val="000000"/>
                </a:solidFill>
                <a:latin typeface="Arial"/>
                <a:cs typeface="Arial"/>
              </a:rPr>
              <a:t>ent</a:t>
            </a:r>
            <a:r>
              <a:rPr lang="en-US" sz="1600" b="1" dirty="0" smtClean="0">
                <a:solidFill>
                  <a:srgbClr val="000000"/>
                </a:solidFill>
                <a:latin typeface="Arial"/>
                <a:cs typeface="Arial"/>
              </a:rPr>
              <a:t>=1.5 Hz</a:t>
            </a:r>
            <a:r>
              <a:rPr lang="en-US" sz="1600" dirty="0" smtClean="0">
                <a:solidFill>
                  <a:srgbClr val="000000"/>
                </a:solidFill>
                <a:latin typeface="Arial"/>
                <a:cs typeface="Arial"/>
              </a:rPr>
              <a:t>, i.e. </a:t>
            </a:r>
            <a:r>
              <a:rPr lang="en-US" sz="1600" b="1" dirty="0" smtClean="0">
                <a:solidFill>
                  <a:srgbClr val="000000"/>
                </a:solidFill>
                <a:latin typeface="Arial"/>
                <a:cs typeface="Arial"/>
              </a:rPr>
              <a:t>gravitational entanglement </a:t>
            </a:r>
            <a:r>
              <a:rPr lang="en-US" sz="1600" dirty="0" smtClean="0">
                <a:solidFill>
                  <a:srgbClr val="000000"/>
                </a:solidFill>
                <a:latin typeface="Arial"/>
                <a:cs typeface="Arial"/>
              </a:rPr>
              <a:t>is established on a </a:t>
            </a:r>
            <a:r>
              <a:rPr lang="en-US" sz="1600" b="1" dirty="0" smtClean="0">
                <a:solidFill>
                  <a:srgbClr val="000000"/>
                </a:solidFill>
                <a:latin typeface="Arial"/>
                <a:cs typeface="Arial"/>
              </a:rPr>
              <a:t>second time scale</a:t>
            </a:r>
            <a:r>
              <a:rPr lang="en-US" sz="1600" dirty="0" smtClean="0">
                <a:solidFill>
                  <a:srgbClr val="000000"/>
                </a:solidFill>
                <a:latin typeface="Arial"/>
                <a:cs typeface="Arial"/>
              </a:rPr>
              <a:t>. </a:t>
            </a:r>
            <a:endParaRPr lang="en-US" sz="1600" dirty="0">
              <a:solidFill>
                <a:srgbClr val="000000"/>
              </a:solidFill>
              <a:latin typeface="Arial"/>
              <a:cs typeface="Arial"/>
            </a:endParaRPr>
          </a:p>
        </p:txBody>
      </p:sp>
      <p:pic>
        <p:nvPicPr>
          <p:cNvPr id="8" name="Bild 7"/>
          <p:cNvPicPr>
            <a:picLocks noChangeAspect="1"/>
          </p:cNvPicPr>
          <p:nvPr/>
        </p:nvPicPr>
        <p:blipFill>
          <a:blip r:embed="rId15"/>
          <a:stretch>
            <a:fillRect/>
          </a:stretch>
        </p:blipFill>
        <p:spPr>
          <a:xfrm>
            <a:off x="4133276" y="2181901"/>
            <a:ext cx="5010724" cy="264302"/>
          </a:xfrm>
          <a:prstGeom prst="rect">
            <a:avLst/>
          </a:prstGeom>
        </p:spPr>
      </p:pic>
      <p:pic>
        <p:nvPicPr>
          <p:cNvPr id="9" name="Bild 8"/>
          <p:cNvPicPr>
            <a:picLocks noChangeAspect="1"/>
          </p:cNvPicPr>
          <p:nvPr/>
        </p:nvPicPr>
        <p:blipFill>
          <a:blip r:embed="rId16"/>
          <a:stretch>
            <a:fillRect/>
          </a:stretch>
        </p:blipFill>
        <p:spPr>
          <a:xfrm>
            <a:off x="6201067" y="5793508"/>
            <a:ext cx="3009900" cy="812800"/>
          </a:xfrm>
          <a:prstGeom prst="rect">
            <a:avLst/>
          </a:prstGeom>
          <a:solidFill>
            <a:srgbClr val="FFFFC1"/>
          </a:solidFill>
        </p:spPr>
      </p:pic>
    </p:spTree>
    <p:extLst>
      <p:ext uri="{BB962C8B-B14F-4D97-AF65-F5344CB8AC3E}">
        <p14:creationId xmlns:p14="http://schemas.microsoft.com/office/powerpoint/2010/main" val="217885161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21507" name="Rectangle 3"/>
          <p:cNvSpPr>
            <a:spLocks noGrp="1" noChangeArrowheads="1"/>
          </p:cNvSpPr>
          <p:nvPr>
            <p:ph type="body" idx="1"/>
          </p:nvPr>
        </p:nvSpPr>
        <p:spPr/>
        <p:txBody>
          <a:bodyPr/>
          <a:lstStyle/>
          <a:p>
            <a:endParaRPr lang="de-DE"/>
          </a:p>
        </p:txBody>
      </p:sp>
      <p:pic>
        <p:nvPicPr>
          <p:cNvPr id="21508" name="Picture 4" descr="071221_LSSiNandMir_chipCJ_19"/>
          <p:cNvPicPr>
            <a:picLocks noChangeAspect="1" noChangeArrowheads="1"/>
          </p:cNvPicPr>
          <p:nvPr/>
        </p:nvPicPr>
        <p:blipFill>
          <a:blip r:embed="rId3">
            <a:extLst>
              <a:ext uri="{28A0092B-C50C-407E-A947-70E740481C1C}">
                <a14:useLocalDpi xmlns:a14="http://schemas.microsoft.com/office/drawing/2010/main" val="0"/>
              </a:ext>
            </a:extLst>
          </a:blip>
          <a:srcRect b="11722"/>
          <a:stretch>
            <a:fillRect/>
          </a:stretch>
        </p:blipFill>
        <p:spPr bwMode="auto">
          <a:xfrm>
            <a:off x="-919163" y="-131763"/>
            <a:ext cx="10602913" cy="7019926"/>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chemeClr val="accent2"/>
                </a:solidFill>
                <a:miter lim="800000"/>
                <a:headEnd/>
                <a:tailEnd/>
              </a14:hiddenLine>
            </a:ext>
          </a:extLst>
        </p:spPr>
      </p:pic>
      <p:sp>
        <p:nvSpPr>
          <p:cNvPr id="21509" name="Text Box 5"/>
          <p:cNvSpPr txBox="1">
            <a:spLocks noChangeArrowheads="1"/>
          </p:cNvSpPr>
          <p:nvPr/>
        </p:nvSpPr>
        <p:spPr bwMode="auto">
          <a:xfrm>
            <a:off x="281869" y="1060058"/>
            <a:ext cx="8724282" cy="4162306"/>
          </a:xfrm>
          <a:prstGeom prst="roundRect">
            <a:avLst>
              <a:gd name="adj" fmla="val 9315"/>
            </a:avLst>
          </a:prstGeom>
          <a:solidFill>
            <a:schemeClr val="bg1">
              <a:alpha val="70000"/>
            </a:schemeClr>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pPr marL="571500" indent="-571500">
              <a:buFont typeface="Arial"/>
              <a:buChar char="•"/>
            </a:pP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How</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small</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can</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source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mass</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be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a:t>
            </a:r>
          </a:p>
          <a:p>
            <a:pPr marL="571500" indent="-571500">
              <a:buFont typeface="Arial"/>
              <a:buChar char="•"/>
            </a:pPr>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pPr marL="571500" indent="-571500">
              <a:buFont typeface="Arial"/>
              <a:buChar char="•"/>
            </a:pP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How</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massive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can</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quantum</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system</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be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a:t>
            </a:r>
          </a:p>
          <a:p>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endPar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p:txBody>
      </p:sp>
      <p:sp>
        <p:nvSpPr>
          <p:cNvPr id="21510" name="Line 6"/>
          <p:cNvSpPr>
            <a:spLocks noChangeShapeType="1"/>
          </p:cNvSpPr>
          <p:nvPr/>
        </p:nvSpPr>
        <p:spPr bwMode="auto">
          <a:xfrm>
            <a:off x="1062038" y="6399213"/>
            <a:ext cx="765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latin typeface="Arial" charset="0"/>
              <a:ea typeface="ＭＳ Ｐゴシック"/>
            </a:endParaRPr>
          </a:p>
        </p:txBody>
      </p:sp>
      <p:sp>
        <p:nvSpPr>
          <p:cNvPr id="21511" name="Text Box 7"/>
          <p:cNvSpPr txBox="1">
            <a:spLocks noChangeArrowheads="1"/>
          </p:cNvSpPr>
          <p:nvPr/>
        </p:nvSpPr>
        <p:spPr bwMode="auto">
          <a:xfrm>
            <a:off x="950899" y="6037263"/>
            <a:ext cx="8313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2000" dirty="0">
                <a:solidFill>
                  <a:srgbClr val="FFFFFF"/>
                </a:solidFill>
                <a:latin typeface="Calibri"/>
                <a:cs typeface="Calibri" pitchFamily="34" charset="0"/>
              </a:rPr>
              <a:t>20µm</a:t>
            </a:r>
          </a:p>
        </p:txBody>
      </p:sp>
    </p:spTree>
    <p:extLst>
      <p:ext uri="{BB962C8B-B14F-4D97-AF65-F5344CB8AC3E}">
        <p14:creationId xmlns:p14="http://schemas.microsoft.com/office/powerpoint/2010/main" val="361873659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 11" descr="image.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66" y="1332102"/>
            <a:ext cx="8640000" cy="6480000"/>
          </a:xfrm>
          <a:prstGeom prst="rect">
            <a:avLst/>
          </a:prstGeom>
          <a:ln>
            <a:noFill/>
          </a:ln>
        </p:spPr>
      </p:pic>
      <p:sp>
        <p:nvSpPr>
          <p:cNvPr id="15"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How</a:t>
            </a:r>
            <a:r>
              <a:rPr lang="de-DE" sz="2200" dirty="0" smtClean="0">
                <a:ea typeface="ＭＳ Ｐゴシック" charset="-128"/>
              </a:rPr>
              <a:t> massive/</a:t>
            </a:r>
            <a:r>
              <a:rPr lang="de-DE" sz="2200" dirty="0" err="1" smtClean="0">
                <a:ea typeface="ＭＳ Ｐゴシック" charset="-128"/>
              </a:rPr>
              <a:t>small</a:t>
            </a:r>
            <a:r>
              <a:rPr lang="de-DE" sz="2200" dirty="0" smtClean="0">
                <a:ea typeface="ＭＳ Ｐゴシック" charset="-128"/>
              </a:rPr>
              <a:t> </a:t>
            </a:r>
            <a:r>
              <a:rPr lang="de-DE" sz="2200" dirty="0" err="1" smtClean="0">
                <a:ea typeface="ＭＳ Ｐゴシック" charset="-128"/>
              </a:rPr>
              <a:t>can</a:t>
            </a:r>
            <a:r>
              <a:rPr lang="de-DE" sz="2200" dirty="0" smtClean="0">
                <a:ea typeface="ＭＳ Ｐゴシック" charset="-128"/>
              </a:rPr>
              <a:t> </a:t>
            </a:r>
            <a:r>
              <a:rPr lang="de-DE" sz="2200" dirty="0" err="1" smtClean="0">
                <a:ea typeface="ＭＳ Ｐゴシック" charset="-128"/>
              </a:rPr>
              <a:t>we</a:t>
            </a:r>
            <a:r>
              <a:rPr lang="de-DE" sz="2200" dirty="0" smtClean="0">
                <a:ea typeface="ＭＳ Ｐゴシック" charset="-128"/>
              </a:rPr>
              <a:t> </a:t>
            </a:r>
            <a:r>
              <a:rPr lang="de-DE" sz="2200" dirty="0" err="1" smtClean="0">
                <a:ea typeface="ＭＳ Ｐゴシック" charset="-128"/>
              </a:rPr>
              <a:t>go</a:t>
            </a:r>
            <a:r>
              <a:rPr lang="de-DE" sz="2200" dirty="0" smtClean="0">
                <a:ea typeface="ＭＳ Ｐゴシック" charset="-128"/>
              </a:rPr>
              <a:t>?  </a:t>
            </a:r>
            <a:endParaRPr lang="de-DE" sz="2200" dirty="0">
              <a:ea typeface="ＭＳ Ｐゴシック" charset="-128"/>
            </a:endParaRPr>
          </a:p>
        </p:txBody>
      </p:sp>
      <p:pic>
        <p:nvPicPr>
          <p:cNvPr id="4" name="Bild 3"/>
          <p:cNvPicPr>
            <a:picLocks noChangeAspect="1"/>
          </p:cNvPicPr>
          <p:nvPr/>
        </p:nvPicPr>
        <p:blipFill>
          <a:blip r:embed="rId4"/>
          <a:stretch>
            <a:fillRect/>
          </a:stretch>
        </p:blipFill>
        <p:spPr>
          <a:xfrm>
            <a:off x="2804049" y="728068"/>
            <a:ext cx="1100153" cy="1171673"/>
          </a:xfrm>
          <a:prstGeom prst="rect">
            <a:avLst/>
          </a:prstGeom>
          <a:ln>
            <a:noFill/>
          </a:ln>
          <a:effectLst>
            <a:outerShdw blurRad="50800" dist="38100" dir="2700000" algn="tl" rotWithShape="0">
              <a:prstClr val="black">
                <a:alpha val="40000"/>
              </a:prstClr>
            </a:outerShdw>
            <a:softEdge rad="112500"/>
          </a:effectLst>
        </p:spPr>
      </p:pic>
      <p:sp>
        <p:nvSpPr>
          <p:cNvPr id="5" name="Textfeld 4"/>
          <p:cNvSpPr txBox="1"/>
          <p:nvPr/>
        </p:nvSpPr>
        <p:spPr>
          <a:xfrm>
            <a:off x="3885168" y="765705"/>
            <a:ext cx="2104974" cy="461665"/>
          </a:xfrm>
          <a:prstGeom prst="rect">
            <a:avLst/>
          </a:prstGeom>
          <a:noFill/>
        </p:spPr>
        <p:txBody>
          <a:bodyPr wrap="square" rtlCol="0">
            <a:spAutoFit/>
          </a:bodyPr>
          <a:lstStyle/>
          <a:p>
            <a:pP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Juffmann</a:t>
            </a:r>
            <a:r>
              <a:rPr lang="de-DE" sz="1200" dirty="0" smtClean="0">
                <a:solidFill>
                  <a:srgbClr val="000000"/>
                </a:solidFill>
                <a:latin typeface="Calibri"/>
                <a:ea typeface="ＭＳ Ｐゴシック" charset="-128"/>
                <a:cs typeface="Calibri"/>
              </a:rPr>
              <a:t> et al., Nature </a:t>
            </a:r>
            <a:r>
              <a:rPr lang="de-DE" sz="1200" dirty="0" err="1" smtClean="0">
                <a:solidFill>
                  <a:srgbClr val="000000"/>
                </a:solidFill>
                <a:latin typeface="Calibri"/>
                <a:ea typeface="ＭＳ Ｐゴシック" charset="-128"/>
                <a:cs typeface="Calibri"/>
              </a:rPr>
              <a:t>Nanotech</a:t>
            </a:r>
            <a:r>
              <a:rPr lang="de-DE" sz="1200" dirty="0" smtClean="0">
                <a:solidFill>
                  <a:srgbClr val="000000"/>
                </a:solidFill>
                <a:latin typeface="Calibri"/>
                <a:ea typeface="ＭＳ Ｐゴシック" charset="-128"/>
                <a:cs typeface="Calibri"/>
              </a:rPr>
              <a:t>. 7, 297 (2012) </a:t>
            </a:r>
            <a:endParaRPr lang="de-DE" sz="1200" dirty="0">
              <a:solidFill>
                <a:srgbClr val="000000"/>
              </a:solidFill>
              <a:latin typeface="Calibri"/>
              <a:ea typeface="ＭＳ Ｐゴシック" charset="-128"/>
              <a:cs typeface="Calibri"/>
            </a:endParaRPr>
          </a:p>
        </p:txBody>
      </p:sp>
      <p:pic>
        <p:nvPicPr>
          <p:cNvPr id="6" name="Bild 5"/>
          <p:cNvPicPr>
            <a:picLocks noChangeAspect="1"/>
          </p:cNvPicPr>
          <p:nvPr/>
        </p:nvPicPr>
        <p:blipFill rotWithShape="1">
          <a:blip r:embed="rId5"/>
          <a:srcRect b="22495"/>
          <a:stretch/>
        </p:blipFill>
        <p:spPr>
          <a:xfrm>
            <a:off x="3952491" y="1309001"/>
            <a:ext cx="1821682" cy="963769"/>
          </a:xfrm>
          <a:prstGeom prst="rect">
            <a:avLst/>
          </a:prstGeom>
        </p:spPr>
      </p:pic>
      <p:sp>
        <p:nvSpPr>
          <p:cNvPr id="7" name="Textfeld 6"/>
          <p:cNvSpPr txBox="1"/>
          <p:nvPr/>
        </p:nvSpPr>
        <p:spPr>
          <a:xfrm>
            <a:off x="5858849" y="1386028"/>
            <a:ext cx="1409566" cy="461665"/>
          </a:xfrm>
          <a:prstGeom prst="rect">
            <a:avLst/>
          </a:prstGeom>
          <a:noFill/>
        </p:spPr>
        <p:txBody>
          <a:bodyPr wrap="square" rtlCol="0">
            <a:spAutoFit/>
          </a:bodyPr>
          <a:lstStyle/>
          <a:p>
            <a:pP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Müntiga</a:t>
            </a:r>
            <a:r>
              <a:rPr lang="de-DE" sz="1200" dirty="0" smtClean="0">
                <a:solidFill>
                  <a:srgbClr val="000000"/>
                </a:solidFill>
                <a:latin typeface="Calibri"/>
                <a:ea typeface="ＭＳ Ｐゴシック" charset="-128"/>
                <a:cs typeface="Calibri"/>
              </a:rPr>
              <a:t> et al., PRL 110, 93602 (2013) </a:t>
            </a:r>
            <a:endParaRPr lang="de-DE" sz="1200" dirty="0">
              <a:solidFill>
                <a:srgbClr val="000000"/>
              </a:solidFill>
              <a:latin typeface="Calibri"/>
              <a:ea typeface="ＭＳ Ｐゴシック" charset="-128"/>
              <a:cs typeface="Calibri"/>
            </a:endParaRPr>
          </a:p>
        </p:txBody>
      </p:sp>
      <p:cxnSp>
        <p:nvCxnSpPr>
          <p:cNvPr id="3" name="Gerade Verbindung 2"/>
          <p:cNvCxnSpPr/>
          <p:nvPr/>
        </p:nvCxnSpPr>
        <p:spPr bwMode="auto">
          <a:xfrm flipH="1">
            <a:off x="2623313" y="2139078"/>
            <a:ext cx="935704" cy="48463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10" name="Bild 9"/>
          <p:cNvPicPr>
            <a:picLocks noChangeAspect="1"/>
          </p:cNvPicPr>
          <p:nvPr/>
        </p:nvPicPr>
        <p:blipFill>
          <a:blip r:embed="rId6"/>
          <a:stretch>
            <a:fillRect/>
          </a:stretch>
        </p:blipFill>
        <p:spPr>
          <a:xfrm>
            <a:off x="3538418" y="3041501"/>
            <a:ext cx="925397" cy="1039043"/>
          </a:xfrm>
          <a:prstGeom prst="rect">
            <a:avLst/>
          </a:prstGeom>
          <a:ln>
            <a:noFill/>
          </a:ln>
          <a:effectLst>
            <a:outerShdw blurRad="50800" dist="38100" dir="2700000" algn="tl" rotWithShape="0">
              <a:prstClr val="black">
                <a:alpha val="40000"/>
              </a:prstClr>
            </a:outerShdw>
            <a:softEdge rad="112500"/>
          </a:effectLst>
        </p:spPr>
      </p:pic>
      <p:sp>
        <p:nvSpPr>
          <p:cNvPr id="11" name="Textfeld 10"/>
          <p:cNvSpPr txBox="1"/>
          <p:nvPr/>
        </p:nvSpPr>
        <p:spPr>
          <a:xfrm>
            <a:off x="4474279" y="2984138"/>
            <a:ext cx="1724760" cy="1015663"/>
          </a:xfrm>
          <a:prstGeom prst="rect">
            <a:avLst/>
          </a:prstGeom>
          <a:noFill/>
        </p:spPr>
        <p:txBody>
          <a:bodyPr wrap="square" rtlCol="0">
            <a:spAutoFit/>
          </a:bodyPr>
          <a:lstStyle/>
          <a:p>
            <a:pP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O‘Connell</a:t>
            </a:r>
            <a:r>
              <a:rPr lang="de-DE" sz="1200" dirty="0" smtClean="0">
                <a:solidFill>
                  <a:srgbClr val="000000"/>
                </a:solidFill>
                <a:latin typeface="Calibri"/>
                <a:ea typeface="ＭＳ Ｐゴシック" charset="-128"/>
                <a:cs typeface="Calibri"/>
              </a:rPr>
              <a:t> et al., Nature 464, 697 (2010) </a:t>
            </a:r>
          </a:p>
          <a:p>
            <a:pP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Palomaki</a:t>
            </a:r>
            <a:r>
              <a:rPr lang="de-DE" sz="1200" dirty="0" smtClean="0">
                <a:solidFill>
                  <a:srgbClr val="000000"/>
                </a:solidFill>
                <a:latin typeface="Calibri"/>
                <a:ea typeface="ＭＳ Ｐゴシック" charset="-128"/>
                <a:cs typeface="Calibri"/>
              </a:rPr>
              <a:t> et al., Science 342, 710 (2014)</a:t>
            </a:r>
          </a:p>
          <a:p>
            <a:pPr defTabSz="914400" eaLnBrk="0" fontAlgn="base" hangingPunct="0">
              <a:spcBef>
                <a:spcPct val="0"/>
              </a:spcBef>
              <a:spcAft>
                <a:spcPct val="0"/>
              </a:spcAft>
            </a:pPr>
            <a:endParaRPr lang="de-DE" sz="1200" dirty="0">
              <a:solidFill>
                <a:srgbClr val="000000"/>
              </a:solidFill>
              <a:latin typeface="Calibri"/>
              <a:ea typeface="ＭＳ Ｐゴシック" charset="-128"/>
              <a:cs typeface="Calibri"/>
            </a:endParaRPr>
          </a:p>
        </p:txBody>
      </p:sp>
      <p:cxnSp>
        <p:nvCxnSpPr>
          <p:cNvPr id="13" name="Gerade Verbindung 12"/>
          <p:cNvCxnSpPr/>
          <p:nvPr/>
        </p:nvCxnSpPr>
        <p:spPr bwMode="auto">
          <a:xfrm flipH="1">
            <a:off x="3193438" y="4127751"/>
            <a:ext cx="599505" cy="45320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 name="Textfeld 13"/>
          <p:cNvSpPr txBox="1"/>
          <p:nvPr/>
        </p:nvSpPr>
        <p:spPr>
          <a:xfrm>
            <a:off x="4927441" y="4707414"/>
            <a:ext cx="1104508" cy="646331"/>
          </a:xfrm>
          <a:prstGeom prst="rect">
            <a:avLst/>
          </a:prstGeom>
          <a:noFill/>
        </p:spPr>
        <p:txBody>
          <a:bodyPr wrap="square" rtlCol="0">
            <a:spAutoFit/>
          </a:bodyPr>
          <a:lstStyle/>
          <a:p>
            <a:pPr defTabSz="914400" eaLnBrk="0" fontAlgn="base" hangingPunct="0">
              <a:spcBef>
                <a:spcPct val="0"/>
              </a:spcBef>
              <a:spcAft>
                <a:spcPct val="0"/>
              </a:spcAft>
            </a:pPr>
            <a:r>
              <a:rPr lang="de-DE" sz="1200" dirty="0" smtClean="0">
                <a:solidFill>
                  <a:srgbClr val="000000"/>
                </a:solidFill>
                <a:latin typeface="Calibri"/>
                <a:ea typeface="ＭＳ Ｐゴシック" charset="-128"/>
                <a:cs typeface="Calibri"/>
              </a:rPr>
              <a:t>Lee et al., Science 334, 1253 (2011) </a:t>
            </a:r>
            <a:endParaRPr lang="de-DE" sz="1200" dirty="0">
              <a:solidFill>
                <a:srgbClr val="000000"/>
              </a:solidFill>
              <a:latin typeface="Calibri"/>
              <a:ea typeface="ＭＳ Ｐゴシック" charset="-128"/>
              <a:cs typeface="Calibri"/>
            </a:endParaRPr>
          </a:p>
        </p:txBody>
      </p:sp>
      <p:pic>
        <p:nvPicPr>
          <p:cNvPr id="9" name="Bild 8"/>
          <p:cNvPicPr>
            <a:picLocks noChangeAspect="1"/>
          </p:cNvPicPr>
          <p:nvPr/>
        </p:nvPicPr>
        <p:blipFill>
          <a:blip r:embed="rId7"/>
          <a:stretch>
            <a:fillRect/>
          </a:stretch>
        </p:blipFill>
        <p:spPr>
          <a:xfrm>
            <a:off x="4805355" y="3994056"/>
            <a:ext cx="1184594" cy="745643"/>
          </a:xfrm>
          <a:prstGeom prst="rect">
            <a:avLst/>
          </a:prstGeom>
          <a:ln>
            <a:noFill/>
          </a:ln>
          <a:effectLst>
            <a:outerShdw blurRad="50800" dist="38100" dir="2700000" algn="tl" rotWithShape="0">
              <a:prstClr val="black">
                <a:alpha val="40000"/>
              </a:prstClr>
            </a:outerShdw>
            <a:softEdge rad="112500"/>
          </a:effectLst>
        </p:spPr>
      </p:pic>
      <p:cxnSp>
        <p:nvCxnSpPr>
          <p:cNvPr id="16" name="Gerade Verbindung 15"/>
          <p:cNvCxnSpPr/>
          <p:nvPr/>
        </p:nvCxnSpPr>
        <p:spPr bwMode="auto">
          <a:xfrm flipH="1">
            <a:off x="3930653" y="5147156"/>
            <a:ext cx="981793" cy="15439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Textfeld 16"/>
          <p:cNvSpPr txBox="1"/>
          <p:nvPr/>
        </p:nvSpPr>
        <p:spPr>
          <a:xfrm>
            <a:off x="3870643" y="2022088"/>
            <a:ext cx="697627" cy="861774"/>
          </a:xfrm>
          <a:prstGeom prst="rect">
            <a:avLst/>
          </a:prstGeom>
          <a:noFill/>
        </p:spPr>
        <p:txBody>
          <a:bodyPr wrap="none" rtlCol="0">
            <a:spAutoFit/>
          </a:bodyPr>
          <a:lstStyle/>
          <a:p>
            <a:pPr algn="ctr" defTabSz="914400" eaLnBrk="0" fontAlgn="base" hangingPunct="0">
              <a:spcBef>
                <a:spcPct val="0"/>
              </a:spcBef>
              <a:spcAft>
                <a:spcPct val="0"/>
              </a:spcAft>
            </a:pPr>
            <a:r>
              <a:rPr lang="de-DE" sz="5000" b="1" dirty="0" smtClean="0">
                <a:solidFill>
                  <a:srgbClr val="FF0000"/>
                </a:solidFill>
                <a:latin typeface="Herculanum"/>
                <a:ea typeface="ＭＳ Ｐゴシック" charset="-128"/>
                <a:cs typeface="Herculanum"/>
              </a:rPr>
              <a:t>X</a:t>
            </a:r>
            <a:endParaRPr lang="de-DE" sz="5000" b="1" dirty="0">
              <a:solidFill>
                <a:srgbClr val="FF0000"/>
              </a:solidFill>
              <a:latin typeface="Herculanum"/>
              <a:ea typeface="ＭＳ Ｐゴシック" charset="-128"/>
              <a:cs typeface="Herculanum"/>
            </a:endParaRPr>
          </a:p>
        </p:txBody>
      </p:sp>
    </p:spTree>
    <p:extLst>
      <p:ext uri="{BB962C8B-B14F-4D97-AF65-F5344CB8AC3E}">
        <p14:creationId xmlns:p14="http://schemas.microsoft.com/office/powerpoint/2010/main" val="1205149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457200" y="274638"/>
            <a:ext cx="8229600" cy="1143000"/>
          </a:xfrm>
          <a:prstGeom prst="rect">
            <a:avLst/>
          </a:prstGeom>
        </p:spPr>
        <p:txBody>
          <a:bodyPr/>
          <a:lstStyle/>
          <a:p>
            <a:endParaRPr lang="de-DE" dirty="0"/>
          </a:p>
        </p:txBody>
      </p:sp>
      <p:pic>
        <p:nvPicPr>
          <p:cNvPr id="13" name="Bild 12" descr="image.0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824" y="1332091"/>
            <a:ext cx="8640000" cy="6480000"/>
          </a:xfrm>
          <a:prstGeom prst="rect">
            <a:avLst/>
          </a:prstGeom>
          <a:ln>
            <a:solidFill>
              <a:srgbClr val="FFFFFF"/>
            </a:solidFill>
          </a:ln>
        </p:spPr>
      </p:pic>
      <p:sp>
        <p:nvSpPr>
          <p:cNvPr id="6"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How</a:t>
            </a:r>
            <a:r>
              <a:rPr lang="de-DE" sz="2200" dirty="0" smtClean="0">
                <a:ea typeface="ＭＳ Ｐゴシック" charset="-128"/>
              </a:rPr>
              <a:t> massive/</a:t>
            </a:r>
            <a:r>
              <a:rPr lang="de-DE" sz="2200" dirty="0" err="1" smtClean="0">
                <a:ea typeface="ＭＳ Ｐゴシック" charset="-128"/>
              </a:rPr>
              <a:t>small</a:t>
            </a:r>
            <a:r>
              <a:rPr lang="de-DE" sz="2200" dirty="0" smtClean="0">
                <a:ea typeface="ＭＳ Ｐゴシック" charset="-128"/>
              </a:rPr>
              <a:t> </a:t>
            </a:r>
            <a:r>
              <a:rPr lang="de-DE" sz="2200" dirty="0" err="1" smtClean="0">
                <a:ea typeface="ＭＳ Ｐゴシック" charset="-128"/>
              </a:rPr>
              <a:t>can</a:t>
            </a:r>
            <a:r>
              <a:rPr lang="de-DE" sz="2200" dirty="0" smtClean="0">
                <a:ea typeface="ＭＳ Ｐゴシック" charset="-128"/>
              </a:rPr>
              <a:t> </a:t>
            </a:r>
            <a:r>
              <a:rPr lang="de-DE" sz="2200" dirty="0" err="1" smtClean="0">
                <a:ea typeface="ＭＳ Ｐゴシック" charset="-128"/>
              </a:rPr>
              <a:t>we</a:t>
            </a:r>
            <a:r>
              <a:rPr lang="de-DE" sz="2200" dirty="0" smtClean="0">
                <a:ea typeface="ＭＳ Ｐゴシック" charset="-128"/>
              </a:rPr>
              <a:t> </a:t>
            </a:r>
            <a:r>
              <a:rPr lang="de-DE" sz="2200" dirty="0" err="1" smtClean="0">
                <a:ea typeface="ＭＳ Ｐゴシック" charset="-128"/>
              </a:rPr>
              <a:t>go</a:t>
            </a:r>
            <a:r>
              <a:rPr lang="de-DE" sz="2200" dirty="0" smtClean="0">
                <a:ea typeface="ＭＳ Ｐゴシック" charset="-128"/>
              </a:rPr>
              <a:t>?  </a:t>
            </a:r>
            <a:endParaRPr lang="de-DE" sz="2200" dirty="0">
              <a:ea typeface="ＭＳ Ｐゴシック" charset="-128"/>
            </a:endParaRPr>
          </a:p>
        </p:txBody>
      </p:sp>
    </p:spTree>
    <p:extLst>
      <p:ext uri="{BB962C8B-B14F-4D97-AF65-F5344CB8AC3E}">
        <p14:creationId xmlns:p14="http://schemas.microsoft.com/office/powerpoint/2010/main" val="4244011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27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992707" name="Rectangle 3"/>
          <p:cNvSpPr>
            <a:spLocks noGrp="1" noChangeArrowheads="1"/>
          </p:cNvSpPr>
          <p:nvPr>
            <p:ph idx="1"/>
          </p:nvPr>
        </p:nvSpPr>
        <p:spPr/>
        <p:txBody>
          <a:bodyPr/>
          <a:lstStyle/>
          <a:p>
            <a:endParaRPr lang="de-DE"/>
          </a:p>
        </p:txBody>
      </p:sp>
      <p:pic>
        <p:nvPicPr>
          <p:cNvPr id="19927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28813"/>
            <a:ext cx="9925050" cy="1426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92709" name="Text Box 5"/>
          <p:cNvSpPr txBox="1">
            <a:spLocks noChangeArrowheads="1"/>
          </p:cNvSpPr>
          <p:nvPr/>
        </p:nvSpPr>
        <p:spPr bwMode="auto">
          <a:xfrm>
            <a:off x="354014" y="4495801"/>
            <a:ext cx="8298907" cy="1263936"/>
          </a:xfrm>
          <a:prstGeom prst="rect">
            <a:avLst/>
          </a:prstGeom>
          <a:solidFill>
            <a:schemeClr val="bg1">
              <a:alpha val="6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de-DE" sz="2400" i="1">
                <a:solidFill>
                  <a:srgbClr val="000000"/>
                </a:solidFill>
                <a:latin typeface="Arial" charset="0"/>
              </a:rPr>
              <a:t>Earth: a solid body or a hollow sphere with a core?</a:t>
            </a:r>
          </a:p>
          <a:p>
            <a:pPr>
              <a:lnSpc>
                <a:spcPct val="120000"/>
              </a:lnSpc>
            </a:pPr>
            <a:r>
              <a:rPr lang="de-DE" sz="2000">
                <a:solidFill>
                  <a:srgbClr val="000000"/>
                </a:solidFill>
                <a:latin typeface="Arial" charset="0"/>
              </a:rPr>
              <a:t>1774 (Maskelyne): </a:t>
            </a:r>
            <a:r>
              <a:rPr lang="de-DE" sz="2000" b="1">
                <a:solidFill>
                  <a:srgbClr val="000000"/>
                </a:solidFill>
                <a:latin typeface="Arial" charset="0"/>
              </a:rPr>
              <a:t>gravitational force of a mountain</a:t>
            </a:r>
            <a:r>
              <a:rPr lang="de-DE" sz="2000">
                <a:solidFill>
                  <a:srgbClr val="000000"/>
                </a:solidFill>
                <a:latin typeface="Arial" charset="0"/>
              </a:rPr>
              <a:t> via pendulum</a:t>
            </a:r>
          </a:p>
          <a:p>
            <a:pPr>
              <a:lnSpc>
                <a:spcPct val="120000"/>
              </a:lnSpc>
            </a:pPr>
            <a:r>
              <a:rPr lang="de-DE" sz="2000">
                <a:solidFill>
                  <a:srgbClr val="000000"/>
                </a:solidFill>
                <a:latin typeface="Arial" charset="0"/>
              </a:rPr>
              <a:t>1798 (Cavendish): gravitational force of spheres via torsional pendulum</a:t>
            </a:r>
          </a:p>
        </p:txBody>
      </p:sp>
      <p:sp>
        <p:nvSpPr>
          <p:cNvPr id="1992710" name="Text Box 6"/>
          <p:cNvSpPr txBox="1">
            <a:spLocks noChangeArrowheads="1"/>
          </p:cNvSpPr>
          <p:nvPr/>
        </p:nvSpPr>
        <p:spPr bwMode="auto">
          <a:xfrm>
            <a:off x="3898901" y="2646363"/>
            <a:ext cx="281489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solidFill>
                  <a:srgbClr val="FFFFFF"/>
                </a:solidFill>
                <a:latin typeface="Arial" charset="0"/>
              </a:rPr>
              <a:t>Mt Schehallien (Scotland)</a:t>
            </a:r>
          </a:p>
        </p:txBody>
      </p:sp>
      <p:pic>
        <p:nvPicPr>
          <p:cNvPr id="1992711" name="Picture 7" descr="600px-Schiehallion_angles"/>
          <p:cNvPicPr>
            <a:picLocks noChangeAspect="1" noChangeArrowheads="1"/>
          </p:cNvPicPr>
          <p:nvPr/>
        </p:nvPicPr>
        <p:blipFill>
          <a:blip r:embed="rId4">
            <a:extLst>
              <a:ext uri="{28A0092B-C50C-407E-A947-70E740481C1C}">
                <a14:useLocalDpi xmlns:a14="http://schemas.microsoft.com/office/drawing/2010/main" val="0"/>
              </a:ext>
            </a:extLst>
          </a:blip>
          <a:srcRect l="60818" b="8421"/>
          <a:stretch>
            <a:fillRect/>
          </a:stretch>
        </p:blipFill>
        <p:spPr bwMode="auto">
          <a:xfrm>
            <a:off x="7927977" y="-39688"/>
            <a:ext cx="1254125" cy="2441576"/>
          </a:xfrm>
          <a:prstGeom prst="rect">
            <a:avLst/>
          </a:prstGeom>
          <a:noFill/>
          <a:extLst>
            <a:ext uri="{909E8E84-426E-40dd-AFC4-6F175D3DCCD1}">
              <a14:hiddenFill xmlns:a14="http://schemas.microsoft.com/office/drawing/2010/main">
                <a:solidFill>
                  <a:srgbClr val="FFFFFF"/>
                </a:solidFill>
              </a14:hiddenFill>
            </a:ext>
          </a:extLst>
        </p:spPr>
      </p:pic>
      <p:sp>
        <p:nvSpPr>
          <p:cNvPr id="1992712" name="Text Box 8"/>
          <p:cNvSpPr txBox="1">
            <a:spLocks noChangeArrowheads="1"/>
          </p:cNvSpPr>
          <p:nvPr/>
        </p:nvSpPr>
        <p:spPr bwMode="auto">
          <a:xfrm>
            <a:off x="79375" y="101604"/>
            <a:ext cx="91440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a:spcBef>
                <a:spcPct val="50000"/>
              </a:spcBef>
            </a:pPr>
            <a:r>
              <a:rPr lang="de-DE" sz="2800" b="1">
                <a:solidFill>
                  <a:srgbClr val="333399"/>
                </a:solidFill>
                <a:effectLst>
                  <a:outerShdw blurRad="38100" dist="38100" dir="2700000" algn="tl">
                    <a:srgbClr val="C0C0C0"/>
                  </a:outerShdw>
                </a:effectLst>
                <a:latin typeface="Arial"/>
              </a:rPr>
              <a:t>Mechanical Sensing – early attempts</a:t>
            </a:r>
          </a:p>
        </p:txBody>
      </p:sp>
    </p:spTree>
    <p:extLst>
      <p:ext uri="{BB962C8B-B14F-4D97-AF65-F5344CB8AC3E}">
        <p14:creationId xmlns:p14="http://schemas.microsoft.com/office/powerpoint/2010/main" val="18386926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63502" y="33950"/>
            <a:ext cx="7445375" cy="4001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a:spcBef>
                <a:spcPct val="50000"/>
              </a:spcBef>
            </a:pPr>
            <a:r>
              <a:rPr lang="de-DE" sz="2000" b="1" dirty="0" err="1" smtClean="0">
                <a:solidFill>
                  <a:srgbClr val="333399"/>
                </a:solidFill>
                <a:latin typeface="Arial" pitchFamily="34" charset="0"/>
                <a:cs typeface="Arial" pitchFamily="34" charset="0"/>
              </a:rPr>
              <a:t>Measuring</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gravity</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between</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microscopic</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source</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masses</a:t>
            </a:r>
            <a:r>
              <a:rPr lang="de-DE" sz="2000" b="1" dirty="0" smtClean="0">
                <a:solidFill>
                  <a:srgbClr val="333399"/>
                </a:solidFill>
                <a:latin typeface="Arial" pitchFamily="34" charset="0"/>
                <a:cs typeface="Arial" pitchFamily="34" charset="0"/>
              </a:rPr>
              <a:t> ?</a:t>
            </a:r>
          </a:p>
        </p:txBody>
      </p:sp>
      <p:pic>
        <p:nvPicPr>
          <p:cNvPr id="10" name="Bild 9"/>
          <p:cNvPicPr>
            <a:picLocks noChangeAspect="1"/>
          </p:cNvPicPr>
          <p:nvPr/>
        </p:nvPicPr>
        <p:blipFill>
          <a:blip r:embed="rId2"/>
          <a:stretch>
            <a:fillRect/>
          </a:stretch>
        </p:blipFill>
        <p:spPr>
          <a:xfrm>
            <a:off x="9269365" y="2034748"/>
            <a:ext cx="4308037" cy="2481429"/>
          </a:xfrm>
          <a:prstGeom prst="rect">
            <a:avLst/>
          </a:prstGeom>
        </p:spPr>
      </p:pic>
      <p:sp>
        <p:nvSpPr>
          <p:cNvPr id="11" name="Textfeld 10"/>
          <p:cNvSpPr txBox="1"/>
          <p:nvPr/>
        </p:nvSpPr>
        <p:spPr>
          <a:xfrm>
            <a:off x="9645270" y="5030067"/>
            <a:ext cx="5867812" cy="970522"/>
          </a:xfrm>
          <a:prstGeom prst="rect">
            <a:avLst/>
          </a:prstGeom>
          <a:noFill/>
          <a:ln>
            <a:solidFill>
              <a:srgbClr val="FF0000"/>
            </a:solidFill>
          </a:ln>
        </p:spPr>
        <p:txBody>
          <a:bodyPr wrap="none" rtlCol="0">
            <a:spAutoFit/>
          </a:bodyPr>
          <a:lstStyle/>
          <a:p>
            <a:pPr>
              <a:lnSpc>
                <a:spcPct val="120000"/>
              </a:lnSpc>
            </a:pPr>
            <a:r>
              <a:rPr lang="de-DE" sz="1600" dirty="0" smtClean="0">
                <a:solidFill>
                  <a:srgbClr val="000000"/>
                </a:solidFill>
                <a:latin typeface="Times"/>
                <a:cs typeface="Times"/>
              </a:rPr>
              <a:t>Thermal </a:t>
            </a:r>
            <a:r>
              <a:rPr lang="de-DE" sz="1600" dirty="0" err="1" smtClean="0">
                <a:solidFill>
                  <a:srgbClr val="000000"/>
                </a:solidFill>
                <a:latin typeface="Times"/>
                <a:cs typeface="Times"/>
              </a:rPr>
              <a:t>force</a:t>
            </a:r>
            <a:r>
              <a:rPr lang="de-DE" sz="1600" dirty="0" smtClean="0">
                <a:solidFill>
                  <a:srgbClr val="000000"/>
                </a:solidFill>
                <a:latin typeface="Times"/>
                <a:cs typeface="Times"/>
              </a:rPr>
              <a:t> </a:t>
            </a:r>
            <a:r>
              <a:rPr lang="de-DE" sz="1600" dirty="0" err="1" smtClean="0">
                <a:solidFill>
                  <a:srgbClr val="000000"/>
                </a:solidFill>
                <a:latin typeface="Times"/>
                <a:cs typeface="Times"/>
              </a:rPr>
              <a:t>noise</a:t>
            </a:r>
            <a:r>
              <a:rPr lang="de-DE" sz="1600" dirty="0" smtClean="0">
                <a:solidFill>
                  <a:srgbClr val="000000"/>
                </a:solidFill>
                <a:latin typeface="Times"/>
                <a:cs typeface="Times"/>
              </a:rPr>
              <a:t> </a:t>
            </a:r>
            <a:r>
              <a:rPr lang="de-DE" sz="1600" dirty="0" err="1" smtClean="0">
                <a:solidFill>
                  <a:srgbClr val="000000"/>
                </a:solidFill>
                <a:latin typeface="Times"/>
                <a:cs typeface="Times"/>
              </a:rPr>
              <a:t>F</a:t>
            </a:r>
            <a:r>
              <a:rPr lang="de-DE" sz="1600" baseline="-25000" dirty="0" err="1" smtClean="0">
                <a:solidFill>
                  <a:srgbClr val="000000"/>
                </a:solidFill>
                <a:latin typeface="Times"/>
                <a:cs typeface="Times"/>
              </a:rPr>
              <a:t>th</a:t>
            </a:r>
            <a:r>
              <a:rPr lang="de-DE" sz="1600" dirty="0" smtClean="0">
                <a:solidFill>
                  <a:srgbClr val="000000"/>
                </a:solidFill>
                <a:latin typeface="Times"/>
                <a:cs typeface="Times"/>
              </a:rPr>
              <a:t> = 7 x 10</a:t>
            </a:r>
            <a:r>
              <a:rPr lang="de-DE" sz="1600" baseline="30000" dirty="0" smtClean="0">
                <a:solidFill>
                  <a:srgbClr val="000000"/>
                </a:solidFill>
                <a:latin typeface="Times"/>
                <a:cs typeface="Times"/>
              </a:rPr>
              <a:t>-16</a:t>
            </a:r>
            <a:r>
              <a:rPr lang="de-DE" sz="1600" dirty="0" smtClean="0">
                <a:solidFill>
                  <a:srgbClr val="000000"/>
                </a:solidFill>
                <a:latin typeface="Times"/>
                <a:cs typeface="Times"/>
              </a:rPr>
              <a:t> N</a:t>
            </a:r>
          </a:p>
          <a:p>
            <a:pPr>
              <a:lnSpc>
                <a:spcPct val="120000"/>
              </a:lnSpc>
            </a:pPr>
            <a:r>
              <a:rPr lang="de-DE" sz="1600" dirty="0" err="1" smtClean="0">
                <a:solidFill>
                  <a:srgbClr val="000000"/>
                </a:solidFill>
                <a:latin typeface="Times"/>
                <a:cs typeface="Times"/>
              </a:rPr>
              <a:t>Displacement</a:t>
            </a:r>
            <a:r>
              <a:rPr lang="de-DE" sz="1600" dirty="0" smtClean="0">
                <a:solidFill>
                  <a:srgbClr val="000000"/>
                </a:solidFill>
                <a:latin typeface="Times"/>
                <a:cs typeface="Times"/>
              </a:rPr>
              <a:t> </a:t>
            </a:r>
            <a:r>
              <a:rPr lang="de-DE" sz="1600" dirty="0" err="1" smtClean="0">
                <a:solidFill>
                  <a:srgbClr val="000000"/>
                </a:solidFill>
                <a:latin typeface="Times"/>
                <a:cs typeface="Times"/>
              </a:rPr>
              <a:t>noise</a:t>
            </a:r>
            <a:r>
              <a:rPr lang="de-DE" sz="1600" dirty="0" smtClean="0">
                <a:solidFill>
                  <a:srgbClr val="000000"/>
                </a:solidFill>
                <a:latin typeface="Times"/>
                <a:cs typeface="Times"/>
              </a:rPr>
              <a:t> </a:t>
            </a:r>
            <a:r>
              <a:rPr lang="de-DE" sz="1600" dirty="0" err="1" smtClean="0">
                <a:solidFill>
                  <a:srgbClr val="000000"/>
                </a:solidFill>
                <a:latin typeface="Times"/>
                <a:cs typeface="Times"/>
              </a:rPr>
              <a:t>S</a:t>
            </a:r>
            <a:r>
              <a:rPr lang="de-DE" sz="1600" baseline="-25000" dirty="0" err="1" smtClean="0">
                <a:solidFill>
                  <a:srgbClr val="000000"/>
                </a:solidFill>
                <a:latin typeface="Times"/>
                <a:cs typeface="Times"/>
              </a:rPr>
              <a:t>xx</a:t>
            </a:r>
            <a:r>
              <a:rPr lang="de-DE" sz="1600" dirty="0" smtClean="0">
                <a:solidFill>
                  <a:srgbClr val="000000"/>
                </a:solidFill>
                <a:latin typeface="Times"/>
                <a:cs typeface="Times"/>
              </a:rPr>
              <a:t>(</a:t>
            </a:r>
            <a:r>
              <a:rPr lang="de-DE" sz="1600" dirty="0" err="1" smtClean="0">
                <a:solidFill>
                  <a:srgbClr val="000000"/>
                </a:solidFill>
                <a:latin typeface="Symbol" charset="2"/>
                <a:cs typeface="Symbol" charset="2"/>
              </a:rPr>
              <a:t>w</a:t>
            </a:r>
            <a:r>
              <a:rPr lang="de-DE" sz="1600" baseline="-25000" dirty="0" err="1" smtClean="0">
                <a:solidFill>
                  <a:srgbClr val="000000"/>
                </a:solidFill>
                <a:latin typeface="Times"/>
                <a:cs typeface="Times"/>
              </a:rPr>
              <a:t>m</a:t>
            </a:r>
            <a:r>
              <a:rPr lang="de-DE" sz="1600" dirty="0" smtClean="0">
                <a:solidFill>
                  <a:srgbClr val="000000"/>
                </a:solidFill>
                <a:latin typeface="Times"/>
                <a:cs typeface="Times"/>
              </a:rPr>
              <a:t>)</a:t>
            </a:r>
            <a:r>
              <a:rPr lang="de-DE" sz="1600" baseline="30000" dirty="0" smtClean="0">
                <a:solidFill>
                  <a:srgbClr val="000000"/>
                </a:solidFill>
                <a:latin typeface="Times"/>
                <a:cs typeface="Times"/>
              </a:rPr>
              <a:t>0.5</a:t>
            </a:r>
            <a:r>
              <a:rPr lang="de-DE" sz="1600" dirty="0" smtClean="0">
                <a:solidFill>
                  <a:srgbClr val="000000"/>
                </a:solidFill>
                <a:latin typeface="Times"/>
                <a:cs typeface="Times"/>
              </a:rPr>
              <a:t> = 10nm/Hz</a:t>
            </a:r>
            <a:r>
              <a:rPr lang="de-DE" sz="1600" baseline="30000" dirty="0" smtClean="0">
                <a:solidFill>
                  <a:srgbClr val="000000"/>
                </a:solidFill>
                <a:latin typeface="Times"/>
                <a:cs typeface="Times"/>
              </a:rPr>
              <a:t>0.5</a:t>
            </a:r>
          </a:p>
          <a:p>
            <a:pPr>
              <a:lnSpc>
                <a:spcPct val="120000"/>
              </a:lnSpc>
            </a:pPr>
            <a:r>
              <a:rPr lang="de-DE" sz="1600" dirty="0" err="1" smtClean="0">
                <a:solidFill>
                  <a:srgbClr val="000000"/>
                </a:solidFill>
                <a:latin typeface="Times"/>
                <a:cs typeface="Times"/>
              </a:rPr>
              <a:t>Gravitational</a:t>
            </a:r>
            <a:r>
              <a:rPr lang="de-DE" sz="1600" dirty="0" smtClean="0">
                <a:solidFill>
                  <a:srgbClr val="000000"/>
                </a:solidFill>
                <a:latin typeface="Times"/>
                <a:cs typeface="Times"/>
              </a:rPr>
              <a:t> </a:t>
            </a:r>
            <a:r>
              <a:rPr lang="de-DE" sz="1600" dirty="0" err="1" smtClean="0">
                <a:solidFill>
                  <a:srgbClr val="000000"/>
                </a:solidFill>
                <a:latin typeface="Times"/>
                <a:cs typeface="Times"/>
              </a:rPr>
              <a:t>force</a:t>
            </a:r>
            <a:r>
              <a:rPr lang="de-DE" sz="1600" dirty="0" smtClean="0">
                <a:solidFill>
                  <a:srgbClr val="000000"/>
                </a:solidFill>
                <a:latin typeface="Times"/>
                <a:cs typeface="Times"/>
              </a:rPr>
              <a:t> (d=2.5mm, </a:t>
            </a:r>
            <a:r>
              <a:rPr lang="de-DE" sz="1600" dirty="0" err="1" smtClean="0">
                <a:solidFill>
                  <a:srgbClr val="000000"/>
                </a:solidFill>
                <a:latin typeface="Times"/>
                <a:cs typeface="Times"/>
              </a:rPr>
              <a:t>drive</a:t>
            </a:r>
            <a:r>
              <a:rPr lang="de-DE" sz="1600" dirty="0" smtClean="0">
                <a:solidFill>
                  <a:srgbClr val="000000"/>
                </a:solidFill>
                <a:latin typeface="Times"/>
                <a:cs typeface="Times"/>
              </a:rPr>
              <a:t> </a:t>
            </a:r>
            <a:r>
              <a:rPr lang="de-DE" sz="1600" dirty="0" err="1" smtClean="0">
                <a:solidFill>
                  <a:srgbClr val="000000"/>
                </a:solidFill>
                <a:latin typeface="Times"/>
                <a:cs typeface="Times"/>
              </a:rPr>
              <a:t>amplitude</a:t>
            </a:r>
            <a:r>
              <a:rPr lang="de-DE" sz="1600" dirty="0" smtClean="0">
                <a:solidFill>
                  <a:srgbClr val="000000"/>
                </a:solidFill>
                <a:latin typeface="Times"/>
                <a:cs typeface="Times"/>
              </a:rPr>
              <a:t> 100</a:t>
            </a:r>
            <a:r>
              <a:rPr lang="de-DE" sz="1600" dirty="0" smtClean="0">
                <a:solidFill>
                  <a:srgbClr val="000000"/>
                </a:solidFill>
                <a:latin typeface="Symbol" charset="2"/>
                <a:cs typeface="Symbol" charset="2"/>
              </a:rPr>
              <a:t>m</a:t>
            </a:r>
            <a:r>
              <a:rPr lang="de-DE" sz="1600" dirty="0" smtClean="0">
                <a:solidFill>
                  <a:srgbClr val="000000"/>
                </a:solidFill>
                <a:latin typeface="Times"/>
                <a:cs typeface="Times"/>
              </a:rPr>
              <a:t>m) = 2 x 10</a:t>
            </a:r>
            <a:r>
              <a:rPr lang="de-DE" sz="1600" baseline="30000" dirty="0" smtClean="0">
                <a:solidFill>
                  <a:srgbClr val="000000"/>
                </a:solidFill>
                <a:latin typeface="Times"/>
                <a:cs typeface="Times"/>
              </a:rPr>
              <a:t>-15</a:t>
            </a:r>
            <a:r>
              <a:rPr lang="de-DE" sz="1600" dirty="0" smtClean="0">
                <a:solidFill>
                  <a:srgbClr val="000000"/>
                </a:solidFill>
                <a:latin typeface="Times"/>
                <a:cs typeface="Times"/>
              </a:rPr>
              <a:t> N</a:t>
            </a:r>
            <a:endParaRPr lang="de-DE" sz="1600" dirty="0">
              <a:solidFill>
                <a:srgbClr val="000000"/>
              </a:solidFill>
              <a:latin typeface="Times"/>
              <a:cs typeface="Times"/>
            </a:endParaRPr>
          </a:p>
        </p:txBody>
      </p:sp>
      <p:sp>
        <p:nvSpPr>
          <p:cNvPr id="12" name="Textfeld 11"/>
          <p:cNvSpPr txBox="1"/>
          <p:nvPr/>
        </p:nvSpPr>
        <p:spPr>
          <a:xfrm>
            <a:off x="224214" y="3460736"/>
            <a:ext cx="1056712" cy="369332"/>
          </a:xfrm>
          <a:prstGeom prst="rect">
            <a:avLst/>
          </a:prstGeom>
          <a:noFill/>
        </p:spPr>
        <p:txBody>
          <a:bodyPr wrap="none" rtlCol="0">
            <a:spAutoFit/>
          </a:bodyPr>
          <a:lstStyle/>
          <a:p>
            <a:r>
              <a:rPr lang="de-DE" b="1" dirty="0" err="1" smtClean="0">
                <a:solidFill>
                  <a:srgbClr val="000000"/>
                </a:solidFill>
                <a:latin typeface="Corbel"/>
                <a:cs typeface="Corbel"/>
              </a:rPr>
              <a:t>Example</a:t>
            </a:r>
            <a:endParaRPr lang="de-DE" b="1" dirty="0">
              <a:solidFill>
                <a:srgbClr val="000000"/>
              </a:solidFill>
              <a:latin typeface="Corbel"/>
              <a:cs typeface="Corbel"/>
            </a:endParaRPr>
          </a:p>
        </p:txBody>
      </p:sp>
      <p:pic>
        <p:nvPicPr>
          <p:cNvPr id="2" name="Bild 1"/>
          <p:cNvPicPr>
            <a:picLocks noChangeAspect="1"/>
          </p:cNvPicPr>
          <p:nvPr/>
        </p:nvPicPr>
        <p:blipFill>
          <a:blip r:embed="rId3"/>
          <a:stretch>
            <a:fillRect/>
          </a:stretch>
        </p:blipFill>
        <p:spPr>
          <a:xfrm rot="21135418">
            <a:off x="-5359179" y="2017646"/>
            <a:ext cx="4802471" cy="3346045"/>
          </a:xfrm>
          <a:prstGeom prst="rect">
            <a:avLst/>
          </a:prstGeom>
        </p:spPr>
      </p:pic>
      <p:sp>
        <p:nvSpPr>
          <p:cNvPr id="5" name="Textfeld 4"/>
          <p:cNvSpPr txBox="1"/>
          <p:nvPr/>
        </p:nvSpPr>
        <p:spPr>
          <a:xfrm>
            <a:off x="0" y="6469857"/>
            <a:ext cx="4250520" cy="338554"/>
          </a:xfrm>
          <a:prstGeom prst="rect">
            <a:avLst/>
          </a:prstGeom>
          <a:noFill/>
        </p:spPr>
        <p:txBody>
          <a:bodyPr wrap="none" rtlCol="0">
            <a:spAutoFit/>
          </a:bodyPr>
          <a:lstStyle/>
          <a:p>
            <a:r>
              <a:rPr lang="de-DE" sz="1600" i="1" dirty="0" smtClean="0">
                <a:solidFill>
                  <a:srgbClr val="000000"/>
                </a:solidFill>
                <a:latin typeface="Calibri"/>
                <a:cs typeface="Calibri"/>
              </a:rPr>
              <a:t>Jonas </a:t>
            </a:r>
            <a:r>
              <a:rPr lang="de-DE" sz="1600" i="1" dirty="0" err="1" smtClean="0">
                <a:solidFill>
                  <a:srgbClr val="000000"/>
                </a:solidFill>
                <a:latin typeface="Calibri"/>
                <a:cs typeface="Calibri"/>
              </a:rPr>
              <a:t>Schmöle</a:t>
            </a:r>
            <a:r>
              <a:rPr lang="de-DE" sz="1600" i="1" dirty="0" smtClean="0">
                <a:solidFill>
                  <a:srgbClr val="000000"/>
                </a:solidFill>
                <a:latin typeface="Calibri"/>
                <a:cs typeface="Calibri"/>
              </a:rPr>
              <a:t>, Mathias </a:t>
            </a:r>
            <a:r>
              <a:rPr lang="de-DE" sz="1600" i="1" dirty="0" err="1" smtClean="0">
                <a:solidFill>
                  <a:srgbClr val="000000"/>
                </a:solidFill>
                <a:latin typeface="Calibri"/>
                <a:cs typeface="Calibri"/>
              </a:rPr>
              <a:t>Dragosits</a:t>
            </a:r>
            <a:r>
              <a:rPr lang="de-DE" sz="1600" i="1" dirty="0" smtClean="0">
                <a:solidFill>
                  <a:srgbClr val="000000"/>
                </a:solidFill>
                <a:latin typeface="Calibri"/>
                <a:cs typeface="Calibri"/>
              </a:rPr>
              <a:t>, Hans </a:t>
            </a:r>
            <a:r>
              <a:rPr lang="de-DE" sz="1600" i="1" dirty="0" err="1" smtClean="0">
                <a:solidFill>
                  <a:srgbClr val="000000"/>
                </a:solidFill>
                <a:latin typeface="Calibri"/>
                <a:cs typeface="Calibri"/>
              </a:rPr>
              <a:t>Hepach</a:t>
            </a:r>
            <a:endParaRPr lang="de-DE" sz="1600" i="1" dirty="0">
              <a:solidFill>
                <a:srgbClr val="000000"/>
              </a:solidFill>
              <a:latin typeface="Calibri"/>
              <a:cs typeface="Calibri"/>
            </a:endParaRPr>
          </a:p>
        </p:txBody>
      </p:sp>
      <p:pic>
        <p:nvPicPr>
          <p:cNvPr id="13" name="Content Placeholder 3"/>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224214" y="860151"/>
            <a:ext cx="3839250" cy="2214768"/>
          </a:xfrm>
        </p:spPr>
      </p:pic>
      <p:sp>
        <p:nvSpPr>
          <p:cNvPr id="15" name="Content Placeholder 6"/>
          <p:cNvSpPr txBox="1">
            <a:spLocks/>
          </p:cNvSpPr>
          <p:nvPr/>
        </p:nvSpPr>
        <p:spPr>
          <a:xfrm>
            <a:off x="358438" y="3913507"/>
            <a:ext cx="2807743" cy="2070410"/>
          </a:xfrm>
          <a:prstGeom prst="rect">
            <a:avLst/>
          </a:prstGeom>
        </p:spPr>
        <p:txBody>
          <a:bodyPr vert="horz" lIns="91440" tIns="45720" rIns="91440" bIns="45720" rtlCol="0">
            <a:normAutofit/>
          </a:bodyPr>
          <a:lstStyle>
            <a:lvl1pPr marL="167923" indent="-167923" algn="l" defTabSz="685983" rtl="0" eaLnBrk="1" latinLnBrk="0" hangingPunct="1">
              <a:lnSpc>
                <a:spcPct val="90000"/>
              </a:lnSpc>
              <a:spcBef>
                <a:spcPts val="1350"/>
              </a:spcBef>
              <a:buClr>
                <a:schemeClr val="accent1"/>
              </a:buClr>
              <a:buSzPct val="100000"/>
              <a:buFont typeface="Arial" pitchFamily="34" charset="0"/>
              <a:buChar char="•"/>
              <a:defRPr sz="1800" kern="1200">
                <a:solidFill>
                  <a:schemeClr val="tx1"/>
                </a:solidFill>
                <a:latin typeface="+mn-lt"/>
                <a:ea typeface="+mn-ea"/>
                <a:cs typeface="+mn-cs"/>
              </a:defRPr>
            </a:lvl1pPr>
            <a:lvl2pPr marL="347755" indent="-173878" algn="l" defTabSz="685983" rtl="0" eaLnBrk="1" latinLnBrk="0" hangingPunct="1">
              <a:lnSpc>
                <a:spcPct val="90000"/>
              </a:lnSpc>
              <a:spcBef>
                <a:spcPts val="900"/>
              </a:spcBef>
              <a:buClr>
                <a:schemeClr val="accent1"/>
              </a:buClr>
              <a:buSzPct val="100000"/>
              <a:buFont typeface="Arial" pitchFamily="34" charset="0"/>
              <a:buChar char="•"/>
              <a:defRPr sz="1500" kern="1200">
                <a:solidFill>
                  <a:schemeClr val="tx1"/>
                </a:solidFill>
                <a:latin typeface="+mn-lt"/>
                <a:ea typeface="+mn-ea"/>
                <a:cs typeface="+mn-cs"/>
              </a:defRPr>
            </a:lvl2pPr>
            <a:lvl3pPr marL="512105" indent="-164350" algn="l" defTabSz="685983" rtl="0" eaLnBrk="1" latinLnBrk="0" hangingPunct="1">
              <a:lnSpc>
                <a:spcPct val="90000"/>
              </a:lnSpc>
              <a:spcBef>
                <a:spcPts val="450"/>
              </a:spcBef>
              <a:buClr>
                <a:schemeClr val="accent1"/>
              </a:buClr>
              <a:buSzPct val="100000"/>
              <a:buFont typeface="Arial" pitchFamily="34" charset="0"/>
              <a:buChar char="•"/>
              <a:defRPr sz="1350" kern="1200">
                <a:solidFill>
                  <a:schemeClr val="tx1"/>
                </a:solidFill>
                <a:latin typeface="+mn-lt"/>
                <a:ea typeface="+mn-ea"/>
                <a:cs typeface="+mn-cs"/>
              </a:defRPr>
            </a:lvl3pPr>
            <a:lvl4pPr marL="643109" indent="-131004" algn="l" defTabSz="685983" rtl="0" eaLnBrk="1" latinLnBrk="0" hangingPunct="1">
              <a:lnSpc>
                <a:spcPct val="90000"/>
              </a:lnSpc>
              <a:spcBef>
                <a:spcPts val="450"/>
              </a:spcBef>
              <a:buClr>
                <a:schemeClr val="accent1"/>
              </a:buClr>
              <a:buSzPct val="100000"/>
              <a:buFont typeface="Arial" pitchFamily="34" charset="0"/>
              <a:buChar char="•"/>
              <a:defRPr sz="1200" kern="1200">
                <a:solidFill>
                  <a:schemeClr val="tx1"/>
                </a:solidFill>
                <a:latin typeface="+mn-lt"/>
                <a:ea typeface="+mn-ea"/>
                <a:cs typeface="+mn-cs"/>
              </a:defRPr>
            </a:lvl4pPr>
            <a:lvl5pPr marL="772922" indent="-129813" algn="l" defTabSz="685983" rtl="0" eaLnBrk="1" latinLnBrk="0" hangingPunct="1">
              <a:lnSpc>
                <a:spcPct val="90000"/>
              </a:lnSpc>
              <a:spcBef>
                <a:spcPts val="450"/>
              </a:spcBef>
              <a:buClr>
                <a:schemeClr val="accent1"/>
              </a:buClr>
              <a:buSzPct val="100000"/>
              <a:buFont typeface="Arial" pitchFamily="34" charset="0"/>
              <a:buChar char="•"/>
              <a:defRPr sz="1200" kern="1200">
                <a:solidFill>
                  <a:schemeClr val="tx1"/>
                </a:solidFill>
                <a:latin typeface="+mn-lt"/>
                <a:ea typeface="+mn-ea"/>
                <a:cs typeface="+mn-cs"/>
              </a:defRPr>
            </a:lvl5pPr>
            <a:lvl6pPr marL="905497"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6pPr>
            <a:lvl7pPr marL="1035834"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7pPr>
            <a:lvl8pPr marL="1166171"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8pPr>
            <a:lvl9pPr marL="1296508"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9pPr>
          </a:lstStyle>
          <a:p>
            <a:pPr>
              <a:buClr>
                <a:srgbClr val="56C5FF"/>
              </a:buClr>
              <a:defRPr/>
            </a:pPr>
            <a:r>
              <a:rPr lang="de-DE" dirty="0" smtClean="0">
                <a:solidFill>
                  <a:srgbClr val="000000"/>
                </a:solidFill>
                <a:latin typeface="Corbel"/>
              </a:rPr>
              <a:t>f</a:t>
            </a:r>
            <a:r>
              <a:rPr lang="el-GR" baseline="-25000" dirty="0" smtClean="0">
                <a:solidFill>
                  <a:srgbClr val="000000"/>
                </a:solidFill>
                <a:latin typeface="Corbel"/>
              </a:rPr>
              <a:t>0</a:t>
            </a:r>
            <a:r>
              <a:rPr lang="de-DE" dirty="0" smtClean="0">
                <a:solidFill>
                  <a:srgbClr val="000000"/>
                </a:solidFill>
                <a:latin typeface="Corbel"/>
              </a:rPr>
              <a:t> = 100 Hz</a:t>
            </a:r>
          </a:p>
          <a:p>
            <a:pPr>
              <a:buClr>
                <a:srgbClr val="56C5FF"/>
              </a:buClr>
              <a:defRPr/>
            </a:pPr>
            <a:r>
              <a:rPr lang="de-DE" dirty="0" smtClean="0">
                <a:solidFill>
                  <a:srgbClr val="000000"/>
                </a:solidFill>
                <a:latin typeface="Corbel"/>
              </a:rPr>
              <a:t>Q = 20,000</a:t>
            </a:r>
          </a:p>
          <a:p>
            <a:pPr>
              <a:buClr>
                <a:srgbClr val="56C5FF"/>
              </a:buClr>
              <a:defRPr/>
            </a:pPr>
            <a:r>
              <a:rPr lang="de-DE" dirty="0" smtClean="0">
                <a:solidFill>
                  <a:srgbClr val="000000"/>
                </a:solidFill>
                <a:latin typeface="Corbel"/>
              </a:rPr>
              <a:t>T = 300 K</a:t>
            </a:r>
          </a:p>
          <a:p>
            <a:pPr>
              <a:buClr>
                <a:srgbClr val="56C5FF"/>
              </a:buClr>
              <a:defRPr/>
            </a:pPr>
            <a:r>
              <a:rPr lang="el-GR" dirty="0" smtClean="0">
                <a:solidFill>
                  <a:srgbClr val="000000"/>
                </a:solidFill>
                <a:latin typeface="Corbel"/>
              </a:rPr>
              <a:t>ρ</a:t>
            </a:r>
            <a:r>
              <a:rPr lang="de-DE" dirty="0" smtClean="0">
                <a:solidFill>
                  <a:srgbClr val="000000"/>
                </a:solidFill>
                <a:latin typeface="Corbel"/>
              </a:rPr>
              <a:t> = 20,000 kg/m</a:t>
            </a:r>
            <a:r>
              <a:rPr lang="de-DE" baseline="30000" dirty="0" smtClean="0">
                <a:solidFill>
                  <a:srgbClr val="000000"/>
                </a:solidFill>
                <a:latin typeface="Corbel"/>
              </a:rPr>
              <a:t>3 </a:t>
            </a:r>
            <a:r>
              <a:rPr lang="de-DE" dirty="0" smtClean="0">
                <a:solidFill>
                  <a:srgbClr val="000000"/>
                </a:solidFill>
                <a:latin typeface="Corbel"/>
              </a:rPr>
              <a:t>(</a:t>
            </a:r>
            <a:r>
              <a:rPr lang="de-DE" dirty="0" err="1" smtClean="0">
                <a:solidFill>
                  <a:srgbClr val="000000"/>
                </a:solidFill>
                <a:latin typeface="Corbel"/>
              </a:rPr>
              <a:t>gold</a:t>
            </a:r>
            <a:r>
              <a:rPr lang="de-DE" dirty="0" smtClean="0">
                <a:solidFill>
                  <a:srgbClr val="000000"/>
                </a:solidFill>
                <a:latin typeface="Corbel"/>
              </a:rPr>
              <a:t>)</a:t>
            </a:r>
          </a:p>
          <a:p>
            <a:pPr>
              <a:buClr>
                <a:srgbClr val="56C5FF"/>
              </a:buClr>
              <a:defRPr/>
            </a:pPr>
            <a:r>
              <a:rPr lang="el-GR" b="1" dirty="0" smtClean="0">
                <a:solidFill>
                  <a:srgbClr val="000000"/>
                </a:solidFill>
                <a:latin typeface="Corbel"/>
              </a:rPr>
              <a:t> </a:t>
            </a:r>
            <a:r>
              <a:rPr lang="el-GR" dirty="0" smtClean="0">
                <a:solidFill>
                  <a:srgbClr val="000000"/>
                </a:solidFill>
                <a:latin typeface="Corbel"/>
              </a:rPr>
              <a:t>Γ</a:t>
            </a:r>
            <a:r>
              <a:rPr lang="de-DE" dirty="0" smtClean="0">
                <a:solidFill>
                  <a:srgbClr val="000000"/>
                </a:solidFill>
                <a:latin typeface="Corbel"/>
              </a:rPr>
              <a:t> = 1/(60 min)</a:t>
            </a:r>
            <a:endParaRPr lang="de-DE" dirty="0">
              <a:solidFill>
                <a:srgbClr val="000000"/>
              </a:solidFill>
              <a:latin typeface="Corbel"/>
            </a:endParaRPr>
          </a:p>
        </p:txBody>
      </p:sp>
      <p:pic>
        <p:nvPicPr>
          <p:cNvPr id="16"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5659" y="1225416"/>
            <a:ext cx="5713705" cy="4892222"/>
          </a:xfrm>
          <a:prstGeom prst="rect">
            <a:avLst/>
          </a:prstGeom>
        </p:spPr>
      </p:pic>
      <p:pic>
        <p:nvPicPr>
          <p:cNvPr id="17"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73818" y="3830068"/>
            <a:ext cx="1976618" cy="1053431"/>
          </a:xfrm>
          <a:prstGeom prst="rect">
            <a:avLst/>
          </a:prstGeom>
        </p:spPr>
      </p:pic>
      <p:cxnSp>
        <p:nvCxnSpPr>
          <p:cNvPr id="18" name="Straight Connector 2"/>
          <p:cNvCxnSpPr/>
          <p:nvPr/>
        </p:nvCxnSpPr>
        <p:spPr>
          <a:xfrm flipV="1">
            <a:off x="6799076" y="917396"/>
            <a:ext cx="0" cy="4799502"/>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9" name="Rectangle 14"/>
          <p:cNvSpPr/>
          <p:nvPr/>
        </p:nvSpPr>
        <p:spPr>
          <a:xfrm>
            <a:off x="6864488" y="800967"/>
            <a:ext cx="1073844" cy="646331"/>
          </a:xfrm>
          <a:prstGeom prst="rect">
            <a:avLst/>
          </a:prstGeom>
          <a:ln>
            <a:noFill/>
          </a:ln>
        </p:spPr>
        <p:txBody>
          <a:bodyPr wrap="none">
            <a:spAutoFit/>
          </a:bodyPr>
          <a:lstStyle/>
          <a:p>
            <a:r>
              <a:rPr lang="de-DE" dirty="0" smtClean="0">
                <a:solidFill>
                  <a:srgbClr val="000000"/>
                </a:solidFill>
                <a:latin typeface="Corbel"/>
                <a:cs typeface="Corbel"/>
              </a:rPr>
              <a:t>r=1mm</a:t>
            </a:r>
          </a:p>
          <a:p>
            <a:r>
              <a:rPr lang="de-DE" b="1" dirty="0" smtClean="0">
                <a:solidFill>
                  <a:srgbClr val="000000"/>
                </a:solidFill>
                <a:latin typeface="Corbel"/>
                <a:cs typeface="Corbel"/>
              </a:rPr>
              <a:t>m=80mg</a:t>
            </a:r>
            <a:endParaRPr lang="de-DE" b="1" dirty="0">
              <a:solidFill>
                <a:srgbClr val="000000"/>
              </a:solidFill>
              <a:latin typeface="Corbel"/>
              <a:cs typeface="Corbel"/>
            </a:endParaRPr>
          </a:p>
        </p:txBody>
      </p:sp>
      <p:sp>
        <p:nvSpPr>
          <p:cNvPr id="4" name="Textfeld 3"/>
          <p:cNvSpPr txBox="1"/>
          <p:nvPr/>
        </p:nvSpPr>
        <p:spPr>
          <a:xfrm>
            <a:off x="5126678" y="6168987"/>
            <a:ext cx="3949844" cy="934102"/>
          </a:xfrm>
          <a:prstGeom prst="rect">
            <a:avLst/>
          </a:prstGeom>
          <a:noFill/>
        </p:spPr>
        <p:txBody>
          <a:bodyPr wrap="none" rtlCol="0">
            <a:spAutoFit/>
          </a:bodyPr>
          <a:lstStyle/>
          <a:p>
            <a:pPr algn="r">
              <a:lnSpc>
                <a:spcPct val="110000"/>
              </a:lnSpc>
            </a:pPr>
            <a:r>
              <a:rPr lang="de-DE" dirty="0" err="1" smtClean="0">
                <a:solidFill>
                  <a:srgbClr val="000000"/>
                </a:solidFill>
                <a:latin typeface="Corbel"/>
                <a:cs typeface="Corbel"/>
              </a:rPr>
              <a:t>Smallest</a:t>
            </a:r>
            <a:r>
              <a:rPr lang="de-DE" dirty="0" smtClean="0">
                <a:solidFill>
                  <a:srgbClr val="000000"/>
                </a:solidFill>
                <a:latin typeface="Corbel"/>
                <a:cs typeface="Corbel"/>
              </a:rPr>
              <a:t> </a:t>
            </a:r>
            <a:r>
              <a:rPr lang="de-DE" dirty="0" err="1" smtClean="0">
                <a:solidFill>
                  <a:srgbClr val="000000"/>
                </a:solidFill>
                <a:latin typeface="Corbel"/>
                <a:cs typeface="Corbel"/>
              </a:rPr>
              <a:t>source</a:t>
            </a:r>
            <a:r>
              <a:rPr lang="de-DE" dirty="0" smtClean="0">
                <a:solidFill>
                  <a:srgbClr val="000000"/>
                </a:solidFill>
                <a:latin typeface="Corbel"/>
                <a:cs typeface="Corbel"/>
              </a:rPr>
              <a:t> </a:t>
            </a:r>
            <a:r>
              <a:rPr lang="de-DE" dirty="0" err="1" smtClean="0">
                <a:solidFill>
                  <a:srgbClr val="000000"/>
                </a:solidFill>
                <a:latin typeface="Corbel"/>
                <a:cs typeface="Corbel"/>
              </a:rPr>
              <a:t>mass</a:t>
            </a:r>
            <a:r>
              <a:rPr lang="de-DE" dirty="0" smtClean="0">
                <a:solidFill>
                  <a:srgbClr val="000000"/>
                </a:solidFill>
                <a:latin typeface="Corbel"/>
                <a:cs typeface="Corbel"/>
              </a:rPr>
              <a:t> </a:t>
            </a:r>
            <a:r>
              <a:rPr lang="de-DE" dirty="0" err="1" smtClean="0">
                <a:solidFill>
                  <a:srgbClr val="000000"/>
                </a:solidFill>
                <a:latin typeface="Corbel"/>
                <a:cs typeface="Corbel"/>
              </a:rPr>
              <a:t>to</a:t>
            </a:r>
            <a:r>
              <a:rPr lang="de-DE" dirty="0" smtClean="0">
                <a:solidFill>
                  <a:srgbClr val="000000"/>
                </a:solidFill>
                <a:latin typeface="Corbel"/>
                <a:cs typeface="Corbel"/>
              </a:rPr>
              <a:t> </a:t>
            </a:r>
            <a:r>
              <a:rPr lang="de-DE" dirty="0" err="1" smtClean="0">
                <a:solidFill>
                  <a:srgbClr val="000000"/>
                </a:solidFill>
                <a:latin typeface="Corbel"/>
                <a:cs typeface="Corbel"/>
              </a:rPr>
              <a:t>date</a:t>
            </a:r>
            <a:r>
              <a:rPr lang="de-DE" dirty="0" smtClean="0">
                <a:solidFill>
                  <a:srgbClr val="000000"/>
                </a:solidFill>
                <a:latin typeface="Corbel"/>
                <a:cs typeface="Corbel"/>
              </a:rPr>
              <a:t>: </a:t>
            </a:r>
            <a:r>
              <a:rPr lang="de-DE" b="1" dirty="0" smtClean="0">
                <a:solidFill>
                  <a:srgbClr val="000000"/>
                </a:solidFill>
                <a:latin typeface="Corbel"/>
                <a:cs typeface="Corbel"/>
              </a:rPr>
              <a:t>120 </a:t>
            </a:r>
            <a:r>
              <a:rPr lang="de-DE" b="1" dirty="0" err="1" smtClean="0">
                <a:solidFill>
                  <a:srgbClr val="000000"/>
                </a:solidFill>
                <a:latin typeface="Corbel"/>
                <a:cs typeface="Corbel"/>
              </a:rPr>
              <a:t>g</a:t>
            </a:r>
            <a:endParaRPr lang="de-DE" b="1" dirty="0" smtClean="0">
              <a:solidFill>
                <a:srgbClr val="000000"/>
              </a:solidFill>
              <a:latin typeface="Corbel"/>
              <a:cs typeface="Corbel"/>
            </a:endParaRPr>
          </a:p>
          <a:p>
            <a:pPr algn="r">
              <a:lnSpc>
                <a:spcPct val="110000"/>
              </a:lnSpc>
            </a:pPr>
            <a:r>
              <a:rPr lang="fr-FR" sz="1400" dirty="0" smtClean="0">
                <a:solidFill>
                  <a:srgbClr val="000000"/>
                </a:solidFill>
                <a:latin typeface="Corbel"/>
                <a:cs typeface="Corbel"/>
              </a:rPr>
              <a:t>W</a:t>
            </a:r>
            <a:r>
              <a:rPr lang="fr-FR" sz="1400" dirty="0">
                <a:solidFill>
                  <a:srgbClr val="000000"/>
                </a:solidFill>
                <a:latin typeface="Corbel"/>
                <a:cs typeface="Corbel"/>
              </a:rPr>
              <a:t>. </a:t>
            </a:r>
            <a:r>
              <a:rPr lang="fr-FR" sz="1400" dirty="0" err="1">
                <a:solidFill>
                  <a:srgbClr val="000000"/>
                </a:solidFill>
                <a:latin typeface="Corbel"/>
                <a:cs typeface="Corbel"/>
              </a:rPr>
              <a:t>Michaelis</a:t>
            </a:r>
            <a:r>
              <a:rPr lang="fr-FR" sz="1400" dirty="0">
                <a:solidFill>
                  <a:srgbClr val="000000"/>
                </a:solidFill>
                <a:latin typeface="Corbel"/>
                <a:cs typeface="Corbel"/>
              </a:rPr>
              <a:t> et al., </a:t>
            </a:r>
            <a:r>
              <a:rPr lang="fr-FR" sz="1400" dirty="0" err="1">
                <a:solidFill>
                  <a:srgbClr val="000000"/>
                </a:solidFill>
                <a:latin typeface="Corbel"/>
                <a:cs typeface="Corbel"/>
              </a:rPr>
              <a:t>Meterologia</a:t>
            </a:r>
            <a:r>
              <a:rPr lang="fr-FR" sz="1400" dirty="0">
                <a:solidFill>
                  <a:srgbClr val="000000"/>
                </a:solidFill>
                <a:latin typeface="Corbel"/>
                <a:cs typeface="Corbel"/>
              </a:rPr>
              <a:t> 32, 267–276 (1995)</a:t>
            </a:r>
          </a:p>
          <a:p>
            <a:pPr algn="r">
              <a:lnSpc>
                <a:spcPct val="110000"/>
              </a:lnSpc>
            </a:pPr>
            <a:endParaRPr lang="de-DE" dirty="0">
              <a:solidFill>
                <a:srgbClr val="000000"/>
              </a:solidFill>
              <a:latin typeface="Corbel"/>
              <a:cs typeface="Corbel"/>
            </a:endParaRPr>
          </a:p>
        </p:txBody>
      </p:sp>
      <p:cxnSp>
        <p:nvCxnSpPr>
          <p:cNvPr id="24" name="Gerade Verbindung mit Pfeil 23"/>
          <p:cNvCxnSpPr/>
          <p:nvPr/>
        </p:nvCxnSpPr>
        <p:spPr bwMode="auto">
          <a:xfrm flipH="1">
            <a:off x="1383369" y="3043559"/>
            <a:ext cx="303209" cy="527198"/>
          </a:xfrm>
          <a:prstGeom prst="straightConnector1">
            <a:avLst/>
          </a:prstGeom>
          <a:noFill/>
          <a:ln w="38100" cap="flat" cmpd="sng" algn="ctr">
            <a:solidFill>
              <a:srgbClr val="00009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 name="Rechteck 2"/>
          <p:cNvSpPr/>
          <p:nvPr/>
        </p:nvSpPr>
        <p:spPr>
          <a:xfrm>
            <a:off x="2792391" y="349666"/>
            <a:ext cx="5198296" cy="369332"/>
          </a:xfrm>
          <a:prstGeom prst="rect">
            <a:avLst/>
          </a:prstGeom>
        </p:spPr>
        <p:txBody>
          <a:bodyPr wrap="none">
            <a:spAutoFit/>
          </a:bodyPr>
          <a:lstStyle/>
          <a:p>
            <a:r>
              <a:rPr lang="de-DE" i="1" dirty="0" err="1" smtClean="0">
                <a:solidFill>
                  <a:srgbClr val="000000"/>
                </a:solidFill>
                <a:latin typeface="Calibri"/>
                <a:cs typeface="Calibri"/>
              </a:rPr>
              <a:t>Schmöle</a:t>
            </a:r>
            <a:r>
              <a:rPr lang="de-DE" i="1" dirty="0" smtClean="0">
                <a:solidFill>
                  <a:srgbClr val="000000"/>
                </a:solidFill>
                <a:latin typeface="Calibri"/>
                <a:cs typeface="Calibri"/>
              </a:rPr>
              <a:t> et al., Class. Quant. </a:t>
            </a:r>
            <a:r>
              <a:rPr lang="de-DE" i="1" dirty="0" err="1" smtClean="0">
                <a:solidFill>
                  <a:srgbClr val="000000"/>
                </a:solidFill>
                <a:latin typeface="Calibri"/>
                <a:cs typeface="Calibri"/>
              </a:rPr>
              <a:t>Grav</a:t>
            </a:r>
            <a:r>
              <a:rPr lang="de-DE" i="1" dirty="0" smtClean="0">
                <a:solidFill>
                  <a:srgbClr val="000000"/>
                </a:solidFill>
                <a:latin typeface="Calibri"/>
                <a:cs typeface="Calibri"/>
              </a:rPr>
              <a:t>. 33, 125031 (</a:t>
            </a:r>
            <a:r>
              <a:rPr lang="de-DE" i="1" dirty="0">
                <a:solidFill>
                  <a:srgbClr val="000000"/>
                </a:solidFill>
                <a:latin typeface="Calibri"/>
                <a:cs typeface="Calibri"/>
              </a:rPr>
              <a:t>2016)</a:t>
            </a:r>
          </a:p>
        </p:txBody>
      </p:sp>
      <p:pic>
        <p:nvPicPr>
          <p:cNvPr id="21" name="Bild 20" descr="2016-05-06 15.04.24 copy.jpg"/>
          <p:cNvPicPr>
            <a:picLocks noChangeAspect="1"/>
          </p:cNvPicPr>
          <p:nvPr/>
        </p:nvPicPr>
        <p:blipFill rotWithShape="1">
          <a:blip r:embed="rId7">
            <a:extLst>
              <a:ext uri="{28A0092B-C50C-407E-A947-70E740481C1C}">
                <a14:useLocalDpi xmlns:a14="http://schemas.microsoft.com/office/drawing/2010/main" val="0"/>
              </a:ext>
            </a:extLst>
          </a:blip>
          <a:srcRect l="5388" t="26074" r="15505" b="13494"/>
          <a:stretch/>
        </p:blipFill>
        <p:spPr>
          <a:xfrm>
            <a:off x="147590" y="3591684"/>
            <a:ext cx="3064744" cy="2815453"/>
          </a:xfrm>
          <a:prstGeom prst="rect">
            <a:avLst/>
          </a:prstGeom>
          <a:ln>
            <a:noFill/>
          </a:ln>
          <a:effectLst>
            <a:outerShdw blurRad="292100" dist="139700" dir="2700000" algn="tl" rotWithShape="0">
              <a:srgbClr val="333333">
                <a:alpha val="65000"/>
              </a:srgbClr>
            </a:outerShdw>
          </a:effectLst>
        </p:spPr>
      </p:pic>
      <p:sp>
        <p:nvSpPr>
          <p:cNvPr id="26" name="Textfeld 25"/>
          <p:cNvSpPr txBox="1"/>
          <p:nvPr/>
        </p:nvSpPr>
        <p:spPr>
          <a:xfrm>
            <a:off x="216572" y="3561355"/>
            <a:ext cx="2128708" cy="584776"/>
          </a:xfrm>
          <a:prstGeom prst="rect">
            <a:avLst/>
          </a:prstGeom>
          <a:noFill/>
        </p:spPr>
        <p:txBody>
          <a:bodyPr wrap="none" rtlCol="0">
            <a:spAutoFit/>
          </a:bodyPr>
          <a:lstStyle/>
          <a:p>
            <a:r>
              <a:rPr lang="de-DE" sz="1600" dirty="0" smtClean="0">
                <a:solidFill>
                  <a:srgbClr val="FFFFFF"/>
                </a:solidFill>
                <a:latin typeface="Calibri"/>
              </a:rPr>
              <a:t>1mm </a:t>
            </a:r>
            <a:r>
              <a:rPr lang="de-DE" sz="1600" dirty="0" err="1" smtClean="0">
                <a:solidFill>
                  <a:srgbClr val="FFFFFF"/>
                </a:solidFill>
                <a:latin typeface="Calibri"/>
              </a:rPr>
              <a:t>Pb-sphere</a:t>
            </a:r>
            <a:r>
              <a:rPr lang="de-DE" sz="1600" dirty="0" smtClean="0">
                <a:solidFill>
                  <a:srgbClr val="FFFFFF"/>
                </a:solidFill>
                <a:latin typeface="Calibri"/>
              </a:rPr>
              <a:t> on </a:t>
            </a:r>
            <a:r>
              <a:rPr lang="de-DE" sz="1600" dirty="0" err="1" smtClean="0">
                <a:solidFill>
                  <a:srgbClr val="FFFFFF"/>
                </a:solidFill>
                <a:latin typeface="Calibri"/>
              </a:rPr>
              <a:t>SiC</a:t>
            </a:r>
            <a:r>
              <a:rPr lang="de-DE" sz="1600" dirty="0" smtClean="0">
                <a:solidFill>
                  <a:srgbClr val="FFFFFF"/>
                </a:solidFill>
                <a:latin typeface="Calibri"/>
              </a:rPr>
              <a:t> </a:t>
            </a:r>
          </a:p>
          <a:p>
            <a:r>
              <a:rPr lang="de-DE" sz="1600" dirty="0" smtClean="0">
                <a:solidFill>
                  <a:srgbClr val="FFFFFF"/>
                </a:solidFill>
                <a:latin typeface="Calibri"/>
              </a:rPr>
              <a:t>(R. </a:t>
            </a:r>
            <a:r>
              <a:rPr lang="de-DE" sz="1600" dirty="0" err="1" smtClean="0">
                <a:solidFill>
                  <a:srgbClr val="FFFFFF"/>
                </a:solidFill>
                <a:latin typeface="Calibri"/>
              </a:rPr>
              <a:t>Norte</a:t>
            </a:r>
            <a:r>
              <a:rPr lang="de-DE" sz="1600" dirty="0" smtClean="0">
                <a:solidFill>
                  <a:srgbClr val="FFFFFF"/>
                </a:solidFill>
                <a:latin typeface="Calibri"/>
              </a:rPr>
              <a:t>, TU Delft)</a:t>
            </a:r>
            <a:endParaRPr lang="de-DE" sz="1600" dirty="0">
              <a:solidFill>
                <a:srgbClr val="FFFFFF"/>
              </a:solidFill>
              <a:latin typeface="Calibri"/>
            </a:endParaRPr>
          </a:p>
        </p:txBody>
      </p:sp>
    </p:spTree>
    <p:extLst>
      <p:ext uri="{BB962C8B-B14F-4D97-AF65-F5344CB8AC3E}">
        <p14:creationId xmlns:p14="http://schemas.microsoft.com/office/powerpoint/2010/main" val="3984657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1000"/>
                                        <p:tgtEl>
                                          <p:spTgt spid="1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P spid="2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3"/>
          <a:stretch>
            <a:fillRect/>
          </a:stretch>
        </p:blipFill>
        <p:spPr>
          <a:xfrm>
            <a:off x="78541" y="839924"/>
            <a:ext cx="4215672" cy="3574693"/>
          </a:xfrm>
          <a:prstGeom prst="rect">
            <a:avLst/>
          </a:prstGeom>
        </p:spPr>
      </p:pic>
      <p:pic>
        <p:nvPicPr>
          <p:cNvPr id="5" name="Bild 4"/>
          <p:cNvPicPr>
            <a:picLocks noChangeAspect="1"/>
          </p:cNvPicPr>
          <p:nvPr/>
        </p:nvPicPr>
        <p:blipFill>
          <a:blip r:embed="rId4"/>
          <a:stretch>
            <a:fillRect/>
          </a:stretch>
        </p:blipFill>
        <p:spPr>
          <a:xfrm>
            <a:off x="4351683" y="1170498"/>
            <a:ext cx="4792319" cy="4127061"/>
          </a:xfrm>
          <a:prstGeom prst="rect">
            <a:avLst/>
          </a:prstGeom>
        </p:spPr>
      </p:pic>
      <p:sp>
        <p:nvSpPr>
          <p:cNvPr id="6" name="Text Box 3"/>
          <p:cNvSpPr txBox="1">
            <a:spLocks noChangeArrowheads="1"/>
          </p:cNvSpPr>
          <p:nvPr/>
        </p:nvSpPr>
        <p:spPr bwMode="auto">
          <a:xfrm>
            <a:off x="95250" y="101604"/>
            <a:ext cx="9144000"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Aft>
                <a:spcPct val="0"/>
              </a:spcAft>
            </a:pPr>
            <a:r>
              <a:rPr lang="de-DE" dirty="0" smtClean="0">
                <a:ea typeface="ＭＳ Ｐゴシック" charset="-128"/>
              </a:rPr>
              <a:t>Big G: </a:t>
            </a:r>
            <a:r>
              <a:rPr lang="de-DE" dirty="0" err="1" smtClean="0">
                <a:ea typeface="ＭＳ Ｐゴシック" charset="-128"/>
              </a:rPr>
              <a:t>the</a:t>
            </a:r>
            <a:r>
              <a:rPr lang="de-DE" dirty="0" smtClean="0">
                <a:ea typeface="ＭＳ Ｐゴシック" charset="-128"/>
              </a:rPr>
              <a:t> open </a:t>
            </a:r>
            <a:r>
              <a:rPr lang="de-DE" dirty="0" err="1" smtClean="0">
                <a:ea typeface="ＭＳ Ｐゴシック" charset="-128"/>
              </a:rPr>
              <a:t>problem</a:t>
            </a:r>
            <a:endParaRPr lang="de-DE" dirty="0">
              <a:ea typeface="ＭＳ Ｐゴシック" charset="-128"/>
            </a:endParaRPr>
          </a:p>
        </p:txBody>
      </p:sp>
      <p:sp>
        <p:nvSpPr>
          <p:cNvPr id="7" name="Textfeld 6"/>
          <p:cNvSpPr txBox="1"/>
          <p:nvPr/>
        </p:nvSpPr>
        <p:spPr>
          <a:xfrm>
            <a:off x="4385101" y="831940"/>
            <a:ext cx="2161169" cy="338554"/>
          </a:xfrm>
          <a:prstGeom prst="rect">
            <a:avLst/>
          </a:prstGeom>
          <a:noFill/>
        </p:spPr>
        <p:txBody>
          <a:bodyPr wrap="none" rtlCol="0">
            <a:spAutoFit/>
          </a:bodyPr>
          <a:lstStyle/>
          <a:p>
            <a:r>
              <a:rPr lang="de-DE" sz="1600" dirty="0" err="1" smtClean="0">
                <a:solidFill>
                  <a:srgbClr val="000000"/>
                </a:solidFill>
                <a:latin typeface="Calibri"/>
                <a:cs typeface="Calibri"/>
              </a:rPr>
              <a:t>Physics</a:t>
            </a:r>
            <a:r>
              <a:rPr lang="de-DE" sz="1600" dirty="0" smtClean="0">
                <a:solidFill>
                  <a:srgbClr val="000000"/>
                </a:solidFill>
                <a:latin typeface="Calibri"/>
                <a:cs typeface="Calibri"/>
              </a:rPr>
              <a:t> Today </a:t>
            </a:r>
            <a:r>
              <a:rPr lang="de-DE" sz="1600" dirty="0" err="1" smtClean="0">
                <a:solidFill>
                  <a:srgbClr val="000000"/>
                </a:solidFill>
                <a:latin typeface="Calibri"/>
                <a:cs typeface="Calibri"/>
              </a:rPr>
              <a:t>July</a:t>
            </a:r>
            <a:r>
              <a:rPr lang="de-DE" sz="1600" dirty="0" smtClean="0">
                <a:solidFill>
                  <a:srgbClr val="000000"/>
                </a:solidFill>
                <a:latin typeface="Calibri"/>
                <a:cs typeface="Calibri"/>
              </a:rPr>
              <a:t> 2014</a:t>
            </a:r>
            <a:endParaRPr lang="de-DE" sz="1600" dirty="0">
              <a:solidFill>
                <a:srgbClr val="000000"/>
              </a:solidFill>
              <a:latin typeface="Calibri"/>
              <a:cs typeface="Calibri"/>
            </a:endParaRPr>
          </a:p>
        </p:txBody>
      </p:sp>
      <p:pic>
        <p:nvPicPr>
          <p:cNvPr id="8" name="Bild 7"/>
          <p:cNvPicPr>
            <a:picLocks noChangeAspect="1"/>
          </p:cNvPicPr>
          <p:nvPr/>
        </p:nvPicPr>
        <p:blipFill>
          <a:blip r:embed="rId5"/>
          <a:stretch>
            <a:fillRect/>
          </a:stretch>
        </p:blipFill>
        <p:spPr>
          <a:xfrm rot="777589">
            <a:off x="584108" y="4981407"/>
            <a:ext cx="4793121" cy="1519395"/>
          </a:xfrm>
          <a:prstGeom prst="rect">
            <a:avLst/>
          </a:prstGeom>
          <a:ln>
            <a:noFill/>
          </a:ln>
          <a:effectLst>
            <a:outerShdw blurRad="292100" dist="139700" dir="2700000" algn="tl" rotWithShape="0">
              <a:srgbClr val="333333">
                <a:alpha val="65000"/>
              </a:srgbClr>
            </a:outerShdw>
          </a:effectLst>
        </p:spPr>
      </p:pic>
      <p:pic>
        <p:nvPicPr>
          <p:cNvPr id="9" name="Bild 8"/>
          <p:cNvPicPr>
            <a:picLocks noChangeAspect="1"/>
          </p:cNvPicPr>
          <p:nvPr/>
        </p:nvPicPr>
        <p:blipFill>
          <a:blip r:embed="rId6"/>
          <a:stretch>
            <a:fillRect/>
          </a:stretch>
        </p:blipFill>
        <p:spPr>
          <a:xfrm rot="21203463">
            <a:off x="1030472" y="1493141"/>
            <a:ext cx="3561951" cy="3874777"/>
          </a:xfrm>
          <a:prstGeom prst="rect">
            <a:avLst/>
          </a:prstGeom>
          <a:ln>
            <a:noFill/>
          </a:ln>
          <a:effectLst>
            <a:outerShdw blurRad="292100" dist="139700" dir="2700000" algn="tl" rotWithShape="0">
              <a:srgbClr val="333333">
                <a:alpha val="65000"/>
              </a:srgbClr>
            </a:outerShdw>
          </a:effectLst>
        </p:spPr>
      </p:pic>
      <p:grpSp>
        <p:nvGrpSpPr>
          <p:cNvPr id="10" name="Gruppierung 9"/>
          <p:cNvGrpSpPr/>
          <p:nvPr/>
        </p:nvGrpSpPr>
        <p:grpSpPr>
          <a:xfrm rot="356778">
            <a:off x="366053" y="1065660"/>
            <a:ext cx="9041705" cy="5388070"/>
            <a:chOff x="367598" y="1036116"/>
            <a:chExt cx="9041705" cy="5388070"/>
          </a:xfrm>
        </p:grpSpPr>
        <p:pic>
          <p:nvPicPr>
            <p:cNvPr id="11" name="Bild 10"/>
            <p:cNvPicPr>
              <a:picLocks noChangeAspect="1"/>
            </p:cNvPicPr>
            <p:nvPr/>
          </p:nvPicPr>
          <p:blipFill rotWithShape="1">
            <a:blip r:embed="rId7"/>
            <a:srcRect l="2030" t="4236" r="1975" b="-1816"/>
            <a:stretch/>
          </p:blipFill>
          <p:spPr>
            <a:xfrm>
              <a:off x="367598" y="1036116"/>
              <a:ext cx="7418796" cy="5388070"/>
            </a:xfrm>
            <a:prstGeom prst="rect">
              <a:avLst/>
            </a:prstGeom>
            <a:ln>
              <a:noFill/>
            </a:ln>
            <a:effectLst>
              <a:outerShdw blurRad="292100" dist="139700" dir="2700000" algn="tl" rotWithShape="0">
                <a:srgbClr val="333333">
                  <a:alpha val="65000"/>
                </a:srgbClr>
              </a:outerShdw>
            </a:effectLst>
          </p:spPr>
        </p:pic>
        <p:sp>
          <p:nvSpPr>
            <p:cNvPr id="12" name="Rechteck 11"/>
            <p:cNvSpPr/>
            <p:nvPr/>
          </p:nvSpPr>
          <p:spPr>
            <a:xfrm>
              <a:off x="2384213" y="6029511"/>
              <a:ext cx="7025090" cy="276999"/>
            </a:xfrm>
            <a:prstGeom prst="rect">
              <a:avLst/>
            </a:prstGeom>
          </p:spPr>
          <p:txBody>
            <a:bodyPr wrap="square">
              <a:spAutoFit/>
            </a:bodyPr>
            <a:lstStyle/>
            <a:p>
              <a:r>
                <a:rPr lang="de-DE" sz="1200" dirty="0" err="1" smtClean="0">
                  <a:solidFill>
                    <a:srgbClr val="000000"/>
                  </a:solidFill>
                  <a:latin typeface="Calibri"/>
                </a:rPr>
                <a:t>From</a:t>
              </a:r>
              <a:r>
                <a:rPr lang="de-DE" sz="1200" dirty="0" smtClean="0">
                  <a:solidFill>
                    <a:srgbClr val="000000"/>
                  </a:solidFill>
                  <a:latin typeface="Calibri"/>
                </a:rPr>
                <a:t>: G. T. </a:t>
              </a:r>
              <a:r>
                <a:rPr lang="de-DE" sz="1200" dirty="0" err="1" smtClean="0">
                  <a:solidFill>
                    <a:srgbClr val="000000"/>
                  </a:solidFill>
                  <a:latin typeface="Calibri"/>
                </a:rPr>
                <a:t>Gillies</a:t>
              </a:r>
              <a:r>
                <a:rPr lang="de-DE" sz="1200" dirty="0" smtClean="0">
                  <a:solidFill>
                    <a:srgbClr val="000000"/>
                  </a:solidFill>
                  <a:latin typeface="Calibri"/>
                </a:rPr>
                <a:t>, C. S. </a:t>
              </a:r>
              <a:r>
                <a:rPr lang="de-DE" sz="1200" dirty="0" err="1" smtClean="0">
                  <a:solidFill>
                    <a:srgbClr val="000000"/>
                  </a:solidFill>
                  <a:latin typeface="Calibri"/>
                </a:rPr>
                <a:t>Unnikrishnan</a:t>
              </a:r>
              <a:r>
                <a:rPr lang="de-DE" sz="1200" dirty="0" smtClean="0">
                  <a:solidFill>
                    <a:srgbClr val="000000"/>
                  </a:solidFill>
                  <a:latin typeface="Calibri"/>
                </a:rPr>
                <a:t>, </a:t>
              </a:r>
              <a:r>
                <a:rPr lang="de-DE" sz="1200" b="1" dirty="0" smtClean="0">
                  <a:solidFill>
                    <a:srgbClr val="000000"/>
                  </a:solidFill>
                  <a:latin typeface="Calibri"/>
                </a:rPr>
                <a:t>Phil</a:t>
              </a:r>
              <a:r>
                <a:rPr lang="de-DE" sz="1200" b="1" dirty="0">
                  <a:solidFill>
                    <a:srgbClr val="000000"/>
                  </a:solidFill>
                  <a:latin typeface="Calibri"/>
                </a:rPr>
                <a:t>. Trans. R. </a:t>
              </a:r>
              <a:r>
                <a:rPr lang="de-DE" sz="1200" b="1" dirty="0" err="1">
                  <a:solidFill>
                    <a:srgbClr val="000000"/>
                  </a:solidFill>
                  <a:latin typeface="Calibri"/>
                </a:rPr>
                <a:t>Soc</a:t>
              </a:r>
              <a:r>
                <a:rPr lang="de-DE" sz="1200" b="1" dirty="0">
                  <a:solidFill>
                    <a:srgbClr val="000000"/>
                  </a:solidFill>
                  <a:latin typeface="Calibri"/>
                </a:rPr>
                <a:t>. A </a:t>
              </a:r>
              <a:r>
                <a:rPr lang="de-DE" sz="1200" dirty="0" smtClean="0">
                  <a:solidFill>
                    <a:srgbClr val="000000"/>
                  </a:solidFill>
                  <a:latin typeface="Calibri"/>
                </a:rPr>
                <a:t>372:20140022</a:t>
              </a:r>
              <a:r>
                <a:rPr lang="de-DE" sz="1200" dirty="0">
                  <a:solidFill>
                    <a:srgbClr val="000000"/>
                  </a:solidFill>
                  <a:latin typeface="Calibri"/>
                </a:rPr>
                <a:t> </a:t>
              </a:r>
              <a:r>
                <a:rPr lang="de-DE" sz="1200" dirty="0" smtClean="0">
                  <a:solidFill>
                    <a:srgbClr val="000000"/>
                  </a:solidFill>
                  <a:latin typeface="Calibri"/>
                </a:rPr>
                <a:t>(2014)</a:t>
              </a:r>
              <a:endParaRPr lang="de-DE" sz="1200" dirty="0">
                <a:solidFill>
                  <a:srgbClr val="000000"/>
                </a:solidFill>
                <a:latin typeface="Calibri"/>
              </a:endParaRPr>
            </a:p>
          </p:txBody>
        </p:sp>
      </p:grpSp>
    </p:spTree>
    <p:extLst>
      <p:ext uri="{BB962C8B-B14F-4D97-AF65-F5344CB8AC3E}">
        <p14:creationId xmlns:p14="http://schemas.microsoft.com/office/powerpoint/2010/main" val="2914998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21507" name="Rectangle 3"/>
          <p:cNvSpPr>
            <a:spLocks noGrp="1" noChangeArrowheads="1"/>
          </p:cNvSpPr>
          <p:nvPr>
            <p:ph type="body" idx="1"/>
          </p:nvPr>
        </p:nvSpPr>
        <p:spPr/>
        <p:txBody>
          <a:bodyPr/>
          <a:lstStyle/>
          <a:p>
            <a:endParaRPr lang="de-DE"/>
          </a:p>
        </p:txBody>
      </p:sp>
      <p:pic>
        <p:nvPicPr>
          <p:cNvPr id="21508" name="Picture 4" descr="071221_LSSiNandMir_chipCJ_19"/>
          <p:cNvPicPr>
            <a:picLocks noChangeAspect="1" noChangeArrowheads="1"/>
          </p:cNvPicPr>
          <p:nvPr/>
        </p:nvPicPr>
        <p:blipFill>
          <a:blip r:embed="rId3">
            <a:extLst>
              <a:ext uri="{28A0092B-C50C-407E-A947-70E740481C1C}">
                <a14:useLocalDpi xmlns:a14="http://schemas.microsoft.com/office/drawing/2010/main" val="0"/>
              </a:ext>
            </a:extLst>
          </a:blip>
          <a:srcRect b="11722"/>
          <a:stretch>
            <a:fillRect/>
          </a:stretch>
        </p:blipFill>
        <p:spPr bwMode="auto">
          <a:xfrm>
            <a:off x="-919163" y="-131763"/>
            <a:ext cx="10602913" cy="7019926"/>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chemeClr val="accent2"/>
                </a:solidFill>
                <a:miter lim="800000"/>
                <a:headEnd/>
                <a:tailEnd/>
              </a14:hiddenLine>
            </a:ext>
          </a:extLst>
        </p:spPr>
      </p:pic>
      <p:sp>
        <p:nvSpPr>
          <p:cNvPr id="21509" name="Text Box 5"/>
          <p:cNvSpPr txBox="1">
            <a:spLocks noChangeArrowheads="1"/>
          </p:cNvSpPr>
          <p:nvPr/>
        </p:nvSpPr>
        <p:spPr bwMode="auto">
          <a:xfrm>
            <a:off x="281869" y="1060058"/>
            <a:ext cx="8724282" cy="4162306"/>
          </a:xfrm>
          <a:prstGeom prst="roundRect">
            <a:avLst>
              <a:gd name="adj" fmla="val 9315"/>
            </a:avLst>
          </a:prstGeom>
          <a:solidFill>
            <a:schemeClr val="bg1">
              <a:alpha val="70000"/>
            </a:schemeClr>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pPr marL="571500" indent="-571500">
              <a:buFont typeface="Arial"/>
              <a:buChar char="•"/>
            </a:pP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How</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small</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can</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source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mass</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be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a:t>
            </a:r>
          </a:p>
          <a:p>
            <a:pPr marL="571500" indent="-571500">
              <a:buFont typeface="Arial"/>
              <a:buChar char="•"/>
            </a:pPr>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pPr marL="571500" indent="-571500">
              <a:buFont typeface="Arial"/>
              <a:buChar char="•"/>
            </a:pP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How</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massive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can</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quantum</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system</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 </a:t>
            </a:r>
            <a:r>
              <a:rPr lang="de-DE" sz="3600" b="1" dirty="0" err="1"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be</a:t>
            </a:r>
            <a:r>
              <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rPr>
              <a:t>?</a:t>
            </a:r>
          </a:p>
          <a:p>
            <a:endParaRPr lang="de-DE" sz="36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a:p>
            <a:endParaRPr lang="de-DE" sz="3600" b="1"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Calibri" pitchFamily="34" charset="0"/>
              <a:cs typeface="Calibri" pitchFamily="34" charset="0"/>
            </a:endParaRPr>
          </a:p>
        </p:txBody>
      </p:sp>
      <p:sp>
        <p:nvSpPr>
          <p:cNvPr id="21510" name="Line 6"/>
          <p:cNvSpPr>
            <a:spLocks noChangeShapeType="1"/>
          </p:cNvSpPr>
          <p:nvPr/>
        </p:nvSpPr>
        <p:spPr bwMode="auto">
          <a:xfrm>
            <a:off x="1062038" y="6399213"/>
            <a:ext cx="765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latin typeface="Arial" charset="0"/>
              <a:ea typeface="ＭＳ Ｐゴシック"/>
            </a:endParaRPr>
          </a:p>
        </p:txBody>
      </p:sp>
      <p:sp>
        <p:nvSpPr>
          <p:cNvPr id="21511" name="Text Box 7"/>
          <p:cNvSpPr txBox="1">
            <a:spLocks noChangeArrowheads="1"/>
          </p:cNvSpPr>
          <p:nvPr/>
        </p:nvSpPr>
        <p:spPr bwMode="auto">
          <a:xfrm>
            <a:off x="950899" y="6037263"/>
            <a:ext cx="8313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2000" dirty="0">
                <a:solidFill>
                  <a:srgbClr val="FFFFFF"/>
                </a:solidFill>
                <a:latin typeface="Calibri"/>
                <a:cs typeface="Calibri" pitchFamily="34" charset="0"/>
              </a:rPr>
              <a:t>20µm</a:t>
            </a:r>
          </a:p>
        </p:txBody>
      </p:sp>
    </p:spTree>
    <p:extLst>
      <p:ext uri="{BB962C8B-B14F-4D97-AF65-F5344CB8AC3E}">
        <p14:creationId xmlns:p14="http://schemas.microsoft.com/office/powerpoint/2010/main" val="275324195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21507" name="Rectangle 3"/>
          <p:cNvSpPr>
            <a:spLocks noGrp="1" noChangeArrowheads="1"/>
          </p:cNvSpPr>
          <p:nvPr>
            <p:ph type="body" idx="1"/>
          </p:nvPr>
        </p:nvSpPr>
        <p:spPr/>
        <p:txBody>
          <a:bodyPr/>
          <a:lstStyle/>
          <a:p>
            <a:endParaRPr lang="de-DE"/>
          </a:p>
        </p:txBody>
      </p:sp>
      <p:pic>
        <p:nvPicPr>
          <p:cNvPr id="21508" name="Picture 4" descr="071221_LSSiNandMir_chipCJ_19"/>
          <p:cNvPicPr>
            <a:picLocks noChangeAspect="1" noChangeArrowheads="1"/>
          </p:cNvPicPr>
          <p:nvPr/>
        </p:nvPicPr>
        <p:blipFill>
          <a:blip r:embed="rId3">
            <a:extLst>
              <a:ext uri="{28A0092B-C50C-407E-A947-70E740481C1C}">
                <a14:useLocalDpi xmlns:a14="http://schemas.microsoft.com/office/drawing/2010/main" val="0"/>
              </a:ext>
            </a:extLst>
          </a:blip>
          <a:srcRect b="11722"/>
          <a:stretch>
            <a:fillRect/>
          </a:stretch>
        </p:blipFill>
        <p:spPr bwMode="auto">
          <a:xfrm>
            <a:off x="-919163" y="-131763"/>
            <a:ext cx="10602913" cy="7019926"/>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chemeClr val="accent2"/>
                </a:solidFill>
                <a:miter lim="800000"/>
                <a:headEnd/>
                <a:tailEnd/>
              </a14:hiddenLine>
            </a:ext>
          </a:extLst>
        </p:spPr>
      </p:pic>
      <p:sp>
        <p:nvSpPr>
          <p:cNvPr id="21509" name="Text Box 5"/>
          <p:cNvSpPr txBox="1">
            <a:spLocks noChangeArrowheads="1"/>
          </p:cNvSpPr>
          <p:nvPr/>
        </p:nvSpPr>
        <p:spPr bwMode="auto">
          <a:xfrm>
            <a:off x="303764" y="505165"/>
            <a:ext cx="8466844" cy="5307747"/>
          </a:xfrm>
          <a:prstGeom prst="roundRect">
            <a:avLst>
              <a:gd name="adj" fmla="val 9315"/>
            </a:avLst>
          </a:prstGeom>
          <a:solidFill>
            <a:schemeClr val="bg1">
              <a:alpha val="70000"/>
            </a:schemeClr>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3200" b="1" cap="small" dirty="0" smtClean="0">
                <a:solidFill>
                  <a:srgbClr val="2D2D8A"/>
                </a:solidFill>
                <a:latin typeface="Calibri" pitchFamily="34" charset="0"/>
                <a:cs typeface="Calibri" pitchFamily="34" charset="0"/>
              </a:rPr>
              <a:t>Outline</a:t>
            </a:r>
          </a:p>
          <a:p>
            <a:endParaRPr lang="de-DE" sz="2800" b="1" dirty="0">
              <a:solidFill>
                <a:srgbClr val="2D2D8A"/>
              </a:solidFill>
              <a:latin typeface="Calibri" pitchFamily="34" charset="0"/>
              <a:cs typeface="Calibri" pitchFamily="34" charset="0"/>
            </a:endParaRPr>
          </a:p>
          <a:p>
            <a:pPr marL="342900" indent="-342900" algn="l">
              <a:buFont typeface="Arial" pitchFamily="34" charset="0"/>
              <a:buChar char="•"/>
            </a:pPr>
            <a:r>
              <a:rPr lang="de-DE" sz="3200" b="1" dirty="0" smtClean="0">
                <a:solidFill>
                  <a:srgbClr val="A6A6A6"/>
                </a:solidFill>
                <a:latin typeface="Calibri" pitchFamily="34" charset="0"/>
                <a:cs typeface="Calibri" pitchFamily="34" charset="0"/>
              </a:rPr>
              <a:t>Quantum </a:t>
            </a:r>
            <a:r>
              <a:rPr lang="de-DE" sz="3200" b="1" dirty="0" err="1" smtClean="0">
                <a:solidFill>
                  <a:srgbClr val="A6A6A6"/>
                </a:solidFill>
                <a:latin typeface="Calibri" pitchFamily="34" charset="0"/>
                <a:cs typeface="Calibri" pitchFamily="34" charset="0"/>
              </a:rPr>
              <a:t>Optomechanics</a:t>
            </a:r>
            <a:endParaRPr lang="de-DE" sz="3200" b="1" dirty="0" smtClean="0">
              <a:solidFill>
                <a:srgbClr val="A6A6A6"/>
              </a:solidFill>
              <a:latin typeface="Calibri" pitchFamily="34" charset="0"/>
              <a:cs typeface="Calibri" pitchFamily="34" charset="0"/>
            </a:endParaRPr>
          </a:p>
          <a:p>
            <a:pPr lvl="1">
              <a:spcAft>
                <a:spcPts val="1800"/>
              </a:spcAft>
            </a:pPr>
            <a:r>
              <a:rPr lang="de-DE" sz="2800" dirty="0" err="1" smtClean="0">
                <a:solidFill>
                  <a:srgbClr val="A6A6A6"/>
                </a:solidFill>
                <a:latin typeface="Calibri" pitchFamily="34" charset="0"/>
                <a:cs typeface="Calibri" pitchFamily="34" charset="0"/>
              </a:rPr>
              <a:t>state</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of</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the</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art</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recent</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results</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and</a:t>
            </a:r>
            <a:r>
              <a:rPr lang="de-DE" sz="2800" dirty="0" smtClean="0">
                <a:solidFill>
                  <a:srgbClr val="A6A6A6"/>
                </a:solidFill>
                <a:latin typeface="Calibri" pitchFamily="34" charset="0"/>
                <a:cs typeface="Calibri" pitchFamily="34" charset="0"/>
              </a:rPr>
              <a:t> (still) a </a:t>
            </a:r>
            <a:r>
              <a:rPr lang="de-DE" sz="2800" dirty="0" err="1" smtClean="0">
                <a:solidFill>
                  <a:srgbClr val="A6A6A6"/>
                </a:solidFill>
                <a:latin typeface="Calibri" pitchFamily="34" charset="0"/>
                <a:cs typeface="Calibri" pitchFamily="34" charset="0"/>
              </a:rPr>
              <a:t>few</a:t>
            </a:r>
            <a:r>
              <a:rPr lang="de-DE" sz="2800" dirty="0" smtClean="0">
                <a:solidFill>
                  <a:srgbClr val="A6A6A6"/>
                </a:solidFill>
                <a:latin typeface="Calibri" pitchFamily="34" charset="0"/>
                <a:cs typeface="Calibri" pitchFamily="34" charset="0"/>
              </a:rPr>
              <a:t> </a:t>
            </a:r>
            <a:r>
              <a:rPr lang="de-DE" sz="2800" dirty="0" err="1" smtClean="0">
                <a:solidFill>
                  <a:srgbClr val="A6A6A6"/>
                </a:solidFill>
                <a:latin typeface="Calibri" pitchFamily="34" charset="0"/>
                <a:cs typeface="Calibri" pitchFamily="34" charset="0"/>
              </a:rPr>
              <a:t>challenges</a:t>
            </a:r>
            <a:endParaRPr lang="de-DE" sz="2800" dirty="0" smtClean="0">
              <a:solidFill>
                <a:srgbClr val="A6A6A6"/>
              </a:solidFill>
              <a:latin typeface="Calibri" pitchFamily="34" charset="0"/>
              <a:cs typeface="Calibri" pitchFamily="34" charset="0"/>
            </a:endParaRPr>
          </a:p>
          <a:p>
            <a:pPr marL="342900" indent="-342900">
              <a:buFont typeface="Arial" pitchFamily="34" charset="0"/>
              <a:buChar char="•"/>
            </a:pPr>
            <a:r>
              <a:rPr lang="de-DE" sz="3200" b="1" dirty="0">
                <a:solidFill>
                  <a:srgbClr val="A6A6A6"/>
                </a:solidFill>
                <a:latin typeface="Calibri" pitchFamily="34" charset="0"/>
                <a:cs typeface="Calibri" pitchFamily="34" charset="0"/>
              </a:rPr>
              <a:t>Gravitation</a:t>
            </a:r>
          </a:p>
          <a:p>
            <a:pPr lvl="1">
              <a:spcAft>
                <a:spcPts val="1800"/>
              </a:spcAft>
            </a:pPr>
            <a:r>
              <a:rPr lang="de-DE" sz="2800" dirty="0" err="1" smtClean="0">
                <a:solidFill>
                  <a:srgbClr val="A6A6A6"/>
                </a:solidFill>
                <a:latin typeface="Calibri" pitchFamily="34" charset="0"/>
                <a:cs typeface="Calibri" pitchFamily="34" charset="0"/>
              </a:rPr>
              <a:t>big</a:t>
            </a:r>
            <a:r>
              <a:rPr lang="de-DE" sz="2800" dirty="0" smtClean="0">
                <a:solidFill>
                  <a:srgbClr val="A6A6A6"/>
                </a:solidFill>
                <a:latin typeface="Calibri" pitchFamily="34" charset="0"/>
                <a:cs typeface="Calibri" pitchFamily="34" charset="0"/>
              </a:rPr>
              <a:t> </a:t>
            </a:r>
            <a:r>
              <a:rPr lang="de-DE" sz="2800" dirty="0">
                <a:solidFill>
                  <a:srgbClr val="A6A6A6"/>
                </a:solidFill>
                <a:latin typeface="Calibri" pitchFamily="34" charset="0"/>
                <a:cs typeface="Calibri" pitchFamily="34" charset="0"/>
              </a:rPr>
              <a:t>G </a:t>
            </a:r>
            <a:r>
              <a:rPr lang="de-DE" sz="2800" dirty="0" err="1">
                <a:solidFill>
                  <a:srgbClr val="A6A6A6"/>
                </a:solidFill>
                <a:latin typeface="Calibri" pitchFamily="34" charset="0"/>
                <a:cs typeface="Calibri" pitchFamily="34" charset="0"/>
              </a:rPr>
              <a:t>and</a:t>
            </a:r>
            <a:r>
              <a:rPr lang="de-DE" sz="2800" dirty="0">
                <a:solidFill>
                  <a:srgbClr val="A6A6A6"/>
                </a:solidFill>
                <a:latin typeface="Calibri" pitchFamily="34" charset="0"/>
                <a:cs typeface="Calibri" pitchFamily="34" charset="0"/>
              </a:rPr>
              <a:t> a </a:t>
            </a:r>
            <a:r>
              <a:rPr lang="de-DE" sz="2800" dirty="0" err="1">
                <a:solidFill>
                  <a:srgbClr val="A6A6A6"/>
                </a:solidFill>
                <a:latin typeface="Calibri" pitchFamily="34" charset="0"/>
                <a:cs typeface="Calibri" pitchFamily="34" charset="0"/>
              </a:rPr>
              <a:t>quantum</a:t>
            </a:r>
            <a:r>
              <a:rPr lang="de-DE" sz="2800" dirty="0">
                <a:solidFill>
                  <a:srgbClr val="A6A6A6"/>
                </a:solidFill>
                <a:latin typeface="Calibri" pitchFamily="34" charset="0"/>
                <a:cs typeface="Calibri" pitchFamily="34" charset="0"/>
              </a:rPr>
              <a:t> Cavendish </a:t>
            </a:r>
            <a:r>
              <a:rPr lang="de-DE" sz="2800" dirty="0" err="1">
                <a:solidFill>
                  <a:srgbClr val="A6A6A6"/>
                </a:solidFill>
                <a:latin typeface="Calibri" pitchFamily="34" charset="0"/>
                <a:cs typeface="Calibri" pitchFamily="34" charset="0"/>
              </a:rPr>
              <a:t>experiment</a:t>
            </a:r>
            <a:endParaRPr lang="de-DE" sz="2800" dirty="0">
              <a:solidFill>
                <a:srgbClr val="A6A6A6"/>
              </a:solidFill>
              <a:latin typeface="Calibri" pitchFamily="34" charset="0"/>
              <a:cs typeface="Calibri" pitchFamily="34" charset="0"/>
            </a:endParaRPr>
          </a:p>
          <a:p>
            <a:pPr marL="342900" indent="-342900" algn="l">
              <a:buFont typeface="Arial" pitchFamily="34" charset="0"/>
              <a:buChar char="•"/>
            </a:pPr>
            <a:r>
              <a:rPr lang="de-DE" sz="3200" b="1" dirty="0" smtClean="0">
                <a:solidFill>
                  <a:srgbClr val="2D2D8A"/>
                </a:solidFill>
                <a:latin typeface="Calibri" pitchFamily="34" charset="0"/>
                <a:cs typeface="Calibri" pitchFamily="34" charset="0"/>
              </a:rPr>
              <a:t>Levitation</a:t>
            </a:r>
          </a:p>
          <a:p>
            <a:pPr algn="l">
              <a:spcAft>
                <a:spcPts val="1800"/>
              </a:spcAft>
            </a:pPr>
            <a:r>
              <a:rPr lang="de-DE" sz="3200" b="1" dirty="0">
                <a:solidFill>
                  <a:srgbClr val="2D2D8A"/>
                </a:solidFill>
                <a:latin typeface="Calibri" pitchFamily="34" charset="0"/>
                <a:cs typeface="Calibri" pitchFamily="34" charset="0"/>
              </a:rPr>
              <a:t>	</a:t>
            </a:r>
            <a:r>
              <a:rPr lang="de-DE" sz="2800" dirty="0" smtClean="0">
                <a:solidFill>
                  <a:srgbClr val="2D2D8A"/>
                </a:solidFill>
                <a:latin typeface="Calibri" pitchFamily="34" charset="0"/>
                <a:cs typeface="Calibri" pitchFamily="34" charset="0"/>
              </a:rPr>
              <a:t>(</a:t>
            </a:r>
            <a:r>
              <a:rPr lang="de-DE" sz="2800" dirty="0" err="1" smtClean="0">
                <a:solidFill>
                  <a:srgbClr val="2D2D8A"/>
                </a:solidFill>
                <a:latin typeface="Calibri" pitchFamily="34" charset="0"/>
                <a:cs typeface="Calibri" pitchFamily="34" charset="0"/>
              </a:rPr>
              <a:t>quantum</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control</a:t>
            </a:r>
            <a:r>
              <a:rPr lang="de-DE" sz="2800" dirty="0" smtClean="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of</a:t>
            </a:r>
            <a:r>
              <a:rPr lang="de-DE" sz="2800" dirty="0">
                <a:solidFill>
                  <a:srgbClr val="2D2D8A"/>
                </a:solidFill>
                <a:latin typeface="Calibri" pitchFamily="34" charset="0"/>
                <a:cs typeface="Calibri" pitchFamily="34" charset="0"/>
              </a:rPr>
              <a:t> </a:t>
            </a:r>
            <a:r>
              <a:rPr lang="de-DE" sz="2800" dirty="0" err="1">
                <a:solidFill>
                  <a:srgbClr val="2D2D8A"/>
                </a:solidFill>
                <a:latin typeface="Calibri" pitchFamily="34" charset="0"/>
                <a:cs typeface="Calibri" pitchFamily="34" charset="0"/>
              </a:rPr>
              <a:t>trapped</a:t>
            </a:r>
            <a:r>
              <a:rPr lang="de-DE" sz="2800" dirty="0">
                <a:solidFill>
                  <a:srgbClr val="2D2D8A"/>
                </a:solidFill>
                <a:latin typeface="Calibri" pitchFamily="34" charset="0"/>
                <a:cs typeface="Calibri" pitchFamily="34" charset="0"/>
              </a:rPr>
              <a:t> </a:t>
            </a:r>
            <a:r>
              <a:rPr lang="de-DE" sz="2800" dirty="0" smtClean="0">
                <a:solidFill>
                  <a:srgbClr val="2D2D8A"/>
                </a:solidFill>
                <a:latin typeface="Calibri" pitchFamily="34" charset="0"/>
                <a:cs typeface="Calibri" pitchFamily="34" charset="0"/>
              </a:rPr>
              <a:t>massive </a:t>
            </a:r>
            <a:r>
              <a:rPr lang="de-DE" sz="2800" dirty="0" err="1" smtClean="0">
                <a:solidFill>
                  <a:srgbClr val="2D2D8A"/>
                </a:solidFill>
                <a:latin typeface="Calibri" pitchFamily="34" charset="0"/>
                <a:cs typeface="Calibri" pitchFamily="34" charset="0"/>
              </a:rPr>
              <a:t>particles</a:t>
            </a:r>
            <a:endParaRPr lang="de-DE" sz="2800" dirty="0" smtClean="0">
              <a:solidFill>
                <a:srgbClr val="2D2D8A"/>
              </a:solidFill>
              <a:latin typeface="Calibri" pitchFamily="34" charset="0"/>
              <a:cs typeface="Calibri" pitchFamily="34" charset="0"/>
            </a:endParaRPr>
          </a:p>
          <a:p>
            <a:pPr algn="l">
              <a:spcAft>
                <a:spcPts val="1800"/>
              </a:spcAft>
            </a:pPr>
            <a:endParaRPr lang="de-DE" sz="600" dirty="0">
              <a:solidFill>
                <a:srgbClr val="2D2D8A"/>
              </a:solidFill>
              <a:latin typeface="Calibri" pitchFamily="34" charset="0"/>
              <a:cs typeface="Calibri" pitchFamily="34" charset="0"/>
            </a:endParaRPr>
          </a:p>
        </p:txBody>
      </p:sp>
      <p:sp>
        <p:nvSpPr>
          <p:cNvPr id="21510" name="Line 6"/>
          <p:cNvSpPr>
            <a:spLocks noChangeShapeType="1"/>
          </p:cNvSpPr>
          <p:nvPr/>
        </p:nvSpPr>
        <p:spPr bwMode="auto">
          <a:xfrm>
            <a:off x="1062038" y="6399213"/>
            <a:ext cx="765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1" hangingPunct="1"/>
            <a:endParaRPr lang="de-AT" sz="1800">
              <a:solidFill>
                <a:srgbClr val="000000"/>
              </a:solidFill>
              <a:latin typeface="Arial" charset="0"/>
              <a:ea typeface="ＭＳ Ｐゴシック"/>
            </a:endParaRPr>
          </a:p>
        </p:txBody>
      </p:sp>
      <p:sp>
        <p:nvSpPr>
          <p:cNvPr id="21511" name="Text Box 7"/>
          <p:cNvSpPr txBox="1">
            <a:spLocks noChangeArrowheads="1"/>
          </p:cNvSpPr>
          <p:nvPr/>
        </p:nvSpPr>
        <p:spPr bwMode="auto">
          <a:xfrm>
            <a:off x="950899" y="6037263"/>
            <a:ext cx="8313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2000" dirty="0">
                <a:solidFill>
                  <a:srgbClr val="FFFFFF"/>
                </a:solidFill>
                <a:latin typeface="+mj-lt"/>
                <a:cs typeface="Calibri" pitchFamily="34" charset="0"/>
              </a:rPr>
              <a:t>20µm</a:t>
            </a:r>
          </a:p>
        </p:txBody>
      </p:sp>
    </p:spTree>
    <p:extLst>
      <p:ext uri="{BB962C8B-B14F-4D97-AF65-F5344CB8AC3E}">
        <p14:creationId xmlns:p14="http://schemas.microsoft.com/office/powerpoint/2010/main" val="383935858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SI_Device.png"/>
          <p:cNvPicPr>
            <a:picLocks noChangeAspect="1"/>
          </p:cNvPicPr>
          <p:nvPr/>
        </p:nvPicPr>
        <p:blipFill rotWithShape="1">
          <a:blip r:embed="rId3">
            <a:extLst>
              <a:ext uri="{28A0092B-C50C-407E-A947-70E740481C1C}">
                <a14:useLocalDpi xmlns:a14="http://schemas.microsoft.com/office/drawing/2010/main" val="0"/>
              </a:ext>
            </a:extLst>
          </a:blip>
          <a:srcRect l="41852"/>
          <a:stretch/>
        </p:blipFill>
        <p:spPr>
          <a:xfrm>
            <a:off x="-216387" y="2880307"/>
            <a:ext cx="2342451" cy="1825367"/>
          </a:xfrm>
          <a:prstGeom prst="rect">
            <a:avLst/>
          </a:prstGeom>
          <a:ln>
            <a:noFill/>
          </a:ln>
          <a:effectLst>
            <a:softEdge rad="112500"/>
          </a:effectLst>
        </p:spPr>
      </p:pic>
      <p:pic>
        <p:nvPicPr>
          <p:cNvPr id="3" name="Bild 2"/>
          <p:cNvPicPr>
            <a:picLocks noChangeAspect="1"/>
          </p:cNvPicPr>
          <p:nvPr/>
        </p:nvPicPr>
        <p:blipFill rotWithShape="1">
          <a:blip r:embed="rId4"/>
          <a:srcRect t="24602"/>
          <a:stretch/>
        </p:blipFill>
        <p:spPr>
          <a:xfrm>
            <a:off x="2360583" y="3027167"/>
            <a:ext cx="6683471" cy="1575346"/>
          </a:xfrm>
          <a:prstGeom prst="rect">
            <a:avLst/>
          </a:prstGeom>
        </p:spPr>
      </p:pic>
      <p:pic>
        <p:nvPicPr>
          <p:cNvPr id="2017328" name="Picture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265" y="1069341"/>
            <a:ext cx="6529388" cy="1494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17288" name="Text Box 8"/>
          <p:cNvSpPr txBox="1">
            <a:spLocks noChangeArrowheads="1"/>
          </p:cNvSpPr>
          <p:nvPr/>
        </p:nvSpPr>
        <p:spPr bwMode="auto">
          <a:xfrm>
            <a:off x="153988" y="101600"/>
            <a:ext cx="9144000" cy="457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lIns="0" rIns="0">
            <a:spAutoFit/>
          </a:bodyPr>
          <a:lstStyle/>
          <a:p>
            <a:pPr>
              <a:spcBef>
                <a:spcPct val="50000"/>
              </a:spcBef>
            </a:pPr>
            <a:r>
              <a:rPr lang="de-DE" sz="2400" b="1" dirty="0" err="1">
                <a:solidFill>
                  <a:srgbClr val="333399"/>
                </a:solidFill>
                <a:effectLst>
                  <a:outerShdw blurRad="38100" dist="38100" dir="2700000" algn="tl">
                    <a:srgbClr val="C0C0C0"/>
                  </a:outerShdw>
                </a:effectLst>
                <a:latin typeface="Arial"/>
              </a:rPr>
              <a:t>Mechanical</a:t>
            </a:r>
            <a:r>
              <a:rPr lang="de-DE" sz="2400" b="1" dirty="0">
                <a:solidFill>
                  <a:srgbClr val="333399"/>
                </a:solidFill>
                <a:effectLst>
                  <a:outerShdw blurRad="38100" dist="38100" dir="2700000" algn="tl">
                    <a:srgbClr val="C0C0C0"/>
                  </a:outerShdw>
                </a:effectLst>
                <a:latin typeface="Arial"/>
              </a:rPr>
              <a:t> Systems IN </a:t>
            </a:r>
            <a:r>
              <a:rPr lang="de-DE" sz="2400" b="1" dirty="0" err="1">
                <a:solidFill>
                  <a:srgbClr val="333399"/>
                </a:solidFill>
                <a:effectLst>
                  <a:outerShdw blurRad="38100" dist="38100" dir="2700000" algn="tl">
                    <a:srgbClr val="C0C0C0"/>
                  </a:outerShdw>
                </a:effectLst>
                <a:latin typeface="Arial"/>
              </a:rPr>
              <a:t>the</a:t>
            </a:r>
            <a:r>
              <a:rPr lang="de-DE" sz="2400" b="1" dirty="0">
                <a:solidFill>
                  <a:srgbClr val="333399"/>
                </a:solidFill>
                <a:effectLst>
                  <a:outerShdw blurRad="38100" dist="38100" dir="2700000" algn="tl">
                    <a:srgbClr val="C0C0C0"/>
                  </a:outerShdw>
                </a:effectLst>
                <a:latin typeface="Arial"/>
              </a:rPr>
              <a:t> </a:t>
            </a:r>
            <a:r>
              <a:rPr lang="de-DE" sz="2400" b="1" dirty="0" err="1">
                <a:solidFill>
                  <a:srgbClr val="333399"/>
                </a:solidFill>
                <a:effectLst>
                  <a:outerShdw blurRad="38100" dist="38100" dir="2700000" algn="tl">
                    <a:srgbClr val="C0C0C0"/>
                  </a:outerShdw>
                </a:effectLst>
                <a:latin typeface="Arial"/>
              </a:rPr>
              <a:t>quantum</a:t>
            </a:r>
            <a:r>
              <a:rPr lang="de-DE" sz="2400" b="1" dirty="0">
                <a:solidFill>
                  <a:srgbClr val="333399"/>
                </a:solidFill>
                <a:effectLst>
                  <a:outerShdw blurRad="38100" dist="38100" dir="2700000" algn="tl">
                    <a:srgbClr val="C0C0C0"/>
                  </a:outerShdw>
                </a:effectLst>
                <a:latin typeface="Arial"/>
              </a:rPr>
              <a:t> </a:t>
            </a:r>
            <a:r>
              <a:rPr lang="de-DE" sz="2400" b="1" dirty="0" err="1">
                <a:solidFill>
                  <a:srgbClr val="333399"/>
                </a:solidFill>
                <a:effectLst>
                  <a:outerShdw blurRad="38100" dist="38100" dir="2700000" algn="tl">
                    <a:srgbClr val="C0C0C0"/>
                  </a:outerShdw>
                </a:effectLst>
                <a:latin typeface="Arial"/>
              </a:rPr>
              <a:t>regime</a:t>
            </a:r>
            <a:endParaRPr lang="de-DE" sz="2400" b="1" dirty="0">
              <a:solidFill>
                <a:srgbClr val="333399"/>
              </a:solidFill>
              <a:effectLst>
                <a:outerShdw blurRad="38100" dist="38100" dir="2700000" algn="tl">
                  <a:srgbClr val="C0C0C0"/>
                </a:outerShdw>
              </a:effectLst>
              <a:latin typeface="Arial"/>
            </a:endParaRPr>
          </a:p>
        </p:txBody>
      </p:sp>
      <p:sp>
        <p:nvSpPr>
          <p:cNvPr id="2017291" name="Rectangle 11"/>
          <p:cNvSpPr>
            <a:spLocks noChangeArrowheads="1"/>
          </p:cNvSpPr>
          <p:nvPr/>
        </p:nvSpPr>
        <p:spPr bwMode="auto">
          <a:xfrm>
            <a:off x="283845" y="823913"/>
            <a:ext cx="2565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rIns="0" anchor="ctr">
            <a:spAutoFit/>
          </a:bodyPr>
          <a:lstStyle/>
          <a:p>
            <a:r>
              <a:rPr lang="de-DE" i="1">
                <a:solidFill>
                  <a:srgbClr val="000000"/>
                </a:solidFill>
                <a:latin typeface="Arial" charset="0"/>
              </a:rPr>
              <a:t>Nature</a:t>
            </a:r>
            <a:r>
              <a:rPr lang="de-DE">
                <a:solidFill>
                  <a:srgbClr val="000000"/>
                </a:solidFill>
                <a:latin typeface="Arial" charset="0"/>
              </a:rPr>
              <a:t> </a:t>
            </a:r>
            <a:r>
              <a:rPr lang="de-DE" b="1">
                <a:solidFill>
                  <a:srgbClr val="000000"/>
                </a:solidFill>
                <a:latin typeface="Arial" charset="0"/>
              </a:rPr>
              <a:t>464</a:t>
            </a:r>
            <a:r>
              <a:rPr lang="de-DE">
                <a:solidFill>
                  <a:srgbClr val="000000"/>
                </a:solidFill>
                <a:latin typeface="Arial" charset="0"/>
              </a:rPr>
              <a:t>, 697-703 (2010) </a:t>
            </a:r>
          </a:p>
        </p:txBody>
      </p:sp>
      <p:sp>
        <p:nvSpPr>
          <p:cNvPr id="2017310" name="AutoShape 30"/>
          <p:cNvSpPr>
            <a:spLocks noChangeArrowheads="1"/>
          </p:cNvSpPr>
          <p:nvPr/>
        </p:nvSpPr>
        <p:spPr bwMode="auto">
          <a:xfrm>
            <a:off x="64770" y="771525"/>
            <a:ext cx="6808470" cy="1925638"/>
          </a:xfrm>
          <a:prstGeom prst="roundRect">
            <a:avLst>
              <a:gd name="adj" fmla="val 16667"/>
            </a:avLst>
          </a:prstGeom>
          <a:noFill/>
          <a:ln w="50800" algn="ctr">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rIns="0" anchor="ctr">
            <a:spAutoFit/>
          </a:bodyPr>
          <a:lstStyle/>
          <a:p>
            <a:endParaRPr lang="de-AT">
              <a:solidFill>
                <a:srgbClr val="000000"/>
              </a:solidFill>
              <a:latin typeface="Times New Roman"/>
            </a:endParaRPr>
          </a:p>
        </p:txBody>
      </p:sp>
      <p:sp>
        <p:nvSpPr>
          <p:cNvPr id="2017324" name="AutoShape 44"/>
          <p:cNvSpPr>
            <a:spLocks noChangeArrowheads="1"/>
          </p:cNvSpPr>
          <p:nvPr/>
        </p:nvSpPr>
        <p:spPr bwMode="auto">
          <a:xfrm>
            <a:off x="2194627" y="2882113"/>
            <a:ext cx="6849428" cy="1855787"/>
          </a:xfrm>
          <a:prstGeom prst="roundRect">
            <a:avLst>
              <a:gd name="adj" fmla="val 16667"/>
            </a:avLst>
          </a:prstGeom>
          <a:noFill/>
          <a:ln w="50800" algn="ctr">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rIns="0" anchor="ctr">
            <a:spAutoFit/>
          </a:bodyPr>
          <a:lstStyle/>
          <a:p>
            <a:endParaRPr lang="de-AT">
              <a:solidFill>
                <a:srgbClr val="000000"/>
              </a:solidFill>
              <a:latin typeface="Times New Roman"/>
            </a:endParaRPr>
          </a:p>
        </p:txBody>
      </p:sp>
      <p:sp>
        <p:nvSpPr>
          <p:cNvPr id="2017325" name="Rectangle 45"/>
          <p:cNvSpPr>
            <a:spLocks noChangeArrowheads="1"/>
          </p:cNvSpPr>
          <p:nvPr/>
        </p:nvSpPr>
        <p:spPr bwMode="auto">
          <a:xfrm>
            <a:off x="2389398" y="3085606"/>
            <a:ext cx="28597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rIns="0" anchor="ctr">
            <a:spAutoFit/>
          </a:bodyPr>
          <a:lstStyle/>
          <a:p>
            <a:r>
              <a:rPr lang="de-DE" i="1" dirty="0">
                <a:solidFill>
                  <a:srgbClr val="000000"/>
                </a:solidFill>
                <a:latin typeface="Arial" charset="0"/>
              </a:rPr>
              <a:t>Nature</a:t>
            </a:r>
            <a:r>
              <a:rPr lang="de-DE" dirty="0">
                <a:solidFill>
                  <a:srgbClr val="000000"/>
                </a:solidFill>
                <a:latin typeface="Arial" charset="0"/>
              </a:rPr>
              <a:t> </a:t>
            </a:r>
            <a:r>
              <a:rPr lang="de-DE" b="1" dirty="0" smtClean="0">
                <a:solidFill>
                  <a:srgbClr val="000000"/>
                </a:solidFill>
                <a:latin typeface="Arial" charset="0"/>
              </a:rPr>
              <a:t>530</a:t>
            </a:r>
            <a:r>
              <a:rPr lang="de-DE" dirty="0" smtClean="0">
                <a:solidFill>
                  <a:srgbClr val="000000"/>
                </a:solidFill>
                <a:latin typeface="Arial" charset="0"/>
              </a:rPr>
              <a:t>, 313-316 (2016)</a:t>
            </a:r>
            <a:endParaRPr lang="de-DE" dirty="0">
              <a:solidFill>
                <a:srgbClr val="000000"/>
              </a:solidFill>
              <a:latin typeface="Arial" charset="0"/>
            </a:endParaRPr>
          </a:p>
        </p:txBody>
      </p:sp>
      <p:pic>
        <p:nvPicPr>
          <p:cNvPr id="2017330" name="Picture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15415" y="3065409"/>
            <a:ext cx="6650354" cy="1403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17319" name="Picture 39"/>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6057"/>
          <a:stretch/>
        </p:blipFill>
        <p:spPr bwMode="auto">
          <a:xfrm>
            <a:off x="6250246" y="4777336"/>
            <a:ext cx="2593572" cy="21316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17313" name="Picture 33"/>
          <p:cNvPicPr>
            <a:picLocks noChangeAspect="1" noChangeArrowheads="1"/>
          </p:cNvPicPr>
          <p:nvPr/>
        </p:nvPicPr>
        <p:blipFill rotWithShape="1">
          <a:blip r:embed="rId8">
            <a:extLst>
              <a:ext uri="{28A0092B-C50C-407E-A947-70E740481C1C}">
                <a14:useLocalDpi xmlns:a14="http://schemas.microsoft.com/office/drawing/2010/main" val="0"/>
              </a:ext>
            </a:extLst>
          </a:blip>
          <a:srcRect l="5959" t="15429" r="35603"/>
          <a:stretch/>
        </p:blipFill>
        <p:spPr bwMode="auto">
          <a:xfrm>
            <a:off x="6737235" y="365760"/>
            <a:ext cx="2577264" cy="24971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7960462" y="1877406"/>
            <a:ext cx="1092863" cy="338554"/>
          </a:xfrm>
          <a:prstGeom prst="rect">
            <a:avLst/>
          </a:prstGeom>
          <a:noFill/>
        </p:spPr>
        <p:txBody>
          <a:bodyPr wrap="none" rtlCol="0">
            <a:spAutoFit/>
          </a:bodyPr>
          <a:lstStyle/>
          <a:p>
            <a:r>
              <a:rPr lang="de-AT" dirty="0" smtClean="0">
                <a:solidFill>
                  <a:srgbClr val="000000"/>
                </a:solidFill>
                <a:latin typeface="Calibri" pitchFamily="34" charset="0"/>
                <a:cs typeface="Calibri" pitchFamily="34" charset="0"/>
              </a:rPr>
              <a:t>10</a:t>
            </a:r>
            <a:r>
              <a:rPr lang="de-AT" baseline="30000" dirty="0" smtClean="0">
                <a:solidFill>
                  <a:srgbClr val="000000"/>
                </a:solidFill>
                <a:latin typeface="Calibri" pitchFamily="34" charset="0"/>
                <a:cs typeface="Calibri" pitchFamily="34" charset="0"/>
              </a:rPr>
              <a:t>13</a:t>
            </a:r>
            <a:r>
              <a:rPr lang="de-AT" dirty="0" smtClean="0">
                <a:solidFill>
                  <a:srgbClr val="000000"/>
                </a:solidFill>
                <a:latin typeface="Calibri" pitchFamily="34" charset="0"/>
                <a:cs typeface="Calibri" pitchFamily="34" charset="0"/>
              </a:rPr>
              <a:t> </a:t>
            </a:r>
            <a:r>
              <a:rPr lang="de-AT" dirty="0" err="1" smtClean="0">
                <a:solidFill>
                  <a:srgbClr val="000000"/>
                </a:solidFill>
                <a:latin typeface="Calibri" pitchFamily="34" charset="0"/>
                <a:cs typeface="Calibri" pitchFamily="34" charset="0"/>
              </a:rPr>
              <a:t>atoms</a:t>
            </a:r>
            <a:endParaRPr lang="de-AT" dirty="0">
              <a:solidFill>
                <a:srgbClr val="000000"/>
              </a:solidFill>
              <a:latin typeface="Calibri" pitchFamily="34" charset="0"/>
              <a:cs typeface="Calibri" pitchFamily="34" charset="0"/>
            </a:endParaRPr>
          </a:p>
        </p:txBody>
      </p:sp>
      <p:sp>
        <p:nvSpPr>
          <p:cNvPr id="22" name="Textfeld 21"/>
          <p:cNvSpPr txBox="1"/>
          <p:nvPr/>
        </p:nvSpPr>
        <p:spPr>
          <a:xfrm>
            <a:off x="617562" y="3162432"/>
            <a:ext cx="1092864" cy="338554"/>
          </a:xfrm>
          <a:prstGeom prst="rect">
            <a:avLst/>
          </a:prstGeom>
          <a:noFill/>
        </p:spPr>
        <p:txBody>
          <a:bodyPr wrap="none" rtlCol="0">
            <a:spAutoFit/>
          </a:bodyPr>
          <a:lstStyle/>
          <a:p>
            <a:r>
              <a:rPr lang="de-AT" dirty="0" smtClean="0">
                <a:solidFill>
                  <a:srgbClr val="FFFFFF"/>
                </a:solidFill>
                <a:latin typeface="Calibri" pitchFamily="34" charset="0"/>
                <a:cs typeface="Calibri" pitchFamily="34" charset="0"/>
              </a:rPr>
              <a:t>10</a:t>
            </a:r>
            <a:r>
              <a:rPr lang="de-AT" baseline="30000" dirty="0" smtClean="0">
                <a:solidFill>
                  <a:srgbClr val="FFFFFF"/>
                </a:solidFill>
                <a:latin typeface="Calibri" pitchFamily="34" charset="0"/>
                <a:cs typeface="Calibri" pitchFamily="34" charset="0"/>
              </a:rPr>
              <a:t>10</a:t>
            </a:r>
            <a:r>
              <a:rPr lang="de-AT" dirty="0" smtClean="0">
                <a:solidFill>
                  <a:srgbClr val="FFFFFF"/>
                </a:solidFill>
                <a:latin typeface="Calibri" pitchFamily="34" charset="0"/>
                <a:cs typeface="Calibri" pitchFamily="34" charset="0"/>
              </a:rPr>
              <a:t> </a:t>
            </a:r>
            <a:r>
              <a:rPr lang="de-AT" dirty="0" err="1" smtClean="0">
                <a:solidFill>
                  <a:srgbClr val="FFFFFF"/>
                </a:solidFill>
                <a:latin typeface="Calibri" pitchFamily="34" charset="0"/>
                <a:cs typeface="Calibri" pitchFamily="34" charset="0"/>
              </a:rPr>
              <a:t>atoms</a:t>
            </a:r>
            <a:endParaRPr lang="de-AT" dirty="0">
              <a:solidFill>
                <a:srgbClr val="FFFFFF"/>
              </a:solidFill>
              <a:latin typeface="Calibri" pitchFamily="34" charset="0"/>
              <a:cs typeface="Calibri" pitchFamily="34" charset="0"/>
            </a:endParaRPr>
          </a:p>
        </p:txBody>
      </p:sp>
      <p:pic>
        <p:nvPicPr>
          <p:cNvPr id="24" name="Bild 23"/>
          <p:cNvPicPr>
            <a:picLocks noChangeAspect="1"/>
          </p:cNvPicPr>
          <p:nvPr/>
        </p:nvPicPr>
        <p:blipFill rotWithShape="1">
          <a:blip r:embed="rId9"/>
          <a:srcRect t="37083"/>
          <a:stretch/>
        </p:blipFill>
        <p:spPr>
          <a:xfrm>
            <a:off x="335670" y="5326784"/>
            <a:ext cx="5373556" cy="1448954"/>
          </a:xfrm>
          <a:prstGeom prst="rect">
            <a:avLst/>
          </a:prstGeom>
        </p:spPr>
      </p:pic>
      <p:sp>
        <p:nvSpPr>
          <p:cNvPr id="25" name="Rectangle 13"/>
          <p:cNvSpPr>
            <a:spLocks noChangeArrowheads="1"/>
          </p:cNvSpPr>
          <p:nvPr/>
        </p:nvSpPr>
        <p:spPr bwMode="auto">
          <a:xfrm>
            <a:off x="508812" y="4979563"/>
            <a:ext cx="264211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rIns="0" anchor="ctr">
            <a:spAutoFit/>
          </a:bodyPr>
          <a:lstStyle/>
          <a:p>
            <a:r>
              <a:rPr lang="de-DE" i="1" dirty="0" smtClean="0">
                <a:solidFill>
                  <a:srgbClr val="000000"/>
                </a:solidFill>
                <a:latin typeface="Arial" charset="0"/>
              </a:rPr>
              <a:t>Science </a:t>
            </a:r>
            <a:r>
              <a:rPr lang="de-DE" b="1" dirty="0" smtClean="0">
                <a:solidFill>
                  <a:srgbClr val="000000"/>
                </a:solidFill>
                <a:latin typeface="Arial" charset="0"/>
              </a:rPr>
              <a:t>342</a:t>
            </a:r>
            <a:r>
              <a:rPr lang="de-DE" dirty="0" smtClean="0">
                <a:solidFill>
                  <a:srgbClr val="000000"/>
                </a:solidFill>
                <a:latin typeface="Arial" charset="0"/>
              </a:rPr>
              <a:t>, 710-713 </a:t>
            </a:r>
            <a:r>
              <a:rPr lang="de-DE" dirty="0">
                <a:solidFill>
                  <a:srgbClr val="000000"/>
                </a:solidFill>
                <a:latin typeface="Arial" charset="0"/>
              </a:rPr>
              <a:t>(</a:t>
            </a:r>
            <a:r>
              <a:rPr lang="de-DE" dirty="0" smtClean="0">
                <a:solidFill>
                  <a:srgbClr val="000000"/>
                </a:solidFill>
                <a:latin typeface="Arial" charset="0"/>
              </a:rPr>
              <a:t>2013) </a:t>
            </a:r>
            <a:endParaRPr lang="de-DE" dirty="0">
              <a:solidFill>
                <a:srgbClr val="000000"/>
              </a:solidFill>
              <a:latin typeface="Arial" charset="0"/>
            </a:endParaRPr>
          </a:p>
        </p:txBody>
      </p:sp>
      <p:sp>
        <p:nvSpPr>
          <p:cNvPr id="26" name="AutoShape 31"/>
          <p:cNvSpPr>
            <a:spLocks noChangeArrowheads="1"/>
          </p:cNvSpPr>
          <p:nvPr/>
        </p:nvSpPr>
        <p:spPr bwMode="auto">
          <a:xfrm>
            <a:off x="277090" y="4932940"/>
            <a:ext cx="5803900" cy="1855787"/>
          </a:xfrm>
          <a:prstGeom prst="roundRect">
            <a:avLst>
              <a:gd name="adj" fmla="val 16667"/>
            </a:avLst>
          </a:prstGeom>
          <a:noFill/>
          <a:ln w="50800" algn="ctr">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rIns="0" anchor="ctr">
            <a:spAutoFit/>
          </a:bodyPr>
          <a:lstStyle/>
          <a:p>
            <a:endParaRPr lang="de-AT">
              <a:solidFill>
                <a:srgbClr val="000000"/>
              </a:solidFill>
              <a:latin typeface="Times New Roman"/>
            </a:endParaRPr>
          </a:p>
        </p:txBody>
      </p:sp>
      <p:sp>
        <p:nvSpPr>
          <p:cNvPr id="6" name="Textfeld 5"/>
          <p:cNvSpPr txBox="1"/>
          <p:nvPr/>
        </p:nvSpPr>
        <p:spPr>
          <a:xfrm>
            <a:off x="7151453" y="5718711"/>
            <a:ext cx="1692366" cy="1077218"/>
          </a:xfrm>
          <a:prstGeom prst="rect">
            <a:avLst/>
          </a:prstGeom>
          <a:noFill/>
        </p:spPr>
        <p:txBody>
          <a:bodyPr wrap="square" rtlCol="0">
            <a:spAutoFit/>
          </a:bodyPr>
          <a:lstStyle/>
          <a:p>
            <a:r>
              <a:rPr lang="de-DE" sz="1600" dirty="0" err="1" smtClean="0">
                <a:solidFill>
                  <a:srgbClr val="FFFFFF"/>
                </a:solidFill>
                <a:latin typeface="Calibri"/>
              </a:rPr>
              <a:t>and</a:t>
            </a:r>
            <a:r>
              <a:rPr lang="de-DE" sz="1600" dirty="0" smtClean="0">
                <a:solidFill>
                  <a:srgbClr val="FFFFFF"/>
                </a:solidFill>
                <a:latin typeface="Calibri"/>
              </a:rPr>
              <a:t> </a:t>
            </a:r>
            <a:r>
              <a:rPr lang="de-DE" sz="1600" dirty="0" err="1" smtClean="0">
                <a:solidFill>
                  <a:srgbClr val="FFFFFF"/>
                </a:solidFill>
                <a:latin typeface="Calibri"/>
              </a:rPr>
              <a:t>many</a:t>
            </a:r>
            <a:r>
              <a:rPr lang="de-DE" sz="1600" dirty="0" smtClean="0">
                <a:solidFill>
                  <a:srgbClr val="FFFFFF"/>
                </a:solidFill>
                <a:latin typeface="Calibri"/>
              </a:rPr>
              <a:t> </a:t>
            </a:r>
            <a:r>
              <a:rPr lang="de-DE" sz="1600" dirty="0" err="1" smtClean="0">
                <a:solidFill>
                  <a:srgbClr val="FFFFFF"/>
                </a:solidFill>
                <a:latin typeface="Calibri"/>
              </a:rPr>
              <a:t>more</a:t>
            </a:r>
            <a:r>
              <a:rPr lang="de-DE" sz="1600" dirty="0" smtClean="0">
                <a:solidFill>
                  <a:srgbClr val="FFFFFF"/>
                </a:solidFill>
                <a:latin typeface="Calibri"/>
              </a:rPr>
              <a:t>... (e.g. </a:t>
            </a:r>
            <a:r>
              <a:rPr lang="de-DE" sz="1600" dirty="0" err="1" smtClean="0">
                <a:solidFill>
                  <a:srgbClr val="FFFFFF"/>
                </a:solidFill>
                <a:latin typeface="Calibri"/>
              </a:rPr>
              <a:t>squeezing</a:t>
            </a:r>
            <a:r>
              <a:rPr lang="de-DE" sz="1600" dirty="0" smtClean="0">
                <a:solidFill>
                  <a:srgbClr val="FFFFFF"/>
                </a:solidFill>
                <a:latin typeface="Calibri"/>
              </a:rPr>
              <a:t> @ </a:t>
            </a:r>
            <a:r>
              <a:rPr lang="de-DE" sz="1600" dirty="0" err="1" smtClean="0">
                <a:solidFill>
                  <a:srgbClr val="FFFFFF"/>
                </a:solidFill>
                <a:latin typeface="Calibri"/>
              </a:rPr>
              <a:t>Caltech</a:t>
            </a:r>
            <a:r>
              <a:rPr lang="de-DE" sz="1600" dirty="0" smtClean="0">
                <a:solidFill>
                  <a:srgbClr val="FFFFFF"/>
                </a:solidFill>
                <a:latin typeface="Calibri"/>
              </a:rPr>
              <a:t>, Aalto, NIST)</a:t>
            </a:r>
            <a:endParaRPr lang="de-DE" sz="1600" dirty="0">
              <a:solidFill>
                <a:srgbClr val="FFFFFF"/>
              </a:solidFill>
              <a:latin typeface="Calibri"/>
            </a:endParaRPr>
          </a:p>
        </p:txBody>
      </p:sp>
    </p:spTree>
    <p:extLst>
      <p:ext uri="{BB962C8B-B14F-4D97-AF65-F5344CB8AC3E}">
        <p14:creationId xmlns:p14="http://schemas.microsoft.com/office/powerpoint/2010/main" val="208332697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95250" y="101600"/>
            <a:ext cx="9144000"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Aft>
                <a:spcPct val="0"/>
              </a:spcAft>
            </a:pPr>
            <a:r>
              <a:rPr lang="de-DE" dirty="0" smtClean="0">
                <a:ea typeface="ＭＳ Ｐゴシック" charset="-128"/>
              </a:rPr>
              <a:t>Quantum </a:t>
            </a:r>
            <a:r>
              <a:rPr lang="de-DE" dirty="0" err="1" smtClean="0">
                <a:ea typeface="ＭＳ Ｐゴシック" charset="-128"/>
              </a:rPr>
              <a:t>theory</a:t>
            </a:r>
            <a:r>
              <a:rPr lang="de-DE" dirty="0" smtClean="0">
                <a:ea typeface="ＭＳ Ｐゴシック" charset="-128"/>
              </a:rPr>
              <a:t> </a:t>
            </a:r>
            <a:r>
              <a:rPr lang="de-DE" dirty="0" err="1" smtClean="0">
                <a:ea typeface="ＭＳ Ｐゴシック" charset="-128"/>
              </a:rPr>
              <a:t>works</a:t>
            </a:r>
            <a:r>
              <a:rPr lang="de-DE" dirty="0" smtClean="0">
                <a:ea typeface="ＭＳ Ｐゴシック" charset="-128"/>
              </a:rPr>
              <a:t>, </a:t>
            </a:r>
            <a:r>
              <a:rPr lang="de-DE" dirty="0" err="1" smtClean="0">
                <a:ea typeface="ＭＳ Ｐゴシック" charset="-128"/>
              </a:rPr>
              <a:t>as</a:t>
            </a:r>
            <a:r>
              <a:rPr lang="de-DE" dirty="0" smtClean="0">
                <a:ea typeface="ＭＳ Ｐゴシック" charset="-128"/>
              </a:rPr>
              <a:t> </a:t>
            </a:r>
            <a:r>
              <a:rPr lang="de-DE" dirty="0" err="1" smtClean="0">
                <a:ea typeface="ＭＳ Ｐゴシック" charset="-128"/>
              </a:rPr>
              <a:t>does</a:t>
            </a:r>
            <a:r>
              <a:rPr lang="de-DE" dirty="0" smtClean="0">
                <a:ea typeface="ＭＳ Ｐゴシック" charset="-128"/>
              </a:rPr>
              <a:t> GR...</a:t>
            </a:r>
            <a:endParaRPr lang="de-DE" dirty="0">
              <a:ea typeface="ＭＳ Ｐゴシック" charset="-128"/>
            </a:endParaRPr>
          </a:p>
        </p:txBody>
      </p:sp>
      <p:pic>
        <p:nvPicPr>
          <p:cNvPr id="10" name="Bild 9"/>
          <p:cNvPicPr>
            <a:picLocks noChangeAspect="1"/>
          </p:cNvPicPr>
          <p:nvPr/>
        </p:nvPicPr>
        <p:blipFill>
          <a:blip r:embed="rId3"/>
          <a:stretch>
            <a:fillRect/>
          </a:stretch>
        </p:blipFill>
        <p:spPr>
          <a:xfrm>
            <a:off x="5049644" y="850533"/>
            <a:ext cx="2630365" cy="2363052"/>
          </a:xfrm>
          <a:prstGeom prst="rect">
            <a:avLst/>
          </a:prstGeom>
        </p:spPr>
      </p:pic>
      <p:pic>
        <p:nvPicPr>
          <p:cNvPr id="12" name="Bild 11"/>
          <p:cNvPicPr>
            <a:picLocks noChangeAspect="1"/>
          </p:cNvPicPr>
          <p:nvPr/>
        </p:nvPicPr>
        <p:blipFill>
          <a:blip r:embed="rId4"/>
          <a:stretch>
            <a:fillRect/>
          </a:stretch>
        </p:blipFill>
        <p:spPr>
          <a:xfrm>
            <a:off x="51242" y="684706"/>
            <a:ext cx="4961457" cy="2534893"/>
          </a:xfrm>
          <a:prstGeom prst="rect">
            <a:avLst/>
          </a:prstGeom>
        </p:spPr>
      </p:pic>
      <p:pic>
        <p:nvPicPr>
          <p:cNvPr id="13"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33" r="5048"/>
          <a:stretch/>
        </p:blipFill>
        <p:spPr bwMode="auto">
          <a:xfrm>
            <a:off x="-15594" y="3364510"/>
            <a:ext cx="5663235" cy="430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1031987" y="4198081"/>
            <a:ext cx="4615654" cy="307777"/>
          </a:xfrm>
          <a:prstGeom prst="rect">
            <a:avLst/>
          </a:prstGeom>
          <a:noFill/>
        </p:spPr>
        <p:txBody>
          <a:bodyPr wrap="none" rtlCol="0">
            <a:spAutoFit/>
          </a:bodyPr>
          <a:lstStyle/>
          <a:p>
            <a:pPr defTabSz="914400">
              <a:defRPr/>
            </a:pPr>
            <a:r>
              <a:rPr lang="de-DE" sz="1400" kern="0" dirty="0" smtClean="0">
                <a:solidFill>
                  <a:srgbClr val="FFFFFF"/>
                </a:solidFill>
                <a:latin typeface="Calibri"/>
                <a:cs typeface="Calibri"/>
              </a:rPr>
              <a:t>LIGO – Laser Interferometer </a:t>
            </a:r>
            <a:r>
              <a:rPr lang="de-DE" sz="1400" kern="0" dirty="0" err="1" smtClean="0">
                <a:solidFill>
                  <a:srgbClr val="FFFFFF"/>
                </a:solidFill>
                <a:latin typeface="Calibri"/>
                <a:cs typeface="Calibri"/>
              </a:rPr>
              <a:t>Gravitational</a:t>
            </a:r>
            <a:r>
              <a:rPr lang="de-DE" sz="1400" kern="0" dirty="0" smtClean="0">
                <a:solidFill>
                  <a:srgbClr val="FFFFFF"/>
                </a:solidFill>
                <a:latin typeface="Calibri"/>
                <a:cs typeface="Calibri"/>
              </a:rPr>
              <a:t> Wave Observatory</a:t>
            </a:r>
            <a:endParaRPr lang="de-DE" sz="1400" kern="0" dirty="0">
              <a:solidFill>
                <a:srgbClr val="FFFFFF"/>
              </a:solidFill>
              <a:latin typeface="Calibri"/>
              <a:cs typeface="Calibri"/>
            </a:endParaRPr>
          </a:p>
        </p:txBody>
      </p:sp>
      <p:pic>
        <p:nvPicPr>
          <p:cNvPr id="16" name="Bild 15" descr="ligo20160211a.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7642" y="3361642"/>
            <a:ext cx="3496358" cy="3496358"/>
          </a:xfrm>
          <a:prstGeom prst="rect">
            <a:avLst/>
          </a:prstGeom>
        </p:spPr>
      </p:pic>
      <p:sp>
        <p:nvSpPr>
          <p:cNvPr id="6" name="Textfeld 5"/>
          <p:cNvSpPr txBox="1"/>
          <p:nvPr/>
        </p:nvSpPr>
        <p:spPr>
          <a:xfrm>
            <a:off x="4561557" y="6283941"/>
            <a:ext cx="1679254" cy="523220"/>
          </a:xfrm>
          <a:prstGeom prst="rect">
            <a:avLst/>
          </a:prstGeom>
          <a:noFill/>
        </p:spPr>
        <p:txBody>
          <a:bodyPr wrap="square" rtlCol="0">
            <a:spAutoFit/>
          </a:bodyPr>
          <a:lstStyle/>
          <a:p>
            <a:pPr algn="r"/>
            <a:r>
              <a:rPr lang="de-DE" sz="1400" dirty="0" smtClean="0">
                <a:solidFill>
                  <a:srgbClr val="FFFFFF"/>
                </a:solidFill>
                <a:latin typeface="Calibri"/>
                <a:cs typeface="Calibri"/>
              </a:rPr>
              <a:t>Abbott et al., PRL 116, 061102 (2016)</a:t>
            </a:r>
            <a:endParaRPr lang="de-DE" sz="1400" dirty="0">
              <a:solidFill>
                <a:srgbClr val="FFFFFF"/>
              </a:solidFill>
              <a:latin typeface="Calibri"/>
              <a:cs typeface="Calibri"/>
            </a:endParaRPr>
          </a:p>
        </p:txBody>
      </p:sp>
      <p:sp>
        <p:nvSpPr>
          <p:cNvPr id="17" name="Textfeld 16"/>
          <p:cNvSpPr txBox="1"/>
          <p:nvPr/>
        </p:nvSpPr>
        <p:spPr>
          <a:xfrm>
            <a:off x="5049644" y="2690365"/>
            <a:ext cx="1968136" cy="523220"/>
          </a:xfrm>
          <a:prstGeom prst="rect">
            <a:avLst/>
          </a:prstGeom>
          <a:noFill/>
        </p:spPr>
        <p:txBody>
          <a:bodyPr wrap="square" rtlCol="0">
            <a:spAutoFit/>
          </a:bodyPr>
          <a:lstStyle/>
          <a:p>
            <a:r>
              <a:rPr lang="de-DE" sz="1400" dirty="0" err="1" smtClean="0">
                <a:solidFill>
                  <a:srgbClr val="FFFFFF"/>
                </a:solidFill>
                <a:latin typeface="Calibri"/>
                <a:cs typeface="Calibri"/>
              </a:rPr>
              <a:t>Juffmannet</a:t>
            </a:r>
            <a:r>
              <a:rPr lang="de-DE" sz="1400" dirty="0" smtClean="0">
                <a:solidFill>
                  <a:srgbClr val="FFFFFF"/>
                </a:solidFill>
                <a:latin typeface="Calibri"/>
                <a:cs typeface="Calibri"/>
              </a:rPr>
              <a:t> al., Nat. </a:t>
            </a:r>
            <a:r>
              <a:rPr lang="de-DE" sz="1400" dirty="0" err="1" smtClean="0">
                <a:solidFill>
                  <a:srgbClr val="FFFFFF"/>
                </a:solidFill>
                <a:latin typeface="Calibri"/>
                <a:cs typeface="Calibri"/>
              </a:rPr>
              <a:t>Nanotech</a:t>
            </a:r>
            <a:r>
              <a:rPr lang="de-DE" sz="1400" dirty="0" smtClean="0">
                <a:solidFill>
                  <a:srgbClr val="FFFFFF"/>
                </a:solidFill>
                <a:latin typeface="Calibri"/>
                <a:cs typeface="Calibri"/>
              </a:rPr>
              <a:t>. 7, 297 (2012)</a:t>
            </a:r>
            <a:endParaRPr lang="de-DE" sz="1400" dirty="0">
              <a:solidFill>
                <a:srgbClr val="FFFFFF"/>
              </a:solidFill>
              <a:latin typeface="Calibri"/>
              <a:cs typeface="Calibri"/>
            </a:endParaRPr>
          </a:p>
        </p:txBody>
      </p:sp>
      <p:sp>
        <p:nvSpPr>
          <p:cNvPr id="18" name="Text Box 3"/>
          <p:cNvSpPr txBox="1">
            <a:spLocks noChangeArrowheads="1"/>
          </p:cNvSpPr>
          <p:nvPr/>
        </p:nvSpPr>
        <p:spPr bwMode="auto">
          <a:xfrm>
            <a:off x="96828" y="101681"/>
            <a:ext cx="9144000"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Aft>
                <a:spcPct val="0"/>
              </a:spcAft>
            </a:pPr>
            <a:r>
              <a:rPr lang="de-DE" dirty="0" smtClean="0">
                <a:ea typeface="ＭＳ Ｐゴシック" charset="-128"/>
              </a:rPr>
              <a:t>Quantum </a:t>
            </a:r>
            <a:r>
              <a:rPr lang="de-DE" dirty="0" err="1" smtClean="0">
                <a:ea typeface="ＭＳ Ｐゴシック" charset="-128"/>
              </a:rPr>
              <a:t>theory</a:t>
            </a:r>
            <a:r>
              <a:rPr lang="de-DE" dirty="0" smtClean="0">
                <a:ea typeface="ＭＳ Ｐゴシック" charset="-128"/>
              </a:rPr>
              <a:t> </a:t>
            </a:r>
            <a:r>
              <a:rPr lang="de-DE" dirty="0" err="1" smtClean="0">
                <a:ea typeface="ＭＳ Ｐゴシック" charset="-128"/>
              </a:rPr>
              <a:t>works</a:t>
            </a:r>
            <a:endParaRPr lang="de-DE" dirty="0">
              <a:ea typeface="ＭＳ Ｐゴシック" charset="-128"/>
            </a:endParaRPr>
          </a:p>
        </p:txBody>
      </p:sp>
      <p:sp>
        <p:nvSpPr>
          <p:cNvPr id="21" name="Textfeld 20"/>
          <p:cNvSpPr txBox="1"/>
          <p:nvPr/>
        </p:nvSpPr>
        <p:spPr>
          <a:xfrm>
            <a:off x="5081561" y="1030591"/>
            <a:ext cx="2598448" cy="769441"/>
          </a:xfrm>
          <a:prstGeom prst="rect">
            <a:avLst/>
          </a:prstGeom>
          <a:noFill/>
        </p:spPr>
        <p:txBody>
          <a:bodyPr wrap="square" rtlCol="0">
            <a:spAutoFit/>
          </a:bodyPr>
          <a:lstStyle/>
          <a:p>
            <a:r>
              <a:rPr lang="de-DE" sz="2200" b="1" spc="50" dirty="0" smtClean="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rPr>
              <a:t>Quantum </a:t>
            </a:r>
            <a:r>
              <a:rPr lang="de-DE" sz="2200" b="1" spc="50" dirty="0" err="1" smtClean="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rPr>
              <a:t>Interference</a:t>
            </a:r>
            <a:endParaRPr lang="de-DE" sz="2200" b="1" spc="50" dirty="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endParaRPr>
          </a:p>
        </p:txBody>
      </p:sp>
      <p:sp>
        <p:nvSpPr>
          <p:cNvPr id="22" name="Textfeld 21"/>
          <p:cNvSpPr txBox="1"/>
          <p:nvPr/>
        </p:nvSpPr>
        <p:spPr>
          <a:xfrm>
            <a:off x="-1" y="3361642"/>
            <a:ext cx="4155103" cy="430887"/>
          </a:xfrm>
          <a:prstGeom prst="rect">
            <a:avLst/>
          </a:prstGeom>
          <a:noFill/>
        </p:spPr>
        <p:txBody>
          <a:bodyPr wrap="square" rtlCol="0">
            <a:spAutoFit/>
          </a:bodyPr>
          <a:lstStyle/>
          <a:p>
            <a:r>
              <a:rPr lang="de-DE" sz="2200" b="1" spc="50" dirty="0" err="1" smtClean="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rPr>
              <a:t>Gravitational</a:t>
            </a:r>
            <a:r>
              <a:rPr lang="de-DE" sz="2200" b="1" spc="50" dirty="0" smtClean="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rPr>
              <a:t> </a:t>
            </a:r>
            <a:r>
              <a:rPr lang="de-DE" sz="2200" b="1" spc="50" dirty="0" err="1" smtClean="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rPr>
              <a:t>Waves</a:t>
            </a:r>
            <a:endParaRPr lang="de-DE" sz="2200" b="1" spc="50" dirty="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latin typeface="Arial"/>
              <a:cs typeface="Arial"/>
            </a:endParaRPr>
          </a:p>
        </p:txBody>
      </p:sp>
    </p:spTree>
    <p:extLst>
      <p:ext uri="{BB962C8B-B14F-4D97-AF65-F5344CB8AC3E}">
        <p14:creationId xmlns:p14="http://schemas.microsoft.com/office/powerpoint/2010/main" val="1757161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xit"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6" grpId="0"/>
      <p:bldP spid="17" grpId="0"/>
      <p:bldP spid="18"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bwMode="auto">
          <a:xfrm>
            <a:off x="7694706" y="478118"/>
            <a:ext cx="1748118" cy="866588"/>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pic>
        <p:nvPicPr>
          <p:cNvPr id="44" name="Bild 43"/>
          <p:cNvPicPr>
            <a:picLocks noChangeAspect="1"/>
          </p:cNvPicPr>
          <p:nvPr/>
        </p:nvPicPr>
        <p:blipFill>
          <a:blip r:embed="rId3"/>
          <a:stretch>
            <a:fillRect/>
          </a:stretch>
        </p:blipFill>
        <p:spPr>
          <a:xfrm>
            <a:off x="128293" y="5469779"/>
            <a:ext cx="1415858" cy="1247107"/>
          </a:xfrm>
          <a:prstGeom prst="rect">
            <a:avLst/>
          </a:prstGeom>
        </p:spPr>
      </p:pic>
      <p:pic>
        <p:nvPicPr>
          <p:cNvPr id="22" name="Bild 21"/>
          <p:cNvPicPr>
            <a:picLocks noChangeAspect="1"/>
          </p:cNvPicPr>
          <p:nvPr/>
        </p:nvPicPr>
        <p:blipFill>
          <a:blip r:embed="rId4"/>
          <a:stretch>
            <a:fillRect/>
          </a:stretch>
        </p:blipFill>
        <p:spPr>
          <a:xfrm rot="5400000">
            <a:off x="19868" y="1760231"/>
            <a:ext cx="940766" cy="1174799"/>
          </a:xfrm>
          <a:prstGeom prst="rect">
            <a:avLst/>
          </a:prstGeom>
        </p:spPr>
      </p:pic>
      <p:sp>
        <p:nvSpPr>
          <p:cNvPr id="4"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Pushing</a:t>
            </a:r>
            <a:r>
              <a:rPr lang="de-DE" sz="2200" dirty="0" smtClean="0">
                <a:ea typeface="ＭＳ Ｐゴシック" charset="-128"/>
              </a:rPr>
              <a:t> </a:t>
            </a:r>
            <a:r>
              <a:rPr lang="de-DE" sz="2200" dirty="0" err="1" smtClean="0">
                <a:ea typeface="ＭＳ Ｐゴシック" charset="-128"/>
              </a:rPr>
              <a:t>mechanical</a:t>
            </a:r>
            <a:r>
              <a:rPr lang="de-DE" sz="2200" dirty="0" smtClean="0">
                <a:ea typeface="ＭＳ Ｐゴシック" charset="-128"/>
              </a:rPr>
              <a:t> </a:t>
            </a:r>
            <a:r>
              <a:rPr lang="de-DE" sz="2200" dirty="0" err="1" smtClean="0">
                <a:ea typeface="ＭＳ Ｐゴシック" charset="-128"/>
              </a:rPr>
              <a:t>quantum</a:t>
            </a:r>
            <a:r>
              <a:rPr lang="de-DE" sz="2200" dirty="0" smtClean="0">
                <a:ea typeface="ＭＳ Ｐゴシック" charset="-128"/>
              </a:rPr>
              <a:t> </a:t>
            </a:r>
            <a:r>
              <a:rPr lang="de-DE" sz="2200" dirty="0" err="1" smtClean="0">
                <a:ea typeface="ＭＳ Ｐゴシック" charset="-128"/>
              </a:rPr>
              <a:t>control</a:t>
            </a:r>
            <a:r>
              <a:rPr lang="de-DE" sz="2200" dirty="0" smtClean="0">
                <a:ea typeface="ＭＳ Ｐゴシック" charset="-128"/>
              </a:rPr>
              <a:t> </a:t>
            </a:r>
            <a:r>
              <a:rPr lang="de-DE" sz="2200" dirty="0" err="1" smtClean="0">
                <a:ea typeface="ＭＳ Ｐゴシック" charset="-128"/>
              </a:rPr>
              <a:t>to</a:t>
            </a:r>
            <a:r>
              <a:rPr lang="de-DE" sz="2200" dirty="0" smtClean="0">
                <a:ea typeface="ＭＳ Ｐゴシック" charset="-128"/>
              </a:rPr>
              <a:t> </a:t>
            </a:r>
            <a:r>
              <a:rPr lang="de-DE" sz="2200" dirty="0" err="1" smtClean="0">
                <a:ea typeface="ＭＳ Ｐゴシック" charset="-128"/>
              </a:rPr>
              <a:t>the</a:t>
            </a:r>
            <a:r>
              <a:rPr lang="de-DE" sz="2200" dirty="0" smtClean="0">
                <a:ea typeface="ＭＳ Ｐゴシック" charset="-128"/>
              </a:rPr>
              <a:t> </a:t>
            </a:r>
            <a:r>
              <a:rPr lang="de-DE" sz="2200" dirty="0" err="1" smtClean="0">
                <a:ea typeface="ＭＳ Ｐゴシック" charset="-128"/>
              </a:rPr>
              <a:t>next</a:t>
            </a:r>
            <a:r>
              <a:rPr lang="de-DE" sz="2200" dirty="0" smtClean="0">
                <a:ea typeface="ＭＳ Ｐゴシック" charset="-128"/>
              </a:rPr>
              <a:t> </a:t>
            </a:r>
            <a:r>
              <a:rPr lang="de-DE" sz="2200" dirty="0" err="1" smtClean="0">
                <a:ea typeface="ＭＳ Ｐゴシック" charset="-128"/>
              </a:rPr>
              <a:t>level</a:t>
            </a:r>
            <a:r>
              <a:rPr lang="de-DE" sz="2200" dirty="0" smtClean="0">
                <a:ea typeface="ＭＳ Ｐゴシック" charset="-128"/>
              </a:rPr>
              <a:t>  </a:t>
            </a:r>
            <a:endParaRPr lang="de-DE" sz="2200" dirty="0">
              <a:ea typeface="ＭＳ Ｐゴシック" charset="-128"/>
            </a:endParaRPr>
          </a:p>
        </p:txBody>
      </p:sp>
      <p:sp>
        <p:nvSpPr>
          <p:cNvPr id="7" name="Textfeld 6"/>
          <p:cNvSpPr txBox="1"/>
          <p:nvPr/>
        </p:nvSpPr>
        <p:spPr>
          <a:xfrm>
            <a:off x="597653" y="1541724"/>
            <a:ext cx="3997463" cy="1384995"/>
          </a:xfrm>
          <a:prstGeom prst="rect">
            <a:avLst/>
          </a:prstGeom>
          <a:noFill/>
        </p:spPr>
        <p:txBody>
          <a:bodyPr wrap="square" rtlCol="0">
            <a:spAutoFit/>
          </a:bodyPr>
          <a:lstStyle/>
          <a:p>
            <a:pPr algn="r" defTabSz="914400" eaLnBrk="0" fontAlgn="base" hangingPunct="0">
              <a:spcBef>
                <a:spcPct val="0"/>
              </a:spcBef>
              <a:spcAft>
                <a:spcPct val="0"/>
              </a:spcAft>
            </a:pPr>
            <a:r>
              <a:rPr lang="de-DE" dirty="0" smtClean="0">
                <a:solidFill>
                  <a:srgbClr val="000000"/>
                </a:solidFill>
                <a:latin typeface="Calibri"/>
                <a:ea typeface="ＭＳ Ｐゴシック" charset="-128"/>
                <a:cs typeface="Calibri"/>
              </a:rPr>
              <a:t>Solid-</a:t>
            </a:r>
            <a:r>
              <a:rPr lang="de-DE" dirty="0" err="1" smtClean="0">
                <a:solidFill>
                  <a:srgbClr val="000000"/>
                </a:solidFill>
                <a:latin typeface="Calibri"/>
                <a:ea typeface="ＭＳ Ｐゴシック" charset="-128"/>
                <a:cs typeface="Calibri"/>
              </a:rPr>
              <a:t>state</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mechanical</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quantum</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devices</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clamped</a:t>
            </a:r>
            <a:r>
              <a:rPr lang="de-DE" dirty="0" smtClean="0">
                <a:solidFill>
                  <a:srgbClr val="000000"/>
                </a:solidFill>
                <a:latin typeface="Calibri"/>
                <a:ea typeface="ＭＳ Ｐゴシック" charset="-128"/>
                <a:cs typeface="Calibri"/>
              </a:rPr>
              <a:t>):</a:t>
            </a:r>
          </a:p>
          <a:p>
            <a:pPr algn="r" defTabSz="914400" eaLnBrk="0" fontAlgn="base" hangingPunct="0">
              <a:spcBef>
                <a:spcPct val="0"/>
              </a:spcBef>
              <a:spcAft>
                <a:spcPct val="0"/>
              </a:spcAft>
            </a:pPr>
            <a:endParaRPr lang="de-DE" sz="600" dirty="0" smtClean="0">
              <a:solidFill>
                <a:srgbClr val="000000"/>
              </a:solidFill>
              <a:latin typeface="Calibri"/>
              <a:ea typeface="ＭＳ Ｐゴシック" charset="-128"/>
              <a:cs typeface="Calibri"/>
            </a:endParaRPr>
          </a:p>
          <a:p>
            <a:pPr algn="r" defTabSz="914400" eaLnBrk="0" fontAlgn="base" hangingPunct="0">
              <a:spcBef>
                <a:spcPct val="0"/>
              </a:spcBef>
              <a:spcAft>
                <a:spcPct val="0"/>
              </a:spcAft>
            </a:pPr>
            <a:r>
              <a:rPr lang="de-DE" sz="1600" dirty="0" smtClean="0">
                <a:solidFill>
                  <a:srgbClr val="000000"/>
                </a:solidFill>
                <a:latin typeface="Calibri"/>
                <a:ea typeface="ＭＳ Ｐゴシック" charset="-128"/>
                <a:cs typeface="Calibri"/>
              </a:rPr>
              <a:t> </a:t>
            </a:r>
            <a:r>
              <a:rPr lang="de-DE" b="1" dirty="0" smtClean="0">
                <a:solidFill>
                  <a:srgbClr val="333399"/>
                </a:solidFill>
                <a:latin typeface="Calibri"/>
                <a:ea typeface="ＭＳ Ｐゴシック" charset="-128"/>
                <a:cs typeface="Calibri"/>
              </a:rPr>
              <a:t>10</a:t>
            </a:r>
            <a:r>
              <a:rPr lang="de-DE" b="1" baseline="30000" dirty="0" smtClean="0">
                <a:solidFill>
                  <a:srgbClr val="333399"/>
                </a:solidFill>
                <a:latin typeface="Calibri"/>
                <a:ea typeface="ＭＳ Ｐゴシック" charset="-128"/>
                <a:cs typeface="Calibri"/>
              </a:rPr>
              <a:t>10</a:t>
            </a:r>
            <a:r>
              <a:rPr lang="de-DE" b="1" dirty="0" smtClean="0">
                <a:solidFill>
                  <a:srgbClr val="333399"/>
                </a:solidFill>
                <a:latin typeface="Calibri"/>
                <a:ea typeface="ＭＳ Ｐゴシック" charset="-128"/>
                <a:cs typeface="Calibri"/>
              </a:rPr>
              <a:t> – 10</a:t>
            </a:r>
            <a:r>
              <a:rPr lang="de-DE" b="1" baseline="30000" dirty="0" smtClean="0">
                <a:solidFill>
                  <a:srgbClr val="333399"/>
                </a:solidFill>
                <a:latin typeface="Calibri"/>
                <a:ea typeface="ＭＳ Ｐゴシック" charset="-128"/>
                <a:cs typeface="Calibri"/>
              </a:rPr>
              <a:t>16</a:t>
            </a:r>
            <a:r>
              <a:rPr lang="de-DE" b="1" dirty="0" smtClean="0">
                <a:solidFill>
                  <a:srgbClr val="333399"/>
                </a:solidFill>
                <a:latin typeface="Calibri"/>
                <a:ea typeface="ＭＳ Ｐゴシック" charset="-128"/>
                <a:cs typeface="Calibri"/>
              </a:rPr>
              <a:t> </a:t>
            </a:r>
            <a:r>
              <a:rPr lang="de-DE" b="1" dirty="0" err="1" smtClean="0">
                <a:solidFill>
                  <a:srgbClr val="333399"/>
                </a:solidFill>
                <a:latin typeface="Calibri"/>
                <a:ea typeface="ＭＳ Ｐゴシック" charset="-128"/>
                <a:cs typeface="Calibri"/>
              </a:rPr>
              <a:t>atoms</a:t>
            </a:r>
            <a:endParaRPr lang="de-DE" b="1" dirty="0" smtClean="0">
              <a:solidFill>
                <a:srgbClr val="333399"/>
              </a:solidFill>
              <a:latin typeface="Calibri"/>
              <a:ea typeface="ＭＳ Ｐゴシック" charset="-128"/>
              <a:cs typeface="Calibri"/>
            </a:endParaRPr>
          </a:p>
          <a:p>
            <a:pPr algn="r" defTabSz="914400" eaLnBrk="0" fontAlgn="base" hangingPunct="0">
              <a:spcBef>
                <a:spcPct val="0"/>
              </a:spcBef>
              <a:spcAft>
                <a:spcPct val="0"/>
              </a:spcAft>
            </a:pPr>
            <a:endParaRPr lang="de-DE" sz="600" dirty="0" smtClean="0">
              <a:solidFill>
                <a:srgbClr val="000000"/>
              </a:solidFill>
              <a:latin typeface="Calibri"/>
              <a:ea typeface="ＭＳ Ｐゴシック" charset="-128"/>
              <a:cs typeface="Calibri"/>
            </a:endParaRPr>
          </a:p>
          <a:p>
            <a:pPr algn="r" defTabSz="914400" eaLnBrk="0" fontAlgn="base" hangingPunct="0">
              <a:spcBef>
                <a:spcPct val="0"/>
              </a:spcBef>
              <a:spcAft>
                <a:spcPct val="0"/>
              </a:spcAft>
            </a:pPr>
            <a:r>
              <a:rPr lang="de-DE" dirty="0" err="1" smtClean="0">
                <a:solidFill>
                  <a:srgbClr val="000000"/>
                </a:solidFill>
                <a:latin typeface="Calibri"/>
                <a:ea typeface="ＭＳ Ｐゴシック" charset="-128"/>
                <a:cs typeface="Calibri"/>
              </a:rPr>
              <a:t>Coherence</a:t>
            </a:r>
            <a:r>
              <a:rPr lang="de-DE" dirty="0" smtClean="0">
                <a:solidFill>
                  <a:srgbClr val="000000"/>
                </a:solidFill>
                <a:latin typeface="Calibri"/>
                <a:ea typeface="ＭＳ Ｐゴシック" charset="-128"/>
                <a:cs typeface="Calibri"/>
              </a:rPr>
              <a:t> time </a:t>
            </a:r>
            <a:r>
              <a:rPr lang="de-DE" dirty="0" err="1" smtClean="0">
                <a:solidFill>
                  <a:srgbClr val="000000"/>
                </a:solidFill>
                <a:latin typeface="Symbol" charset="2"/>
                <a:ea typeface="ＭＳ Ｐゴシック" charset="-128"/>
                <a:cs typeface="Symbol" charset="2"/>
              </a:rPr>
              <a:t>t</a:t>
            </a:r>
            <a:r>
              <a:rPr lang="de-DE" baseline="-25000" dirty="0" err="1" smtClean="0">
                <a:solidFill>
                  <a:srgbClr val="000000"/>
                </a:solidFill>
                <a:latin typeface="Calibri"/>
                <a:ea typeface="ＭＳ Ｐゴシック" charset="-128"/>
                <a:cs typeface="Calibri"/>
              </a:rPr>
              <a:t>c</a:t>
            </a:r>
            <a:r>
              <a:rPr lang="de-DE" dirty="0" smtClean="0">
                <a:solidFill>
                  <a:srgbClr val="000000"/>
                </a:solidFill>
                <a:latin typeface="Calibri"/>
                <a:ea typeface="ＭＳ Ｐゴシック" charset="-128"/>
                <a:cs typeface="Calibri"/>
              </a:rPr>
              <a:t> 10</a:t>
            </a:r>
            <a:r>
              <a:rPr lang="de-DE" baseline="30000" dirty="0" smtClean="0">
                <a:solidFill>
                  <a:srgbClr val="000000"/>
                </a:solidFill>
                <a:latin typeface="Calibri"/>
                <a:ea typeface="ＭＳ Ｐゴシック" charset="-128"/>
                <a:cs typeface="Calibri"/>
              </a:rPr>
              <a:t>-12</a:t>
            </a:r>
            <a:r>
              <a:rPr lang="de-DE" dirty="0" smtClean="0">
                <a:solidFill>
                  <a:srgbClr val="000000"/>
                </a:solidFill>
                <a:latin typeface="Calibri"/>
                <a:ea typeface="ＭＳ Ｐゴシック" charset="-128"/>
                <a:cs typeface="Calibri"/>
              </a:rPr>
              <a:t> – 10</a:t>
            </a:r>
            <a:r>
              <a:rPr lang="de-DE" baseline="30000" dirty="0" smtClean="0">
                <a:solidFill>
                  <a:srgbClr val="000000"/>
                </a:solidFill>
                <a:latin typeface="Calibri"/>
                <a:ea typeface="ＭＳ Ｐゴシック" charset="-128"/>
                <a:cs typeface="Calibri"/>
              </a:rPr>
              <a:t>-8</a:t>
            </a:r>
            <a:r>
              <a:rPr lang="de-DE" dirty="0" smtClean="0">
                <a:solidFill>
                  <a:srgbClr val="000000"/>
                </a:solidFill>
                <a:latin typeface="Calibri"/>
                <a:ea typeface="ＭＳ Ｐゴシック" charset="-128"/>
                <a:cs typeface="Calibri"/>
              </a:rPr>
              <a:t> sec</a:t>
            </a:r>
            <a:endParaRPr lang="de-DE" dirty="0">
              <a:solidFill>
                <a:srgbClr val="000000"/>
              </a:solidFill>
              <a:latin typeface="Calibri"/>
              <a:ea typeface="ＭＳ Ｐゴシック" charset="-128"/>
              <a:cs typeface="Calibri"/>
            </a:endParaRPr>
          </a:p>
        </p:txBody>
      </p:sp>
      <p:sp>
        <p:nvSpPr>
          <p:cNvPr id="8" name="Textfeld 7"/>
          <p:cNvSpPr txBox="1"/>
          <p:nvPr/>
        </p:nvSpPr>
        <p:spPr>
          <a:xfrm>
            <a:off x="770106" y="3320825"/>
            <a:ext cx="3840001" cy="1107996"/>
          </a:xfrm>
          <a:prstGeom prst="rect">
            <a:avLst/>
          </a:prstGeom>
          <a:noFill/>
        </p:spPr>
        <p:txBody>
          <a:bodyPr wrap="none" rtlCol="0">
            <a:spAutoFit/>
          </a:bodyPr>
          <a:lstStyle/>
          <a:p>
            <a:pPr algn="r" defTabSz="914400" eaLnBrk="0" fontAlgn="base" hangingPunct="0">
              <a:spcBef>
                <a:spcPct val="0"/>
              </a:spcBef>
              <a:spcAft>
                <a:spcPct val="0"/>
              </a:spcAft>
            </a:pPr>
            <a:r>
              <a:rPr lang="de-DE" dirty="0" smtClean="0">
                <a:solidFill>
                  <a:srgbClr val="000000"/>
                </a:solidFill>
                <a:latin typeface="Calibri"/>
                <a:ea typeface="ＭＳ Ｐゴシック" charset="-128"/>
                <a:cs typeface="Calibri"/>
              </a:rPr>
              <a:t>Matter-</a:t>
            </a:r>
            <a:r>
              <a:rPr lang="de-DE" dirty="0" err="1" smtClean="0">
                <a:solidFill>
                  <a:srgbClr val="000000"/>
                </a:solidFill>
                <a:latin typeface="Calibri"/>
                <a:ea typeface="ＭＳ Ｐゴシック" charset="-128"/>
                <a:cs typeface="Calibri"/>
              </a:rPr>
              <a:t>wave</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interferometry</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free</a:t>
            </a:r>
            <a:r>
              <a:rPr lang="de-DE" dirty="0" smtClean="0">
                <a:solidFill>
                  <a:srgbClr val="000000"/>
                </a:solidFill>
                <a:latin typeface="Calibri"/>
                <a:ea typeface="ＭＳ Ｐゴシック" charset="-128"/>
                <a:cs typeface="Calibri"/>
              </a:rPr>
              <a:t>-fall):</a:t>
            </a:r>
          </a:p>
          <a:p>
            <a:pPr algn="r" defTabSz="914400" eaLnBrk="0" fontAlgn="base" hangingPunct="0">
              <a:spcBef>
                <a:spcPct val="0"/>
              </a:spcBef>
              <a:spcAft>
                <a:spcPct val="0"/>
              </a:spcAft>
            </a:pPr>
            <a:endParaRPr lang="de-DE" sz="600" dirty="0" smtClean="0">
              <a:solidFill>
                <a:srgbClr val="000000"/>
              </a:solidFill>
              <a:latin typeface="Calibri"/>
              <a:ea typeface="ＭＳ Ｐゴシック" charset="-128"/>
              <a:cs typeface="Calibri"/>
            </a:endParaRPr>
          </a:p>
          <a:p>
            <a:pPr algn="r" defTabSz="914400" eaLnBrk="0" fontAlgn="base" hangingPunct="0">
              <a:spcBef>
                <a:spcPct val="0"/>
              </a:spcBef>
              <a:spcAft>
                <a:spcPct val="0"/>
              </a:spcAft>
            </a:pPr>
            <a:r>
              <a:rPr lang="de-DE" dirty="0" smtClean="0">
                <a:solidFill>
                  <a:srgbClr val="000000"/>
                </a:solidFill>
                <a:latin typeface="Calibri"/>
                <a:ea typeface="ＭＳ Ｐゴシック" charset="-128"/>
                <a:cs typeface="Calibri"/>
              </a:rPr>
              <a:t> 10</a:t>
            </a:r>
            <a:r>
              <a:rPr lang="de-DE" baseline="30000" dirty="0" smtClean="0">
                <a:solidFill>
                  <a:srgbClr val="000000"/>
                </a:solidFill>
                <a:latin typeface="Calibri"/>
                <a:ea typeface="ＭＳ Ｐゴシック" charset="-128"/>
                <a:cs typeface="Calibri"/>
              </a:rPr>
              <a:t>0</a:t>
            </a:r>
            <a:r>
              <a:rPr lang="de-DE" dirty="0" smtClean="0">
                <a:solidFill>
                  <a:srgbClr val="000000"/>
                </a:solidFill>
                <a:latin typeface="Calibri"/>
                <a:ea typeface="ＭＳ Ｐゴシック" charset="-128"/>
                <a:cs typeface="Calibri"/>
              </a:rPr>
              <a:t> – 10</a:t>
            </a:r>
            <a:r>
              <a:rPr lang="de-DE" baseline="30000" dirty="0" smtClean="0">
                <a:solidFill>
                  <a:srgbClr val="000000"/>
                </a:solidFill>
                <a:latin typeface="Calibri"/>
                <a:ea typeface="ＭＳ Ｐゴシック" charset="-128"/>
                <a:cs typeface="Calibri"/>
              </a:rPr>
              <a:t>4</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atoms</a:t>
            </a:r>
            <a:endParaRPr lang="de-DE" dirty="0" smtClean="0">
              <a:solidFill>
                <a:srgbClr val="000000"/>
              </a:solidFill>
              <a:latin typeface="Calibri"/>
              <a:ea typeface="ＭＳ Ｐゴシック" charset="-128"/>
              <a:cs typeface="Calibri"/>
            </a:endParaRPr>
          </a:p>
          <a:p>
            <a:pPr algn="r" defTabSz="914400" eaLnBrk="0" fontAlgn="base" hangingPunct="0">
              <a:spcBef>
                <a:spcPct val="0"/>
              </a:spcBef>
              <a:spcAft>
                <a:spcPct val="0"/>
              </a:spcAft>
            </a:pPr>
            <a:endParaRPr lang="de-DE" sz="600" dirty="0" smtClean="0">
              <a:solidFill>
                <a:srgbClr val="000000"/>
              </a:solidFill>
              <a:latin typeface="Calibri"/>
              <a:ea typeface="ＭＳ Ｐゴシック" charset="-128"/>
              <a:cs typeface="Calibri"/>
            </a:endParaRPr>
          </a:p>
          <a:p>
            <a:pPr algn="r" defTabSz="914400" eaLnBrk="0" fontAlgn="base" hangingPunct="0">
              <a:spcBef>
                <a:spcPct val="0"/>
              </a:spcBef>
              <a:spcAft>
                <a:spcPct val="0"/>
              </a:spcAft>
            </a:pPr>
            <a:r>
              <a:rPr lang="de-DE" b="1" dirty="0" err="1" smtClean="0">
                <a:solidFill>
                  <a:srgbClr val="333399"/>
                </a:solidFill>
                <a:latin typeface="Calibri"/>
                <a:ea typeface="ＭＳ Ｐゴシック" charset="-128"/>
                <a:cs typeface="Calibri"/>
              </a:rPr>
              <a:t>Coherence</a:t>
            </a:r>
            <a:r>
              <a:rPr lang="de-DE" b="1" dirty="0" smtClean="0">
                <a:solidFill>
                  <a:srgbClr val="333399"/>
                </a:solidFill>
                <a:latin typeface="Calibri"/>
                <a:ea typeface="ＭＳ Ｐゴシック" charset="-128"/>
                <a:cs typeface="Calibri"/>
              </a:rPr>
              <a:t> time </a:t>
            </a:r>
            <a:r>
              <a:rPr lang="de-DE" b="1" dirty="0" err="1" smtClean="0">
                <a:solidFill>
                  <a:srgbClr val="333399"/>
                </a:solidFill>
                <a:latin typeface="Symbol" charset="2"/>
                <a:ea typeface="ＭＳ Ｐゴシック" charset="-128"/>
                <a:cs typeface="Symbol" charset="2"/>
              </a:rPr>
              <a:t>t</a:t>
            </a:r>
            <a:r>
              <a:rPr lang="de-DE" b="1" baseline="-25000" dirty="0" err="1" smtClean="0">
                <a:solidFill>
                  <a:srgbClr val="333399"/>
                </a:solidFill>
                <a:latin typeface="Calibri"/>
                <a:ea typeface="ＭＳ Ｐゴシック" charset="-128"/>
                <a:cs typeface="Calibri"/>
              </a:rPr>
              <a:t>c</a:t>
            </a:r>
            <a:r>
              <a:rPr lang="de-DE" b="1" dirty="0" smtClean="0">
                <a:solidFill>
                  <a:srgbClr val="333399"/>
                </a:solidFill>
                <a:latin typeface="Calibri"/>
                <a:ea typeface="ＭＳ Ｐゴシック" charset="-128"/>
                <a:cs typeface="Calibri"/>
              </a:rPr>
              <a:t> 10</a:t>
            </a:r>
            <a:r>
              <a:rPr lang="de-DE" b="1" baseline="30000" dirty="0" smtClean="0">
                <a:solidFill>
                  <a:srgbClr val="333399"/>
                </a:solidFill>
                <a:latin typeface="Calibri"/>
                <a:ea typeface="ＭＳ Ｐゴシック" charset="-128"/>
                <a:cs typeface="Calibri"/>
              </a:rPr>
              <a:t>-3</a:t>
            </a:r>
            <a:r>
              <a:rPr lang="de-DE" b="1" dirty="0" smtClean="0">
                <a:solidFill>
                  <a:srgbClr val="333399"/>
                </a:solidFill>
                <a:latin typeface="Calibri"/>
                <a:ea typeface="ＭＳ Ｐゴシック" charset="-128"/>
                <a:cs typeface="Calibri"/>
              </a:rPr>
              <a:t> – 10</a:t>
            </a:r>
            <a:r>
              <a:rPr lang="de-DE" b="1" baseline="30000" dirty="0" smtClean="0">
                <a:solidFill>
                  <a:srgbClr val="333399"/>
                </a:solidFill>
                <a:latin typeface="Calibri"/>
                <a:ea typeface="ＭＳ Ｐゴシック" charset="-128"/>
                <a:cs typeface="Calibri"/>
              </a:rPr>
              <a:t>0</a:t>
            </a:r>
            <a:r>
              <a:rPr lang="de-DE" b="1" dirty="0" smtClean="0">
                <a:solidFill>
                  <a:srgbClr val="333399"/>
                </a:solidFill>
                <a:latin typeface="Calibri"/>
                <a:ea typeface="ＭＳ Ｐゴシック" charset="-128"/>
                <a:cs typeface="Calibri"/>
              </a:rPr>
              <a:t> sec</a:t>
            </a:r>
            <a:endParaRPr lang="de-DE" b="1" dirty="0">
              <a:solidFill>
                <a:srgbClr val="333399"/>
              </a:solidFill>
              <a:latin typeface="Calibri"/>
              <a:ea typeface="ＭＳ Ｐゴシック" charset="-128"/>
              <a:cs typeface="Calibri"/>
            </a:endParaRPr>
          </a:p>
        </p:txBody>
      </p:sp>
      <p:pic>
        <p:nvPicPr>
          <p:cNvPr id="10" name="Bild 9"/>
          <p:cNvPicPr>
            <a:picLocks noChangeAspect="1"/>
          </p:cNvPicPr>
          <p:nvPr/>
        </p:nvPicPr>
        <p:blipFill>
          <a:blip r:embed="rId5"/>
          <a:stretch>
            <a:fillRect/>
          </a:stretch>
        </p:blipFill>
        <p:spPr>
          <a:xfrm>
            <a:off x="4774884" y="1395372"/>
            <a:ext cx="1424039" cy="1598922"/>
          </a:xfrm>
          <a:prstGeom prst="rect">
            <a:avLst/>
          </a:prstGeom>
          <a:ln>
            <a:noFill/>
          </a:ln>
          <a:effectLst>
            <a:outerShdw blurRad="50800" dist="38100" dir="2700000" algn="tl" rotWithShape="0">
              <a:prstClr val="black">
                <a:alpha val="40000"/>
              </a:prstClr>
            </a:outerShdw>
            <a:softEdge rad="112500"/>
          </a:effectLst>
        </p:spPr>
      </p:pic>
      <p:pic>
        <p:nvPicPr>
          <p:cNvPr id="11" name="Bild 10"/>
          <p:cNvPicPr>
            <a:picLocks noChangeAspect="1"/>
          </p:cNvPicPr>
          <p:nvPr/>
        </p:nvPicPr>
        <p:blipFill>
          <a:blip r:embed="rId6"/>
          <a:stretch>
            <a:fillRect/>
          </a:stretch>
        </p:blipFill>
        <p:spPr>
          <a:xfrm>
            <a:off x="6401761" y="1535056"/>
            <a:ext cx="2540258" cy="1081783"/>
          </a:xfrm>
          <a:prstGeom prst="rect">
            <a:avLst/>
          </a:prstGeom>
          <a:ln>
            <a:noFill/>
          </a:ln>
          <a:effectLst>
            <a:outerShdw blurRad="50800" dist="38100" dir="2700000" algn="tl" rotWithShape="0">
              <a:prstClr val="black">
                <a:alpha val="40000"/>
              </a:prstClr>
            </a:outerShdw>
          </a:effectLst>
        </p:spPr>
      </p:pic>
      <p:sp>
        <p:nvSpPr>
          <p:cNvPr id="13" name="Textfeld 12"/>
          <p:cNvSpPr txBox="1"/>
          <p:nvPr/>
        </p:nvSpPr>
        <p:spPr>
          <a:xfrm>
            <a:off x="6379105" y="2783599"/>
            <a:ext cx="2667542" cy="276999"/>
          </a:xfrm>
          <a:prstGeom prst="rect">
            <a:avLst/>
          </a:prstGeom>
          <a:noFill/>
        </p:spPr>
        <p:txBody>
          <a:bodyPr wrap="none" rtlCol="0">
            <a:spAutoFit/>
          </a:bodyPr>
          <a:lstStyle/>
          <a:p>
            <a:pPr algn="ct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O‘Connell</a:t>
            </a:r>
            <a:r>
              <a:rPr lang="de-DE" sz="1200" dirty="0" smtClean="0">
                <a:solidFill>
                  <a:srgbClr val="000000"/>
                </a:solidFill>
                <a:latin typeface="Calibri"/>
                <a:ea typeface="ＭＳ Ｐゴシック" charset="-128"/>
                <a:cs typeface="Calibri"/>
              </a:rPr>
              <a:t> et al., Nature 464, 697 (2010) </a:t>
            </a:r>
            <a:endParaRPr lang="de-DE" sz="1200" dirty="0">
              <a:solidFill>
                <a:srgbClr val="000000"/>
              </a:solidFill>
              <a:latin typeface="Calibri"/>
              <a:ea typeface="ＭＳ Ｐゴシック" charset="-128"/>
              <a:cs typeface="Calibri"/>
            </a:endParaRPr>
          </a:p>
        </p:txBody>
      </p:sp>
      <p:pic>
        <p:nvPicPr>
          <p:cNvPr id="23" name="Bild 22" descr="TPPF320_10123amu.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77016" y="3164114"/>
            <a:ext cx="1670439" cy="1437447"/>
          </a:xfrm>
          <a:prstGeom prst="rect">
            <a:avLst/>
          </a:prstGeom>
          <a:ln w="38100" cmpd="sng">
            <a:noFill/>
          </a:ln>
        </p:spPr>
      </p:pic>
      <p:sp>
        <p:nvSpPr>
          <p:cNvPr id="24" name="Textfeld 23"/>
          <p:cNvSpPr txBox="1"/>
          <p:nvPr/>
        </p:nvSpPr>
        <p:spPr>
          <a:xfrm>
            <a:off x="5870922" y="4566641"/>
            <a:ext cx="579230" cy="276999"/>
          </a:xfrm>
          <a:prstGeom prst="rect">
            <a:avLst/>
          </a:prstGeom>
          <a:noFill/>
        </p:spPr>
        <p:txBody>
          <a:bodyPr wrap="none" rtlCol="0">
            <a:spAutoFit/>
          </a:bodyPr>
          <a:lstStyle/>
          <a:p>
            <a:pPr algn="ctr" defTabSz="914400" eaLnBrk="0" fontAlgn="base" hangingPunct="0">
              <a:spcBef>
                <a:spcPct val="0"/>
              </a:spcBef>
              <a:spcAft>
                <a:spcPct val="0"/>
              </a:spcAft>
            </a:pPr>
            <a:r>
              <a:rPr lang="de-DE" sz="1200" dirty="0" smtClean="0">
                <a:solidFill>
                  <a:srgbClr val="000000"/>
                </a:solidFill>
                <a:latin typeface="Calibri"/>
                <a:ea typeface="ＭＳ Ｐゴシック" charset="-128"/>
                <a:cs typeface="Calibri"/>
              </a:rPr>
              <a:t>10 </a:t>
            </a:r>
            <a:r>
              <a:rPr lang="de-DE" sz="1200" dirty="0" err="1" smtClean="0">
                <a:solidFill>
                  <a:srgbClr val="000000"/>
                </a:solidFill>
                <a:latin typeface="Calibri"/>
                <a:ea typeface="ＭＳ Ｐゴシック" charset="-128"/>
                <a:cs typeface="Calibri"/>
              </a:rPr>
              <a:t>nm</a:t>
            </a:r>
            <a:endParaRPr lang="de-DE" sz="1200" dirty="0">
              <a:solidFill>
                <a:srgbClr val="000000"/>
              </a:solidFill>
              <a:latin typeface="Calibri"/>
              <a:ea typeface="ＭＳ Ｐゴシック" charset="-128"/>
              <a:cs typeface="Calibri"/>
            </a:endParaRPr>
          </a:p>
        </p:txBody>
      </p:sp>
      <p:cxnSp>
        <p:nvCxnSpPr>
          <p:cNvPr id="26" name="Gerade Verbindung 25"/>
          <p:cNvCxnSpPr/>
          <p:nvPr/>
        </p:nvCxnSpPr>
        <p:spPr bwMode="auto">
          <a:xfrm>
            <a:off x="4900747" y="4720575"/>
            <a:ext cx="84672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31" name="Bild 30"/>
          <p:cNvPicPr>
            <a:picLocks noChangeAspect="1"/>
          </p:cNvPicPr>
          <p:nvPr/>
        </p:nvPicPr>
        <p:blipFill>
          <a:blip r:embed="rId8"/>
          <a:stretch>
            <a:fillRect/>
          </a:stretch>
        </p:blipFill>
        <p:spPr>
          <a:xfrm>
            <a:off x="7482569" y="3151242"/>
            <a:ext cx="1100153" cy="1171673"/>
          </a:xfrm>
          <a:prstGeom prst="rect">
            <a:avLst/>
          </a:prstGeom>
          <a:ln>
            <a:noFill/>
          </a:ln>
          <a:effectLst>
            <a:outerShdw blurRad="50800" dist="38100" dir="2700000" algn="tl" rotWithShape="0">
              <a:prstClr val="black">
                <a:alpha val="40000"/>
              </a:prstClr>
            </a:outerShdw>
            <a:softEdge rad="112500"/>
          </a:effectLst>
        </p:spPr>
      </p:pic>
      <p:sp>
        <p:nvSpPr>
          <p:cNvPr id="32" name="Textfeld 31"/>
          <p:cNvSpPr txBox="1"/>
          <p:nvPr/>
        </p:nvSpPr>
        <p:spPr>
          <a:xfrm>
            <a:off x="6541899" y="4308556"/>
            <a:ext cx="2104974" cy="461665"/>
          </a:xfrm>
          <a:prstGeom prst="rect">
            <a:avLst/>
          </a:prstGeom>
          <a:noFill/>
        </p:spPr>
        <p:txBody>
          <a:bodyPr wrap="square" rtlCol="0">
            <a:spAutoFit/>
          </a:bodyPr>
          <a:lstStyle/>
          <a:p>
            <a:pPr algn="r" defTabSz="914400" eaLnBrk="0" fontAlgn="base" hangingPunct="0">
              <a:spcBef>
                <a:spcPct val="0"/>
              </a:spcBef>
              <a:spcAft>
                <a:spcPct val="0"/>
              </a:spcAft>
            </a:pPr>
            <a:r>
              <a:rPr lang="de-DE" sz="1200" dirty="0" err="1" smtClean="0">
                <a:solidFill>
                  <a:srgbClr val="000000"/>
                </a:solidFill>
                <a:latin typeface="Calibri"/>
                <a:ea typeface="ＭＳ Ｐゴシック" charset="-128"/>
                <a:cs typeface="Calibri"/>
              </a:rPr>
              <a:t>Juffmann</a:t>
            </a:r>
            <a:r>
              <a:rPr lang="de-DE" sz="1200" dirty="0" smtClean="0">
                <a:solidFill>
                  <a:srgbClr val="000000"/>
                </a:solidFill>
                <a:latin typeface="Calibri"/>
                <a:ea typeface="ＭＳ Ｐゴシック" charset="-128"/>
                <a:cs typeface="Calibri"/>
              </a:rPr>
              <a:t> et al., Nature </a:t>
            </a:r>
            <a:r>
              <a:rPr lang="de-DE" sz="1200" dirty="0" err="1" smtClean="0">
                <a:solidFill>
                  <a:srgbClr val="000000"/>
                </a:solidFill>
                <a:latin typeface="Calibri"/>
                <a:ea typeface="ＭＳ Ｐゴシック" charset="-128"/>
                <a:cs typeface="Calibri"/>
              </a:rPr>
              <a:t>Nanotech</a:t>
            </a:r>
            <a:r>
              <a:rPr lang="de-DE" sz="1200" dirty="0" smtClean="0">
                <a:solidFill>
                  <a:srgbClr val="000000"/>
                </a:solidFill>
                <a:latin typeface="Calibri"/>
                <a:ea typeface="ＭＳ Ｐゴシック" charset="-128"/>
                <a:cs typeface="Calibri"/>
              </a:rPr>
              <a:t>. 7, 297 (2012) </a:t>
            </a:r>
            <a:endParaRPr lang="de-DE" sz="1200" dirty="0">
              <a:solidFill>
                <a:srgbClr val="000000"/>
              </a:solidFill>
              <a:latin typeface="Calibri"/>
              <a:ea typeface="ＭＳ Ｐゴシック" charset="-128"/>
              <a:cs typeface="Calibri"/>
            </a:endParaRPr>
          </a:p>
        </p:txBody>
      </p:sp>
      <p:sp>
        <p:nvSpPr>
          <p:cNvPr id="33" name="Rechteck 32"/>
          <p:cNvSpPr/>
          <p:nvPr/>
        </p:nvSpPr>
        <p:spPr>
          <a:xfrm>
            <a:off x="6152130" y="3187880"/>
            <a:ext cx="1227319" cy="529376"/>
          </a:xfrm>
          <a:prstGeom prst="rect">
            <a:avLst/>
          </a:prstGeom>
        </p:spPr>
        <p:txBody>
          <a:bodyPr wrap="none">
            <a:spAutoFit/>
          </a:bodyPr>
          <a:lstStyle/>
          <a:p>
            <a:pPr algn="ctr" defTabSz="914400" eaLnBrk="0" fontAlgn="base" hangingPunct="0">
              <a:lnSpc>
                <a:spcPct val="120000"/>
              </a:lnSpc>
              <a:spcBef>
                <a:spcPct val="0"/>
              </a:spcBef>
              <a:spcAft>
                <a:spcPct val="0"/>
              </a:spcAft>
            </a:pPr>
            <a:r>
              <a:rPr lang="de-DE" sz="1200" dirty="0" smtClean="0">
                <a:solidFill>
                  <a:srgbClr val="FF0000"/>
                </a:solidFill>
                <a:latin typeface="Calibri"/>
                <a:ea typeface="ＭＳ Ｐゴシック" charset="-128"/>
                <a:cs typeface="Calibri"/>
              </a:rPr>
              <a:t>TPPF320</a:t>
            </a:r>
            <a:endParaRPr lang="de-DE" sz="1200" dirty="0">
              <a:solidFill>
                <a:srgbClr val="000000"/>
              </a:solidFill>
              <a:latin typeface="Calibri"/>
              <a:ea typeface="ＭＳ Ｐゴシック" charset="-128"/>
              <a:cs typeface="Calibri"/>
            </a:endParaRPr>
          </a:p>
          <a:p>
            <a:pPr algn="ctr" defTabSz="914400" eaLnBrk="0" fontAlgn="base" hangingPunct="0">
              <a:lnSpc>
                <a:spcPct val="120000"/>
              </a:lnSpc>
              <a:spcBef>
                <a:spcPct val="0"/>
              </a:spcBef>
              <a:spcAft>
                <a:spcPct val="0"/>
              </a:spcAft>
            </a:pPr>
            <a:r>
              <a:rPr lang="de-DE" sz="1200" dirty="0" smtClean="0">
                <a:solidFill>
                  <a:srgbClr val="000000"/>
                </a:solidFill>
                <a:latin typeface="Calibri"/>
                <a:ea typeface="ＭＳ Ｐゴシック" charset="-128"/>
                <a:cs typeface="Calibri"/>
              </a:rPr>
              <a:t>C</a:t>
            </a:r>
            <a:r>
              <a:rPr lang="de-DE" sz="1200" baseline="-25000" dirty="0" smtClean="0">
                <a:solidFill>
                  <a:srgbClr val="000000"/>
                </a:solidFill>
                <a:latin typeface="Calibri"/>
                <a:ea typeface="ＭＳ Ｐゴシック" charset="-128"/>
                <a:cs typeface="Calibri"/>
              </a:rPr>
              <a:t>284</a:t>
            </a:r>
            <a:r>
              <a:rPr lang="de-DE" sz="1200" dirty="0" smtClean="0">
                <a:solidFill>
                  <a:srgbClr val="000000"/>
                </a:solidFill>
                <a:latin typeface="Calibri"/>
                <a:ea typeface="ＭＳ Ｐゴシック" charset="-128"/>
                <a:cs typeface="Calibri"/>
              </a:rPr>
              <a:t>H</a:t>
            </a:r>
            <a:r>
              <a:rPr lang="de-DE" sz="1200" baseline="-25000" dirty="0" smtClean="0">
                <a:solidFill>
                  <a:srgbClr val="000000"/>
                </a:solidFill>
                <a:latin typeface="Calibri"/>
                <a:ea typeface="ＭＳ Ｐゴシック" charset="-128"/>
                <a:cs typeface="Calibri"/>
              </a:rPr>
              <a:t>190</a:t>
            </a:r>
            <a:r>
              <a:rPr lang="de-DE" sz="1200" dirty="0" smtClean="0">
                <a:solidFill>
                  <a:srgbClr val="000000"/>
                </a:solidFill>
                <a:latin typeface="Calibri"/>
                <a:ea typeface="ＭＳ Ｐゴシック" charset="-128"/>
                <a:cs typeface="Calibri"/>
              </a:rPr>
              <a:t>F</a:t>
            </a:r>
            <a:r>
              <a:rPr lang="de-DE" sz="1200" baseline="-25000" dirty="0" smtClean="0">
                <a:solidFill>
                  <a:srgbClr val="000000"/>
                </a:solidFill>
                <a:latin typeface="Calibri"/>
                <a:ea typeface="ＭＳ Ｐゴシック" charset="-128"/>
                <a:cs typeface="Calibri"/>
              </a:rPr>
              <a:t>320</a:t>
            </a:r>
            <a:r>
              <a:rPr lang="de-DE" sz="1200" dirty="0" smtClean="0">
                <a:solidFill>
                  <a:srgbClr val="000000"/>
                </a:solidFill>
                <a:latin typeface="Calibri"/>
                <a:ea typeface="ＭＳ Ｐゴシック" charset="-128"/>
                <a:cs typeface="Calibri"/>
              </a:rPr>
              <a:t>N</a:t>
            </a:r>
            <a:r>
              <a:rPr lang="de-DE" sz="1200" baseline="-25000" dirty="0" smtClean="0">
                <a:solidFill>
                  <a:srgbClr val="000000"/>
                </a:solidFill>
                <a:latin typeface="Calibri"/>
                <a:ea typeface="ＭＳ Ｐゴシック" charset="-128"/>
                <a:cs typeface="Calibri"/>
              </a:rPr>
              <a:t>4</a:t>
            </a:r>
            <a:r>
              <a:rPr lang="de-DE" sz="1200" dirty="0" smtClean="0">
                <a:solidFill>
                  <a:srgbClr val="000000"/>
                </a:solidFill>
                <a:latin typeface="Calibri"/>
                <a:ea typeface="ＭＳ Ｐゴシック" charset="-128"/>
                <a:cs typeface="Calibri"/>
              </a:rPr>
              <a:t>S</a:t>
            </a:r>
            <a:r>
              <a:rPr lang="de-DE" sz="1200" baseline="-25000" dirty="0" smtClean="0">
                <a:solidFill>
                  <a:srgbClr val="000000"/>
                </a:solidFill>
                <a:latin typeface="Calibri"/>
                <a:ea typeface="ＭＳ Ｐゴシック" charset="-128"/>
                <a:cs typeface="Calibri"/>
              </a:rPr>
              <a:t>12 </a:t>
            </a:r>
            <a:endParaRPr lang="de-DE" sz="1200" dirty="0">
              <a:solidFill>
                <a:srgbClr val="000000"/>
              </a:solidFill>
              <a:latin typeface="Calibri"/>
              <a:ea typeface="ＭＳ Ｐゴシック" charset="-128"/>
              <a:cs typeface="Calibri"/>
            </a:endParaRPr>
          </a:p>
        </p:txBody>
      </p:sp>
      <p:pic>
        <p:nvPicPr>
          <p:cNvPr id="34" name="Bild 33"/>
          <p:cNvPicPr>
            <a:picLocks noChangeAspect="1"/>
          </p:cNvPicPr>
          <p:nvPr/>
        </p:nvPicPr>
        <p:blipFill>
          <a:blip r:embed="rId9"/>
          <a:stretch>
            <a:fillRect/>
          </a:stretch>
        </p:blipFill>
        <p:spPr>
          <a:xfrm>
            <a:off x="192438" y="3640601"/>
            <a:ext cx="564484" cy="617324"/>
          </a:xfrm>
          <a:prstGeom prst="rect">
            <a:avLst/>
          </a:prstGeom>
        </p:spPr>
      </p:pic>
      <p:sp>
        <p:nvSpPr>
          <p:cNvPr id="37" name="Textfeld 36"/>
          <p:cNvSpPr txBox="1"/>
          <p:nvPr/>
        </p:nvSpPr>
        <p:spPr>
          <a:xfrm>
            <a:off x="1577019" y="5584512"/>
            <a:ext cx="6532558" cy="1001813"/>
          </a:xfrm>
          <a:prstGeom prst="rect">
            <a:avLst/>
          </a:prstGeom>
          <a:noFill/>
        </p:spPr>
        <p:txBody>
          <a:bodyPr wrap="none" rtlCol="0">
            <a:spAutoFit/>
          </a:bodyPr>
          <a:lstStyle/>
          <a:p>
            <a:pPr marL="285750" indent="-285750" defTabSz="914400" eaLnBrk="0" fontAlgn="base" hangingPunct="0">
              <a:lnSpc>
                <a:spcPct val="110000"/>
              </a:lnSpc>
              <a:spcBef>
                <a:spcPct val="0"/>
              </a:spcBef>
              <a:spcAft>
                <a:spcPct val="0"/>
              </a:spcAft>
              <a:buFont typeface="Arial"/>
              <a:buChar char="•"/>
            </a:pPr>
            <a:r>
              <a:rPr lang="de-DE" dirty="0" smtClean="0">
                <a:solidFill>
                  <a:srgbClr val="000000"/>
                </a:solidFill>
                <a:latin typeface="Calibri"/>
                <a:ea typeface="ＭＳ Ｐゴシック" charset="-128"/>
                <a:cs typeface="Calibri"/>
              </a:rPr>
              <a:t>Quantum </a:t>
            </a:r>
            <a:r>
              <a:rPr lang="de-DE" dirty="0" err="1" smtClean="0">
                <a:solidFill>
                  <a:srgbClr val="000000"/>
                </a:solidFill>
                <a:latin typeface="Calibri"/>
                <a:ea typeface="ＭＳ Ｐゴシック" charset="-128"/>
                <a:cs typeface="Calibri"/>
              </a:rPr>
              <a:t>control</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of</a:t>
            </a:r>
            <a:r>
              <a:rPr lang="de-DE" dirty="0" smtClean="0">
                <a:solidFill>
                  <a:srgbClr val="000000"/>
                </a:solidFill>
                <a:latin typeface="Calibri"/>
                <a:ea typeface="ＭＳ Ｐゴシック" charset="-128"/>
                <a:cs typeface="Calibri"/>
              </a:rPr>
              <a:t> a </a:t>
            </a:r>
            <a:r>
              <a:rPr lang="de-DE" dirty="0" err="1" smtClean="0">
                <a:solidFill>
                  <a:srgbClr val="000000"/>
                </a:solidFill>
                <a:latin typeface="Calibri"/>
                <a:ea typeface="ＭＳ Ｐゴシック" charset="-128"/>
                <a:cs typeface="Calibri"/>
              </a:rPr>
              <a:t>trapped</a:t>
            </a:r>
            <a:r>
              <a:rPr lang="de-DE" dirty="0" smtClean="0">
                <a:solidFill>
                  <a:srgbClr val="000000"/>
                </a:solidFill>
                <a:latin typeface="Calibri"/>
                <a:ea typeface="ＭＳ Ｐゴシック" charset="-128"/>
                <a:cs typeface="Calibri"/>
              </a:rPr>
              <a:t> massive </a:t>
            </a:r>
            <a:r>
              <a:rPr lang="de-DE" dirty="0" err="1" smtClean="0">
                <a:solidFill>
                  <a:srgbClr val="000000"/>
                </a:solidFill>
                <a:latin typeface="Calibri"/>
                <a:ea typeface="ＭＳ Ｐゴシック" charset="-128"/>
                <a:cs typeface="Calibri"/>
              </a:rPr>
              <a:t>object</a:t>
            </a:r>
            <a:r>
              <a:rPr lang="de-DE" dirty="0" smtClean="0">
                <a:solidFill>
                  <a:srgbClr val="000000"/>
                </a:solidFill>
                <a:latin typeface="Calibri"/>
                <a:ea typeface="ＭＳ Ｐゴシック" charset="-128"/>
                <a:cs typeface="Calibri"/>
              </a:rPr>
              <a:t> &gt;&gt; 10</a:t>
            </a:r>
            <a:r>
              <a:rPr lang="de-DE" baseline="30000" dirty="0" smtClean="0">
                <a:solidFill>
                  <a:srgbClr val="000000"/>
                </a:solidFill>
                <a:latin typeface="Calibri"/>
                <a:ea typeface="ＭＳ Ｐゴシック" charset="-128"/>
                <a:cs typeface="Calibri"/>
              </a:rPr>
              <a:t>10</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atoms</a:t>
            </a:r>
            <a:endParaRPr lang="de-DE" dirty="0" smtClean="0">
              <a:solidFill>
                <a:srgbClr val="000000"/>
              </a:solidFill>
              <a:latin typeface="Calibri"/>
              <a:ea typeface="ＭＳ Ｐゴシック" charset="-128"/>
              <a:cs typeface="Calibri"/>
            </a:endParaRPr>
          </a:p>
          <a:p>
            <a:pPr marL="285750" indent="-285750" defTabSz="914400" eaLnBrk="0" fontAlgn="base" hangingPunct="0">
              <a:lnSpc>
                <a:spcPct val="110000"/>
              </a:lnSpc>
              <a:spcBef>
                <a:spcPct val="0"/>
              </a:spcBef>
              <a:spcAft>
                <a:spcPct val="0"/>
              </a:spcAft>
              <a:buFont typeface="Arial"/>
              <a:buChar char="•"/>
            </a:pPr>
            <a:r>
              <a:rPr lang="de-DE" dirty="0" smtClean="0">
                <a:solidFill>
                  <a:srgbClr val="000000"/>
                </a:solidFill>
                <a:latin typeface="Calibri"/>
                <a:ea typeface="ＭＳ Ｐゴシック" charset="-128"/>
                <a:cs typeface="Calibri"/>
              </a:rPr>
              <a:t>Long </a:t>
            </a:r>
            <a:r>
              <a:rPr lang="de-DE" dirty="0" err="1" smtClean="0">
                <a:solidFill>
                  <a:srgbClr val="000000"/>
                </a:solidFill>
                <a:latin typeface="Calibri"/>
                <a:ea typeface="ＭＳ Ｐゴシック" charset="-128"/>
                <a:cs typeface="Calibri"/>
              </a:rPr>
              <a:t>coherence</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times</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up</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to</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seconds</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through</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free</a:t>
            </a:r>
            <a:r>
              <a:rPr lang="de-DE" dirty="0" smtClean="0">
                <a:solidFill>
                  <a:srgbClr val="000000"/>
                </a:solidFill>
                <a:latin typeface="Calibri"/>
                <a:ea typeface="ＭＳ Ｐゴシック" charset="-128"/>
                <a:cs typeface="Calibri"/>
              </a:rPr>
              <a:t> fall </a:t>
            </a:r>
            <a:r>
              <a:rPr lang="de-DE" dirty="0" err="1" smtClean="0">
                <a:solidFill>
                  <a:srgbClr val="000000"/>
                </a:solidFill>
                <a:latin typeface="Calibri"/>
                <a:ea typeface="ＭＳ Ｐゴシック" charset="-128"/>
                <a:cs typeface="Calibri"/>
              </a:rPr>
              <a:t>dynamics</a:t>
            </a:r>
            <a:endParaRPr lang="de-DE" dirty="0" smtClean="0">
              <a:solidFill>
                <a:srgbClr val="000000"/>
              </a:solidFill>
              <a:latin typeface="Calibri"/>
              <a:ea typeface="ＭＳ Ｐゴシック" charset="-128"/>
              <a:cs typeface="Calibri"/>
            </a:endParaRPr>
          </a:p>
          <a:p>
            <a:pPr marL="285750" indent="-285750" defTabSz="914400" eaLnBrk="0" fontAlgn="base" hangingPunct="0">
              <a:lnSpc>
                <a:spcPct val="110000"/>
              </a:lnSpc>
              <a:spcBef>
                <a:spcPct val="0"/>
              </a:spcBef>
              <a:spcAft>
                <a:spcPct val="0"/>
              </a:spcAft>
              <a:buFont typeface="Arial"/>
              <a:buChar char="•"/>
            </a:pPr>
            <a:r>
              <a:rPr lang="de-DE" dirty="0" err="1" smtClean="0">
                <a:solidFill>
                  <a:srgbClr val="000000"/>
                </a:solidFill>
                <a:latin typeface="Calibri"/>
                <a:ea typeface="ＭＳ Ｐゴシック" charset="-128"/>
                <a:cs typeface="Calibri"/>
              </a:rPr>
              <a:t>Exceptional</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force</a:t>
            </a:r>
            <a:r>
              <a:rPr lang="de-DE" dirty="0" smtClean="0">
                <a:solidFill>
                  <a:srgbClr val="000000"/>
                </a:solidFill>
                <a:latin typeface="Calibri"/>
                <a:ea typeface="ＭＳ Ｐゴシック" charset="-128"/>
                <a:cs typeface="Calibri"/>
              </a:rPr>
              <a:t> </a:t>
            </a:r>
            <a:r>
              <a:rPr lang="de-DE" dirty="0" err="1" smtClean="0">
                <a:solidFill>
                  <a:srgbClr val="000000"/>
                </a:solidFill>
                <a:latin typeface="Calibri"/>
                <a:ea typeface="ＭＳ Ｐゴシック" charset="-128"/>
                <a:cs typeface="Calibri"/>
              </a:rPr>
              <a:t>sensitivity</a:t>
            </a:r>
            <a:endParaRPr lang="de-DE" dirty="0">
              <a:solidFill>
                <a:srgbClr val="000000"/>
              </a:solidFill>
              <a:latin typeface="Calibri"/>
              <a:ea typeface="ＭＳ Ｐゴシック" charset="-128"/>
              <a:cs typeface="Calibri"/>
            </a:endParaRPr>
          </a:p>
        </p:txBody>
      </p:sp>
      <p:cxnSp>
        <p:nvCxnSpPr>
          <p:cNvPr id="39" name="Gekrümmte Verbindung 38"/>
          <p:cNvCxnSpPr/>
          <p:nvPr/>
        </p:nvCxnSpPr>
        <p:spPr bwMode="auto">
          <a:xfrm rot="16200000" flipH="1">
            <a:off x="-3726775" y="5478974"/>
            <a:ext cx="1744565" cy="756922"/>
          </a:xfrm>
          <a:prstGeom prst="curvedConnector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 name="Textfeld 24"/>
          <p:cNvSpPr txBox="1"/>
          <p:nvPr/>
        </p:nvSpPr>
        <p:spPr>
          <a:xfrm>
            <a:off x="160499" y="778266"/>
            <a:ext cx="8818465" cy="400110"/>
          </a:xfrm>
          <a:prstGeom prst="rect">
            <a:avLst/>
          </a:prstGeom>
          <a:solidFill>
            <a:schemeClr val="bg1"/>
          </a:solidFill>
          <a:ln w="57150" cmpd="sng">
            <a:noFill/>
          </a:ln>
          <a:effectLst>
            <a:outerShdw blurRad="50800" dist="38100" dir="2700000" algn="tl" rotWithShape="0">
              <a:prstClr val="black">
                <a:alpha val="40000"/>
              </a:prstClr>
            </a:outerShdw>
          </a:effectLst>
        </p:spPr>
        <p:txBody>
          <a:bodyPr wrap="none" rtlCol="0">
            <a:spAutoFit/>
          </a:bodyPr>
          <a:lstStyle/>
          <a:p>
            <a:pPr algn="ctr" defTabSz="914400" eaLnBrk="0" fontAlgn="base" hangingPunct="0">
              <a:spcBef>
                <a:spcPct val="0"/>
              </a:spcBef>
              <a:spcAft>
                <a:spcPct val="0"/>
              </a:spcAft>
            </a:pPr>
            <a:r>
              <a:rPr lang="de-DE" sz="2000" b="1" dirty="0" smtClean="0">
                <a:solidFill>
                  <a:srgbClr val="333399"/>
                </a:solidFill>
                <a:latin typeface="Calibri"/>
                <a:ea typeface="ＭＳ Ｐゴシック" charset="-128"/>
                <a:cs typeface="Calibri"/>
              </a:rPr>
              <a:t>Q:</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How</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to</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achieve</a:t>
            </a:r>
            <a:r>
              <a:rPr lang="de-DE" sz="2000" dirty="0" smtClean="0">
                <a:solidFill>
                  <a:srgbClr val="333399"/>
                </a:solidFill>
                <a:latin typeface="Calibri"/>
                <a:ea typeface="ＭＳ Ｐゴシック" charset="-128"/>
                <a:cs typeface="Calibri"/>
              </a:rPr>
              <a:t> large </a:t>
            </a:r>
            <a:r>
              <a:rPr lang="de-DE" sz="2000" dirty="0" err="1" smtClean="0">
                <a:solidFill>
                  <a:srgbClr val="333399"/>
                </a:solidFill>
                <a:latin typeface="Calibri"/>
                <a:ea typeface="ＭＳ Ｐゴシック" charset="-128"/>
                <a:cs typeface="Calibri"/>
              </a:rPr>
              <a:t>mass</a:t>
            </a:r>
            <a:r>
              <a:rPr lang="de-DE" sz="2000" dirty="0" smtClean="0">
                <a:solidFill>
                  <a:srgbClr val="333399"/>
                </a:solidFill>
                <a:latin typeface="Calibri"/>
                <a:ea typeface="ＭＳ Ｐゴシック" charset="-128"/>
                <a:cs typeface="Calibri"/>
              </a:rPr>
              <a:t> </a:t>
            </a:r>
            <a:r>
              <a:rPr lang="de-DE" sz="2000" b="1" u="sng" dirty="0" smtClean="0">
                <a:solidFill>
                  <a:srgbClr val="333399"/>
                </a:solidFill>
                <a:latin typeface="Calibri"/>
                <a:ea typeface="ＭＳ Ｐゴシック" charset="-128"/>
                <a:cs typeface="Calibri"/>
              </a:rPr>
              <a:t>AND</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long</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coherence</a:t>
            </a:r>
            <a:r>
              <a:rPr lang="de-DE" sz="2000" dirty="0" smtClean="0">
                <a:solidFill>
                  <a:srgbClr val="333399"/>
                </a:solidFill>
                <a:latin typeface="Calibri"/>
                <a:ea typeface="ＭＳ Ｐゴシック" charset="-128"/>
                <a:cs typeface="Calibri"/>
              </a:rPr>
              <a:t> time in a </a:t>
            </a:r>
            <a:r>
              <a:rPr lang="de-DE" sz="2000" dirty="0" err="1" smtClean="0">
                <a:solidFill>
                  <a:srgbClr val="333399"/>
                </a:solidFill>
                <a:latin typeface="Calibri"/>
                <a:ea typeface="ＭＳ Ｐゴシック" charset="-128"/>
                <a:cs typeface="Calibri"/>
              </a:rPr>
              <a:t>quantum</a:t>
            </a:r>
            <a:r>
              <a:rPr lang="de-DE" sz="2000" dirty="0" smtClean="0">
                <a:solidFill>
                  <a:srgbClr val="333399"/>
                </a:solidFill>
                <a:latin typeface="Calibri"/>
                <a:ea typeface="ＭＳ Ｐゴシック" charset="-128"/>
                <a:cs typeface="Calibri"/>
              </a:rPr>
              <a:t> </a:t>
            </a:r>
            <a:r>
              <a:rPr lang="de-DE" sz="2000" dirty="0" err="1" smtClean="0">
                <a:solidFill>
                  <a:srgbClr val="333399"/>
                </a:solidFill>
                <a:latin typeface="Calibri"/>
                <a:ea typeface="ＭＳ Ｐゴシック" charset="-128"/>
                <a:cs typeface="Calibri"/>
              </a:rPr>
              <a:t>experiment</a:t>
            </a:r>
            <a:r>
              <a:rPr lang="de-DE" sz="2000" dirty="0" smtClean="0">
                <a:solidFill>
                  <a:srgbClr val="333399"/>
                </a:solidFill>
                <a:latin typeface="Calibri"/>
                <a:ea typeface="ＭＳ Ｐゴシック" charset="-128"/>
                <a:cs typeface="Calibri"/>
              </a:rPr>
              <a:t>? </a:t>
            </a:r>
          </a:p>
        </p:txBody>
      </p:sp>
      <p:sp>
        <p:nvSpPr>
          <p:cNvPr id="27" name="Textfeld 26"/>
          <p:cNvSpPr txBox="1"/>
          <p:nvPr/>
        </p:nvSpPr>
        <p:spPr>
          <a:xfrm>
            <a:off x="1663566" y="5039736"/>
            <a:ext cx="5860599" cy="400110"/>
          </a:xfrm>
          <a:prstGeom prst="rect">
            <a:avLst/>
          </a:prstGeom>
          <a:solidFill>
            <a:srgbClr val="FFFFFF"/>
          </a:solidFill>
          <a:ln w="57150" cmpd="sng">
            <a:noFill/>
          </a:ln>
          <a:effectLst>
            <a:outerShdw blurRad="50800" dist="38100" dir="2700000" algn="tl" rotWithShape="0">
              <a:prstClr val="black">
                <a:alpha val="40000"/>
              </a:prstClr>
            </a:outerShdw>
          </a:effectLst>
        </p:spPr>
        <p:txBody>
          <a:bodyPr wrap="none" rtlCol="0">
            <a:spAutoFit/>
          </a:bodyPr>
          <a:lstStyle/>
          <a:p>
            <a:pPr algn="ctr" defTabSz="914400" eaLnBrk="0" fontAlgn="base" hangingPunct="0">
              <a:spcBef>
                <a:spcPct val="0"/>
              </a:spcBef>
              <a:spcAft>
                <a:spcPct val="0"/>
              </a:spcAft>
            </a:pPr>
            <a:r>
              <a:rPr lang="de-DE" sz="2000" b="1" dirty="0" smtClean="0">
                <a:solidFill>
                  <a:srgbClr val="333399"/>
                </a:solidFill>
                <a:latin typeface="Calibri"/>
                <a:ea typeface="ＭＳ Ｐゴシック" charset="-128"/>
                <a:cs typeface="Calibri"/>
              </a:rPr>
              <a:t>A: Quantum </a:t>
            </a:r>
            <a:r>
              <a:rPr lang="de-DE" sz="2000" b="1" dirty="0" err="1" smtClean="0">
                <a:solidFill>
                  <a:srgbClr val="333399"/>
                </a:solidFill>
                <a:latin typeface="Calibri"/>
                <a:ea typeface="ＭＳ Ｐゴシック" charset="-128"/>
                <a:cs typeface="Calibri"/>
              </a:rPr>
              <a:t>control</a:t>
            </a:r>
            <a:r>
              <a:rPr lang="de-DE" sz="2000" b="1" dirty="0" smtClean="0">
                <a:solidFill>
                  <a:srgbClr val="333399"/>
                </a:solidFill>
                <a:latin typeface="Calibri"/>
                <a:ea typeface="ＭＳ Ｐゴシック" charset="-128"/>
                <a:cs typeface="Calibri"/>
              </a:rPr>
              <a:t> </a:t>
            </a:r>
            <a:r>
              <a:rPr lang="de-DE" sz="2000" b="1" dirty="0" err="1" smtClean="0">
                <a:solidFill>
                  <a:srgbClr val="333399"/>
                </a:solidFill>
                <a:latin typeface="Calibri"/>
                <a:ea typeface="ＭＳ Ｐゴシック" charset="-128"/>
                <a:cs typeface="Calibri"/>
              </a:rPr>
              <a:t>of</a:t>
            </a:r>
            <a:r>
              <a:rPr lang="de-DE" sz="2000" b="1" dirty="0" smtClean="0">
                <a:solidFill>
                  <a:srgbClr val="333399"/>
                </a:solidFill>
                <a:latin typeface="Calibri"/>
                <a:ea typeface="ＭＳ Ｐゴシック" charset="-128"/>
                <a:cs typeface="Calibri"/>
              </a:rPr>
              <a:t> </a:t>
            </a:r>
            <a:r>
              <a:rPr lang="de-DE" sz="2000" b="1" dirty="0" err="1" smtClean="0">
                <a:solidFill>
                  <a:srgbClr val="333399"/>
                </a:solidFill>
                <a:latin typeface="Calibri"/>
                <a:ea typeface="ＭＳ Ｐゴシック" charset="-128"/>
                <a:cs typeface="Calibri"/>
              </a:rPr>
              <a:t>levitated</a:t>
            </a:r>
            <a:r>
              <a:rPr lang="de-DE" sz="2000" b="1" dirty="0" smtClean="0">
                <a:solidFill>
                  <a:srgbClr val="333399"/>
                </a:solidFill>
                <a:latin typeface="Calibri"/>
                <a:ea typeface="ＭＳ Ｐゴシック" charset="-128"/>
                <a:cs typeface="Calibri"/>
              </a:rPr>
              <a:t> </a:t>
            </a:r>
            <a:r>
              <a:rPr lang="de-DE" sz="2000" b="1" dirty="0" err="1" smtClean="0">
                <a:solidFill>
                  <a:srgbClr val="333399"/>
                </a:solidFill>
                <a:latin typeface="Calibri"/>
                <a:ea typeface="ＭＳ Ｐゴシック" charset="-128"/>
                <a:cs typeface="Calibri"/>
              </a:rPr>
              <a:t>mechanical</a:t>
            </a:r>
            <a:r>
              <a:rPr lang="de-DE" sz="2000" b="1" dirty="0" smtClean="0">
                <a:solidFill>
                  <a:srgbClr val="333399"/>
                </a:solidFill>
                <a:latin typeface="Calibri"/>
                <a:ea typeface="ＭＳ Ｐゴシック" charset="-128"/>
                <a:cs typeface="Calibri"/>
              </a:rPr>
              <a:t> </a:t>
            </a:r>
            <a:r>
              <a:rPr lang="de-DE" sz="2000" b="1" dirty="0" err="1" smtClean="0">
                <a:solidFill>
                  <a:srgbClr val="333399"/>
                </a:solidFill>
                <a:latin typeface="Calibri"/>
                <a:ea typeface="ＭＳ Ｐゴシック" charset="-128"/>
                <a:cs typeface="Calibri"/>
              </a:rPr>
              <a:t>systems</a:t>
            </a:r>
            <a:r>
              <a:rPr lang="de-DE" sz="2000" b="1" dirty="0" smtClean="0">
                <a:solidFill>
                  <a:srgbClr val="333399"/>
                </a:solidFill>
                <a:latin typeface="Calibri"/>
                <a:ea typeface="ＭＳ Ｐゴシック" charset="-128"/>
                <a:cs typeface="Calibri"/>
              </a:rPr>
              <a:t>!</a:t>
            </a:r>
          </a:p>
        </p:txBody>
      </p:sp>
      <p:sp>
        <p:nvSpPr>
          <p:cNvPr id="43" name="Textfeld 42"/>
          <p:cNvSpPr txBox="1"/>
          <p:nvPr/>
        </p:nvSpPr>
        <p:spPr>
          <a:xfrm rot="595262">
            <a:off x="7552702" y="5178119"/>
            <a:ext cx="1552530" cy="584776"/>
          </a:xfrm>
          <a:prstGeom prst="rect">
            <a:avLst/>
          </a:prstGeom>
          <a:solidFill>
            <a:srgbClr val="FFFFFF"/>
          </a:solidFill>
          <a:ln>
            <a:noFill/>
          </a:ln>
          <a:effectLst>
            <a:outerShdw blurRad="292100" dist="139700" dir="2700000" algn="tl" rotWithShape="0">
              <a:srgbClr val="333333">
                <a:alpha val="65000"/>
              </a:srgbClr>
            </a:outerShdw>
          </a:effectLst>
        </p:spPr>
        <p:txBody>
          <a:bodyPr wrap="square">
            <a:spAutoFit/>
          </a:bodyPr>
          <a:lstStyle>
            <a:defPPr>
              <a:defRPr lang="de-DE"/>
            </a:defPPr>
            <a:lvl1pPr algn="r">
              <a:defRPr b="1" u="sng">
                <a:solidFill>
                  <a:srgbClr val="FF0000"/>
                </a:solidFill>
              </a:defRPr>
            </a:lvl1pPr>
          </a:lstStyle>
          <a:p>
            <a:pPr algn="ctr" defTabSz="914400" eaLnBrk="0" fontAlgn="base" hangingPunct="0">
              <a:spcBef>
                <a:spcPct val="0"/>
              </a:spcBef>
              <a:spcAft>
                <a:spcPct val="0"/>
              </a:spcAft>
            </a:pPr>
            <a:r>
              <a:rPr lang="de-DE" sz="1600" dirty="0" err="1">
                <a:latin typeface="OfficinaSansITCPro Book" pitchFamily="50" charset="0"/>
                <a:ea typeface="ＭＳ Ｐゴシック" charset="-128"/>
              </a:rPr>
              <a:t>Coupling</a:t>
            </a:r>
            <a:r>
              <a:rPr lang="de-DE" sz="1600" dirty="0">
                <a:latin typeface="OfficinaSansITCPro Book" pitchFamily="50" charset="0"/>
                <a:ea typeface="ＭＳ Ｐゴシック" charset="-128"/>
              </a:rPr>
              <a:t> </a:t>
            </a:r>
            <a:r>
              <a:rPr lang="de-DE" sz="1600" dirty="0" err="1">
                <a:latin typeface="OfficinaSansITCPro Book" pitchFamily="50" charset="0"/>
                <a:ea typeface="ＭＳ Ｐゴシック" charset="-128"/>
              </a:rPr>
              <a:t>to</a:t>
            </a:r>
            <a:r>
              <a:rPr lang="de-DE" sz="1600" dirty="0">
                <a:latin typeface="OfficinaSansITCPro Book" pitchFamily="50" charset="0"/>
                <a:ea typeface="ＭＳ Ｐゴシック" charset="-128"/>
              </a:rPr>
              <a:t> </a:t>
            </a:r>
            <a:r>
              <a:rPr lang="de-DE" sz="1600" dirty="0" err="1">
                <a:latin typeface="OfficinaSansITCPro Book" pitchFamily="50" charset="0"/>
                <a:ea typeface="ＭＳ Ｐゴシック" charset="-128"/>
              </a:rPr>
              <a:t>gravity</a:t>
            </a:r>
            <a:endParaRPr lang="de-DE" sz="1600" dirty="0">
              <a:latin typeface="OfficinaSansITCPro Book" pitchFamily="50" charset="0"/>
              <a:ea typeface="ＭＳ Ｐゴシック" charset="-128"/>
            </a:endParaRPr>
          </a:p>
        </p:txBody>
      </p:sp>
    </p:spTree>
    <p:extLst>
      <p:ext uri="{BB962C8B-B14F-4D97-AF65-F5344CB8AC3E}">
        <p14:creationId xmlns:p14="http://schemas.microsoft.com/office/powerpoint/2010/main" val="399036143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9314" name="Text Box 2"/>
          <p:cNvSpPr txBox="1">
            <a:spLocks noChangeArrowheads="1"/>
          </p:cNvSpPr>
          <p:nvPr/>
        </p:nvSpPr>
        <p:spPr bwMode="auto">
          <a:xfrm>
            <a:off x="95250" y="101600"/>
            <a:ext cx="9144000" cy="4001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000" b="1" dirty="0" err="1" smtClean="0">
                <a:solidFill>
                  <a:srgbClr val="333399"/>
                </a:solidFill>
                <a:effectLst>
                  <a:outerShdw blurRad="38100" dist="38100" dir="2700000" algn="tl">
                    <a:srgbClr val="C0C0C0"/>
                  </a:outerShdw>
                </a:effectLst>
                <a:latin typeface="Arial"/>
                <a:ea typeface="ＭＳ Ｐゴシック" charset="-128"/>
              </a:rPr>
              <a:t>Towards</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quantum</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state</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preparation</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of</a:t>
            </a:r>
            <a:r>
              <a:rPr lang="de-DE" sz="2000" b="1" dirty="0" smtClean="0">
                <a:solidFill>
                  <a:srgbClr val="333399"/>
                </a:solidFill>
                <a:effectLst>
                  <a:outerShdw blurRad="38100" dist="38100" dir="2700000" algn="tl">
                    <a:srgbClr val="C0C0C0"/>
                  </a:outerShdw>
                </a:effectLst>
                <a:latin typeface="Arial"/>
                <a:ea typeface="ＭＳ Ｐゴシック" charset="-128"/>
              </a:rPr>
              <a:t> a </a:t>
            </a:r>
            <a:r>
              <a:rPr lang="de-DE" sz="2000" b="1" dirty="0" err="1" smtClean="0">
                <a:solidFill>
                  <a:srgbClr val="333399"/>
                </a:solidFill>
                <a:effectLst>
                  <a:outerShdw blurRad="38100" dist="38100" dir="2700000" algn="tl">
                    <a:srgbClr val="C0C0C0"/>
                  </a:outerShdw>
                </a:effectLst>
                <a:latin typeface="Arial"/>
                <a:ea typeface="ＭＳ Ｐゴシック" charset="-128"/>
              </a:rPr>
              <a:t>free</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particle</a:t>
            </a:r>
            <a:endParaRPr lang="de-DE" sz="2000" b="1" dirty="0">
              <a:solidFill>
                <a:srgbClr val="333399"/>
              </a:solidFill>
              <a:effectLst>
                <a:outerShdw blurRad="38100" dist="38100" dir="2700000" algn="tl">
                  <a:srgbClr val="C0C0C0"/>
                </a:outerShdw>
              </a:effectLst>
              <a:latin typeface="Arial"/>
              <a:ea typeface="ＭＳ Ｐゴシック" charset="-128"/>
            </a:endParaRPr>
          </a:p>
        </p:txBody>
      </p:sp>
      <p:pic>
        <p:nvPicPr>
          <p:cNvPr id="2189315" name="Picture 3"/>
          <p:cNvPicPr>
            <a:picLocks noChangeAspect="1" noChangeArrowheads="1"/>
          </p:cNvPicPr>
          <p:nvPr/>
        </p:nvPicPr>
        <p:blipFill>
          <a:blip r:embed="rId3">
            <a:extLst>
              <a:ext uri="{28A0092B-C50C-407E-A947-70E740481C1C}">
                <a14:useLocalDpi xmlns:a14="http://schemas.microsoft.com/office/drawing/2010/main" val="0"/>
              </a:ext>
            </a:extLst>
          </a:blip>
          <a:srcRect r="50082"/>
          <a:stretch>
            <a:fillRect/>
          </a:stretch>
        </p:blipFill>
        <p:spPr bwMode="auto">
          <a:xfrm>
            <a:off x="9977438" y="2762250"/>
            <a:ext cx="3846512" cy="283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89316" name="Text Box 4"/>
          <p:cNvSpPr txBox="1">
            <a:spLocks noChangeArrowheads="1"/>
          </p:cNvSpPr>
          <p:nvPr/>
        </p:nvSpPr>
        <p:spPr bwMode="auto">
          <a:xfrm>
            <a:off x="95250" y="1015940"/>
            <a:ext cx="3547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de-DE" sz="2000" b="1" dirty="0" err="1">
                <a:solidFill>
                  <a:srgbClr val="FF0000"/>
                </a:solidFill>
                <a:latin typeface="Calibri" pitchFamily="34" charset="0"/>
                <a:ea typeface="ＭＳ Ｐゴシック" charset="-128"/>
                <a:cs typeface="Calibri" pitchFamily="34" charset="0"/>
              </a:rPr>
              <a:t>Optically</a:t>
            </a:r>
            <a:r>
              <a:rPr lang="de-DE" sz="2000" b="1" dirty="0">
                <a:solidFill>
                  <a:srgbClr val="FF0000"/>
                </a:solidFill>
                <a:latin typeface="Calibri" pitchFamily="34" charset="0"/>
                <a:ea typeface="ＭＳ Ｐゴシック" charset="-128"/>
                <a:cs typeface="Calibri" pitchFamily="34" charset="0"/>
              </a:rPr>
              <a:t> </a:t>
            </a:r>
            <a:r>
              <a:rPr lang="de-DE" sz="2000" b="1" dirty="0" err="1">
                <a:solidFill>
                  <a:srgbClr val="FF0000"/>
                </a:solidFill>
                <a:latin typeface="Calibri" pitchFamily="34" charset="0"/>
                <a:ea typeface="ＭＳ Ｐゴシック" charset="-128"/>
                <a:cs typeface="Calibri" pitchFamily="34" charset="0"/>
              </a:rPr>
              <a:t>levitated</a:t>
            </a:r>
            <a:r>
              <a:rPr lang="de-DE" sz="2000" b="1" dirty="0">
                <a:solidFill>
                  <a:srgbClr val="FF0000"/>
                </a:solidFill>
                <a:latin typeface="Calibri" pitchFamily="34" charset="0"/>
                <a:ea typeface="ＭＳ Ｐゴシック" charset="-128"/>
                <a:cs typeface="Calibri" pitchFamily="34" charset="0"/>
              </a:rPr>
              <a:t> </a:t>
            </a:r>
            <a:r>
              <a:rPr lang="de-DE" sz="2000" b="1" dirty="0" err="1">
                <a:solidFill>
                  <a:srgbClr val="FF0000"/>
                </a:solidFill>
                <a:latin typeface="Calibri" pitchFamily="34" charset="0"/>
                <a:ea typeface="ＭＳ Ｐゴシック" charset="-128"/>
                <a:cs typeface="Calibri" pitchFamily="34" charset="0"/>
              </a:rPr>
              <a:t>nanospheres</a:t>
            </a:r>
            <a:endParaRPr lang="de-DE" sz="2000" b="1" dirty="0">
              <a:solidFill>
                <a:srgbClr val="FF0000"/>
              </a:solidFill>
              <a:latin typeface="Calibri" pitchFamily="34" charset="0"/>
              <a:ea typeface="ＭＳ Ｐゴシック" charset="-128"/>
              <a:cs typeface="Calibri" pitchFamily="34" charset="0"/>
            </a:endParaRPr>
          </a:p>
        </p:txBody>
      </p:sp>
      <p:sp>
        <p:nvSpPr>
          <p:cNvPr id="2189317" name="Text Box 5"/>
          <p:cNvSpPr txBox="1">
            <a:spLocks noChangeArrowheads="1"/>
          </p:cNvSpPr>
          <p:nvPr/>
        </p:nvSpPr>
        <p:spPr bwMode="auto">
          <a:xfrm>
            <a:off x="4408232" y="2595563"/>
            <a:ext cx="459929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eaLnBrk="0" fontAlgn="base" hangingPunct="0">
              <a:spcBef>
                <a:spcPct val="0"/>
              </a:spcBef>
              <a:spcAft>
                <a:spcPct val="0"/>
              </a:spcAft>
              <a:buFont typeface="Wingdings" pitchFamily="2" charset="2"/>
              <a:buChar char="à"/>
            </a:pPr>
            <a:r>
              <a:rPr lang="de-DE" b="1" dirty="0">
                <a:solidFill>
                  <a:srgbClr val="000000"/>
                </a:solidFill>
                <a:latin typeface="Calibri" pitchFamily="34" charset="0"/>
                <a:ea typeface="ＭＳ Ｐゴシック" charset="-128"/>
                <a:cs typeface="Calibri" pitchFamily="34" charset="0"/>
              </a:rPr>
              <a:t> </a:t>
            </a:r>
            <a:r>
              <a:rPr lang="de-DE" b="1" dirty="0" err="1">
                <a:solidFill>
                  <a:srgbClr val="000000"/>
                </a:solidFill>
                <a:latin typeface="Calibri" pitchFamily="34" charset="0"/>
                <a:ea typeface="ＭＳ Ｐゴシック" charset="-128"/>
                <a:cs typeface="Calibri" pitchFamily="34" charset="0"/>
              </a:rPr>
              <a:t>Harmonic</a:t>
            </a:r>
            <a:r>
              <a:rPr lang="de-DE" b="1" dirty="0">
                <a:solidFill>
                  <a:srgbClr val="000000"/>
                </a:solidFill>
                <a:latin typeface="Calibri" pitchFamily="34" charset="0"/>
                <a:ea typeface="ＭＳ Ｐゴシック" charset="-128"/>
                <a:cs typeface="Calibri" pitchFamily="34" charset="0"/>
              </a:rPr>
              <a:t> </a:t>
            </a:r>
            <a:r>
              <a:rPr lang="de-DE" b="1" dirty="0" err="1">
                <a:solidFill>
                  <a:srgbClr val="000000"/>
                </a:solidFill>
                <a:latin typeface="Calibri" pitchFamily="34" charset="0"/>
                <a:ea typeface="ＭＳ Ｐゴシック" charset="-128"/>
                <a:cs typeface="Calibri" pitchFamily="34" charset="0"/>
              </a:rPr>
              <a:t>oscillator</a:t>
            </a:r>
            <a:r>
              <a:rPr lang="de-DE" b="1" dirty="0">
                <a:solidFill>
                  <a:srgbClr val="000000"/>
                </a:solidFill>
                <a:latin typeface="Calibri" pitchFamily="34" charset="0"/>
                <a:ea typeface="ＭＳ Ｐゴシック" charset="-128"/>
                <a:cs typeface="Calibri" pitchFamily="34" charset="0"/>
              </a:rPr>
              <a:t> in </a:t>
            </a:r>
            <a:r>
              <a:rPr lang="de-DE" b="1" dirty="0" err="1">
                <a:solidFill>
                  <a:srgbClr val="000000"/>
                </a:solidFill>
                <a:latin typeface="Calibri" pitchFamily="34" charset="0"/>
                <a:ea typeface="ＭＳ Ｐゴシック" charset="-128"/>
                <a:cs typeface="Calibri" pitchFamily="34" charset="0"/>
              </a:rPr>
              <a:t>optical</a:t>
            </a:r>
            <a:r>
              <a:rPr lang="de-DE" b="1" dirty="0">
                <a:solidFill>
                  <a:srgbClr val="000000"/>
                </a:solidFill>
                <a:latin typeface="Calibri" pitchFamily="34" charset="0"/>
                <a:ea typeface="ＭＳ Ｐゴシック" charset="-128"/>
                <a:cs typeface="Calibri" pitchFamily="34" charset="0"/>
              </a:rPr>
              <a:t> potential</a:t>
            </a:r>
            <a:r>
              <a:rPr lang="de-DE" dirty="0">
                <a:solidFill>
                  <a:srgbClr val="000000"/>
                </a:solidFill>
                <a:latin typeface="Calibri" pitchFamily="34" charset="0"/>
                <a:ea typeface="ＭＳ Ｐゴシック" charset="-128"/>
                <a:cs typeface="Calibri" pitchFamily="34" charset="0"/>
              </a:rPr>
              <a:t> </a:t>
            </a:r>
          </a:p>
          <a:p>
            <a:pPr defTabSz="914400" eaLnBrk="0" fontAlgn="base" hangingPunct="0">
              <a:spcBef>
                <a:spcPct val="0"/>
              </a:spcBef>
              <a:spcAft>
                <a:spcPct val="0"/>
              </a:spcAft>
              <a:buFont typeface="Wingdings" pitchFamily="2" charset="2"/>
              <a:buNone/>
            </a:pPr>
            <a:r>
              <a:rPr lang="de-DE" dirty="0">
                <a:solidFill>
                  <a:srgbClr val="000000"/>
                </a:solidFill>
                <a:latin typeface="Calibri" pitchFamily="34" charset="0"/>
                <a:ea typeface="ＭＳ Ｐゴシック" charset="-128"/>
                <a:cs typeface="Calibri" pitchFamily="34" charset="0"/>
              </a:rPr>
              <a:t>	</a:t>
            </a:r>
            <a:r>
              <a:rPr lang="de-DE" dirty="0" smtClean="0">
                <a:solidFill>
                  <a:srgbClr val="000000"/>
                </a:solidFill>
                <a:latin typeface="Calibri" pitchFamily="34" charset="0"/>
                <a:ea typeface="ＭＳ Ｐゴシック" charset="-128"/>
                <a:cs typeface="Calibri" pitchFamily="34" charset="0"/>
              </a:rPr>
              <a:t>(</a:t>
            </a:r>
            <a:r>
              <a:rPr lang="de-DE" dirty="0" err="1" smtClean="0">
                <a:solidFill>
                  <a:srgbClr val="000000"/>
                </a:solidFill>
                <a:latin typeface="Calibri" pitchFamily="34" charset="0"/>
                <a:ea typeface="ＭＳ Ｐゴシック" charset="-128"/>
                <a:cs typeface="Calibri" pitchFamily="34" charset="0"/>
              </a:rPr>
              <a:t>negligible</a:t>
            </a:r>
            <a:r>
              <a:rPr lang="de-DE" dirty="0" smtClean="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support</a:t>
            </a:r>
            <a:r>
              <a:rPr lang="de-DE" dirty="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loss</a:t>
            </a:r>
            <a:r>
              <a:rPr lang="de-DE" dirty="0">
                <a:solidFill>
                  <a:srgbClr val="000000"/>
                </a:solidFill>
                <a:latin typeface="Calibri" pitchFamily="34" charset="0"/>
                <a:ea typeface="ＭＳ Ｐゴシック" charset="-128"/>
                <a:cs typeface="Calibri" pitchFamily="34" charset="0"/>
              </a:rPr>
              <a:t>, high Q)</a:t>
            </a:r>
          </a:p>
          <a:p>
            <a:pPr defTabSz="914400" eaLnBrk="0" fontAlgn="base" hangingPunct="0">
              <a:spcBef>
                <a:spcPct val="0"/>
              </a:spcBef>
              <a:spcAft>
                <a:spcPct val="0"/>
              </a:spcAft>
            </a:pPr>
            <a:endParaRPr lang="de-DE" dirty="0">
              <a:solidFill>
                <a:srgbClr val="000000"/>
              </a:solidFill>
              <a:latin typeface="Calibri" pitchFamily="34" charset="0"/>
              <a:ea typeface="ＭＳ Ｐゴシック" charset="-128"/>
              <a:cs typeface="Calibri" pitchFamily="34" charset="0"/>
            </a:endParaRPr>
          </a:p>
          <a:p>
            <a:pPr defTabSz="914400" eaLnBrk="0" fontAlgn="base" hangingPunct="0">
              <a:spcBef>
                <a:spcPct val="0"/>
              </a:spcBef>
              <a:spcAft>
                <a:spcPct val="0"/>
              </a:spcAft>
              <a:buFont typeface="Wingdings" pitchFamily="2" charset="2"/>
              <a:buChar char="à"/>
            </a:pPr>
            <a:r>
              <a:rPr lang="de-DE" b="1" dirty="0">
                <a:solidFill>
                  <a:srgbClr val="000000"/>
                </a:solidFill>
                <a:latin typeface="Calibri" pitchFamily="34" charset="0"/>
                <a:ea typeface="ＭＳ Ｐゴシック" charset="-128"/>
                <a:cs typeface="Calibri" pitchFamily="34" charset="0"/>
              </a:rPr>
              <a:t> Quantum </a:t>
            </a:r>
            <a:r>
              <a:rPr lang="de-DE" b="1" dirty="0" err="1">
                <a:solidFill>
                  <a:srgbClr val="000000"/>
                </a:solidFill>
                <a:latin typeface="Calibri" pitchFamily="34" charset="0"/>
                <a:ea typeface="ＭＳ Ｐゴシック" charset="-128"/>
                <a:cs typeface="Calibri" pitchFamily="34" charset="0"/>
              </a:rPr>
              <a:t>control</a:t>
            </a:r>
            <a:r>
              <a:rPr lang="de-DE" b="1" dirty="0">
                <a:solidFill>
                  <a:srgbClr val="000000"/>
                </a:solidFill>
                <a:latin typeface="Calibri" pitchFamily="34" charset="0"/>
                <a:ea typeface="ＭＳ Ｐゴシック" charset="-128"/>
                <a:cs typeface="Calibri" pitchFamily="34" charset="0"/>
              </a:rPr>
              <a:t> via </a:t>
            </a:r>
            <a:r>
              <a:rPr lang="de-DE" b="1" dirty="0" err="1">
                <a:solidFill>
                  <a:srgbClr val="000000"/>
                </a:solidFill>
                <a:latin typeface="Calibri" pitchFamily="34" charset="0"/>
                <a:ea typeface="ＭＳ Ｐゴシック" charset="-128"/>
                <a:cs typeface="Calibri" pitchFamily="34" charset="0"/>
              </a:rPr>
              <a:t>cavity</a:t>
            </a:r>
            <a:r>
              <a:rPr lang="de-DE" b="1" dirty="0">
                <a:solidFill>
                  <a:srgbClr val="000000"/>
                </a:solidFill>
                <a:latin typeface="Calibri" pitchFamily="34" charset="0"/>
                <a:ea typeface="ＭＳ Ｐゴシック" charset="-128"/>
                <a:cs typeface="Calibri" pitchFamily="34" charset="0"/>
              </a:rPr>
              <a:t> </a:t>
            </a:r>
            <a:r>
              <a:rPr lang="de-DE" b="1" dirty="0" err="1">
                <a:solidFill>
                  <a:srgbClr val="000000"/>
                </a:solidFill>
                <a:latin typeface="Calibri" pitchFamily="34" charset="0"/>
                <a:ea typeface="ＭＳ Ｐゴシック" charset="-128"/>
                <a:cs typeface="Calibri" pitchFamily="34" charset="0"/>
              </a:rPr>
              <a:t>optomechanics</a:t>
            </a:r>
            <a:endParaRPr lang="de-DE" dirty="0">
              <a:solidFill>
                <a:srgbClr val="000000"/>
              </a:solidFill>
              <a:latin typeface="Calibri" pitchFamily="34" charset="0"/>
              <a:ea typeface="ＭＳ Ｐゴシック" charset="-128"/>
              <a:cs typeface="Calibri" pitchFamily="34" charset="0"/>
            </a:endParaRPr>
          </a:p>
          <a:p>
            <a:pPr defTabSz="914400" eaLnBrk="0" fontAlgn="base" hangingPunct="0">
              <a:spcBef>
                <a:spcPct val="0"/>
              </a:spcBef>
              <a:spcAft>
                <a:spcPct val="0"/>
              </a:spcAft>
              <a:buFont typeface="Wingdings" pitchFamily="2" charset="2"/>
              <a:buNone/>
            </a:pPr>
            <a:r>
              <a:rPr lang="de-DE" dirty="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laser</a:t>
            </a:r>
            <a:r>
              <a:rPr lang="de-DE" dirty="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cooling</a:t>
            </a:r>
            <a:r>
              <a:rPr lang="de-DE" dirty="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state</a:t>
            </a:r>
            <a:r>
              <a:rPr lang="de-DE" dirty="0">
                <a:solidFill>
                  <a:srgbClr val="000000"/>
                </a:solidFill>
                <a:latin typeface="Calibri" pitchFamily="34" charset="0"/>
                <a:ea typeface="ＭＳ Ｐゴシック" charset="-128"/>
                <a:cs typeface="Calibri" pitchFamily="34" charset="0"/>
              </a:rPr>
              <a:t> </a:t>
            </a:r>
            <a:r>
              <a:rPr lang="de-DE" dirty="0" err="1">
                <a:solidFill>
                  <a:srgbClr val="000000"/>
                </a:solidFill>
                <a:latin typeface="Calibri" pitchFamily="34" charset="0"/>
                <a:ea typeface="ＭＳ Ｐゴシック" charset="-128"/>
                <a:cs typeface="Calibri" pitchFamily="34" charset="0"/>
              </a:rPr>
              <a:t>transfer</a:t>
            </a:r>
            <a:r>
              <a:rPr lang="de-DE" dirty="0">
                <a:solidFill>
                  <a:srgbClr val="000000"/>
                </a:solidFill>
                <a:latin typeface="Calibri" pitchFamily="34" charset="0"/>
                <a:ea typeface="ＭＳ Ｐゴシック" charset="-128"/>
                <a:cs typeface="Calibri" pitchFamily="34" charset="0"/>
              </a:rPr>
              <a:t>, etc.)</a:t>
            </a:r>
          </a:p>
        </p:txBody>
      </p:sp>
      <p:pic>
        <p:nvPicPr>
          <p:cNvPr id="21893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87500"/>
            <a:ext cx="440690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89320" name="Rectangle 8"/>
          <p:cNvSpPr>
            <a:spLocks noChangeArrowheads="1"/>
          </p:cNvSpPr>
          <p:nvPr/>
        </p:nvSpPr>
        <p:spPr bwMode="auto">
          <a:xfrm>
            <a:off x="5227021" y="4558487"/>
            <a:ext cx="3751262" cy="2161818"/>
          </a:xfrm>
          <a:prstGeom prst="roundRect">
            <a:avLst>
              <a:gd name="adj" fmla="val 9195"/>
            </a:avLst>
          </a:prstGeom>
          <a:gradFill flip="none" rotWithShape="1">
            <a:gsLst>
              <a:gs pos="0">
                <a:srgbClr val="ECF05A">
                  <a:tint val="66000"/>
                  <a:satMod val="160000"/>
                </a:srgbClr>
              </a:gs>
              <a:gs pos="50000">
                <a:srgbClr val="ECF05A">
                  <a:tint val="44500"/>
                  <a:satMod val="160000"/>
                </a:srgbClr>
              </a:gs>
              <a:gs pos="100000">
                <a:srgbClr val="ECF05A">
                  <a:tint val="23500"/>
                  <a:satMod val="160000"/>
                </a:srgbClr>
              </a:gs>
            </a:gsLst>
            <a:path path="circle">
              <a:fillToRect t="100000" r="100000"/>
            </a:path>
            <a:tileRect l="-100000" b="-100000"/>
          </a:gradFill>
          <a:ln>
            <a:noFill/>
          </a:ln>
          <a:effectLst/>
          <a:extLst/>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pPr marL="285750" indent="-285750" defTabSz="914400" eaLnBrk="0" fontAlgn="base" hangingPunct="0">
              <a:spcBef>
                <a:spcPct val="0"/>
              </a:spcBef>
              <a:spcAft>
                <a:spcPct val="0"/>
              </a:spcAft>
              <a:buFont typeface="Arial" pitchFamily="34" charset="0"/>
              <a:buChar char="•"/>
            </a:pPr>
            <a:r>
              <a:rPr lang="en-US" sz="1600" dirty="0">
                <a:solidFill>
                  <a:srgbClr val="000000"/>
                </a:solidFill>
                <a:latin typeface="Calibri" pitchFamily="34" charset="0"/>
                <a:ea typeface="ＭＳ Ｐゴシック" charset="-128"/>
                <a:cs typeface="Calibri" pitchFamily="34" charset="0"/>
              </a:rPr>
              <a:t> </a:t>
            </a:r>
            <a:r>
              <a:rPr lang="en-US" sz="1600" dirty="0" err="1">
                <a:solidFill>
                  <a:srgbClr val="000000"/>
                </a:solidFill>
                <a:latin typeface="Calibri" pitchFamily="34" charset="0"/>
                <a:ea typeface="ＭＳ Ｐゴシック" charset="-128"/>
                <a:cs typeface="Calibri" pitchFamily="34" charset="0"/>
              </a:rPr>
              <a:t>Akram</a:t>
            </a:r>
            <a:r>
              <a:rPr lang="en-US" sz="1600" dirty="0">
                <a:solidFill>
                  <a:srgbClr val="000000"/>
                </a:solidFill>
                <a:latin typeface="Calibri" pitchFamily="34" charset="0"/>
                <a:ea typeface="ＭＳ Ｐゴシック" charset="-128"/>
                <a:cs typeface="Calibri" pitchFamily="34" charset="0"/>
              </a:rPr>
              <a:t>, </a:t>
            </a:r>
            <a:r>
              <a:rPr lang="en-US" sz="1600" dirty="0" err="1">
                <a:solidFill>
                  <a:srgbClr val="000000"/>
                </a:solidFill>
                <a:latin typeface="Calibri" pitchFamily="34" charset="0"/>
                <a:ea typeface="ＭＳ Ｐゴシック" charset="-128"/>
                <a:cs typeface="Calibri" pitchFamily="34" charset="0"/>
              </a:rPr>
              <a:t>Kiesel</a:t>
            </a:r>
            <a:r>
              <a:rPr lang="en-US" sz="1600" dirty="0">
                <a:solidFill>
                  <a:srgbClr val="000000"/>
                </a:solidFill>
                <a:latin typeface="Calibri" pitchFamily="34" charset="0"/>
                <a:ea typeface="ＭＳ Ｐゴシック" charset="-128"/>
                <a:cs typeface="Calibri" pitchFamily="34" charset="0"/>
              </a:rPr>
              <a:t>, Aspelmeyer, Milburn, NJP  12, 083030 (2010)</a:t>
            </a:r>
            <a:endParaRPr lang="de-DE" sz="1600" dirty="0">
              <a:solidFill>
                <a:srgbClr val="000000"/>
              </a:solidFill>
              <a:latin typeface="Calibri" pitchFamily="34" charset="0"/>
              <a:ea typeface="ＭＳ Ｐゴシック" charset="-128"/>
              <a:cs typeface="Calibri" pitchFamily="34" charset="0"/>
            </a:endParaRPr>
          </a:p>
          <a:p>
            <a:pPr marL="285750" indent="-285750" defTabSz="914400" eaLnBrk="0" fontAlgn="base" hangingPunct="0">
              <a:spcBef>
                <a:spcPct val="0"/>
              </a:spcBef>
              <a:spcAft>
                <a:spcPct val="0"/>
              </a:spcAft>
              <a:buFont typeface="Arial" pitchFamily="34" charset="0"/>
              <a:buChar char="•"/>
            </a:pPr>
            <a:r>
              <a:rPr lang="de-DE" sz="1600" dirty="0">
                <a:solidFill>
                  <a:srgbClr val="000000"/>
                </a:solidFill>
                <a:latin typeface="Calibri" pitchFamily="34" charset="0"/>
                <a:ea typeface="ＭＳ Ｐゴシック" charset="-128"/>
                <a:cs typeface="Calibri" pitchFamily="34" charset="0"/>
              </a:rPr>
              <a:t> Khalili, </a:t>
            </a:r>
            <a:r>
              <a:rPr lang="de-DE" sz="1600" dirty="0" err="1">
                <a:solidFill>
                  <a:srgbClr val="000000"/>
                </a:solidFill>
                <a:latin typeface="Calibri" pitchFamily="34" charset="0"/>
                <a:ea typeface="ＭＳ Ｐゴシック" charset="-128"/>
                <a:cs typeface="Calibri" pitchFamily="34" charset="0"/>
              </a:rPr>
              <a:t>Danilishin</a:t>
            </a:r>
            <a:r>
              <a:rPr lang="de-DE" sz="1600" dirty="0">
                <a:solidFill>
                  <a:srgbClr val="000000"/>
                </a:solidFill>
                <a:latin typeface="Calibri" pitchFamily="34" charset="0"/>
                <a:ea typeface="ＭＳ Ｐゴシック" charset="-128"/>
                <a:cs typeface="Calibri" pitchFamily="34" charset="0"/>
              </a:rPr>
              <a:t>, </a:t>
            </a:r>
            <a:r>
              <a:rPr lang="de-DE" sz="1600" dirty="0" err="1">
                <a:solidFill>
                  <a:srgbClr val="000000"/>
                </a:solidFill>
                <a:latin typeface="Calibri" pitchFamily="34" charset="0"/>
                <a:ea typeface="ＭＳ Ｐゴシック" charset="-128"/>
                <a:cs typeface="Calibri" pitchFamily="34" charset="0"/>
              </a:rPr>
              <a:t>Miao</a:t>
            </a:r>
            <a:r>
              <a:rPr lang="de-DE" sz="1600" dirty="0">
                <a:solidFill>
                  <a:srgbClr val="000000"/>
                </a:solidFill>
                <a:latin typeface="Calibri" pitchFamily="34" charset="0"/>
                <a:ea typeface="ＭＳ Ｐゴシック" charset="-128"/>
                <a:cs typeface="Calibri" pitchFamily="34" charset="0"/>
              </a:rPr>
              <a:t>, </a:t>
            </a:r>
            <a:r>
              <a:rPr lang="de-DE" sz="1600" dirty="0" smtClean="0">
                <a:solidFill>
                  <a:srgbClr val="000000"/>
                </a:solidFill>
                <a:latin typeface="Calibri" pitchFamily="34" charset="0"/>
                <a:ea typeface="ＭＳ Ｐゴシック" charset="-128"/>
                <a:cs typeface="Calibri" pitchFamily="34" charset="0"/>
              </a:rPr>
              <a:t>Müller-</a:t>
            </a:r>
            <a:r>
              <a:rPr lang="de-DE" sz="1600" dirty="0" err="1" smtClean="0">
                <a:solidFill>
                  <a:srgbClr val="000000"/>
                </a:solidFill>
                <a:latin typeface="Calibri" pitchFamily="34" charset="0"/>
                <a:ea typeface="ＭＳ Ｐゴシック" charset="-128"/>
                <a:cs typeface="Calibri" pitchFamily="34" charset="0"/>
              </a:rPr>
              <a:t>Ebhardt</a:t>
            </a:r>
            <a:r>
              <a:rPr lang="de-DE" sz="1600" dirty="0">
                <a:solidFill>
                  <a:srgbClr val="000000"/>
                </a:solidFill>
                <a:latin typeface="Calibri" pitchFamily="34" charset="0"/>
                <a:ea typeface="ＭＳ Ｐゴシック" charset="-128"/>
                <a:cs typeface="Calibri" pitchFamily="34" charset="0"/>
              </a:rPr>
              <a:t>, Yang, Chen, </a:t>
            </a:r>
            <a:r>
              <a:rPr lang="de-DE" sz="1600" dirty="0" err="1">
                <a:solidFill>
                  <a:srgbClr val="000000"/>
                </a:solidFill>
                <a:latin typeface="Calibri" pitchFamily="34" charset="0"/>
                <a:ea typeface="ＭＳ Ｐゴシック" charset="-128"/>
                <a:cs typeface="Calibri" pitchFamily="34" charset="0"/>
              </a:rPr>
              <a:t>quant-ph</a:t>
            </a:r>
            <a:r>
              <a:rPr lang="de-DE" sz="1600" dirty="0">
                <a:solidFill>
                  <a:srgbClr val="000000"/>
                </a:solidFill>
                <a:latin typeface="Calibri" pitchFamily="34" charset="0"/>
                <a:ea typeface="ＭＳ Ｐゴシック" charset="-128"/>
                <a:cs typeface="Calibri" pitchFamily="34" charset="0"/>
              </a:rPr>
              <a:t> 1001.3738 (2010)</a:t>
            </a:r>
          </a:p>
          <a:p>
            <a:pPr marL="285750" indent="-285750" defTabSz="914400" eaLnBrk="0" fontAlgn="base" hangingPunct="0">
              <a:spcBef>
                <a:spcPct val="0"/>
              </a:spcBef>
              <a:spcAft>
                <a:spcPct val="0"/>
              </a:spcAft>
              <a:buFont typeface="Arial" pitchFamily="34" charset="0"/>
              <a:buChar char="•"/>
            </a:pPr>
            <a:r>
              <a:rPr lang="de-DE" sz="1600" dirty="0">
                <a:solidFill>
                  <a:srgbClr val="000000"/>
                </a:solidFill>
                <a:latin typeface="Calibri" pitchFamily="34" charset="0"/>
                <a:ea typeface="ＭＳ Ｐゴシック" charset="-128"/>
                <a:cs typeface="Calibri" pitchFamily="34" charset="0"/>
              </a:rPr>
              <a:t> Romero-</a:t>
            </a:r>
            <a:r>
              <a:rPr lang="de-DE" sz="1600" dirty="0" err="1">
                <a:solidFill>
                  <a:srgbClr val="000000"/>
                </a:solidFill>
                <a:latin typeface="Calibri" pitchFamily="34" charset="0"/>
                <a:ea typeface="ＭＳ Ｐゴシック" charset="-128"/>
                <a:cs typeface="Calibri" pitchFamily="34" charset="0"/>
              </a:rPr>
              <a:t>Isart</a:t>
            </a:r>
            <a:r>
              <a:rPr lang="de-DE" sz="1600" dirty="0">
                <a:solidFill>
                  <a:srgbClr val="000000"/>
                </a:solidFill>
                <a:latin typeface="Calibri" pitchFamily="34" charset="0"/>
                <a:ea typeface="ＭＳ Ｐゴシック" charset="-128"/>
                <a:cs typeface="Calibri" pitchFamily="34" charset="0"/>
              </a:rPr>
              <a:t>, Pflanzer, Juan, </a:t>
            </a:r>
            <a:r>
              <a:rPr lang="de-DE" sz="1600" dirty="0" err="1">
                <a:solidFill>
                  <a:srgbClr val="000000"/>
                </a:solidFill>
                <a:latin typeface="Calibri" pitchFamily="34" charset="0"/>
                <a:ea typeface="ＭＳ Ｐゴシック" charset="-128"/>
                <a:cs typeface="Calibri" pitchFamily="34" charset="0"/>
              </a:rPr>
              <a:t>Quidant</a:t>
            </a:r>
            <a:r>
              <a:rPr lang="de-DE" sz="1600" dirty="0">
                <a:solidFill>
                  <a:srgbClr val="000000"/>
                </a:solidFill>
                <a:latin typeface="Calibri" pitchFamily="34" charset="0"/>
                <a:ea typeface="ＭＳ Ｐゴシック" charset="-128"/>
                <a:cs typeface="Calibri" pitchFamily="34" charset="0"/>
              </a:rPr>
              <a:t>, Kiesel, Aspelmeyer, </a:t>
            </a:r>
            <a:r>
              <a:rPr lang="de-DE" sz="1600" dirty="0" err="1">
                <a:solidFill>
                  <a:srgbClr val="000000"/>
                </a:solidFill>
                <a:latin typeface="Calibri" pitchFamily="34" charset="0"/>
                <a:ea typeface="ＭＳ Ｐゴシック" charset="-128"/>
                <a:cs typeface="Calibri" pitchFamily="34" charset="0"/>
              </a:rPr>
              <a:t>Cirac</a:t>
            </a:r>
            <a:r>
              <a:rPr lang="de-DE" sz="1600" dirty="0">
                <a:solidFill>
                  <a:srgbClr val="000000"/>
                </a:solidFill>
                <a:latin typeface="Calibri" pitchFamily="34" charset="0"/>
                <a:ea typeface="ＭＳ Ｐゴシック" charset="-128"/>
                <a:cs typeface="Calibri" pitchFamily="34" charset="0"/>
              </a:rPr>
              <a:t>, Phys. </a:t>
            </a:r>
            <a:r>
              <a:rPr lang="de-DE" sz="1600" dirty="0" err="1">
                <a:solidFill>
                  <a:srgbClr val="000000"/>
                </a:solidFill>
                <a:latin typeface="Calibri" pitchFamily="34" charset="0"/>
                <a:ea typeface="ＭＳ Ｐゴシック" charset="-128"/>
                <a:cs typeface="Calibri" pitchFamily="34" charset="0"/>
              </a:rPr>
              <a:t>Rev</a:t>
            </a:r>
            <a:r>
              <a:rPr lang="de-DE" sz="1600" dirty="0">
                <a:solidFill>
                  <a:srgbClr val="000000"/>
                </a:solidFill>
                <a:latin typeface="Calibri" pitchFamily="34" charset="0"/>
                <a:ea typeface="ＭＳ Ｐゴシック" charset="-128"/>
                <a:cs typeface="Calibri" pitchFamily="34" charset="0"/>
              </a:rPr>
              <a:t>. A 83, 013803 (2011) </a:t>
            </a:r>
          </a:p>
        </p:txBody>
      </p:sp>
      <p:sp>
        <p:nvSpPr>
          <p:cNvPr id="2189321" name="Text Box 9"/>
          <p:cNvSpPr txBox="1">
            <a:spLocks noChangeArrowheads="1"/>
          </p:cNvSpPr>
          <p:nvPr/>
        </p:nvSpPr>
        <p:spPr bwMode="auto">
          <a:xfrm>
            <a:off x="95250" y="4508470"/>
            <a:ext cx="489864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de-DE" sz="2000" b="1" dirty="0">
                <a:solidFill>
                  <a:srgbClr val="FF0000"/>
                </a:solidFill>
                <a:latin typeface="Calibri" pitchFamily="34" charset="0"/>
                <a:ea typeface="ＭＳ Ｐゴシック" charset="-128"/>
                <a:cs typeface="Calibri" pitchFamily="34" charset="0"/>
              </a:rPr>
              <a:t>Generation </a:t>
            </a:r>
            <a:r>
              <a:rPr lang="de-DE" sz="2000" b="1" dirty="0" err="1">
                <a:solidFill>
                  <a:srgbClr val="FF0000"/>
                </a:solidFill>
                <a:latin typeface="Calibri" pitchFamily="34" charset="0"/>
                <a:ea typeface="ＭＳ Ｐゴシック" charset="-128"/>
                <a:cs typeface="Calibri" pitchFamily="34" charset="0"/>
              </a:rPr>
              <a:t>of</a:t>
            </a:r>
            <a:r>
              <a:rPr lang="de-DE" sz="2000" b="1" dirty="0">
                <a:solidFill>
                  <a:srgbClr val="FF0000"/>
                </a:solidFill>
                <a:latin typeface="Calibri" pitchFamily="34" charset="0"/>
                <a:ea typeface="ＭＳ Ｐゴシック" charset="-128"/>
                <a:cs typeface="Calibri" pitchFamily="34" charset="0"/>
              </a:rPr>
              <a:t> </a:t>
            </a:r>
            <a:r>
              <a:rPr lang="de-DE" sz="2000" b="1" dirty="0" err="1">
                <a:solidFill>
                  <a:srgbClr val="FF0000"/>
                </a:solidFill>
                <a:latin typeface="Calibri" pitchFamily="34" charset="0"/>
                <a:ea typeface="ＭＳ Ｐゴシック" charset="-128"/>
                <a:cs typeface="Calibri" pitchFamily="34" charset="0"/>
              </a:rPr>
              <a:t>quantum</a:t>
            </a:r>
            <a:r>
              <a:rPr lang="de-DE" sz="2000" b="1" dirty="0">
                <a:solidFill>
                  <a:srgbClr val="FF0000"/>
                </a:solidFill>
                <a:latin typeface="Calibri" pitchFamily="34" charset="0"/>
                <a:ea typeface="ＭＳ Ｐゴシック" charset="-128"/>
                <a:cs typeface="Calibri" pitchFamily="34" charset="0"/>
              </a:rPr>
              <a:t> </a:t>
            </a:r>
            <a:r>
              <a:rPr lang="de-DE" sz="2000" b="1" dirty="0" err="1">
                <a:solidFill>
                  <a:srgbClr val="FF0000"/>
                </a:solidFill>
                <a:latin typeface="Calibri" pitchFamily="34" charset="0"/>
                <a:ea typeface="ＭＳ Ｐゴシック" charset="-128"/>
                <a:cs typeface="Calibri" pitchFamily="34" charset="0"/>
              </a:rPr>
              <a:t>superposition</a:t>
            </a:r>
            <a:r>
              <a:rPr lang="de-DE" sz="2000" b="1" dirty="0">
                <a:solidFill>
                  <a:srgbClr val="FF0000"/>
                </a:solidFill>
                <a:latin typeface="Calibri" pitchFamily="34" charset="0"/>
                <a:ea typeface="ＭＳ Ｐゴシック" charset="-128"/>
                <a:cs typeface="Calibri" pitchFamily="34" charset="0"/>
              </a:rPr>
              <a:t> </a:t>
            </a:r>
            <a:r>
              <a:rPr lang="de-DE" sz="2000" b="1" dirty="0" err="1">
                <a:solidFill>
                  <a:srgbClr val="FF0000"/>
                </a:solidFill>
                <a:latin typeface="Calibri" pitchFamily="34" charset="0"/>
                <a:ea typeface="ＭＳ Ｐゴシック" charset="-128"/>
                <a:cs typeface="Calibri" pitchFamily="34" charset="0"/>
              </a:rPr>
              <a:t>states</a:t>
            </a:r>
            <a:endParaRPr lang="de-DE" sz="2000" b="1" dirty="0">
              <a:solidFill>
                <a:srgbClr val="FF0000"/>
              </a:solidFill>
              <a:latin typeface="Calibri" pitchFamily="34" charset="0"/>
              <a:ea typeface="ＭＳ Ｐゴシック" charset="-128"/>
              <a:cs typeface="Calibri" pitchFamily="34" charset="0"/>
            </a:endParaRPr>
          </a:p>
        </p:txBody>
      </p:sp>
      <p:sp>
        <p:nvSpPr>
          <p:cNvPr id="2189322" name="Text Box 10"/>
          <p:cNvSpPr txBox="1">
            <a:spLocks noChangeArrowheads="1"/>
          </p:cNvSpPr>
          <p:nvPr/>
        </p:nvSpPr>
        <p:spPr bwMode="auto">
          <a:xfrm>
            <a:off x="330200" y="5068888"/>
            <a:ext cx="496252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eaLnBrk="0" fontAlgn="base" hangingPunct="0">
              <a:lnSpc>
                <a:spcPct val="120000"/>
              </a:lnSpc>
              <a:spcBef>
                <a:spcPct val="0"/>
              </a:spcBef>
              <a:spcAft>
                <a:spcPct val="0"/>
              </a:spcAft>
              <a:buFontTx/>
              <a:buChar char="•"/>
            </a:pPr>
            <a:r>
              <a:rPr lang="de-DE" sz="2000">
                <a:solidFill>
                  <a:srgbClr val="000000"/>
                </a:solidFill>
                <a:latin typeface="Calibri" pitchFamily="34" charset="0"/>
                <a:ea typeface="ＭＳ Ｐゴシック" charset="-128"/>
                <a:cs typeface="Calibri" pitchFamily="34" charset="0"/>
              </a:rPr>
              <a:t> single-photon quantum state transfer</a:t>
            </a:r>
          </a:p>
          <a:p>
            <a:pPr defTabSz="914400" eaLnBrk="0" fontAlgn="base" hangingPunct="0">
              <a:lnSpc>
                <a:spcPct val="120000"/>
              </a:lnSpc>
              <a:spcBef>
                <a:spcPct val="0"/>
              </a:spcBef>
              <a:spcAft>
                <a:spcPct val="0"/>
              </a:spcAft>
              <a:buFontTx/>
              <a:buChar char="•"/>
            </a:pPr>
            <a:r>
              <a:rPr lang="de-DE" sz="2000">
                <a:solidFill>
                  <a:srgbClr val="000000"/>
                </a:solidFill>
                <a:latin typeface="Calibri" pitchFamily="34" charset="0"/>
                <a:ea typeface="ＭＳ Ｐゴシック" charset="-128"/>
                <a:cs typeface="Calibri" pitchFamily="34" charset="0"/>
              </a:rPr>
              <a:t> quantum state teleportation</a:t>
            </a:r>
          </a:p>
          <a:p>
            <a:pPr defTabSz="914400" eaLnBrk="0" fontAlgn="base" hangingPunct="0">
              <a:lnSpc>
                <a:spcPct val="120000"/>
              </a:lnSpc>
              <a:spcBef>
                <a:spcPct val="0"/>
              </a:spcBef>
              <a:spcAft>
                <a:spcPct val="0"/>
              </a:spcAft>
              <a:buFontTx/>
              <a:buChar char="•"/>
            </a:pPr>
            <a:r>
              <a:rPr lang="de-DE" sz="2000">
                <a:solidFill>
                  <a:srgbClr val="000000"/>
                </a:solidFill>
                <a:latin typeface="Calibri" pitchFamily="34" charset="0"/>
                <a:ea typeface="ＭＳ Ｐゴシック" charset="-128"/>
                <a:cs typeface="Calibri" pitchFamily="34" charset="0"/>
              </a:rPr>
              <a:t> …</a:t>
            </a:r>
          </a:p>
          <a:p>
            <a:pPr defTabSz="914400" eaLnBrk="0" fontAlgn="base" hangingPunct="0">
              <a:lnSpc>
                <a:spcPct val="120000"/>
              </a:lnSpc>
              <a:spcBef>
                <a:spcPct val="0"/>
              </a:spcBef>
              <a:spcAft>
                <a:spcPct val="0"/>
              </a:spcAft>
              <a:buFontTx/>
              <a:buChar char="•"/>
            </a:pPr>
            <a:r>
              <a:rPr lang="de-DE" sz="2000" b="1" i="1">
                <a:solidFill>
                  <a:srgbClr val="000000"/>
                </a:solidFill>
                <a:latin typeface="Calibri" pitchFamily="34" charset="0"/>
                <a:ea typeface="ＭＳ Ｐゴシック" charset="-128"/>
                <a:cs typeface="Calibri" pitchFamily="34" charset="0"/>
              </a:rPr>
              <a:t> free fall . . . </a:t>
            </a:r>
          </a:p>
        </p:txBody>
      </p:sp>
      <p:sp>
        <p:nvSpPr>
          <p:cNvPr id="2189318" name="Text Box 6"/>
          <p:cNvSpPr txBox="1">
            <a:spLocks noChangeArrowheads="1"/>
          </p:cNvSpPr>
          <p:nvPr/>
        </p:nvSpPr>
        <p:spPr bwMode="auto">
          <a:xfrm>
            <a:off x="4043204" y="1197923"/>
            <a:ext cx="5037732" cy="1355169"/>
          </a:xfrm>
          <a:prstGeom prst="roundRect">
            <a:avLst>
              <a:gd name="adj" fmla="val 8651"/>
            </a:avLst>
          </a:prstGeom>
          <a:gradFill flip="none" rotWithShape="1">
            <a:gsLst>
              <a:gs pos="0">
                <a:srgbClr val="ECF05A">
                  <a:tint val="66000"/>
                  <a:satMod val="160000"/>
                </a:srgbClr>
              </a:gs>
              <a:gs pos="50000">
                <a:srgbClr val="ECF05A">
                  <a:tint val="44500"/>
                  <a:satMod val="160000"/>
                </a:srgbClr>
              </a:gs>
              <a:gs pos="100000">
                <a:srgbClr val="ECF05A">
                  <a:tint val="23500"/>
                  <a:satMod val="160000"/>
                </a:srgbClr>
              </a:gs>
            </a:gsLst>
            <a:path path="circle">
              <a:fillToRect t="100000" r="100000"/>
            </a:path>
            <a:tileRect l="-100000" b="-100000"/>
          </a:gradFill>
          <a:ln>
            <a:noFill/>
          </a:ln>
          <a:effectLst/>
          <a:extLst/>
        </p:spPr>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defPPr>
              <a:defRPr lang="de-DE"/>
            </a:defPPr>
            <a:lvl1pPr marL="0" marR="0" indent="0" defTabSz="914400" latinLnBrk="0">
              <a:lnSpc>
                <a:spcPct val="100000"/>
              </a:lnSpc>
              <a:buClrTx/>
              <a:buSzTx/>
              <a:buFontTx/>
              <a:buNone/>
              <a:tabLst/>
              <a:defRPr kumimoji="0" b="0" i="0" u="none" strike="noStrike" cap="none" normalizeH="0" baseline="0">
                <a:ln>
                  <a:noFill/>
                </a:ln>
                <a:effectLst/>
              </a:defRPr>
            </a:lvl1pPr>
          </a:lstStyle>
          <a:p>
            <a:pPr eaLnBrk="0" fontAlgn="base" hangingPunct="0">
              <a:spcBef>
                <a:spcPct val="0"/>
              </a:spcBef>
              <a:spcAft>
                <a:spcPct val="0"/>
              </a:spcAft>
            </a:pPr>
            <a:r>
              <a:rPr lang="de-DE" sz="1600" dirty="0">
                <a:solidFill>
                  <a:srgbClr val="000000"/>
                </a:solidFill>
                <a:latin typeface="Calibri" pitchFamily="34" charset="0"/>
                <a:ea typeface="ＭＳ Ｐゴシック" charset="-128"/>
                <a:cs typeface="Calibri" pitchFamily="34" charset="0"/>
              </a:rPr>
              <a:t> Chang et al., </a:t>
            </a:r>
            <a:r>
              <a:rPr lang="de-DE" sz="1600" dirty="0" err="1">
                <a:solidFill>
                  <a:srgbClr val="000000"/>
                </a:solidFill>
                <a:latin typeface="Calibri" pitchFamily="34" charset="0"/>
                <a:ea typeface="ＭＳ Ｐゴシック" charset="-128"/>
                <a:cs typeface="Calibri" pitchFamily="34" charset="0"/>
              </a:rPr>
              <a:t>quant-ph</a:t>
            </a:r>
            <a:r>
              <a:rPr lang="de-DE" sz="1600" dirty="0">
                <a:solidFill>
                  <a:srgbClr val="000000"/>
                </a:solidFill>
                <a:latin typeface="Calibri" pitchFamily="34" charset="0"/>
                <a:ea typeface="ＭＳ Ｐゴシック" charset="-128"/>
                <a:cs typeface="Calibri" pitchFamily="34" charset="0"/>
              </a:rPr>
              <a:t> 0909.1548 (2009), PNAS 2010</a:t>
            </a:r>
          </a:p>
          <a:p>
            <a:pPr eaLnBrk="0" fontAlgn="base" hangingPunct="0">
              <a:spcBef>
                <a:spcPct val="0"/>
              </a:spcBef>
              <a:spcAft>
                <a:spcPct val="0"/>
              </a:spcAft>
            </a:pPr>
            <a:r>
              <a:rPr lang="de-DE" sz="1600" dirty="0">
                <a:solidFill>
                  <a:srgbClr val="000000"/>
                </a:solidFill>
                <a:latin typeface="Calibri" pitchFamily="34" charset="0"/>
                <a:ea typeface="ＭＳ Ｐゴシック" charset="-128"/>
                <a:cs typeface="Calibri" pitchFamily="34" charset="0"/>
              </a:rPr>
              <a:t> Romero-</a:t>
            </a:r>
            <a:r>
              <a:rPr lang="de-DE" sz="1600" dirty="0" err="1">
                <a:solidFill>
                  <a:srgbClr val="000000"/>
                </a:solidFill>
                <a:latin typeface="Calibri" pitchFamily="34" charset="0"/>
                <a:ea typeface="ＭＳ Ｐゴシック" charset="-128"/>
                <a:cs typeface="Calibri" pitchFamily="34" charset="0"/>
              </a:rPr>
              <a:t>Isart</a:t>
            </a:r>
            <a:r>
              <a:rPr lang="de-DE" sz="1600" dirty="0">
                <a:solidFill>
                  <a:srgbClr val="000000"/>
                </a:solidFill>
                <a:latin typeface="Calibri" pitchFamily="34" charset="0"/>
                <a:ea typeface="ＭＳ Ｐゴシック" charset="-128"/>
                <a:cs typeface="Calibri" pitchFamily="34" charset="0"/>
              </a:rPr>
              <a:t> et al., </a:t>
            </a:r>
            <a:r>
              <a:rPr lang="de-DE" sz="1600" dirty="0" err="1">
                <a:solidFill>
                  <a:srgbClr val="000000"/>
                </a:solidFill>
                <a:latin typeface="Calibri" pitchFamily="34" charset="0"/>
                <a:ea typeface="ＭＳ Ｐゴシック" charset="-128"/>
                <a:cs typeface="Calibri" pitchFamily="34" charset="0"/>
              </a:rPr>
              <a:t>quant-ph</a:t>
            </a:r>
            <a:r>
              <a:rPr lang="de-DE" sz="1600" dirty="0">
                <a:solidFill>
                  <a:srgbClr val="000000"/>
                </a:solidFill>
                <a:latin typeface="Calibri" pitchFamily="34" charset="0"/>
                <a:ea typeface="ＭＳ Ｐゴシック" charset="-128"/>
                <a:cs typeface="Calibri" pitchFamily="34" charset="0"/>
              </a:rPr>
              <a:t> 0909.1469 (2009), NJP 2010</a:t>
            </a:r>
          </a:p>
          <a:p>
            <a:pPr eaLnBrk="0" fontAlgn="base" hangingPunct="0">
              <a:spcBef>
                <a:spcPct val="0"/>
              </a:spcBef>
              <a:spcAft>
                <a:spcPct val="0"/>
              </a:spcAft>
            </a:pPr>
            <a:r>
              <a:rPr lang="de-DE" sz="1600" dirty="0">
                <a:solidFill>
                  <a:srgbClr val="000000"/>
                </a:solidFill>
                <a:latin typeface="Calibri" pitchFamily="34" charset="0"/>
                <a:ea typeface="ＭＳ Ｐゴシック" charset="-128"/>
                <a:cs typeface="Calibri" pitchFamily="34" charset="0"/>
              </a:rPr>
              <a:t> P. F. Barker et al., PRA </a:t>
            </a:r>
            <a:r>
              <a:rPr lang="de-DE" sz="1600" dirty="0" smtClean="0">
                <a:solidFill>
                  <a:srgbClr val="000000"/>
                </a:solidFill>
                <a:latin typeface="Calibri" pitchFamily="34" charset="0"/>
                <a:ea typeface="ＭＳ Ｐゴシック" charset="-128"/>
                <a:cs typeface="Calibri" pitchFamily="34" charset="0"/>
              </a:rPr>
              <a:t>2010</a:t>
            </a:r>
          </a:p>
          <a:p>
            <a:pPr eaLnBrk="0" fontAlgn="base" hangingPunct="0">
              <a:spcBef>
                <a:spcPct val="0"/>
              </a:spcBef>
              <a:spcAft>
                <a:spcPct val="0"/>
              </a:spcAft>
            </a:pPr>
            <a:r>
              <a:rPr lang="en-US" sz="1500" dirty="0" smtClean="0">
                <a:solidFill>
                  <a:srgbClr val="000000"/>
                </a:solidFill>
                <a:latin typeface="Calibri" pitchFamily="34" charset="0"/>
                <a:ea typeface="ＭＳ Ｐゴシック" charset="-128"/>
                <a:cs typeface="Calibri" pitchFamily="34" charset="0"/>
              </a:rPr>
              <a:t> </a:t>
            </a:r>
            <a:r>
              <a:rPr lang="en-US" sz="1500" i="1" dirty="0" smtClean="0">
                <a:solidFill>
                  <a:srgbClr val="000000"/>
                </a:solidFill>
                <a:latin typeface="Calibri" pitchFamily="34" charset="0"/>
                <a:ea typeface="ＭＳ Ｐゴシック" charset="-128"/>
                <a:cs typeface="Calibri" pitchFamily="34" charset="0"/>
              </a:rPr>
              <a:t>early work:</a:t>
            </a:r>
            <a:r>
              <a:rPr lang="en-US" sz="1400" i="1" dirty="0" smtClean="0">
                <a:solidFill>
                  <a:srgbClr val="000000"/>
                </a:solidFill>
                <a:latin typeface="Calibri" pitchFamily="34" charset="0"/>
                <a:ea typeface="ＭＳ Ｐゴシック" charset="-128"/>
                <a:cs typeface="Calibri" pitchFamily="34" charset="0"/>
              </a:rPr>
              <a:t>	 </a:t>
            </a:r>
            <a:r>
              <a:rPr lang="en-US" sz="1500" i="1" dirty="0" smtClean="0">
                <a:solidFill>
                  <a:srgbClr val="000000"/>
                </a:solidFill>
                <a:latin typeface="Calibri" pitchFamily="34" charset="0"/>
                <a:ea typeface="ＭＳ Ｐゴシック" charset="-128"/>
                <a:cs typeface="Calibri" pitchFamily="34" charset="0"/>
              </a:rPr>
              <a:t>Hechenblaikner</a:t>
            </a:r>
            <a:r>
              <a:rPr lang="en-US" sz="1500" i="1" dirty="0">
                <a:solidFill>
                  <a:srgbClr val="000000"/>
                </a:solidFill>
                <a:latin typeface="Calibri" pitchFamily="34" charset="0"/>
                <a:ea typeface="ＭＳ Ｐゴシック" charset="-128"/>
                <a:cs typeface="Calibri" pitchFamily="34" charset="0"/>
              </a:rPr>
              <a:t>,  Ritsch et al., PRA 58, </a:t>
            </a:r>
            <a:r>
              <a:rPr lang="en-US" sz="1500" i="1" dirty="0" smtClean="0">
                <a:solidFill>
                  <a:srgbClr val="000000"/>
                </a:solidFill>
                <a:latin typeface="Calibri" pitchFamily="34" charset="0"/>
                <a:ea typeface="ＭＳ Ｐゴシック" charset="-128"/>
                <a:cs typeface="Calibri" pitchFamily="34" charset="0"/>
              </a:rPr>
              <a:t>3030 (1998)</a:t>
            </a:r>
            <a:endParaRPr lang="en-US" sz="1500" i="1" dirty="0">
              <a:solidFill>
                <a:srgbClr val="000000"/>
              </a:solidFill>
              <a:latin typeface="Calibri" pitchFamily="34" charset="0"/>
              <a:ea typeface="ＭＳ Ｐゴシック" charset="-128"/>
              <a:cs typeface="Calibri" pitchFamily="34" charset="0"/>
            </a:endParaRPr>
          </a:p>
          <a:p>
            <a:pPr eaLnBrk="0" fontAlgn="base" hangingPunct="0">
              <a:spcBef>
                <a:spcPct val="0"/>
              </a:spcBef>
              <a:spcAft>
                <a:spcPct val="0"/>
              </a:spcAft>
            </a:pPr>
            <a:r>
              <a:rPr lang="en-US" sz="1500" i="1" dirty="0" smtClean="0">
                <a:solidFill>
                  <a:srgbClr val="000000"/>
                </a:solidFill>
                <a:latin typeface="Calibri" pitchFamily="34" charset="0"/>
                <a:ea typeface="ＭＳ Ｐゴシック" charset="-128"/>
                <a:cs typeface="Calibri" pitchFamily="34" charset="0"/>
              </a:rPr>
              <a:t>	 </a:t>
            </a:r>
            <a:r>
              <a:rPr lang="en-US" sz="1500" i="1" dirty="0" err="1" smtClean="0">
                <a:solidFill>
                  <a:srgbClr val="000000"/>
                </a:solidFill>
                <a:latin typeface="Calibri" pitchFamily="34" charset="0"/>
                <a:ea typeface="ＭＳ Ｐゴシック" charset="-128"/>
                <a:cs typeface="Calibri" pitchFamily="34" charset="0"/>
              </a:rPr>
              <a:t>Vuletic</a:t>
            </a:r>
            <a:r>
              <a:rPr lang="en-US" sz="1500" i="1" dirty="0" smtClean="0">
                <a:solidFill>
                  <a:srgbClr val="000000"/>
                </a:solidFill>
                <a:latin typeface="Calibri" pitchFamily="34" charset="0"/>
                <a:ea typeface="ＭＳ Ｐゴシック" charset="-128"/>
                <a:cs typeface="Calibri" pitchFamily="34" charset="0"/>
              </a:rPr>
              <a:t> </a:t>
            </a:r>
            <a:r>
              <a:rPr lang="en-US" sz="1500" i="1" dirty="0">
                <a:solidFill>
                  <a:srgbClr val="000000"/>
                </a:solidFill>
                <a:latin typeface="Calibri" pitchFamily="34" charset="0"/>
                <a:ea typeface="ＭＳ Ｐゴシック" charset="-128"/>
                <a:cs typeface="Calibri" pitchFamily="34" charset="0"/>
              </a:rPr>
              <a:t>&amp; Chu, PRL 84, 3787 (2000</a:t>
            </a:r>
            <a:r>
              <a:rPr lang="en-US" sz="1500" i="1" dirty="0" smtClean="0">
                <a:solidFill>
                  <a:srgbClr val="000000"/>
                </a:solidFill>
                <a:latin typeface="Calibri" pitchFamily="34" charset="0"/>
                <a:ea typeface="ＭＳ Ｐゴシック" charset="-128"/>
                <a:cs typeface="Calibri" pitchFamily="34" charset="0"/>
              </a:rPr>
              <a:t>)</a:t>
            </a:r>
            <a:endParaRPr lang="de-DE" sz="1500" i="1" dirty="0">
              <a:solidFill>
                <a:srgbClr val="000000"/>
              </a:solidFill>
              <a:latin typeface="Calibri" pitchFamily="34" charset="0"/>
              <a:ea typeface="ＭＳ Ｐゴシック" charset="-128"/>
              <a:cs typeface="Calibri" pitchFamily="34" charset="0"/>
            </a:endParaRPr>
          </a:p>
        </p:txBody>
      </p:sp>
      <p:sp>
        <p:nvSpPr>
          <p:cNvPr id="2" name="Textfeld 1"/>
          <p:cNvSpPr txBox="1"/>
          <p:nvPr/>
        </p:nvSpPr>
        <p:spPr>
          <a:xfrm>
            <a:off x="277808" y="1421060"/>
            <a:ext cx="3679533" cy="1200329"/>
          </a:xfrm>
          <a:prstGeom prst="rect">
            <a:avLst/>
          </a:prstGeom>
          <a:noFill/>
        </p:spPr>
        <p:txBody>
          <a:bodyPr wrap="none" rtlCol="0">
            <a:spAutoFit/>
          </a:bodyPr>
          <a:lstStyle/>
          <a:p>
            <a:pPr algn="ctr" defTabSz="914400" eaLnBrk="0" fontAlgn="base" hangingPunct="0">
              <a:spcBef>
                <a:spcPct val="0"/>
              </a:spcBef>
              <a:spcAft>
                <a:spcPct val="0"/>
              </a:spcAft>
            </a:pPr>
            <a:r>
              <a:rPr lang="de-AT" sz="2000" b="1" dirty="0" err="1" smtClean="0">
                <a:solidFill>
                  <a:srgbClr val="2D2D8A"/>
                </a:solidFill>
                <a:latin typeface="Calibri" pitchFamily="34" charset="0"/>
                <a:ea typeface="ＭＳ Ｐゴシック" charset="-128"/>
                <a:cs typeface="Calibri" pitchFamily="34" charset="0"/>
              </a:rPr>
              <a:t>Magnetically</a:t>
            </a:r>
            <a:r>
              <a:rPr lang="de-AT" sz="2000" b="1" dirty="0">
                <a:solidFill>
                  <a:srgbClr val="2D2D8A"/>
                </a:solidFill>
                <a:latin typeface="Calibri" pitchFamily="34" charset="0"/>
                <a:ea typeface="ＭＳ Ｐゴシック" charset="-128"/>
                <a:cs typeface="Calibri" pitchFamily="34" charset="0"/>
              </a:rPr>
              <a:t> </a:t>
            </a:r>
            <a:r>
              <a:rPr lang="de-AT" sz="2000" b="1" dirty="0" err="1" smtClean="0">
                <a:solidFill>
                  <a:srgbClr val="2D2D8A"/>
                </a:solidFill>
                <a:latin typeface="Calibri" pitchFamily="34" charset="0"/>
                <a:ea typeface="ＭＳ Ｐゴシック" charset="-128"/>
                <a:cs typeface="Calibri" pitchFamily="34" charset="0"/>
              </a:rPr>
              <a:t>levitated</a:t>
            </a:r>
            <a:r>
              <a:rPr lang="de-AT" sz="2000" b="1" dirty="0">
                <a:solidFill>
                  <a:srgbClr val="2D2D8A"/>
                </a:solidFill>
                <a:latin typeface="Calibri" pitchFamily="34" charset="0"/>
                <a:ea typeface="ＭＳ Ｐゴシック" charset="-128"/>
                <a:cs typeface="Calibri" pitchFamily="34" charset="0"/>
              </a:rPr>
              <a:t> </a:t>
            </a:r>
            <a:r>
              <a:rPr lang="de-AT" sz="2000" b="1" dirty="0" err="1" smtClean="0">
                <a:solidFill>
                  <a:srgbClr val="2D2D8A"/>
                </a:solidFill>
                <a:latin typeface="Calibri" pitchFamily="34" charset="0"/>
                <a:ea typeface="ＭＳ Ｐゴシック" charset="-128"/>
                <a:cs typeface="Calibri" pitchFamily="34" charset="0"/>
              </a:rPr>
              <a:t>spheres</a:t>
            </a:r>
            <a:endParaRPr lang="de-AT" sz="2000" b="1" dirty="0" smtClean="0">
              <a:solidFill>
                <a:srgbClr val="2D2D8A"/>
              </a:solidFill>
              <a:latin typeface="Calibri" pitchFamily="34" charset="0"/>
              <a:ea typeface="ＭＳ Ｐゴシック" charset="-128"/>
              <a:cs typeface="Calibri" pitchFamily="34" charset="0"/>
            </a:endParaRPr>
          </a:p>
          <a:p>
            <a:pPr defTabSz="914400" eaLnBrk="0" fontAlgn="base" hangingPunct="0">
              <a:spcBef>
                <a:spcPct val="0"/>
              </a:spcBef>
              <a:spcAft>
                <a:spcPct val="0"/>
              </a:spcAft>
            </a:pPr>
            <a:r>
              <a:rPr lang="de-AT" sz="1600" dirty="0" smtClean="0">
                <a:solidFill>
                  <a:srgbClr val="2D2D8A"/>
                </a:solidFill>
                <a:latin typeface="Calibri" pitchFamily="34" charset="0"/>
                <a:ea typeface="ＭＳ Ｐゴシック" charset="-128"/>
                <a:cs typeface="Calibri" pitchFamily="34" charset="0"/>
              </a:rPr>
              <a:t>	(Romero-Isart et al., 1112.5609</a:t>
            </a:r>
          </a:p>
          <a:p>
            <a:pPr defTabSz="914400" eaLnBrk="0" fontAlgn="base" hangingPunct="0">
              <a:spcBef>
                <a:spcPct val="0"/>
              </a:spcBef>
              <a:spcAft>
                <a:spcPct val="0"/>
              </a:spcAft>
            </a:pPr>
            <a:r>
              <a:rPr lang="de-AT" sz="1600" dirty="0" smtClean="0">
                <a:solidFill>
                  <a:srgbClr val="2D2D8A"/>
                </a:solidFill>
                <a:latin typeface="Calibri" pitchFamily="34" charset="0"/>
                <a:ea typeface="ＭＳ Ｐゴシック" charset="-128"/>
                <a:cs typeface="Calibri" pitchFamily="34" charset="0"/>
              </a:rPr>
              <a:t>	</a:t>
            </a:r>
            <a:r>
              <a:rPr lang="de-AT" sz="1600" dirty="0" err="1" smtClean="0">
                <a:solidFill>
                  <a:srgbClr val="2D2D8A"/>
                </a:solidFill>
                <a:latin typeface="Calibri" pitchFamily="34" charset="0"/>
                <a:ea typeface="ＭＳ Ｐゴシック" charset="-128"/>
                <a:cs typeface="Calibri" pitchFamily="34" charset="0"/>
              </a:rPr>
              <a:t>Cirio</a:t>
            </a:r>
            <a:r>
              <a:rPr lang="de-AT" sz="1600" dirty="0" smtClean="0">
                <a:solidFill>
                  <a:srgbClr val="2D2D8A"/>
                </a:solidFill>
                <a:latin typeface="Calibri" pitchFamily="34" charset="0"/>
                <a:ea typeface="ＭＳ Ｐゴシック" charset="-128"/>
                <a:cs typeface="Calibri" pitchFamily="34" charset="0"/>
              </a:rPr>
              <a:t> et al., 1112.5208)  </a:t>
            </a:r>
          </a:p>
          <a:p>
            <a:pPr algn="ctr" defTabSz="914400" eaLnBrk="0" fontAlgn="base" hangingPunct="0">
              <a:spcBef>
                <a:spcPct val="0"/>
              </a:spcBef>
              <a:spcAft>
                <a:spcPct val="0"/>
              </a:spcAft>
            </a:pPr>
            <a:endParaRPr lang="de-AT" sz="2000" b="1" dirty="0">
              <a:solidFill>
                <a:srgbClr val="2D2D8A"/>
              </a:solidFill>
              <a:latin typeface="Calibri" pitchFamily="34" charset="0"/>
              <a:ea typeface="ＭＳ Ｐゴシック" charset="-128"/>
              <a:cs typeface="Calibri" pitchFamily="34" charset="0"/>
            </a:endParaRPr>
          </a:p>
        </p:txBody>
      </p:sp>
      <p:sp>
        <p:nvSpPr>
          <p:cNvPr id="8" name="Rectangle 13"/>
          <p:cNvSpPr>
            <a:spLocks noChangeArrowheads="1"/>
          </p:cNvSpPr>
          <p:nvPr/>
        </p:nvSpPr>
        <p:spPr bwMode="auto">
          <a:xfrm>
            <a:off x="179388" y="2837806"/>
            <a:ext cx="6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spAutoFit/>
          </a:bodyPr>
          <a:lstStyle/>
          <a:p>
            <a:pPr defTabSz="914400" eaLnBrk="0" fontAlgn="base" hangingPunct="0">
              <a:spcBef>
                <a:spcPct val="0"/>
              </a:spcBef>
              <a:spcAft>
                <a:spcPct val="0"/>
              </a:spcAft>
            </a:pPr>
            <a:endParaRPr lang="de-DE" sz="2400" smtClean="0">
              <a:solidFill>
                <a:srgbClr val="000000"/>
              </a:solidFill>
              <a:latin typeface="Calibri" pitchFamily="34" charset="0"/>
              <a:ea typeface="ＭＳ Ｐゴシック" pitchFamily="34" charset="-128"/>
              <a:cs typeface="Calibri" pitchFamily="34" charset="0"/>
            </a:endParaRPr>
          </a:p>
        </p:txBody>
      </p:sp>
      <p:sp>
        <p:nvSpPr>
          <p:cNvPr id="9" name="Rechteck 8"/>
          <p:cNvSpPr/>
          <p:nvPr/>
        </p:nvSpPr>
        <p:spPr>
          <a:xfrm>
            <a:off x="-4850137" y="2250779"/>
            <a:ext cx="4564070" cy="338554"/>
          </a:xfrm>
          <a:prstGeom prst="rect">
            <a:avLst/>
          </a:prstGeom>
        </p:spPr>
        <p:txBody>
          <a:bodyPr wrap="none">
            <a:spAutoFit/>
          </a:bodyPr>
          <a:lstStyle/>
          <a:p>
            <a:pPr algn="ctr" defTabSz="914400" eaLnBrk="0" fontAlgn="base" hangingPunct="0">
              <a:spcBef>
                <a:spcPct val="0"/>
              </a:spcBef>
              <a:spcAft>
                <a:spcPct val="0"/>
              </a:spcAft>
            </a:pPr>
            <a:r>
              <a:rPr lang="de-AT" sz="1600" dirty="0" smtClean="0">
                <a:solidFill>
                  <a:srgbClr val="000000"/>
                </a:solidFill>
                <a:latin typeface="OfficinaSansITCPro Book" pitchFamily="50" charset="0"/>
                <a:ea typeface="ＭＳ Ｐゴシック" charset="-128"/>
              </a:rPr>
              <a:t>	arXiv:1112.5609v1 [</a:t>
            </a:r>
            <a:r>
              <a:rPr lang="de-AT" sz="1600" dirty="0" err="1" smtClean="0">
                <a:solidFill>
                  <a:srgbClr val="000000"/>
                </a:solidFill>
                <a:latin typeface="OfficinaSansITCPro Book" pitchFamily="50" charset="0"/>
                <a:ea typeface="ＭＳ Ｐゴシック" charset="-128"/>
              </a:rPr>
              <a:t>quant-ph</a:t>
            </a:r>
            <a:r>
              <a:rPr lang="de-AT" sz="1600" dirty="0" smtClean="0">
                <a:solidFill>
                  <a:srgbClr val="000000"/>
                </a:solidFill>
                <a:latin typeface="OfficinaSansITCPro Book" pitchFamily="50" charset="0"/>
                <a:ea typeface="ＭＳ Ｐゴシック" charset="-128"/>
              </a:rPr>
              <a:t>]</a:t>
            </a:r>
            <a:endParaRPr lang="de-AT" sz="1600" dirty="0">
              <a:solidFill>
                <a:srgbClr val="000000"/>
              </a:solidFill>
              <a:latin typeface="OfficinaSansITCPro Book" pitchFamily="50" charset="0"/>
              <a:ea typeface="ＭＳ Ｐゴシック" charset="-128"/>
            </a:endParaRPr>
          </a:p>
        </p:txBody>
      </p:sp>
      <p:sp>
        <p:nvSpPr>
          <p:cNvPr id="11" name="Rectangle 14"/>
          <p:cNvSpPr>
            <a:spLocks noChangeArrowheads="1"/>
          </p:cNvSpPr>
          <p:nvPr/>
        </p:nvSpPr>
        <p:spPr bwMode="auto">
          <a:xfrm>
            <a:off x="179388" y="2837806"/>
            <a:ext cx="6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spAutoFit/>
          </a:bodyPr>
          <a:lstStyle/>
          <a:p>
            <a:pPr defTabSz="914400" eaLnBrk="0" fontAlgn="base" hangingPunct="0">
              <a:spcBef>
                <a:spcPct val="0"/>
              </a:spcBef>
              <a:spcAft>
                <a:spcPct val="0"/>
              </a:spcAft>
            </a:pPr>
            <a:endParaRPr lang="de-DE" sz="2400" smtClean="0">
              <a:solidFill>
                <a:srgbClr val="000000"/>
              </a:solidFill>
              <a:latin typeface="Calibri" pitchFamily="34" charset="0"/>
              <a:ea typeface="ＭＳ Ｐゴシック" pitchFamily="34" charset="-128"/>
              <a:cs typeface="Calibri" pitchFamily="34" charset="0"/>
            </a:endParaRPr>
          </a:p>
        </p:txBody>
      </p:sp>
      <p:sp>
        <p:nvSpPr>
          <p:cNvPr id="3" name="Rechteck 2"/>
          <p:cNvSpPr/>
          <p:nvPr/>
        </p:nvSpPr>
        <p:spPr bwMode="auto">
          <a:xfrm>
            <a:off x="5341764" y="471178"/>
            <a:ext cx="3195596" cy="3559201"/>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dirty="0" smtClean="0">
              <a:solidFill>
                <a:srgbClr val="000000"/>
              </a:solidFill>
              <a:latin typeface="OfficinaSansITCPro Book" pitchFamily="50" charset="0"/>
              <a:ea typeface="ＭＳ Ｐゴシック" charset="-128"/>
            </a:endParaRPr>
          </a:p>
        </p:txBody>
      </p:sp>
      <p:pic>
        <p:nvPicPr>
          <p:cNvPr id="18" name="Picture 12" descr="sideband_pic_laser_cool_no_cav.t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85157" y="1524307"/>
            <a:ext cx="2782888"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3" descr="sideband_pic_laser_cool.ti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2632" y="1504854"/>
            <a:ext cx="2808000" cy="2175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feld 3"/>
          <p:cNvSpPr txBox="1"/>
          <p:nvPr/>
        </p:nvSpPr>
        <p:spPr>
          <a:xfrm>
            <a:off x="5735163" y="960697"/>
            <a:ext cx="2877723" cy="769441"/>
          </a:xfrm>
          <a:prstGeom prst="rect">
            <a:avLst/>
          </a:prstGeom>
          <a:noFill/>
        </p:spPr>
        <p:txBody>
          <a:bodyPr wrap="none" rtlCol="0">
            <a:spAutoFit/>
          </a:bodyPr>
          <a:lstStyle/>
          <a:p>
            <a:r>
              <a:rPr lang="de-DE" b="1" i="1" dirty="0" err="1" smtClean="0">
                <a:solidFill>
                  <a:srgbClr val="000000"/>
                </a:solidFill>
                <a:latin typeface="Calibri"/>
                <a:cs typeface="Calibri"/>
              </a:rPr>
              <a:t>Cavity</a:t>
            </a:r>
            <a:r>
              <a:rPr lang="de-DE" b="1" i="1" dirty="0" smtClean="0">
                <a:solidFill>
                  <a:srgbClr val="000000"/>
                </a:solidFill>
                <a:latin typeface="Calibri"/>
                <a:cs typeface="Calibri"/>
              </a:rPr>
              <a:t> </a:t>
            </a:r>
            <a:r>
              <a:rPr lang="de-DE" b="1" i="1" dirty="0" err="1" smtClean="0">
                <a:solidFill>
                  <a:srgbClr val="000000"/>
                </a:solidFill>
                <a:latin typeface="Calibri"/>
                <a:cs typeface="Calibri"/>
              </a:rPr>
              <a:t>Optomechanics</a:t>
            </a:r>
            <a:endParaRPr lang="de-DE" b="1" i="1" dirty="0" smtClean="0">
              <a:solidFill>
                <a:srgbClr val="000000"/>
              </a:solidFill>
              <a:latin typeface="Calibri"/>
              <a:cs typeface="Calibri"/>
            </a:endParaRPr>
          </a:p>
          <a:p>
            <a:r>
              <a:rPr lang="de-DE" sz="1400" i="1" dirty="0" err="1" smtClean="0">
                <a:solidFill>
                  <a:srgbClr val="000000"/>
                </a:solidFill>
                <a:latin typeface="Calibri"/>
                <a:cs typeface="Calibri"/>
              </a:rPr>
              <a:t>Rev.Mod.Phys</a:t>
            </a:r>
            <a:r>
              <a:rPr lang="de-DE" sz="1400" i="1" dirty="0" smtClean="0">
                <a:solidFill>
                  <a:srgbClr val="000000"/>
                </a:solidFill>
                <a:latin typeface="Calibri"/>
                <a:cs typeface="Calibri"/>
              </a:rPr>
              <a:t>. 86, 1391 (2014)</a:t>
            </a:r>
          </a:p>
          <a:p>
            <a:r>
              <a:rPr lang="de-DE" sz="1200" dirty="0" err="1" smtClean="0">
                <a:solidFill>
                  <a:srgbClr val="000000"/>
                </a:solidFill>
                <a:latin typeface="Calibri"/>
                <a:cs typeface="Calibri"/>
              </a:rPr>
              <a:t>based</a:t>
            </a:r>
            <a:r>
              <a:rPr lang="de-DE" sz="1200" dirty="0" smtClean="0">
                <a:solidFill>
                  <a:srgbClr val="000000"/>
                </a:solidFill>
                <a:latin typeface="Calibri"/>
                <a:cs typeface="Calibri"/>
              </a:rPr>
              <a:t> on </a:t>
            </a:r>
            <a:r>
              <a:rPr lang="de-DE" sz="1200" dirty="0" err="1" smtClean="0">
                <a:solidFill>
                  <a:srgbClr val="000000"/>
                </a:solidFill>
                <a:latin typeface="Calibri"/>
                <a:cs typeface="Calibri"/>
              </a:rPr>
              <a:t>the</a:t>
            </a:r>
            <a:r>
              <a:rPr lang="de-DE" sz="1200" dirty="0" smtClean="0">
                <a:solidFill>
                  <a:srgbClr val="000000"/>
                </a:solidFill>
                <a:latin typeface="Calibri"/>
                <a:cs typeface="Calibri"/>
              </a:rPr>
              <a:t> </a:t>
            </a:r>
            <a:r>
              <a:rPr lang="de-DE" sz="1200" dirty="0" err="1" smtClean="0">
                <a:solidFill>
                  <a:srgbClr val="000000"/>
                </a:solidFill>
                <a:latin typeface="Calibri"/>
                <a:cs typeface="Calibri"/>
              </a:rPr>
              <a:t>pioneering</a:t>
            </a:r>
            <a:r>
              <a:rPr lang="de-DE" sz="1200" dirty="0" smtClean="0">
                <a:solidFill>
                  <a:srgbClr val="000000"/>
                </a:solidFill>
                <a:latin typeface="Calibri"/>
                <a:cs typeface="Calibri"/>
              </a:rPr>
              <a:t> </a:t>
            </a:r>
            <a:r>
              <a:rPr lang="de-DE" sz="1200" dirty="0" err="1" smtClean="0">
                <a:solidFill>
                  <a:srgbClr val="000000"/>
                </a:solidFill>
                <a:latin typeface="Calibri"/>
                <a:cs typeface="Calibri"/>
              </a:rPr>
              <a:t>work</a:t>
            </a:r>
            <a:r>
              <a:rPr lang="de-DE" sz="1200" dirty="0" smtClean="0">
                <a:solidFill>
                  <a:srgbClr val="000000"/>
                </a:solidFill>
                <a:latin typeface="Calibri"/>
                <a:cs typeface="Calibri"/>
              </a:rPr>
              <a:t> </a:t>
            </a:r>
            <a:r>
              <a:rPr lang="de-DE" sz="1200" dirty="0" err="1" smtClean="0">
                <a:solidFill>
                  <a:srgbClr val="000000"/>
                </a:solidFill>
                <a:latin typeface="Calibri"/>
                <a:cs typeface="Calibri"/>
              </a:rPr>
              <a:t>of</a:t>
            </a:r>
            <a:r>
              <a:rPr lang="de-DE" sz="1200" dirty="0" smtClean="0">
                <a:solidFill>
                  <a:srgbClr val="000000"/>
                </a:solidFill>
                <a:latin typeface="Calibri"/>
                <a:cs typeface="Calibri"/>
              </a:rPr>
              <a:t> </a:t>
            </a:r>
            <a:r>
              <a:rPr lang="de-DE" sz="1200" dirty="0" err="1" smtClean="0">
                <a:solidFill>
                  <a:srgbClr val="000000"/>
                </a:solidFill>
                <a:latin typeface="Calibri"/>
                <a:cs typeface="Calibri"/>
              </a:rPr>
              <a:t>Braginsky</a:t>
            </a:r>
            <a:endParaRPr lang="de-DE" sz="1200" dirty="0">
              <a:solidFill>
                <a:srgbClr val="000000"/>
              </a:solidFill>
              <a:latin typeface="Calibri"/>
              <a:cs typeface="Calibri"/>
            </a:endParaRPr>
          </a:p>
        </p:txBody>
      </p:sp>
    </p:spTree>
    <p:extLst>
      <p:ext uri="{BB962C8B-B14F-4D97-AF65-F5344CB8AC3E}">
        <p14:creationId xmlns:p14="http://schemas.microsoft.com/office/powerpoint/2010/main" val="2592951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6"/>
          <p:cNvPicPr>
            <a:picLocks noChangeAspect="1"/>
          </p:cNvPicPr>
          <p:nvPr/>
        </p:nvPicPr>
        <p:blipFill rotWithShape="1">
          <a:blip r:embed="rId3"/>
          <a:srcRect t="18273" b="7051"/>
          <a:stretch/>
        </p:blipFill>
        <p:spPr>
          <a:xfrm>
            <a:off x="-1393538" y="0"/>
            <a:ext cx="11880346" cy="6858000"/>
          </a:xfrm>
          <a:prstGeom prst="rect">
            <a:avLst/>
          </a:prstGeom>
        </p:spPr>
      </p:pic>
      <p:sp>
        <p:nvSpPr>
          <p:cNvPr id="3" name="Textfeld 2"/>
          <p:cNvSpPr txBox="1"/>
          <p:nvPr/>
        </p:nvSpPr>
        <p:spPr>
          <a:xfrm>
            <a:off x="456552" y="617442"/>
            <a:ext cx="4563494" cy="646331"/>
          </a:xfrm>
          <a:prstGeom prst="rect">
            <a:avLst/>
          </a:prstGeom>
          <a:noFill/>
        </p:spPr>
        <p:txBody>
          <a:bodyPr wrap="none" rtlCol="0">
            <a:spAutoFit/>
          </a:bodyPr>
          <a:lstStyle/>
          <a:p>
            <a:pPr algn="ctr" defTabSz="914400" eaLnBrk="0" fontAlgn="base" hangingPunct="0">
              <a:spcBef>
                <a:spcPct val="0"/>
              </a:spcBef>
              <a:spcAft>
                <a:spcPct val="0"/>
              </a:spcAft>
            </a:pPr>
            <a:r>
              <a:rPr lang="de-DE" sz="3600" b="1" dirty="0" smtClean="0">
                <a:solidFill>
                  <a:srgbClr val="FFFFFF"/>
                </a:solidFill>
                <a:latin typeface="Calibri"/>
                <a:ea typeface="ＭＳ Ｐゴシック" charset="-128"/>
                <a:cs typeface="Calibri"/>
              </a:rPr>
              <a:t>A </a:t>
            </a:r>
            <a:r>
              <a:rPr lang="de-DE" sz="3600" b="1" dirty="0" err="1" smtClean="0">
                <a:solidFill>
                  <a:srgbClr val="FFFFFF"/>
                </a:solidFill>
                <a:latin typeface="Calibri"/>
                <a:ea typeface="ＭＳ Ｐゴシック" charset="-128"/>
                <a:cs typeface="Calibri"/>
              </a:rPr>
              <a:t>cavity</a:t>
            </a:r>
            <a:r>
              <a:rPr lang="de-DE" sz="3600" b="1" dirty="0" smtClean="0">
                <a:solidFill>
                  <a:srgbClr val="FFFFFF"/>
                </a:solidFill>
                <a:latin typeface="Calibri"/>
                <a:ea typeface="ＭＳ Ｐゴシック" charset="-128"/>
                <a:cs typeface="Calibri"/>
              </a:rPr>
              <a:t>-fiber </a:t>
            </a:r>
            <a:r>
              <a:rPr lang="de-DE" sz="3600" b="1" dirty="0" err="1" smtClean="0">
                <a:solidFill>
                  <a:srgbClr val="FFFFFF"/>
                </a:solidFill>
                <a:latin typeface="Calibri"/>
                <a:ea typeface="ＭＳ Ｐゴシック" charset="-128"/>
                <a:cs typeface="Calibri"/>
              </a:rPr>
              <a:t>interface</a:t>
            </a:r>
            <a:endParaRPr lang="de-DE" sz="3600" b="1" dirty="0">
              <a:solidFill>
                <a:srgbClr val="FFFFFF"/>
              </a:solidFill>
              <a:latin typeface="Calibri"/>
              <a:ea typeface="ＭＳ Ｐゴシック" charset="-128"/>
              <a:cs typeface="Calibri"/>
            </a:endParaRPr>
          </a:p>
        </p:txBody>
      </p:sp>
      <p:sp>
        <p:nvSpPr>
          <p:cNvPr id="4" name="Textfeld 3"/>
          <p:cNvSpPr txBox="1"/>
          <p:nvPr/>
        </p:nvSpPr>
        <p:spPr>
          <a:xfrm>
            <a:off x="133674" y="6167043"/>
            <a:ext cx="4557107" cy="400110"/>
          </a:xfrm>
          <a:prstGeom prst="rect">
            <a:avLst/>
          </a:prstGeom>
          <a:noFill/>
        </p:spPr>
        <p:txBody>
          <a:bodyPr wrap="none" rtlCol="0">
            <a:spAutoFit/>
          </a:bodyPr>
          <a:lstStyle/>
          <a:p>
            <a:r>
              <a:rPr lang="de-DE" sz="2000" dirty="0" smtClean="0">
                <a:solidFill>
                  <a:srgbClr val="FFFFFF"/>
                </a:solidFill>
                <a:latin typeface="Calibri"/>
                <a:cs typeface="Calibri"/>
              </a:rPr>
              <a:t>D. Grass, U. Delic, M.&amp;C. Siegele, N. Kiesel</a:t>
            </a:r>
            <a:endParaRPr lang="de-DE" sz="2000" dirty="0">
              <a:solidFill>
                <a:srgbClr val="FFFFFF"/>
              </a:solidFill>
              <a:latin typeface="Calibri"/>
              <a:cs typeface="Calibri"/>
            </a:endParaRPr>
          </a:p>
        </p:txBody>
      </p:sp>
    </p:spTree>
    <p:extLst>
      <p:ext uri="{BB962C8B-B14F-4D97-AF65-F5344CB8AC3E}">
        <p14:creationId xmlns:p14="http://schemas.microsoft.com/office/powerpoint/2010/main" val="418663231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Bild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28633" y="-228599"/>
            <a:ext cx="11612372" cy="867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p:cNvSpPr txBox="1">
            <a:spLocks noChangeArrowheads="1"/>
          </p:cNvSpPr>
          <p:nvPr/>
        </p:nvSpPr>
        <p:spPr bwMode="auto">
          <a:xfrm>
            <a:off x="63501" y="-69850"/>
            <a:ext cx="94234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err="1" smtClean="0">
                <a:solidFill>
                  <a:srgbClr val="FFFFFF"/>
                </a:solidFill>
                <a:latin typeface="Arial" pitchFamily="34" charset="0"/>
                <a:ea typeface="ＭＳ Ｐゴシック" charset="-128"/>
                <a:cs typeface="Arial" pitchFamily="34" charset="0"/>
              </a:rPr>
              <a:t>Optically</a:t>
            </a:r>
            <a:r>
              <a:rPr lang="de-DE" sz="2200" b="1" dirty="0" smtClean="0">
                <a:solidFill>
                  <a:srgbClr val="FFFFFF"/>
                </a:solidFill>
                <a:latin typeface="Arial" pitchFamily="34" charset="0"/>
                <a:ea typeface="ＭＳ Ｐゴシック" charset="-128"/>
                <a:cs typeface="Arial" pitchFamily="34" charset="0"/>
              </a:rPr>
              <a:t> </a:t>
            </a:r>
            <a:r>
              <a:rPr lang="de-DE" sz="2200" b="1" dirty="0" err="1" smtClean="0">
                <a:solidFill>
                  <a:srgbClr val="FFFFFF"/>
                </a:solidFill>
                <a:latin typeface="Arial" pitchFamily="34" charset="0"/>
                <a:ea typeface="ＭＳ Ｐゴシック" charset="-128"/>
                <a:cs typeface="Arial" pitchFamily="34" charset="0"/>
              </a:rPr>
              <a:t>trapped</a:t>
            </a:r>
            <a:r>
              <a:rPr lang="de-DE" sz="2200" b="1" dirty="0" smtClean="0">
                <a:solidFill>
                  <a:srgbClr val="FFFFFF"/>
                </a:solidFill>
                <a:latin typeface="Arial" pitchFamily="34" charset="0"/>
                <a:ea typeface="ＭＳ Ｐゴシック" charset="-128"/>
                <a:cs typeface="Arial" pitchFamily="34" charset="0"/>
              </a:rPr>
              <a:t> </a:t>
            </a:r>
            <a:r>
              <a:rPr lang="de-DE" sz="2200" b="1" dirty="0" err="1" smtClean="0">
                <a:solidFill>
                  <a:srgbClr val="FFFFFF"/>
                </a:solidFill>
                <a:latin typeface="Arial" pitchFamily="34" charset="0"/>
                <a:ea typeface="ＭＳ Ｐゴシック" charset="-128"/>
                <a:cs typeface="Arial" pitchFamily="34" charset="0"/>
              </a:rPr>
              <a:t>nanospheres</a:t>
            </a:r>
            <a:r>
              <a:rPr lang="de-DE" sz="2200" b="1" dirty="0" smtClean="0">
                <a:solidFill>
                  <a:srgbClr val="FFFFFF"/>
                </a:solidFill>
                <a:latin typeface="Arial" pitchFamily="34" charset="0"/>
                <a:ea typeface="ＭＳ Ｐゴシック" charset="-128"/>
                <a:cs typeface="Arial" pitchFamily="34" charset="0"/>
              </a:rPr>
              <a:t> </a:t>
            </a:r>
            <a:r>
              <a:rPr lang="de-DE" sz="2200" b="1" dirty="0" err="1" smtClean="0">
                <a:solidFill>
                  <a:srgbClr val="FFFFFF"/>
                </a:solidFill>
                <a:latin typeface="Arial" pitchFamily="34" charset="0"/>
                <a:ea typeface="ＭＳ Ｐゴシック" charset="-128"/>
                <a:cs typeface="Arial" pitchFamily="34" charset="0"/>
              </a:rPr>
              <a:t>as</a:t>
            </a:r>
            <a:r>
              <a:rPr lang="de-DE" sz="2200" b="1" dirty="0" smtClean="0">
                <a:solidFill>
                  <a:srgbClr val="FFFFFF"/>
                </a:solidFill>
                <a:latin typeface="Arial" pitchFamily="34" charset="0"/>
                <a:ea typeface="ＭＳ Ｐゴシック" charset="-128"/>
                <a:cs typeface="Arial" pitchFamily="34" charset="0"/>
              </a:rPr>
              <a:t> </a:t>
            </a:r>
            <a:r>
              <a:rPr lang="de-DE" sz="2200" b="1" dirty="0" err="1" smtClean="0">
                <a:solidFill>
                  <a:srgbClr val="FFFFFF"/>
                </a:solidFill>
                <a:latin typeface="Arial" pitchFamily="34" charset="0"/>
                <a:ea typeface="ＭＳ Ｐゴシック" charset="-128"/>
                <a:cs typeface="Arial" pitchFamily="34" charset="0"/>
              </a:rPr>
              <a:t>mechanical</a:t>
            </a:r>
            <a:r>
              <a:rPr lang="de-DE" sz="2200" b="1" dirty="0" smtClean="0">
                <a:solidFill>
                  <a:srgbClr val="FFFFFF"/>
                </a:solidFill>
                <a:latin typeface="Arial" pitchFamily="34" charset="0"/>
                <a:ea typeface="ＭＳ Ｐゴシック" charset="-128"/>
                <a:cs typeface="Arial" pitchFamily="34" charset="0"/>
              </a:rPr>
              <a:t> </a:t>
            </a:r>
            <a:r>
              <a:rPr lang="de-DE" sz="2200" b="1" dirty="0" err="1" smtClean="0">
                <a:solidFill>
                  <a:srgbClr val="FFFFFF"/>
                </a:solidFill>
                <a:latin typeface="Arial" pitchFamily="34" charset="0"/>
                <a:ea typeface="ＭＳ Ｐゴシック" charset="-128"/>
                <a:cs typeface="Arial" pitchFamily="34" charset="0"/>
              </a:rPr>
              <a:t>resonators</a:t>
            </a:r>
            <a:endParaRPr lang="de-DE" sz="2200" b="1" dirty="0" smtClean="0">
              <a:solidFill>
                <a:srgbClr val="FFFFFF"/>
              </a:solidFill>
              <a:latin typeface="Arial" pitchFamily="34" charset="0"/>
              <a:ea typeface="ＭＳ Ｐゴシック" charset="-128"/>
              <a:cs typeface="Arial" pitchFamily="34" charset="0"/>
            </a:endParaRPr>
          </a:p>
        </p:txBody>
      </p:sp>
      <p:pic>
        <p:nvPicPr>
          <p:cNvPr id="21606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7554" y="475024"/>
            <a:ext cx="4807647" cy="3247823"/>
          </a:xfrm>
          <a:prstGeom prst="rect">
            <a:avLst/>
          </a:prstGeom>
          <a:solidFill>
            <a:schemeClr val="bg1">
              <a:alpha val="65000"/>
            </a:schemeClr>
          </a:solidFill>
          <a:ln>
            <a:noFill/>
          </a:ln>
          <a:effectLst/>
        </p:spPr>
      </p:pic>
      <p:pic>
        <p:nvPicPr>
          <p:cNvPr id="216064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907" b="4620"/>
          <a:stretch/>
        </p:blipFill>
        <p:spPr bwMode="auto">
          <a:xfrm>
            <a:off x="3774726" y="3724783"/>
            <a:ext cx="4810474" cy="2998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5612813" y="2870200"/>
            <a:ext cx="312906"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Symbol" pitchFamily="18" charset="2"/>
                <a:ea typeface="ＭＳ Ｐゴシック" charset="-128"/>
              </a:rPr>
              <a:t>D</a:t>
            </a:r>
            <a:endParaRPr lang="de-AT" sz="1600" dirty="0">
              <a:solidFill>
                <a:srgbClr val="000000"/>
              </a:solidFill>
              <a:latin typeface="Symbol" pitchFamily="18" charset="2"/>
              <a:ea typeface="ＭＳ Ｐゴシック" charset="-128"/>
            </a:endParaRPr>
          </a:p>
        </p:txBody>
      </p:sp>
      <p:sp>
        <p:nvSpPr>
          <p:cNvPr id="8" name="Line 4"/>
          <p:cNvSpPr>
            <a:spLocks noChangeShapeType="1"/>
          </p:cNvSpPr>
          <p:nvPr/>
        </p:nvSpPr>
        <p:spPr bwMode="auto">
          <a:xfrm>
            <a:off x="6043438" y="4324351"/>
            <a:ext cx="182562" cy="0"/>
          </a:xfrm>
          <a:prstGeom prst="line">
            <a:avLst/>
          </a:prstGeom>
          <a:noFill/>
          <a:ln w="19050">
            <a:solidFill>
              <a:srgbClr val="00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9" name="Text Box 5"/>
          <p:cNvSpPr txBox="1">
            <a:spLocks noChangeArrowheads="1"/>
          </p:cNvSpPr>
          <p:nvPr/>
        </p:nvSpPr>
        <p:spPr bwMode="auto">
          <a:xfrm>
            <a:off x="6275214" y="4725199"/>
            <a:ext cx="1069524"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OfficinaSansITCPro Book" pitchFamily="-84" charset="0"/>
                <a:ea typeface="ＭＳ Ｐゴシック" pitchFamily="-84" charset="-128"/>
              </a:defRPr>
            </a:lvl1pPr>
            <a:lvl2pPr marL="37931725" indent="-37474525">
              <a:defRPr sz="2400">
                <a:solidFill>
                  <a:schemeClr val="tx1"/>
                </a:solidFill>
                <a:latin typeface="OfficinaSansITCPro Book" pitchFamily="-84" charset="0"/>
                <a:ea typeface="ＭＳ Ｐゴシック" pitchFamily="-84" charset="-128"/>
              </a:defRPr>
            </a:lvl2pPr>
            <a:lvl3pPr>
              <a:defRPr sz="2400">
                <a:solidFill>
                  <a:schemeClr val="tx1"/>
                </a:solidFill>
                <a:latin typeface="OfficinaSansITCPro Book" pitchFamily="-84" charset="0"/>
                <a:ea typeface="ＭＳ Ｐゴシック" pitchFamily="-84" charset="-128"/>
              </a:defRPr>
            </a:lvl3pPr>
            <a:lvl4pPr>
              <a:defRPr sz="2400">
                <a:solidFill>
                  <a:schemeClr val="tx1"/>
                </a:solidFill>
                <a:latin typeface="OfficinaSansITCPro Book" pitchFamily="-84" charset="0"/>
                <a:ea typeface="ＭＳ Ｐゴシック" pitchFamily="-84" charset="-128"/>
              </a:defRPr>
            </a:lvl4pPr>
            <a:lvl5pPr>
              <a:defRPr sz="2400">
                <a:solidFill>
                  <a:schemeClr val="tx1"/>
                </a:solidFill>
                <a:latin typeface="OfficinaSansITCPro Book" pitchFamily="-84" charset="0"/>
                <a:ea typeface="ＭＳ Ｐゴシック" pitchFamily="-84" charset="-128"/>
              </a:defRPr>
            </a:lvl5pPr>
            <a:lvl6pPr marL="4572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6pPr>
            <a:lvl7pPr marL="9144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7pPr>
            <a:lvl8pPr marL="13716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8pPr>
            <a:lvl9pPr marL="18288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9pPr>
          </a:lstStyle>
          <a:p>
            <a:pPr defTabSz="914400" fontAlgn="base">
              <a:spcBef>
                <a:spcPct val="0"/>
              </a:spcBef>
              <a:spcAft>
                <a:spcPct val="0"/>
              </a:spcAft>
            </a:pPr>
            <a:r>
              <a:rPr lang="de-DE" sz="1400" dirty="0" err="1">
                <a:solidFill>
                  <a:srgbClr val="333399"/>
                </a:solidFill>
                <a:latin typeface="Arial" charset="0"/>
              </a:rPr>
              <a:t>Detuning</a:t>
            </a:r>
            <a:r>
              <a:rPr lang="de-DE" sz="1400" dirty="0">
                <a:solidFill>
                  <a:srgbClr val="333399"/>
                </a:solidFill>
                <a:latin typeface="Arial" charset="0"/>
              </a:rPr>
              <a:t> </a:t>
            </a:r>
            <a:r>
              <a:rPr lang="de-DE" sz="1400" dirty="0">
                <a:solidFill>
                  <a:srgbClr val="333399"/>
                </a:solidFill>
                <a:latin typeface="Symbol" pitchFamily="-84" charset="2"/>
              </a:rPr>
              <a:t>D</a:t>
            </a:r>
          </a:p>
        </p:txBody>
      </p:sp>
      <p:sp>
        <p:nvSpPr>
          <p:cNvPr id="10" name="Line 6"/>
          <p:cNvSpPr>
            <a:spLocks noChangeShapeType="1"/>
          </p:cNvSpPr>
          <p:nvPr/>
        </p:nvSpPr>
        <p:spPr bwMode="auto">
          <a:xfrm>
            <a:off x="6120345" y="4396582"/>
            <a:ext cx="271637" cy="392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11" name="Text Box 5"/>
          <p:cNvSpPr txBox="1">
            <a:spLocks noChangeArrowheads="1"/>
          </p:cNvSpPr>
          <p:nvPr/>
        </p:nvSpPr>
        <p:spPr bwMode="auto">
          <a:xfrm>
            <a:off x="7254877" y="4293399"/>
            <a:ext cx="1279617"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OfficinaSansITCPro Book" pitchFamily="-84" charset="0"/>
                <a:ea typeface="ＭＳ Ｐゴシック" pitchFamily="-84" charset="-128"/>
              </a:defRPr>
            </a:lvl1pPr>
            <a:lvl2pPr marL="37931725" indent="-37474525">
              <a:defRPr sz="2400">
                <a:solidFill>
                  <a:schemeClr val="tx1"/>
                </a:solidFill>
                <a:latin typeface="OfficinaSansITCPro Book" pitchFamily="-84" charset="0"/>
                <a:ea typeface="ＭＳ Ｐゴシック" pitchFamily="-84" charset="-128"/>
              </a:defRPr>
            </a:lvl2pPr>
            <a:lvl3pPr>
              <a:defRPr sz="2400">
                <a:solidFill>
                  <a:schemeClr val="tx1"/>
                </a:solidFill>
                <a:latin typeface="OfficinaSansITCPro Book" pitchFamily="-84" charset="0"/>
                <a:ea typeface="ＭＳ Ｐゴシック" pitchFamily="-84" charset="-128"/>
              </a:defRPr>
            </a:lvl3pPr>
            <a:lvl4pPr>
              <a:defRPr sz="2400">
                <a:solidFill>
                  <a:schemeClr val="tx1"/>
                </a:solidFill>
                <a:latin typeface="OfficinaSansITCPro Book" pitchFamily="-84" charset="0"/>
                <a:ea typeface="ＭＳ Ｐゴシック" pitchFamily="-84" charset="-128"/>
              </a:defRPr>
            </a:lvl4pPr>
            <a:lvl5pPr>
              <a:defRPr sz="2400">
                <a:solidFill>
                  <a:schemeClr val="tx1"/>
                </a:solidFill>
                <a:latin typeface="OfficinaSansITCPro Book" pitchFamily="-84" charset="0"/>
                <a:ea typeface="ＭＳ Ｐゴシック" pitchFamily="-84" charset="-128"/>
              </a:defRPr>
            </a:lvl5pPr>
            <a:lvl6pPr marL="4572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6pPr>
            <a:lvl7pPr marL="9144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7pPr>
            <a:lvl8pPr marL="13716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8pPr>
            <a:lvl9pPr marL="18288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9pPr>
          </a:lstStyle>
          <a:p>
            <a:pPr defTabSz="914400" fontAlgn="base">
              <a:spcBef>
                <a:spcPct val="0"/>
              </a:spcBef>
              <a:spcAft>
                <a:spcPct val="0"/>
              </a:spcAft>
            </a:pPr>
            <a:r>
              <a:rPr lang="de-DE" sz="1200">
                <a:solidFill>
                  <a:srgbClr val="333399"/>
                </a:solidFill>
                <a:latin typeface="Arial" charset="0"/>
              </a:rPr>
              <a:t>Cavity envelope</a:t>
            </a:r>
            <a:endParaRPr lang="de-DE" sz="1200">
              <a:solidFill>
                <a:srgbClr val="333399"/>
              </a:solidFill>
              <a:latin typeface="Symbol" pitchFamily="-84" charset="2"/>
            </a:endParaRPr>
          </a:p>
        </p:txBody>
      </p:sp>
      <p:sp>
        <p:nvSpPr>
          <p:cNvPr id="12" name="Line 3"/>
          <p:cNvSpPr>
            <a:spLocks noChangeShapeType="1"/>
          </p:cNvSpPr>
          <p:nvPr/>
        </p:nvSpPr>
        <p:spPr bwMode="auto">
          <a:xfrm>
            <a:off x="6203601" y="3827464"/>
            <a:ext cx="0" cy="2700336"/>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3" name="Textfeld 2"/>
          <p:cNvSpPr txBox="1"/>
          <p:nvPr/>
        </p:nvSpPr>
        <p:spPr>
          <a:xfrm>
            <a:off x="7009784" y="6337304"/>
            <a:ext cx="1633781" cy="246221"/>
          </a:xfrm>
          <a:prstGeom prst="rect">
            <a:avLst/>
          </a:prstGeom>
          <a:noFill/>
        </p:spPr>
        <p:txBody>
          <a:bodyPr wrap="none" rtlCol="0">
            <a:spAutoFit/>
          </a:bodyPr>
          <a:lstStyle/>
          <a:p>
            <a:pPr algn="ctr" defTabSz="914400" eaLnBrk="0" fontAlgn="base" hangingPunct="0">
              <a:spcBef>
                <a:spcPct val="0"/>
              </a:spcBef>
              <a:spcAft>
                <a:spcPct val="0"/>
              </a:spcAft>
            </a:pPr>
            <a:r>
              <a:rPr lang="de-AT" sz="1000" dirty="0" err="1" smtClean="0">
                <a:solidFill>
                  <a:srgbClr val="000000"/>
                </a:solidFill>
                <a:latin typeface="Calibri" pitchFamily="34" charset="0"/>
                <a:ea typeface="ＭＳ Ｐゴシック" charset="-128"/>
                <a:cs typeface="Calibri" pitchFamily="34" charset="0"/>
              </a:rPr>
              <a:t>Heterodyne</a:t>
            </a:r>
            <a:r>
              <a:rPr lang="de-AT" sz="1000" dirty="0" smtClean="0">
                <a:solidFill>
                  <a:srgbClr val="000000"/>
                </a:solidFill>
                <a:latin typeface="Calibri" pitchFamily="34" charset="0"/>
                <a:ea typeface="ＭＳ Ｐゴシック" charset="-128"/>
                <a:cs typeface="Calibri" pitchFamily="34" charset="0"/>
              </a:rPr>
              <a:t> </a:t>
            </a:r>
            <a:r>
              <a:rPr lang="de-AT" sz="1000" dirty="0" err="1" smtClean="0">
                <a:solidFill>
                  <a:srgbClr val="000000"/>
                </a:solidFill>
                <a:latin typeface="Calibri" pitchFamily="34" charset="0"/>
                <a:ea typeface="ＭＳ Ｐゴシック" charset="-128"/>
                <a:cs typeface="Calibri" pitchFamily="34" charset="0"/>
              </a:rPr>
              <a:t>beat</a:t>
            </a:r>
            <a:r>
              <a:rPr lang="de-AT" sz="1000" dirty="0" smtClean="0">
                <a:solidFill>
                  <a:srgbClr val="000000"/>
                </a:solidFill>
                <a:latin typeface="Calibri" pitchFamily="34" charset="0"/>
                <a:ea typeface="ＭＳ Ｐゴシック" charset="-128"/>
                <a:cs typeface="Calibri" pitchFamily="34" charset="0"/>
              </a:rPr>
              <a:t> </a:t>
            </a:r>
            <a:r>
              <a:rPr lang="de-AT" sz="1000" dirty="0" err="1" smtClean="0">
                <a:solidFill>
                  <a:srgbClr val="000000"/>
                </a:solidFill>
                <a:latin typeface="Calibri" pitchFamily="34" charset="0"/>
                <a:ea typeface="ＭＳ Ｐゴシック" charset="-128"/>
                <a:cs typeface="Calibri" pitchFamily="34" charset="0"/>
              </a:rPr>
              <a:t>frequency</a:t>
            </a:r>
            <a:endParaRPr lang="de-AT" sz="1000" dirty="0">
              <a:solidFill>
                <a:srgbClr val="000000"/>
              </a:solidFill>
              <a:latin typeface="Calibri" pitchFamily="34" charset="0"/>
              <a:ea typeface="ＭＳ Ｐゴシック" charset="-128"/>
              <a:cs typeface="Calibri" pitchFamily="34" charset="0"/>
            </a:endParaRPr>
          </a:p>
        </p:txBody>
      </p:sp>
      <p:sp>
        <p:nvSpPr>
          <p:cNvPr id="14" name="Textfeld 13"/>
          <p:cNvSpPr txBox="1"/>
          <p:nvPr/>
        </p:nvSpPr>
        <p:spPr>
          <a:xfrm rot="16200000">
            <a:off x="3486314" y="5773012"/>
            <a:ext cx="1364689" cy="246221"/>
          </a:xfrm>
          <a:prstGeom prst="rect">
            <a:avLst/>
          </a:prstGeom>
          <a:noFill/>
        </p:spPr>
        <p:txBody>
          <a:bodyPr wrap="none" rtlCol="0">
            <a:spAutoFit/>
          </a:bodyPr>
          <a:lstStyle/>
          <a:p>
            <a:pPr algn="ctr" defTabSz="914400" eaLnBrk="0" fontAlgn="base" hangingPunct="0">
              <a:spcBef>
                <a:spcPct val="0"/>
              </a:spcBef>
              <a:spcAft>
                <a:spcPct val="0"/>
              </a:spcAft>
            </a:pPr>
            <a:r>
              <a:rPr lang="de-AT" sz="1000" dirty="0" smtClean="0">
                <a:solidFill>
                  <a:srgbClr val="000000"/>
                </a:solidFill>
                <a:latin typeface="Calibri" pitchFamily="34" charset="0"/>
                <a:ea typeface="ＭＳ Ｐゴシック" charset="-128"/>
                <a:cs typeface="Calibri" pitchFamily="34" charset="0"/>
              </a:rPr>
              <a:t>Noise power </a:t>
            </a:r>
            <a:r>
              <a:rPr lang="de-AT" sz="1000" dirty="0" err="1" smtClean="0">
                <a:solidFill>
                  <a:srgbClr val="000000"/>
                </a:solidFill>
                <a:latin typeface="Calibri" pitchFamily="34" charset="0"/>
                <a:ea typeface="ＭＳ Ｐゴシック" charset="-128"/>
                <a:cs typeface="Calibri" pitchFamily="34" charset="0"/>
              </a:rPr>
              <a:t>spectrum</a:t>
            </a:r>
            <a:endParaRPr lang="de-AT" sz="1000" dirty="0">
              <a:solidFill>
                <a:srgbClr val="000000"/>
              </a:solidFill>
              <a:latin typeface="Calibri" pitchFamily="34" charset="0"/>
              <a:ea typeface="ＭＳ Ｐゴシック" charset="-128"/>
              <a:cs typeface="Calibri" pitchFamily="34" charset="0"/>
            </a:endParaRPr>
          </a:p>
        </p:txBody>
      </p:sp>
      <p:sp>
        <p:nvSpPr>
          <p:cNvPr id="16" name="Text Box 5"/>
          <p:cNvSpPr txBox="1">
            <a:spLocks noChangeArrowheads="1"/>
          </p:cNvSpPr>
          <p:nvPr/>
        </p:nvSpPr>
        <p:spPr bwMode="auto">
          <a:xfrm>
            <a:off x="4616478" y="5547442"/>
            <a:ext cx="115279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OfficinaSansITCPro Book" pitchFamily="-84" charset="0"/>
                <a:ea typeface="ＭＳ Ｐゴシック" pitchFamily="-84" charset="-128"/>
              </a:defRPr>
            </a:lvl1pPr>
            <a:lvl2pPr marL="37931725" indent="-37474525">
              <a:defRPr sz="2400">
                <a:solidFill>
                  <a:schemeClr val="tx1"/>
                </a:solidFill>
                <a:latin typeface="OfficinaSansITCPro Book" pitchFamily="-84" charset="0"/>
                <a:ea typeface="ＭＳ Ｐゴシック" pitchFamily="-84" charset="-128"/>
              </a:defRPr>
            </a:lvl2pPr>
            <a:lvl3pPr>
              <a:defRPr sz="2400">
                <a:solidFill>
                  <a:schemeClr val="tx1"/>
                </a:solidFill>
                <a:latin typeface="OfficinaSansITCPro Book" pitchFamily="-84" charset="0"/>
                <a:ea typeface="ＭＳ Ｐゴシック" pitchFamily="-84" charset="-128"/>
              </a:defRPr>
            </a:lvl3pPr>
            <a:lvl4pPr>
              <a:defRPr sz="2400">
                <a:solidFill>
                  <a:schemeClr val="tx1"/>
                </a:solidFill>
                <a:latin typeface="OfficinaSansITCPro Book" pitchFamily="-84" charset="0"/>
                <a:ea typeface="ＭＳ Ｐゴシック" pitchFamily="-84" charset="-128"/>
              </a:defRPr>
            </a:lvl4pPr>
            <a:lvl5pPr>
              <a:defRPr sz="2400">
                <a:solidFill>
                  <a:schemeClr val="tx1"/>
                </a:solidFill>
                <a:latin typeface="OfficinaSansITCPro Book" pitchFamily="-84" charset="0"/>
                <a:ea typeface="ＭＳ Ｐゴシック" pitchFamily="-84" charset="-128"/>
              </a:defRPr>
            </a:lvl5pPr>
            <a:lvl6pPr marL="4572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6pPr>
            <a:lvl7pPr marL="9144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7pPr>
            <a:lvl8pPr marL="13716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8pPr>
            <a:lvl9pPr marL="1828800" eaLnBrk="0" fontAlgn="base" hangingPunct="0">
              <a:spcBef>
                <a:spcPct val="0"/>
              </a:spcBef>
              <a:spcAft>
                <a:spcPct val="0"/>
              </a:spcAft>
              <a:defRPr sz="2400">
                <a:solidFill>
                  <a:schemeClr val="tx1"/>
                </a:solidFill>
                <a:latin typeface="OfficinaSansITCPro Book" pitchFamily="-84" charset="0"/>
                <a:ea typeface="ＭＳ Ｐゴシック" pitchFamily="-84" charset="-128"/>
              </a:defRPr>
            </a:lvl9pPr>
          </a:lstStyle>
          <a:p>
            <a:pPr defTabSz="914400" fontAlgn="base">
              <a:spcBef>
                <a:spcPct val="0"/>
              </a:spcBef>
              <a:spcAft>
                <a:spcPct val="0"/>
              </a:spcAft>
            </a:pPr>
            <a:r>
              <a:rPr lang="de-DE" sz="1400" dirty="0" err="1" smtClean="0">
                <a:solidFill>
                  <a:srgbClr val="333399"/>
                </a:solidFill>
                <a:latin typeface="Arial" charset="0"/>
              </a:rPr>
              <a:t>Nanosphere</a:t>
            </a:r>
            <a:r>
              <a:rPr lang="de-DE" sz="1400" dirty="0" smtClean="0">
                <a:solidFill>
                  <a:srgbClr val="333399"/>
                </a:solidFill>
                <a:latin typeface="Arial" charset="0"/>
              </a:rPr>
              <a:t> </a:t>
            </a:r>
            <a:r>
              <a:rPr lang="de-DE" sz="1400" dirty="0" err="1" smtClean="0">
                <a:solidFill>
                  <a:srgbClr val="333399"/>
                </a:solidFill>
                <a:latin typeface="Arial" charset="0"/>
              </a:rPr>
              <a:t>motion</a:t>
            </a:r>
            <a:endParaRPr lang="de-DE" sz="1400" dirty="0">
              <a:solidFill>
                <a:srgbClr val="333399"/>
              </a:solidFill>
              <a:latin typeface="Symbol" pitchFamily="-84" charset="2"/>
            </a:endParaRPr>
          </a:p>
        </p:txBody>
      </p:sp>
      <p:sp>
        <p:nvSpPr>
          <p:cNvPr id="17" name="Line 6"/>
          <p:cNvSpPr>
            <a:spLocks noChangeShapeType="1"/>
          </p:cNvSpPr>
          <p:nvPr/>
        </p:nvSpPr>
        <p:spPr bwMode="auto">
          <a:xfrm>
            <a:off x="5360163" y="5896118"/>
            <a:ext cx="67909" cy="2887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sp>
        <p:nvSpPr>
          <p:cNvPr id="18" name="Line 6"/>
          <p:cNvSpPr>
            <a:spLocks noChangeShapeType="1"/>
          </p:cNvSpPr>
          <p:nvPr/>
        </p:nvSpPr>
        <p:spPr bwMode="auto">
          <a:xfrm>
            <a:off x="5394116" y="5896119"/>
            <a:ext cx="1133685" cy="2887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15" name="Picture 2" descr="full anim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2931" y="3738569"/>
            <a:ext cx="4815940" cy="3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6"/>
          <p:cNvSpPr txBox="1">
            <a:spLocks noChangeArrowheads="1"/>
          </p:cNvSpPr>
          <p:nvPr/>
        </p:nvSpPr>
        <p:spPr bwMode="auto">
          <a:xfrm>
            <a:off x="63500" y="362700"/>
            <a:ext cx="2483878"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de-DE" sz="1400" i="1" dirty="0" err="1" smtClean="0">
                <a:solidFill>
                  <a:srgbClr val="FFFFFF"/>
                </a:solidFill>
                <a:latin typeface="Arial" pitchFamily="34" charset="0"/>
                <a:ea typeface="ＭＳ Ｐゴシック" charset="-128"/>
                <a:cs typeface="Arial" pitchFamily="34" charset="0"/>
              </a:rPr>
              <a:t>Ashkin</a:t>
            </a:r>
            <a:r>
              <a:rPr lang="de-DE" sz="1400" i="1" dirty="0" smtClean="0">
                <a:solidFill>
                  <a:srgbClr val="FFFFFF"/>
                </a:solidFill>
                <a:latin typeface="Arial" pitchFamily="34" charset="0"/>
                <a:ea typeface="ＭＳ Ｐゴシック" charset="-128"/>
                <a:cs typeface="Arial" pitchFamily="34" charset="0"/>
              </a:rPr>
              <a:t> </a:t>
            </a:r>
            <a:r>
              <a:rPr lang="de-DE" sz="1400" i="1" dirty="0" err="1" smtClean="0">
                <a:solidFill>
                  <a:srgbClr val="FFFFFF"/>
                </a:solidFill>
                <a:latin typeface="Arial" pitchFamily="34" charset="0"/>
                <a:ea typeface="ＭＳ Ｐゴシック" charset="-128"/>
                <a:cs typeface="Arial" pitchFamily="34" charset="0"/>
              </a:rPr>
              <a:t>since</a:t>
            </a:r>
            <a:r>
              <a:rPr lang="de-DE" sz="1400" i="1" dirty="0" smtClean="0">
                <a:solidFill>
                  <a:srgbClr val="FFFFFF"/>
                </a:solidFill>
                <a:latin typeface="Arial" pitchFamily="34" charset="0"/>
                <a:ea typeface="ＭＳ Ｐゴシック" charset="-128"/>
                <a:cs typeface="Arial" pitchFamily="34" charset="0"/>
              </a:rPr>
              <a:t> 1967</a:t>
            </a:r>
          </a:p>
          <a:p>
            <a:pPr defTabSz="914400" eaLnBrk="0" fontAlgn="base" hangingPunct="0">
              <a:spcBef>
                <a:spcPct val="0"/>
              </a:spcBef>
              <a:spcAft>
                <a:spcPct val="0"/>
              </a:spcAft>
            </a:pPr>
            <a:r>
              <a:rPr lang="de-DE" sz="1400" i="1" dirty="0" smtClean="0">
                <a:solidFill>
                  <a:srgbClr val="FFFFFF"/>
                </a:solidFill>
                <a:latin typeface="Arial" pitchFamily="34" charset="0"/>
                <a:ea typeface="ＭＳ Ｐゴシック" charset="-128"/>
                <a:cs typeface="Arial" pitchFamily="34" charset="0"/>
              </a:rPr>
              <a:t>Raizen </a:t>
            </a:r>
            <a:r>
              <a:rPr lang="de-DE" sz="1400" i="1" dirty="0" err="1" smtClean="0">
                <a:solidFill>
                  <a:srgbClr val="FFFFFF"/>
                </a:solidFill>
                <a:latin typeface="Arial" pitchFamily="34" charset="0"/>
                <a:ea typeface="ＭＳ Ｐゴシック" charset="-128"/>
                <a:cs typeface="Arial" pitchFamily="34" charset="0"/>
              </a:rPr>
              <a:t>group</a:t>
            </a:r>
            <a:r>
              <a:rPr lang="de-DE" sz="1400" i="1" dirty="0" smtClean="0">
                <a:solidFill>
                  <a:srgbClr val="FFFFFF"/>
                </a:solidFill>
                <a:latin typeface="Arial" pitchFamily="34" charset="0"/>
                <a:ea typeface="ＭＳ Ｐゴシック" charset="-128"/>
                <a:cs typeface="Arial" pitchFamily="34" charset="0"/>
              </a:rPr>
              <a:t>, Science 2010</a:t>
            </a:r>
          </a:p>
          <a:p>
            <a:pPr defTabSz="914400" eaLnBrk="0" fontAlgn="base" hangingPunct="0">
              <a:spcBef>
                <a:spcPct val="0"/>
              </a:spcBef>
              <a:spcAft>
                <a:spcPct val="0"/>
              </a:spcAft>
            </a:pPr>
            <a:r>
              <a:rPr lang="de-DE" sz="1400" i="1" dirty="0" smtClean="0">
                <a:solidFill>
                  <a:srgbClr val="FFFFFF"/>
                </a:solidFill>
                <a:latin typeface="Arial" pitchFamily="34" charset="0"/>
                <a:ea typeface="ＭＳ Ｐゴシック" charset="-128"/>
                <a:cs typeface="Arial" pitchFamily="34" charset="0"/>
              </a:rPr>
              <a:t>Novotny, </a:t>
            </a:r>
            <a:r>
              <a:rPr lang="de-DE" sz="1400" i="1" dirty="0" err="1" smtClean="0">
                <a:solidFill>
                  <a:srgbClr val="FFFFFF"/>
                </a:solidFill>
                <a:latin typeface="Arial" pitchFamily="34" charset="0"/>
                <a:ea typeface="ＭＳ Ｐゴシック" charset="-128"/>
                <a:cs typeface="Arial" pitchFamily="34" charset="0"/>
              </a:rPr>
              <a:t>Quidan</a:t>
            </a:r>
            <a:r>
              <a:rPr lang="de-DE" sz="1400" i="1" dirty="0" smtClean="0">
                <a:solidFill>
                  <a:srgbClr val="FFFFFF"/>
                </a:solidFill>
                <a:latin typeface="Arial" pitchFamily="34" charset="0"/>
                <a:ea typeface="ＭＳ Ｐゴシック" charset="-128"/>
                <a:cs typeface="Arial" pitchFamily="34" charset="0"/>
              </a:rPr>
              <a:t> 2012</a:t>
            </a:r>
          </a:p>
          <a:p>
            <a:pPr defTabSz="914400" eaLnBrk="0" fontAlgn="base" hangingPunct="0">
              <a:spcBef>
                <a:spcPct val="0"/>
              </a:spcBef>
              <a:spcAft>
                <a:spcPct val="0"/>
              </a:spcAft>
            </a:pPr>
            <a:r>
              <a:rPr lang="de-DE" sz="1400" i="1" dirty="0" smtClean="0">
                <a:solidFill>
                  <a:srgbClr val="FFFFFF"/>
                </a:solidFill>
                <a:latin typeface="Arial" pitchFamily="34" charset="0"/>
                <a:ea typeface="ＭＳ Ｐゴシック" charset="-128"/>
                <a:cs typeface="Arial" pitchFamily="34" charset="0"/>
              </a:rPr>
              <a:t>Barker </a:t>
            </a:r>
            <a:r>
              <a:rPr lang="de-DE" sz="1400" i="1" dirty="0" err="1" smtClean="0">
                <a:solidFill>
                  <a:srgbClr val="FFFFFF"/>
                </a:solidFill>
                <a:latin typeface="Arial" pitchFamily="34" charset="0"/>
                <a:ea typeface="ＭＳ Ｐゴシック" charset="-128"/>
                <a:cs typeface="Arial" pitchFamily="34" charset="0"/>
              </a:rPr>
              <a:t>group</a:t>
            </a:r>
            <a:r>
              <a:rPr lang="de-DE" sz="1400" i="1" dirty="0" smtClean="0">
                <a:solidFill>
                  <a:srgbClr val="FFFFFF"/>
                </a:solidFill>
                <a:latin typeface="Arial" pitchFamily="34" charset="0"/>
                <a:ea typeface="ＭＳ Ｐゴシック" charset="-128"/>
                <a:cs typeface="Arial" pitchFamily="34" charset="0"/>
              </a:rPr>
              <a:t> 2014</a:t>
            </a:r>
          </a:p>
          <a:p>
            <a:pPr defTabSz="914400" eaLnBrk="0" fontAlgn="base" hangingPunct="0">
              <a:spcBef>
                <a:spcPct val="0"/>
              </a:spcBef>
              <a:spcAft>
                <a:spcPct val="0"/>
              </a:spcAft>
            </a:pPr>
            <a:r>
              <a:rPr lang="de-DE" sz="1400" i="1" dirty="0" err="1" smtClean="0">
                <a:solidFill>
                  <a:srgbClr val="FFFFFF"/>
                </a:solidFill>
                <a:latin typeface="Arial" pitchFamily="34" charset="0"/>
                <a:ea typeface="ＭＳ Ｐゴシック" charset="-128"/>
                <a:cs typeface="Arial" pitchFamily="34" charset="0"/>
              </a:rPr>
              <a:t>Geraci</a:t>
            </a:r>
            <a:r>
              <a:rPr lang="de-DE" sz="1400" i="1" dirty="0" smtClean="0">
                <a:solidFill>
                  <a:srgbClr val="FFFFFF"/>
                </a:solidFill>
                <a:latin typeface="Arial" pitchFamily="34" charset="0"/>
                <a:ea typeface="ＭＳ Ｐゴシック" charset="-128"/>
                <a:cs typeface="Arial" pitchFamily="34" charset="0"/>
              </a:rPr>
              <a:t> </a:t>
            </a:r>
            <a:r>
              <a:rPr lang="de-DE" sz="1400" i="1" dirty="0" err="1" smtClean="0">
                <a:solidFill>
                  <a:srgbClr val="FFFFFF"/>
                </a:solidFill>
                <a:latin typeface="Arial" pitchFamily="34" charset="0"/>
                <a:ea typeface="ＭＳ Ｐゴシック" charset="-128"/>
                <a:cs typeface="Arial" pitchFamily="34" charset="0"/>
              </a:rPr>
              <a:t>group</a:t>
            </a:r>
            <a:r>
              <a:rPr lang="de-DE" sz="1400" i="1" dirty="0" smtClean="0">
                <a:solidFill>
                  <a:srgbClr val="FFFFFF"/>
                </a:solidFill>
                <a:latin typeface="Arial" pitchFamily="34" charset="0"/>
                <a:ea typeface="ＭＳ Ｐゴシック" charset="-128"/>
                <a:cs typeface="Arial" pitchFamily="34" charset="0"/>
              </a:rPr>
              <a:t> 2015</a:t>
            </a:r>
          </a:p>
        </p:txBody>
      </p:sp>
      <p:sp>
        <p:nvSpPr>
          <p:cNvPr id="20" name="Text Box 12"/>
          <p:cNvSpPr txBox="1">
            <a:spLocks noChangeArrowheads="1"/>
          </p:cNvSpPr>
          <p:nvPr/>
        </p:nvSpPr>
        <p:spPr bwMode="auto">
          <a:xfrm>
            <a:off x="416919" y="5363407"/>
            <a:ext cx="3145433"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eaLnBrk="0" fontAlgn="base" hangingPunct="0">
              <a:spcBef>
                <a:spcPct val="0"/>
              </a:spcBef>
              <a:spcAft>
                <a:spcPct val="0"/>
              </a:spcAft>
            </a:pPr>
            <a:r>
              <a:rPr lang="de-DE" b="1" dirty="0" smtClean="0">
                <a:solidFill>
                  <a:srgbClr val="FFFFFF"/>
                </a:solidFill>
                <a:latin typeface="Arial" charset="0"/>
                <a:ea typeface="ＭＳ Ｐゴシック" charset="-128"/>
              </a:rPr>
              <a:t>Optical </a:t>
            </a:r>
            <a:r>
              <a:rPr lang="de-DE" b="1" dirty="0" err="1" smtClean="0">
                <a:solidFill>
                  <a:srgbClr val="FFFFFF"/>
                </a:solidFill>
                <a:latin typeface="Arial" charset="0"/>
                <a:ea typeface="ＭＳ Ｐゴシック" charset="-128"/>
              </a:rPr>
              <a:t>trapping</a:t>
            </a:r>
            <a:r>
              <a:rPr lang="de-DE" b="1" dirty="0" smtClean="0">
                <a:solidFill>
                  <a:srgbClr val="FFFFFF"/>
                </a:solidFill>
                <a:latin typeface="Arial" charset="0"/>
                <a:ea typeface="ＭＳ Ｐゴシック" charset="-128"/>
              </a:rPr>
              <a:t> </a:t>
            </a:r>
            <a:r>
              <a:rPr lang="de-DE" b="1" dirty="0" err="1" smtClean="0">
                <a:solidFill>
                  <a:srgbClr val="FFFFFF"/>
                </a:solidFill>
                <a:latin typeface="Arial" charset="0"/>
                <a:ea typeface="ＭＳ Ｐゴシック" charset="-128"/>
              </a:rPr>
              <a:t>inside</a:t>
            </a:r>
            <a:r>
              <a:rPr lang="de-DE" b="1" dirty="0" smtClean="0">
                <a:solidFill>
                  <a:srgbClr val="FFFFFF"/>
                </a:solidFill>
                <a:latin typeface="Arial" charset="0"/>
                <a:ea typeface="ＭＳ Ｐゴシック" charset="-128"/>
              </a:rPr>
              <a:t> a </a:t>
            </a:r>
            <a:r>
              <a:rPr lang="de-DE" b="1" dirty="0" err="1" smtClean="0">
                <a:solidFill>
                  <a:srgbClr val="FFFFFF"/>
                </a:solidFill>
                <a:latin typeface="Arial" charset="0"/>
                <a:ea typeface="ＭＳ Ｐゴシック" charset="-128"/>
              </a:rPr>
              <a:t>cavity</a:t>
            </a:r>
            <a:r>
              <a:rPr lang="de-DE" b="1" dirty="0" smtClean="0">
                <a:solidFill>
                  <a:srgbClr val="FFFFFF"/>
                </a:solidFill>
                <a:latin typeface="Arial" charset="0"/>
                <a:ea typeface="ＭＳ Ｐゴシック" charset="-128"/>
              </a:rPr>
              <a:t>… (R~20nm – 2µm)</a:t>
            </a:r>
          </a:p>
          <a:p>
            <a:pPr defTabSz="914400" eaLnBrk="0" fontAlgn="base" hangingPunct="0">
              <a:spcBef>
                <a:spcPct val="0"/>
              </a:spcBef>
              <a:spcAft>
                <a:spcPct val="0"/>
              </a:spcAft>
            </a:pPr>
            <a:r>
              <a:rPr lang="de-DE" sz="1600" b="1" i="1" dirty="0" smtClean="0">
                <a:solidFill>
                  <a:srgbClr val="FFFFFF"/>
                </a:solidFill>
                <a:latin typeface="Arial" charset="0"/>
                <a:ea typeface="ＭＳ Ｐゴシック" charset="-128"/>
              </a:rPr>
              <a:t>Kiesel, </a:t>
            </a:r>
            <a:r>
              <a:rPr lang="de-DE" sz="1600" b="1" i="1" dirty="0" err="1" smtClean="0">
                <a:solidFill>
                  <a:srgbClr val="FFFFFF"/>
                </a:solidFill>
                <a:latin typeface="Arial" charset="0"/>
                <a:ea typeface="ＭＳ Ｐゴシック" charset="-128"/>
              </a:rPr>
              <a:t>Kaltenbaek</a:t>
            </a:r>
            <a:r>
              <a:rPr lang="de-DE" sz="1600" b="1" i="1" dirty="0" smtClean="0">
                <a:solidFill>
                  <a:srgbClr val="FFFFFF"/>
                </a:solidFill>
                <a:latin typeface="Arial" charset="0"/>
                <a:ea typeface="ＭＳ Ｐゴシック" charset="-128"/>
              </a:rPr>
              <a:t>, Blaser, Delic et al., </a:t>
            </a:r>
            <a:r>
              <a:rPr lang="de-DE" sz="1600" b="1" i="1" dirty="0" err="1" smtClean="0">
                <a:solidFill>
                  <a:srgbClr val="FFFFFF"/>
                </a:solidFill>
                <a:latin typeface="Arial" charset="0"/>
                <a:ea typeface="ＭＳ Ｐゴシック" charset="-128"/>
              </a:rPr>
              <a:t>work</a:t>
            </a:r>
            <a:r>
              <a:rPr lang="de-DE" sz="1600" b="1" i="1" dirty="0" smtClean="0">
                <a:solidFill>
                  <a:srgbClr val="FFFFFF"/>
                </a:solidFill>
                <a:latin typeface="Arial" charset="0"/>
                <a:ea typeface="ＭＳ Ｐゴシック" charset="-128"/>
              </a:rPr>
              <a:t> in </a:t>
            </a:r>
            <a:r>
              <a:rPr lang="de-DE" sz="1600" b="1" i="1" dirty="0" err="1" smtClean="0">
                <a:solidFill>
                  <a:srgbClr val="FFFFFF"/>
                </a:solidFill>
                <a:latin typeface="Arial" charset="0"/>
                <a:ea typeface="ＭＳ Ｐゴシック" charset="-128"/>
              </a:rPr>
              <a:t>progress</a:t>
            </a:r>
            <a:endParaRPr lang="de-DE" sz="1600" b="1" i="1" dirty="0" smtClean="0">
              <a:solidFill>
                <a:srgbClr val="FFFFFF"/>
              </a:solidFill>
              <a:latin typeface="Arial" charset="0"/>
              <a:ea typeface="ＭＳ Ｐゴシック" charset="-128"/>
            </a:endParaRPr>
          </a:p>
        </p:txBody>
      </p:sp>
      <p:sp>
        <p:nvSpPr>
          <p:cNvPr id="5" name="Textfeld 4"/>
          <p:cNvSpPr txBox="1"/>
          <p:nvPr/>
        </p:nvSpPr>
        <p:spPr>
          <a:xfrm>
            <a:off x="6917093" y="2808705"/>
            <a:ext cx="1944573" cy="646331"/>
          </a:xfrm>
          <a:prstGeom prst="rect">
            <a:avLst/>
          </a:prstGeom>
          <a:noFill/>
        </p:spPr>
        <p:txBody>
          <a:bodyPr wrap="square" rtlCol="0">
            <a:spAutoFit/>
          </a:bodyPr>
          <a:lstStyle/>
          <a:p>
            <a:pPr defTabSz="914400" eaLnBrk="0" fontAlgn="base" hangingPunct="0">
              <a:spcBef>
                <a:spcPct val="0"/>
              </a:spcBef>
              <a:spcAft>
                <a:spcPct val="0"/>
              </a:spcAft>
            </a:pPr>
            <a:r>
              <a:rPr lang="de-AT" b="1" dirty="0" err="1" smtClean="0">
                <a:solidFill>
                  <a:srgbClr val="000000"/>
                </a:solidFill>
                <a:latin typeface="Calibri" pitchFamily="34" charset="0"/>
                <a:ea typeface="ＭＳ Ｐゴシック" charset="-128"/>
                <a:cs typeface="Calibri" pitchFamily="34" charset="0"/>
              </a:rPr>
              <a:t>Cavity</a:t>
            </a:r>
            <a:r>
              <a:rPr lang="de-AT" b="1" dirty="0" smtClean="0">
                <a:solidFill>
                  <a:srgbClr val="000000"/>
                </a:solidFill>
                <a:latin typeface="Calibri" pitchFamily="34" charset="0"/>
                <a:ea typeface="ＭＳ Ｐゴシック" charset="-128"/>
                <a:cs typeface="Calibri" pitchFamily="34" charset="0"/>
              </a:rPr>
              <a:t> Finesse ~ 100,000</a:t>
            </a:r>
            <a:endParaRPr lang="de-AT" b="1" dirty="0">
              <a:solidFill>
                <a:srgbClr val="000000"/>
              </a:solidFill>
              <a:latin typeface="Calibri" pitchFamily="34" charset="0"/>
              <a:ea typeface="ＭＳ Ｐゴシック" charset="-128"/>
              <a:cs typeface="Calibri" pitchFamily="34" charset="0"/>
            </a:endParaRPr>
          </a:p>
        </p:txBody>
      </p:sp>
      <p:pic>
        <p:nvPicPr>
          <p:cNvPr id="21708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518" y="1701123"/>
            <a:ext cx="3867150" cy="1819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92681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708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5000292" y="2996151"/>
            <a:ext cx="5032710" cy="1477328"/>
          </a:xfrm>
          <a:prstGeom prst="rect">
            <a:avLst/>
          </a:prstGeom>
          <a:noFill/>
        </p:spPr>
        <p:txBody>
          <a:bodyPr wrap="none" rtlCol="0">
            <a:spAutoFit/>
          </a:bodyPr>
          <a:lstStyle/>
          <a:p>
            <a:r>
              <a:rPr lang="de-DE" dirty="0" smtClean="0"/>
              <a:t>Large </a:t>
            </a:r>
            <a:r>
              <a:rPr lang="de-DE" dirty="0" err="1" smtClean="0"/>
              <a:t>quantum</a:t>
            </a:r>
            <a:r>
              <a:rPr lang="de-DE" dirty="0" smtClean="0"/>
              <a:t> </a:t>
            </a:r>
            <a:r>
              <a:rPr lang="de-DE" dirty="0" err="1" smtClean="0"/>
              <a:t>superposition</a:t>
            </a:r>
            <a:r>
              <a:rPr lang="de-DE" dirty="0" smtClean="0"/>
              <a:t>? </a:t>
            </a:r>
            <a:r>
              <a:rPr lang="de-DE" dirty="0" err="1" smtClean="0"/>
              <a:t>Interferometry</a:t>
            </a:r>
            <a:r>
              <a:rPr lang="de-DE" dirty="0" smtClean="0"/>
              <a:t>?</a:t>
            </a:r>
          </a:p>
          <a:p>
            <a:endParaRPr lang="de-DE" dirty="0"/>
          </a:p>
          <a:p>
            <a:r>
              <a:rPr lang="de-DE" dirty="0" smtClean="0"/>
              <a:t>MAQRO / Pino (</a:t>
            </a:r>
            <a:r>
              <a:rPr lang="de-DE" dirty="0" err="1" smtClean="0"/>
              <a:t>Exp</a:t>
            </a:r>
            <a:r>
              <a:rPr lang="de-DE" dirty="0" smtClean="0"/>
              <a:t>: </a:t>
            </a:r>
            <a:r>
              <a:rPr lang="de-DE" dirty="0" err="1" smtClean="0"/>
              <a:t>Oosterkamp</a:t>
            </a:r>
            <a:r>
              <a:rPr lang="de-DE" dirty="0" smtClean="0"/>
              <a:t>, MA)</a:t>
            </a:r>
          </a:p>
          <a:p>
            <a:endParaRPr lang="de-DE" dirty="0"/>
          </a:p>
          <a:p>
            <a:r>
              <a:rPr lang="de-DE" dirty="0" smtClean="0">
                <a:sym typeface="Wingdings"/>
              </a:rPr>
              <a:t> </a:t>
            </a:r>
            <a:r>
              <a:rPr lang="de-DE" dirty="0" err="1" smtClean="0">
                <a:sym typeface="Wingdings"/>
              </a:rPr>
              <a:t>mention</a:t>
            </a:r>
            <a:r>
              <a:rPr lang="de-DE" dirty="0" smtClean="0">
                <a:sym typeface="Wingdings"/>
              </a:rPr>
              <a:t>: </a:t>
            </a:r>
            <a:r>
              <a:rPr lang="de-DE" dirty="0" err="1" smtClean="0">
                <a:sym typeface="Wingdings"/>
              </a:rPr>
              <a:t>test</a:t>
            </a:r>
            <a:r>
              <a:rPr lang="de-DE" dirty="0" smtClean="0">
                <a:sym typeface="Wingdings"/>
              </a:rPr>
              <a:t> </a:t>
            </a:r>
            <a:r>
              <a:rPr lang="de-DE" dirty="0" err="1" smtClean="0">
                <a:sym typeface="Wingdings"/>
              </a:rPr>
              <a:t>penrose</a:t>
            </a:r>
            <a:r>
              <a:rPr lang="de-DE" dirty="0" smtClean="0">
                <a:sym typeface="Wingdings"/>
              </a:rPr>
              <a:t>, </a:t>
            </a:r>
            <a:r>
              <a:rPr lang="de-DE" dirty="0" err="1" smtClean="0">
                <a:sym typeface="Wingdings"/>
              </a:rPr>
              <a:t>Schrödinger</a:t>
            </a:r>
            <a:r>
              <a:rPr lang="de-DE" dirty="0" smtClean="0">
                <a:sym typeface="Wingdings"/>
              </a:rPr>
              <a:t> Newton, etc...</a:t>
            </a:r>
            <a:endParaRPr lang="de-DE" dirty="0"/>
          </a:p>
        </p:txBody>
      </p:sp>
      <p:pic>
        <p:nvPicPr>
          <p:cNvPr id="5" name="Bild 4"/>
          <p:cNvPicPr>
            <a:picLocks noChangeAspect="1"/>
          </p:cNvPicPr>
          <p:nvPr/>
        </p:nvPicPr>
        <p:blipFill>
          <a:blip r:embed="rId2"/>
          <a:stretch>
            <a:fillRect/>
          </a:stretch>
        </p:blipFill>
        <p:spPr>
          <a:xfrm>
            <a:off x="9502589" y="4590863"/>
            <a:ext cx="3037464" cy="734550"/>
          </a:xfrm>
          <a:prstGeom prst="rect">
            <a:avLst/>
          </a:prstGeom>
        </p:spPr>
      </p:pic>
      <p:sp>
        <p:nvSpPr>
          <p:cNvPr id="6" name="Textfeld 5"/>
          <p:cNvSpPr txBox="1"/>
          <p:nvPr/>
        </p:nvSpPr>
        <p:spPr>
          <a:xfrm>
            <a:off x="10265110" y="4458538"/>
            <a:ext cx="377026" cy="553998"/>
          </a:xfrm>
          <a:prstGeom prst="rect">
            <a:avLst/>
          </a:prstGeom>
          <a:noFill/>
        </p:spPr>
        <p:txBody>
          <a:bodyPr wrap="none" rtlCol="0">
            <a:spAutoFit/>
          </a:bodyPr>
          <a:lstStyle/>
          <a:p>
            <a:r>
              <a:rPr lang="de-DE" sz="3000" b="1" dirty="0" smtClean="0">
                <a:solidFill>
                  <a:srgbClr val="FF0000"/>
                </a:solidFill>
              </a:rPr>
              <a:t>?</a:t>
            </a:r>
            <a:endParaRPr lang="de-DE" sz="3000" b="1" dirty="0">
              <a:solidFill>
                <a:srgbClr val="FF0000"/>
              </a:solidFill>
            </a:endParaRPr>
          </a:p>
        </p:txBody>
      </p:sp>
      <p:sp>
        <p:nvSpPr>
          <p:cNvPr id="7" name="Textfeld 6"/>
          <p:cNvSpPr txBox="1"/>
          <p:nvPr/>
        </p:nvSpPr>
        <p:spPr>
          <a:xfrm>
            <a:off x="10642136" y="5786876"/>
            <a:ext cx="1582284" cy="923330"/>
          </a:xfrm>
          <a:prstGeom prst="rect">
            <a:avLst/>
          </a:prstGeom>
          <a:noFill/>
        </p:spPr>
        <p:txBody>
          <a:bodyPr wrap="none" rtlCol="0">
            <a:spAutoFit/>
          </a:bodyPr>
          <a:lstStyle/>
          <a:p>
            <a:r>
              <a:rPr lang="de-DE" dirty="0" smtClean="0"/>
              <a:t>References:</a:t>
            </a:r>
          </a:p>
          <a:p>
            <a:r>
              <a:rPr lang="de-DE" dirty="0" smtClean="0"/>
              <a:t>Moller1962</a:t>
            </a:r>
          </a:p>
          <a:p>
            <a:r>
              <a:rPr lang="de-DE" dirty="0" smtClean="0"/>
              <a:t>Rosenfeld1963</a:t>
            </a:r>
            <a:endParaRPr lang="de-DE" dirty="0"/>
          </a:p>
        </p:txBody>
      </p:sp>
      <p:sp>
        <p:nvSpPr>
          <p:cNvPr id="8" name="Textfeld 7"/>
          <p:cNvSpPr txBox="1"/>
          <p:nvPr/>
        </p:nvSpPr>
        <p:spPr>
          <a:xfrm>
            <a:off x="13690136" y="5891464"/>
            <a:ext cx="2101432" cy="646331"/>
          </a:xfrm>
          <a:prstGeom prst="rect">
            <a:avLst/>
          </a:prstGeom>
          <a:noFill/>
        </p:spPr>
        <p:txBody>
          <a:bodyPr wrap="none" rtlCol="0">
            <a:spAutoFit/>
          </a:bodyPr>
          <a:lstStyle/>
          <a:p>
            <a:r>
              <a:rPr lang="de-DE" dirty="0" err="1" smtClean="0"/>
              <a:t>Schrödinger</a:t>
            </a:r>
            <a:r>
              <a:rPr lang="de-DE" dirty="0" smtClean="0"/>
              <a:t> Newton</a:t>
            </a:r>
          </a:p>
          <a:p>
            <a:r>
              <a:rPr lang="de-DE" dirty="0" err="1" smtClean="0"/>
              <a:t>Penrose</a:t>
            </a:r>
            <a:r>
              <a:rPr lang="de-DE" dirty="0" smtClean="0"/>
              <a:t>...</a:t>
            </a:r>
            <a:endParaRPr lang="de-DE" dirty="0"/>
          </a:p>
        </p:txBody>
      </p:sp>
      <p:sp>
        <p:nvSpPr>
          <p:cNvPr id="9" name="Text Box 16"/>
          <p:cNvSpPr txBox="1">
            <a:spLocks noChangeArrowheads="1"/>
          </p:cNvSpPr>
          <p:nvPr/>
        </p:nvSpPr>
        <p:spPr bwMode="auto">
          <a:xfrm>
            <a:off x="95250" y="65488"/>
            <a:ext cx="6266639"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Towards</a:t>
            </a:r>
            <a:r>
              <a:rPr lang="de-DE" sz="2200" b="1" dirty="0" smtClean="0">
                <a:solidFill>
                  <a:srgbClr val="333399"/>
                </a:solidFill>
                <a:effectLst>
                  <a:outerShdw blurRad="38100" dist="38100" dir="2700000" algn="tl">
                    <a:srgbClr val="C0C0C0"/>
                  </a:outerShdw>
                </a:effectLst>
                <a:latin typeface="Arial"/>
                <a:ea typeface="ＭＳ Ｐゴシック" charset="-128"/>
              </a:rPr>
              <a:t> „large“ </a:t>
            </a:r>
            <a:r>
              <a:rPr lang="de-DE" sz="2200" b="1" dirty="0" err="1" smtClean="0">
                <a:solidFill>
                  <a:srgbClr val="333399"/>
                </a:solidFill>
                <a:effectLst>
                  <a:outerShdw blurRad="38100" dist="38100" dir="2700000" algn="tl">
                    <a:srgbClr val="C0C0C0"/>
                  </a:outerShdw>
                </a:effectLst>
                <a:latin typeface="Arial"/>
                <a:ea typeface="ＭＳ Ｐゴシック" charset="-128"/>
              </a:rPr>
              <a:t>quantum</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superposition</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states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sp>
        <p:nvSpPr>
          <p:cNvPr id="19" name="AutoShape 2"/>
          <p:cNvSpPr>
            <a:spLocks noChangeArrowheads="1"/>
          </p:cNvSpPr>
          <p:nvPr/>
        </p:nvSpPr>
        <p:spPr bwMode="auto">
          <a:xfrm>
            <a:off x="4012549" y="836643"/>
            <a:ext cx="2565400" cy="1870075"/>
          </a:xfrm>
          <a:prstGeom prst="roundRect">
            <a:avLst>
              <a:gd name="adj" fmla="val 16667"/>
            </a:avLst>
          </a:prstGeom>
          <a:solidFill>
            <a:schemeClr val="bg1"/>
          </a:solidFill>
          <a:ln w="50800">
            <a:solidFill>
              <a:srgbClr val="FF0000"/>
            </a:solidFill>
            <a:round/>
            <a:headEnd/>
            <a:tailEnd/>
          </a:ln>
          <a:effectLst>
            <a:outerShdw dist="107763" dir="2700000" algn="ctr" rotWithShape="0">
              <a:schemeClr val="bg2">
                <a:alpha val="50000"/>
              </a:schemeClr>
            </a:outerShdw>
          </a:effec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mc:AlternateContent xmlns:mc="http://schemas.openxmlformats.org/markup-compatibility/2006" xmlns:p14="http://schemas.microsoft.com/office/powerpoint/2010/main">
        <mc:Choice Requires="p14">
          <p:contentPart p14:bwMode="auto" r:id="rId3">
            <p14:nvContentPartPr>
              <p14:cNvPr id="20" name="Ink 8"/>
              <p14:cNvContentPartPr>
                <a14:cpLocks xmlns:a14="http://schemas.microsoft.com/office/drawing/2010/main" noRot="1" noChangeAspect="1" noEditPoints="1" noChangeArrowheads="1" noChangeShapeType="1"/>
              </p14:cNvContentPartPr>
              <p14:nvPr/>
            </p14:nvContentPartPr>
            <p14:xfrm>
              <a:off x="4218924" y="1093818"/>
              <a:ext cx="693738" cy="260350"/>
            </p14:xfrm>
          </p:contentPart>
        </mc:Choice>
        <mc:Fallback xmlns="">
          <p:pic>
            <p:nvPicPr>
              <p:cNvPr id="20" name="Ink 8"/>
              <p:cNvPicPr>
                <a:picLocks noRot="1" noChangeAspect="1" noEditPoints="1" noChangeArrowheads="1" noChangeShapeType="1"/>
              </p:cNvPicPr>
              <p:nvPr/>
            </p:nvPicPr>
            <p:blipFill>
              <a:blip r:embed="rId4"/>
              <a:stretch>
                <a:fillRect/>
              </a:stretch>
            </p:blipFill>
            <p:spPr>
              <a:xfrm>
                <a:off x="4218924" y="1093818"/>
                <a:ext cx="693738" cy="26035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1" name="Ink 9"/>
              <p14:cNvContentPartPr>
                <a14:cpLocks xmlns:a14="http://schemas.microsoft.com/office/drawing/2010/main" noRot="1" noChangeAspect="1" noEditPoints="1" noChangeArrowheads="1" noChangeShapeType="1"/>
              </p14:cNvContentPartPr>
              <p14:nvPr/>
            </p14:nvContentPartPr>
            <p14:xfrm>
              <a:off x="4458637" y="1373218"/>
              <a:ext cx="1873250" cy="1062038"/>
            </p14:xfrm>
          </p:contentPart>
        </mc:Choice>
        <mc:Fallback xmlns="">
          <p:pic>
            <p:nvPicPr>
              <p:cNvPr id="21" name="Ink 9"/>
              <p:cNvPicPr>
                <a:picLocks noRot="1" noChangeAspect="1" noEditPoints="1" noChangeArrowheads="1" noChangeShapeType="1"/>
              </p:cNvPicPr>
              <p:nvPr/>
            </p:nvPicPr>
            <p:blipFill>
              <a:blip r:embed="rId6"/>
              <a:stretch>
                <a:fillRect/>
              </a:stretch>
            </p:blipFill>
            <p:spPr>
              <a:xfrm>
                <a:off x="4458637" y="1373218"/>
                <a:ext cx="1873250" cy="1062038"/>
              </a:xfrm>
              <a:prstGeom prst="rect">
                <a:avLst/>
              </a:prstGeom>
            </p:spPr>
          </p:pic>
        </mc:Fallback>
      </mc:AlternateContent>
      <p:sp>
        <p:nvSpPr>
          <p:cNvPr id="22" name="AutoShape 10"/>
          <p:cNvSpPr>
            <a:spLocks noChangeArrowheads="1"/>
          </p:cNvSpPr>
          <p:nvPr/>
        </p:nvSpPr>
        <p:spPr bwMode="auto">
          <a:xfrm>
            <a:off x="228509" y="836643"/>
            <a:ext cx="2565400" cy="1870075"/>
          </a:xfrm>
          <a:prstGeom prst="roundRect">
            <a:avLst>
              <a:gd name="adj" fmla="val 16667"/>
            </a:avLst>
          </a:prstGeom>
          <a:solidFill>
            <a:schemeClr val="bg1"/>
          </a:solidFill>
          <a:ln w="50800">
            <a:solidFill>
              <a:srgbClr val="FF0000"/>
            </a:solidFill>
            <a:round/>
            <a:headEnd/>
            <a:tailEnd/>
          </a:ln>
          <a:effectLst>
            <a:outerShdw dist="107763" dir="2700000" algn="ctr" rotWithShape="0">
              <a:schemeClr val="bg2">
                <a:alpha val="50000"/>
              </a:schemeClr>
            </a:outerShdw>
          </a:effec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p:sp>
        <p:nvSpPr>
          <p:cNvPr id="23" name="Line 11"/>
          <p:cNvSpPr>
            <a:spLocks noChangeShapeType="1"/>
          </p:cNvSpPr>
          <p:nvPr/>
        </p:nvSpPr>
        <p:spPr bwMode="auto">
          <a:xfrm>
            <a:off x="3027925" y="1736197"/>
            <a:ext cx="767136" cy="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mc:AlternateContent xmlns:mc="http://schemas.openxmlformats.org/markup-compatibility/2006" xmlns:p14="http://schemas.microsoft.com/office/powerpoint/2010/main">
        <mc:Choice Requires="p14">
          <p:contentPart p14:bwMode="auto" r:id="rId7">
            <p14:nvContentPartPr>
              <p14:cNvPr id="24" name="Ink 12"/>
              <p14:cNvContentPartPr>
                <a14:cpLocks xmlns:a14="http://schemas.microsoft.com/office/drawing/2010/main" noRot="1" noChangeAspect="1" noEditPoints="1" noChangeArrowheads="1" noChangeShapeType="1"/>
              </p14:cNvContentPartPr>
              <p14:nvPr/>
            </p14:nvContentPartPr>
            <p14:xfrm>
              <a:off x="995271" y="992218"/>
              <a:ext cx="361950" cy="255587"/>
            </p14:xfrm>
          </p:contentPart>
        </mc:Choice>
        <mc:Fallback xmlns="">
          <p:pic>
            <p:nvPicPr>
              <p:cNvPr id="24" name="Ink 12"/>
              <p:cNvPicPr>
                <a:picLocks noRot="1" noChangeAspect="1" noEditPoints="1" noChangeArrowheads="1" noChangeShapeType="1"/>
              </p:cNvPicPr>
              <p:nvPr/>
            </p:nvPicPr>
            <p:blipFill>
              <a:blip r:embed="rId8"/>
              <a:stretch>
                <a:fillRect/>
              </a:stretch>
            </p:blipFill>
            <p:spPr>
              <a:xfrm>
                <a:off x="995271" y="992218"/>
                <a:ext cx="361950" cy="255587"/>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5" name="Ink 13"/>
              <p14:cNvContentPartPr>
                <a14:cpLocks xmlns:a14="http://schemas.microsoft.com/office/drawing/2010/main" noRot="1" noChangeAspect="1" noEditPoints="1" noChangeArrowheads="1" noChangeShapeType="1"/>
              </p14:cNvContentPartPr>
              <p14:nvPr/>
            </p14:nvContentPartPr>
            <p14:xfrm>
              <a:off x="730159" y="1146205"/>
              <a:ext cx="115887" cy="101600"/>
            </p14:xfrm>
          </p:contentPart>
        </mc:Choice>
        <mc:Fallback xmlns="">
          <p:pic>
            <p:nvPicPr>
              <p:cNvPr id="25" name="Ink 13"/>
              <p:cNvPicPr>
                <a:picLocks noRot="1" noChangeAspect="1" noEditPoints="1" noChangeArrowheads="1" noChangeShapeType="1"/>
              </p:cNvPicPr>
              <p:nvPr/>
            </p:nvPicPr>
            <p:blipFill>
              <a:blip r:embed="rId10"/>
              <a:stretch>
                <a:fillRect/>
              </a:stretch>
            </p:blipFill>
            <p:spPr>
              <a:xfrm>
                <a:off x="730159" y="1146205"/>
                <a:ext cx="115887" cy="101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6" name="Ink 14"/>
              <p14:cNvContentPartPr>
                <a14:cpLocks xmlns:a14="http://schemas.microsoft.com/office/drawing/2010/main" noRot="1" noChangeAspect="1" noEditPoints="1" noChangeArrowheads="1" noChangeShapeType="1"/>
              </p14:cNvContentPartPr>
              <p14:nvPr/>
            </p14:nvContentPartPr>
            <p14:xfrm>
              <a:off x="585696" y="1201768"/>
              <a:ext cx="1631950" cy="1236662"/>
            </p14:xfrm>
          </p:contentPart>
        </mc:Choice>
        <mc:Fallback xmlns="">
          <p:pic>
            <p:nvPicPr>
              <p:cNvPr id="26" name="Ink 14"/>
              <p:cNvPicPr>
                <a:picLocks noRot="1" noChangeAspect="1" noEditPoints="1" noChangeArrowheads="1" noChangeShapeType="1"/>
              </p:cNvPicPr>
              <p:nvPr/>
            </p:nvPicPr>
            <p:blipFill>
              <a:blip r:embed="rId12"/>
              <a:stretch>
                <a:fillRect/>
              </a:stretch>
            </p:blipFill>
            <p:spPr>
              <a:xfrm>
                <a:off x="585696" y="1201768"/>
                <a:ext cx="1631950" cy="1236662"/>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7" name="Ink 15"/>
              <p14:cNvContentPartPr>
                <a14:cpLocks xmlns:a14="http://schemas.microsoft.com/office/drawing/2010/main" noRot="1" noChangeAspect="1" noEditPoints="1" noChangeArrowheads="1" noChangeShapeType="1"/>
              </p14:cNvContentPartPr>
              <p14:nvPr/>
            </p14:nvContentPartPr>
            <p14:xfrm>
              <a:off x="888909" y="989043"/>
              <a:ext cx="1620837" cy="1504950"/>
            </p14:xfrm>
          </p:contentPart>
        </mc:Choice>
        <mc:Fallback xmlns="">
          <p:pic>
            <p:nvPicPr>
              <p:cNvPr id="27" name="Ink 15"/>
              <p:cNvPicPr>
                <a:picLocks noRot="1" noChangeAspect="1" noEditPoints="1" noChangeArrowheads="1" noChangeShapeType="1"/>
              </p:cNvPicPr>
              <p:nvPr/>
            </p:nvPicPr>
            <p:blipFill>
              <a:blip r:embed="rId14"/>
              <a:stretch>
                <a:fillRect/>
              </a:stretch>
            </p:blipFill>
            <p:spPr>
              <a:xfrm>
                <a:off x="888909" y="989043"/>
                <a:ext cx="1620837" cy="1504950"/>
              </a:xfrm>
              <a:prstGeom prst="rect">
                <a:avLst/>
              </a:prstGeom>
            </p:spPr>
          </p:pic>
        </mc:Fallback>
      </mc:AlternateContent>
      <p:sp>
        <p:nvSpPr>
          <p:cNvPr id="28" name="Textfeld 27"/>
          <p:cNvSpPr txBox="1"/>
          <p:nvPr/>
        </p:nvSpPr>
        <p:spPr>
          <a:xfrm>
            <a:off x="1945132" y="3070213"/>
            <a:ext cx="2273792" cy="430887"/>
          </a:xfrm>
          <a:prstGeom prst="rect">
            <a:avLst/>
          </a:prstGeom>
          <a:noFill/>
        </p:spPr>
        <p:txBody>
          <a:bodyPr wrap="none" rtlCol="0">
            <a:spAutoFit/>
          </a:bodyPr>
          <a:lstStyle/>
          <a:p>
            <a:r>
              <a:rPr lang="de-DE" sz="2200" b="1" i="1" dirty="0" smtClean="0">
                <a:solidFill>
                  <a:schemeClr val="accent2"/>
                </a:solidFill>
                <a:latin typeface="Calibri"/>
                <a:cs typeface="Calibri"/>
              </a:rPr>
              <a:t>Optical </a:t>
            </a:r>
            <a:r>
              <a:rPr lang="de-DE" sz="2200" b="1" i="1" dirty="0" err="1" smtClean="0">
                <a:solidFill>
                  <a:schemeClr val="accent2"/>
                </a:solidFill>
                <a:latin typeface="Calibri"/>
                <a:cs typeface="Calibri"/>
              </a:rPr>
              <a:t>levitation</a:t>
            </a:r>
            <a:endParaRPr lang="de-DE" sz="2200" b="1" i="1" dirty="0">
              <a:solidFill>
                <a:schemeClr val="accent2"/>
              </a:solidFill>
              <a:latin typeface="Calibri"/>
              <a:cs typeface="Calibri"/>
            </a:endParaRPr>
          </a:p>
        </p:txBody>
      </p:sp>
      <p:sp>
        <p:nvSpPr>
          <p:cNvPr id="29" name="Textfeld 28"/>
          <p:cNvSpPr txBox="1"/>
          <p:nvPr/>
        </p:nvSpPr>
        <p:spPr>
          <a:xfrm>
            <a:off x="206890" y="5737441"/>
            <a:ext cx="2211250" cy="769441"/>
          </a:xfrm>
          <a:prstGeom prst="rect">
            <a:avLst/>
          </a:prstGeom>
          <a:noFill/>
        </p:spPr>
        <p:txBody>
          <a:bodyPr wrap="none" rtlCol="0">
            <a:spAutoFit/>
          </a:bodyPr>
          <a:lstStyle/>
          <a:p>
            <a:r>
              <a:rPr lang="de-DE" sz="2200" b="1" i="1" dirty="0" err="1" smtClean="0">
                <a:solidFill>
                  <a:schemeClr val="accent2"/>
                </a:solidFill>
                <a:latin typeface="Calibri"/>
                <a:cs typeface="Calibri"/>
              </a:rPr>
              <a:t>Superconducting</a:t>
            </a:r>
            <a:r>
              <a:rPr lang="de-DE" sz="2200" b="1" i="1" dirty="0" smtClean="0">
                <a:solidFill>
                  <a:schemeClr val="accent2"/>
                </a:solidFill>
                <a:latin typeface="Calibri"/>
                <a:cs typeface="Calibri"/>
              </a:rPr>
              <a:t> </a:t>
            </a:r>
          </a:p>
          <a:p>
            <a:r>
              <a:rPr lang="de-DE" sz="2200" b="1" i="1" dirty="0" err="1" smtClean="0">
                <a:solidFill>
                  <a:schemeClr val="accent2"/>
                </a:solidFill>
                <a:latin typeface="Calibri"/>
                <a:cs typeface="Calibri"/>
              </a:rPr>
              <a:t>levitation</a:t>
            </a:r>
            <a:endParaRPr lang="de-DE" sz="2200" b="1" i="1" dirty="0">
              <a:solidFill>
                <a:schemeClr val="accent2"/>
              </a:solidFill>
              <a:latin typeface="Calibri"/>
              <a:cs typeface="Calibri"/>
            </a:endParaRPr>
          </a:p>
        </p:txBody>
      </p:sp>
      <p:pic>
        <p:nvPicPr>
          <p:cNvPr id="30" name="Picture 18"/>
          <p:cNvPicPr>
            <a:picLocks noChangeAspect="1" noChangeArrowheads="1"/>
          </p:cNvPicPr>
          <p:nvPr/>
        </p:nvPicPr>
        <p:blipFill rotWithShape="1">
          <a:blip r:embed="rId15">
            <a:extLst>
              <a:ext uri="{28A0092B-C50C-407E-A947-70E740481C1C}">
                <a14:useLocalDpi xmlns:a14="http://schemas.microsoft.com/office/drawing/2010/main" val="0"/>
              </a:ext>
            </a:extLst>
          </a:blip>
          <a:srcRect l="28142" t="22917" r="24897"/>
          <a:stretch/>
        </p:blipFill>
        <p:spPr bwMode="auto">
          <a:xfrm>
            <a:off x="-2510118" y="1031556"/>
            <a:ext cx="1886279" cy="2009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feld 31"/>
          <p:cNvSpPr txBox="1"/>
          <p:nvPr/>
        </p:nvSpPr>
        <p:spPr>
          <a:xfrm>
            <a:off x="6917765" y="1274532"/>
            <a:ext cx="1807882" cy="1015663"/>
          </a:xfrm>
          <a:prstGeom prst="rect">
            <a:avLst/>
          </a:prstGeom>
          <a:noFill/>
        </p:spPr>
        <p:txBody>
          <a:bodyPr wrap="square" rtlCol="0">
            <a:spAutoFit/>
          </a:bodyPr>
          <a:lstStyle/>
          <a:p>
            <a:r>
              <a:rPr lang="de-DE" sz="2000" b="1" dirty="0" smtClean="0">
                <a:solidFill>
                  <a:srgbClr val="333399"/>
                </a:solidFill>
                <a:latin typeface="Calibri"/>
                <a:cs typeface="Calibri"/>
              </a:rPr>
              <a:t>Free-fall + </a:t>
            </a:r>
            <a:r>
              <a:rPr lang="de-DE" sz="2000" b="1" dirty="0" err="1" smtClean="0">
                <a:solidFill>
                  <a:srgbClr val="333399"/>
                </a:solidFill>
                <a:latin typeface="Calibri"/>
                <a:cs typeface="Calibri"/>
              </a:rPr>
              <a:t>quantum</a:t>
            </a:r>
            <a:r>
              <a:rPr lang="de-DE" sz="2000" b="1" dirty="0" smtClean="0">
                <a:solidFill>
                  <a:srgbClr val="333399"/>
                </a:solidFill>
                <a:latin typeface="Calibri"/>
                <a:cs typeface="Calibri"/>
              </a:rPr>
              <a:t> </a:t>
            </a:r>
            <a:r>
              <a:rPr lang="de-DE" sz="2000" b="1" dirty="0" err="1" smtClean="0">
                <a:solidFill>
                  <a:srgbClr val="333399"/>
                </a:solidFill>
                <a:latin typeface="Calibri"/>
                <a:cs typeface="Calibri"/>
              </a:rPr>
              <a:t>measurement</a:t>
            </a:r>
            <a:endParaRPr lang="de-DE" sz="2000" b="1" dirty="0">
              <a:solidFill>
                <a:srgbClr val="333399"/>
              </a:solidFill>
              <a:latin typeface="Calibri"/>
              <a:cs typeface="Calibri"/>
            </a:endParaRPr>
          </a:p>
        </p:txBody>
      </p:sp>
      <p:pic>
        <p:nvPicPr>
          <p:cNvPr id="33" name="Bild 32"/>
          <p:cNvPicPr>
            <a:picLocks noChangeAspect="1"/>
          </p:cNvPicPr>
          <p:nvPr/>
        </p:nvPicPr>
        <p:blipFill>
          <a:blip r:embed="rId16"/>
          <a:stretch>
            <a:fillRect/>
          </a:stretch>
        </p:blipFill>
        <p:spPr>
          <a:xfrm>
            <a:off x="4349000" y="3055305"/>
            <a:ext cx="4457897" cy="1687377"/>
          </a:xfrm>
          <a:prstGeom prst="rect">
            <a:avLst/>
          </a:prstGeom>
          <a:ln>
            <a:noFill/>
          </a:ln>
          <a:effectLst>
            <a:outerShdw blurRad="292100" dist="139700" dir="2700000" algn="tl" rotWithShape="0">
              <a:srgbClr val="333333">
                <a:alpha val="65000"/>
              </a:srgbClr>
            </a:outerShdw>
          </a:effectLst>
        </p:spPr>
      </p:pic>
      <p:sp>
        <p:nvSpPr>
          <p:cNvPr id="34" name="Textfeld 33"/>
          <p:cNvSpPr txBox="1"/>
          <p:nvPr/>
        </p:nvSpPr>
        <p:spPr>
          <a:xfrm>
            <a:off x="1945133" y="3567389"/>
            <a:ext cx="2146172" cy="592554"/>
          </a:xfrm>
          <a:prstGeom prst="rect">
            <a:avLst/>
          </a:prstGeom>
          <a:noFill/>
        </p:spPr>
        <p:txBody>
          <a:bodyPr wrap="square" rtlCol="0">
            <a:spAutoFit/>
          </a:bodyPr>
          <a:lstStyle/>
          <a:p>
            <a:r>
              <a:rPr lang="de-DE" sz="1600" dirty="0" smtClean="0">
                <a:latin typeface="Calibri"/>
                <a:cs typeface="Calibri"/>
              </a:rPr>
              <a:t>(Romero-</a:t>
            </a:r>
            <a:r>
              <a:rPr lang="de-DE" sz="1600" dirty="0" err="1" smtClean="0">
                <a:latin typeface="Calibri"/>
                <a:cs typeface="Calibri"/>
              </a:rPr>
              <a:t>Isart</a:t>
            </a:r>
            <a:r>
              <a:rPr lang="de-DE" sz="1600" dirty="0" smtClean="0">
                <a:latin typeface="Calibri"/>
                <a:cs typeface="Calibri"/>
              </a:rPr>
              <a:t> 2011) PRL107, 020405</a:t>
            </a:r>
            <a:endParaRPr lang="de-DE" sz="1600" dirty="0">
              <a:latin typeface="Calibri"/>
              <a:cs typeface="Calibri"/>
            </a:endParaRPr>
          </a:p>
        </p:txBody>
      </p:sp>
      <p:sp>
        <p:nvSpPr>
          <p:cNvPr id="35" name="Textfeld 34"/>
          <p:cNvSpPr txBox="1"/>
          <p:nvPr/>
        </p:nvSpPr>
        <p:spPr>
          <a:xfrm>
            <a:off x="207315" y="6479988"/>
            <a:ext cx="2885512" cy="338554"/>
          </a:xfrm>
          <a:prstGeom prst="rect">
            <a:avLst/>
          </a:prstGeom>
          <a:noFill/>
        </p:spPr>
        <p:txBody>
          <a:bodyPr wrap="square" rtlCol="0">
            <a:spAutoFit/>
          </a:bodyPr>
          <a:lstStyle/>
          <a:p>
            <a:r>
              <a:rPr lang="de-DE" sz="1600" dirty="0" smtClean="0">
                <a:latin typeface="Calibri"/>
                <a:cs typeface="Calibri"/>
              </a:rPr>
              <a:t>(Pino 2016) </a:t>
            </a:r>
            <a:r>
              <a:rPr lang="de-DE" sz="1600" dirty="0" err="1" smtClean="0">
                <a:latin typeface="Calibri"/>
                <a:cs typeface="Calibri"/>
              </a:rPr>
              <a:t>arxiv</a:t>
            </a:r>
            <a:r>
              <a:rPr lang="de-DE" sz="1600" dirty="0" smtClean="0">
                <a:latin typeface="Calibri"/>
                <a:cs typeface="Calibri"/>
              </a:rPr>
              <a:t>: 1603.01553</a:t>
            </a:r>
            <a:endParaRPr lang="de-DE" sz="1600" dirty="0">
              <a:latin typeface="Calibri"/>
              <a:cs typeface="Calibri"/>
            </a:endParaRPr>
          </a:p>
        </p:txBody>
      </p:sp>
      <p:pic>
        <p:nvPicPr>
          <p:cNvPr id="36" name="Bild 35"/>
          <p:cNvPicPr>
            <a:picLocks noChangeAspect="1"/>
          </p:cNvPicPr>
          <p:nvPr/>
        </p:nvPicPr>
        <p:blipFill>
          <a:blip r:embed="rId17"/>
          <a:stretch>
            <a:fillRect/>
          </a:stretch>
        </p:blipFill>
        <p:spPr>
          <a:xfrm>
            <a:off x="2944885" y="4934609"/>
            <a:ext cx="5885354" cy="1829666"/>
          </a:xfrm>
          <a:prstGeom prst="rect">
            <a:avLst/>
          </a:prstGeom>
          <a:ln>
            <a:noFill/>
          </a:ln>
          <a:effectLst>
            <a:outerShdw blurRad="292100" dist="139700" dir="2700000" algn="tl" rotWithShape="0">
              <a:srgbClr val="333333">
                <a:alpha val="65000"/>
              </a:srgbClr>
            </a:outerShdw>
          </a:effectLst>
        </p:spPr>
      </p:pic>
      <p:pic>
        <p:nvPicPr>
          <p:cNvPr id="39" name="Bild 38" descr="Chip-Geometry2.jp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67360" y="4406531"/>
            <a:ext cx="1776365" cy="1372646"/>
          </a:xfrm>
          <a:prstGeom prst="rect">
            <a:avLst/>
          </a:prstGeom>
        </p:spPr>
      </p:pic>
      <p:cxnSp>
        <p:nvCxnSpPr>
          <p:cNvPr id="40" name="Gerade Verbindung 39"/>
          <p:cNvCxnSpPr/>
          <p:nvPr/>
        </p:nvCxnSpPr>
        <p:spPr bwMode="auto">
          <a:xfrm>
            <a:off x="323298" y="4787031"/>
            <a:ext cx="406861"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1" name="Textfeld 40"/>
          <p:cNvSpPr txBox="1"/>
          <p:nvPr/>
        </p:nvSpPr>
        <p:spPr>
          <a:xfrm>
            <a:off x="237478" y="4434905"/>
            <a:ext cx="704515" cy="307777"/>
          </a:xfrm>
          <a:prstGeom prst="rect">
            <a:avLst/>
          </a:prstGeom>
          <a:noFill/>
        </p:spPr>
        <p:txBody>
          <a:bodyPr wrap="none" rtlCol="0">
            <a:spAutoFit/>
          </a:bodyPr>
          <a:lstStyle/>
          <a:p>
            <a:r>
              <a:rPr lang="de-DE" sz="1400" dirty="0" smtClean="0">
                <a:solidFill>
                  <a:srgbClr val="000000"/>
                </a:solidFill>
                <a:latin typeface="Calibri"/>
                <a:cs typeface="Calibri"/>
              </a:rPr>
              <a:t>100</a:t>
            </a:r>
            <a:r>
              <a:rPr lang="de-DE" sz="1400" dirty="0" smtClean="0">
                <a:solidFill>
                  <a:srgbClr val="000000"/>
                </a:solidFill>
                <a:latin typeface="Symbol" charset="2"/>
                <a:cs typeface="Symbol" charset="2"/>
              </a:rPr>
              <a:t>m</a:t>
            </a:r>
            <a:r>
              <a:rPr lang="de-DE" sz="1400" dirty="0" smtClean="0">
                <a:solidFill>
                  <a:srgbClr val="000000"/>
                </a:solidFill>
                <a:latin typeface="Calibri"/>
                <a:cs typeface="Calibri"/>
              </a:rPr>
              <a:t>m</a:t>
            </a:r>
            <a:endParaRPr lang="de-DE" sz="1400" dirty="0">
              <a:solidFill>
                <a:srgbClr val="000000"/>
              </a:solidFill>
              <a:latin typeface="Calibri"/>
              <a:cs typeface="Calibri"/>
            </a:endParaRPr>
          </a:p>
        </p:txBody>
      </p:sp>
      <p:sp>
        <p:nvSpPr>
          <p:cNvPr id="42" name="Textfeld 41"/>
          <p:cNvSpPr txBox="1"/>
          <p:nvPr/>
        </p:nvSpPr>
        <p:spPr>
          <a:xfrm>
            <a:off x="9393734" y="5474170"/>
            <a:ext cx="2787730" cy="369332"/>
          </a:xfrm>
          <a:prstGeom prst="rect">
            <a:avLst/>
          </a:prstGeom>
          <a:noFill/>
        </p:spPr>
        <p:txBody>
          <a:bodyPr wrap="none" rtlCol="0">
            <a:spAutoFit/>
          </a:bodyPr>
          <a:lstStyle/>
          <a:p>
            <a:r>
              <a:rPr lang="de-DE" i="1" dirty="0" smtClean="0">
                <a:solidFill>
                  <a:srgbClr val="000000"/>
                </a:solidFill>
                <a:latin typeface="Calibri"/>
                <a:cs typeface="Calibri"/>
              </a:rPr>
              <a:t>(</a:t>
            </a:r>
            <a:r>
              <a:rPr lang="de-DE" i="1" dirty="0" err="1" smtClean="0">
                <a:solidFill>
                  <a:srgbClr val="000000"/>
                </a:solidFill>
                <a:latin typeface="Calibri"/>
                <a:cs typeface="Calibri"/>
              </a:rPr>
              <a:t>artist‘s</a:t>
            </a:r>
            <a:r>
              <a:rPr lang="de-DE" i="1" dirty="0" smtClean="0">
                <a:solidFill>
                  <a:srgbClr val="000000"/>
                </a:solidFill>
                <a:latin typeface="Calibri"/>
                <a:cs typeface="Calibri"/>
              </a:rPr>
              <a:t> </a:t>
            </a:r>
            <a:r>
              <a:rPr lang="de-DE" i="1" dirty="0" err="1" smtClean="0">
                <a:solidFill>
                  <a:srgbClr val="000000"/>
                </a:solidFill>
                <a:latin typeface="Calibri"/>
                <a:cs typeface="Calibri"/>
              </a:rPr>
              <a:t>impression</a:t>
            </a:r>
            <a:r>
              <a:rPr lang="de-DE" i="1" dirty="0" smtClean="0">
                <a:solidFill>
                  <a:srgbClr val="000000"/>
                </a:solidFill>
                <a:latin typeface="Calibri"/>
                <a:cs typeface="Calibri"/>
              </a:rPr>
              <a:t> – still...)</a:t>
            </a:r>
            <a:endParaRPr lang="de-DE" i="1" dirty="0">
              <a:solidFill>
                <a:srgbClr val="000000"/>
              </a:solidFill>
              <a:latin typeface="Calibri"/>
              <a:cs typeface="Calibri"/>
            </a:endParaRPr>
          </a:p>
        </p:txBody>
      </p:sp>
      <p:pic>
        <p:nvPicPr>
          <p:cNvPr id="46" name="Picture 17"/>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85696" y="3120485"/>
            <a:ext cx="1316291" cy="893808"/>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915821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4"/>
          <a:stretch>
            <a:fillRect/>
          </a:stretch>
        </p:blipFill>
        <p:spPr>
          <a:xfrm>
            <a:off x="9622117" y="5049891"/>
            <a:ext cx="4764108" cy="1968913"/>
          </a:xfrm>
          <a:prstGeom prst="rect">
            <a:avLst/>
          </a:prstGeom>
        </p:spPr>
      </p:pic>
      <p:pic>
        <p:nvPicPr>
          <p:cNvPr id="5" name="Bild 4"/>
          <p:cNvPicPr>
            <a:picLocks noChangeAspect="1"/>
          </p:cNvPicPr>
          <p:nvPr/>
        </p:nvPicPr>
        <p:blipFill>
          <a:blip r:embed="rId5"/>
          <a:stretch>
            <a:fillRect/>
          </a:stretch>
        </p:blipFill>
        <p:spPr>
          <a:xfrm>
            <a:off x="9622117" y="2055329"/>
            <a:ext cx="4406900" cy="2794000"/>
          </a:xfrm>
          <a:prstGeom prst="rect">
            <a:avLst/>
          </a:prstGeom>
        </p:spPr>
      </p:pic>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970" y="247696"/>
            <a:ext cx="67056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llipse 16"/>
          <p:cNvSpPr/>
          <p:nvPr/>
        </p:nvSpPr>
        <p:spPr>
          <a:xfrm>
            <a:off x="6437193" y="1377759"/>
            <a:ext cx="464024" cy="464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8" name="Ellipse 18"/>
          <p:cNvSpPr/>
          <p:nvPr/>
        </p:nvSpPr>
        <p:spPr>
          <a:xfrm>
            <a:off x="4788089" y="1452821"/>
            <a:ext cx="232012" cy="232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AT">
              <a:solidFill>
                <a:srgbClr val="FFFFFF"/>
              </a:solidFill>
              <a:latin typeface="Calibri"/>
            </a:endParaRPr>
          </a:p>
        </p:txBody>
      </p:sp>
      <p:sp>
        <p:nvSpPr>
          <p:cNvPr id="9" name="Textfeld 8"/>
          <p:cNvSpPr txBox="1"/>
          <p:nvPr/>
        </p:nvSpPr>
        <p:spPr>
          <a:xfrm>
            <a:off x="6913484" y="1425521"/>
            <a:ext cx="742511" cy="369332"/>
          </a:xfrm>
          <a:prstGeom prst="rect">
            <a:avLst/>
          </a:prstGeom>
          <a:noFill/>
        </p:spPr>
        <p:txBody>
          <a:bodyPr wrap="none" rtlCol="0">
            <a:spAutoFit/>
          </a:bodyPr>
          <a:lstStyle/>
          <a:p>
            <a:r>
              <a:rPr lang="de-AT" sz="1800" dirty="0" smtClean="0">
                <a:solidFill>
                  <a:srgbClr val="000000"/>
                </a:solidFill>
                <a:latin typeface="Times New Roman" pitchFamily="18" charset="0"/>
                <a:cs typeface="Times New Roman" pitchFamily="18" charset="0"/>
              </a:rPr>
              <a:t>Ball 2</a:t>
            </a:r>
            <a:endParaRPr lang="de-AT" sz="1800" dirty="0">
              <a:solidFill>
                <a:srgbClr val="000000"/>
              </a:solidFill>
              <a:latin typeface="Times New Roman" pitchFamily="18" charset="0"/>
              <a:cs typeface="Times New Roman" pitchFamily="18" charset="0"/>
            </a:endParaRPr>
          </a:p>
        </p:txBody>
      </p:sp>
      <p:pic>
        <p:nvPicPr>
          <p:cNvPr id="10" name="Bild 9"/>
          <p:cNvPicPr>
            <a:picLocks noChangeAspect="1"/>
          </p:cNvPicPr>
          <p:nvPr/>
        </p:nvPicPr>
        <p:blipFill>
          <a:blip r:embed="rId7"/>
          <a:stretch>
            <a:fillRect/>
          </a:stretch>
        </p:blipFill>
        <p:spPr>
          <a:xfrm>
            <a:off x="4133276" y="2181901"/>
            <a:ext cx="5010724" cy="264302"/>
          </a:xfrm>
          <a:prstGeom prst="rect">
            <a:avLst/>
          </a:prstGeom>
        </p:spPr>
      </p:pic>
      <p:sp>
        <p:nvSpPr>
          <p:cNvPr id="11" name="Text Box 3"/>
          <p:cNvSpPr txBox="1">
            <a:spLocks noChangeArrowheads="1"/>
          </p:cNvSpPr>
          <p:nvPr/>
        </p:nvSpPr>
        <p:spPr bwMode="auto">
          <a:xfrm>
            <a:off x="63500" y="66630"/>
            <a:ext cx="7356481"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algn="l">
              <a:spcBef>
                <a:spcPts val="0"/>
              </a:spcBef>
            </a:pPr>
            <a:r>
              <a:rPr lang="de-DE" sz="2200" b="1" dirty="0" smtClean="0">
                <a:solidFill>
                  <a:srgbClr val="333399"/>
                </a:solidFill>
                <a:effectLst>
                  <a:outerShdw blurRad="38100" dist="38100" dir="2700000" algn="tl">
                    <a:srgbClr val="C0C0C0"/>
                  </a:outerShdw>
                </a:effectLst>
                <a:latin typeface="Arial"/>
              </a:rPr>
              <a:t>An </a:t>
            </a:r>
            <a:r>
              <a:rPr lang="de-DE" sz="2200" b="1" dirty="0" err="1" smtClean="0">
                <a:solidFill>
                  <a:srgbClr val="333399"/>
                </a:solidFill>
                <a:effectLst>
                  <a:outerShdw blurRad="38100" dist="38100" dir="2700000" algn="tl">
                    <a:srgbClr val="C0C0C0"/>
                  </a:outerShdw>
                </a:effectLst>
                <a:latin typeface="Arial"/>
              </a:rPr>
              <a:t>ultimate</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experiment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Entanglement</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by</a:t>
            </a:r>
            <a:r>
              <a:rPr lang="de-DE" sz="2200" b="1" dirty="0" smtClean="0">
                <a:solidFill>
                  <a:srgbClr val="333399"/>
                </a:solidFill>
                <a:effectLst>
                  <a:outerShdw blurRad="38100" dist="38100" dir="2700000" algn="tl">
                    <a:srgbClr val="C0C0C0"/>
                  </a:outerShdw>
                </a:effectLst>
                <a:latin typeface="Arial"/>
              </a:rPr>
              <a:t> </a:t>
            </a:r>
            <a:r>
              <a:rPr lang="de-DE" sz="2200" b="1" dirty="0" err="1" smtClean="0">
                <a:solidFill>
                  <a:srgbClr val="333399"/>
                </a:solidFill>
                <a:effectLst>
                  <a:outerShdw blurRad="38100" dist="38100" dir="2700000" algn="tl">
                    <a:srgbClr val="C0C0C0"/>
                  </a:outerShdw>
                </a:effectLst>
                <a:latin typeface="Arial"/>
              </a:rPr>
              <a:t>gravity</a:t>
            </a:r>
            <a:r>
              <a:rPr lang="de-DE" sz="2200" b="1" dirty="0" smtClean="0">
                <a:solidFill>
                  <a:srgbClr val="333399"/>
                </a:solidFill>
                <a:effectLst>
                  <a:outerShdw blurRad="38100" dist="38100" dir="2700000" algn="tl">
                    <a:srgbClr val="C0C0C0"/>
                  </a:outerShdw>
                </a:effectLst>
                <a:latin typeface="Arial"/>
              </a:rPr>
              <a:t>…</a:t>
            </a:r>
            <a:endParaRPr lang="de-DE" sz="2200" b="1" dirty="0">
              <a:solidFill>
                <a:srgbClr val="333399"/>
              </a:solidFill>
              <a:effectLst>
                <a:outerShdw blurRad="38100" dist="38100" dir="2700000" algn="tl">
                  <a:srgbClr val="C0C0C0"/>
                </a:outerShdw>
              </a:effectLst>
              <a:latin typeface="Arial"/>
            </a:endParaRPr>
          </a:p>
        </p:txBody>
      </p:sp>
      <p:pic>
        <p:nvPicPr>
          <p:cNvPr id="15" name="Levitation_short.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252307" y="4645535"/>
            <a:ext cx="4572000" cy="2571750"/>
          </a:xfrm>
          <a:prstGeom prst="rect">
            <a:avLst/>
          </a:prstGeom>
        </p:spPr>
      </p:pic>
      <p:cxnSp>
        <p:nvCxnSpPr>
          <p:cNvPr id="16" name="Gerade Verbindung 15"/>
          <p:cNvCxnSpPr/>
          <p:nvPr/>
        </p:nvCxnSpPr>
        <p:spPr bwMode="auto">
          <a:xfrm>
            <a:off x="7858668" y="6205980"/>
            <a:ext cx="0" cy="287996"/>
          </a:xfrm>
          <a:prstGeom prst="line">
            <a:avLst/>
          </a:prstGeom>
          <a:noFill/>
          <a:ln w="2857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Textfeld 16"/>
          <p:cNvSpPr txBox="1"/>
          <p:nvPr/>
        </p:nvSpPr>
        <p:spPr>
          <a:xfrm>
            <a:off x="7886111" y="6132909"/>
            <a:ext cx="1231377" cy="584776"/>
          </a:xfrm>
          <a:prstGeom prst="rect">
            <a:avLst/>
          </a:prstGeom>
          <a:noFill/>
        </p:spPr>
        <p:txBody>
          <a:bodyPr wrap="none" rtlCol="0">
            <a:spAutoFit/>
          </a:bodyPr>
          <a:lstStyle/>
          <a:p>
            <a:r>
              <a:rPr lang="de-DE" sz="2000" dirty="0" smtClean="0">
                <a:solidFill>
                  <a:schemeClr val="bg1"/>
                </a:solidFill>
                <a:latin typeface="Calibri"/>
                <a:cs typeface="Calibri"/>
              </a:rPr>
              <a:t>200</a:t>
            </a:r>
            <a:r>
              <a:rPr lang="de-DE" sz="2000" dirty="0" smtClean="0">
                <a:solidFill>
                  <a:schemeClr val="bg1"/>
                </a:solidFill>
                <a:latin typeface="Symbol" charset="2"/>
                <a:cs typeface="Symbol" charset="2"/>
              </a:rPr>
              <a:t>m</a:t>
            </a:r>
            <a:r>
              <a:rPr lang="de-DE" sz="2000" dirty="0" smtClean="0">
                <a:solidFill>
                  <a:schemeClr val="bg1"/>
                </a:solidFill>
                <a:latin typeface="Calibri"/>
                <a:cs typeface="Calibri"/>
              </a:rPr>
              <a:t>m</a:t>
            </a:r>
          </a:p>
          <a:p>
            <a:r>
              <a:rPr lang="de-DE" sz="1200" dirty="0" smtClean="0">
                <a:solidFill>
                  <a:schemeClr val="bg1"/>
                </a:solidFill>
                <a:latin typeface="Calibri"/>
                <a:cs typeface="Calibri"/>
              </a:rPr>
              <a:t>(4K, &lt;1e-6 </a:t>
            </a:r>
            <a:r>
              <a:rPr lang="de-DE" sz="1200" dirty="0" err="1" smtClean="0">
                <a:solidFill>
                  <a:schemeClr val="bg1"/>
                </a:solidFill>
                <a:latin typeface="Calibri"/>
                <a:cs typeface="Calibri"/>
              </a:rPr>
              <a:t>mbar</a:t>
            </a:r>
            <a:r>
              <a:rPr lang="de-DE" sz="1200" dirty="0" smtClean="0">
                <a:solidFill>
                  <a:schemeClr val="bg1"/>
                </a:solidFill>
                <a:latin typeface="Calibri"/>
                <a:cs typeface="Calibri"/>
              </a:rPr>
              <a:t>)</a:t>
            </a:r>
            <a:endParaRPr lang="de-DE" sz="1200" dirty="0">
              <a:solidFill>
                <a:schemeClr val="bg1"/>
              </a:solidFill>
              <a:latin typeface="Calibri"/>
              <a:cs typeface="Calibri"/>
            </a:endParaRPr>
          </a:p>
        </p:txBody>
      </p:sp>
      <p:pic>
        <p:nvPicPr>
          <p:cNvPr id="2" name="Bild 1"/>
          <p:cNvPicPr>
            <a:picLocks noChangeAspect="1"/>
          </p:cNvPicPr>
          <p:nvPr/>
        </p:nvPicPr>
        <p:blipFill rotWithShape="1">
          <a:blip r:embed="rId9"/>
          <a:srcRect r="1563"/>
          <a:stretch/>
        </p:blipFill>
        <p:spPr>
          <a:xfrm>
            <a:off x="33619" y="2659529"/>
            <a:ext cx="6535912" cy="4288118"/>
          </a:xfrm>
          <a:prstGeom prst="rect">
            <a:avLst/>
          </a:prstGeom>
        </p:spPr>
      </p:pic>
      <p:sp>
        <p:nvSpPr>
          <p:cNvPr id="12" name="Oval 11"/>
          <p:cNvSpPr/>
          <p:nvPr/>
        </p:nvSpPr>
        <p:spPr bwMode="auto">
          <a:xfrm>
            <a:off x="3257175" y="2779058"/>
            <a:ext cx="1665383" cy="806823"/>
          </a:xfrm>
          <a:prstGeom prst="ellipse">
            <a:avLst/>
          </a:prstGeom>
          <a:noFill/>
          <a:ln w="38100" cap="flat" cmpd="sng" algn="ctr">
            <a:solidFill>
              <a:srgbClr val="008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14" name="Textfeld 13"/>
          <p:cNvSpPr txBox="1"/>
          <p:nvPr/>
        </p:nvSpPr>
        <p:spPr>
          <a:xfrm>
            <a:off x="941294" y="2971846"/>
            <a:ext cx="1094170" cy="338554"/>
          </a:xfrm>
          <a:prstGeom prst="rect">
            <a:avLst/>
          </a:prstGeom>
          <a:noFill/>
        </p:spPr>
        <p:txBody>
          <a:bodyPr wrap="none" rtlCol="0">
            <a:spAutoFit/>
          </a:bodyPr>
          <a:lstStyle/>
          <a:p>
            <a:r>
              <a:rPr lang="de-DE" sz="1600" dirty="0" smtClean="0">
                <a:latin typeface="Calibri"/>
                <a:cs typeface="Calibri"/>
              </a:rPr>
              <a:t>(Pino2016)</a:t>
            </a:r>
            <a:endParaRPr lang="de-DE" sz="1600" dirty="0">
              <a:latin typeface="Calibri"/>
              <a:cs typeface="Calibri"/>
            </a:endParaRPr>
          </a:p>
        </p:txBody>
      </p:sp>
      <p:sp>
        <p:nvSpPr>
          <p:cNvPr id="18" name="Textfeld 17"/>
          <p:cNvSpPr txBox="1"/>
          <p:nvPr/>
        </p:nvSpPr>
        <p:spPr>
          <a:xfrm>
            <a:off x="6902826" y="4924034"/>
            <a:ext cx="1763059" cy="646331"/>
          </a:xfrm>
          <a:prstGeom prst="rect">
            <a:avLst/>
          </a:prstGeom>
          <a:noFill/>
        </p:spPr>
        <p:txBody>
          <a:bodyPr wrap="square" rtlCol="0">
            <a:spAutoFit/>
          </a:bodyPr>
          <a:lstStyle/>
          <a:p>
            <a:r>
              <a:rPr lang="de-DE" dirty="0" err="1" smtClean="0">
                <a:latin typeface="Calibri"/>
                <a:cs typeface="Calibri"/>
              </a:rPr>
              <a:t>Superconducting</a:t>
            </a:r>
            <a:r>
              <a:rPr lang="de-DE" dirty="0" smtClean="0">
                <a:latin typeface="Calibri"/>
                <a:cs typeface="Calibri"/>
              </a:rPr>
              <a:t> </a:t>
            </a:r>
            <a:r>
              <a:rPr lang="de-DE" dirty="0" err="1" smtClean="0">
                <a:latin typeface="Calibri"/>
                <a:cs typeface="Calibri"/>
              </a:rPr>
              <a:t>levitation</a:t>
            </a:r>
            <a:endParaRPr lang="de-DE" dirty="0">
              <a:latin typeface="Calibri"/>
              <a:cs typeface="Calibri"/>
            </a:endParaRPr>
          </a:p>
        </p:txBody>
      </p:sp>
      <p:pic>
        <p:nvPicPr>
          <p:cNvPr id="19" name="Picture 3" descr="3"/>
          <p:cNvPicPr>
            <a:picLocks noChangeAspect="1" noChangeArrowheads="1"/>
          </p:cNvPicPr>
          <p:nvPr/>
        </p:nvPicPr>
        <p:blipFill rotWithShape="1">
          <a:blip r:embed="rId10">
            <a:extLst>
              <a:ext uri="{28A0092B-C50C-407E-A947-70E740481C1C}">
                <a14:useLocalDpi xmlns:a14="http://schemas.microsoft.com/office/drawing/2010/main" val="0"/>
              </a:ext>
            </a:extLst>
          </a:blip>
          <a:srcRect t="4389"/>
          <a:stretch/>
        </p:blipFill>
        <p:spPr bwMode="auto">
          <a:xfrm>
            <a:off x="6964829" y="1831214"/>
            <a:ext cx="2283759" cy="20748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 name="Bild 19"/>
          <p:cNvPicPr>
            <a:picLocks noChangeAspect="1"/>
          </p:cNvPicPr>
          <p:nvPr/>
        </p:nvPicPr>
        <p:blipFill>
          <a:blip r:embed="rId11">
            <a:alphaModFix/>
          </a:blip>
          <a:stretch>
            <a:fillRect/>
          </a:stretch>
        </p:blipFill>
        <p:spPr>
          <a:xfrm>
            <a:off x="3257175" y="3310400"/>
            <a:ext cx="1045881" cy="824637"/>
          </a:xfrm>
          <a:prstGeom prst="rect">
            <a:avLst/>
          </a:prstGeom>
          <a:solidFill>
            <a:srgbClr val="FF6600"/>
          </a:solidFill>
          <a:ln>
            <a:noFill/>
          </a:ln>
        </p:spPr>
      </p:pic>
      <p:sp>
        <p:nvSpPr>
          <p:cNvPr id="21" name="Line 7"/>
          <p:cNvSpPr>
            <a:spLocks noChangeShapeType="1"/>
          </p:cNvSpPr>
          <p:nvPr/>
        </p:nvSpPr>
        <p:spPr bwMode="auto">
          <a:xfrm flipV="1">
            <a:off x="4133277" y="2860357"/>
            <a:ext cx="4039548" cy="951514"/>
          </a:xfrm>
          <a:prstGeom prst="line">
            <a:avLst/>
          </a:prstGeom>
          <a:noFill/>
          <a:ln w="38100">
            <a:solidFill>
              <a:srgbClr val="ECA01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endParaRPr>
          </a:p>
        </p:txBody>
      </p:sp>
      <p:pic>
        <p:nvPicPr>
          <p:cNvPr id="22" name="Picture 8" descr="schema_inertial_senso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83373" y="2637059"/>
            <a:ext cx="769338" cy="1298857"/>
          </a:xfrm>
          <a:prstGeom prst="rect">
            <a:avLst/>
          </a:prstGeom>
          <a:noFill/>
          <a:extLst>
            <a:ext uri="{909E8E84-426E-40dd-AFC4-6F175D3DCCD1}">
              <a14:hiddenFill xmlns:a14="http://schemas.microsoft.com/office/drawing/2010/main">
                <a:solidFill>
                  <a:srgbClr val="FFFFFF"/>
                </a:solidFill>
              </a14:hiddenFill>
            </a:ext>
          </a:extLst>
        </p:spPr>
      </p:pic>
      <p:sp>
        <p:nvSpPr>
          <p:cNvPr id="23" name="Textfeld 22"/>
          <p:cNvSpPr txBox="1"/>
          <p:nvPr/>
        </p:nvSpPr>
        <p:spPr>
          <a:xfrm>
            <a:off x="7082804" y="3811871"/>
            <a:ext cx="2180040" cy="646331"/>
          </a:xfrm>
          <a:prstGeom prst="rect">
            <a:avLst/>
          </a:prstGeom>
          <a:noFill/>
        </p:spPr>
        <p:txBody>
          <a:bodyPr wrap="square" rtlCol="0">
            <a:spAutoFit/>
          </a:bodyPr>
          <a:lstStyle/>
          <a:p>
            <a:r>
              <a:rPr lang="de-DE" dirty="0" smtClean="0">
                <a:latin typeface="Calibri"/>
                <a:cs typeface="Calibri"/>
              </a:rPr>
              <a:t>MAQRO: LTP-</a:t>
            </a:r>
            <a:r>
              <a:rPr lang="de-DE" dirty="0" err="1" smtClean="0">
                <a:latin typeface="Calibri"/>
                <a:cs typeface="Calibri"/>
              </a:rPr>
              <a:t>based</a:t>
            </a:r>
            <a:r>
              <a:rPr lang="de-DE" dirty="0" smtClean="0">
                <a:latin typeface="Calibri"/>
                <a:cs typeface="Calibri"/>
              </a:rPr>
              <a:t> </a:t>
            </a:r>
            <a:r>
              <a:rPr lang="de-DE" dirty="0" err="1" smtClean="0">
                <a:latin typeface="Calibri"/>
                <a:cs typeface="Calibri"/>
              </a:rPr>
              <a:t>satellite</a:t>
            </a:r>
            <a:r>
              <a:rPr lang="de-DE" dirty="0" smtClean="0">
                <a:latin typeface="Calibri"/>
                <a:cs typeface="Calibri"/>
              </a:rPr>
              <a:t> </a:t>
            </a:r>
            <a:r>
              <a:rPr lang="de-DE" dirty="0" err="1" smtClean="0">
                <a:latin typeface="Calibri"/>
                <a:cs typeface="Calibri"/>
              </a:rPr>
              <a:t>mission</a:t>
            </a:r>
            <a:endParaRPr lang="de-DE" dirty="0">
              <a:latin typeface="Calibri"/>
              <a:cs typeface="Calibri"/>
            </a:endParaRPr>
          </a:p>
        </p:txBody>
      </p:sp>
      <p:sp>
        <p:nvSpPr>
          <p:cNvPr id="24" name="Textfeld 23"/>
          <p:cNvSpPr txBox="1"/>
          <p:nvPr/>
        </p:nvSpPr>
        <p:spPr>
          <a:xfrm>
            <a:off x="2705696" y="4135037"/>
            <a:ext cx="1657124" cy="338554"/>
          </a:xfrm>
          <a:prstGeom prst="rect">
            <a:avLst/>
          </a:prstGeom>
          <a:noFill/>
        </p:spPr>
        <p:txBody>
          <a:bodyPr wrap="none" rtlCol="0">
            <a:spAutoFit/>
          </a:bodyPr>
          <a:lstStyle/>
          <a:p>
            <a:r>
              <a:rPr lang="de-DE" sz="1600" dirty="0" smtClean="0">
                <a:latin typeface="Calibri"/>
                <a:cs typeface="Calibri"/>
              </a:rPr>
              <a:t>(Kaltenbaek2012)</a:t>
            </a:r>
            <a:endParaRPr lang="de-DE" sz="1600" dirty="0">
              <a:latin typeface="Calibri"/>
              <a:cs typeface="Calibri"/>
            </a:endParaRPr>
          </a:p>
        </p:txBody>
      </p:sp>
      <p:sp>
        <p:nvSpPr>
          <p:cNvPr id="13" name="Textfeld 12"/>
          <p:cNvSpPr txBox="1"/>
          <p:nvPr/>
        </p:nvSpPr>
        <p:spPr>
          <a:xfrm>
            <a:off x="4549025" y="2491025"/>
            <a:ext cx="2020505" cy="369332"/>
          </a:xfrm>
          <a:prstGeom prst="rect">
            <a:avLst/>
          </a:prstGeom>
          <a:noFill/>
        </p:spPr>
        <p:txBody>
          <a:bodyPr wrap="none" rtlCol="0">
            <a:spAutoFit/>
          </a:bodyPr>
          <a:lstStyle/>
          <a:p>
            <a:r>
              <a:rPr lang="de-DE" b="1" dirty="0" err="1" smtClean="0">
                <a:solidFill>
                  <a:srgbClr val="008000"/>
                </a:solidFill>
                <a:latin typeface="Calibri"/>
                <a:cs typeface="Calibri"/>
              </a:rPr>
              <a:t>Entanglement</a:t>
            </a:r>
            <a:r>
              <a:rPr lang="de-DE" b="1" dirty="0" smtClean="0">
                <a:solidFill>
                  <a:srgbClr val="008000"/>
                </a:solidFill>
                <a:latin typeface="Calibri"/>
                <a:cs typeface="Calibri"/>
              </a:rPr>
              <a:t> time</a:t>
            </a:r>
            <a:endParaRPr lang="de-DE" b="1" dirty="0">
              <a:solidFill>
                <a:srgbClr val="008000"/>
              </a:solidFill>
              <a:latin typeface="Calibri"/>
              <a:cs typeface="Calibri"/>
            </a:endParaRPr>
          </a:p>
        </p:txBody>
      </p:sp>
      <p:sp>
        <p:nvSpPr>
          <p:cNvPr id="25" name="Rechteck 24"/>
          <p:cNvSpPr/>
          <p:nvPr/>
        </p:nvSpPr>
        <p:spPr bwMode="auto">
          <a:xfrm>
            <a:off x="4362820" y="4645535"/>
            <a:ext cx="559738" cy="643641"/>
          </a:xfrm>
          <a:prstGeom prst="rect">
            <a:avLst/>
          </a:prstGeom>
          <a:solidFill>
            <a:schemeClr val="accent2">
              <a:lumMod val="75000"/>
            </a:schemeClr>
          </a:solidFill>
          <a:ln>
            <a:noFill/>
          </a:ln>
          <a:effectLst>
            <a:softEdge rad="101600"/>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26" name="Line 7"/>
          <p:cNvSpPr>
            <a:spLocks noChangeShapeType="1"/>
          </p:cNvSpPr>
          <p:nvPr/>
        </p:nvSpPr>
        <p:spPr bwMode="auto">
          <a:xfrm>
            <a:off x="4922558" y="5049891"/>
            <a:ext cx="1965012" cy="403638"/>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endParaRPr>
          </a:p>
        </p:txBody>
      </p:sp>
      <p:sp>
        <p:nvSpPr>
          <p:cNvPr id="27" name="Textfeld 26"/>
          <p:cNvSpPr txBox="1"/>
          <p:nvPr/>
        </p:nvSpPr>
        <p:spPr>
          <a:xfrm>
            <a:off x="3170246" y="5231811"/>
            <a:ext cx="1823736" cy="338554"/>
          </a:xfrm>
          <a:prstGeom prst="rect">
            <a:avLst/>
          </a:prstGeom>
          <a:noFill/>
        </p:spPr>
        <p:txBody>
          <a:bodyPr wrap="none" rtlCol="0">
            <a:spAutoFit/>
          </a:bodyPr>
          <a:lstStyle/>
          <a:p>
            <a:r>
              <a:rPr lang="de-DE" sz="1600" dirty="0" smtClean="0">
                <a:latin typeface="Calibri"/>
                <a:cs typeface="Calibri"/>
              </a:rPr>
              <a:t>(Romero-Isart2012)</a:t>
            </a:r>
            <a:endParaRPr lang="de-DE" sz="1600" dirty="0">
              <a:latin typeface="Calibri"/>
              <a:cs typeface="Calibri"/>
            </a:endParaRPr>
          </a:p>
        </p:txBody>
      </p:sp>
    </p:spTree>
    <p:extLst>
      <p:ext uri="{BB962C8B-B14F-4D97-AF65-F5344CB8AC3E}">
        <p14:creationId xmlns:p14="http://schemas.microsoft.com/office/powerpoint/2010/main" val="17251814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mediacall" presetSubtype="0" fill="hold" nodeType="withEffect">
                                  <p:stCondLst>
                                    <p:cond delay="0"/>
                                  </p:stCondLst>
                                  <p:childTnLst>
                                    <p:cmd type="call" cmd="playFrom(0.0)">
                                      <p:cBhvr>
                                        <p:cTn id="22" dur="7400" fill="hold"/>
                                        <p:tgtEl>
                                          <p:spTgt spid="15"/>
                                        </p:tgtEl>
                                      </p:cBhvr>
                                    </p:cmd>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15"/>
                                        </p:tgtEl>
                                      </p:cBhvr>
                                    </p:cmd>
                                  </p:childTnLst>
                                </p:cTn>
                              </p:par>
                            </p:childTnLst>
                          </p:cTn>
                        </p:par>
                      </p:childTnLst>
                    </p:cTn>
                  </p:par>
                </p:childTnLst>
              </p:cTn>
              <p:nextCondLst>
                <p:cond evt="onClick" delay="0">
                  <p:tgtEl>
                    <p:spTgt spid="15"/>
                  </p:tgtEl>
                </p:cond>
              </p:nextCondLst>
            </p:seq>
            <p:video>
              <p:cMediaNode vol="80000">
                <p:cTn id="40" repeatCount="indefinite" fill="hold" display="0">
                  <p:stCondLst>
                    <p:cond delay="indefinite"/>
                  </p:stCondLst>
                </p:cTn>
                <p:tgtEl>
                  <p:spTgt spid="15"/>
                </p:tgtEl>
              </p:cMediaNode>
            </p:video>
          </p:childTnLst>
        </p:cTn>
      </p:par>
    </p:tnLst>
    <p:bldLst>
      <p:bldP spid="17" grpId="0"/>
      <p:bldP spid="18" grpId="0"/>
      <p:bldP spid="21" grpId="0" animBg="1"/>
      <p:bldP spid="23" grpId="0"/>
      <p:bldP spid="24" grpId="0"/>
      <p:bldP spid="25" grpId="0" animBg="1"/>
      <p:bldP spid="26" grpId="0" animBg="1"/>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 11" descr="image.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66" y="1332102"/>
            <a:ext cx="8640000" cy="6480000"/>
          </a:xfrm>
          <a:prstGeom prst="rect">
            <a:avLst/>
          </a:prstGeom>
          <a:ln>
            <a:noFill/>
          </a:ln>
        </p:spPr>
      </p:pic>
      <p:sp>
        <p:nvSpPr>
          <p:cNvPr id="15"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How</a:t>
            </a:r>
            <a:r>
              <a:rPr lang="de-DE" sz="2200" dirty="0" smtClean="0">
                <a:ea typeface="ＭＳ Ｐゴシック" charset="-128"/>
              </a:rPr>
              <a:t> massive </a:t>
            </a:r>
            <a:r>
              <a:rPr lang="de-DE" sz="2200" dirty="0" err="1" smtClean="0">
                <a:ea typeface="ＭＳ Ｐゴシック" charset="-128"/>
              </a:rPr>
              <a:t>can</a:t>
            </a:r>
            <a:r>
              <a:rPr lang="de-DE" sz="2200" dirty="0" smtClean="0">
                <a:ea typeface="ＭＳ Ｐゴシック" charset="-128"/>
              </a:rPr>
              <a:t> </a:t>
            </a:r>
            <a:r>
              <a:rPr lang="de-DE" sz="2200" dirty="0" err="1" smtClean="0">
                <a:ea typeface="ＭＳ Ｐゴシック" charset="-128"/>
              </a:rPr>
              <a:t>we</a:t>
            </a:r>
            <a:r>
              <a:rPr lang="de-DE" sz="2200" dirty="0" smtClean="0">
                <a:ea typeface="ＭＳ Ｐゴシック" charset="-128"/>
              </a:rPr>
              <a:t> </a:t>
            </a:r>
            <a:r>
              <a:rPr lang="de-DE" sz="2200" dirty="0" err="1" smtClean="0">
                <a:ea typeface="ＭＳ Ｐゴシック" charset="-128"/>
              </a:rPr>
              <a:t>go</a:t>
            </a:r>
            <a:r>
              <a:rPr lang="de-DE" sz="2200" dirty="0" smtClean="0">
                <a:ea typeface="ＭＳ Ｐゴシック" charset="-128"/>
              </a:rPr>
              <a:t>?  </a:t>
            </a:r>
            <a:endParaRPr lang="de-DE" sz="2200" dirty="0">
              <a:ea typeface="ＭＳ Ｐゴシック" charset="-128"/>
            </a:endParaRPr>
          </a:p>
        </p:txBody>
      </p:sp>
    </p:spTree>
    <p:extLst>
      <p:ext uri="{BB962C8B-B14F-4D97-AF65-F5344CB8AC3E}">
        <p14:creationId xmlns:p14="http://schemas.microsoft.com/office/powerpoint/2010/main" val="156876421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457200" y="274638"/>
            <a:ext cx="8229600" cy="1143000"/>
          </a:xfrm>
          <a:prstGeom prst="rect">
            <a:avLst/>
          </a:prstGeom>
        </p:spPr>
        <p:txBody>
          <a:bodyPr/>
          <a:lstStyle/>
          <a:p>
            <a:endParaRPr lang="de-DE" dirty="0"/>
          </a:p>
        </p:txBody>
      </p:sp>
      <p:pic>
        <p:nvPicPr>
          <p:cNvPr id="13" name="Bild 12" descr="image.0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824" y="1332091"/>
            <a:ext cx="8640000" cy="6480000"/>
          </a:xfrm>
          <a:prstGeom prst="rect">
            <a:avLst/>
          </a:prstGeom>
          <a:ln>
            <a:solidFill>
              <a:srgbClr val="FFFFFF"/>
            </a:solidFill>
          </a:ln>
        </p:spPr>
      </p:pic>
      <p:sp>
        <p:nvSpPr>
          <p:cNvPr id="6"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How</a:t>
            </a:r>
            <a:r>
              <a:rPr lang="de-DE" sz="2200" dirty="0" smtClean="0">
                <a:ea typeface="ＭＳ Ｐゴシック" charset="-128"/>
              </a:rPr>
              <a:t> massive </a:t>
            </a:r>
            <a:r>
              <a:rPr lang="de-DE" sz="2200" dirty="0" err="1" smtClean="0">
                <a:ea typeface="ＭＳ Ｐゴシック" charset="-128"/>
              </a:rPr>
              <a:t>can</a:t>
            </a:r>
            <a:r>
              <a:rPr lang="de-DE" sz="2200" dirty="0" smtClean="0">
                <a:ea typeface="ＭＳ Ｐゴシック" charset="-128"/>
              </a:rPr>
              <a:t> </a:t>
            </a:r>
            <a:r>
              <a:rPr lang="de-DE" sz="2200" dirty="0" err="1" smtClean="0">
                <a:ea typeface="ＭＳ Ｐゴシック" charset="-128"/>
              </a:rPr>
              <a:t>we</a:t>
            </a:r>
            <a:r>
              <a:rPr lang="de-DE" sz="2200" dirty="0" smtClean="0">
                <a:ea typeface="ＭＳ Ｐゴシック" charset="-128"/>
              </a:rPr>
              <a:t> </a:t>
            </a:r>
            <a:r>
              <a:rPr lang="de-DE" sz="2200" dirty="0" err="1" smtClean="0">
                <a:ea typeface="ＭＳ Ｐゴシック" charset="-128"/>
              </a:rPr>
              <a:t>go</a:t>
            </a:r>
            <a:r>
              <a:rPr lang="de-DE" sz="2200" dirty="0" smtClean="0">
                <a:ea typeface="ＭＳ Ｐゴシック" charset="-128"/>
              </a:rPr>
              <a:t>?  </a:t>
            </a:r>
            <a:endParaRPr lang="de-DE" sz="2200" dirty="0">
              <a:ea typeface="ＭＳ Ｐゴシック" charset="-128"/>
            </a:endParaRPr>
          </a:p>
        </p:txBody>
      </p:sp>
    </p:spTree>
    <p:extLst>
      <p:ext uri="{BB962C8B-B14F-4D97-AF65-F5344CB8AC3E}">
        <p14:creationId xmlns:p14="http://schemas.microsoft.com/office/powerpoint/2010/main" val="165863486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457200" y="274638"/>
            <a:ext cx="8229600" cy="1143000"/>
          </a:xfrm>
          <a:prstGeom prst="rect">
            <a:avLst/>
          </a:prstGeom>
        </p:spPr>
        <p:txBody>
          <a:bodyPr/>
          <a:lstStyle/>
          <a:p>
            <a:endParaRPr lang="de-DE" dirty="0"/>
          </a:p>
        </p:txBody>
      </p:sp>
      <p:pic>
        <p:nvPicPr>
          <p:cNvPr id="14" name="Bild 13" descr="image.0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64" y="1332098"/>
            <a:ext cx="8640000" cy="6480000"/>
          </a:xfrm>
          <a:prstGeom prst="rect">
            <a:avLst/>
          </a:prstGeom>
          <a:ln>
            <a:noFill/>
          </a:ln>
        </p:spPr>
      </p:pic>
      <p:sp>
        <p:nvSpPr>
          <p:cNvPr id="6" name="Text Box 13"/>
          <p:cNvSpPr txBox="1">
            <a:spLocks noChangeArrowheads="1"/>
          </p:cNvSpPr>
          <p:nvPr/>
        </p:nvSpPr>
        <p:spPr bwMode="auto">
          <a:xfrm>
            <a:off x="79375" y="101600"/>
            <a:ext cx="9144000" cy="459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200" dirty="0" err="1" smtClean="0">
                <a:ea typeface="ＭＳ Ｐゴシック" charset="-128"/>
              </a:rPr>
              <a:t>How</a:t>
            </a:r>
            <a:r>
              <a:rPr lang="de-DE" sz="2200" dirty="0" smtClean="0">
                <a:ea typeface="ＭＳ Ｐゴシック" charset="-128"/>
              </a:rPr>
              <a:t> massive </a:t>
            </a:r>
            <a:r>
              <a:rPr lang="de-DE" sz="2200" dirty="0" err="1" smtClean="0">
                <a:ea typeface="ＭＳ Ｐゴシック" charset="-128"/>
              </a:rPr>
              <a:t>can</a:t>
            </a:r>
            <a:r>
              <a:rPr lang="de-DE" sz="2200" dirty="0" smtClean="0">
                <a:ea typeface="ＭＳ Ｐゴシック" charset="-128"/>
              </a:rPr>
              <a:t> </a:t>
            </a:r>
            <a:r>
              <a:rPr lang="de-DE" sz="2200" dirty="0" err="1" smtClean="0">
                <a:ea typeface="ＭＳ Ｐゴシック" charset="-128"/>
              </a:rPr>
              <a:t>we</a:t>
            </a:r>
            <a:r>
              <a:rPr lang="de-DE" sz="2200" dirty="0" smtClean="0">
                <a:ea typeface="ＭＳ Ｐゴシック" charset="-128"/>
              </a:rPr>
              <a:t> </a:t>
            </a:r>
            <a:r>
              <a:rPr lang="de-DE" sz="2200" dirty="0" err="1" smtClean="0">
                <a:ea typeface="ＭＳ Ｐゴシック" charset="-128"/>
              </a:rPr>
              <a:t>go</a:t>
            </a:r>
            <a:r>
              <a:rPr lang="de-DE" sz="2200" dirty="0" smtClean="0">
                <a:ea typeface="ＭＳ Ｐゴシック" charset="-128"/>
              </a:rPr>
              <a:t>?  </a:t>
            </a:r>
            <a:endParaRPr lang="de-DE" sz="2200" dirty="0">
              <a:ea typeface="ＭＳ Ｐゴシック" charset="-128"/>
            </a:endParaRPr>
          </a:p>
        </p:txBody>
      </p:sp>
    </p:spTree>
    <p:extLst>
      <p:ext uri="{BB962C8B-B14F-4D97-AF65-F5344CB8AC3E}">
        <p14:creationId xmlns:p14="http://schemas.microsoft.com/office/powerpoint/2010/main" val="258335282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408"/>
          <a:stretch/>
        </p:blipFill>
        <p:spPr bwMode="auto">
          <a:xfrm>
            <a:off x="351601" y="4954374"/>
            <a:ext cx="2289965" cy="17097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eck 6"/>
          <p:cNvSpPr/>
          <p:nvPr/>
        </p:nvSpPr>
        <p:spPr bwMode="auto">
          <a:xfrm>
            <a:off x="-179294" y="0"/>
            <a:ext cx="11161059" cy="2046941"/>
          </a:xfrm>
          <a:prstGeom prst="rect">
            <a:avLst/>
          </a:prstGeom>
          <a:solidFill>
            <a:schemeClr val="bg1"/>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smtClean="0">
              <a:ln>
                <a:noFill/>
              </a:ln>
              <a:solidFill>
                <a:schemeClr val="tx1"/>
              </a:solidFill>
              <a:effectLst/>
              <a:latin typeface="OfficinaSansITCPro Book" pitchFamily="50" charset="0"/>
              <a:ea typeface="ＭＳ Ｐゴシック" charset="-128"/>
            </a:endParaRPr>
          </a:p>
        </p:txBody>
      </p:sp>
      <p:sp>
        <p:nvSpPr>
          <p:cNvPr id="10" name="Richtungspfeil 9"/>
          <p:cNvSpPr/>
          <p:nvPr/>
        </p:nvSpPr>
        <p:spPr bwMode="auto">
          <a:xfrm>
            <a:off x="313764" y="687291"/>
            <a:ext cx="7575176" cy="576000"/>
          </a:xfrm>
          <a:prstGeom prst="homePlate">
            <a:avLst/>
          </a:prstGeom>
          <a:solidFill>
            <a:schemeClr val="accent2">
              <a:lumMod val="75000"/>
            </a:schemeClr>
          </a:solidFill>
          <a:ln>
            <a:noFill/>
          </a:ln>
          <a:effectLst>
            <a:outerShdw blurRad="76200" dist="12700" dir="8100000" sy="-23000" kx="800400" algn="br" rotWithShape="0">
              <a:prstClr val="black">
                <a:alpha val="20000"/>
              </a:prstClr>
            </a:outerShdw>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smtClean="0">
              <a:ln>
                <a:noFill/>
              </a:ln>
              <a:solidFill>
                <a:schemeClr val="tx1"/>
              </a:solidFill>
              <a:effectLst/>
              <a:latin typeface="OfficinaSansITCPro Book" pitchFamily="50" charset="0"/>
              <a:ea typeface="ＭＳ Ｐゴシック" charset="-128"/>
            </a:endParaRPr>
          </a:p>
        </p:txBody>
      </p:sp>
      <p:sp>
        <p:nvSpPr>
          <p:cNvPr id="11" name="Textfeld 10"/>
          <p:cNvSpPr txBox="1"/>
          <p:nvPr/>
        </p:nvSpPr>
        <p:spPr>
          <a:xfrm>
            <a:off x="403410" y="759490"/>
            <a:ext cx="1191289" cy="369332"/>
          </a:xfrm>
          <a:prstGeom prst="rect">
            <a:avLst/>
          </a:prstGeom>
          <a:noFill/>
        </p:spPr>
        <p:txBody>
          <a:bodyPr wrap="none" rtlCol="0">
            <a:spAutoFit/>
          </a:bodyPr>
          <a:lstStyle/>
          <a:p>
            <a:r>
              <a:rPr lang="de-DE" b="1" dirty="0" smtClean="0">
                <a:solidFill>
                  <a:schemeClr val="bg1"/>
                </a:solidFill>
                <a:latin typeface="Calibri"/>
                <a:cs typeface="Calibri"/>
              </a:rPr>
              <a:t>1960-1975</a:t>
            </a:r>
            <a:endParaRPr lang="de-DE" b="1" dirty="0">
              <a:solidFill>
                <a:schemeClr val="bg1"/>
              </a:solidFill>
              <a:latin typeface="Calibri"/>
              <a:cs typeface="Calibri"/>
            </a:endParaRPr>
          </a:p>
        </p:txBody>
      </p:sp>
      <p:sp>
        <p:nvSpPr>
          <p:cNvPr id="14" name="Textfeld 13"/>
          <p:cNvSpPr txBox="1"/>
          <p:nvPr/>
        </p:nvSpPr>
        <p:spPr>
          <a:xfrm>
            <a:off x="2989217" y="752785"/>
            <a:ext cx="1191289" cy="369332"/>
          </a:xfrm>
          <a:prstGeom prst="rect">
            <a:avLst/>
          </a:prstGeom>
          <a:noFill/>
        </p:spPr>
        <p:txBody>
          <a:bodyPr wrap="none" rtlCol="0">
            <a:spAutoFit/>
          </a:bodyPr>
          <a:lstStyle/>
          <a:p>
            <a:r>
              <a:rPr lang="de-DE" b="1" dirty="0" smtClean="0">
                <a:solidFill>
                  <a:schemeClr val="bg1"/>
                </a:solidFill>
                <a:latin typeface="Calibri"/>
                <a:cs typeface="Calibri"/>
              </a:rPr>
              <a:t>1980-2010</a:t>
            </a:r>
            <a:endParaRPr lang="de-DE" b="1" dirty="0">
              <a:solidFill>
                <a:schemeClr val="bg1"/>
              </a:solidFill>
              <a:latin typeface="Calibri"/>
              <a:cs typeface="Calibri"/>
            </a:endParaRPr>
          </a:p>
        </p:txBody>
      </p:sp>
      <p:sp>
        <p:nvSpPr>
          <p:cNvPr id="17" name="Textfeld 16"/>
          <p:cNvSpPr txBox="1"/>
          <p:nvPr/>
        </p:nvSpPr>
        <p:spPr>
          <a:xfrm>
            <a:off x="3370962" y="1608006"/>
            <a:ext cx="2496822" cy="1001813"/>
          </a:xfrm>
          <a:prstGeom prst="rect">
            <a:avLst/>
          </a:prstGeom>
          <a:noFill/>
        </p:spPr>
        <p:txBody>
          <a:bodyPr wrap="none" rtlCol="0">
            <a:spAutoFit/>
          </a:bodyPr>
          <a:lstStyle/>
          <a:p>
            <a:pPr>
              <a:lnSpc>
                <a:spcPct val="110000"/>
              </a:lnSpc>
            </a:pPr>
            <a:r>
              <a:rPr lang="de-DE" dirty="0" err="1" smtClean="0">
                <a:latin typeface="Calibri"/>
                <a:cs typeface="Calibri"/>
              </a:rPr>
              <a:t>atom</a:t>
            </a:r>
            <a:r>
              <a:rPr lang="de-DE" dirty="0" smtClean="0">
                <a:latin typeface="Calibri"/>
                <a:cs typeface="Calibri"/>
              </a:rPr>
              <a:t> </a:t>
            </a:r>
            <a:r>
              <a:rPr lang="de-DE" dirty="0" err="1" smtClean="0">
                <a:latin typeface="Calibri"/>
                <a:cs typeface="Calibri"/>
              </a:rPr>
              <a:t>interferometry</a:t>
            </a:r>
            <a:endParaRPr lang="de-DE" dirty="0" smtClean="0">
              <a:latin typeface="Calibri"/>
              <a:cs typeface="Calibri"/>
            </a:endParaRPr>
          </a:p>
          <a:p>
            <a:pPr>
              <a:lnSpc>
                <a:spcPct val="110000"/>
              </a:lnSpc>
            </a:pPr>
            <a:r>
              <a:rPr lang="de-DE" dirty="0" err="1" smtClean="0">
                <a:latin typeface="Calibri"/>
                <a:cs typeface="Calibri"/>
              </a:rPr>
              <a:t>ultracold</a:t>
            </a:r>
            <a:r>
              <a:rPr lang="de-DE" dirty="0" smtClean="0">
                <a:latin typeface="Calibri"/>
                <a:cs typeface="Calibri"/>
              </a:rPr>
              <a:t> </a:t>
            </a:r>
            <a:r>
              <a:rPr lang="de-DE" dirty="0" err="1" smtClean="0">
                <a:latin typeface="Calibri"/>
                <a:cs typeface="Calibri"/>
              </a:rPr>
              <a:t>neutrons</a:t>
            </a:r>
            <a:endParaRPr lang="de-DE" dirty="0" smtClean="0">
              <a:latin typeface="Calibri"/>
              <a:cs typeface="Calibri"/>
            </a:endParaRPr>
          </a:p>
          <a:p>
            <a:pPr>
              <a:lnSpc>
                <a:spcPct val="110000"/>
              </a:lnSpc>
            </a:pPr>
            <a:r>
              <a:rPr lang="de-DE" dirty="0" err="1" smtClean="0">
                <a:latin typeface="Calibri"/>
                <a:cs typeface="Calibri"/>
              </a:rPr>
              <a:t>ultrastable</a:t>
            </a:r>
            <a:r>
              <a:rPr lang="de-DE" dirty="0" smtClean="0">
                <a:latin typeface="Calibri"/>
                <a:cs typeface="Calibri"/>
              </a:rPr>
              <a:t> </a:t>
            </a:r>
            <a:r>
              <a:rPr lang="de-DE" dirty="0" err="1" smtClean="0">
                <a:latin typeface="Calibri"/>
                <a:cs typeface="Calibri"/>
              </a:rPr>
              <a:t>optical</a:t>
            </a:r>
            <a:r>
              <a:rPr lang="de-DE" dirty="0" smtClean="0">
                <a:latin typeface="Calibri"/>
                <a:cs typeface="Calibri"/>
              </a:rPr>
              <a:t> </a:t>
            </a:r>
            <a:r>
              <a:rPr lang="de-DE" dirty="0" err="1" smtClean="0">
                <a:latin typeface="Calibri"/>
                <a:cs typeface="Calibri"/>
              </a:rPr>
              <a:t>clocks</a:t>
            </a:r>
            <a:endParaRPr lang="de-DE" dirty="0">
              <a:latin typeface="Calibri"/>
              <a:cs typeface="Calibri"/>
            </a:endParaRPr>
          </a:p>
        </p:txBody>
      </p:sp>
      <p:sp>
        <p:nvSpPr>
          <p:cNvPr id="19" name="Textfeld 18"/>
          <p:cNvSpPr txBox="1"/>
          <p:nvPr/>
        </p:nvSpPr>
        <p:spPr>
          <a:xfrm>
            <a:off x="313764" y="1585276"/>
            <a:ext cx="2531462" cy="1001813"/>
          </a:xfrm>
          <a:prstGeom prst="rect">
            <a:avLst/>
          </a:prstGeom>
          <a:noFill/>
        </p:spPr>
        <p:txBody>
          <a:bodyPr wrap="none" rtlCol="0">
            <a:spAutoFit/>
          </a:bodyPr>
          <a:lstStyle/>
          <a:p>
            <a:pPr>
              <a:lnSpc>
                <a:spcPct val="110000"/>
              </a:lnSpc>
            </a:pPr>
            <a:r>
              <a:rPr lang="de-DE" dirty="0" err="1" smtClean="0">
                <a:latin typeface="Calibri"/>
                <a:cs typeface="Calibri"/>
              </a:rPr>
              <a:t>photons</a:t>
            </a:r>
            <a:endParaRPr lang="de-DE" dirty="0" smtClean="0">
              <a:latin typeface="Calibri"/>
              <a:cs typeface="Calibri"/>
            </a:endParaRPr>
          </a:p>
          <a:p>
            <a:pPr>
              <a:lnSpc>
                <a:spcPct val="110000"/>
              </a:lnSpc>
            </a:pPr>
            <a:r>
              <a:rPr lang="de-DE" dirty="0" err="1" smtClean="0">
                <a:latin typeface="Calibri"/>
                <a:cs typeface="Calibri"/>
              </a:rPr>
              <a:t>neutron</a:t>
            </a:r>
            <a:r>
              <a:rPr lang="de-DE" dirty="0" smtClean="0">
                <a:latin typeface="Calibri"/>
                <a:cs typeface="Calibri"/>
              </a:rPr>
              <a:t> </a:t>
            </a:r>
            <a:r>
              <a:rPr lang="de-DE" dirty="0" err="1" smtClean="0">
                <a:latin typeface="Calibri"/>
                <a:cs typeface="Calibri"/>
              </a:rPr>
              <a:t>interferometry</a:t>
            </a:r>
            <a:endParaRPr lang="de-DE" dirty="0" smtClean="0">
              <a:latin typeface="Calibri"/>
              <a:cs typeface="Calibri"/>
            </a:endParaRPr>
          </a:p>
          <a:p>
            <a:pPr>
              <a:lnSpc>
                <a:spcPct val="110000"/>
              </a:lnSpc>
            </a:pPr>
            <a:r>
              <a:rPr lang="de-DE" dirty="0" err="1" smtClean="0">
                <a:latin typeface="Calibri"/>
                <a:cs typeface="Calibri"/>
              </a:rPr>
              <a:t>microwave</a:t>
            </a:r>
            <a:r>
              <a:rPr lang="de-DE" dirty="0" smtClean="0">
                <a:latin typeface="Calibri"/>
                <a:cs typeface="Calibri"/>
              </a:rPr>
              <a:t> </a:t>
            </a:r>
            <a:r>
              <a:rPr lang="de-DE" dirty="0" err="1" smtClean="0">
                <a:latin typeface="Calibri"/>
                <a:cs typeface="Calibri"/>
              </a:rPr>
              <a:t>atomic</a:t>
            </a:r>
            <a:r>
              <a:rPr lang="de-DE" dirty="0" smtClean="0">
                <a:latin typeface="Calibri"/>
                <a:cs typeface="Calibri"/>
              </a:rPr>
              <a:t> </a:t>
            </a:r>
            <a:r>
              <a:rPr lang="de-DE" dirty="0" err="1" smtClean="0">
                <a:latin typeface="Calibri"/>
                <a:cs typeface="Calibri"/>
              </a:rPr>
              <a:t>clocks</a:t>
            </a:r>
            <a:endParaRPr lang="de-DE" dirty="0">
              <a:latin typeface="Calibri"/>
              <a:cs typeface="Calibri"/>
            </a:endParaRPr>
          </a:p>
        </p:txBody>
      </p:sp>
      <p:sp>
        <p:nvSpPr>
          <p:cNvPr id="21" name="Textfeld 20"/>
          <p:cNvSpPr txBox="1"/>
          <p:nvPr/>
        </p:nvSpPr>
        <p:spPr>
          <a:xfrm>
            <a:off x="403410" y="4368083"/>
            <a:ext cx="2852063" cy="369332"/>
          </a:xfrm>
          <a:prstGeom prst="rect">
            <a:avLst/>
          </a:prstGeom>
          <a:noFill/>
        </p:spPr>
        <p:txBody>
          <a:bodyPr wrap="none" rtlCol="0">
            <a:spAutoFit/>
          </a:bodyPr>
          <a:lstStyle/>
          <a:p>
            <a:r>
              <a:rPr lang="de-DE" b="1" dirty="0" smtClean="0"/>
              <a:t>„CLASSICAL“ GRAVITY</a:t>
            </a:r>
            <a:endParaRPr lang="de-DE" b="1" dirty="0"/>
          </a:p>
        </p:txBody>
      </p:sp>
      <p:sp>
        <p:nvSpPr>
          <p:cNvPr id="22" name="Rechteck 21"/>
          <p:cNvSpPr/>
          <p:nvPr/>
        </p:nvSpPr>
        <p:spPr bwMode="auto">
          <a:xfrm>
            <a:off x="4437529" y="3676078"/>
            <a:ext cx="4574987" cy="2987998"/>
          </a:xfrm>
          <a:prstGeom prst="rect">
            <a:avLst/>
          </a:prstGeom>
          <a:solidFill>
            <a:srgbClr val="FF0000">
              <a:alpha val="20000"/>
            </a:srgbClr>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smtClean="0">
              <a:ln>
                <a:noFill/>
              </a:ln>
              <a:solidFill>
                <a:schemeClr val="tx1"/>
              </a:solidFill>
              <a:effectLst/>
              <a:latin typeface="OfficinaSansITCPro Book" pitchFamily="50" charset="0"/>
              <a:ea typeface="ＭＳ Ｐゴシック" charset="-128"/>
            </a:endParaRPr>
          </a:p>
        </p:txBody>
      </p:sp>
      <p:sp>
        <p:nvSpPr>
          <p:cNvPr id="24" name="Textfeld 23"/>
          <p:cNvSpPr txBox="1"/>
          <p:nvPr/>
        </p:nvSpPr>
        <p:spPr>
          <a:xfrm>
            <a:off x="4493048" y="6169610"/>
            <a:ext cx="2749471" cy="369332"/>
          </a:xfrm>
          <a:prstGeom prst="rect">
            <a:avLst/>
          </a:prstGeom>
          <a:noFill/>
        </p:spPr>
        <p:txBody>
          <a:bodyPr wrap="none" rtlCol="0">
            <a:spAutoFit/>
          </a:bodyPr>
          <a:lstStyle/>
          <a:p>
            <a:r>
              <a:rPr lang="de-DE" b="1" dirty="0" smtClean="0">
                <a:solidFill>
                  <a:srgbClr val="FF0000"/>
                </a:solidFill>
              </a:rPr>
              <a:t>„QUANTUM“ GRAVITY</a:t>
            </a:r>
            <a:endParaRPr lang="de-DE" b="1" dirty="0">
              <a:solidFill>
                <a:srgbClr val="FF0000"/>
              </a:solidFill>
            </a:endParaRPr>
          </a:p>
        </p:txBody>
      </p:sp>
      <p:sp>
        <p:nvSpPr>
          <p:cNvPr id="25" name="Textfeld 24"/>
          <p:cNvSpPr txBox="1"/>
          <p:nvPr/>
        </p:nvSpPr>
        <p:spPr>
          <a:xfrm>
            <a:off x="5142309" y="752783"/>
            <a:ext cx="819793" cy="369332"/>
          </a:xfrm>
          <a:prstGeom prst="rect">
            <a:avLst/>
          </a:prstGeom>
          <a:noFill/>
        </p:spPr>
        <p:txBody>
          <a:bodyPr wrap="none" rtlCol="0">
            <a:spAutoFit/>
          </a:bodyPr>
          <a:lstStyle/>
          <a:p>
            <a:r>
              <a:rPr lang="de-DE" b="1" dirty="0" smtClean="0">
                <a:solidFill>
                  <a:schemeClr val="bg1"/>
                </a:solidFill>
                <a:latin typeface="Calibri"/>
                <a:cs typeface="Calibri"/>
              </a:rPr>
              <a:t>&gt; 2010</a:t>
            </a:r>
            <a:endParaRPr lang="de-DE" b="1" dirty="0">
              <a:solidFill>
                <a:schemeClr val="bg1"/>
              </a:solidFill>
              <a:latin typeface="Calibri"/>
              <a:cs typeface="Calibri"/>
            </a:endParaRPr>
          </a:p>
        </p:txBody>
      </p:sp>
      <p:sp>
        <p:nvSpPr>
          <p:cNvPr id="27" name="Textfeld 26"/>
          <p:cNvSpPr txBox="1"/>
          <p:nvPr/>
        </p:nvSpPr>
        <p:spPr>
          <a:xfrm>
            <a:off x="5321601" y="317959"/>
            <a:ext cx="2537736" cy="369332"/>
          </a:xfrm>
          <a:prstGeom prst="rect">
            <a:avLst/>
          </a:prstGeom>
          <a:noFill/>
        </p:spPr>
        <p:txBody>
          <a:bodyPr wrap="none" rtlCol="0">
            <a:spAutoFit/>
          </a:bodyPr>
          <a:lstStyle/>
          <a:p>
            <a:r>
              <a:rPr lang="de-DE" b="1" dirty="0" smtClean="0">
                <a:solidFill>
                  <a:schemeClr val="accent2">
                    <a:lumMod val="75000"/>
                  </a:schemeClr>
                </a:solidFill>
                <a:latin typeface="Calibri"/>
                <a:cs typeface="Calibri"/>
              </a:rPr>
              <a:t>time, </a:t>
            </a:r>
            <a:r>
              <a:rPr lang="de-DE" b="1" dirty="0" err="1" smtClean="0">
                <a:solidFill>
                  <a:schemeClr val="accent2">
                    <a:lumMod val="75000"/>
                  </a:schemeClr>
                </a:solidFill>
                <a:latin typeface="Calibri"/>
                <a:cs typeface="Calibri"/>
              </a:rPr>
              <a:t>precision</a:t>
            </a:r>
            <a:r>
              <a:rPr lang="de-DE" b="1" dirty="0" smtClean="0">
                <a:solidFill>
                  <a:schemeClr val="accent2">
                    <a:lumMod val="75000"/>
                  </a:schemeClr>
                </a:solidFill>
                <a:latin typeface="Calibri"/>
                <a:cs typeface="Calibri"/>
              </a:rPr>
              <a:t>, </a:t>
            </a:r>
            <a:r>
              <a:rPr lang="de-DE" b="1" dirty="0" err="1" smtClean="0">
                <a:solidFill>
                  <a:schemeClr val="accent2">
                    <a:lumMod val="75000"/>
                  </a:schemeClr>
                </a:solidFill>
                <a:latin typeface="Calibri"/>
                <a:cs typeface="Calibri"/>
              </a:rPr>
              <a:t>mass</a:t>
            </a:r>
            <a:r>
              <a:rPr lang="de-DE" b="1" dirty="0" smtClean="0">
                <a:solidFill>
                  <a:schemeClr val="accent2">
                    <a:lumMod val="75000"/>
                  </a:schemeClr>
                </a:solidFill>
                <a:latin typeface="Calibri"/>
                <a:cs typeface="Calibri"/>
              </a:rPr>
              <a:t>, ...</a:t>
            </a:r>
            <a:endParaRPr lang="de-DE" b="1" dirty="0">
              <a:solidFill>
                <a:schemeClr val="accent2">
                  <a:lumMod val="75000"/>
                </a:schemeClr>
              </a:solidFill>
              <a:latin typeface="Calibri"/>
              <a:cs typeface="Calibri"/>
            </a:endParaRPr>
          </a:p>
        </p:txBody>
      </p:sp>
      <p:sp>
        <p:nvSpPr>
          <p:cNvPr id="28" name="Textfeld 27"/>
          <p:cNvSpPr txBox="1"/>
          <p:nvPr/>
        </p:nvSpPr>
        <p:spPr>
          <a:xfrm>
            <a:off x="373528" y="2773231"/>
            <a:ext cx="2223248" cy="1001813"/>
          </a:xfrm>
          <a:prstGeom prst="rect">
            <a:avLst/>
          </a:prstGeom>
          <a:noFill/>
        </p:spPr>
        <p:txBody>
          <a:bodyPr wrap="square" rtlCol="0">
            <a:spAutoFit/>
          </a:bodyPr>
          <a:lstStyle/>
          <a:p>
            <a:pPr>
              <a:lnSpc>
                <a:spcPct val="110000"/>
              </a:lnSpc>
            </a:pPr>
            <a:r>
              <a:rPr lang="de-DE" i="1" dirty="0" err="1" smtClean="0">
                <a:latin typeface="Times New Roman"/>
                <a:cs typeface="Times New Roman"/>
              </a:rPr>
              <a:t>Gravitational</a:t>
            </a:r>
            <a:r>
              <a:rPr lang="de-DE" i="1" dirty="0" smtClean="0">
                <a:latin typeface="Times New Roman"/>
                <a:cs typeface="Times New Roman"/>
              </a:rPr>
              <a:t> </a:t>
            </a:r>
            <a:r>
              <a:rPr lang="de-DE" i="1" dirty="0" err="1" smtClean="0">
                <a:latin typeface="Times New Roman"/>
                <a:cs typeface="Times New Roman"/>
              </a:rPr>
              <a:t>coupling</a:t>
            </a:r>
            <a:r>
              <a:rPr lang="de-DE" i="1" dirty="0" smtClean="0">
                <a:latin typeface="Times New Roman"/>
                <a:cs typeface="Times New Roman"/>
              </a:rPr>
              <a:t> </a:t>
            </a:r>
            <a:r>
              <a:rPr lang="de-DE" i="1" dirty="0" err="1" smtClean="0">
                <a:latin typeface="Times New Roman"/>
                <a:cs typeface="Times New Roman"/>
              </a:rPr>
              <a:t>to</a:t>
            </a:r>
            <a:r>
              <a:rPr lang="de-DE" i="1" dirty="0" smtClean="0">
                <a:latin typeface="Times New Roman"/>
                <a:cs typeface="Times New Roman"/>
              </a:rPr>
              <a:t> </a:t>
            </a:r>
            <a:r>
              <a:rPr lang="de-DE" i="1" dirty="0" err="1" smtClean="0">
                <a:latin typeface="Times New Roman"/>
                <a:cs typeface="Times New Roman"/>
              </a:rPr>
              <a:t>quantum</a:t>
            </a:r>
            <a:r>
              <a:rPr lang="de-DE" i="1" dirty="0" smtClean="0">
                <a:latin typeface="Times New Roman"/>
                <a:cs typeface="Times New Roman"/>
              </a:rPr>
              <a:t> </a:t>
            </a:r>
            <a:r>
              <a:rPr lang="de-DE" i="1" dirty="0" err="1" smtClean="0">
                <a:latin typeface="Times New Roman"/>
                <a:cs typeface="Times New Roman"/>
              </a:rPr>
              <a:t>systems</a:t>
            </a:r>
            <a:endParaRPr lang="de-DE" i="1" dirty="0">
              <a:latin typeface="Times New Roman"/>
              <a:cs typeface="Times New Roman"/>
            </a:endParaRPr>
          </a:p>
        </p:txBody>
      </p:sp>
      <p:sp>
        <p:nvSpPr>
          <p:cNvPr id="29" name="Textfeld 28"/>
          <p:cNvSpPr txBox="1"/>
          <p:nvPr/>
        </p:nvSpPr>
        <p:spPr>
          <a:xfrm>
            <a:off x="3407564" y="2728408"/>
            <a:ext cx="2257679" cy="1001813"/>
          </a:xfrm>
          <a:prstGeom prst="rect">
            <a:avLst/>
          </a:prstGeom>
          <a:noFill/>
        </p:spPr>
        <p:txBody>
          <a:bodyPr wrap="square" rtlCol="0">
            <a:spAutoFit/>
          </a:bodyPr>
          <a:lstStyle/>
          <a:p>
            <a:pPr>
              <a:lnSpc>
                <a:spcPct val="110000"/>
              </a:lnSpc>
            </a:pPr>
            <a:r>
              <a:rPr lang="de-DE" i="1" dirty="0" smtClean="0">
                <a:latin typeface="Times New Roman"/>
                <a:cs typeface="Times New Roman"/>
              </a:rPr>
              <a:t>Precision </a:t>
            </a:r>
            <a:r>
              <a:rPr lang="de-DE" i="1" dirty="0" err="1" smtClean="0">
                <a:latin typeface="Times New Roman"/>
                <a:cs typeface="Times New Roman"/>
              </a:rPr>
              <a:t>measure-ments</a:t>
            </a:r>
            <a:r>
              <a:rPr lang="de-DE" i="1" dirty="0" smtClean="0">
                <a:latin typeface="Times New Roman"/>
                <a:cs typeface="Times New Roman"/>
              </a:rPr>
              <a:t> </a:t>
            </a:r>
            <a:r>
              <a:rPr lang="de-DE" i="1" dirty="0" err="1" smtClean="0">
                <a:latin typeface="Times New Roman"/>
                <a:cs typeface="Times New Roman"/>
              </a:rPr>
              <a:t>of</a:t>
            </a:r>
            <a:r>
              <a:rPr lang="de-DE" i="1" dirty="0" smtClean="0">
                <a:latin typeface="Times New Roman"/>
                <a:cs typeface="Times New Roman"/>
              </a:rPr>
              <a:t> </a:t>
            </a:r>
            <a:r>
              <a:rPr lang="de-DE" i="1" dirty="0" err="1" smtClean="0">
                <a:latin typeface="Times New Roman"/>
                <a:cs typeface="Times New Roman"/>
              </a:rPr>
              <a:t>Newtonian</a:t>
            </a:r>
            <a:r>
              <a:rPr lang="de-DE" i="1" dirty="0" smtClean="0">
                <a:latin typeface="Times New Roman"/>
                <a:cs typeface="Times New Roman"/>
              </a:rPr>
              <a:t> </a:t>
            </a:r>
            <a:r>
              <a:rPr lang="de-DE" i="1" dirty="0" err="1" smtClean="0">
                <a:latin typeface="Times New Roman"/>
                <a:cs typeface="Times New Roman"/>
              </a:rPr>
              <a:t>gravity</a:t>
            </a:r>
            <a:r>
              <a:rPr lang="de-DE" i="1" dirty="0" smtClean="0">
                <a:latin typeface="Times New Roman"/>
                <a:cs typeface="Times New Roman"/>
              </a:rPr>
              <a:t> &amp; GR</a:t>
            </a:r>
            <a:endParaRPr lang="de-DE" i="1" dirty="0">
              <a:latin typeface="Times New Roman"/>
              <a:cs typeface="Times New Roman"/>
            </a:endParaRPr>
          </a:p>
        </p:txBody>
      </p:sp>
      <p:sp>
        <p:nvSpPr>
          <p:cNvPr id="30" name="Textfeld 29"/>
          <p:cNvSpPr txBox="1"/>
          <p:nvPr/>
        </p:nvSpPr>
        <p:spPr>
          <a:xfrm>
            <a:off x="5814696" y="2720376"/>
            <a:ext cx="2881061" cy="697114"/>
          </a:xfrm>
          <a:prstGeom prst="rect">
            <a:avLst/>
          </a:prstGeom>
          <a:noFill/>
        </p:spPr>
        <p:txBody>
          <a:bodyPr wrap="square" rtlCol="0">
            <a:spAutoFit/>
          </a:bodyPr>
          <a:lstStyle/>
          <a:p>
            <a:pPr>
              <a:lnSpc>
                <a:spcPct val="110000"/>
              </a:lnSpc>
            </a:pPr>
            <a:r>
              <a:rPr lang="de-DE" i="1" dirty="0" smtClean="0">
                <a:latin typeface="Times New Roman"/>
                <a:cs typeface="Times New Roman"/>
              </a:rPr>
              <a:t>Experimental </a:t>
            </a:r>
            <a:r>
              <a:rPr lang="de-DE" i="1" dirty="0" err="1" smtClean="0">
                <a:latin typeface="Times New Roman"/>
                <a:cs typeface="Times New Roman"/>
              </a:rPr>
              <a:t>constraints</a:t>
            </a:r>
            <a:r>
              <a:rPr lang="de-DE" i="1" dirty="0" smtClean="0">
                <a:latin typeface="Times New Roman"/>
                <a:cs typeface="Times New Roman"/>
              </a:rPr>
              <a:t> </a:t>
            </a:r>
            <a:r>
              <a:rPr lang="de-DE" i="1" dirty="0" err="1" smtClean="0">
                <a:latin typeface="Times New Roman"/>
                <a:cs typeface="Times New Roman"/>
              </a:rPr>
              <a:t>for</a:t>
            </a:r>
            <a:r>
              <a:rPr lang="de-DE" i="1" dirty="0" smtClean="0">
                <a:latin typeface="Times New Roman"/>
                <a:cs typeface="Times New Roman"/>
              </a:rPr>
              <a:t> Dark </a:t>
            </a:r>
            <a:r>
              <a:rPr lang="de-DE" i="1" dirty="0" err="1" smtClean="0">
                <a:latin typeface="Times New Roman"/>
                <a:cs typeface="Times New Roman"/>
              </a:rPr>
              <a:t>Energy</a:t>
            </a:r>
            <a:r>
              <a:rPr lang="de-DE" i="1" dirty="0" smtClean="0">
                <a:latin typeface="Times New Roman"/>
                <a:cs typeface="Times New Roman"/>
              </a:rPr>
              <a:t>, Dark Matter</a:t>
            </a:r>
            <a:endParaRPr lang="de-DE" i="1" dirty="0">
              <a:latin typeface="Times New Roman"/>
              <a:cs typeface="Times New Roman"/>
            </a:endParaRPr>
          </a:p>
        </p:txBody>
      </p:sp>
      <p:sp>
        <p:nvSpPr>
          <p:cNvPr id="31" name="Textfeld 30"/>
          <p:cNvSpPr txBox="1"/>
          <p:nvPr/>
        </p:nvSpPr>
        <p:spPr>
          <a:xfrm>
            <a:off x="5038040" y="3726402"/>
            <a:ext cx="2881061" cy="392415"/>
          </a:xfrm>
          <a:prstGeom prst="rect">
            <a:avLst/>
          </a:prstGeom>
          <a:noFill/>
        </p:spPr>
        <p:txBody>
          <a:bodyPr wrap="square" rtlCol="0">
            <a:spAutoFit/>
          </a:bodyPr>
          <a:lstStyle/>
          <a:p>
            <a:pPr>
              <a:lnSpc>
                <a:spcPct val="110000"/>
              </a:lnSpc>
            </a:pPr>
            <a:r>
              <a:rPr lang="de-DE" i="1" dirty="0" err="1" smtClean="0">
                <a:latin typeface="Times New Roman"/>
                <a:cs typeface="Times New Roman"/>
              </a:rPr>
              <a:t>Analogue</a:t>
            </a:r>
            <a:r>
              <a:rPr lang="de-DE" i="1" dirty="0" smtClean="0">
                <a:latin typeface="Times New Roman"/>
                <a:cs typeface="Times New Roman"/>
              </a:rPr>
              <a:t> (Quantum) Gravity</a:t>
            </a:r>
            <a:endParaRPr lang="de-DE" i="1" dirty="0">
              <a:latin typeface="Times New Roman"/>
              <a:cs typeface="Times New Roman"/>
            </a:endParaRPr>
          </a:p>
        </p:txBody>
      </p:sp>
      <p:sp>
        <p:nvSpPr>
          <p:cNvPr id="32" name="Textfeld 31"/>
          <p:cNvSpPr txBox="1"/>
          <p:nvPr/>
        </p:nvSpPr>
        <p:spPr>
          <a:xfrm>
            <a:off x="5949727" y="4810638"/>
            <a:ext cx="2881061" cy="697114"/>
          </a:xfrm>
          <a:prstGeom prst="rect">
            <a:avLst/>
          </a:prstGeom>
          <a:noFill/>
        </p:spPr>
        <p:txBody>
          <a:bodyPr wrap="square" rtlCol="0">
            <a:spAutoFit/>
          </a:bodyPr>
          <a:lstStyle/>
          <a:p>
            <a:pPr>
              <a:lnSpc>
                <a:spcPct val="110000"/>
              </a:lnSpc>
            </a:pPr>
            <a:r>
              <a:rPr lang="de-DE" i="1" dirty="0" smtClean="0">
                <a:latin typeface="Times New Roman"/>
                <a:cs typeface="Times New Roman"/>
              </a:rPr>
              <a:t>Low-</a:t>
            </a:r>
            <a:r>
              <a:rPr lang="de-DE" i="1" dirty="0" err="1" smtClean="0">
                <a:latin typeface="Times New Roman"/>
                <a:cs typeface="Times New Roman"/>
              </a:rPr>
              <a:t>Energy</a:t>
            </a:r>
            <a:r>
              <a:rPr lang="de-DE" i="1" dirty="0" smtClean="0">
                <a:latin typeface="Times New Roman"/>
                <a:cs typeface="Times New Roman"/>
              </a:rPr>
              <a:t> </a:t>
            </a:r>
            <a:r>
              <a:rPr lang="de-DE" i="1" dirty="0" err="1" smtClean="0">
                <a:latin typeface="Times New Roman"/>
                <a:cs typeface="Times New Roman"/>
              </a:rPr>
              <a:t>constraints</a:t>
            </a:r>
            <a:r>
              <a:rPr lang="de-DE" i="1" dirty="0" smtClean="0">
                <a:latin typeface="Times New Roman"/>
                <a:cs typeface="Times New Roman"/>
              </a:rPr>
              <a:t> </a:t>
            </a:r>
            <a:r>
              <a:rPr lang="de-DE" i="1" dirty="0" err="1" smtClean="0">
                <a:latin typeface="Times New Roman"/>
                <a:cs typeface="Times New Roman"/>
              </a:rPr>
              <a:t>for</a:t>
            </a:r>
            <a:r>
              <a:rPr lang="de-DE" i="1" dirty="0" smtClean="0">
                <a:latin typeface="Times New Roman"/>
                <a:cs typeface="Times New Roman"/>
              </a:rPr>
              <a:t> Quantum Gravity </a:t>
            </a:r>
            <a:r>
              <a:rPr lang="de-DE" i="1" dirty="0" err="1" smtClean="0">
                <a:latin typeface="Times New Roman"/>
                <a:cs typeface="Times New Roman"/>
              </a:rPr>
              <a:t>theories</a:t>
            </a:r>
            <a:endParaRPr lang="de-DE" i="1" dirty="0">
              <a:latin typeface="Times New Roman"/>
              <a:cs typeface="Times New Roman"/>
            </a:endParaRPr>
          </a:p>
        </p:txBody>
      </p:sp>
      <p:sp>
        <p:nvSpPr>
          <p:cNvPr id="33" name="Textfeld 32"/>
          <p:cNvSpPr txBox="1"/>
          <p:nvPr/>
        </p:nvSpPr>
        <p:spPr>
          <a:xfrm>
            <a:off x="6305745" y="5462929"/>
            <a:ext cx="2881061" cy="697114"/>
          </a:xfrm>
          <a:prstGeom prst="rect">
            <a:avLst/>
          </a:prstGeom>
          <a:noFill/>
        </p:spPr>
        <p:txBody>
          <a:bodyPr wrap="square" rtlCol="0">
            <a:spAutoFit/>
          </a:bodyPr>
          <a:lstStyle/>
          <a:p>
            <a:pPr>
              <a:lnSpc>
                <a:spcPct val="110000"/>
              </a:lnSpc>
            </a:pPr>
            <a:r>
              <a:rPr lang="de-DE" i="1" dirty="0" err="1" smtClean="0">
                <a:latin typeface="Times New Roman"/>
                <a:cs typeface="Times New Roman"/>
              </a:rPr>
              <a:t>Gravitationally</a:t>
            </a:r>
            <a:r>
              <a:rPr lang="de-DE" i="1" dirty="0" smtClean="0">
                <a:latin typeface="Times New Roman"/>
                <a:cs typeface="Times New Roman"/>
              </a:rPr>
              <a:t> </a:t>
            </a:r>
            <a:r>
              <a:rPr lang="de-DE" i="1" dirty="0" err="1" smtClean="0">
                <a:latin typeface="Times New Roman"/>
                <a:cs typeface="Times New Roman"/>
              </a:rPr>
              <a:t>induced</a:t>
            </a:r>
            <a:r>
              <a:rPr lang="de-DE" i="1" dirty="0" smtClean="0">
                <a:latin typeface="Times New Roman"/>
                <a:cs typeface="Times New Roman"/>
              </a:rPr>
              <a:t> </a:t>
            </a:r>
            <a:r>
              <a:rPr lang="de-DE" i="1" dirty="0" err="1" smtClean="0">
                <a:latin typeface="Times New Roman"/>
                <a:cs typeface="Times New Roman"/>
              </a:rPr>
              <a:t>entanglement</a:t>
            </a:r>
            <a:endParaRPr lang="de-DE" i="1" dirty="0">
              <a:latin typeface="Times New Roman"/>
              <a:cs typeface="Times New Roman"/>
            </a:endParaRPr>
          </a:p>
        </p:txBody>
      </p:sp>
      <p:sp>
        <p:nvSpPr>
          <p:cNvPr id="34" name="Textfeld 33"/>
          <p:cNvSpPr txBox="1"/>
          <p:nvPr/>
        </p:nvSpPr>
        <p:spPr>
          <a:xfrm>
            <a:off x="5002598" y="4135826"/>
            <a:ext cx="3747249" cy="697114"/>
          </a:xfrm>
          <a:prstGeom prst="rect">
            <a:avLst/>
          </a:prstGeom>
          <a:noFill/>
        </p:spPr>
        <p:txBody>
          <a:bodyPr wrap="square" rtlCol="0">
            <a:spAutoFit/>
          </a:bodyPr>
          <a:lstStyle/>
          <a:p>
            <a:pPr>
              <a:lnSpc>
                <a:spcPct val="110000"/>
              </a:lnSpc>
            </a:pPr>
            <a:r>
              <a:rPr lang="de-DE" i="1" dirty="0" err="1" smtClean="0">
                <a:latin typeface="Times New Roman"/>
                <a:cs typeface="Times New Roman"/>
              </a:rPr>
              <a:t>Testing</a:t>
            </a:r>
            <a:r>
              <a:rPr lang="de-DE" i="1" dirty="0" smtClean="0">
                <a:latin typeface="Times New Roman"/>
                <a:cs typeface="Times New Roman"/>
              </a:rPr>
              <a:t> </a:t>
            </a:r>
            <a:r>
              <a:rPr lang="de-DE" i="1" dirty="0" err="1" smtClean="0">
                <a:latin typeface="Times New Roman"/>
                <a:cs typeface="Times New Roman"/>
              </a:rPr>
              <a:t>gravitational</a:t>
            </a:r>
            <a:r>
              <a:rPr lang="de-DE" i="1" dirty="0" smtClean="0">
                <a:latin typeface="Times New Roman"/>
                <a:cs typeface="Times New Roman"/>
              </a:rPr>
              <a:t> </a:t>
            </a:r>
            <a:r>
              <a:rPr lang="de-DE" i="1" dirty="0" err="1" smtClean="0">
                <a:latin typeface="Times New Roman"/>
                <a:cs typeface="Times New Roman"/>
              </a:rPr>
              <a:t>decoherence</a:t>
            </a:r>
            <a:r>
              <a:rPr lang="de-DE" i="1" dirty="0" smtClean="0">
                <a:latin typeface="Times New Roman"/>
                <a:cs typeface="Times New Roman"/>
              </a:rPr>
              <a:t> (incl. </a:t>
            </a:r>
            <a:r>
              <a:rPr lang="de-DE" i="1" dirty="0" err="1" smtClean="0">
                <a:latin typeface="Times New Roman"/>
                <a:cs typeface="Times New Roman"/>
              </a:rPr>
              <a:t>Schrödinger</a:t>
            </a:r>
            <a:r>
              <a:rPr lang="de-DE" i="1" dirty="0" smtClean="0">
                <a:latin typeface="Times New Roman"/>
                <a:cs typeface="Times New Roman"/>
              </a:rPr>
              <a:t>-Newton </a:t>
            </a:r>
            <a:r>
              <a:rPr lang="de-DE" i="1" dirty="0" err="1" smtClean="0">
                <a:latin typeface="Times New Roman"/>
                <a:cs typeface="Times New Roman"/>
              </a:rPr>
              <a:t>dynamics</a:t>
            </a:r>
            <a:r>
              <a:rPr lang="de-DE" i="1" dirty="0" smtClean="0">
                <a:latin typeface="Times New Roman"/>
                <a:cs typeface="Times New Roman"/>
              </a:rPr>
              <a:t>)</a:t>
            </a:r>
            <a:endParaRPr lang="de-DE" i="1" dirty="0">
              <a:latin typeface="Times New Roman"/>
              <a:cs typeface="Times New Roman"/>
            </a:endParaRPr>
          </a:p>
        </p:txBody>
      </p:sp>
      <p:sp>
        <p:nvSpPr>
          <p:cNvPr id="35" name="Textfeld 34"/>
          <p:cNvSpPr txBox="1"/>
          <p:nvPr/>
        </p:nvSpPr>
        <p:spPr>
          <a:xfrm>
            <a:off x="6131060" y="1624644"/>
            <a:ext cx="2492990" cy="697114"/>
          </a:xfrm>
          <a:prstGeom prst="rect">
            <a:avLst/>
          </a:prstGeom>
          <a:noFill/>
        </p:spPr>
        <p:txBody>
          <a:bodyPr wrap="none" rtlCol="0">
            <a:spAutoFit/>
          </a:bodyPr>
          <a:lstStyle/>
          <a:p>
            <a:pPr>
              <a:lnSpc>
                <a:spcPct val="110000"/>
              </a:lnSpc>
            </a:pPr>
            <a:r>
              <a:rPr lang="de-DE" dirty="0" smtClean="0">
                <a:latin typeface="Calibri"/>
                <a:cs typeface="Calibri"/>
              </a:rPr>
              <a:t>„extreme“ matter </a:t>
            </a:r>
            <a:r>
              <a:rPr lang="de-DE" dirty="0" err="1" smtClean="0">
                <a:latin typeface="Calibri"/>
                <a:cs typeface="Calibri"/>
              </a:rPr>
              <a:t>waves</a:t>
            </a:r>
            <a:endParaRPr lang="de-DE" dirty="0" smtClean="0">
              <a:latin typeface="Calibri"/>
              <a:cs typeface="Calibri"/>
            </a:endParaRPr>
          </a:p>
          <a:p>
            <a:pPr>
              <a:lnSpc>
                <a:spcPct val="110000"/>
              </a:lnSpc>
            </a:pPr>
            <a:r>
              <a:rPr lang="de-DE" dirty="0" err="1" smtClean="0">
                <a:latin typeface="Calibri"/>
                <a:cs typeface="Calibri"/>
              </a:rPr>
              <a:t>optical</a:t>
            </a:r>
            <a:r>
              <a:rPr lang="de-DE" dirty="0" smtClean="0">
                <a:latin typeface="Calibri"/>
                <a:cs typeface="Calibri"/>
              </a:rPr>
              <a:t> </a:t>
            </a:r>
            <a:r>
              <a:rPr lang="de-DE" dirty="0" err="1" smtClean="0">
                <a:latin typeface="Calibri"/>
                <a:cs typeface="Calibri"/>
              </a:rPr>
              <a:t>lattice</a:t>
            </a:r>
            <a:r>
              <a:rPr lang="de-DE" dirty="0" smtClean="0">
                <a:latin typeface="Calibri"/>
                <a:cs typeface="Calibri"/>
              </a:rPr>
              <a:t> </a:t>
            </a:r>
            <a:r>
              <a:rPr lang="de-DE" dirty="0" err="1" smtClean="0">
                <a:latin typeface="Calibri"/>
                <a:cs typeface="Calibri"/>
              </a:rPr>
              <a:t>clocks</a:t>
            </a:r>
            <a:endParaRPr lang="de-DE" dirty="0" smtClean="0">
              <a:latin typeface="Calibri"/>
              <a:cs typeface="Calibri"/>
            </a:endParaRPr>
          </a:p>
        </p:txBody>
      </p:sp>
      <p:sp>
        <p:nvSpPr>
          <p:cNvPr id="20" name="Rechteck 19"/>
          <p:cNvSpPr/>
          <p:nvPr/>
        </p:nvSpPr>
        <p:spPr bwMode="auto">
          <a:xfrm>
            <a:off x="313763" y="1608007"/>
            <a:ext cx="8436084" cy="3203999"/>
          </a:xfrm>
          <a:prstGeom prst="rect">
            <a:avLst/>
          </a:prstGeom>
          <a:solidFill>
            <a:schemeClr val="bg1">
              <a:lumMod val="50000"/>
              <a:alpha val="37000"/>
            </a:schemeClr>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smtClean="0">
              <a:ln>
                <a:noFill/>
              </a:ln>
              <a:solidFill>
                <a:schemeClr val="tx1"/>
              </a:solidFill>
              <a:effectLst/>
              <a:latin typeface="OfficinaSansITCPro Book" pitchFamily="50" charset="0"/>
              <a:ea typeface="ＭＳ Ｐゴシック" charset="-128"/>
            </a:endParaRPr>
          </a:p>
        </p:txBody>
      </p:sp>
      <p:sp>
        <p:nvSpPr>
          <p:cNvPr id="37" name="Rechteck 36"/>
          <p:cNvSpPr/>
          <p:nvPr/>
        </p:nvSpPr>
        <p:spPr bwMode="auto">
          <a:xfrm>
            <a:off x="8053294" y="552821"/>
            <a:ext cx="959222" cy="986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38" name="Rechteck 37"/>
          <p:cNvSpPr/>
          <p:nvPr/>
        </p:nvSpPr>
        <p:spPr bwMode="auto">
          <a:xfrm>
            <a:off x="8143493" y="616279"/>
            <a:ext cx="747059" cy="738664"/>
          </a:xfrm>
          <a:prstGeom prst="rect">
            <a:avLst/>
          </a:prstGeom>
          <a:solidFill>
            <a:schemeClr val="bg1"/>
          </a:solidFill>
          <a:ln>
            <a:noFill/>
          </a:ln>
          <a:effectLst>
            <a:outerShdw blurRad="292100" dist="139700" dir="2700000" algn="tl" rotWithShape="0">
              <a:srgbClr val="333333">
                <a:alpha val="65000"/>
              </a:srgbClr>
            </a:outerShdw>
          </a:effectLst>
          <a:extLst/>
        </p:spPr>
        <p:txBody>
          <a:bodyPr vert="horz" wrap="square" lIns="0" tIns="45720" rIns="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lang="de-DE" sz="500" dirty="0">
              <a:latin typeface="OfficinaSansITCPro Book" pitchFamily="50" charset="0"/>
              <a:ea typeface="ＭＳ Ｐゴシック"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de-DE" sz="3200" b="1" i="0" u="none" strike="noStrike" cap="none" normalizeH="0" baseline="0" dirty="0" smtClean="0">
                <a:ln>
                  <a:noFill/>
                </a:ln>
                <a:solidFill>
                  <a:srgbClr val="FF0000"/>
                </a:solidFill>
                <a:effectLst/>
                <a:latin typeface="Arial Black"/>
                <a:ea typeface="ＭＳ Ｐゴシック" charset="-128"/>
                <a:cs typeface="Arial Black"/>
              </a:rPr>
              <a:t>?</a:t>
            </a:r>
          </a:p>
          <a:p>
            <a:pPr marL="0" marR="0" indent="0" algn="ctr" defTabSz="914400" rtl="0" eaLnBrk="0" fontAlgn="base" latinLnBrk="0" hangingPunct="0">
              <a:lnSpc>
                <a:spcPct val="100000"/>
              </a:lnSpc>
              <a:spcBef>
                <a:spcPct val="0"/>
              </a:spcBef>
              <a:spcAft>
                <a:spcPct val="0"/>
              </a:spcAft>
              <a:buClrTx/>
              <a:buSzTx/>
              <a:buFontTx/>
              <a:buNone/>
              <a:tabLst/>
            </a:pPr>
            <a:endParaRPr kumimoji="0" lang="de-DE" sz="500" b="1" i="0" u="none" strike="noStrike" cap="none" normalizeH="0" baseline="0" dirty="0" smtClean="0">
              <a:ln>
                <a:noFill/>
              </a:ln>
              <a:solidFill>
                <a:srgbClr val="FF0000"/>
              </a:solidFill>
              <a:effectLst/>
              <a:latin typeface="Arial Black"/>
              <a:ea typeface="ＭＳ Ｐゴシック" charset="-128"/>
              <a:cs typeface="Arial Black"/>
            </a:endParaRPr>
          </a:p>
        </p:txBody>
      </p:sp>
      <p:sp>
        <p:nvSpPr>
          <p:cNvPr id="40" name="Text Box 4"/>
          <p:cNvSpPr txBox="1">
            <a:spLocks noChangeArrowheads="1"/>
          </p:cNvSpPr>
          <p:nvPr/>
        </p:nvSpPr>
        <p:spPr bwMode="auto">
          <a:xfrm>
            <a:off x="93383" y="94906"/>
            <a:ext cx="7379716"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Piling</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up</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momentum</a:t>
            </a:r>
            <a:r>
              <a:rPr lang="de-DE" sz="2200" b="1" dirty="0" smtClean="0">
                <a:solidFill>
                  <a:srgbClr val="333399"/>
                </a:solidFill>
                <a:effectLst>
                  <a:outerShdw blurRad="38100" dist="38100" dir="2700000" algn="tl">
                    <a:srgbClr val="C0C0C0"/>
                  </a:outerShdw>
                </a:effectLst>
                <a:latin typeface="Arial"/>
                <a:ea typeface="ＭＳ Ｐゴシック" charset="-128"/>
              </a:rPr>
              <a:t>...</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spTree>
    <p:extLst>
      <p:ext uri="{BB962C8B-B14F-4D97-AF65-F5344CB8AC3E}">
        <p14:creationId xmlns:p14="http://schemas.microsoft.com/office/powerpoint/2010/main" val="315280134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95250" y="101600"/>
            <a:ext cx="9144000"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Aft>
                <a:spcPct val="0"/>
              </a:spcAft>
            </a:pPr>
            <a:r>
              <a:rPr lang="de-DE" dirty="0" smtClean="0">
                <a:ea typeface="ＭＳ Ｐゴシック" charset="-128"/>
              </a:rPr>
              <a:t>Quantum </a:t>
            </a:r>
            <a:r>
              <a:rPr lang="de-DE" dirty="0" err="1" smtClean="0">
                <a:ea typeface="ＭＳ Ｐゴシック" charset="-128"/>
              </a:rPr>
              <a:t>theory</a:t>
            </a:r>
            <a:r>
              <a:rPr lang="de-DE" dirty="0" smtClean="0">
                <a:ea typeface="ＭＳ Ｐゴシック" charset="-128"/>
              </a:rPr>
              <a:t> </a:t>
            </a:r>
            <a:r>
              <a:rPr lang="de-DE" dirty="0" err="1" smtClean="0">
                <a:ea typeface="ＭＳ Ｐゴシック" charset="-128"/>
              </a:rPr>
              <a:t>works</a:t>
            </a:r>
            <a:r>
              <a:rPr lang="de-DE" dirty="0" smtClean="0">
                <a:ea typeface="ＭＳ Ｐゴシック" charset="-128"/>
              </a:rPr>
              <a:t>, </a:t>
            </a:r>
            <a:r>
              <a:rPr lang="de-DE" dirty="0" err="1" smtClean="0">
                <a:ea typeface="ＭＳ Ｐゴシック" charset="-128"/>
              </a:rPr>
              <a:t>as</a:t>
            </a:r>
            <a:r>
              <a:rPr lang="de-DE" dirty="0" smtClean="0">
                <a:ea typeface="ＭＳ Ｐゴシック" charset="-128"/>
              </a:rPr>
              <a:t> </a:t>
            </a:r>
            <a:r>
              <a:rPr lang="de-DE" dirty="0" err="1" smtClean="0">
                <a:ea typeface="ＭＳ Ｐゴシック" charset="-128"/>
              </a:rPr>
              <a:t>does</a:t>
            </a:r>
            <a:r>
              <a:rPr lang="de-DE" dirty="0" smtClean="0">
                <a:ea typeface="ＭＳ Ｐゴシック" charset="-128"/>
              </a:rPr>
              <a:t> GR...</a:t>
            </a:r>
            <a:endParaRPr lang="de-DE" dirty="0">
              <a:ea typeface="ＭＳ Ｐゴシック" charset="-128"/>
            </a:endParaRPr>
          </a:p>
        </p:txBody>
      </p:sp>
      <p:pic>
        <p:nvPicPr>
          <p:cNvPr id="10" name="Bild 9"/>
          <p:cNvPicPr>
            <a:picLocks noChangeAspect="1"/>
          </p:cNvPicPr>
          <p:nvPr/>
        </p:nvPicPr>
        <p:blipFill>
          <a:blip r:embed="rId3"/>
          <a:stretch>
            <a:fillRect/>
          </a:stretch>
        </p:blipFill>
        <p:spPr>
          <a:xfrm>
            <a:off x="5049644" y="850533"/>
            <a:ext cx="2630365" cy="2363052"/>
          </a:xfrm>
          <a:prstGeom prst="rect">
            <a:avLst/>
          </a:prstGeom>
        </p:spPr>
      </p:pic>
      <p:pic>
        <p:nvPicPr>
          <p:cNvPr id="12" name="Bild 11"/>
          <p:cNvPicPr>
            <a:picLocks noChangeAspect="1"/>
          </p:cNvPicPr>
          <p:nvPr/>
        </p:nvPicPr>
        <p:blipFill>
          <a:blip r:embed="rId4"/>
          <a:stretch>
            <a:fillRect/>
          </a:stretch>
        </p:blipFill>
        <p:spPr>
          <a:xfrm>
            <a:off x="51242" y="684706"/>
            <a:ext cx="4961457" cy="2534893"/>
          </a:xfrm>
          <a:prstGeom prst="rect">
            <a:avLst/>
          </a:prstGeom>
        </p:spPr>
      </p:pic>
      <p:pic>
        <p:nvPicPr>
          <p:cNvPr id="13"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33" r="5048"/>
          <a:stretch/>
        </p:blipFill>
        <p:spPr bwMode="auto">
          <a:xfrm>
            <a:off x="-15594" y="3364510"/>
            <a:ext cx="5663235" cy="430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feld 14"/>
          <p:cNvSpPr txBox="1"/>
          <p:nvPr/>
        </p:nvSpPr>
        <p:spPr>
          <a:xfrm>
            <a:off x="1031987" y="4198081"/>
            <a:ext cx="4615654" cy="307777"/>
          </a:xfrm>
          <a:prstGeom prst="rect">
            <a:avLst/>
          </a:prstGeom>
          <a:noFill/>
        </p:spPr>
        <p:txBody>
          <a:bodyPr wrap="none" rtlCol="0">
            <a:spAutoFit/>
          </a:bodyPr>
          <a:lstStyle/>
          <a:p>
            <a:pPr defTabSz="914400">
              <a:defRPr/>
            </a:pPr>
            <a:r>
              <a:rPr lang="de-DE" sz="1400" kern="0" dirty="0" smtClean="0">
                <a:solidFill>
                  <a:srgbClr val="FFFFFF"/>
                </a:solidFill>
                <a:latin typeface="Calibri"/>
                <a:cs typeface="Calibri"/>
              </a:rPr>
              <a:t>LIGO – Laser Interferometer </a:t>
            </a:r>
            <a:r>
              <a:rPr lang="de-DE" sz="1400" kern="0" dirty="0" err="1" smtClean="0">
                <a:solidFill>
                  <a:srgbClr val="FFFFFF"/>
                </a:solidFill>
                <a:latin typeface="Calibri"/>
                <a:cs typeface="Calibri"/>
              </a:rPr>
              <a:t>Gravitational</a:t>
            </a:r>
            <a:r>
              <a:rPr lang="de-DE" sz="1400" kern="0" dirty="0" smtClean="0">
                <a:solidFill>
                  <a:srgbClr val="FFFFFF"/>
                </a:solidFill>
                <a:latin typeface="Calibri"/>
                <a:cs typeface="Calibri"/>
              </a:rPr>
              <a:t> Wave Observatory</a:t>
            </a:r>
            <a:endParaRPr lang="de-DE" sz="1400" kern="0" dirty="0">
              <a:solidFill>
                <a:srgbClr val="FFFFFF"/>
              </a:solidFill>
              <a:latin typeface="Calibri"/>
              <a:cs typeface="Calibri"/>
            </a:endParaRPr>
          </a:p>
        </p:txBody>
      </p:sp>
      <p:pic>
        <p:nvPicPr>
          <p:cNvPr id="16" name="Bild 15" descr="ligo20160211a.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7642" y="3361642"/>
            <a:ext cx="3496358" cy="3496358"/>
          </a:xfrm>
          <a:prstGeom prst="rect">
            <a:avLst/>
          </a:prstGeom>
        </p:spPr>
      </p:pic>
      <p:sp>
        <p:nvSpPr>
          <p:cNvPr id="6" name="Textfeld 5"/>
          <p:cNvSpPr txBox="1"/>
          <p:nvPr/>
        </p:nvSpPr>
        <p:spPr>
          <a:xfrm>
            <a:off x="4561557" y="6283941"/>
            <a:ext cx="1679254" cy="523220"/>
          </a:xfrm>
          <a:prstGeom prst="rect">
            <a:avLst/>
          </a:prstGeom>
          <a:noFill/>
        </p:spPr>
        <p:txBody>
          <a:bodyPr wrap="square" rtlCol="0">
            <a:spAutoFit/>
          </a:bodyPr>
          <a:lstStyle/>
          <a:p>
            <a:pPr algn="r"/>
            <a:r>
              <a:rPr lang="de-DE" sz="1400" dirty="0" smtClean="0">
                <a:solidFill>
                  <a:srgbClr val="FFFFFF"/>
                </a:solidFill>
                <a:latin typeface="Calibri"/>
                <a:cs typeface="Calibri"/>
              </a:rPr>
              <a:t>Abbott et al., PRL 116, 061102 (2016)</a:t>
            </a:r>
            <a:endParaRPr lang="de-DE" sz="1400" dirty="0">
              <a:solidFill>
                <a:srgbClr val="FFFFFF"/>
              </a:solidFill>
              <a:latin typeface="Calibri"/>
              <a:cs typeface="Calibri"/>
            </a:endParaRPr>
          </a:p>
        </p:txBody>
      </p:sp>
      <p:sp>
        <p:nvSpPr>
          <p:cNvPr id="17" name="Textfeld 16"/>
          <p:cNvSpPr txBox="1"/>
          <p:nvPr/>
        </p:nvSpPr>
        <p:spPr>
          <a:xfrm>
            <a:off x="5049644" y="2690365"/>
            <a:ext cx="1968136" cy="523220"/>
          </a:xfrm>
          <a:prstGeom prst="rect">
            <a:avLst/>
          </a:prstGeom>
          <a:noFill/>
        </p:spPr>
        <p:txBody>
          <a:bodyPr wrap="square" rtlCol="0">
            <a:spAutoFit/>
          </a:bodyPr>
          <a:lstStyle/>
          <a:p>
            <a:r>
              <a:rPr lang="de-DE" sz="1400" dirty="0" err="1" smtClean="0">
                <a:solidFill>
                  <a:srgbClr val="FFFFFF"/>
                </a:solidFill>
                <a:latin typeface="Calibri"/>
                <a:cs typeface="Calibri"/>
              </a:rPr>
              <a:t>Juffmannet</a:t>
            </a:r>
            <a:r>
              <a:rPr lang="de-DE" sz="1400" dirty="0" smtClean="0">
                <a:solidFill>
                  <a:srgbClr val="FFFFFF"/>
                </a:solidFill>
                <a:latin typeface="Calibri"/>
                <a:cs typeface="Calibri"/>
              </a:rPr>
              <a:t> al., Nat. </a:t>
            </a:r>
            <a:r>
              <a:rPr lang="de-DE" sz="1400" dirty="0" err="1" smtClean="0">
                <a:solidFill>
                  <a:srgbClr val="FFFFFF"/>
                </a:solidFill>
                <a:latin typeface="Calibri"/>
                <a:cs typeface="Calibri"/>
              </a:rPr>
              <a:t>Nanotech</a:t>
            </a:r>
            <a:r>
              <a:rPr lang="de-DE" sz="1400" dirty="0" smtClean="0">
                <a:solidFill>
                  <a:srgbClr val="FFFFFF"/>
                </a:solidFill>
                <a:latin typeface="Calibri"/>
                <a:cs typeface="Calibri"/>
              </a:rPr>
              <a:t>. 7, 297 (2012)</a:t>
            </a:r>
            <a:endParaRPr lang="de-DE" sz="1400" dirty="0">
              <a:solidFill>
                <a:srgbClr val="FFFFFF"/>
              </a:solidFill>
              <a:latin typeface="Calibri"/>
              <a:cs typeface="Calibri"/>
            </a:endParaRPr>
          </a:p>
        </p:txBody>
      </p:sp>
      <p:sp>
        <p:nvSpPr>
          <p:cNvPr id="18" name="Text Box 3"/>
          <p:cNvSpPr txBox="1">
            <a:spLocks noChangeArrowheads="1"/>
          </p:cNvSpPr>
          <p:nvPr/>
        </p:nvSpPr>
        <p:spPr bwMode="auto">
          <a:xfrm>
            <a:off x="96828" y="101681"/>
            <a:ext cx="9144000"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defPPr>
              <a:defRPr lang="de-DE"/>
            </a:defPPr>
            <a:lvl1pPr algn="l">
              <a:spcBef>
                <a:spcPct val="50000"/>
              </a:spcBef>
              <a:defRPr sz="2400" b="1">
                <a:solidFill>
                  <a:srgbClr val="333399"/>
                </a:solidFill>
                <a:effectLst>
                  <a:outerShdw blurRad="38100" dist="38100" dir="2700000" algn="tl">
                    <a:srgbClr val="C0C0C0"/>
                  </a:outerShdw>
                </a:effectLst>
                <a:latin typeface="Arial"/>
              </a:defRPr>
            </a:lvl1pPr>
          </a:lstStyle>
          <a:p>
            <a:pPr defTabSz="914400" eaLnBrk="0" fontAlgn="base" hangingPunct="0">
              <a:spcAft>
                <a:spcPct val="0"/>
              </a:spcAft>
            </a:pPr>
            <a:r>
              <a:rPr lang="de-DE" dirty="0" smtClean="0">
                <a:ea typeface="ＭＳ Ｐゴシック" charset="-128"/>
              </a:rPr>
              <a:t>Quantum </a:t>
            </a:r>
            <a:r>
              <a:rPr lang="de-DE" dirty="0" err="1" smtClean="0">
                <a:ea typeface="ＭＳ Ｐゴシック" charset="-128"/>
              </a:rPr>
              <a:t>theory</a:t>
            </a:r>
            <a:r>
              <a:rPr lang="de-DE" dirty="0" smtClean="0">
                <a:ea typeface="ＭＳ Ｐゴシック" charset="-128"/>
              </a:rPr>
              <a:t> </a:t>
            </a:r>
            <a:r>
              <a:rPr lang="de-DE" dirty="0" err="1" smtClean="0">
                <a:ea typeface="ＭＳ Ｐゴシック" charset="-128"/>
              </a:rPr>
              <a:t>works</a:t>
            </a:r>
            <a:endParaRPr lang="de-DE" dirty="0">
              <a:ea typeface="ＭＳ Ｐゴシック" charset="-128"/>
            </a:endParaRPr>
          </a:p>
        </p:txBody>
      </p:sp>
      <p:sp>
        <p:nvSpPr>
          <p:cNvPr id="20" name="Abgerundetes Rechteck 19"/>
          <p:cNvSpPr/>
          <p:nvPr/>
        </p:nvSpPr>
        <p:spPr bwMode="auto">
          <a:xfrm>
            <a:off x="209605" y="684706"/>
            <a:ext cx="8606117" cy="2480112"/>
          </a:xfrm>
          <a:prstGeom prst="roundRect">
            <a:avLst/>
          </a:prstGeom>
          <a:solidFill>
            <a:srgbClr val="FFFFFF">
              <a:alpha val="82000"/>
            </a:srgbClr>
          </a:solidFill>
          <a:ln w="381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defTabSz="914400" eaLnBrk="0" fontAlgn="base" hangingPunct="0">
              <a:lnSpc>
                <a:spcPct val="120000"/>
              </a:lnSpc>
              <a:spcBef>
                <a:spcPct val="0"/>
              </a:spcBef>
              <a:spcAft>
                <a:spcPts val="600"/>
              </a:spcAft>
            </a:pPr>
            <a:r>
              <a:rPr lang="en-US" sz="1600" b="1" dirty="0" smtClean="0">
                <a:solidFill>
                  <a:srgbClr val="000000"/>
                </a:solidFill>
                <a:latin typeface="Arial"/>
                <a:ea typeface="ＭＳ Ｐゴシック" charset="-128"/>
                <a:cs typeface="Arial"/>
              </a:rPr>
              <a:t>Examples from QT</a:t>
            </a:r>
            <a:r>
              <a:rPr lang="en-US" sz="1600" dirty="0" smtClean="0">
                <a:solidFill>
                  <a:srgbClr val="000000"/>
                </a:solidFill>
                <a:latin typeface="Arial"/>
                <a:ea typeface="ＭＳ Ｐゴシック" charset="-128"/>
                <a:cs typeface="Arial"/>
              </a:rPr>
              <a:t>: Validity </a:t>
            </a:r>
            <a:r>
              <a:rPr lang="en-US" sz="1600" dirty="0">
                <a:solidFill>
                  <a:srgbClr val="000000"/>
                </a:solidFill>
                <a:latin typeface="Arial"/>
                <a:ea typeface="ＭＳ Ｐゴシック" charset="-128"/>
                <a:cs typeface="Arial"/>
              </a:rPr>
              <a:t>of the </a:t>
            </a:r>
            <a:r>
              <a:rPr lang="en-US" sz="1600" b="1" dirty="0">
                <a:solidFill>
                  <a:srgbClr val="FF0000"/>
                </a:solidFill>
                <a:latin typeface="Arial"/>
                <a:ea typeface="ＭＳ Ｐゴシック" charset="-128"/>
                <a:cs typeface="Arial"/>
              </a:rPr>
              <a:t>quantum superposition principle</a:t>
            </a:r>
            <a:endParaRPr lang="en-US" sz="16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orbital angular momentum states of photons up to a few hundred quantum numbers </a:t>
            </a: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µA-level current states carrying up to 10</a:t>
            </a:r>
            <a:r>
              <a:rPr lang="en-US" sz="1600" baseline="30000" dirty="0">
                <a:solidFill>
                  <a:srgbClr val="000000"/>
                </a:solidFill>
                <a:latin typeface="Arial"/>
                <a:ea typeface="ＭＳ Ｐゴシック" charset="-128"/>
                <a:cs typeface="Arial"/>
              </a:rPr>
              <a:t>6</a:t>
            </a:r>
            <a:r>
              <a:rPr lang="en-US" sz="1600" dirty="0">
                <a:solidFill>
                  <a:srgbClr val="000000"/>
                </a:solidFill>
                <a:latin typeface="Arial"/>
                <a:ea typeface="ＭＳ Ｐゴシック" charset="-128"/>
                <a:cs typeface="Arial"/>
              </a:rPr>
              <a:t> electrons </a:t>
            </a: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collective spin degrees of freedom of 10</a:t>
            </a:r>
            <a:r>
              <a:rPr lang="en-US" sz="1600" baseline="30000" dirty="0">
                <a:solidFill>
                  <a:srgbClr val="000000"/>
                </a:solidFill>
                <a:latin typeface="Arial"/>
                <a:ea typeface="ＭＳ Ｐゴシック" charset="-128"/>
                <a:cs typeface="Arial"/>
              </a:rPr>
              <a:t>12</a:t>
            </a:r>
            <a:r>
              <a:rPr lang="en-US" sz="1600" dirty="0">
                <a:solidFill>
                  <a:srgbClr val="000000"/>
                </a:solidFill>
                <a:latin typeface="Arial"/>
                <a:ea typeface="ＭＳ Ｐゴシック" charset="-128"/>
                <a:cs typeface="Arial"/>
              </a:rPr>
              <a:t> Rubidium atoms </a:t>
            </a: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macromolecules (up to 10</a:t>
            </a:r>
            <a:r>
              <a:rPr lang="en-US" sz="1600" baseline="30000" dirty="0">
                <a:solidFill>
                  <a:srgbClr val="000000"/>
                </a:solidFill>
                <a:latin typeface="Arial"/>
                <a:ea typeface="ＭＳ Ｐゴシック" charset="-128"/>
                <a:cs typeface="Arial"/>
              </a:rPr>
              <a:t>4</a:t>
            </a:r>
            <a:r>
              <a:rPr lang="en-US" sz="1600" dirty="0">
                <a:solidFill>
                  <a:srgbClr val="000000"/>
                </a:solidFill>
                <a:latin typeface="Arial"/>
                <a:ea typeface="ＭＳ Ｐゴシック" charset="-128"/>
                <a:cs typeface="Arial"/>
              </a:rPr>
              <a:t> </a:t>
            </a:r>
            <a:r>
              <a:rPr lang="en-US" sz="1600" dirty="0" err="1">
                <a:solidFill>
                  <a:srgbClr val="000000"/>
                </a:solidFill>
                <a:latin typeface="Arial"/>
                <a:ea typeface="ＭＳ Ｐゴシック" charset="-128"/>
                <a:cs typeface="Arial"/>
              </a:rPr>
              <a:t>amu</a:t>
            </a:r>
            <a:r>
              <a:rPr lang="en-US" sz="1600" dirty="0">
                <a:solidFill>
                  <a:srgbClr val="000000"/>
                </a:solidFill>
                <a:latin typeface="Arial"/>
                <a:ea typeface="ＭＳ Ｐゴシック" charset="-128"/>
                <a:cs typeface="Arial"/>
              </a:rPr>
              <a:t>) </a:t>
            </a: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vibrational degrees of freedoms of mechanical resonators (up to 10</a:t>
            </a:r>
            <a:r>
              <a:rPr lang="en-US" sz="1600" baseline="30000" dirty="0">
                <a:solidFill>
                  <a:srgbClr val="000000"/>
                </a:solidFill>
                <a:latin typeface="Arial"/>
                <a:ea typeface="ＭＳ Ｐゴシック" charset="-128"/>
                <a:cs typeface="Arial"/>
              </a:rPr>
              <a:t>16</a:t>
            </a:r>
            <a:r>
              <a:rPr lang="en-US" sz="1600" dirty="0">
                <a:solidFill>
                  <a:srgbClr val="000000"/>
                </a:solidFill>
                <a:latin typeface="Arial"/>
                <a:ea typeface="ＭＳ Ｐゴシック" charset="-128"/>
                <a:cs typeface="Arial"/>
              </a:rPr>
              <a:t> </a:t>
            </a:r>
            <a:r>
              <a:rPr lang="en-US" sz="1600" dirty="0" err="1">
                <a:solidFill>
                  <a:srgbClr val="000000"/>
                </a:solidFill>
                <a:latin typeface="Arial"/>
                <a:ea typeface="ＭＳ Ｐゴシック" charset="-128"/>
                <a:cs typeface="Arial"/>
              </a:rPr>
              <a:t>amu</a:t>
            </a:r>
            <a:r>
              <a:rPr lang="en-US" sz="1600" dirty="0" smtClean="0">
                <a:solidFill>
                  <a:srgbClr val="000000"/>
                </a:solidFill>
                <a:latin typeface="Arial"/>
                <a:ea typeface="ＭＳ Ｐゴシック" charset="-128"/>
                <a:cs typeface="Arial"/>
              </a:rPr>
              <a:t>)</a:t>
            </a:r>
            <a:endParaRPr lang="en-US" sz="1600" dirty="0">
              <a:solidFill>
                <a:srgbClr val="000000"/>
              </a:solidFill>
              <a:latin typeface="Arial"/>
              <a:ea typeface="ＭＳ Ｐゴシック" charset="-128"/>
              <a:cs typeface="Arial"/>
            </a:endParaRPr>
          </a:p>
        </p:txBody>
      </p:sp>
      <p:sp>
        <p:nvSpPr>
          <p:cNvPr id="14" name="Abgerundetes Rechteck 13"/>
          <p:cNvSpPr/>
          <p:nvPr/>
        </p:nvSpPr>
        <p:spPr bwMode="auto">
          <a:xfrm>
            <a:off x="201715" y="3500170"/>
            <a:ext cx="8606117" cy="3266710"/>
          </a:xfrm>
          <a:prstGeom prst="roundRect">
            <a:avLst/>
          </a:prstGeom>
          <a:solidFill>
            <a:srgbClr val="FFFFFF">
              <a:alpha val="82000"/>
            </a:srgbClr>
          </a:solidFill>
          <a:ln w="381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defTabSz="914400" eaLnBrk="0" fontAlgn="base" hangingPunct="0">
              <a:lnSpc>
                <a:spcPct val="120000"/>
              </a:lnSpc>
              <a:spcBef>
                <a:spcPct val="0"/>
              </a:spcBef>
              <a:spcAft>
                <a:spcPts val="600"/>
              </a:spcAft>
            </a:pPr>
            <a:r>
              <a:rPr lang="en-US" sz="1600" b="1" dirty="0">
                <a:solidFill>
                  <a:srgbClr val="000000"/>
                </a:solidFill>
                <a:latin typeface="Arial"/>
                <a:ea typeface="ＭＳ Ｐゴシック" charset="-128"/>
                <a:cs typeface="Arial"/>
              </a:rPr>
              <a:t>Examples from GR </a:t>
            </a:r>
            <a:r>
              <a:rPr lang="en-US" sz="1600" dirty="0">
                <a:solidFill>
                  <a:srgbClr val="000000"/>
                </a:solidFill>
                <a:latin typeface="Arial"/>
                <a:ea typeface="ＭＳ Ｐゴシック" charset="-128"/>
                <a:cs typeface="Arial"/>
              </a:rPr>
              <a:t>(see e.g. review by Clifford Will)</a:t>
            </a:r>
            <a:r>
              <a:rPr lang="en-US" sz="1600" b="1" dirty="0" smtClean="0">
                <a:solidFill>
                  <a:srgbClr val="000000"/>
                </a:solidFill>
                <a:latin typeface="Arial"/>
                <a:ea typeface="ＭＳ Ｐゴシック" charset="-128"/>
                <a:cs typeface="Arial"/>
              </a:rPr>
              <a:t>:</a:t>
            </a:r>
            <a:endParaRPr lang="en-US" sz="5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dynamics of binary pulsars </a:t>
            </a:r>
            <a:endParaRPr lang="en-US" sz="1600" dirty="0" smtClean="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smtClean="0">
                <a:solidFill>
                  <a:srgbClr val="000000"/>
                </a:solidFill>
                <a:latin typeface="Arial"/>
                <a:ea typeface="ＭＳ Ｐゴシック" charset="-128"/>
                <a:cs typeface="Arial"/>
              </a:rPr>
              <a:t>Black-hole merger</a:t>
            </a:r>
            <a:endParaRPr lang="en-US" sz="16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endParaRPr lang="en-US" sz="5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satellite tests of the </a:t>
            </a:r>
            <a:r>
              <a:rPr lang="en-US" sz="1600" dirty="0" err="1">
                <a:solidFill>
                  <a:srgbClr val="000000"/>
                </a:solidFill>
                <a:latin typeface="Arial"/>
                <a:ea typeface="ＭＳ Ｐゴシック" charset="-128"/>
                <a:cs typeface="Arial"/>
              </a:rPr>
              <a:t>Lense-Thirring</a:t>
            </a:r>
            <a:r>
              <a:rPr lang="en-US" sz="1600" dirty="0">
                <a:solidFill>
                  <a:srgbClr val="000000"/>
                </a:solidFill>
                <a:latin typeface="Arial"/>
                <a:ea typeface="ＭＳ Ｐゴシック" charset="-128"/>
                <a:cs typeface="Arial"/>
              </a:rPr>
              <a:t> effect </a:t>
            </a:r>
          </a:p>
          <a:p>
            <a:pPr marL="285750" indent="-285750" defTabSz="914400" eaLnBrk="0" fontAlgn="base" hangingPunct="0">
              <a:lnSpc>
                <a:spcPct val="120000"/>
              </a:lnSpc>
              <a:spcBef>
                <a:spcPct val="0"/>
              </a:spcBef>
              <a:spcAft>
                <a:spcPts val="600"/>
              </a:spcAft>
              <a:buFont typeface="Arial"/>
              <a:buChar char="•"/>
            </a:pPr>
            <a:endParaRPr lang="en-US" sz="5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tests of the weak equivalence principle to an accuracy of better than10</a:t>
            </a:r>
            <a:r>
              <a:rPr lang="en-US" sz="1600" baseline="30000" dirty="0">
                <a:solidFill>
                  <a:srgbClr val="000000"/>
                </a:solidFill>
                <a:latin typeface="Arial"/>
                <a:ea typeface="ＭＳ Ｐゴシック" charset="-128"/>
                <a:cs typeface="Arial"/>
              </a:rPr>
              <a:t>-</a:t>
            </a:r>
            <a:r>
              <a:rPr lang="en-US" sz="1600" baseline="30000" dirty="0" smtClean="0">
                <a:solidFill>
                  <a:srgbClr val="000000"/>
                </a:solidFill>
                <a:latin typeface="Arial"/>
                <a:ea typeface="ＭＳ Ｐゴシック" charset="-128"/>
                <a:cs typeface="Arial"/>
              </a:rPr>
              <a:t>13</a:t>
            </a:r>
            <a:endParaRPr lang="en-US" sz="1600" dirty="0">
              <a:solidFill>
                <a:srgbClr val="000000"/>
              </a:solidFill>
              <a:latin typeface="Arial"/>
              <a:ea typeface="ＭＳ Ｐゴシック" charset="-128"/>
              <a:cs typeface="Arial"/>
            </a:endParaRP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measurements of Newton’s constant G to 10</a:t>
            </a:r>
            <a:r>
              <a:rPr lang="en-US" sz="1600" baseline="30000" dirty="0">
                <a:solidFill>
                  <a:srgbClr val="000000"/>
                </a:solidFill>
                <a:latin typeface="Arial"/>
                <a:ea typeface="ＭＳ Ｐゴシック" charset="-128"/>
                <a:cs typeface="Arial"/>
              </a:rPr>
              <a:t>-4</a:t>
            </a:r>
            <a:r>
              <a:rPr lang="en-US" sz="1600" dirty="0">
                <a:solidFill>
                  <a:srgbClr val="000000"/>
                </a:solidFill>
                <a:latin typeface="Arial"/>
                <a:ea typeface="ＭＳ Ｐゴシック" charset="-128"/>
                <a:cs typeface="Arial"/>
              </a:rPr>
              <a:t>  </a:t>
            </a:r>
          </a:p>
          <a:p>
            <a:pPr marL="285750" indent="-285750" defTabSz="914400" eaLnBrk="0" fontAlgn="base" hangingPunct="0">
              <a:lnSpc>
                <a:spcPct val="120000"/>
              </a:lnSpc>
              <a:spcBef>
                <a:spcPct val="0"/>
              </a:spcBef>
              <a:spcAft>
                <a:spcPts val="600"/>
              </a:spcAft>
              <a:buFont typeface="Arial"/>
              <a:buChar char="•"/>
            </a:pPr>
            <a:r>
              <a:rPr lang="en-US" sz="1600" dirty="0">
                <a:solidFill>
                  <a:srgbClr val="000000"/>
                </a:solidFill>
                <a:latin typeface="Arial"/>
                <a:ea typeface="ＭＳ Ｐゴシック" charset="-128"/>
                <a:cs typeface="Arial"/>
              </a:rPr>
              <a:t>atomic clocks for gravitational redshift to 10</a:t>
            </a:r>
            <a:r>
              <a:rPr lang="en-US" sz="1600" baseline="30000" dirty="0">
                <a:solidFill>
                  <a:srgbClr val="000000"/>
                </a:solidFill>
                <a:latin typeface="Arial"/>
                <a:ea typeface="ＭＳ Ｐゴシック" charset="-128"/>
                <a:cs typeface="Arial"/>
              </a:rPr>
              <a:t>-6</a:t>
            </a:r>
            <a:r>
              <a:rPr lang="en-US" sz="1600" dirty="0">
                <a:solidFill>
                  <a:srgbClr val="000000"/>
                </a:solidFill>
                <a:latin typeface="Arial"/>
                <a:ea typeface="ＭＳ Ｐゴシック" charset="-128"/>
                <a:cs typeface="Arial"/>
              </a:rPr>
              <a:t> </a:t>
            </a:r>
          </a:p>
        </p:txBody>
      </p:sp>
      <p:sp>
        <p:nvSpPr>
          <p:cNvPr id="24" name="Rechteck 23"/>
          <p:cNvSpPr/>
          <p:nvPr/>
        </p:nvSpPr>
        <p:spPr>
          <a:xfrm>
            <a:off x="5106684" y="4137148"/>
            <a:ext cx="3536430" cy="584776"/>
          </a:xfrm>
          <a:prstGeom prst="rect">
            <a:avLst/>
          </a:prstGeom>
        </p:spPr>
        <p:txBody>
          <a:bodyPr wrap="square">
            <a:spAutoFit/>
          </a:bodyPr>
          <a:lstStyle/>
          <a:p>
            <a:pPr algn="r" defTabSz="914400" eaLnBrk="0" fontAlgn="base" hangingPunct="0">
              <a:spcBef>
                <a:spcPct val="0"/>
              </a:spcBef>
              <a:spcAft>
                <a:spcPct val="0"/>
              </a:spcAft>
            </a:pPr>
            <a:r>
              <a:rPr lang="en-US" sz="1600" b="1" dirty="0" smtClean="0">
                <a:solidFill>
                  <a:srgbClr val="000000"/>
                </a:solidFill>
                <a:latin typeface="OfficinaSansITCPro Book" pitchFamily="50" charset="0"/>
                <a:ea typeface="ＭＳ Ｐゴシック" charset="-128"/>
                <a:sym typeface="Wingdings"/>
              </a:rPr>
              <a:t> </a:t>
            </a:r>
            <a:r>
              <a:rPr lang="en-US" sz="1600" b="1" dirty="0" smtClean="0">
                <a:solidFill>
                  <a:srgbClr val="000000"/>
                </a:solidFill>
                <a:latin typeface="OfficinaSansITCPro Book" pitchFamily="50" charset="0"/>
                <a:ea typeface="ＭＳ Ｐゴシック" charset="-128"/>
              </a:rPr>
              <a:t>strong </a:t>
            </a:r>
            <a:r>
              <a:rPr lang="en-US" sz="1600" b="1" dirty="0">
                <a:solidFill>
                  <a:srgbClr val="000000"/>
                </a:solidFill>
                <a:latin typeface="OfficinaSansITCPro Book" pitchFamily="50" charset="0"/>
                <a:ea typeface="ＭＳ Ｐゴシック" charset="-128"/>
              </a:rPr>
              <a:t>relativistic fields and gravitational radiation</a:t>
            </a:r>
            <a:endParaRPr lang="de-DE" sz="1600" dirty="0">
              <a:solidFill>
                <a:srgbClr val="000000"/>
              </a:solidFill>
              <a:latin typeface="OfficinaSansITCPro Book" pitchFamily="50" charset="0"/>
              <a:ea typeface="ＭＳ Ｐゴシック" charset="-128"/>
            </a:endParaRPr>
          </a:p>
        </p:txBody>
      </p:sp>
      <p:sp>
        <p:nvSpPr>
          <p:cNvPr id="25" name="Rechteck 24"/>
          <p:cNvSpPr/>
          <p:nvPr/>
        </p:nvSpPr>
        <p:spPr>
          <a:xfrm>
            <a:off x="5079552" y="4985660"/>
            <a:ext cx="3648364" cy="584776"/>
          </a:xfrm>
          <a:prstGeom prst="rect">
            <a:avLst/>
          </a:prstGeom>
        </p:spPr>
        <p:txBody>
          <a:bodyPr wrap="square">
            <a:spAutoFit/>
          </a:bodyPr>
          <a:lstStyle/>
          <a:p>
            <a:pPr algn="r" defTabSz="914400" eaLnBrk="0" fontAlgn="base" hangingPunct="0">
              <a:spcBef>
                <a:spcPct val="0"/>
              </a:spcBef>
              <a:spcAft>
                <a:spcPct val="0"/>
              </a:spcAft>
            </a:pPr>
            <a:r>
              <a:rPr lang="en-US" sz="1600" b="1" dirty="0" smtClean="0">
                <a:solidFill>
                  <a:srgbClr val="000000"/>
                </a:solidFill>
                <a:latin typeface="OfficinaSansITCPro Book" pitchFamily="50" charset="0"/>
                <a:ea typeface="ＭＳ Ｐゴシック" charset="-128"/>
                <a:sym typeface="Wingdings"/>
              </a:rPr>
              <a:t> </a:t>
            </a:r>
            <a:r>
              <a:rPr lang="en-US" sz="1600" b="1" dirty="0" smtClean="0">
                <a:solidFill>
                  <a:srgbClr val="000000"/>
                </a:solidFill>
                <a:latin typeface="OfficinaSansITCPro Book" pitchFamily="50" charset="0"/>
                <a:ea typeface="ＭＳ Ｐゴシック" charset="-128"/>
              </a:rPr>
              <a:t>solar</a:t>
            </a:r>
            <a:r>
              <a:rPr lang="en-US" sz="1600" b="1" dirty="0">
                <a:solidFill>
                  <a:srgbClr val="000000"/>
                </a:solidFill>
                <a:latin typeface="OfficinaSansITCPro Book" pitchFamily="50" charset="0"/>
                <a:ea typeface="ＭＳ Ｐゴシック" charset="-128"/>
              </a:rPr>
              <a:t>-system scale experiments in the weak relativistic regime </a:t>
            </a:r>
            <a:endParaRPr lang="de-DE" sz="1600" dirty="0">
              <a:solidFill>
                <a:srgbClr val="000000"/>
              </a:solidFill>
              <a:latin typeface="OfficinaSansITCPro Book" pitchFamily="50" charset="0"/>
              <a:ea typeface="ＭＳ Ｐゴシック" charset="-128"/>
            </a:endParaRPr>
          </a:p>
        </p:txBody>
      </p:sp>
      <p:sp>
        <p:nvSpPr>
          <p:cNvPr id="26" name="Rechteck 25"/>
          <p:cNvSpPr/>
          <p:nvPr/>
        </p:nvSpPr>
        <p:spPr>
          <a:xfrm>
            <a:off x="5591057" y="5978387"/>
            <a:ext cx="3053691" cy="584776"/>
          </a:xfrm>
          <a:prstGeom prst="rect">
            <a:avLst/>
          </a:prstGeom>
        </p:spPr>
        <p:txBody>
          <a:bodyPr wrap="square">
            <a:spAutoFit/>
          </a:bodyPr>
          <a:lstStyle/>
          <a:p>
            <a:pPr algn="r" defTabSz="914400" eaLnBrk="0" fontAlgn="base" hangingPunct="0">
              <a:spcBef>
                <a:spcPct val="0"/>
              </a:spcBef>
              <a:spcAft>
                <a:spcPct val="0"/>
              </a:spcAft>
            </a:pPr>
            <a:r>
              <a:rPr lang="en-US" sz="1600" b="1" dirty="0" smtClean="0">
                <a:solidFill>
                  <a:srgbClr val="FF0000"/>
                </a:solidFill>
                <a:latin typeface="OfficinaSansITCPro Book" pitchFamily="50" charset="0"/>
                <a:ea typeface="ＭＳ Ｐゴシック" charset="-128"/>
                <a:sym typeface="Wingdings"/>
              </a:rPr>
              <a:t> </a:t>
            </a:r>
            <a:r>
              <a:rPr lang="en-US" sz="1600" b="1" dirty="0" smtClean="0">
                <a:solidFill>
                  <a:srgbClr val="FF0000"/>
                </a:solidFill>
                <a:latin typeface="OfficinaSansITCPro Book" pitchFamily="50" charset="0"/>
                <a:ea typeface="ＭＳ Ｐゴシック" charset="-128"/>
              </a:rPr>
              <a:t>earth</a:t>
            </a:r>
            <a:r>
              <a:rPr lang="en-US" sz="1600" b="1" dirty="0">
                <a:solidFill>
                  <a:srgbClr val="FF0000"/>
                </a:solidFill>
                <a:latin typeface="OfficinaSansITCPro Book" pitchFamily="50" charset="0"/>
                <a:ea typeface="ＭＳ Ｐゴシック" charset="-128"/>
              </a:rPr>
              <a:t>-based high-precision tests of gravity</a:t>
            </a:r>
            <a:endParaRPr lang="de-DE" sz="1600" dirty="0">
              <a:solidFill>
                <a:srgbClr val="FF0000"/>
              </a:solidFill>
              <a:latin typeface="OfficinaSansITCPro Book" pitchFamily="50" charset="0"/>
              <a:ea typeface="ＭＳ Ｐゴシック" charset="-128"/>
            </a:endParaRPr>
          </a:p>
        </p:txBody>
      </p:sp>
    </p:spTree>
    <p:extLst>
      <p:ext uri="{BB962C8B-B14F-4D97-AF65-F5344CB8AC3E}">
        <p14:creationId xmlns:p14="http://schemas.microsoft.com/office/powerpoint/2010/main" val="316451099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7362"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807363" name="Rectangle 3"/>
          <p:cNvSpPr>
            <a:spLocks noGrp="1" noChangeArrowheads="1"/>
          </p:cNvSpPr>
          <p:nvPr>
            <p:ph idx="1"/>
          </p:nvPr>
        </p:nvSpPr>
        <p:spPr/>
        <p:txBody>
          <a:bodyPr/>
          <a:lstStyle/>
          <a:p>
            <a:endParaRPr lang="de-DE"/>
          </a:p>
        </p:txBody>
      </p:sp>
      <p:pic>
        <p:nvPicPr>
          <p:cNvPr id="1807364" name="Picture 4" descr="bennettdoublesl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44450"/>
            <a:ext cx="9344025" cy="6672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64309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90363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bgerundetes Rechteck 14"/>
          <p:cNvSpPr/>
          <p:nvPr/>
        </p:nvSpPr>
        <p:spPr bwMode="auto">
          <a:xfrm>
            <a:off x="5056988" y="5191668"/>
            <a:ext cx="3815556" cy="1199607"/>
          </a:xfrm>
          <a:prstGeom prst="roundRect">
            <a:avLst/>
          </a:prstGeom>
          <a:solidFill>
            <a:schemeClr val="bg1"/>
          </a:solidFill>
          <a:ln w="28575" cap="flat" cmpd="sng" algn="ctr">
            <a:solidFill>
              <a:schemeClr val="accent6"/>
            </a:solidFill>
            <a:prstDash val="solid"/>
            <a:round/>
            <a:headEnd type="none" w="med" len="med"/>
            <a:tailEnd type="none" w="med" len="med"/>
          </a:ln>
          <a:effectLst>
            <a:outerShdw dist="35921" dir="2700000" algn="ctr" rotWithShape="0">
              <a:srgbClr val="808080"/>
            </a:outerShdw>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AT" sz="1600" smtClean="0">
              <a:solidFill>
                <a:srgbClr val="000000"/>
              </a:solidFill>
              <a:latin typeface="OfficinaSansITCPro Book" pitchFamily="50" charset="0"/>
              <a:ea typeface="ＭＳ Ｐゴシック" charset="-128"/>
            </a:endParaRPr>
          </a:p>
        </p:txBody>
      </p:sp>
      <p:sp>
        <p:nvSpPr>
          <p:cNvPr id="4" name="Text Box 4"/>
          <p:cNvSpPr txBox="1">
            <a:spLocks noChangeArrowheads="1"/>
          </p:cNvSpPr>
          <p:nvPr/>
        </p:nvSpPr>
        <p:spPr bwMode="auto">
          <a:xfrm>
            <a:off x="63501" y="65024"/>
            <a:ext cx="7379716"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Schrödinger</a:t>
            </a:r>
            <a:r>
              <a:rPr lang="de-DE" sz="2200" b="1" dirty="0" smtClean="0">
                <a:solidFill>
                  <a:srgbClr val="333399"/>
                </a:solidFill>
                <a:effectLst>
                  <a:outerShdw blurRad="38100" dist="38100" dir="2700000" algn="tl">
                    <a:srgbClr val="C0C0C0"/>
                  </a:outerShdw>
                </a:effectLst>
                <a:latin typeface="Arial"/>
                <a:ea typeface="ＭＳ Ｐゴシック" charset="-128"/>
              </a:rPr>
              <a:t>-Newton: </a:t>
            </a:r>
            <a:r>
              <a:rPr lang="de-DE" sz="2200" b="1" dirty="0" err="1" smtClean="0">
                <a:solidFill>
                  <a:srgbClr val="333399"/>
                </a:solidFill>
                <a:effectLst>
                  <a:outerShdw blurRad="38100" dist="38100" dir="2700000" algn="tl">
                    <a:srgbClr val="C0C0C0"/>
                  </a:outerShdw>
                </a:effectLst>
                <a:latin typeface="Arial"/>
                <a:ea typeface="ＭＳ Ｐゴシック" charset="-128"/>
              </a:rPr>
              <a:t>some</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numbers</a:t>
            </a:r>
            <a:r>
              <a:rPr lang="de-DE" sz="2200" b="1" dirty="0" smtClean="0">
                <a:solidFill>
                  <a:srgbClr val="333399"/>
                </a:solidFill>
                <a:effectLst>
                  <a:outerShdw blurRad="38100" dist="38100" dir="2700000" algn="tl">
                    <a:srgbClr val="C0C0C0"/>
                  </a:outerShdw>
                </a:effectLst>
                <a:latin typeface="Arial"/>
                <a:ea typeface="ＭＳ Ｐゴシック" charset="-128"/>
              </a:rPr>
              <a:t>...</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sp>
        <p:nvSpPr>
          <p:cNvPr id="6" name="Textfeld 5"/>
          <p:cNvSpPr txBox="1"/>
          <p:nvPr/>
        </p:nvSpPr>
        <p:spPr>
          <a:xfrm>
            <a:off x="9606219" y="5716504"/>
            <a:ext cx="3023585"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OfficinaSansITCPro Book" pitchFamily="50" charset="0"/>
                <a:ea typeface="ＭＳ Ｐゴシック" charset="-128"/>
              </a:rPr>
              <a:t>Paper </a:t>
            </a:r>
            <a:r>
              <a:rPr lang="de-AT" sz="1600" dirty="0" err="1" smtClean="0">
                <a:solidFill>
                  <a:srgbClr val="000000"/>
                </a:solidFill>
                <a:latin typeface="OfficinaSansITCPro Book" pitchFamily="50" charset="0"/>
                <a:ea typeface="ＭＳ Ｐゴシック" charset="-128"/>
              </a:rPr>
              <a:t>guilini</a:t>
            </a:r>
            <a:r>
              <a:rPr lang="de-AT" sz="1600" dirty="0" smtClean="0">
                <a:solidFill>
                  <a:srgbClr val="000000"/>
                </a:solidFill>
                <a:latin typeface="OfficinaSansITCPro Book" pitchFamily="50" charset="0"/>
                <a:ea typeface="ＭＳ Ｐゴシック" charset="-128"/>
              </a:rPr>
              <a:t> &amp; </a:t>
            </a:r>
            <a:r>
              <a:rPr lang="de-AT" sz="1600" dirty="0" err="1" smtClean="0">
                <a:solidFill>
                  <a:srgbClr val="000000"/>
                </a:solidFill>
                <a:latin typeface="OfficinaSansITCPro Book" pitchFamily="50" charset="0"/>
                <a:ea typeface="ＭＳ Ｐゴシック" charset="-128"/>
              </a:rPr>
              <a:t>formula</a:t>
            </a:r>
            <a:endParaRPr lang="de-AT" sz="1600" dirty="0">
              <a:solidFill>
                <a:srgbClr val="000000"/>
              </a:solidFill>
              <a:latin typeface="OfficinaSansITCPro Book" pitchFamily="50" charset="0"/>
              <a:ea typeface="ＭＳ Ｐゴシック" charset="-128"/>
            </a:endParaRPr>
          </a:p>
        </p:txBody>
      </p:sp>
      <p:sp>
        <p:nvSpPr>
          <p:cNvPr id="7" name="Textfeld 6"/>
          <p:cNvSpPr txBox="1"/>
          <p:nvPr/>
        </p:nvSpPr>
        <p:spPr>
          <a:xfrm>
            <a:off x="4840935" y="3207085"/>
            <a:ext cx="3753785" cy="957442"/>
          </a:xfrm>
          <a:prstGeom prst="rect">
            <a:avLst/>
          </a:prstGeom>
          <a:noFill/>
        </p:spPr>
        <p:txBody>
          <a:bodyPr wrap="none" rtlCol="0">
            <a:spAutoFit/>
          </a:bodyPr>
          <a:lstStyle/>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sym typeface="Wingdings" pitchFamily="2" charset="2"/>
              </a:rPr>
              <a:t> </a:t>
            </a:r>
            <a:r>
              <a:rPr lang="de-AT" sz="1600" b="1" dirty="0" err="1" smtClean="0">
                <a:solidFill>
                  <a:srgbClr val="000000"/>
                </a:solidFill>
                <a:latin typeface="Calibri" pitchFamily="34" charset="0"/>
                <a:ea typeface="ＭＳ Ｐゴシック" charset="-128"/>
                <a:cs typeface="Calibri" pitchFamily="34" charset="0"/>
              </a:rPr>
              <a:t>gravitational</a:t>
            </a:r>
            <a:r>
              <a:rPr lang="de-AT" sz="1600" b="1" dirty="0" smtClean="0">
                <a:solidFill>
                  <a:srgbClr val="000000"/>
                </a:solidFill>
                <a:latin typeface="Calibri" pitchFamily="34" charset="0"/>
                <a:ea typeface="ＭＳ Ｐゴシック" charset="-128"/>
                <a:cs typeface="Calibri" pitchFamily="34" charset="0"/>
              </a:rPr>
              <a:t> </a:t>
            </a:r>
            <a:r>
              <a:rPr lang="de-AT" sz="1600" b="1" dirty="0" err="1" smtClean="0">
                <a:solidFill>
                  <a:srgbClr val="000000"/>
                </a:solidFill>
                <a:latin typeface="Calibri" pitchFamily="34" charset="0"/>
                <a:ea typeface="ＭＳ Ｐゴシック" charset="-128"/>
                <a:cs typeface="Calibri" pitchFamily="34" charset="0"/>
              </a:rPr>
              <a:t>inhibition</a:t>
            </a:r>
            <a:r>
              <a:rPr lang="de-AT" sz="1600" b="1" dirty="0" smtClean="0">
                <a:solidFill>
                  <a:srgbClr val="000000"/>
                </a:solidFill>
                <a:latin typeface="Calibri" pitchFamily="34" charset="0"/>
                <a:ea typeface="ＭＳ Ｐゴシック" charset="-128"/>
                <a:cs typeface="Calibri" pitchFamily="34" charset="0"/>
              </a:rPr>
              <a:t> </a:t>
            </a:r>
            <a:r>
              <a:rPr lang="de-AT" sz="1600" b="1" dirty="0" err="1" smtClean="0">
                <a:solidFill>
                  <a:srgbClr val="000000"/>
                </a:solidFill>
                <a:latin typeface="Calibri" pitchFamily="34" charset="0"/>
                <a:ea typeface="ＭＳ Ｐゴシック" charset="-128"/>
                <a:cs typeface="Calibri" pitchFamily="34" charset="0"/>
              </a:rPr>
              <a:t>of</a:t>
            </a:r>
            <a:r>
              <a:rPr lang="de-AT" sz="1600" b="1" dirty="0" smtClean="0">
                <a:solidFill>
                  <a:srgbClr val="000000"/>
                </a:solidFill>
                <a:latin typeface="Calibri" pitchFamily="34" charset="0"/>
                <a:ea typeface="ＭＳ Ｐゴシック" charset="-128"/>
                <a:cs typeface="Calibri" pitchFamily="34" charset="0"/>
              </a:rPr>
              <a:t> </a:t>
            </a:r>
            <a:r>
              <a:rPr lang="de-AT" sz="1600" b="1" dirty="0" err="1" smtClean="0">
                <a:solidFill>
                  <a:srgbClr val="000000"/>
                </a:solidFill>
                <a:latin typeface="Calibri" pitchFamily="34" charset="0"/>
                <a:ea typeface="ＭＳ Ｐゴシック" charset="-128"/>
                <a:cs typeface="Calibri" pitchFamily="34" charset="0"/>
              </a:rPr>
              <a:t>dispersion</a:t>
            </a:r>
            <a:endParaRPr lang="de-AT" sz="1600" b="1" dirty="0" smtClean="0">
              <a:solidFill>
                <a:srgbClr val="000000"/>
              </a:solidFill>
              <a:latin typeface="Calibri" pitchFamily="34" charset="0"/>
              <a:ea typeface="ＭＳ Ｐゴシック" charset="-128"/>
              <a:cs typeface="Calibri" pitchFamily="34" charset="0"/>
            </a:endParaRP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sym typeface="Wingdings" pitchFamily="2" charset="2"/>
              </a:rPr>
              <a:t> </a:t>
            </a:r>
            <a:r>
              <a:rPr lang="de-AT" sz="1600" dirty="0" err="1" smtClean="0">
                <a:solidFill>
                  <a:srgbClr val="000000"/>
                </a:solidFill>
                <a:latin typeface="Calibri" pitchFamily="34" charset="0"/>
                <a:ea typeface="ＭＳ Ｐゴシック" charset="-128"/>
                <a:cs typeface="Calibri" pitchFamily="34" charset="0"/>
              </a:rPr>
              <a:t>gravitationally</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bound</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states</a:t>
            </a:r>
            <a:endParaRPr lang="de-AT" sz="1600" dirty="0" smtClean="0">
              <a:solidFill>
                <a:srgbClr val="000000"/>
              </a:solidFill>
              <a:latin typeface="Calibri" pitchFamily="34" charset="0"/>
              <a:ea typeface="ＭＳ Ｐゴシック" charset="-128"/>
              <a:cs typeface="Calibri" pitchFamily="34" charset="0"/>
            </a:endParaRP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sym typeface="Wingdings" pitchFamily="2" charset="2"/>
              </a:rPr>
              <a:t> </a:t>
            </a:r>
            <a:r>
              <a:rPr lang="de-AT" sz="1600" dirty="0" err="1" smtClean="0">
                <a:solidFill>
                  <a:srgbClr val="000000"/>
                </a:solidFill>
                <a:latin typeface="Calibri" pitchFamily="34" charset="0"/>
                <a:ea typeface="ＭＳ Ｐゴシック" charset="-128"/>
                <a:cs typeface="Calibri" pitchFamily="34" charset="0"/>
              </a:rPr>
              <a:t>modified</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ground</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state</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Gross-Pitaevskii</a:t>
            </a:r>
            <a:r>
              <a:rPr lang="de-AT" sz="1600" dirty="0" smtClean="0">
                <a:solidFill>
                  <a:srgbClr val="000000"/>
                </a:solidFill>
                <a:latin typeface="Calibri" pitchFamily="34" charset="0"/>
                <a:ea typeface="ＭＳ Ｐゴシック" charset="-128"/>
                <a:cs typeface="Calibri" pitchFamily="34" charset="0"/>
              </a:rPr>
              <a:t>)</a:t>
            </a:r>
            <a:endParaRPr lang="de-AT" sz="1600" dirty="0">
              <a:solidFill>
                <a:srgbClr val="000000"/>
              </a:solidFill>
              <a:latin typeface="Calibri" pitchFamily="34" charset="0"/>
              <a:ea typeface="ＭＳ Ｐゴシック" charset="-128"/>
              <a:cs typeface="Calibri" pitchFamily="34" charset="0"/>
            </a:endParaRPr>
          </a:p>
        </p:txBody>
      </p:sp>
      <p:sp>
        <p:nvSpPr>
          <p:cNvPr id="8" name="Textfeld 7"/>
          <p:cNvSpPr txBox="1"/>
          <p:nvPr/>
        </p:nvSpPr>
        <p:spPr>
          <a:xfrm>
            <a:off x="9391440" y="6319391"/>
            <a:ext cx="10506402" cy="1077218"/>
          </a:xfrm>
          <a:prstGeom prst="rect">
            <a:avLst/>
          </a:prstGeom>
          <a:noFill/>
        </p:spPr>
        <p:txBody>
          <a:bodyPr wrap="none" rtlCol="0">
            <a:spAutoFit/>
          </a:bodyPr>
          <a:lstStyle/>
          <a:p>
            <a:pPr defTabSz="914400" eaLnBrk="0" fontAlgn="base" hangingPunct="0">
              <a:spcBef>
                <a:spcPct val="0"/>
              </a:spcBef>
              <a:spcAft>
                <a:spcPct val="0"/>
              </a:spcAft>
            </a:pPr>
            <a:r>
              <a:rPr lang="de-AT" sz="1600" dirty="0" err="1" smtClean="0">
                <a:solidFill>
                  <a:srgbClr val="000000"/>
                </a:solidFill>
                <a:latin typeface="OfficinaSansITCPro Book" pitchFamily="50" charset="0"/>
                <a:ea typeface="ＭＳ Ｐゴシック" charset="-128"/>
              </a:rPr>
              <a:t>Estimates</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for</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inhinitino</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of</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dispersion</a:t>
            </a:r>
            <a:r>
              <a:rPr lang="de-AT" sz="1600" dirty="0" smtClean="0">
                <a:solidFill>
                  <a:srgbClr val="000000"/>
                </a:solidFill>
                <a:latin typeface="OfficinaSansITCPro Book" pitchFamily="50" charset="0"/>
                <a:ea typeface="ＭＳ Ｐゴシック" charset="-128"/>
              </a:rPr>
              <a:t>: </a:t>
            </a:r>
          </a:p>
          <a:p>
            <a:pPr marL="285750" indent="-285750" defTabSz="914400" eaLnBrk="0" fontAlgn="base" hangingPunct="0">
              <a:spcBef>
                <a:spcPct val="0"/>
              </a:spcBef>
              <a:spcAft>
                <a:spcPct val="0"/>
              </a:spcAft>
              <a:buFont typeface="Arial" pitchFamily="34" charset="0"/>
              <a:buChar char="•"/>
            </a:pPr>
            <a:r>
              <a:rPr lang="de-AT" sz="1600" dirty="0" smtClean="0">
                <a:solidFill>
                  <a:srgbClr val="000000"/>
                </a:solidFill>
                <a:latin typeface="OfficinaSansITCPro Book" pitchFamily="50" charset="0"/>
                <a:ea typeface="ＭＳ Ｐゴシック" charset="-128"/>
              </a:rPr>
              <a:t>Show </a:t>
            </a:r>
            <a:r>
              <a:rPr lang="de-AT" sz="1600" dirty="0" err="1" smtClean="0">
                <a:solidFill>
                  <a:srgbClr val="000000"/>
                </a:solidFill>
                <a:latin typeface="OfficinaSansITCPro Book" pitchFamily="50" charset="0"/>
                <a:ea typeface="ＭＳ Ｐゴシック" charset="-128"/>
              </a:rPr>
              <a:t>numbers</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from</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papers</a:t>
            </a:r>
            <a:endParaRPr lang="de-AT" sz="1600" dirty="0" smtClean="0">
              <a:solidFill>
                <a:srgbClr val="000000"/>
              </a:solidFill>
              <a:latin typeface="OfficinaSansITCPro Book" pitchFamily="50" charset="0"/>
              <a:ea typeface="ＭＳ Ｐゴシック" charset="-128"/>
            </a:endParaRPr>
          </a:p>
          <a:p>
            <a:pPr marL="285750" indent="-285750" defTabSz="914400" eaLnBrk="0" fontAlgn="base" hangingPunct="0">
              <a:spcBef>
                <a:spcPct val="0"/>
              </a:spcBef>
              <a:spcAft>
                <a:spcPct val="0"/>
              </a:spcAft>
              <a:buFont typeface="Arial" pitchFamily="34" charset="0"/>
              <a:buChar char="•"/>
            </a:pPr>
            <a:r>
              <a:rPr lang="de-AT" sz="1600" dirty="0" err="1" smtClean="0">
                <a:solidFill>
                  <a:srgbClr val="000000"/>
                </a:solidFill>
                <a:latin typeface="OfficinaSansITCPro Book" pitchFamily="50" charset="0"/>
                <a:ea typeface="ＭＳ Ｐゴシック" charset="-128"/>
              </a:rPr>
              <a:t>Estimates</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for</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mechanical</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oscillators</a:t>
            </a:r>
            <a:r>
              <a:rPr lang="de-AT" sz="1600" dirty="0" smtClean="0">
                <a:solidFill>
                  <a:srgbClr val="000000"/>
                </a:solidFill>
                <a:latin typeface="OfficinaSansITCPro Book" pitchFamily="50" charset="0"/>
                <a:ea typeface="ＭＳ Ｐゴシック" charset="-128"/>
              </a:rPr>
              <a:t> (due </a:t>
            </a:r>
            <a:r>
              <a:rPr lang="de-AT" sz="1600" dirty="0" err="1" smtClean="0">
                <a:solidFill>
                  <a:srgbClr val="000000"/>
                </a:solidFill>
                <a:latin typeface="OfficinaSansITCPro Book" pitchFamily="50" charset="0"/>
                <a:ea typeface="ＭＳ Ｐゴシック" charset="-128"/>
              </a:rPr>
              <a:t>to</a:t>
            </a:r>
            <a:r>
              <a:rPr lang="de-AT" sz="1600" dirty="0" smtClean="0">
                <a:solidFill>
                  <a:srgbClr val="000000"/>
                </a:solidFill>
                <a:latin typeface="OfficinaSansITCPro Book" pitchFamily="50" charset="0"/>
                <a:ea typeface="ＭＳ Ｐゴシック" charset="-128"/>
              </a:rPr>
              <a:t> </a:t>
            </a:r>
            <a:r>
              <a:rPr lang="de-AT" sz="1600" dirty="0" err="1" smtClean="0">
                <a:solidFill>
                  <a:srgbClr val="000000"/>
                </a:solidFill>
                <a:latin typeface="OfficinaSansITCPro Book" pitchFamily="50" charset="0"/>
                <a:ea typeface="ＭＳ Ｐゴシック" charset="-128"/>
              </a:rPr>
              <a:t>scaling</a:t>
            </a:r>
            <a:r>
              <a:rPr lang="de-AT" sz="1600" dirty="0" smtClean="0">
                <a:solidFill>
                  <a:srgbClr val="000000"/>
                </a:solidFill>
                <a:latin typeface="OfficinaSansITCPro Book" pitchFamily="50" charset="0"/>
                <a:ea typeface="ＭＳ Ｐゴシック" charset="-128"/>
              </a:rPr>
              <a:t>)</a:t>
            </a:r>
          </a:p>
          <a:p>
            <a:pPr defTabSz="914400" eaLnBrk="0" fontAlgn="base" hangingPunct="0">
              <a:spcBef>
                <a:spcPct val="0"/>
              </a:spcBef>
              <a:spcAft>
                <a:spcPct val="0"/>
              </a:spcAft>
            </a:pP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Observatino</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of</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free</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evolution</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should</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be</a:t>
            </a:r>
            <a:r>
              <a:rPr lang="de-AT" sz="1600" dirty="0" smtClean="0">
                <a:solidFill>
                  <a:srgbClr val="000000"/>
                </a:solidFill>
                <a:latin typeface="OfficinaSansITCPro Book" pitchFamily="50" charset="0"/>
                <a:ea typeface="ＭＳ Ｐゴシック" charset="-128"/>
                <a:sym typeface="Wingdings" pitchFamily="2" charset="2"/>
              </a:rPr>
              <a:t> </a:t>
            </a:r>
            <a:r>
              <a:rPr lang="de-AT" sz="1600" dirty="0" err="1" smtClean="0">
                <a:solidFill>
                  <a:srgbClr val="000000"/>
                </a:solidFill>
                <a:latin typeface="OfficinaSansITCPro Book" pitchFamily="50" charset="0"/>
                <a:ea typeface="ＭＳ Ｐゴシック" charset="-128"/>
                <a:sym typeface="Wingdings" pitchFamily="2" charset="2"/>
              </a:rPr>
              <a:t>sufficient</a:t>
            </a:r>
            <a:r>
              <a:rPr lang="de-AT" sz="1600" dirty="0" smtClean="0">
                <a:solidFill>
                  <a:srgbClr val="000000"/>
                </a:solidFill>
                <a:latin typeface="OfficinaSansITCPro Book" pitchFamily="50" charset="0"/>
                <a:ea typeface="ＭＳ Ｐゴシック" charset="-128"/>
                <a:sym typeface="Wingdings" pitchFamily="2" charset="2"/>
              </a:rPr>
              <a:t> !!!! (also </a:t>
            </a:r>
            <a:r>
              <a:rPr lang="de-AT" sz="1600" dirty="0" err="1" smtClean="0">
                <a:solidFill>
                  <a:srgbClr val="000000"/>
                </a:solidFill>
                <a:latin typeface="OfficinaSansITCPro Book" pitchFamily="50" charset="0"/>
                <a:ea typeface="ＭＳ Ｐゴシック" charset="-128"/>
                <a:sym typeface="Wingdings" pitchFamily="2" charset="2"/>
              </a:rPr>
              <a:t>for</a:t>
            </a:r>
            <a:r>
              <a:rPr lang="de-AT" sz="1600" dirty="0" smtClean="0">
                <a:solidFill>
                  <a:srgbClr val="000000"/>
                </a:solidFill>
                <a:latin typeface="OfficinaSansITCPro Book" pitchFamily="50" charset="0"/>
                <a:ea typeface="ＭＳ Ｐゴシック" charset="-128"/>
                <a:sym typeface="Wingdings" pitchFamily="2" charset="2"/>
              </a:rPr>
              <a:t> CSL: </a:t>
            </a:r>
            <a:r>
              <a:rPr lang="de-AT" sz="1600" dirty="0" err="1" smtClean="0">
                <a:solidFill>
                  <a:srgbClr val="000000"/>
                </a:solidFill>
                <a:latin typeface="OfficinaSansITCPro Book" pitchFamily="50" charset="0"/>
                <a:ea typeface="ＭＳ Ｐゴシック" charset="-128"/>
                <a:sym typeface="Wingdings" pitchFamily="2" charset="2"/>
              </a:rPr>
              <a:t>see</a:t>
            </a:r>
            <a:r>
              <a:rPr lang="de-AT" sz="1600" dirty="0" smtClean="0">
                <a:solidFill>
                  <a:srgbClr val="000000"/>
                </a:solidFill>
                <a:latin typeface="OfficinaSansITCPro Book" pitchFamily="50" charset="0"/>
                <a:ea typeface="ＭＳ Ｐゴシック" charset="-128"/>
                <a:sym typeface="Wingdings" pitchFamily="2" charset="2"/>
              </a:rPr>
              <a:t> Pearl)</a:t>
            </a:r>
            <a:endParaRPr lang="de-AT" sz="1600" dirty="0">
              <a:solidFill>
                <a:srgbClr val="000000"/>
              </a:solidFill>
              <a:latin typeface="OfficinaSansITCPro Book" pitchFamily="50" charset="0"/>
              <a:ea typeface="ＭＳ Ｐゴシック" charset="-128"/>
            </a:endParaRPr>
          </a:p>
        </p:txBody>
      </p:sp>
      <p:pic>
        <p:nvPicPr>
          <p:cNvPr id="21370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4568" y="1488426"/>
            <a:ext cx="5637976" cy="927538"/>
          </a:xfrm>
          <a:prstGeom prst="rect">
            <a:avLst/>
          </a:prstGeom>
          <a:noFill/>
          <a:ln w="2857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370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7204" y="2908678"/>
            <a:ext cx="70104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370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007" y="3037341"/>
            <a:ext cx="4322472" cy="31142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feld 11"/>
          <p:cNvSpPr txBox="1"/>
          <p:nvPr/>
        </p:nvSpPr>
        <p:spPr>
          <a:xfrm>
            <a:off x="4282441" y="2466718"/>
            <a:ext cx="4607498" cy="338554"/>
          </a:xfrm>
          <a:prstGeom prst="rect">
            <a:avLst/>
          </a:prstGeom>
          <a:noFill/>
        </p:spPr>
        <p:txBody>
          <a:bodyPr wrap="square" rtlCol="0">
            <a:spAutoFit/>
          </a:bodyPr>
          <a:lstStyle/>
          <a:p>
            <a:pPr algn="r" defTabSz="914400" eaLnBrk="0" fontAlgn="base" hangingPunct="0">
              <a:spcBef>
                <a:spcPct val="0"/>
              </a:spcBef>
              <a:spcAft>
                <a:spcPct val="0"/>
              </a:spcAft>
            </a:pPr>
            <a:r>
              <a:rPr lang="de-AT" sz="1600" b="1" dirty="0" err="1" smtClean="0">
                <a:solidFill>
                  <a:srgbClr val="2D2D8A"/>
                </a:solidFill>
                <a:latin typeface="Calibri" pitchFamily="34" charset="0"/>
                <a:ea typeface="ＭＳ Ｐゴシック" charset="-128"/>
                <a:cs typeface="Calibri" pitchFamily="34" charset="0"/>
              </a:rPr>
              <a:t>Schrödinger</a:t>
            </a:r>
            <a:r>
              <a:rPr lang="de-AT" sz="1600" b="1" dirty="0" smtClean="0">
                <a:solidFill>
                  <a:srgbClr val="2D2D8A"/>
                </a:solidFill>
                <a:latin typeface="Calibri" pitchFamily="34" charset="0"/>
                <a:ea typeface="ＭＳ Ｐゴシック" charset="-128"/>
                <a:cs typeface="Calibri" pitchFamily="34" charset="0"/>
              </a:rPr>
              <a:t>-Newton </a:t>
            </a:r>
            <a:r>
              <a:rPr lang="de-AT" sz="1600" b="1" dirty="0" err="1" smtClean="0">
                <a:solidFill>
                  <a:srgbClr val="2D2D8A"/>
                </a:solidFill>
                <a:latin typeface="Calibri" pitchFamily="34" charset="0"/>
                <a:ea typeface="ＭＳ Ｐゴシック" charset="-128"/>
                <a:cs typeface="Calibri" pitchFamily="34" charset="0"/>
              </a:rPr>
              <a:t>equation</a:t>
            </a:r>
            <a:r>
              <a:rPr lang="de-AT" sz="1600" b="1" dirty="0" smtClean="0">
                <a:solidFill>
                  <a:srgbClr val="2D2D8A"/>
                </a:solidFill>
                <a:latin typeface="Calibri" pitchFamily="34" charset="0"/>
                <a:ea typeface="ＭＳ Ｐゴシック" charset="-128"/>
                <a:cs typeface="Calibri" pitchFamily="34" charset="0"/>
              </a:rPr>
              <a:t> </a:t>
            </a:r>
            <a:r>
              <a:rPr lang="de-AT" sz="1400" b="1" dirty="0" smtClean="0">
                <a:solidFill>
                  <a:srgbClr val="2D2D8A"/>
                </a:solidFill>
                <a:latin typeface="Calibri" pitchFamily="34" charset="0"/>
                <a:ea typeface="ＭＳ Ｐゴシック" charset="-128"/>
                <a:cs typeface="Calibri" pitchFamily="34" charset="0"/>
              </a:rPr>
              <a:t>(</a:t>
            </a:r>
            <a:r>
              <a:rPr lang="de-AT" sz="1400" b="1" dirty="0" err="1" smtClean="0">
                <a:solidFill>
                  <a:srgbClr val="2D2D8A"/>
                </a:solidFill>
                <a:latin typeface="Calibri" pitchFamily="34" charset="0"/>
                <a:ea typeface="ＭＳ Ｐゴシック" charset="-128"/>
                <a:cs typeface="Calibri" pitchFamily="34" charset="0"/>
              </a:rPr>
              <a:t>Diosi</a:t>
            </a:r>
            <a:r>
              <a:rPr lang="de-AT" sz="1400" b="1" dirty="0" smtClean="0">
                <a:solidFill>
                  <a:srgbClr val="2D2D8A"/>
                </a:solidFill>
                <a:latin typeface="Calibri" pitchFamily="34" charset="0"/>
                <a:ea typeface="ＭＳ Ｐゴシック" charset="-128"/>
                <a:cs typeface="Calibri" pitchFamily="34" charset="0"/>
              </a:rPr>
              <a:t> 1984)</a:t>
            </a:r>
            <a:endParaRPr lang="de-AT" sz="1400" b="1" dirty="0">
              <a:solidFill>
                <a:srgbClr val="2D2D8A"/>
              </a:solidFill>
              <a:latin typeface="Calibri" pitchFamily="34" charset="0"/>
              <a:ea typeface="ＭＳ Ｐゴシック" charset="-128"/>
              <a:cs typeface="Calibri" pitchFamily="34" charset="0"/>
            </a:endParaRPr>
          </a:p>
        </p:txBody>
      </p:sp>
      <p:sp>
        <p:nvSpPr>
          <p:cNvPr id="13" name="Textfeld 12"/>
          <p:cNvSpPr txBox="1"/>
          <p:nvPr/>
        </p:nvSpPr>
        <p:spPr>
          <a:xfrm>
            <a:off x="15240" y="1481915"/>
            <a:ext cx="3219328" cy="646331"/>
          </a:xfrm>
          <a:prstGeom prst="rect">
            <a:avLst/>
          </a:prstGeom>
          <a:noFill/>
        </p:spPr>
        <p:txBody>
          <a:bodyPr wrap="square" rtlCol="0">
            <a:spAutoFit/>
          </a:bodyPr>
          <a:lstStyle/>
          <a:p>
            <a:pPr defTabSz="914400" eaLnBrk="0" fontAlgn="base" hangingPunct="0">
              <a:spcBef>
                <a:spcPct val="0"/>
              </a:spcBef>
              <a:spcAft>
                <a:spcPct val="0"/>
              </a:spcAft>
            </a:pPr>
            <a:r>
              <a:rPr lang="de-AT" dirty="0" smtClean="0">
                <a:solidFill>
                  <a:srgbClr val="000000"/>
                </a:solidFill>
                <a:latin typeface="Calibri" pitchFamily="34" charset="0"/>
                <a:ea typeface="ＭＳ Ｐゴシック" charset="-128"/>
                <a:cs typeface="Calibri" pitchFamily="34" charset="0"/>
              </a:rPr>
              <a:t>e.g. </a:t>
            </a:r>
            <a:r>
              <a:rPr lang="de-AT" dirty="0" err="1" smtClean="0">
                <a:solidFill>
                  <a:srgbClr val="000000"/>
                </a:solidFill>
                <a:latin typeface="Calibri" pitchFamily="34" charset="0"/>
                <a:ea typeface="ＭＳ Ｐゴシック" charset="-128"/>
                <a:cs typeface="Calibri" pitchFamily="34" charset="0"/>
              </a:rPr>
              <a:t>add</a:t>
            </a:r>
            <a:r>
              <a:rPr lang="de-AT" dirty="0" smtClean="0">
                <a:solidFill>
                  <a:srgbClr val="000000"/>
                </a:solidFill>
                <a:latin typeface="Calibri" pitchFamily="34" charset="0"/>
                <a:ea typeface="ＭＳ Ｐゴシック" charset="-128"/>
                <a:cs typeface="Calibri" pitchFamily="34" charset="0"/>
              </a:rPr>
              <a:t> </a:t>
            </a:r>
            <a:r>
              <a:rPr lang="de-AT" b="1" dirty="0" err="1" smtClean="0">
                <a:solidFill>
                  <a:srgbClr val="FF0000"/>
                </a:solidFill>
                <a:latin typeface="Calibri" pitchFamily="34" charset="0"/>
                <a:ea typeface="ＭＳ Ｐゴシック" charset="-128"/>
                <a:cs typeface="Calibri" pitchFamily="34" charset="0"/>
              </a:rPr>
              <a:t>gravitational</a:t>
            </a:r>
            <a:r>
              <a:rPr lang="de-AT" b="1" dirty="0" smtClean="0">
                <a:solidFill>
                  <a:srgbClr val="FF0000"/>
                </a:solidFill>
                <a:latin typeface="Calibri" pitchFamily="34" charset="0"/>
                <a:ea typeface="ＭＳ Ｐゴシック" charset="-128"/>
                <a:cs typeface="Calibri" pitchFamily="34" charset="0"/>
              </a:rPr>
              <a:t> </a:t>
            </a:r>
            <a:r>
              <a:rPr lang="de-AT" b="1" dirty="0" err="1" smtClean="0">
                <a:solidFill>
                  <a:srgbClr val="FF0000"/>
                </a:solidFill>
                <a:latin typeface="Calibri" pitchFamily="34" charset="0"/>
                <a:ea typeface="ＭＳ Ｐゴシック" charset="-128"/>
                <a:cs typeface="Calibri" pitchFamily="34" charset="0"/>
              </a:rPr>
              <a:t>self-interaction</a:t>
            </a:r>
            <a:r>
              <a:rPr lang="de-AT" b="1" dirty="0" smtClean="0">
                <a:solidFill>
                  <a:srgbClr val="FF0000"/>
                </a:solidFill>
                <a:latin typeface="Calibri" pitchFamily="34" charset="0"/>
                <a:ea typeface="ＭＳ Ｐゴシック" charset="-128"/>
                <a:cs typeface="Calibri" pitchFamily="34" charset="0"/>
              </a:rPr>
              <a:t> </a:t>
            </a:r>
            <a:r>
              <a:rPr lang="de-AT" dirty="0" smtClean="0">
                <a:solidFill>
                  <a:srgbClr val="000000"/>
                </a:solidFill>
                <a:latin typeface="Calibri" pitchFamily="34" charset="0"/>
                <a:ea typeface="ＭＳ Ｐゴシック" charset="-128"/>
                <a:cs typeface="Calibri" pitchFamily="34" charset="0"/>
              </a:rPr>
              <a:t>(</a:t>
            </a:r>
            <a:r>
              <a:rPr lang="de-AT" dirty="0" err="1" smtClean="0">
                <a:solidFill>
                  <a:srgbClr val="000000"/>
                </a:solidFill>
                <a:latin typeface="Calibri" pitchFamily="34" charset="0"/>
                <a:ea typeface="ＭＳ Ｐゴシック" charset="-128"/>
                <a:cs typeface="Calibri" pitchFamily="34" charset="0"/>
              </a:rPr>
              <a:t>Diosi</a:t>
            </a:r>
            <a:r>
              <a:rPr lang="de-AT" dirty="0" smtClean="0">
                <a:solidFill>
                  <a:srgbClr val="000000"/>
                </a:solidFill>
                <a:latin typeface="Calibri" pitchFamily="34" charset="0"/>
                <a:ea typeface="ＭＳ Ｐゴシック" charset="-128"/>
                <a:cs typeface="Calibri" pitchFamily="34" charset="0"/>
              </a:rPr>
              <a:t>, </a:t>
            </a:r>
            <a:r>
              <a:rPr lang="de-AT" dirty="0" err="1" smtClean="0">
                <a:solidFill>
                  <a:srgbClr val="000000"/>
                </a:solidFill>
                <a:latin typeface="Calibri" pitchFamily="34" charset="0"/>
                <a:ea typeface="ＭＳ Ｐゴシック" charset="-128"/>
                <a:cs typeface="Calibri" pitchFamily="34" charset="0"/>
              </a:rPr>
              <a:t>Penrose</a:t>
            </a:r>
            <a:r>
              <a:rPr lang="de-AT" dirty="0" smtClean="0">
                <a:solidFill>
                  <a:srgbClr val="000000"/>
                </a:solidFill>
                <a:latin typeface="Calibri" pitchFamily="34" charset="0"/>
                <a:ea typeface="ＭＳ Ｐゴシック" charset="-128"/>
                <a:cs typeface="Calibri" pitchFamily="34" charset="0"/>
              </a:rPr>
              <a:t>)</a:t>
            </a:r>
            <a:endParaRPr lang="de-AT" dirty="0">
              <a:solidFill>
                <a:srgbClr val="000000"/>
              </a:solidFill>
              <a:latin typeface="Calibri" pitchFamily="34" charset="0"/>
              <a:ea typeface="ＭＳ Ｐゴシック" charset="-128"/>
              <a:cs typeface="Calibri" pitchFamily="34" charset="0"/>
            </a:endParaRPr>
          </a:p>
        </p:txBody>
      </p:sp>
      <p:sp>
        <p:nvSpPr>
          <p:cNvPr id="9" name="Rechteck 8"/>
          <p:cNvSpPr/>
          <p:nvPr/>
        </p:nvSpPr>
        <p:spPr>
          <a:xfrm>
            <a:off x="2517398" y="3161365"/>
            <a:ext cx="2057400" cy="307777"/>
          </a:xfrm>
          <a:prstGeom prst="rect">
            <a:avLst/>
          </a:prstGeom>
        </p:spPr>
        <p:txBody>
          <a:bodyPr wrap="square">
            <a:spAutoFit/>
          </a:bodyPr>
          <a:lstStyle/>
          <a:p>
            <a:pPr defTabSz="914400" eaLnBrk="0" fontAlgn="base" hangingPunct="0">
              <a:spcBef>
                <a:spcPct val="0"/>
              </a:spcBef>
              <a:spcAft>
                <a:spcPct val="0"/>
              </a:spcAft>
            </a:pPr>
            <a:r>
              <a:rPr lang="de-AT" sz="1400" i="1" dirty="0" err="1" smtClean="0">
                <a:solidFill>
                  <a:srgbClr val="000000"/>
                </a:solidFill>
                <a:latin typeface="Calibri" pitchFamily="34" charset="0"/>
                <a:ea typeface="ＭＳ Ｐゴシック" charset="-128"/>
                <a:cs typeface="Calibri" pitchFamily="34" charset="0"/>
              </a:rPr>
              <a:t>inhibition</a:t>
            </a:r>
            <a:r>
              <a:rPr lang="de-AT" sz="1400" i="1" dirty="0" smtClean="0">
                <a:solidFill>
                  <a:srgbClr val="000000"/>
                </a:solidFill>
                <a:latin typeface="Calibri" pitchFamily="34" charset="0"/>
                <a:ea typeface="ＭＳ Ｐゴシック" charset="-128"/>
                <a:cs typeface="Calibri" pitchFamily="34" charset="0"/>
              </a:rPr>
              <a:t> </a:t>
            </a:r>
            <a:r>
              <a:rPr lang="de-AT" sz="1400" i="1" dirty="0" err="1">
                <a:solidFill>
                  <a:srgbClr val="000000"/>
                </a:solidFill>
                <a:latin typeface="Calibri" pitchFamily="34" charset="0"/>
                <a:ea typeface="ＭＳ Ｐゴシック" charset="-128"/>
                <a:cs typeface="Calibri" pitchFamily="34" charset="0"/>
              </a:rPr>
              <a:t>of</a:t>
            </a:r>
            <a:r>
              <a:rPr lang="de-AT" sz="1400" i="1" dirty="0">
                <a:solidFill>
                  <a:srgbClr val="000000"/>
                </a:solidFill>
                <a:latin typeface="Calibri" pitchFamily="34" charset="0"/>
                <a:ea typeface="ＭＳ Ｐゴシック" charset="-128"/>
                <a:cs typeface="Calibri" pitchFamily="34" charset="0"/>
              </a:rPr>
              <a:t> </a:t>
            </a:r>
            <a:r>
              <a:rPr lang="de-AT" sz="1400" i="1" dirty="0" err="1">
                <a:solidFill>
                  <a:srgbClr val="000000"/>
                </a:solidFill>
                <a:latin typeface="Calibri" pitchFamily="34" charset="0"/>
                <a:ea typeface="ＭＳ Ｐゴシック" charset="-128"/>
                <a:cs typeface="Calibri" pitchFamily="34" charset="0"/>
              </a:rPr>
              <a:t>dispersion</a:t>
            </a:r>
            <a:endParaRPr lang="de-AT" sz="1400" i="1" dirty="0">
              <a:solidFill>
                <a:srgbClr val="000000"/>
              </a:solidFill>
              <a:latin typeface="Calibri" pitchFamily="34" charset="0"/>
              <a:ea typeface="ＭＳ Ｐゴシック" charset="-128"/>
              <a:cs typeface="Calibri" pitchFamily="34" charset="0"/>
            </a:endParaRPr>
          </a:p>
        </p:txBody>
      </p:sp>
      <p:sp>
        <p:nvSpPr>
          <p:cNvPr id="11" name="Textfeld 10"/>
          <p:cNvSpPr txBox="1"/>
          <p:nvPr/>
        </p:nvSpPr>
        <p:spPr>
          <a:xfrm>
            <a:off x="5035142" y="4395628"/>
            <a:ext cx="3853696" cy="584775"/>
          </a:xfrm>
          <a:prstGeom prst="rect">
            <a:avLst/>
          </a:prstGeom>
          <a:noFill/>
        </p:spPr>
        <p:txBody>
          <a:bodyPr wrap="square" rtlCol="0">
            <a:spAutoFit/>
          </a:bodyPr>
          <a:lstStyle/>
          <a:p>
            <a:pP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m = 10</a:t>
            </a:r>
            <a:r>
              <a:rPr lang="de-AT" sz="1600" baseline="30000" dirty="0" smtClean="0">
                <a:solidFill>
                  <a:srgbClr val="000000"/>
                </a:solidFill>
                <a:latin typeface="Calibri" pitchFamily="34" charset="0"/>
                <a:ea typeface="ＭＳ Ｐゴシック" charset="-128"/>
                <a:cs typeface="Calibri" pitchFamily="34" charset="0"/>
              </a:rPr>
              <a:t>10</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amu</a:t>
            </a:r>
            <a:r>
              <a:rPr lang="de-AT" sz="1600" dirty="0" smtClean="0">
                <a:solidFill>
                  <a:srgbClr val="000000"/>
                </a:solidFill>
                <a:latin typeface="Calibri" pitchFamily="34" charset="0"/>
                <a:ea typeface="ＭＳ Ｐゴシック" charset="-128"/>
                <a:cs typeface="Calibri" pitchFamily="34" charset="0"/>
              </a:rPr>
              <a:t>, </a:t>
            </a:r>
            <a:r>
              <a:rPr lang="de-AT" sz="1600" dirty="0" smtClean="0">
                <a:solidFill>
                  <a:srgbClr val="000000"/>
                </a:solidFill>
                <a:latin typeface="Symbol" pitchFamily="18" charset="2"/>
                <a:ea typeface="ＭＳ Ｐゴシック" charset="-128"/>
                <a:cs typeface="Calibri" pitchFamily="34" charset="0"/>
              </a:rPr>
              <a:t>s</a:t>
            </a:r>
            <a:r>
              <a:rPr lang="de-AT" sz="1600" dirty="0" smtClean="0">
                <a:solidFill>
                  <a:srgbClr val="000000"/>
                </a:solidFill>
                <a:latin typeface="Calibri" pitchFamily="34" charset="0"/>
                <a:ea typeface="ＭＳ Ｐゴシック" charset="-128"/>
                <a:cs typeface="Calibri" pitchFamily="34" charset="0"/>
              </a:rPr>
              <a:t>(0) = 500 </a:t>
            </a:r>
            <a:r>
              <a:rPr lang="de-AT" sz="1600" dirty="0" err="1" smtClean="0">
                <a:solidFill>
                  <a:srgbClr val="000000"/>
                </a:solidFill>
                <a:latin typeface="Calibri" pitchFamily="34" charset="0"/>
                <a:ea typeface="ＭＳ Ｐゴシック" charset="-128"/>
                <a:cs typeface="Calibri" pitchFamily="34" charset="0"/>
              </a:rPr>
              <a:t>nm</a:t>
            </a:r>
            <a:r>
              <a:rPr lang="de-AT" sz="1600" dirty="0" smtClean="0">
                <a:solidFill>
                  <a:srgbClr val="000000"/>
                </a:solidFill>
                <a:latin typeface="Calibri" pitchFamily="34" charset="0"/>
                <a:ea typeface="ＭＳ Ｐゴシック" charset="-128"/>
                <a:cs typeface="Calibri" pitchFamily="34" charset="0"/>
              </a:rPr>
              <a:t> </a:t>
            </a:r>
          </a:p>
          <a:p>
            <a:pP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sym typeface="Wingdings" pitchFamily="2" charset="2"/>
              </a:rPr>
              <a:t>	 </a:t>
            </a:r>
            <a:r>
              <a:rPr lang="de-AT" sz="1600" dirty="0" err="1" smtClean="0">
                <a:solidFill>
                  <a:srgbClr val="000000"/>
                </a:solidFill>
                <a:latin typeface="Calibri" pitchFamily="34" charset="0"/>
                <a:ea typeface="ＭＳ Ｐゴシック" charset="-128"/>
                <a:cs typeface="Calibri" pitchFamily="34" charset="0"/>
                <a:sym typeface="Wingdings" pitchFamily="2" charset="2"/>
              </a:rPr>
              <a:t>collapse</a:t>
            </a:r>
            <a:r>
              <a:rPr lang="de-AT" sz="1600" dirty="0" smtClean="0">
                <a:solidFill>
                  <a:srgbClr val="000000"/>
                </a:solidFill>
                <a:latin typeface="Calibri" pitchFamily="34" charset="0"/>
                <a:ea typeface="ＭＳ Ｐゴシック" charset="-128"/>
                <a:cs typeface="Calibri" pitchFamily="34" charset="0"/>
                <a:sym typeface="Wingdings" pitchFamily="2" charset="2"/>
              </a:rPr>
              <a:t> time t~30,000 sec</a:t>
            </a:r>
            <a:r>
              <a:rPr lang="de-AT" sz="1600" dirty="0" smtClean="0">
                <a:solidFill>
                  <a:srgbClr val="000000"/>
                </a:solidFill>
                <a:latin typeface="Calibri" pitchFamily="34" charset="0"/>
                <a:ea typeface="ＭＳ Ｐゴシック" charset="-128"/>
                <a:cs typeface="Calibri" pitchFamily="34" charset="0"/>
              </a:rPr>
              <a:t> </a:t>
            </a:r>
            <a:endParaRPr lang="de-AT" sz="1600" dirty="0">
              <a:solidFill>
                <a:srgbClr val="000000"/>
              </a:solidFill>
              <a:latin typeface="Calibri" pitchFamily="34" charset="0"/>
              <a:ea typeface="ＭＳ Ｐゴシック" charset="-128"/>
              <a:cs typeface="Calibri" pitchFamily="34" charset="0"/>
            </a:endParaRPr>
          </a:p>
        </p:txBody>
      </p:sp>
      <p:sp>
        <p:nvSpPr>
          <p:cNvPr id="17" name="Textfeld 16"/>
          <p:cNvSpPr txBox="1"/>
          <p:nvPr/>
        </p:nvSpPr>
        <p:spPr>
          <a:xfrm>
            <a:off x="5028413" y="5191668"/>
            <a:ext cx="3853696" cy="584775"/>
          </a:xfrm>
          <a:prstGeom prst="rect">
            <a:avLst/>
          </a:prstGeom>
          <a:noFill/>
        </p:spPr>
        <p:txBody>
          <a:bodyPr wrap="square" rtlCol="0">
            <a:spAutoFit/>
          </a:bodyPr>
          <a:lstStyle/>
          <a:p>
            <a:pP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m = </a:t>
            </a:r>
            <a:r>
              <a:rPr lang="de-AT" sz="1600" b="1" dirty="0" smtClean="0">
                <a:solidFill>
                  <a:srgbClr val="000000"/>
                </a:solidFill>
                <a:latin typeface="Calibri" pitchFamily="34" charset="0"/>
                <a:ea typeface="ＭＳ Ｐゴシック" charset="-128"/>
                <a:cs typeface="Calibri" pitchFamily="34" charset="0"/>
              </a:rPr>
              <a:t>10</a:t>
            </a:r>
            <a:r>
              <a:rPr lang="de-AT" sz="1600" b="1" baseline="30000" dirty="0" smtClean="0">
                <a:solidFill>
                  <a:srgbClr val="000000"/>
                </a:solidFill>
                <a:latin typeface="Calibri" pitchFamily="34" charset="0"/>
                <a:ea typeface="ＭＳ Ｐゴシック" charset="-128"/>
                <a:cs typeface="Calibri" pitchFamily="34" charset="0"/>
              </a:rPr>
              <a:t>12</a:t>
            </a:r>
            <a:r>
              <a:rPr lang="de-AT" sz="1600" b="1" dirty="0" smtClean="0">
                <a:solidFill>
                  <a:srgbClr val="000000"/>
                </a:solidFill>
                <a:latin typeface="Calibri" pitchFamily="34" charset="0"/>
                <a:ea typeface="ＭＳ Ｐゴシック" charset="-128"/>
                <a:cs typeface="Calibri" pitchFamily="34" charset="0"/>
              </a:rPr>
              <a:t> </a:t>
            </a:r>
            <a:r>
              <a:rPr lang="de-AT" sz="1600" b="1" dirty="0" err="1" smtClean="0">
                <a:solidFill>
                  <a:srgbClr val="000000"/>
                </a:solidFill>
                <a:latin typeface="Calibri" pitchFamily="34" charset="0"/>
                <a:ea typeface="ＭＳ Ｐゴシック" charset="-128"/>
                <a:cs typeface="Calibri" pitchFamily="34" charset="0"/>
              </a:rPr>
              <a:t>amu</a:t>
            </a:r>
            <a:r>
              <a:rPr lang="de-AT" sz="1600" dirty="0" smtClean="0">
                <a:solidFill>
                  <a:srgbClr val="000000"/>
                </a:solidFill>
                <a:latin typeface="Calibri" pitchFamily="34" charset="0"/>
                <a:ea typeface="ＭＳ Ｐゴシック" charset="-128"/>
                <a:cs typeface="Calibri" pitchFamily="34" charset="0"/>
              </a:rPr>
              <a:t>, </a:t>
            </a:r>
            <a:r>
              <a:rPr lang="de-AT" sz="1600" dirty="0" smtClean="0">
                <a:solidFill>
                  <a:srgbClr val="000000"/>
                </a:solidFill>
                <a:latin typeface="Symbol" pitchFamily="18" charset="2"/>
                <a:ea typeface="ＭＳ Ｐゴシック" charset="-128"/>
                <a:cs typeface="Calibri" pitchFamily="34" charset="0"/>
              </a:rPr>
              <a:t>s</a:t>
            </a:r>
            <a:r>
              <a:rPr lang="de-AT" sz="1600" dirty="0" smtClean="0">
                <a:solidFill>
                  <a:srgbClr val="000000"/>
                </a:solidFill>
                <a:latin typeface="Calibri" pitchFamily="34" charset="0"/>
                <a:ea typeface="ＭＳ Ｐゴシック" charset="-128"/>
                <a:cs typeface="Calibri" pitchFamily="34" charset="0"/>
              </a:rPr>
              <a:t>(0) = </a:t>
            </a:r>
            <a:r>
              <a:rPr lang="de-AT" sz="1600" b="1" dirty="0" smtClean="0">
                <a:solidFill>
                  <a:srgbClr val="000000"/>
                </a:solidFill>
                <a:latin typeface="Calibri" pitchFamily="34" charset="0"/>
                <a:ea typeface="ＭＳ Ｐゴシック" charset="-128"/>
                <a:cs typeface="Calibri" pitchFamily="34" charset="0"/>
              </a:rPr>
              <a:t>500 </a:t>
            </a:r>
            <a:r>
              <a:rPr lang="de-AT" sz="1600" b="1" dirty="0" err="1" smtClean="0">
                <a:solidFill>
                  <a:srgbClr val="000000"/>
                </a:solidFill>
                <a:latin typeface="Calibri" pitchFamily="34" charset="0"/>
                <a:ea typeface="ＭＳ Ｐゴシック" charset="-128"/>
                <a:cs typeface="Calibri" pitchFamily="34" charset="0"/>
              </a:rPr>
              <a:t>fm</a:t>
            </a:r>
            <a:r>
              <a:rPr lang="de-AT" sz="1600" b="1" dirty="0" smtClean="0">
                <a:solidFill>
                  <a:srgbClr val="000000"/>
                </a:solidFill>
                <a:latin typeface="Calibri" pitchFamily="34" charset="0"/>
                <a:ea typeface="ＭＳ Ｐゴシック" charset="-128"/>
                <a:cs typeface="Calibri" pitchFamily="34" charset="0"/>
              </a:rPr>
              <a:t> </a:t>
            </a:r>
          </a:p>
          <a:p>
            <a:pP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sym typeface="Wingdings" pitchFamily="2" charset="2"/>
              </a:rPr>
              <a:t>	 </a:t>
            </a:r>
            <a:r>
              <a:rPr lang="de-AT" sz="1600" dirty="0" err="1" smtClean="0">
                <a:solidFill>
                  <a:srgbClr val="000000"/>
                </a:solidFill>
                <a:latin typeface="Calibri" pitchFamily="34" charset="0"/>
                <a:ea typeface="ＭＳ Ｐゴシック" charset="-128"/>
                <a:cs typeface="Calibri" pitchFamily="34" charset="0"/>
                <a:sym typeface="Wingdings" pitchFamily="2" charset="2"/>
              </a:rPr>
              <a:t>collapse</a:t>
            </a:r>
            <a:r>
              <a:rPr lang="de-AT" sz="1600" dirty="0" smtClean="0">
                <a:solidFill>
                  <a:srgbClr val="000000"/>
                </a:solidFill>
                <a:latin typeface="Calibri" pitchFamily="34" charset="0"/>
                <a:ea typeface="ＭＳ Ｐゴシック" charset="-128"/>
                <a:cs typeface="Calibri" pitchFamily="34" charset="0"/>
                <a:sym typeface="Wingdings" pitchFamily="2" charset="2"/>
              </a:rPr>
              <a:t> time t~</a:t>
            </a:r>
            <a:r>
              <a:rPr lang="de-AT" sz="1600" b="1" dirty="0" smtClean="0">
                <a:solidFill>
                  <a:srgbClr val="000000"/>
                </a:solidFill>
                <a:latin typeface="Calibri" pitchFamily="34" charset="0"/>
                <a:ea typeface="ＭＳ Ｐゴシック" charset="-128"/>
                <a:cs typeface="Calibri" pitchFamily="34" charset="0"/>
                <a:sym typeface="Wingdings" pitchFamily="2" charset="2"/>
              </a:rPr>
              <a:t>3x10</a:t>
            </a:r>
            <a:r>
              <a:rPr lang="de-AT" sz="1600" b="1" baseline="30000" dirty="0" smtClean="0">
                <a:solidFill>
                  <a:srgbClr val="000000"/>
                </a:solidFill>
                <a:latin typeface="Calibri" pitchFamily="34" charset="0"/>
                <a:ea typeface="ＭＳ Ｐゴシック" charset="-128"/>
                <a:cs typeface="Calibri" pitchFamily="34" charset="0"/>
                <a:sym typeface="Wingdings" pitchFamily="2" charset="2"/>
              </a:rPr>
              <a:t>-6</a:t>
            </a:r>
            <a:r>
              <a:rPr lang="de-AT" sz="1600" b="1" dirty="0" smtClean="0">
                <a:solidFill>
                  <a:srgbClr val="000000"/>
                </a:solidFill>
                <a:latin typeface="Calibri" pitchFamily="34" charset="0"/>
                <a:ea typeface="ＭＳ Ｐゴシック" charset="-128"/>
                <a:cs typeface="Calibri" pitchFamily="34" charset="0"/>
                <a:sym typeface="Wingdings" pitchFamily="2" charset="2"/>
              </a:rPr>
              <a:t> sec</a:t>
            </a:r>
            <a:r>
              <a:rPr lang="de-AT" sz="1600" b="1" dirty="0" smtClean="0">
                <a:solidFill>
                  <a:srgbClr val="000000"/>
                </a:solidFill>
                <a:latin typeface="Calibri" pitchFamily="34" charset="0"/>
                <a:ea typeface="ＭＳ Ｐゴシック" charset="-128"/>
                <a:cs typeface="Calibri" pitchFamily="34" charset="0"/>
              </a:rPr>
              <a:t> </a:t>
            </a:r>
            <a:endParaRPr lang="de-AT" sz="1600" b="1" dirty="0">
              <a:solidFill>
                <a:srgbClr val="000000"/>
              </a:solidFill>
              <a:latin typeface="Calibri" pitchFamily="34" charset="0"/>
              <a:ea typeface="ＭＳ Ｐゴシック" charset="-128"/>
              <a:cs typeface="Calibri" pitchFamily="34" charset="0"/>
            </a:endParaRPr>
          </a:p>
        </p:txBody>
      </p:sp>
      <mc:AlternateContent xmlns:mc="http://schemas.openxmlformats.org/markup-compatibility/2006" xmlns:p14="http://schemas.microsoft.com/office/powerpoint/2010/main">
        <mc:Choice Requires="p14">
          <p:contentPart p14:bwMode="auto" r:id="rId6">
            <p14:nvContentPartPr>
              <p14:cNvPr id="14" name="Freihand 13"/>
              <p14:cNvContentPartPr/>
              <p14:nvPr/>
            </p14:nvContentPartPr>
            <p14:xfrm>
              <a:off x="5171400" y="5555520"/>
              <a:ext cx="3245040" cy="749520"/>
            </p14:xfrm>
          </p:contentPart>
        </mc:Choice>
        <mc:Fallback xmlns="">
          <p:pic>
            <p:nvPicPr>
              <p:cNvPr id="14" name="Freihand 13"/>
              <p:cNvPicPr/>
              <p:nvPr/>
            </p:nvPicPr>
            <p:blipFill>
              <a:blip r:embed="rId7"/>
              <a:stretch>
                <a:fillRect/>
              </a:stretch>
            </p:blipFill>
            <p:spPr>
              <a:xfrm>
                <a:off x="5160600" y="5545080"/>
                <a:ext cx="3261960" cy="763920"/>
              </a:xfrm>
              <a:prstGeom prst="rect">
                <a:avLst/>
              </a:prstGeom>
            </p:spPr>
          </p:pic>
        </mc:Fallback>
      </mc:AlternateContent>
      <p:pic>
        <p:nvPicPr>
          <p:cNvPr id="2137093" name="Picture 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6046" t="19705" r="35240" b="42683"/>
          <a:stretch/>
        </p:blipFill>
        <p:spPr bwMode="auto">
          <a:xfrm>
            <a:off x="5852764" y="6234334"/>
            <a:ext cx="733426" cy="623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feld 15"/>
          <p:cNvSpPr txBox="1"/>
          <p:nvPr/>
        </p:nvSpPr>
        <p:spPr>
          <a:xfrm>
            <a:off x="196438" y="6345307"/>
            <a:ext cx="4598823" cy="523220"/>
          </a:xfrm>
          <a:prstGeom prst="rect">
            <a:avLst/>
          </a:prstGeom>
          <a:noFill/>
        </p:spPr>
        <p:txBody>
          <a:bodyPr wrap="none" rtlCol="0">
            <a:spAutoFit/>
          </a:bodyPr>
          <a:lstStyle/>
          <a:p>
            <a:pPr defTabSz="914400" eaLnBrk="0" fontAlgn="base" hangingPunct="0">
              <a:spcBef>
                <a:spcPct val="0"/>
              </a:spcBef>
              <a:spcAft>
                <a:spcPct val="0"/>
              </a:spcAft>
            </a:pPr>
            <a:r>
              <a:rPr lang="de-AT" sz="1400" dirty="0" err="1" smtClean="0">
                <a:solidFill>
                  <a:srgbClr val="000000"/>
                </a:solidFill>
                <a:latin typeface="Calibri" pitchFamily="34" charset="0"/>
                <a:ea typeface="ＭＳ Ｐゴシック" charset="-128"/>
                <a:cs typeface="Calibri" pitchFamily="34" charset="0"/>
              </a:rPr>
              <a:t>Giulini</a:t>
            </a:r>
            <a:r>
              <a:rPr lang="de-AT" sz="1400" dirty="0" smtClean="0">
                <a:solidFill>
                  <a:srgbClr val="000000"/>
                </a:solidFill>
                <a:latin typeface="Calibri" pitchFamily="34" charset="0"/>
                <a:ea typeface="ＭＳ Ｐゴシック" charset="-128"/>
                <a:cs typeface="Calibri" pitchFamily="34" charset="0"/>
              </a:rPr>
              <a:t> &amp; </a:t>
            </a:r>
            <a:r>
              <a:rPr lang="de-AT" sz="1400" dirty="0" err="1" smtClean="0">
                <a:solidFill>
                  <a:srgbClr val="000000"/>
                </a:solidFill>
                <a:latin typeface="Calibri" pitchFamily="34" charset="0"/>
                <a:ea typeface="ＭＳ Ｐゴシック" charset="-128"/>
                <a:cs typeface="Calibri" pitchFamily="34" charset="0"/>
              </a:rPr>
              <a:t>Großardt</a:t>
            </a:r>
            <a:r>
              <a:rPr lang="de-AT" sz="1400" dirty="0" smtClean="0">
                <a:solidFill>
                  <a:srgbClr val="000000"/>
                </a:solidFill>
                <a:latin typeface="Calibri" pitchFamily="34" charset="0"/>
                <a:ea typeface="ＭＳ Ｐゴシック" charset="-128"/>
                <a:cs typeface="Calibri" pitchFamily="34" charset="0"/>
              </a:rPr>
              <a:t>, </a:t>
            </a:r>
            <a:r>
              <a:rPr lang="de-AT" sz="1400" dirty="0" err="1" smtClean="0">
                <a:solidFill>
                  <a:srgbClr val="000000"/>
                </a:solidFill>
                <a:latin typeface="Calibri" pitchFamily="34" charset="0"/>
                <a:ea typeface="ＭＳ Ｐゴシック" charset="-128"/>
                <a:cs typeface="Calibri" pitchFamily="34" charset="0"/>
              </a:rPr>
              <a:t>arxiv</a:t>
            </a:r>
            <a:r>
              <a:rPr lang="de-AT" sz="1400" dirty="0" smtClean="0">
                <a:solidFill>
                  <a:srgbClr val="000000"/>
                </a:solidFill>
                <a:latin typeface="Calibri" pitchFamily="34" charset="0"/>
                <a:ea typeface="ＭＳ Ｐゴシック" charset="-128"/>
                <a:cs typeface="Calibri" pitchFamily="34" charset="0"/>
              </a:rPr>
              <a:t> 1105.1921 [</a:t>
            </a:r>
            <a:r>
              <a:rPr lang="de-AT" sz="1400" dirty="0" err="1" smtClean="0">
                <a:solidFill>
                  <a:srgbClr val="000000"/>
                </a:solidFill>
                <a:latin typeface="Calibri" pitchFamily="34" charset="0"/>
                <a:ea typeface="ＭＳ Ｐゴシック" charset="-128"/>
                <a:cs typeface="Calibri" pitchFamily="34" charset="0"/>
              </a:rPr>
              <a:t>gr-qc</a:t>
            </a:r>
            <a:r>
              <a:rPr lang="de-AT" sz="1400" dirty="0" smtClean="0">
                <a:solidFill>
                  <a:srgbClr val="000000"/>
                </a:solidFill>
                <a:latin typeface="Calibri" pitchFamily="34" charset="0"/>
                <a:ea typeface="ＭＳ Ｐゴシック" charset="-128"/>
                <a:cs typeface="Calibri" pitchFamily="34" charset="0"/>
              </a:rPr>
              <a:t>]</a:t>
            </a:r>
          </a:p>
          <a:p>
            <a:pPr defTabSz="914400" eaLnBrk="0" fontAlgn="base" hangingPunct="0">
              <a:spcBef>
                <a:spcPct val="0"/>
              </a:spcBef>
              <a:spcAft>
                <a:spcPct val="0"/>
              </a:spcAft>
            </a:pPr>
            <a:r>
              <a:rPr lang="de-AT" sz="1400" dirty="0" smtClean="0">
                <a:solidFill>
                  <a:srgbClr val="000000"/>
                </a:solidFill>
                <a:latin typeface="Calibri" pitchFamily="34" charset="0"/>
                <a:ea typeface="ＭＳ Ｐゴシック" charset="-128"/>
                <a:cs typeface="Calibri" pitchFamily="34" charset="0"/>
              </a:rPr>
              <a:t>See also Yanbei Chen et al., </a:t>
            </a:r>
            <a:r>
              <a:rPr lang="de-AT" sz="1400" dirty="0" err="1" smtClean="0">
                <a:solidFill>
                  <a:srgbClr val="000000"/>
                </a:solidFill>
                <a:latin typeface="Calibri" pitchFamily="34" charset="0"/>
                <a:ea typeface="ＭＳ Ｐゴシック" charset="-128"/>
                <a:cs typeface="Calibri" pitchFamily="34" charset="0"/>
              </a:rPr>
              <a:t>arxiv</a:t>
            </a:r>
            <a:r>
              <a:rPr lang="de-AT" sz="1400" dirty="0" smtClean="0">
                <a:solidFill>
                  <a:srgbClr val="000000"/>
                </a:solidFill>
                <a:latin typeface="Calibri" pitchFamily="34" charset="0"/>
                <a:ea typeface="ＭＳ Ｐゴシック" charset="-128"/>
                <a:cs typeface="Calibri" pitchFamily="34" charset="0"/>
              </a:rPr>
              <a:t> 2012; </a:t>
            </a:r>
            <a:r>
              <a:rPr lang="de-AT" sz="1400" dirty="0" err="1" smtClean="0">
                <a:solidFill>
                  <a:srgbClr val="000000"/>
                </a:solidFill>
                <a:latin typeface="Calibri" pitchFamily="34" charset="0"/>
                <a:ea typeface="ＭＳ Ｐゴシック" charset="-128"/>
                <a:cs typeface="Calibri" pitchFamily="34" charset="0"/>
              </a:rPr>
              <a:t>Durt</a:t>
            </a:r>
            <a:r>
              <a:rPr lang="de-AT" sz="1400" dirty="0" smtClean="0">
                <a:solidFill>
                  <a:srgbClr val="000000"/>
                </a:solidFill>
                <a:latin typeface="Calibri" pitchFamily="34" charset="0"/>
                <a:ea typeface="ＭＳ Ｐゴシック" charset="-128"/>
                <a:cs typeface="Calibri" pitchFamily="34" charset="0"/>
              </a:rPr>
              <a:t> et al. </a:t>
            </a:r>
            <a:r>
              <a:rPr lang="de-AT" sz="1400" dirty="0" err="1" smtClean="0">
                <a:solidFill>
                  <a:srgbClr val="000000"/>
                </a:solidFill>
                <a:latin typeface="Calibri" pitchFamily="34" charset="0"/>
                <a:ea typeface="ＭＳ Ｐゴシック" charset="-128"/>
                <a:cs typeface="Calibri" pitchFamily="34" charset="0"/>
              </a:rPr>
              <a:t>arxiv</a:t>
            </a:r>
            <a:r>
              <a:rPr lang="de-AT" sz="1400" dirty="0" smtClean="0">
                <a:solidFill>
                  <a:srgbClr val="000000"/>
                </a:solidFill>
                <a:latin typeface="Calibri" pitchFamily="34" charset="0"/>
                <a:ea typeface="ＭＳ Ｐゴシック" charset="-128"/>
                <a:cs typeface="Calibri" pitchFamily="34" charset="0"/>
              </a:rPr>
              <a:t> 2014</a:t>
            </a:r>
            <a:endParaRPr lang="de-AT" sz="1400" dirty="0">
              <a:solidFill>
                <a:srgbClr val="000000"/>
              </a:solidFill>
              <a:latin typeface="Calibri" pitchFamily="34" charset="0"/>
              <a:ea typeface="ＭＳ Ｐゴシック" charset="-128"/>
              <a:cs typeface="Calibri" pitchFamily="34" charset="0"/>
            </a:endParaRPr>
          </a:p>
        </p:txBody>
      </p:sp>
      <p:sp>
        <p:nvSpPr>
          <p:cNvPr id="2" name="Textfeld 1"/>
          <p:cNvSpPr txBox="1"/>
          <p:nvPr/>
        </p:nvSpPr>
        <p:spPr>
          <a:xfrm>
            <a:off x="1786" y="834926"/>
            <a:ext cx="7662611" cy="400110"/>
          </a:xfrm>
          <a:prstGeom prst="rect">
            <a:avLst/>
          </a:prstGeom>
          <a:noFill/>
        </p:spPr>
        <p:txBody>
          <a:bodyPr wrap="none" rtlCol="0">
            <a:spAutoFit/>
          </a:bodyPr>
          <a:lstStyle/>
          <a:p>
            <a:pPr algn="ctr" defTabSz="914400" eaLnBrk="0" fontAlgn="base" hangingPunct="0">
              <a:spcBef>
                <a:spcPct val="0"/>
              </a:spcBef>
              <a:spcAft>
                <a:spcPct val="0"/>
              </a:spcAft>
            </a:pPr>
            <a:r>
              <a:rPr lang="de-AT" sz="2000" dirty="0" err="1" smtClean="0">
                <a:solidFill>
                  <a:srgbClr val="000000"/>
                </a:solidFill>
                <a:latin typeface="Calibri" pitchFamily="34" charset="0"/>
                <a:ea typeface="ＭＳ Ｐゴシック" charset="-128"/>
                <a:cs typeface="Calibri" pitchFamily="34" charset="0"/>
              </a:rPr>
              <a:t>How</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to</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incorporate</a:t>
            </a:r>
            <a:r>
              <a:rPr lang="de-AT" sz="2000" dirty="0" smtClean="0">
                <a:solidFill>
                  <a:srgbClr val="000000"/>
                </a:solidFill>
                <a:latin typeface="Calibri" pitchFamily="34" charset="0"/>
                <a:ea typeface="ＭＳ Ｐゴシック" charset="-128"/>
                <a:cs typeface="Calibri" pitchFamily="34" charset="0"/>
              </a:rPr>
              <a:t> a </a:t>
            </a:r>
            <a:r>
              <a:rPr lang="de-AT" sz="2000" dirty="0" err="1" smtClean="0">
                <a:solidFill>
                  <a:srgbClr val="000000"/>
                </a:solidFill>
                <a:latin typeface="Calibri" pitchFamily="34" charset="0"/>
                <a:ea typeface="ＭＳ Ｐゴシック" charset="-128"/>
                <a:cs typeface="Calibri" pitchFamily="34" charset="0"/>
              </a:rPr>
              <a:t>Newtonian</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gravity</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field</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into</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quantum</a:t>
            </a:r>
            <a:r>
              <a:rPr lang="de-AT" sz="2000" dirty="0" smtClean="0">
                <a:solidFill>
                  <a:srgbClr val="000000"/>
                </a:solidFill>
                <a:latin typeface="Calibri" pitchFamily="34" charset="0"/>
                <a:ea typeface="ＭＳ Ｐゴシック" charset="-128"/>
                <a:cs typeface="Calibri" pitchFamily="34" charset="0"/>
              </a:rPr>
              <a:t> </a:t>
            </a:r>
            <a:r>
              <a:rPr lang="de-AT" sz="2000" dirty="0" err="1" smtClean="0">
                <a:solidFill>
                  <a:srgbClr val="000000"/>
                </a:solidFill>
                <a:latin typeface="Calibri" pitchFamily="34" charset="0"/>
                <a:ea typeface="ＭＳ Ｐゴシック" charset="-128"/>
                <a:cs typeface="Calibri" pitchFamily="34" charset="0"/>
              </a:rPr>
              <a:t>framework</a:t>
            </a:r>
            <a:r>
              <a:rPr lang="de-AT" sz="2000" dirty="0" smtClean="0">
                <a:solidFill>
                  <a:srgbClr val="000000"/>
                </a:solidFill>
                <a:latin typeface="Calibri" pitchFamily="34" charset="0"/>
                <a:ea typeface="ＭＳ Ｐゴシック" charset="-128"/>
                <a:cs typeface="Calibri" pitchFamily="34" charset="0"/>
              </a:rPr>
              <a:t>? </a:t>
            </a:r>
            <a:endParaRPr lang="de-AT" sz="2000" dirty="0">
              <a:solidFill>
                <a:srgbClr val="000000"/>
              </a:solidFill>
              <a:latin typeface="Calibri" pitchFamily="34" charset="0"/>
              <a:ea typeface="ＭＳ Ｐゴシック" charset="-128"/>
              <a:cs typeface="Calibri" pitchFamily="34" charset="0"/>
            </a:endParaRPr>
          </a:p>
        </p:txBody>
      </p:sp>
    </p:spTree>
    <p:extLst>
      <p:ext uri="{BB962C8B-B14F-4D97-AF65-F5344CB8AC3E}">
        <p14:creationId xmlns:p14="http://schemas.microsoft.com/office/powerpoint/2010/main" val="1400127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370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7479250" y="1"/>
            <a:ext cx="2681240" cy="1340728"/>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pic>
        <p:nvPicPr>
          <p:cNvPr id="5" name="Inhaltsplatzhalter 4"/>
          <p:cNvPicPr>
            <a:picLocks noGrp="1" noChangeAspect="1"/>
          </p:cNvPicPr>
          <p:nvPr>
            <p:ph idx="1"/>
          </p:nvPr>
        </p:nvPicPr>
        <p:blipFill>
          <a:blip r:embed="rId3"/>
          <a:srcRect l="-63602" r="-63602"/>
          <a:stretch>
            <a:fillRect/>
          </a:stretch>
        </p:blipFill>
        <p:spPr>
          <a:xfrm>
            <a:off x="-2325455" y="878562"/>
            <a:ext cx="8569325" cy="4525962"/>
          </a:xfrm>
        </p:spPr>
      </p:pic>
      <p:sp>
        <p:nvSpPr>
          <p:cNvPr id="6" name="Text Box 7"/>
          <p:cNvSpPr txBox="1">
            <a:spLocks noChangeArrowheads="1"/>
          </p:cNvSpPr>
          <p:nvPr/>
        </p:nvSpPr>
        <p:spPr bwMode="auto">
          <a:xfrm>
            <a:off x="63500" y="-57169"/>
            <a:ext cx="7239352" cy="7386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100" b="1" dirty="0" err="1" smtClean="0">
                <a:solidFill>
                  <a:srgbClr val="333399"/>
                </a:solidFill>
                <a:effectLst>
                  <a:outerShdw blurRad="38100" dist="38100" dir="2700000" algn="tl">
                    <a:srgbClr val="C0C0C0"/>
                  </a:outerShdw>
                </a:effectLst>
                <a:latin typeface="Arial"/>
                <a:ea typeface="ＭＳ Ｐゴシック" charset="-128"/>
              </a:rPr>
              <a:t>Testing</a:t>
            </a:r>
            <a:r>
              <a:rPr lang="de-DE" sz="2100" b="1" dirty="0" smtClean="0">
                <a:solidFill>
                  <a:srgbClr val="333399"/>
                </a:solidFill>
                <a:effectLst>
                  <a:outerShdw blurRad="38100" dist="38100" dir="2700000" algn="tl">
                    <a:srgbClr val="C0C0C0"/>
                  </a:outerShdw>
                </a:effectLst>
                <a:latin typeface="Arial"/>
                <a:ea typeface="ＭＳ Ｐゴシック" charset="-128"/>
              </a:rPr>
              <a:t> High-</a:t>
            </a:r>
            <a:r>
              <a:rPr lang="de-DE" sz="2100" b="1" dirty="0" err="1" smtClean="0">
                <a:solidFill>
                  <a:srgbClr val="333399"/>
                </a:solidFill>
                <a:effectLst>
                  <a:outerShdw blurRad="38100" dist="38100" dir="2700000" algn="tl">
                    <a:srgbClr val="C0C0C0"/>
                  </a:outerShdw>
                </a:effectLst>
                <a:latin typeface="Arial"/>
                <a:ea typeface="ＭＳ Ｐゴシック" charset="-128"/>
              </a:rPr>
              <a:t>Energy</a:t>
            </a:r>
            <a:r>
              <a:rPr lang="de-DE" sz="2100" b="1" dirty="0" smtClean="0">
                <a:solidFill>
                  <a:srgbClr val="333399"/>
                </a:solidFill>
                <a:effectLst>
                  <a:outerShdw blurRad="38100" dist="38100" dir="2700000" algn="tl">
                    <a:srgbClr val="C0C0C0"/>
                  </a:outerShdw>
                </a:effectLst>
                <a:latin typeface="Arial"/>
                <a:ea typeface="ＭＳ Ｐゴシック" charset="-128"/>
              </a:rPr>
              <a:t> </a:t>
            </a:r>
            <a:r>
              <a:rPr lang="de-DE" sz="2100" b="1" dirty="0" err="1" smtClean="0">
                <a:solidFill>
                  <a:srgbClr val="333399"/>
                </a:solidFill>
                <a:effectLst>
                  <a:outerShdw blurRad="38100" dist="38100" dir="2700000" algn="tl">
                    <a:srgbClr val="C0C0C0"/>
                  </a:outerShdw>
                </a:effectLst>
                <a:latin typeface="Arial"/>
                <a:ea typeface="ＭＳ Ｐゴシック" charset="-128"/>
              </a:rPr>
              <a:t>Physics</a:t>
            </a:r>
            <a:r>
              <a:rPr lang="de-DE" sz="2100" b="1" dirty="0" smtClean="0">
                <a:solidFill>
                  <a:srgbClr val="333399"/>
                </a:solidFill>
                <a:effectLst>
                  <a:outerShdw blurRad="38100" dist="38100" dir="2700000" algn="tl">
                    <a:srgbClr val="C0C0C0"/>
                  </a:outerShdw>
                </a:effectLst>
                <a:latin typeface="Arial"/>
                <a:ea typeface="ＭＳ Ｐゴシック" charset="-128"/>
              </a:rPr>
              <a:t> in Table-Top Experiments: The </a:t>
            </a:r>
            <a:r>
              <a:rPr lang="de-DE" sz="2100" b="1" dirty="0" err="1" smtClean="0">
                <a:solidFill>
                  <a:srgbClr val="333399"/>
                </a:solidFill>
                <a:effectLst>
                  <a:outerShdw blurRad="38100" dist="38100" dir="2700000" algn="tl">
                    <a:srgbClr val="C0C0C0"/>
                  </a:outerShdw>
                </a:effectLst>
                <a:latin typeface="Arial"/>
                <a:ea typeface="ＭＳ Ｐゴシック" charset="-128"/>
              </a:rPr>
              <a:t>example</a:t>
            </a:r>
            <a:r>
              <a:rPr lang="de-DE" sz="2100" b="1" dirty="0" smtClean="0">
                <a:solidFill>
                  <a:srgbClr val="333399"/>
                </a:solidFill>
                <a:effectLst>
                  <a:outerShdw blurRad="38100" dist="38100" dir="2700000" algn="tl">
                    <a:srgbClr val="C0C0C0"/>
                  </a:outerShdw>
                </a:effectLst>
                <a:latin typeface="Arial"/>
                <a:ea typeface="ＭＳ Ｐゴシック" charset="-128"/>
              </a:rPr>
              <a:t> </a:t>
            </a:r>
            <a:r>
              <a:rPr lang="de-DE" sz="2100" b="1" dirty="0" err="1" smtClean="0">
                <a:solidFill>
                  <a:srgbClr val="333399"/>
                </a:solidFill>
                <a:effectLst>
                  <a:outerShdw blurRad="38100" dist="38100" dir="2700000" algn="tl">
                    <a:srgbClr val="C0C0C0"/>
                  </a:outerShdw>
                </a:effectLst>
                <a:latin typeface="Arial"/>
                <a:ea typeface="ＭＳ Ｐゴシック" charset="-128"/>
              </a:rPr>
              <a:t>of</a:t>
            </a:r>
            <a:r>
              <a:rPr lang="de-DE" sz="2100" b="1" dirty="0" smtClean="0">
                <a:solidFill>
                  <a:srgbClr val="333399"/>
                </a:solidFill>
                <a:effectLst>
                  <a:outerShdw blurRad="38100" dist="38100" dir="2700000" algn="tl">
                    <a:srgbClr val="C0C0C0"/>
                  </a:outerShdw>
                </a:effectLst>
                <a:latin typeface="Arial"/>
                <a:ea typeface="ＭＳ Ｐゴシック" charset="-128"/>
              </a:rPr>
              <a:t> </a:t>
            </a:r>
            <a:r>
              <a:rPr lang="de-DE" sz="2100" b="1" dirty="0" err="1" smtClean="0">
                <a:solidFill>
                  <a:srgbClr val="333399"/>
                </a:solidFill>
                <a:effectLst>
                  <a:outerShdw blurRad="38100" dist="38100" dir="2700000" algn="tl">
                    <a:srgbClr val="C0C0C0"/>
                  </a:outerShdw>
                </a:effectLst>
                <a:latin typeface="Arial"/>
                <a:ea typeface="ＭＳ Ｐゴシック" charset="-128"/>
              </a:rPr>
              <a:t>Supersymmetry</a:t>
            </a:r>
            <a:endParaRPr lang="de-DE" sz="2100" b="1" dirty="0">
              <a:solidFill>
                <a:srgbClr val="333399"/>
              </a:solidFill>
              <a:effectLst>
                <a:outerShdw blurRad="38100" dist="38100" dir="2700000" algn="tl">
                  <a:srgbClr val="C0C0C0"/>
                </a:outerShdw>
              </a:effectLst>
              <a:latin typeface="Arial"/>
              <a:ea typeface="ＭＳ Ｐゴシック" charset="-128"/>
            </a:endParaRPr>
          </a:p>
        </p:txBody>
      </p:sp>
      <p:pic>
        <p:nvPicPr>
          <p:cNvPr id="7" name="Bild 6"/>
          <p:cNvPicPr>
            <a:picLocks noChangeAspect="1"/>
          </p:cNvPicPr>
          <p:nvPr/>
        </p:nvPicPr>
        <p:blipFill>
          <a:blip r:embed="rId4"/>
          <a:stretch>
            <a:fillRect/>
          </a:stretch>
        </p:blipFill>
        <p:spPr>
          <a:xfrm>
            <a:off x="3916021" y="756549"/>
            <a:ext cx="4081395" cy="2751224"/>
          </a:xfrm>
          <a:prstGeom prst="rect">
            <a:avLst/>
          </a:prstGeom>
        </p:spPr>
      </p:pic>
      <p:pic>
        <p:nvPicPr>
          <p:cNvPr id="9" name="Bild 8"/>
          <p:cNvPicPr>
            <a:picLocks noChangeAspect="1"/>
          </p:cNvPicPr>
          <p:nvPr/>
        </p:nvPicPr>
        <p:blipFill>
          <a:blip r:embed="rId5"/>
          <a:stretch>
            <a:fillRect/>
          </a:stretch>
        </p:blipFill>
        <p:spPr>
          <a:xfrm>
            <a:off x="4004220" y="3396757"/>
            <a:ext cx="4358721" cy="2189855"/>
          </a:xfrm>
          <a:prstGeom prst="rect">
            <a:avLst/>
          </a:prstGeom>
        </p:spPr>
      </p:pic>
      <p:sp>
        <p:nvSpPr>
          <p:cNvPr id="10" name="Rechteck 9"/>
          <p:cNvSpPr/>
          <p:nvPr/>
        </p:nvSpPr>
        <p:spPr>
          <a:xfrm>
            <a:off x="81029" y="5841208"/>
            <a:ext cx="9062971" cy="646331"/>
          </a:xfrm>
          <a:prstGeom prst="rect">
            <a:avLst/>
          </a:prstGeom>
        </p:spPr>
        <p:txBody>
          <a:bodyPr wrap="square">
            <a:spAutoFit/>
          </a:bodyPr>
          <a:lstStyle/>
          <a:p>
            <a:pPr defTabSz="914400" eaLnBrk="0" fontAlgn="base" hangingPunct="0">
              <a:spcBef>
                <a:spcPct val="0"/>
              </a:spcBef>
              <a:spcAft>
                <a:spcPct val="0"/>
              </a:spcAft>
            </a:pPr>
            <a:r>
              <a:rPr lang="de-DE" b="1" i="1" dirty="0" smtClean="0">
                <a:solidFill>
                  <a:srgbClr val="000000"/>
                </a:solidFill>
                <a:latin typeface="Calibri"/>
                <a:ea typeface="ＭＳ Ｐゴシック" charset="-128"/>
                <a:cs typeface="Calibri"/>
              </a:rPr>
              <a:t>„</a:t>
            </a:r>
            <a:r>
              <a:rPr lang="de-DE" b="1" i="1" dirty="0" err="1" smtClean="0">
                <a:solidFill>
                  <a:srgbClr val="000000"/>
                </a:solidFill>
                <a:latin typeface="Calibri"/>
                <a:ea typeface="ＭＳ Ｐゴシック" charset="-128"/>
                <a:cs typeface="Calibri"/>
              </a:rPr>
              <a:t>Hence</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within</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the</a:t>
            </a:r>
            <a:r>
              <a:rPr lang="de-DE" b="1" i="1" dirty="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context</a:t>
            </a:r>
            <a:r>
              <a:rPr lang="de-DE" b="1" i="1" dirty="0" smtClean="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of</a:t>
            </a:r>
            <a:r>
              <a:rPr lang="de-DE" b="1" i="1" dirty="0" smtClean="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many</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models</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our</a:t>
            </a:r>
            <a:r>
              <a:rPr lang="de-DE" b="1" i="1" dirty="0">
                <a:solidFill>
                  <a:srgbClr val="000000"/>
                </a:solidFill>
                <a:latin typeface="Calibri"/>
                <a:ea typeface="ＭＳ Ｐゴシック" charset="-128"/>
                <a:cs typeface="Calibri"/>
              </a:rPr>
              <a:t> EDM </a:t>
            </a:r>
            <a:r>
              <a:rPr lang="de-DE" b="1" i="1" dirty="0" err="1">
                <a:solidFill>
                  <a:srgbClr val="000000"/>
                </a:solidFill>
                <a:latin typeface="Calibri"/>
                <a:ea typeface="ＭＳ Ｐゴシック" charset="-128"/>
                <a:cs typeface="Calibri"/>
              </a:rPr>
              <a:t>limit</a:t>
            </a:r>
            <a:r>
              <a:rPr lang="de-DE" b="1" i="1" dirty="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constrains</a:t>
            </a:r>
            <a:r>
              <a:rPr lang="de-DE" b="1" i="1" dirty="0" smtClean="0">
                <a:solidFill>
                  <a:srgbClr val="000000"/>
                </a:solidFill>
                <a:latin typeface="Calibri"/>
                <a:ea typeface="ＭＳ Ｐゴシック" charset="-128"/>
                <a:cs typeface="Calibri"/>
              </a:rPr>
              <a:t> CP </a:t>
            </a:r>
            <a:r>
              <a:rPr lang="de-DE" b="1" i="1" dirty="0" err="1">
                <a:solidFill>
                  <a:srgbClr val="000000"/>
                </a:solidFill>
                <a:latin typeface="Calibri"/>
                <a:ea typeface="ＭＳ Ｐゴシック" charset="-128"/>
                <a:cs typeface="Calibri"/>
              </a:rPr>
              <a:t>violation</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up</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to</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energy</a:t>
            </a:r>
            <a:r>
              <a:rPr lang="de-DE" b="1" i="1" dirty="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scales</a:t>
            </a:r>
            <a:r>
              <a:rPr lang="de-DE" b="1" i="1" dirty="0" smtClean="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similar</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to</a:t>
            </a:r>
            <a:r>
              <a:rPr lang="de-DE" b="1" i="1" dirty="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or</a:t>
            </a:r>
            <a:r>
              <a:rPr lang="de-DE" b="1" i="1" dirty="0" smtClean="0">
                <a:solidFill>
                  <a:srgbClr val="000000"/>
                </a:solidFill>
                <a:latin typeface="Calibri"/>
                <a:ea typeface="ＭＳ Ｐゴシック" charset="-128"/>
                <a:cs typeface="Calibri"/>
              </a:rPr>
              <a:t> </a:t>
            </a:r>
            <a:r>
              <a:rPr lang="de-DE" b="1" i="1" dirty="0" err="1" smtClean="0">
                <a:solidFill>
                  <a:srgbClr val="000000"/>
                </a:solidFill>
                <a:latin typeface="Calibri"/>
                <a:ea typeface="ＭＳ Ｐゴシック" charset="-128"/>
                <a:cs typeface="Calibri"/>
              </a:rPr>
              <a:t>higher</a:t>
            </a:r>
            <a:r>
              <a:rPr lang="de-DE" b="1" i="1" dirty="0" smtClean="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than</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those</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explored</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directly</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at</a:t>
            </a:r>
            <a:r>
              <a:rPr lang="de-DE" b="1" i="1" dirty="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the</a:t>
            </a:r>
            <a:r>
              <a:rPr lang="de-DE" b="1" i="1" dirty="0">
                <a:solidFill>
                  <a:srgbClr val="000000"/>
                </a:solidFill>
                <a:latin typeface="Calibri"/>
                <a:ea typeface="ＭＳ Ｐゴシック" charset="-128"/>
                <a:cs typeface="Calibri"/>
              </a:rPr>
              <a:t> </a:t>
            </a:r>
            <a:r>
              <a:rPr lang="de-DE" b="1" i="1" dirty="0" smtClean="0">
                <a:solidFill>
                  <a:srgbClr val="000000"/>
                </a:solidFill>
                <a:latin typeface="Calibri"/>
                <a:ea typeface="ＭＳ Ｐゴシック" charset="-128"/>
                <a:cs typeface="Calibri"/>
              </a:rPr>
              <a:t>Large </a:t>
            </a:r>
            <a:r>
              <a:rPr lang="de-DE" b="1" i="1" dirty="0" err="1" smtClean="0">
                <a:solidFill>
                  <a:srgbClr val="000000"/>
                </a:solidFill>
                <a:latin typeface="Calibri"/>
                <a:ea typeface="ＭＳ Ｐゴシック" charset="-128"/>
                <a:cs typeface="Calibri"/>
              </a:rPr>
              <a:t>Hadron</a:t>
            </a:r>
            <a:r>
              <a:rPr lang="de-DE" b="1" i="1" dirty="0" smtClean="0">
                <a:solidFill>
                  <a:srgbClr val="000000"/>
                </a:solidFill>
                <a:latin typeface="Calibri"/>
                <a:ea typeface="ＭＳ Ｐゴシック" charset="-128"/>
                <a:cs typeface="Calibri"/>
              </a:rPr>
              <a:t> </a:t>
            </a:r>
            <a:r>
              <a:rPr lang="de-DE" b="1" i="1" dirty="0" err="1">
                <a:solidFill>
                  <a:srgbClr val="000000"/>
                </a:solidFill>
                <a:latin typeface="Calibri"/>
                <a:ea typeface="ＭＳ Ｐゴシック" charset="-128"/>
                <a:cs typeface="Calibri"/>
              </a:rPr>
              <a:t>Collider</a:t>
            </a:r>
            <a:r>
              <a:rPr lang="de-DE" b="1" i="1" dirty="0" smtClean="0">
                <a:solidFill>
                  <a:srgbClr val="000000"/>
                </a:solidFill>
                <a:latin typeface="Calibri"/>
                <a:ea typeface="ＭＳ Ｐゴシック" charset="-128"/>
                <a:cs typeface="Calibri"/>
              </a:rPr>
              <a:t>.“</a:t>
            </a:r>
            <a:endParaRPr lang="de-DE" b="1" i="1" dirty="0">
              <a:solidFill>
                <a:srgbClr val="000000"/>
              </a:solidFill>
              <a:latin typeface="Calibri"/>
              <a:ea typeface="ＭＳ Ｐゴシック" charset="-128"/>
              <a:cs typeface="Calibri"/>
            </a:endParaRPr>
          </a:p>
        </p:txBody>
      </p:sp>
      <p:sp>
        <p:nvSpPr>
          <p:cNvPr id="11" name="Textfeld 10"/>
          <p:cNvSpPr txBox="1"/>
          <p:nvPr/>
        </p:nvSpPr>
        <p:spPr>
          <a:xfrm rot="21008138">
            <a:off x="2431881" y="674868"/>
            <a:ext cx="5975314" cy="584776"/>
          </a:xfrm>
          <a:prstGeom prst="rect">
            <a:avLst/>
          </a:prstGeom>
          <a:solidFill>
            <a:srgbClr val="FFFFFF"/>
          </a:solidFill>
          <a:effectLst>
            <a:outerShdw blurRad="50800" dist="38100" dir="2700000" algn="tl" rotWithShape="0">
              <a:prstClr val="black">
                <a:alpha val="40000"/>
              </a:prstClr>
            </a:outerShdw>
          </a:effectLst>
        </p:spPr>
        <p:txBody>
          <a:bodyPr wrap="none" rtlCol="0">
            <a:spAutoFit/>
          </a:bodyPr>
          <a:lstStyle/>
          <a:p>
            <a:pPr algn="ctr" defTabSz="914400" eaLnBrk="0" fontAlgn="base" hangingPunct="0">
              <a:spcBef>
                <a:spcPct val="0"/>
              </a:spcBef>
              <a:spcAft>
                <a:spcPct val="0"/>
              </a:spcAft>
            </a:pPr>
            <a:r>
              <a:rPr lang="de-DE" sz="3200" b="1" dirty="0" err="1" smtClean="0">
                <a:solidFill>
                  <a:srgbClr val="FF0000"/>
                </a:solidFill>
                <a:latin typeface="Arial"/>
                <a:ea typeface="ＭＳ Ｐゴシック" charset="-128"/>
                <a:cs typeface="Arial"/>
                <a:sym typeface="Wingdings"/>
              </a:rPr>
              <a:t>What</a:t>
            </a:r>
            <a:r>
              <a:rPr lang="de-DE" sz="3200" b="1" dirty="0" smtClean="0">
                <a:solidFill>
                  <a:srgbClr val="FF0000"/>
                </a:solidFill>
                <a:latin typeface="Arial"/>
                <a:ea typeface="ＭＳ Ｐゴシック" charset="-128"/>
                <a:cs typeface="Arial"/>
                <a:sym typeface="Wingdings"/>
              </a:rPr>
              <a:t> </a:t>
            </a:r>
            <a:r>
              <a:rPr lang="de-DE" sz="3200" b="1" dirty="0" err="1" smtClean="0">
                <a:solidFill>
                  <a:srgbClr val="FF0000"/>
                </a:solidFill>
                <a:latin typeface="Arial"/>
                <a:ea typeface="ＭＳ Ｐゴシック" charset="-128"/>
                <a:cs typeface="Arial"/>
                <a:sym typeface="Wingdings"/>
              </a:rPr>
              <a:t>about</a:t>
            </a:r>
            <a:r>
              <a:rPr lang="de-DE" sz="3200" b="1" dirty="0" smtClean="0">
                <a:solidFill>
                  <a:srgbClr val="FF0000"/>
                </a:solidFill>
                <a:latin typeface="Arial"/>
                <a:ea typeface="ＭＳ Ｐゴシック" charset="-128"/>
                <a:cs typeface="Arial"/>
                <a:sym typeface="Wingdings"/>
              </a:rPr>
              <a:t> </a:t>
            </a:r>
            <a:r>
              <a:rPr lang="de-DE" sz="3200" b="1" dirty="0" err="1" smtClean="0">
                <a:solidFill>
                  <a:srgbClr val="FF0000"/>
                </a:solidFill>
                <a:latin typeface="Arial"/>
                <a:ea typeface="ＭＳ Ｐゴシック" charset="-128"/>
                <a:cs typeface="Arial"/>
                <a:sym typeface="Wingdings"/>
              </a:rPr>
              <a:t>quantum</a:t>
            </a:r>
            <a:r>
              <a:rPr lang="de-DE" sz="3200" b="1" dirty="0" smtClean="0">
                <a:solidFill>
                  <a:srgbClr val="FF0000"/>
                </a:solidFill>
                <a:latin typeface="Arial"/>
                <a:ea typeface="ＭＳ Ｐゴシック" charset="-128"/>
                <a:cs typeface="Arial"/>
                <a:sym typeface="Wingdings"/>
              </a:rPr>
              <a:t> </a:t>
            </a:r>
            <a:r>
              <a:rPr lang="de-DE" sz="3200" b="1" dirty="0" err="1" smtClean="0">
                <a:solidFill>
                  <a:srgbClr val="FF0000"/>
                </a:solidFill>
                <a:latin typeface="Arial"/>
                <a:ea typeface="ＭＳ Ｐゴシック" charset="-128"/>
                <a:cs typeface="Arial"/>
                <a:sym typeface="Wingdings"/>
              </a:rPr>
              <a:t>gravity</a:t>
            </a:r>
            <a:r>
              <a:rPr lang="de-DE" sz="3200" b="1" dirty="0" smtClean="0">
                <a:solidFill>
                  <a:srgbClr val="FF0000"/>
                </a:solidFill>
                <a:latin typeface="Arial"/>
                <a:ea typeface="ＭＳ Ｐゴシック" charset="-128"/>
                <a:cs typeface="Arial"/>
                <a:sym typeface="Wingdings"/>
              </a:rPr>
              <a:t>?</a:t>
            </a:r>
            <a:endParaRPr lang="de-DE" sz="3200" b="1" dirty="0">
              <a:solidFill>
                <a:srgbClr val="FF0000"/>
              </a:solidFill>
              <a:latin typeface="Arial"/>
              <a:ea typeface="ＭＳ Ｐゴシック" charset="-128"/>
              <a:cs typeface="Arial"/>
            </a:endParaRPr>
          </a:p>
        </p:txBody>
      </p:sp>
      <p:sp>
        <p:nvSpPr>
          <p:cNvPr id="12" name="Rechteck 11"/>
          <p:cNvSpPr/>
          <p:nvPr/>
        </p:nvSpPr>
        <p:spPr>
          <a:xfrm>
            <a:off x="52921" y="4566304"/>
            <a:ext cx="3898382" cy="830997"/>
          </a:xfrm>
          <a:prstGeom prst="rect">
            <a:avLst/>
          </a:prstGeom>
        </p:spPr>
        <p:txBody>
          <a:bodyPr wrap="square">
            <a:spAutoFit/>
          </a:bodyPr>
          <a:lstStyle/>
          <a:p>
            <a:pPr defTabSz="914400" eaLnBrk="0" fontAlgn="base" hangingPunct="0">
              <a:spcBef>
                <a:spcPct val="0"/>
              </a:spcBef>
              <a:spcAft>
                <a:spcPct val="0"/>
              </a:spcAft>
            </a:pPr>
            <a:r>
              <a:rPr lang="de-DE" sz="1600" dirty="0" smtClean="0">
                <a:solidFill>
                  <a:srgbClr val="FFFFFF"/>
                </a:solidFill>
                <a:latin typeface="Calibri"/>
                <a:ea typeface="ＭＳ Ｐゴシック" charset="-128"/>
                <a:cs typeface="Calibri"/>
              </a:rPr>
              <a:t>See also: </a:t>
            </a:r>
            <a:r>
              <a:rPr lang="de-DE" sz="1600" dirty="0" err="1" smtClean="0">
                <a:solidFill>
                  <a:srgbClr val="FFFFFF"/>
                </a:solidFill>
                <a:latin typeface="Calibri"/>
                <a:ea typeface="ＭＳ Ｐゴシック" charset="-128"/>
                <a:cs typeface="Calibri"/>
              </a:rPr>
              <a:t>Regan</a:t>
            </a:r>
            <a:r>
              <a:rPr lang="de-DE" sz="1600" dirty="0" smtClean="0">
                <a:solidFill>
                  <a:srgbClr val="FFFFFF"/>
                </a:solidFill>
                <a:latin typeface="Calibri"/>
                <a:ea typeface="ＭＳ Ｐゴシック" charset="-128"/>
                <a:cs typeface="Calibri"/>
              </a:rPr>
              <a:t> et al., Phys</a:t>
            </a:r>
            <a:r>
              <a:rPr lang="de-DE" sz="1600" dirty="0">
                <a:solidFill>
                  <a:srgbClr val="FFFFFF"/>
                </a:solidFill>
                <a:latin typeface="Calibri"/>
                <a:ea typeface="ＭＳ Ｐゴシック" charset="-128"/>
                <a:cs typeface="Calibri"/>
              </a:rPr>
              <a:t>. </a:t>
            </a:r>
            <a:r>
              <a:rPr lang="de-DE" sz="1600" dirty="0" err="1">
                <a:solidFill>
                  <a:srgbClr val="FFFFFF"/>
                </a:solidFill>
                <a:latin typeface="Calibri"/>
                <a:ea typeface="ＭＳ Ｐゴシック" charset="-128"/>
                <a:cs typeface="Calibri"/>
              </a:rPr>
              <a:t>Rev</a:t>
            </a:r>
            <a:r>
              <a:rPr lang="de-DE" sz="1600" dirty="0">
                <a:solidFill>
                  <a:srgbClr val="FFFFFF"/>
                </a:solidFill>
                <a:latin typeface="Calibri"/>
                <a:ea typeface="ＭＳ Ｐゴシック" charset="-128"/>
                <a:cs typeface="Calibri"/>
              </a:rPr>
              <a:t>. </a:t>
            </a:r>
            <a:r>
              <a:rPr lang="de-DE" sz="1600" dirty="0" err="1">
                <a:solidFill>
                  <a:srgbClr val="FFFFFF"/>
                </a:solidFill>
                <a:latin typeface="Calibri"/>
                <a:ea typeface="ＭＳ Ｐゴシック" charset="-128"/>
                <a:cs typeface="Calibri"/>
              </a:rPr>
              <a:t>Lett</a:t>
            </a:r>
            <a:r>
              <a:rPr lang="de-DE" sz="1600" dirty="0">
                <a:solidFill>
                  <a:srgbClr val="FFFFFF"/>
                </a:solidFill>
                <a:latin typeface="Calibri"/>
                <a:ea typeface="ＭＳ Ｐゴシック" charset="-128"/>
                <a:cs typeface="Calibri"/>
              </a:rPr>
              <a:t>. </a:t>
            </a:r>
            <a:r>
              <a:rPr lang="de-DE" sz="1600" b="1" dirty="0">
                <a:solidFill>
                  <a:srgbClr val="FFFFFF"/>
                </a:solidFill>
                <a:latin typeface="Calibri"/>
                <a:ea typeface="ＭＳ Ｐゴシック" charset="-128"/>
                <a:cs typeface="Calibri"/>
              </a:rPr>
              <a:t>88</a:t>
            </a:r>
            <a:r>
              <a:rPr lang="de-DE" sz="1600" dirty="0">
                <a:solidFill>
                  <a:srgbClr val="FFFFFF"/>
                </a:solidFill>
                <a:latin typeface="Calibri"/>
                <a:ea typeface="ＭＳ Ｐゴシック" charset="-128"/>
                <a:cs typeface="Calibri"/>
              </a:rPr>
              <a:t>, 071805 (2002</a:t>
            </a:r>
            <a:r>
              <a:rPr lang="de-DE" sz="1600" dirty="0" smtClean="0">
                <a:solidFill>
                  <a:srgbClr val="FFFFFF"/>
                </a:solidFill>
                <a:latin typeface="Calibri"/>
                <a:ea typeface="ＭＳ Ｐゴシック" charset="-128"/>
                <a:cs typeface="Calibri"/>
              </a:rPr>
              <a:t>)</a:t>
            </a:r>
            <a:r>
              <a:rPr lang="de-DE" sz="1600" dirty="0">
                <a:solidFill>
                  <a:srgbClr val="FFFFFF"/>
                </a:solidFill>
                <a:latin typeface="Calibri"/>
                <a:ea typeface="ＭＳ Ｐゴシック" charset="-128"/>
                <a:cs typeface="Calibri"/>
              </a:rPr>
              <a:t>; </a:t>
            </a:r>
            <a:r>
              <a:rPr lang="de-DE" sz="1600" dirty="0" smtClean="0">
                <a:solidFill>
                  <a:srgbClr val="FFFFFF"/>
                </a:solidFill>
                <a:latin typeface="Calibri"/>
                <a:ea typeface="ＭＳ Ｐゴシック" charset="-128"/>
                <a:cs typeface="Calibri"/>
              </a:rPr>
              <a:t>Hudson et al., Nature </a:t>
            </a:r>
            <a:r>
              <a:rPr lang="de-DE" sz="1600" b="1" dirty="0">
                <a:solidFill>
                  <a:srgbClr val="FFFFFF"/>
                </a:solidFill>
                <a:latin typeface="Calibri"/>
                <a:ea typeface="ＭＳ Ｐゴシック" charset="-128"/>
                <a:cs typeface="Calibri"/>
              </a:rPr>
              <a:t>473</a:t>
            </a:r>
            <a:r>
              <a:rPr lang="de-DE" sz="1600" dirty="0">
                <a:solidFill>
                  <a:srgbClr val="FFFFFF"/>
                </a:solidFill>
                <a:latin typeface="Calibri"/>
                <a:ea typeface="ＭＳ Ｐゴシック" charset="-128"/>
                <a:cs typeface="Calibri"/>
              </a:rPr>
              <a:t>, </a:t>
            </a:r>
            <a:r>
              <a:rPr lang="de-DE" sz="1600" dirty="0" smtClean="0">
                <a:solidFill>
                  <a:srgbClr val="FFFFFF"/>
                </a:solidFill>
                <a:latin typeface="Calibri"/>
                <a:ea typeface="ＭＳ Ｐゴシック" charset="-128"/>
                <a:cs typeface="Calibri"/>
              </a:rPr>
              <a:t>493 (</a:t>
            </a:r>
            <a:r>
              <a:rPr lang="de-DE" sz="1600" dirty="0">
                <a:solidFill>
                  <a:srgbClr val="FFFFFF"/>
                </a:solidFill>
                <a:latin typeface="Calibri"/>
                <a:ea typeface="ＭＳ Ｐゴシック" charset="-128"/>
                <a:cs typeface="Calibri"/>
              </a:rPr>
              <a:t>2011). </a:t>
            </a:r>
          </a:p>
        </p:txBody>
      </p:sp>
    </p:spTree>
    <p:extLst>
      <p:ext uri="{BB962C8B-B14F-4D97-AF65-F5344CB8AC3E}">
        <p14:creationId xmlns:p14="http://schemas.microsoft.com/office/powerpoint/2010/main" val="41690481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AT"/>
          </a:p>
        </p:txBody>
      </p:sp>
      <p:sp>
        <p:nvSpPr>
          <p:cNvPr id="4" name="Rechteck 3"/>
          <p:cNvSpPr/>
          <p:nvPr/>
        </p:nvSpPr>
        <p:spPr bwMode="auto">
          <a:xfrm>
            <a:off x="-152400" y="-74612"/>
            <a:ext cx="10306050" cy="1236662"/>
          </a:xfrm>
          <a:prstGeom prst="rect">
            <a:avLst/>
          </a:prstGeom>
          <a:solidFill>
            <a:schemeClr val="bg1"/>
          </a:solidFill>
          <a:ln>
            <a:solidFill>
              <a:schemeClr val="bg1"/>
            </a:solid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AT" sz="1600" smtClean="0">
              <a:solidFill>
                <a:srgbClr val="000000"/>
              </a:solidFill>
              <a:latin typeface="OfficinaSansITCPro Book" pitchFamily="50" charset="0"/>
              <a:ea typeface="ＭＳ Ｐゴシック" charset="-128"/>
            </a:endParaRPr>
          </a:p>
        </p:txBody>
      </p:sp>
      <p:pic>
        <p:nvPicPr>
          <p:cNvPr id="2152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22" y="543719"/>
            <a:ext cx="8970578" cy="6376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98530" name="Picture 2" descr="C:\Users\test14\Desktop\051326j9wj024h4xh92wd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221" y="914398"/>
            <a:ext cx="1829441" cy="1468015"/>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0" y="6442502"/>
            <a:ext cx="3448342" cy="415498"/>
          </a:xfrm>
          <a:prstGeom prst="rect">
            <a:avLst/>
          </a:prstGeom>
        </p:spPr>
        <p:txBody>
          <a:bodyPr wrap="none">
            <a:spAutoFit/>
          </a:bodyPr>
          <a:lstStyle/>
          <a:p>
            <a:pPr>
              <a:lnSpc>
                <a:spcPct val="120000"/>
              </a:lnSpc>
            </a:pPr>
            <a:r>
              <a:rPr lang="de-AT" i="1" dirty="0">
                <a:solidFill>
                  <a:srgbClr val="2D2D8A"/>
                </a:solidFill>
                <a:latin typeface="Calibri" pitchFamily="34" charset="0"/>
                <a:cs typeface="Calibri" pitchFamily="34" charset="0"/>
              </a:rPr>
              <a:t>e.g. L. </a:t>
            </a:r>
            <a:r>
              <a:rPr lang="de-AT" i="1" dirty="0" err="1">
                <a:solidFill>
                  <a:srgbClr val="2D2D8A"/>
                </a:solidFill>
                <a:latin typeface="Calibri" pitchFamily="34" charset="0"/>
                <a:cs typeface="Calibri" pitchFamily="34" charset="0"/>
              </a:rPr>
              <a:t>Garay</a:t>
            </a:r>
            <a:r>
              <a:rPr lang="de-AT" i="1" dirty="0">
                <a:solidFill>
                  <a:srgbClr val="2D2D8A"/>
                </a:solidFill>
                <a:latin typeface="Calibri" pitchFamily="34" charset="0"/>
                <a:cs typeface="Calibri" pitchFamily="34" charset="0"/>
              </a:rPr>
              <a:t>, </a:t>
            </a:r>
            <a:r>
              <a:rPr lang="de-AT" i="1" dirty="0" err="1">
                <a:solidFill>
                  <a:srgbClr val="2D2D8A"/>
                </a:solidFill>
                <a:latin typeface="Calibri" pitchFamily="34" charset="0"/>
                <a:cs typeface="Calibri" pitchFamily="34" charset="0"/>
              </a:rPr>
              <a:t>arXiv:gr-qc</a:t>
            </a:r>
            <a:r>
              <a:rPr lang="de-AT" i="1" dirty="0">
                <a:solidFill>
                  <a:srgbClr val="2D2D8A"/>
                </a:solidFill>
                <a:latin typeface="Calibri" pitchFamily="34" charset="0"/>
                <a:cs typeface="Calibri" pitchFamily="34" charset="0"/>
              </a:rPr>
              <a:t>/9403008</a:t>
            </a:r>
          </a:p>
        </p:txBody>
      </p:sp>
    </p:spTree>
    <p:extLst>
      <p:ext uri="{BB962C8B-B14F-4D97-AF65-F5344CB8AC3E}">
        <p14:creationId xmlns:p14="http://schemas.microsoft.com/office/powerpoint/2010/main" val="424960240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8288" y="5194300"/>
            <a:ext cx="7262812" cy="436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68483" name="Group 3"/>
          <p:cNvGrpSpPr>
            <a:grpSpLocks/>
          </p:cNvGrpSpPr>
          <p:nvPr/>
        </p:nvGrpSpPr>
        <p:grpSpPr bwMode="auto">
          <a:xfrm>
            <a:off x="10186988" y="4451350"/>
            <a:ext cx="5343525" cy="508000"/>
            <a:chOff x="536" y="1449"/>
            <a:chExt cx="3366" cy="320"/>
          </a:xfrm>
        </p:grpSpPr>
        <p:pic>
          <p:nvPicPr>
            <p:cNvPr id="2068484" name="Picture 4"/>
            <p:cNvPicPr>
              <a:picLocks noChangeAspect="1" noChangeArrowheads="1"/>
            </p:cNvPicPr>
            <p:nvPr/>
          </p:nvPicPr>
          <p:blipFill>
            <a:blip r:embed="rId3">
              <a:extLst>
                <a:ext uri="{28A0092B-C50C-407E-A947-70E740481C1C}">
                  <a14:useLocalDpi xmlns:a14="http://schemas.microsoft.com/office/drawing/2010/main" val="0"/>
                </a:ext>
              </a:extLst>
            </a:blip>
            <a:srcRect r="624" b="51155"/>
            <a:stretch>
              <a:fillRect/>
            </a:stretch>
          </p:blipFill>
          <p:spPr bwMode="auto">
            <a:xfrm>
              <a:off x="536" y="1489"/>
              <a:ext cx="2388"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8485" name="Picture 5"/>
            <p:cNvPicPr>
              <a:picLocks noChangeAspect="1" noChangeArrowheads="1"/>
            </p:cNvPicPr>
            <p:nvPr/>
          </p:nvPicPr>
          <p:blipFill>
            <a:blip r:embed="rId3">
              <a:extLst>
                <a:ext uri="{28A0092B-C50C-407E-A947-70E740481C1C}">
                  <a14:useLocalDpi xmlns:a14="http://schemas.microsoft.com/office/drawing/2010/main" val="0"/>
                </a:ext>
              </a:extLst>
            </a:blip>
            <a:srcRect l="7616" t="48491" r="50436" b="-5328"/>
            <a:stretch>
              <a:fillRect/>
            </a:stretch>
          </p:blipFill>
          <p:spPr bwMode="auto">
            <a:xfrm>
              <a:off x="2894" y="1449"/>
              <a:ext cx="1008"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684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75" y="8304213"/>
            <a:ext cx="7551738" cy="415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68487" name="Text Box 7"/>
          <p:cNvSpPr txBox="1">
            <a:spLocks noChangeArrowheads="1"/>
          </p:cNvSpPr>
          <p:nvPr/>
        </p:nvSpPr>
        <p:spPr bwMode="auto">
          <a:xfrm>
            <a:off x="6350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100" b="1" dirty="0" err="1">
                <a:solidFill>
                  <a:srgbClr val="333399"/>
                </a:solidFill>
                <a:effectLst>
                  <a:outerShdw blurRad="38100" dist="38100" dir="2700000" algn="tl">
                    <a:srgbClr val="C0C0C0"/>
                  </a:outerShdw>
                </a:effectLst>
                <a:latin typeface="Arial"/>
                <a:ea typeface="ＭＳ Ｐゴシック" charset="-128"/>
              </a:rPr>
              <a:t>Measuring</a:t>
            </a:r>
            <a:r>
              <a:rPr lang="de-DE" sz="2100" b="1" dirty="0">
                <a:solidFill>
                  <a:srgbClr val="333399"/>
                </a:solidFill>
                <a:effectLst>
                  <a:outerShdw blurRad="38100" dist="38100" dir="2700000" algn="tl">
                    <a:srgbClr val="C0C0C0"/>
                  </a:outerShdw>
                </a:effectLst>
                <a:latin typeface="Arial"/>
                <a:ea typeface="ＭＳ Ｐゴシック" charset="-128"/>
              </a:rPr>
              <a:t> </a:t>
            </a:r>
            <a:r>
              <a:rPr lang="de-DE" sz="2100" b="1" dirty="0" err="1">
                <a:solidFill>
                  <a:srgbClr val="333399"/>
                </a:solidFill>
                <a:effectLst>
                  <a:outerShdw blurRad="38100" dist="38100" dir="2700000" algn="tl">
                    <a:srgbClr val="C0C0C0"/>
                  </a:outerShdw>
                </a:effectLst>
                <a:latin typeface="Arial"/>
                <a:ea typeface="ＭＳ Ｐゴシック" charset="-128"/>
              </a:rPr>
              <a:t>the</a:t>
            </a:r>
            <a:r>
              <a:rPr lang="de-DE" sz="2100" b="1" dirty="0">
                <a:solidFill>
                  <a:srgbClr val="333399"/>
                </a:solidFill>
                <a:effectLst>
                  <a:outerShdw blurRad="38100" dist="38100" dir="2700000" algn="tl">
                    <a:srgbClr val="C0C0C0"/>
                  </a:outerShdw>
                </a:effectLst>
                <a:latin typeface="Arial"/>
                <a:ea typeface="ＭＳ Ｐゴシック" charset="-128"/>
              </a:rPr>
              <a:t> </a:t>
            </a:r>
            <a:r>
              <a:rPr lang="de-DE" sz="2100" b="1" dirty="0" err="1">
                <a:solidFill>
                  <a:srgbClr val="333399"/>
                </a:solidFill>
                <a:effectLst>
                  <a:outerShdw blurRad="38100" dist="38100" dir="2700000" algn="tl">
                    <a:srgbClr val="C0C0C0"/>
                  </a:outerShdw>
                </a:effectLst>
                <a:latin typeface="Arial"/>
                <a:ea typeface="ＭＳ Ｐゴシック" charset="-128"/>
              </a:rPr>
              <a:t>canonical</a:t>
            </a:r>
            <a:r>
              <a:rPr lang="de-DE" sz="2100" b="1" dirty="0">
                <a:solidFill>
                  <a:srgbClr val="333399"/>
                </a:solidFill>
                <a:effectLst>
                  <a:outerShdw blurRad="38100" dist="38100" dir="2700000" algn="tl">
                    <a:srgbClr val="C0C0C0"/>
                  </a:outerShdw>
                </a:effectLst>
                <a:latin typeface="Arial"/>
                <a:ea typeface="ＭＳ Ｐゴシック" charset="-128"/>
              </a:rPr>
              <a:t> </a:t>
            </a:r>
            <a:r>
              <a:rPr lang="de-DE" sz="2100" b="1" dirty="0" err="1">
                <a:solidFill>
                  <a:srgbClr val="333399"/>
                </a:solidFill>
                <a:effectLst>
                  <a:outerShdw blurRad="38100" dist="38100" dir="2700000" algn="tl">
                    <a:srgbClr val="C0C0C0"/>
                  </a:outerShdw>
                </a:effectLst>
                <a:latin typeface="Arial"/>
                <a:ea typeface="ＭＳ Ｐゴシック" charset="-128"/>
              </a:rPr>
              <a:t>commutator</a:t>
            </a:r>
            <a:r>
              <a:rPr lang="de-DE" sz="2100" b="1" dirty="0">
                <a:solidFill>
                  <a:srgbClr val="333399"/>
                </a:solidFill>
                <a:effectLst>
                  <a:outerShdw blurRad="38100" dist="38100" dir="2700000" algn="tl">
                    <a:srgbClr val="C0C0C0"/>
                  </a:outerShdw>
                </a:effectLst>
                <a:latin typeface="Arial"/>
                <a:ea typeface="ＭＳ Ｐゴシック" charset="-128"/>
              </a:rPr>
              <a:t> </a:t>
            </a:r>
            <a:r>
              <a:rPr lang="de-DE" sz="2100" b="1" dirty="0" err="1">
                <a:solidFill>
                  <a:srgbClr val="333399"/>
                </a:solidFill>
                <a:effectLst>
                  <a:outerShdw blurRad="38100" dist="38100" dir="2700000" algn="tl">
                    <a:srgbClr val="C0C0C0"/>
                  </a:outerShdw>
                </a:effectLst>
                <a:latin typeface="Arial"/>
                <a:ea typeface="ＭＳ Ｐゴシック" charset="-128"/>
              </a:rPr>
              <a:t>of</a:t>
            </a:r>
            <a:r>
              <a:rPr lang="de-DE" sz="2100" b="1" dirty="0">
                <a:solidFill>
                  <a:srgbClr val="333399"/>
                </a:solidFill>
                <a:effectLst>
                  <a:outerShdw blurRad="38100" dist="38100" dir="2700000" algn="tl">
                    <a:srgbClr val="C0C0C0"/>
                  </a:outerShdw>
                </a:effectLst>
                <a:latin typeface="Arial"/>
                <a:ea typeface="ＭＳ Ｐゴシック" charset="-128"/>
              </a:rPr>
              <a:t> a massive </a:t>
            </a:r>
            <a:r>
              <a:rPr lang="de-DE" sz="2100" b="1" dirty="0" err="1">
                <a:solidFill>
                  <a:srgbClr val="333399"/>
                </a:solidFill>
                <a:effectLst>
                  <a:outerShdw blurRad="38100" dist="38100" dir="2700000" algn="tl">
                    <a:srgbClr val="C0C0C0"/>
                  </a:outerShdw>
                </a:effectLst>
                <a:latin typeface="Arial"/>
                <a:ea typeface="ＭＳ Ｐゴシック" charset="-128"/>
              </a:rPr>
              <a:t>system</a:t>
            </a:r>
            <a:endParaRPr lang="de-DE" sz="2100" b="1" dirty="0">
              <a:solidFill>
                <a:srgbClr val="333399"/>
              </a:solidFill>
              <a:effectLst>
                <a:outerShdw blurRad="38100" dist="38100" dir="2700000" algn="tl">
                  <a:srgbClr val="C0C0C0"/>
                </a:outerShdw>
              </a:effectLst>
              <a:latin typeface="Arial"/>
              <a:ea typeface="ＭＳ Ｐゴシック" charset="-128"/>
            </a:endParaRPr>
          </a:p>
        </p:txBody>
      </p:sp>
      <p:sp>
        <p:nvSpPr>
          <p:cNvPr id="2068488" name="AutoShape 8"/>
          <p:cNvSpPr>
            <a:spLocks noChangeArrowheads="1"/>
          </p:cNvSpPr>
          <p:nvPr/>
        </p:nvSpPr>
        <p:spPr bwMode="auto">
          <a:xfrm>
            <a:off x="152400" y="785813"/>
            <a:ext cx="7297738" cy="671512"/>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eaLnBrk="0" fontAlgn="base" hangingPunct="0">
              <a:spcBef>
                <a:spcPct val="0"/>
              </a:spcBef>
              <a:spcAft>
                <a:spcPct val="0"/>
              </a:spcAft>
            </a:pPr>
            <a:r>
              <a:rPr lang="de-DE" sz="1600">
                <a:solidFill>
                  <a:srgbClr val="000000"/>
                </a:solidFill>
                <a:latin typeface="Arial"/>
                <a:ea typeface="ＭＳ Ｐゴシック" charset="-128"/>
              </a:rPr>
              <a:t>Idea: </a:t>
            </a:r>
            <a:r>
              <a:rPr lang="de-DE" sz="1600" b="1">
                <a:solidFill>
                  <a:srgbClr val="000000"/>
                </a:solidFill>
                <a:latin typeface="Arial"/>
                <a:ea typeface="ＭＳ Ｐゴシック" charset="-128"/>
              </a:rPr>
              <a:t>Closed loop</a:t>
            </a:r>
            <a:r>
              <a:rPr lang="de-DE" sz="1600">
                <a:solidFill>
                  <a:srgbClr val="000000"/>
                </a:solidFill>
                <a:latin typeface="Arial"/>
                <a:ea typeface="ＭＳ Ｐゴシック" charset="-128"/>
              </a:rPr>
              <a:t> in (mechanical)</a:t>
            </a:r>
            <a:r>
              <a:rPr lang="de-DE" sz="1600" b="1">
                <a:solidFill>
                  <a:srgbClr val="000000"/>
                </a:solidFill>
                <a:latin typeface="Arial"/>
                <a:ea typeface="ＭＳ Ｐゴシック" charset="-128"/>
              </a:rPr>
              <a:t> </a:t>
            </a:r>
            <a:r>
              <a:rPr lang="de-DE" sz="1600">
                <a:solidFill>
                  <a:srgbClr val="000000"/>
                </a:solidFill>
                <a:latin typeface="Arial"/>
                <a:ea typeface="ＭＳ Ｐゴシック" charset="-128"/>
              </a:rPr>
              <a:t>phase space generates an (optical)</a:t>
            </a:r>
            <a:r>
              <a:rPr lang="de-DE" sz="1600" b="1">
                <a:solidFill>
                  <a:srgbClr val="000000"/>
                </a:solidFill>
                <a:latin typeface="Arial"/>
                <a:ea typeface="ＭＳ Ｐゴシック" charset="-128"/>
              </a:rPr>
              <a:t> phase </a:t>
            </a:r>
            <a:r>
              <a:rPr lang="de-DE" sz="1600">
                <a:solidFill>
                  <a:srgbClr val="000000"/>
                </a:solidFill>
                <a:latin typeface="Arial"/>
                <a:ea typeface="ＭＳ Ｐゴシック" charset="-128"/>
              </a:rPr>
              <a:t>related to the (mechanical) </a:t>
            </a:r>
            <a:r>
              <a:rPr lang="de-DE" sz="1600" b="1">
                <a:solidFill>
                  <a:srgbClr val="000000"/>
                </a:solidFill>
                <a:latin typeface="Arial"/>
                <a:ea typeface="ＭＳ Ｐゴシック" charset="-128"/>
              </a:rPr>
              <a:t>commutator</a:t>
            </a:r>
          </a:p>
        </p:txBody>
      </p:sp>
      <p:sp>
        <p:nvSpPr>
          <p:cNvPr id="2068490" name="Rectangle 10"/>
          <p:cNvSpPr>
            <a:spLocks noChangeArrowheads="1"/>
          </p:cNvSpPr>
          <p:nvPr/>
        </p:nvSpPr>
        <p:spPr bwMode="auto">
          <a:xfrm>
            <a:off x="5254625" y="2416175"/>
            <a:ext cx="3465513" cy="28114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p:pic>
        <p:nvPicPr>
          <p:cNvPr id="2068491" name="Picture 11"/>
          <p:cNvPicPr>
            <a:picLocks noChangeAspect="1" noChangeArrowheads="1"/>
          </p:cNvPicPr>
          <p:nvPr/>
        </p:nvPicPr>
        <p:blipFill>
          <a:blip r:embed="rId5">
            <a:extLst>
              <a:ext uri="{28A0092B-C50C-407E-A947-70E740481C1C}">
                <a14:useLocalDpi xmlns:a14="http://schemas.microsoft.com/office/drawing/2010/main" val="0"/>
              </a:ext>
            </a:extLst>
          </a:blip>
          <a:srcRect l="56476" t="36081" b="4173"/>
          <a:stretch>
            <a:fillRect/>
          </a:stretch>
        </p:blipFill>
        <p:spPr bwMode="auto">
          <a:xfrm>
            <a:off x="6291263" y="1490663"/>
            <a:ext cx="2852737"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8492" name="Picture 12"/>
          <p:cNvPicPr>
            <a:picLocks noChangeAspect="1" noChangeArrowheads="1"/>
          </p:cNvPicPr>
          <p:nvPr/>
        </p:nvPicPr>
        <p:blipFill>
          <a:blip r:embed="rId6">
            <a:extLst>
              <a:ext uri="{28A0092B-C50C-407E-A947-70E740481C1C}">
                <a14:useLocalDpi xmlns:a14="http://schemas.microsoft.com/office/drawing/2010/main" val="0"/>
              </a:ext>
            </a:extLst>
          </a:blip>
          <a:srcRect t="4286" r="3146" b="4286"/>
          <a:stretch>
            <a:fillRect/>
          </a:stretch>
        </p:blipFill>
        <p:spPr bwMode="auto">
          <a:xfrm>
            <a:off x="6284913" y="3698875"/>
            <a:ext cx="2528887"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68493" name="Text Box 13"/>
          <p:cNvSpPr txBox="1">
            <a:spLocks noChangeArrowheads="1"/>
          </p:cNvSpPr>
          <p:nvPr/>
        </p:nvSpPr>
        <p:spPr bwMode="auto">
          <a:xfrm>
            <a:off x="5400850" y="2557463"/>
            <a:ext cx="124425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eaLnBrk="0" fontAlgn="base" hangingPunct="0">
              <a:spcBef>
                <a:spcPct val="0"/>
              </a:spcBef>
              <a:spcAft>
                <a:spcPct val="0"/>
              </a:spcAft>
            </a:pPr>
            <a:r>
              <a:rPr lang="de-DE" sz="1600" b="1" i="1">
                <a:solidFill>
                  <a:srgbClr val="333399"/>
                </a:solidFill>
                <a:latin typeface="Arial"/>
                <a:ea typeface="ＭＳ Ｐゴシック" charset="-128"/>
              </a:rPr>
              <a:t>mechanics</a:t>
            </a:r>
          </a:p>
        </p:txBody>
      </p:sp>
      <p:sp>
        <p:nvSpPr>
          <p:cNvPr id="2068494" name="Text Box 14"/>
          <p:cNvSpPr txBox="1">
            <a:spLocks noChangeArrowheads="1"/>
          </p:cNvSpPr>
          <p:nvPr/>
        </p:nvSpPr>
        <p:spPr bwMode="auto">
          <a:xfrm>
            <a:off x="5653705" y="4429125"/>
            <a:ext cx="8242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eaLnBrk="0" fontAlgn="base" hangingPunct="0">
              <a:spcBef>
                <a:spcPct val="0"/>
              </a:spcBef>
              <a:spcAft>
                <a:spcPct val="0"/>
              </a:spcAft>
            </a:pPr>
            <a:r>
              <a:rPr lang="de-DE" sz="1600" b="1" i="1">
                <a:solidFill>
                  <a:srgbClr val="333399"/>
                </a:solidFill>
                <a:latin typeface="Arial"/>
                <a:ea typeface="ＭＳ Ｐゴシック" charset="-128"/>
              </a:rPr>
              <a:t>ancilla</a:t>
            </a:r>
          </a:p>
        </p:txBody>
      </p:sp>
      <p:sp>
        <p:nvSpPr>
          <p:cNvPr id="2068495" name="Rectangle 15"/>
          <p:cNvSpPr>
            <a:spLocks noChangeArrowheads="1"/>
          </p:cNvSpPr>
          <p:nvPr/>
        </p:nvSpPr>
        <p:spPr bwMode="auto">
          <a:xfrm>
            <a:off x="0" y="6005513"/>
            <a:ext cx="436563" cy="4778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p:sp>
        <p:nvSpPr>
          <p:cNvPr id="17" name="Rectangle 26"/>
          <p:cNvSpPr>
            <a:spLocks noChangeArrowheads="1"/>
          </p:cNvSpPr>
          <p:nvPr/>
        </p:nvSpPr>
        <p:spPr bwMode="auto">
          <a:xfrm>
            <a:off x="2800" y="6540500"/>
            <a:ext cx="3727440" cy="307777"/>
          </a:xfrm>
          <a:prstGeom prst="rect">
            <a:avLst/>
          </a:prstGeom>
          <a:solidFill>
            <a:srgbClr val="FFCC00">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de-DE" sz="1400" b="1" dirty="0" err="1" smtClean="0">
                <a:solidFill>
                  <a:srgbClr val="000000"/>
                </a:solidFill>
                <a:latin typeface="Arial"/>
                <a:ea typeface="ＭＳ Ｐゴシック" charset="-128"/>
              </a:rPr>
              <a:t>Pikovski</a:t>
            </a:r>
            <a:r>
              <a:rPr lang="de-DE" sz="1400" dirty="0" smtClean="0">
                <a:solidFill>
                  <a:srgbClr val="000000"/>
                </a:solidFill>
                <a:latin typeface="Arial"/>
                <a:ea typeface="ＭＳ Ｐゴシック" charset="-128"/>
              </a:rPr>
              <a:t> </a:t>
            </a:r>
            <a:r>
              <a:rPr lang="de-DE" sz="1400" dirty="0">
                <a:solidFill>
                  <a:srgbClr val="000000"/>
                </a:solidFill>
                <a:latin typeface="Arial"/>
                <a:ea typeface="ＭＳ Ｐゴシック" charset="-128"/>
              </a:rPr>
              <a:t>et al. </a:t>
            </a:r>
            <a:r>
              <a:rPr lang="de-DE" sz="1400" dirty="0" smtClean="0">
                <a:solidFill>
                  <a:srgbClr val="000000"/>
                </a:solidFill>
                <a:latin typeface="Arial"/>
                <a:ea typeface="ＭＳ Ｐゴシック" charset="-128"/>
              </a:rPr>
              <a:t>Nature </a:t>
            </a:r>
            <a:r>
              <a:rPr lang="de-DE" sz="1400" dirty="0" err="1" smtClean="0">
                <a:solidFill>
                  <a:srgbClr val="000000"/>
                </a:solidFill>
                <a:latin typeface="Arial"/>
                <a:ea typeface="ＭＳ Ｐゴシック" charset="-128"/>
              </a:rPr>
              <a:t>Physics</a:t>
            </a:r>
            <a:r>
              <a:rPr lang="de-DE" sz="1400" dirty="0" smtClean="0">
                <a:solidFill>
                  <a:srgbClr val="000000"/>
                </a:solidFill>
                <a:latin typeface="Arial"/>
                <a:ea typeface="ＭＳ Ｐゴシック" charset="-128"/>
              </a:rPr>
              <a:t> 8, 393 (2012)</a:t>
            </a:r>
            <a:endParaRPr lang="de-DE" sz="1400" dirty="0">
              <a:solidFill>
                <a:srgbClr val="000000"/>
              </a:solidFill>
              <a:latin typeface="Arial"/>
              <a:ea typeface="ＭＳ Ｐゴシック" charset="-128"/>
            </a:endParaRPr>
          </a:p>
        </p:txBody>
      </p:sp>
      <p:pic>
        <p:nvPicPr>
          <p:cNvPr id="21534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 y="1616075"/>
            <a:ext cx="8753736" cy="438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hteck 1"/>
          <p:cNvSpPr/>
          <p:nvPr/>
        </p:nvSpPr>
        <p:spPr bwMode="auto">
          <a:xfrm>
            <a:off x="0" y="5730875"/>
            <a:ext cx="436563" cy="513556"/>
          </a:xfrm>
          <a:prstGeom prst="rect">
            <a:avLst/>
          </a:prstGeom>
          <a:solidFill>
            <a:schemeClr val="bg1"/>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AT" sz="1600" smtClean="0">
              <a:solidFill>
                <a:srgbClr val="000000"/>
              </a:solidFill>
              <a:latin typeface="OfficinaSansITCPro Book" pitchFamily="50" charset="0"/>
              <a:ea typeface="ＭＳ Ｐゴシック" charset="-128"/>
            </a:endParaRPr>
          </a:p>
        </p:txBody>
      </p:sp>
      <p:sp>
        <p:nvSpPr>
          <p:cNvPr id="3" name="Rechteck 2"/>
          <p:cNvSpPr/>
          <p:nvPr/>
        </p:nvSpPr>
        <p:spPr bwMode="auto">
          <a:xfrm>
            <a:off x="5400850" y="2000250"/>
            <a:ext cx="3806650" cy="3227388"/>
          </a:xfrm>
          <a:prstGeom prst="rect">
            <a:avLst/>
          </a:prstGeom>
          <a:solidFill>
            <a:schemeClr val="bg1"/>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AT" sz="1600" dirty="0" smtClean="0">
              <a:solidFill>
                <a:srgbClr val="000000"/>
              </a:solidFill>
              <a:latin typeface="OfficinaSansITCPro Book" pitchFamily="50" charset="0"/>
              <a:ea typeface="ＭＳ Ｐゴシック" charset="-128"/>
            </a:endParaRPr>
          </a:p>
        </p:txBody>
      </p:sp>
      <p:pic>
        <p:nvPicPr>
          <p:cNvPr id="18" name="Picture 18"/>
          <p:cNvPicPr>
            <a:picLocks noChangeAspect="1" noChangeArrowheads="1"/>
          </p:cNvPicPr>
          <p:nvPr/>
        </p:nvPicPr>
        <p:blipFill rotWithShape="1">
          <a:blip r:embed="rId5">
            <a:extLst>
              <a:ext uri="{28A0092B-C50C-407E-A947-70E740481C1C}">
                <a14:useLocalDpi xmlns:a14="http://schemas.microsoft.com/office/drawing/2010/main" val="0"/>
              </a:ext>
            </a:extLst>
          </a:blip>
          <a:srcRect l="55788" t="39348" r="3273" b="4173"/>
          <a:stretch/>
        </p:blipFill>
        <p:spPr bwMode="auto">
          <a:xfrm>
            <a:off x="6494481" y="1616075"/>
            <a:ext cx="2389241" cy="190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8629" t="12840" b="18734"/>
          <a:stretch/>
        </p:blipFill>
        <p:spPr bwMode="auto">
          <a:xfrm>
            <a:off x="6494462" y="3505200"/>
            <a:ext cx="2392687" cy="198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5551859" y="2019300"/>
            <a:ext cx="1077539"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b="1" i="1" dirty="0" err="1" smtClean="0">
                <a:solidFill>
                  <a:srgbClr val="FF0000"/>
                </a:solidFill>
                <a:latin typeface="Calibri" pitchFamily="34" charset="0"/>
                <a:ea typeface="ＭＳ Ｐゴシック" charset="-128"/>
                <a:cs typeface="Calibri" pitchFamily="34" charset="0"/>
              </a:rPr>
              <a:t>mechanics</a:t>
            </a:r>
            <a:endParaRPr lang="de-AT" sz="1600" b="1" i="1" dirty="0">
              <a:solidFill>
                <a:srgbClr val="FF0000"/>
              </a:solidFill>
              <a:latin typeface="Calibri" pitchFamily="34" charset="0"/>
              <a:ea typeface="ＭＳ Ｐゴシック" charset="-128"/>
              <a:cs typeface="Calibri" pitchFamily="34" charset="0"/>
            </a:endParaRPr>
          </a:p>
        </p:txBody>
      </p:sp>
      <p:sp>
        <p:nvSpPr>
          <p:cNvPr id="22" name="Textfeld 21"/>
          <p:cNvSpPr txBox="1"/>
          <p:nvPr/>
        </p:nvSpPr>
        <p:spPr>
          <a:xfrm>
            <a:off x="5404800" y="3812590"/>
            <a:ext cx="1371658"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b="1" i="1" dirty="0" err="1">
                <a:solidFill>
                  <a:srgbClr val="002060"/>
                </a:solidFill>
                <a:latin typeface="Calibri" pitchFamily="34" charset="0"/>
                <a:ea typeface="ＭＳ Ｐゴシック" charset="-128"/>
                <a:cs typeface="Calibri" pitchFamily="34" charset="0"/>
              </a:rPr>
              <a:t>o</a:t>
            </a:r>
            <a:r>
              <a:rPr lang="de-AT" sz="1600" b="1" i="1" dirty="0" err="1" smtClean="0">
                <a:solidFill>
                  <a:srgbClr val="002060"/>
                </a:solidFill>
                <a:latin typeface="Calibri" pitchFamily="34" charset="0"/>
                <a:ea typeface="ＭＳ Ｐゴシック" charset="-128"/>
                <a:cs typeface="Calibri" pitchFamily="34" charset="0"/>
              </a:rPr>
              <a:t>ptical</a:t>
            </a:r>
            <a:r>
              <a:rPr lang="de-AT" sz="1600" b="1" i="1" dirty="0" smtClean="0">
                <a:solidFill>
                  <a:srgbClr val="002060"/>
                </a:solidFill>
                <a:latin typeface="Calibri" pitchFamily="34" charset="0"/>
                <a:ea typeface="ＭＳ Ｐゴシック" charset="-128"/>
                <a:cs typeface="Calibri" pitchFamily="34" charset="0"/>
              </a:rPr>
              <a:t> </a:t>
            </a:r>
            <a:r>
              <a:rPr lang="de-AT" sz="1600" b="1" i="1" dirty="0" err="1" smtClean="0">
                <a:solidFill>
                  <a:srgbClr val="002060"/>
                </a:solidFill>
                <a:latin typeface="Calibri" pitchFamily="34" charset="0"/>
                <a:ea typeface="ＭＳ Ｐゴシック" charset="-128"/>
                <a:cs typeface="Calibri" pitchFamily="34" charset="0"/>
              </a:rPr>
              <a:t>ancilla</a:t>
            </a:r>
            <a:endParaRPr lang="de-AT" sz="1600" b="1" i="1" dirty="0">
              <a:solidFill>
                <a:srgbClr val="002060"/>
              </a:solidFill>
              <a:latin typeface="Calibri" pitchFamily="34" charset="0"/>
              <a:ea typeface="ＭＳ Ｐゴシック" charset="-128"/>
              <a:cs typeface="Calibri" pitchFamily="34" charset="0"/>
            </a:endParaRPr>
          </a:p>
        </p:txBody>
      </p:sp>
      <p:sp>
        <p:nvSpPr>
          <p:cNvPr id="23" name="Text Box 7"/>
          <p:cNvSpPr txBox="1">
            <a:spLocks noChangeArrowheads="1"/>
          </p:cNvSpPr>
          <p:nvPr/>
        </p:nvSpPr>
        <p:spPr bwMode="auto">
          <a:xfrm>
            <a:off x="5375275" y="6197600"/>
            <a:ext cx="386836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de-DE" sz="1600" dirty="0" err="1" smtClean="0">
                <a:solidFill>
                  <a:srgbClr val="000000"/>
                </a:solidFill>
                <a:latin typeface="Arial"/>
                <a:ea typeface="ＭＳ Ｐゴシック" charset="-128"/>
                <a:sym typeface="Wingdings" pitchFamily="2" charset="2"/>
              </a:rPr>
              <a:t>Without</a:t>
            </a:r>
            <a:r>
              <a:rPr lang="de-DE" sz="1600" dirty="0" smtClean="0">
                <a:solidFill>
                  <a:srgbClr val="000000"/>
                </a:solidFill>
                <a:latin typeface="Arial"/>
                <a:ea typeface="ＭＳ Ｐゴシック" charset="-128"/>
                <a:sym typeface="Wingdings" pitchFamily="2" charset="2"/>
              </a:rPr>
              <a:t> </a:t>
            </a:r>
            <a:r>
              <a:rPr lang="de-DE" sz="1600" dirty="0" err="1" smtClean="0">
                <a:solidFill>
                  <a:srgbClr val="000000"/>
                </a:solidFill>
                <a:latin typeface="Arial"/>
                <a:ea typeface="ＭＳ Ｐゴシック" charset="-128"/>
                <a:sym typeface="Wingdings" pitchFamily="2" charset="2"/>
              </a:rPr>
              <a:t>ancilla</a:t>
            </a:r>
            <a:r>
              <a:rPr lang="de-DE" sz="1600" dirty="0" smtClean="0">
                <a:solidFill>
                  <a:srgbClr val="000000"/>
                </a:solidFill>
                <a:latin typeface="Arial"/>
                <a:ea typeface="ＭＳ Ｐゴシック" charset="-128"/>
                <a:sym typeface="Wingdings" pitchFamily="2" charset="2"/>
              </a:rPr>
              <a:t>: </a:t>
            </a:r>
            <a:r>
              <a:rPr lang="de-DE" sz="1600" dirty="0" err="1" smtClean="0">
                <a:solidFill>
                  <a:srgbClr val="000000"/>
                </a:solidFill>
                <a:latin typeface="Arial"/>
                <a:ea typeface="ＭＳ Ｐゴシック" charset="-128"/>
                <a:sym typeface="Wingdings" pitchFamily="2" charset="2"/>
              </a:rPr>
              <a:t>see</a:t>
            </a:r>
            <a:r>
              <a:rPr lang="de-DE" sz="1600" dirty="0" smtClean="0">
                <a:solidFill>
                  <a:srgbClr val="000000"/>
                </a:solidFill>
                <a:latin typeface="Arial"/>
                <a:ea typeface="ＭＳ Ｐゴシック" charset="-128"/>
                <a:sym typeface="Wingdings" pitchFamily="2" charset="2"/>
              </a:rPr>
              <a:t> e.g. </a:t>
            </a:r>
            <a:r>
              <a:rPr lang="de-DE" sz="1600" dirty="0" err="1" smtClean="0">
                <a:solidFill>
                  <a:srgbClr val="000000"/>
                </a:solidFill>
                <a:latin typeface="Arial"/>
                <a:ea typeface="ＭＳ Ｐゴシック" charset="-128"/>
                <a:sym typeface="Wingdings" pitchFamily="2" charset="2"/>
              </a:rPr>
              <a:t>ion</a:t>
            </a:r>
            <a:r>
              <a:rPr lang="de-DE" sz="1600" dirty="0" smtClean="0">
                <a:solidFill>
                  <a:srgbClr val="000000"/>
                </a:solidFill>
                <a:latin typeface="Arial"/>
                <a:ea typeface="ＭＳ Ｐゴシック" charset="-128"/>
                <a:sym typeface="Wingdings" pitchFamily="2" charset="2"/>
              </a:rPr>
              <a:t> </a:t>
            </a:r>
            <a:r>
              <a:rPr lang="de-DE" sz="1600" dirty="0" err="1" smtClean="0">
                <a:solidFill>
                  <a:srgbClr val="000000"/>
                </a:solidFill>
                <a:latin typeface="Arial"/>
                <a:ea typeface="ＭＳ Ｐゴシック" charset="-128"/>
                <a:sym typeface="Wingdings" pitchFamily="2" charset="2"/>
              </a:rPr>
              <a:t>experiments</a:t>
            </a:r>
            <a:endParaRPr lang="de-DE" sz="1600" dirty="0">
              <a:solidFill>
                <a:srgbClr val="000000"/>
              </a:solidFill>
              <a:latin typeface="Arial"/>
              <a:ea typeface="ＭＳ Ｐゴシック" charset="-128"/>
            </a:endParaRPr>
          </a:p>
          <a:p>
            <a:pPr defTabSz="914400" eaLnBrk="0" fontAlgn="base" hangingPunct="0">
              <a:spcBef>
                <a:spcPct val="0"/>
              </a:spcBef>
              <a:spcAft>
                <a:spcPct val="0"/>
              </a:spcAft>
            </a:pPr>
            <a:r>
              <a:rPr lang="de-DE" sz="1600" i="1" dirty="0" err="1">
                <a:solidFill>
                  <a:srgbClr val="333399"/>
                </a:solidFill>
                <a:latin typeface="Arial"/>
                <a:ea typeface="ＭＳ Ｐゴシック" charset="-128"/>
              </a:rPr>
              <a:t>Leibfried</a:t>
            </a:r>
            <a:r>
              <a:rPr lang="de-DE" sz="1600" i="1" dirty="0">
                <a:solidFill>
                  <a:srgbClr val="333399"/>
                </a:solidFill>
                <a:latin typeface="Arial"/>
                <a:ea typeface="ＭＳ Ｐゴシック" charset="-128"/>
              </a:rPr>
              <a:t> et al., Nature 422, 427 (2003)</a:t>
            </a:r>
          </a:p>
        </p:txBody>
      </p:sp>
    </p:spTree>
    <p:extLst>
      <p:ext uri="{BB962C8B-B14F-4D97-AF65-F5344CB8AC3E}">
        <p14:creationId xmlns:p14="http://schemas.microsoft.com/office/powerpoint/2010/main" val="363474448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6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1022350"/>
            <a:ext cx="4408487" cy="15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2578" name="Rectangle 2"/>
          <p:cNvSpPr>
            <a:spLocks noGrp="1" noChangeArrowheads="1"/>
          </p:cNvSpPr>
          <p:nvPr>
            <p:ph idx="1"/>
          </p:nvPr>
        </p:nvSpPr>
        <p:spPr>
          <a:xfrm>
            <a:off x="9432925" y="1589088"/>
            <a:ext cx="8569325" cy="4525962"/>
          </a:xfrm>
        </p:spPr>
        <p:txBody>
          <a:bodyPr/>
          <a:lstStyle/>
          <a:p>
            <a:r>
              <a:rPr lang="de-DE" dirty="0" err="1"/>
              <a:t>Examples</a:t>
            </a:r>
            <a:r>
              <a:rPr lang="de-DE" dirty="0"/>
              <a:t> </a:t>
            </a:r>
            <a:r>
              <a:rPr lang="de-DE" dirty="0" err="1"/>
              <a:t>and</a:t>
            </a:r>
            <a:r>
              <a:rPr lang="de-DE" dirty="0"/>
              <a:t> </a:t>
            </a:r>
            <a:r>
              <a:rPr lang="de-DE" dirty="0" err="1"/>
              <a:t>current</a:t>
            </a:r>
            <a:r>
              <a:rPr lang="de-DE" dirty="0"/>
              <a:t> </a:t>
            </a:r>
            <a:r>
              <a:rPr lang="de-DE" dirty="0" err="1"/>
              <a:t>performance</a:t>
            </a:r>
            <a:endParaRPr lang="de-DE" dirty="0"/>
          </a:p>
          <a:p>
            <a:endParaRPr lang="de-DE" dirty="0"/>
          </a:p>
          <a:p>
            <a:r>
              <a:rPr lang="de-DE" dirty="0" err="1"/>
              <a:t>Our</a:t>
            </a:r>
            <a:r>
              <a:rPr lang="de-DE" dirty="0"/>
              <a:t> </a:t>
            </a:r>
            <a:r>
              <a:rPr lang="de-DE" dirty="0" err="1"/>
              <a:t>scheme</a:t>
            </a:r>
            <a:r>
              <a:rPr lang="de-DE" dirty="0"/>
              <a:t>:</a:t>
            </a:r>
          </a:p>
          <a:p>
            <a:endParaRPr lang="de-DE" dirty="0"/>
          </a:p>
          <a:p>
            <a:endParaRPr lang="de-DE" dirty="0"/>
          </a:p>
          <a:p>
            <a:r>
              <a:rPr lang="de-DE" dirty="0" err="1"/>
              <a:t>Why</a:t>
            </a:r>
            <a:r>
              <a:rPr lang="de-DE" dirty="0"/>
              <a:t> so different?</a:t>
            </a:r>
          </a:p>
        </p:txBody>
      </p:sp>
      <p:sp>
        <p:nvSpPr>
          <p:cNvPr id="2072579" name="Text Box 3"/>
          <p:cNvSpPr txBox="1">
            <a:spLocks noChangeArrowheads="1"/>
          </p:cNvSpPr>
          <p:nvPr/>
        </p:nvSpPr>
        <p:spPr bwMode="auto">
          <a:xfrm>
            <a:off x="63500" y="101600"/>
            <a:ext cx="9144000" cy="457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400" b="1" dirty="0" err="1">
                <a:solidFill>
                  <a:srgbClr val="333399"/>
                </a:solidFill>
                <a:effectLst>
                  <a:outerShdw blurRad="38100" dist="38100" dir="2700000" algn="tl">
                    <a:srgbClr val="C0C0C0"/>
                  </a:outerShdw>
                </a:effectLst>
                <a:latin typeface="Arial"/>
                <a:ea typeface="ＭＳ Ｐゴシック" charset="-128"/>
              </a:rPr>
              <a:t>Towards</a:t>
            </a:r>
            <a:r>
              <a:rPr lang="de-DE" sz="2400" b="1" dirty="0">
                <a:solidFill>
                  <a:srgbClr val="333399"/>
                </a:solidFill>
                <a:effectLst>
                  <a:outerShdw blurRad="38100" dist="38100" dir="2700000" algn="tl">
                    <a:srgbClr val="C0C0C0"/>
                  </a:outerShdw>
                </a:effectLst>
                <a:latin typeface="Arial"/>
                <a:ea typeface="ＭＳ Ｐゴシック" charset="-128"/>
              </a:rPr>
              <a:t> </a:t>
            </a:r>
            <a:r>
              <a:rPr lang="de-DE" sz="2400" b="1" dirty="0" err="1">
                <a:solidFill>
                  <a:srgbClr val="333399"/>
                </a:solidFill>
                <a:effectLst>
                  <a:outerShdw blurRad="38100" dist="38100" dir="2700000" algn="tl">
                    <a:srgbClr val="C0C0C0"/>
                  </a:outerShdw>
                </a:effectLst>
                <a:latin typeface="Arial"/>
                <a:ea typeface="ＭＳ Ｐゴシック" charset="-128"/>
              </a:rPr>
              <a:t>tests</a:t>
            </a:r>
            <a:r>
              <a:rPr lang="de-DE" sz="2400" b="1" dirty="0">
                <a:solidFill>
                  <a:srgbClr val="333399"/>
                </a:solidFill>
                <a:effectLst>
                  <a:outerShdw blurRad="38100" dist="38100" dir="2700000" algn="tl">
                    <a:srgbClr val="C0C0C0"/>
                  </a:outerShdw>
                </a:effectLst>
                <a:latin typeface="Arial"/>
                <a:ea typeface="ＭＳ Ｐゴシック" charset="-128"/>
              </a:rPr>
              <a:t> </a:t>
            </a:r>
            <a:r>
              <a:rPr lang="de-DE" sz="2400" b="1" dirty="0" err="1">
                <a:solidFill>
                  <a:srgbClr val="333399"/>
                </a:solidFill>
                <a:effectLst>
                  <a:outerShdw blurRad="38100" dist="38100" dir="2700000" algn="tl">
                    <a:srgbClr val="C0C0C0"/>
                  </a:outerShdw>
                </a:effectLst>
                <a:latin typeface="Arial"/>
                <a:ea typeface="ＭＳ Ｐゴシック" charset="-128"/>
              </a:rPr>
              <a:t>of</a:t>
            </a:r>
            <a:r>
              <a:rPr lang="de-DE" sz="2400" b="1" dirty="0">
                <a:solidFill>
                  <a:srgbClr val="333399"/>
                </a:solidFill>
                <a:effectLst>
                  <a:outerShdw blurRad="38100" dist="38100" dir="2700000" algn="tl">
                    <a:srgbClr val="C0C0C0"/>
                  </a:outerShdw>
                </a:effectLst>
                <a:latin typeface="Arial"/>
                <a:ea typeface="ＭＳ Ｐゴシック" charset="-128"/>
              </a:rPr>
              <a:t> </a:t>
            </a:r>
            <a:r>
              <a:rPr lang="de-DE" sz="2400" b="1" dirty="0" err="1">
                <a:solidFill>
                  <a:srgbClr val="333399"/>
                </a:solidFill>
                <a:effectLst>
                  <a:outerShdw blurRad="38100" dist="38100" dir="2700000" algn="tl">
                    <a:srgbClr val="C0C0C0"/>
                  </a:outerShdw>
                </a:effectLst>
                <a:latin typeface="Arial"/>
                <a:ea typeface="ＭＳ Ｐゴシック" charset="-128"/>
              </a:rPr>
              <a:t>quantum</a:t>
            </a:r>
            <a:r>
              <a:rPr lang="de-DE" sz="2400" b="1" dirty="0">
                <a:solidFill>
                  <a:srgbClr val="333399"/>
                </a:solidFill>
                <a:effectLst>
                  <a:outerShdw blurRad="38100" dist="38100" dir="2700000" algn="tl">
                    <a:srgbClr val="C0C0C0"/>
                  </a:outerShdw>
                </a:effectLst>
                <a:latin typeface="Arial"/>
                <a:ea typeface="ＭＳ Ｐゴシック" charset="-128"/>
              </a:rPr>
              <a:t> </a:t>
            </a:r>
            <a:r>
              <a:rPr lang="de-DE" sz="2400" b="1" dirty="0" err="1">
                <a:solidFill>
                  <a:srgbClr val="333399"/>
                </a:solidFill>
                <a:effectLst>
                  <a:outerShdw blurRad="38100" dist="38100" dir="2700000" algn="tl">
                    <a:srgbClr val="C0C0C0"/>
                  </a:outerShdw>
                </a:effectLst>
                <a:latin typeface="Arial"/>
                <a:ea typeface="ＭＳ Ｐゴシック" charset="-128"/>
              </a:rPr>
              <a:t>gravity</a:t>
            </a:r>
            <a:r>
              <a:rPr lang="de-DE" sz="2400" b="1" dirty="0">
                <a:solidFill>
                  <a:srgbClr val="333399"/>
                </a:solidFill>
                <a:effectLst>
                  <a:outerShdw blurRad="38100" dist="38100" dir="2700000" algn="tl">
                    <a:srgbClr val="C0C0C0"/>
                  </a:outerShdw>
                </a:effectLst>
                <a:latin typeface="Arial"/>
                <a:ea typeface="ＭＳ Ｐゴシック" charset="-128"/>
              </a:rPr>
              <a:t> </a:t>
            </a:r>
            <a:r>
              <a:rPr lang="de-DE" sz="2400" b="1" dirty="0" err="1">
                <a:solidFill>
                  <a:srgbClr val="333399"/>
                </a:solidFill>
                <a:effectLst>
                  <a:outerShdw blurRad="38100" dist="38100" dir="2700000" algn="tl">
                    <a:srgbClr val="C0C0C0"/>
                  </a:outerShdw>
                </a:effectLst>
                <a:latin typeface="Arial"/>
                <a:ea typeface="ＭＳ Ｐゴシック" charset="-128"/>
              </a:rPr>
              <a:t>predictions</a:t>
            </a:r>
            <a:r>
              <a:rPr lang="de-DE" sz="2400" b="1" dirty="0">
                <a:solidFill>
                  <a:srgbClr val="333399"/>
                </a:solidFill>
                <a:effectLst>
                  <a:outerShdw blurRad="38100" dist="38100" dir="2700000" algn="tl">
                    <a:srgbClr val="C0C0C0"/>
                  </a:outerShdw>
                </a:effectLst>
                <a:latin typeface="Arial"/>
                <a:ea typeface="ＭＳ Ｐゴシック" charset="-128"/>
              </a:rPr>
              <a:t>?</a:t>
            </a:r>
          </a:p>
        </p:txBody>
      </p:sp>
      <p:pic>
        <p:nvPicPr>
          <p:cNvPr id="207258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5946775"/>
            <a:ext cx="4059238" cy="12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58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2388" y="3367088"/>
            <a:ext cx="2511425" cy="8191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2585" name="Text Box 9"/>
          <p:cNvSpPr txBox="1">
            <a:spLocks noChangeArrowheads="1"/>
          </p:cNvSpPr>
          <p:nvPr/>
        </p:nvSpPr>
        <p:spPr bwMode="auto">
          <a:xfrm>
            <a:off x="63500" y="806450"/>
            <a:ext cx="227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eaLnBrk="0" fontAlgn="base" hangingPunct="0">
              <a:spcBef>
                <a:spcPct val="0"/>
              </a:spcBef>
              <a:spcAft>
                <a:spcPct val="0"/>
              </a:spcAft>
            </a:pPr>
            <a:r>
              <a:rPr lang="de-DE" sz="1600" i="1">
                <a:solidFill>
                  <a:srgbClr val="000000"/>
                </a:solidFill>
                <a:latin typeface="Arial"/>
                <a:ea typeface="ＭＳ Ｐゴシック" charset="-128"/>
              </a:rPr>
              <a:t>Current state of the art:</a:t>
            </a:r>
          </a:p>
        </p:txBody>
      </p:sp>
      <p:sp>
        <p:nvSpPr>
          <p:cNvPr id="2072586" name="Text Box 10"/>
          <p:cNvSpPr txBox="1">
            <a:spLocks noChangeArrowheads="1"/>
          </p:cNvSpPr>
          <p:nvPr/>
        </p:nvSpPr>
        <p:spPr bwMode="auto">
          <a:xfrm>
            <a:off x="-53975" y="2620963"/>
            <a:ext cx="39004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eaLnBrk="0" fontAlgn="base" hangingPunct="0">
              <a:spcBef>
                <a:spcPct val="0"/>
              </a:spcBef>
              <a:spcAft>
                <a:spcPct val="0"/>
              </a:spcAft>
            </a:pPr>
            <a:r>
              <a:rPr lang="de-DE" sz="1600" b="1" i="1">
                <a:solidFill>
                  <a:srgbClr val="000000"/>
                </a:solidFill>
                <a:latin typeface="Arial"/>
                <a:ea typeface="ＭＳ Ｐゴシック" charset="-128"/>
              </a:rPr>
              <a:t>Estimates for optomechanics scheme:</a:t>
            </a:r>
          </a:p>
        </p:txBody>
      </p:sp>
      <p:pic>
        <p:nvPicPr>
          <p:cNvPr id="207258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90063" y="2514600"/>
            <a:ext cx="3627437" cy="210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2588" name="Text Box 12"/>
          <p:cNvSpPr txBox="1">
            <a:spLocks noChangeArrowheads="1"/>
          </p:cNvSpPr>
          <p:nvPr/>
        </p:nvSpPr>
        <p:spPr bwMode="auto">
          <a:xfrm>
            <a:off x="73025" y="2990850"/>
            <a:ext cx="5376863"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algn="l">
              <a:defRPr sz="2400">
                <a:solidFill>
                  <a:schemeClr val="tx1"/>
                </a:solidFill>
                <a:latin typeface="Arial" charset="0"/>
                <a:ea typeface="ＭＳ Ｐゴシック" charset="-128"/>
              </a:defRPr>
            </a:lvl1pPr>
            <a:lvl2pPr marL="1066800" indent="-609600" algn="l">
              <a:defRPr sz="2400">
                <a:solidFill>
                  <a:schemeClr val="tx1"/>
                </a:solidFill>
                <a:latin typeface="Arial" charset="0"/>
                <a:ea typeface="ＭＳ Ｐゴシック" charset="-128"/>
              </a:defRPr>
            </a:lvl2pPr>
            <a:lvl3pPr marL="1524000" indent="-609600" algn="l">
              <a:defRPr sz="2400">
                <a:solidFill>
                  <a:schemeClr val="tx1"/>
                </a:solidFill>
                <a:latin typeface="Arial" charset="0"/>
                <a:ea typeface="ＭＳ Ｐゴシック" charset="-128"/>
              </a:defRPr>
            </a:lvl3pPr>
            <a:lvl4pPr marL="1981200" indent="-609600" algn="l">
              <a:defRPr sz="2400">
                <a:solidFill>
                  <a:schemeClr val="tx1"/>
                </a:solidFill>
                <a:latin typeface="Arial" charset="0"/>
                <a:ea typeface="ＭＳ Ｐゴシック" charset="-128"/>
              </a:defRPr>
            </a:lvl4pPr>
            <a:lvl5pPr marL="2438400" indent="-609600" algn="l">
              <a:defRPr sz="2400">
                <a:solidFill>
                  <a:schemeClr val="tx1"/>
                </a:solidFill>
                <a:latin typeface="Arial" charset="0"/>
                <a:ea typeface="ＭＳ Ｐゴシック" charset="-128"/>
              </a:defRPr>
            </a:lvl5pPr>
            <a:lvl6pPr marL="2895600" indent="-609600" eaLnBrk="0" fontAlgn="base" hangingPunct="0">
              <a:spcBef>
                <a:spcPct val="0"/>
              </a:spcBef>
              <a:spcAft>
                <a:spcPct val="0"/>
              </a:spcAft>
              <a:defRPr sz="2400">
                <a:solidFill>
                  <a:schemeClr val="tx1"/>
                </a:solidFill>
                <a:latin typeface="Arial" charset="0"/>
                <a:ea typeface="ＭＳ Ｐゴシック" charset="-128"/>
              </a:defRPr>
            </a:lvl6pPr>
            <a:lvl7pPr marL="3352800" indent="-609600" eaLnBrk="0" fontAlgn="base" hangingPunct="0">
              <a:spcBef>
                <a:spcPct val="0"/>
              </a:spcBef>
              <a:spcAft>
                <a:spcPct val="0"/>
              </a:spcAft>
              <a:defRPr sz="2400">
                <a:solidFill>
                  <a:schemeClr val="tx1"/>
                </a:solidFill>
                <a:latin typeface="Arial" charset="0"/>
                <a:ea typeface="ＭＳ Ｐゴシック" charset="-128"/>
              </a:defRPr>
            </a:lvl7pPr>
            <a:lvl8pPr marL="3810000" indent="-609600" eaLnBrk="0" fontAlgn="base" hangingPunct="0">
              <a:spcBef>
                <a:spcPct val="0"/>
              </a:spcBef>
              <a:spcAft>
                <a:spcPct val="0"/>
              </a:spcAft>
              <a:defRPr sz="2400">
                <a:solidFill>
                  <a:schemeClr val="tx1"/>
                </a:solidFill>
                <a:latin typeface="Arial" charset="0"/>
                <a:ea typeface="ＭＳ Ｐゴシック" charset="-128"/>
              </a:defRPr>
            </a:lvl8pPr>
            <a:lvl9pPr marL="4267200" indent="-609600" eaLnBrk="0" fontAlgn="base" hangingPunct="0">
              <a:spcBef>
                <a:spcPct val="0"/>
              </a:spcBef>
              <a:spcAft>
                <a:spcPct val="0"/>
              </a:spcAft>
              <a:defRPr sz="2400">
                <a:solidFill>
                  <a:schemeClr val="tx1"/>
                </a:solidFill>
                <a:latin typeface="Arial" charset="0"/>
                <a:ea typeface="ＭＳ Ｐゴシック" charset="-128"/>
              </a:defRPr>
            </a:lvl9pPr>
          </a:lstStyle>
          <a:p>
            <a:pPr defTabSz="914400" eaLnBrk="0" fontAlgn="base" hangingPunct="0">
              <a:spcBef>
                <a:spcPct val="0"/>
              </a:spcBef>
              <a:spcAft>
                <a:spcPct val="0"/>
              </a:spcAft>
              <a:buFontTx/>
              <a:buAutoNum type="romanUcParenR"/>
            </a:pPr>
            <a:r>
              <a:rPr lang="de-DE" sz="1600">
                <a:solidFill>
                  <a:srgbClr val="000000"/>
                </a:solidFill>
                <a:latin typeface="Arial"/>
              </a:rPr>
              <a:t>m = 100pg, w</a:t>
            </a:r>
            <a:r>
              <a:rPr lang="de-DE" sz="1600" baseline="-25000">
                <a:solidFill>
                  <a:srgbClr val="000000"/>
                </a:solidFill>
                <a:latin typeface="Arial"/>
              </a:rPr>
              <a:t>m</a:t>
            </a:r>
            <a:r>
              <a:rPr lang="de-DE" sz="1600">
                <a:solidFill>
                  <a:srgbClr val="000000"/>
                </a:solidFill>
                <a:latin typeface="Arial"/>
              </a:rPr>
              <a:t> = 10</a:t>
            </a:r>
            <a:r>
              <a:rPr lang="de-DE" sz="1600" baseline="30000">
                <a:solidFill>
                  <a:srgbClr val="000000"/>
                </a:solidFill>
                <a:latin typeface="Arial"/>
              </a:rPr>
              <a:t>5</a:t>
            </a:r>
            <a:r>
              <a:rPr lang="de-DE" sz="1600">
                <a:solidFill>
                  <a:srgbClr val="000000"/>
                </a:solidFill>
                <a:latin typeface="Arial"/>
              </a:rPr>
              <a:t> Hz, l = 600nm, </a:t>
            </a:r>
          </a:p>
          <a:p>
            <a:pPr defTabSz="914400" eaLnBrk="0" fontAlgn="base" hangingPunct="0">
              <a:spcBef>
                <a:spcPct val="0"/>
              </a:spcBef>
              <a:spcAft>
                <a:spcPct val="0"/>
              </a:spcAft>
            </a:pPr>
            <a:r>
              <a:rPr lang="de-DE" sz="1600">
                <a:solidFill>
                  <a:srgbClr val="000000"/>
                </a:solidFill>
                <a:latin typeface="Arial"/>
              </a:rPr>
              <a:t>	F = 10</a:t>
            </a:r>
            <a:r>
              <a:rPr lang="de-DE" sz="1600" baseline="30000">
                <a:solidFill>
                  <a:srgbClr val="000000"/>
                </a:solidFill>
                <a:latin typeface="Arial"/>
              </a:rPr>
              <a:t>5</a:t>
            </a:r>
            <a:r>
              <a:rPr lang="de-DE" sz="1600">
                <a:solidFill>
                  <a:srgbClr val="000000"/>
                </a:solidFill>
                <a:latin typeface="Arial"/>
              </a:rPr>
              <a:t>, N</a:t>
            </a:r>
            <a:r>
              <a:rPr lang="de-DE" sz="1600" baseline="-25000">
                <a:solidFill>
                  <a:srgbClr val="000000"/>
                </a:solidFill>
                <a:latin typeface="Arial"/>
              </a:rPr>
              <a:t>P</a:t>
            </a:r>
            <a:r>
              <a:rPr lang="de-DE" sz="1600">
                <a:solidFill>
                  <a:srgbClr val="000000"/>
                </a:solidFill>
                <a:latin typeface="Arial"/>
              </a:rPr>
              <a:t> = 10</a:t>
            </a:r>
            <a:r>
              <a:rPr lang="de-DE" sz="1600" baseline="30000">
                <a:solidFill>
                  <a:srgbClr val="000000"/>
                </a:solidFill>
                <a:latin typeface="Arial"/>
              </a:rPr>
              <a:t>12</a:t>
            </a:r>
            <a:r>
              <a:rPr lang="de-DE" sz="1600">
                <a:solidFill>
                  <a:srgbClr val="000000"/>
                </a:solidFill>
                <a:latin typeface="Arial"/>
              </a:rPr>
              <a:t> photons, pulse duration t = 1/k</a:t>
            </a:r>
          </a:p>
          <a:p>
            <a:pPr defTabSz="914400" eaLnBrk="0" fontAlgn="base" hangingPunct="0">
              <a:spcBef>
                <a:spcPct val="0"/>
              </a:spcBef>
              <a:spcAft>
                <a:spcPct val="0"/>
              </a:spcAft>
            </a:pPr>
            <a:r>
              <a:rPr lang="de-DE" sz="1600">
                <a:solidFill>
                  <a:srgbClr val="000000"/>
                </a:solidFill>
                <a:latin typeface="Arial"/>
              </a:rPr>
              <a:t>	</a:t>
            </a:r>
            <a:r>
              <a:rPr lang="de-DE" sz="1600">
                <a:solidFill>
                  <a:srgbClr val="000000"/>
                </a:solidFill>
                <a:latin typeface="Arial"/>
                <a:sym typeface="Wingdings" pitchFamily="2" charset="2"/>
              </a:rPr>
              <a:t> </a:t>
            </a:r>
            <a:r>
              <a:rPr lang="de-DE" sz="2000" b="1">
                <a:solidFill>
                  <a:srgbClr val="333399"/>
                </a:solidFill>
                <a:effectLst>
                  <a:outerShdw blurRad="38100" dist="38100" dir="2700000" algn="tl">
                    <a:srgbClr val="C0C0C0"/>
                  </a:outerShdw>
                </a:effectLst>
                <a:latin typeface="Arial"/>
                <a:sym typeface="Wingdings" pitchFamily="2" charset="2"/>
              </a:rPr>
              <a:t>b</a:t>
            </a:r>
            <a:r>
              <a:rPr lang="de-DE" sz="2000" b="1" baseline="-25000">
                <a:solidFill>
                  <a:srgbClr val="333399"/>
                </a:solidFill>
                <a:effectLst>
                  <a:outerShdw blurRad="38100" dist="38100" dir="2700000" algn="tl">
                    <a:srgbClr val="C0C0C0"/>
                  </a:outerShdw>
                </a:effectLst>
                <a:latin typeface="Arial"/>
                <a:sym typeface="Wingdings" pitchFamily="2" charset="2"/>
              </a:rPr>
              <a:t>0, max</a:t>
            </a:r>
            <a:r>
              <a:rPr lang="de-DE" sz="2000" b="1">
                <a:solidFill>
                  <a:srgbClr val="333399"/>
                </a:solidFill>
                <a:effectLst>
                  <a:outerShdw blurRad="38100" dist="38100" dir="2700000" algn="tl">
                    <a:srgbClr val="C0C0C0"/>
                  </a:outerShdw>
                </a:effectLst>
                <a:latin typeface="Arial"/>
                <a:sym typeface="Wingdings" pitchFamily="2" charset="2"/>
              </a:rPr>
              <a:t> &lt; 10</a:t>
            </a:r>
            <a:r>
              <a:rPr lang="de-DE" sz="2000" b="1" baseline="30000">
                <a:solidFill>
                  <a:srgbClr val="333399"/>
                </a:solidFill>
                <a:effectLst>
                  <a:outerShdw blurRad="38100" dist="38100" dir="2700000" algn="tl">
                    <a:srgbClr val="C0C0C0"/>
                  </a:outerShdw>
                </a:effectLst>
                <a:latin typeface="Arial"/>
                <a:sym typeface="Wingdings" pitchFamily="2" charset="2"/>
              </a:rPr>
              <a:t>5</a:t>
            </a:r>
            <a:r>
              <a:rPr lang="de-DE" sz="1600">
                <a:solidFill>
                  <a:srgbClr val="000000"/>
                </a:solidFill>
                <a:latin typeface="Arial"/>
                <a:sym typeface="Wingdings" pitchFamily="2" charset="2"/>
              </a:rPr>
              <a:t> </a:t>
            </a:r>
            <a:r>
              <a:rPr lang="de-DE" sz="1600">
                <a:solidFill>
                  <a:srgbClr val="000000"/>
                </a:solidFill>
                <a:latin typeface="Arial"/>
              </a:rPr>
              <a:t> </a:t>
            </a:r>
          </a:p>
        </p:txBody>
      </p:sp>
      <p:pic>
        <p:nvPicPr>
          <p:cNvPr id="2072589"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7088" y="1847850"/>
            <a:ext cx="3482975" cy="234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2590" name="Text Box 14"/>
          <p:cNvSpPr txBox="1">
            <a:spLocks noChangeArrowheads="1"/>
          </p:cNvSpPr>
          <p:nvPr/>
        </p:nvSpPr>
        <p:spPr bwMode="auto">
          <a:xfrm>
            <a:off x="0" y="4121150"/>
            <a:ext cx="5376863"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algn="l">
              <a:defRPr sz="2400">
                <a:solidFill>
                  <a:schemeClr val="tx1"/>
                </a:solidFill>
                <a:latin typeface="Arial" charset="0"/>
                <a:ea typeface="ＭＳ Ｐゴシック" charset="-128"/>
              </a:defRPr>
            </a:lvl1pPr>
            <a:lvl2pPr marL="1066800" indent="-609600" algn="l">
              <a:defRPr sz="2400">
                <a:solidFill>
                  <a:schemeClr val="tx1"/>
                </a:solidFill>
                <a:latin typeface="Arial" charset="0"/>
                <a:ea typeface="ＭＳ Ｐゴシック" charset="-128"/>
              </a:defRPr>
            </a:lvl2pPr>
            <a:lvl3pPr marL="1524000" indent="-609600" algn="l">
              <a:defRPr sz="2400">
                <a:solidFill>
                  <a:schemeClr val="tx1"/>
                </a:solidFill>
                <a:latin typeface="Arial" charset="0"/>
                <a:ea typeface="ＭＳ Ｐゴシック" charset="-128"/>
              </a:defRPr>
            </a:lvl3pPr>
            <a:lvl4pPr marL="1981200" indent="-609600" algn="l">
              <a:defRPr sz="2400">
                <a:solidFill>
                  <a:schemeClr val="tx1"/>
                </a:solidFill>
                <a:latin typeface="Arial" charset="0"/>
                <a:ea typeface="ＭＳ Ｐゴシック" charset="-128"/>
              </a:defRPr>
            </a:lvl4pPr>
            <a:lvl5pPr marL="2438400" indent="-609600" algn="l">
              <a:defRPr sz="2400">
                <a:solidFill>
                  <a:schemeClr val="tx1"/>
                </a:solidFill>
                <a:latin typeface="Arial" charset="0"/>
                <a:ea typeface="ＭＳ Ｐゴシック" charset="-128"/>
              </a:defRPr>
            </a:lvl5pPr>
            <a:lvl6pPr marL="2895600" indent="-609600" eaLnBrk="0" fontAlgn="base" hangingPunct="0">
              <a:spcBef>
                <a:spcPct val="0"/>
              </a:spcBef>
              <a:spcAft>
                <a:spcPct val="0"/>
              </a:spcAft>
              <a:defRPr sz="2400">
                <a:solidFill>
                  <a:schemeClr val="tx1"/>
                </a:solidFill>
                <a:latin typeface="Arial" charset="0"/>
                <a:ea typeface="ＭＳ Ｐゴシック" charset="-128"/>
              </a:defRPr>
            </a:lvl6pPr>
            <a:lvl7pPr marL="3352800" indent="-609600" eaLnBrk="0" fontAlgn="base" hangingPunct="0">
              <a:spcBef>
                <a:spcPct val="0"/>
              </a:spcBef>
              <a:spcAft>
                <a:spcPct val="0"/>
              </a:spcAft>
              <a:defRPr sz="2400">
                <a:solidFill>
                  <a:schemeClr val="tx1"/>
                </a:solidFill>
                <a:latin typeface="Arial" charset="0"/>
                <a:ea typeface="ＭＳ Ｐゴシック" charset="-128"/>
              </a:defRPr>
            </a:lvl7pPr>
            <a:lvl8pPr marL="3810000" indent="-609600" eaLnBrk="0" fontAlgn="base" hangingPunct="0">
              <a:spcBef>
                <a:spcPct val="0"/>
              </a:spcBef>
              <a:spcAft>
                <a:spcPct val="0"/>
              </a:spcAft>
              <a:defRPr sz="2400">
                <a:solidFill>
                  <a:schemeClr val="tx1"/>
                </a:solidFill>
                <a:latin typeface="Arial" charset="0"/>
                <a:ea typeface="ＭＳ Ｐゴシック" charset="-128"/>
              </a:defRPr>
            </a:lvl8pPr>
            <a:lvl9pPr marL="4267200" indent="-609600" eaLnBrk="0" fontAlgn="base" hangingPunct="0">
              <a:spcBef>
                <a:spcPct val="0"/>
              </a:spcBef>
              <a:spcAft>
                <a:spcPct val="0"/>
              </a:spcAft>
              <a:defRPr sz="2400">
                <a:solidFill>
                  <a:schemeClr val="tx1"/>
                </a:solidFill>
                <a:latin typeface="Arial" charset="0"/>
                <a:ea typeface="ＭＳ Ｐゴシック" charset="-128"/>
              </a:defRPr>
            </a:lvl9pPr>
          </a:lstStyle>
          <a:p>
            <a:pPr defTabSz="914400" eaLnBrk="0" fontAlgn="base" hangingPunct="0">
              <a:spcBef>
                <a:spcPct val="0"/>
              </a:spcBef>
              <a:spcAft>
                <a:spcPct val="0"/>
              </a:spcAft>
            </a:pPr>
            <a:r>
              <a:rPr lang="de-DE" sz="1600">
                <a:solidFill>
                  <a:srgbClr val="000000"/>
                </a:solidFill>
                <a:latin typeface="Arial"/>
              </a:rPr>
              <a:t>II)	m = 100pg, w</a:t>
            </a:r>
            <a:r>
              <a:rPr lang="de-DE" sz="1600" baseline="-25000">
                <a:solidFill>
                  <a:srgbClr val="000000"/>
                </a:solidFill>
                <a:latin typeface="Arial"/>
              </a:rPr>
              <a:t>m</a:t>
            </a:r>
            <a:r>
              <a:rPr lang="de-DE" sz="1600">
                <a:solidFill>
                  <a:srgbClr val="000000"/>
                </a:solidFill>
                <a:latin typeface="Arial"/>
              </a:rPr>
              <a:t> = 10</a:t>
            </a:r>
            <a:r>
              <a:rPr lang="de-DE" sz="1600" baseline="30000">
                <a:solidFill>
                  <a:srgbClr val="000000"/>
                </a:solidFill>
                <a:latin typeface="Arial"/>
              </a:rPr>
              <a:t>5</a:t>
            </a:r>
            <a:r>
              <a:rPr lang="de-DE" sz="1600">
                <a:solidFill>
                  <a:srgbClr val="000000"/>
                </a:solidFill>
                <a:latin typeface="Arial"/>
              </a:rPr>
              <a:t> Hz, l = 600nm, </a:t>
            </a:r>
          </a:p>
          <a:p>
            <a:pPr defTabSz="914400" eaLnBrk="0" fontAlgn="base" hangingPunct="0">
              <a:spcBef>
                <a:spcPct val="0"/>
              </a:spcBef>
              <a:spcAft>
                <a:spcPct val="0"/>
              </a:spcAft>
            </a:pPr>
            <a:r>
              <a:rPr lang="de-DE" sz="1600">
                <a:solidFill>
                  <a:srgbClr val="000000"/>
                </a:solidFill>
                <a:latin typeface="Arial"/>
              </a:rPr>
              <a:t>	F = 10</a:t>
            </a:r>
            <a:r>
              <a:rPr lang="de-DE" sz="1600" baseline="30000">
                <a:solidFill>
                  <a:srgbClr val="000000"/>
                </a:solidFill>
                <a:latin typeface="Arial"/>
              </a:rPr>
              <a:t>6</a:t>
            </a:r>
            <a:r>
              <a:rPr lang="de-DE" sz="1600">
                <a:solidFill>
                  <a:srgbClr val="000000"/>
                </a:solidFill>
                <a:latin typeface="Arial"/>
              </a:rPr>
              <a:t>, N</a:t>
            </a:r>
            <a:r>
              <a:rPr lang="de-DE" sz="1600" baseline="-25000">
                <a:solidFill>
                  <a:srgbClr val="000000"/>
                </a:solidFill>
                <a:latin typeface="Arial"/>
              </a:rPr>
              <a:t>P</a:t>
            </a:r>
            <a:r>
              <a:rPr lang="de-DE" sz="1600">
                <a:solidFill>
                  <a:srgbClr val="000000"/>
                </a:solidFill>
                <a:latin typeface="Arial"/>
              </a:rPr>
              <a:t> = 10</a:t>
            </a:r>
            <a:r>
              <a:rPr lang="de-DE" sz="1600" baseline="30000">
                <a:solidFill>
                  <a:srgbClr val="000000"/>
                </a:solidFill>
                <a:latin typeface="Arial"/>
              </a:rPr>
              <a:t>13</a:t>
            </a:r>
            <a:r>
              <a:rPr lang="de-DE" sz="1600">
                <a:solidFill>
                  <a:srgbClr val="000000"/>
                </a:solidFill>
                <a:latin typeface="Arial"/>
              </a:rPr>
              <a:t> photons, t= 1/k</a:t>
            </a:r>
          </a:p>
          <a:p>
            <a:pPr defTabSz="914400" eaLnBrk="0" fontAlgn="base" hangingPunct="0">
              <a:spcBef>
                <a:spcPct val="0"/>
              </a:spcBef>
              <a:spcAft>
                <a:spcPct val="0"/>
              </a:spcAft>
            </a:pPr>
            <a:r>
              <a:rPr lang="de-DE" sz="1600">
                <a:solidFill>
                  <a:srgbClr val="000000"/>
                </a:solidFill>
                <a:latin typeface="Arial"/>
              </a:rPr>
              <a:t>	</a:t>
            </a:r>
            <a:r>
              <a:rPr lang="de-DE" sz="1600">
                <a:solidFill>
                  <a:srgbClr val="000000"/>
                </a:solidFill>
                <a:latin typeface="Arial"/>
                <a:sym typeface="Wingdings" pitchFamily="2" charset="2"/>
              </a:rPr>
              <a:t> </a:t>
            </a:r>
            <a:r>
              <a:rPr lang="de-DE" sz="2000" b="1">
                <a:solidFill>
                  <a:srgbClr val="333399"/>
                </a:solidFill>
                <a:effectLst>
                  <a:outerShdw blurRad="38100" dist="38100" dir="2700000" algn="tl">
                    <a:srgbClr val="C0C0C0"/>
                  </a:outerShdw>
                </a:effectLst>
                <a:latin typeface="Arial"/>
                <a:sym typeface="Wingdings" pitchFamily="2" charset="2"/>
              </a:rPr>
              <a:t>b</a:t>
            </a:r>
            <a:r>
              <a:rPr lang="de-DE" sz="2000" b="1" baseline="-25000">
                <a:solidFill>
                  <a:srgbClr val="333399"/>
                </a:solidFill>
                <a:effectLst>
                  <a:outerShdw blurRad="38100" dist="38100" dir="2700000" algn="tl">
                    <a:srgbClr val="C0C0C0"/>
                  </a:outerShdw>
                </a:effectLst>
                <a:latin typeface="Arial"/>
                <a:sym typeface="Wingdings" pitchFamily="2" charset="2"/>
              </a:rPr>
              <a:t>0, max</a:t>
            </a:r>
            <a:r>
              <a:rPr lang="de-DE" sz="2000" b="1">
                <a:solidFill>
                  <a:srgbClr val="333399"/>
                </a:solidFill>
                <a:effectLst>
                  <a:outerShdw blurRad="38100" dist="38100" dir="2700000" algn="tl">
                    <a:srgbClr val="C0C0C0"/>
                  </a:outerShdw>
                </a:effectLst>
                <a:latin typeface="Arial"/>
                <a:sym typeface="Wingdings" pitchFamily="2" charset="2"/>
              </a:rPr>
              <a:t> &lt; 1</a:t>
            </a:r>
            <a:r>
              <a:rPr lang="de-DE" sz="1600">
                <a:solidFill>
                  <a:srgbClr val="000000"/>
                </a:solidFill>
                <a:latin typeface="Arial"/>
                <a:sym typeface="Wingdings" pitchFamily="2" charset="2"/>
              </a:rPr>
              <a:t> </a:t>
            </a:r>
            <a:r>
              <a:rPr lang="de-DE" sz="1600">
                <a:solidFill>
                  <a:srgbClr val="000000"/>
                </a:solidFill>
                <a:latin typeface="Arial"/>
              </a:rPr>
              <a:t> </a:t>
            </a:r>
          </a:p>
        </p:txBody>
      </p:sp>
      <p:sp>
        <p:nvSpPr>
          <p:cNvPr id="2072591" name="Text Box 15"/>
          <p:cNvSpPr txBox="1">
            <a:spLocks noChangeArrowheads="1"/>
          </p:cNvSpPr>
          <p:nvPr/>
        </p:nvSpPr>
        <p:spPr bwMode="auto">
          <a:xfrm>
            <a:off x="0" y="5259388"/>
            <a:ext cx="5376863"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algn="l">
              <a:defRPr sz="2400">
                <a:solidFill>
                  <a:schemeClr val="tx1"/>
                </a:solidFill>
                <a:latin typeface="Arial" charset="0"/>
                <a:ea typeface="ＭＳ Ｐゴシック" charset="-128"/>
              </a:defRPr>
            </a:lvl1pPr>
            <a:lvl2pPr marL="1066800" indent="-609600" algn="l">
              <a:defRPr sz="2400">
                <a:solidFill>
                  <a:schemeClr val="tx1"/>
                </a:solidFill>
                <a:latin typeface="Arial" charset="0"/>
                <a:ea typeface="ＭＳ Ｐゴシック" charset="-128"/>
              </a:defRPr>
            </a:lvl2pPr>
            <a:lvl3pPr marL="1524000" indent="-609600" algn="l">
              <a:defRPr sz="2400">
                <a:solidFill>
                  <a:schemeClr val="tx1"/>
                </a:solidFill>
                <a:latin typeface="Arial" charset="0"/>
                <a:ea typeface="ＭＳ Ｐゴシック" charset="-128"/>
              </a:defRPr>
            </a:lvl3pPr>
            <a:lvl4pPr marL="1981200" indent="-609600" algn="l">
              <a:defRPr sz="2400">
                <a:solidFill>
                  <a:schemeClr val="tx1"/>
                </a:solidFill>
                <a:latin typeface="Arial" charset="0"/>
                <a:ea typeface="ＭＳ Ｐゴシック" charset="-128"/>
              </a:defRPr>
            </a:lvl4pPr>
            <a:lvl5pPr marL="2438400" indent="-609600" algn="l">
              <a:defRPr sz="2400">
                <a:solidFill>
                  <a:schemeClr val="tx1"/>
                </a:solidFill>
                <a:latin typeface="Arial" charset="0"/>
                <a:ea typeface="ＭＳ Ｐゴシック" charset="-128"/>
              </a:defRPr>
            </a:lvl5pPr>
            <a:lvl6pPr marL="2895600" indent="-609600" eaLnBrk="0" fontAlgn="base" hangingPunct="0">
              <a:spcBef>
                <a:spcPct val="0"/>
              </a:spcBef>
              <a:spcAft>
                <a:spcPct val="0"/>
              </a:spcAft>
              <a:defRPr sz="2400">
                <a:solidFill>
                  <a:schemeClr val="tx1"/>
                </a:solidFill>
                <a:latin typeface="Arial" charset="0"/>
                <a:ea typeface="ＭＳ Ｐゴシック" charset="-128"/>
              </a:defRPr>
            </a:lvl6pPr>
            <a:lvl7pPr marL="3352800" indent="-609600" eaLnBrk="0" fontAlgn="base" hangingPunct="0">
              <a:spcBef>
                <a:spcPct val="0"/>
              </a:spcBef>
              <a:spcAft>
                <a:spcPct val="0"/>
              </a:spcAft>
              <a:defRPr sz="2400">
                <a:solidFill>
                  <a:schemeClr val="tx1"/>
                </a:solidFill>
                <a:latin typeface="Arial" charset="0"/>
                <a:ea typeface="ＭＳ Ｐゴシック" charset="-128"/>
              </a:defRPr>
            </a:lvl7pPr>
            <a:lvl8pPr marL="3810000" indent="-609600" eaLnBrk="0" fontAlgn="base" hangingPunct="0">
              <a:spcBef>
                <a:spcPct val="0"/>
              </a:spcBef>
              <a:spcAft>
                <a:spcPct val="0"/>
              </a:spcAft>
              <a:defRPr sz="2400">
                <a:solidFill>
                  <a:schemeClr val="tx1"/>
                </a:solidFill>
                <a:latin typeface="Arial" charset="0"/>
                <a:ea typeface="ＭＳ Ｐゴシック" charset="-128"/>
              </a:defRPr>
            </a:lvl8pPr>
            <a:lvl9pPr marL="4267200" indent="-609600" eaLnBrk="0" fontAlgn="base" hangingPunct="0">
              <a:spcBef>
                <a:spcPct val="0"/>
              </a:spcBef>
              <a:spcAft>
                <a:spcPct val="0"/>
              </a:spcAft>
              <a:defRPr sz="2400">
                <a:solidFill>
                  <a:schemeClr val="tx1"/>
                </a:solidFill>
                <a:latin typeface="Arial" charset="0"/>
                <a:ea typeface="ＭＳ Ｐゴシック" charset="-128"/>
              </a:defRPr>
            </a:lvl9pPr>
          </a:lstStyle>
          <a:p>
            <a:pPr defTabSz="914400" eaLnBrk="0" fontAlgn="base" hangingPunct="0">
              <a:spcBef>
                <a:spcPct val="0"/>
              </a:spcBef>
              <a:spcAft>
                <a:spcPct val="0"/>
              </a:spcAft>
            </a:pPr>
            <a:r>
              <a:rPr lang="de-DE" sz="1600">
                <a:solidFill>
                  <a:srgbClr val="000000"/>
                </a:solidFill>
                <a:latin typeface="Arial"/>
              </a:rPr>
              <a:t>II)	m = 100pg, w</a:t>
            </a:r>
            <a:r>
              <a:rPr lang="de-DE" sz="1600" baseline="-25000">
                <a:solidFill>
                  <a:srgbClr val="000000"/>
                </a:solidFill>
                <a:latin typeface="Arial"/>
              </a:rPr>
              <a:t>m</a:t>
            </a:r>
            <a:r>
              <a:rPr lang="de-DE" sz="1600">
                <a:solidFill>
                  <a:srgbClr val="000000"/>
                </a:solidFill>
                <a:latin typeface="Arial"/>
              </a:rPr>
              <a:t> = 10</a:t>
            </a:r>
            <a:r>
              <a:rPr lang="de-DE" sz="1600" baseline="30000">
                <a:solidFill>
                  <a:srgbClr val="000000"/>
                </a:solidFill>
                <a:latin typeface="Arial"/>
              </a:rPr>
              <a:t>5</a:t>
            </a:r>
            <a:r>
              <a:rPr lang="de-DE" sz="1600">
                <a:solidFill>
                  <a:srgbClr val="000000"/>
                </a:solidFill>
                <a:latin typeface="Arial"/>
              </a:rPr>
              <a:t> Hz, l = 600nm, </a:t>
            </a:r>
          </a:p>
          <a:p>
            <a:pPr defTabSz="914400" eaLnBrk="0" fontAlgn="base" hangingPunct="0">
              <a:spcBef>
                <a:spcPct val="0"/>
              </a:spcBef>
              <a:spcAft>
                <a:spcPct val="0"/>
              </a:spcAft>
            </a:pPr>
            <a:r>
              <a:rPr lang="de-DE" sz="1600">
                <a:solidFill>
                  <a:srgbClr val="000000"/>
                </a:solidFill>
                <a:latin typeface="Arial"/>
              </a:rPr>
              <a:t>	F = 10</a:t>
            </a:r>
            <a:r>
              <a:rPr lang="de-DE" sz="1600" baseline="30000">
                <a:solidFill>
                  <a:srgbClr val="000000"/>
                </a:solidFill>
                <a:latin typeface="Arial"/>
              </a:rPr>
              <a:t>5</a:t>
            </a:r>
            <a:r>
              <a:rPr lang="de-DE" sz="1600">
                <a:solidFill>
                  <a:srgbClr val="000000"/>
                </a:solidFill>
                <a:latin typeface="Arial"/>
              </a:rPr>
              <a:t>, N</a:t>
            </a:r>
            <a:r>
              <a:rPr lang="de-DE" sz="1600" baseline="-25000">
                <a:solidFill>
                  <a:srgbClr val="000000"/>
                </a:solidFill>
                <a:latin typeface="Arial"/>
              </a:rPr>
              <a:t>P</a:t>
            </a:r>
            <a:r>
              <a:rPr lang="de-DE" sz="1600">
                <a:solidFill>
                  <a:srgbClr val="000000"/>
                </a:solidFill>
                <a:latin typeface="Arial"/>
              </a:rPr>
              <a:t> = 10</a:t>
            </a:r>
            <a:r>
              <a:rPr lang="de-DE" sz="1600" baseline="30000">
                <a:solidFill>
                  <a:srgbClr val="000000"/>
                </a:solidFill>
                <a:latin typeface="Arial"/>
              </a:rPr>
              <a:t>10</a:t>
            </a:r>
            <a:r>
              <a:rPr lang="de-DE" sz="1600">
                <a:solidFill>
                  <a:srgbClr val="000000"/>
                </a:solidFill>
                <a:latin typeface="Arial"/>
              </a:rPr>
              <a:t> photons, t = 1/k</a:t>
            </a:r>
          </a:p>
          <a:p>
            <a:pPr defTabSz="914400" eaLnBrk="0" fontAlgn="base" hangingPunct="0">
              <a:spcBef>
                <a:spcPct val="0"/>
              </a:spcBef>
              <a:spcAft>
                <a:spcPct val="0"/>
              </a:spcAft>
            </a:pPr>
            <a:r>
              <a:rPr lang="de-DE" sz="1600">
                <a:solidFill>
                  <a:srgbClr val="000000"/>
                </a:solidFill>
                <a:latin typeface="Arial"/>
              </a:rPr>
              <a:t>	</a:t>
            </a:r>
            <a:r>
              <a:rPr lang="de-DE" sz="1600">
                <a:solidFill>
                  <a:srgbClr val="000000"/>
                </a:solidFill>
                <a:latin typeface="Arial"/>
                <a:sym typeface="Wingdings" pitchFamily="2" charset="2"/>
              </a:rPr>
              <a:t> </a:t>
            </a:r>
            <a:r>
              <a:rPr lang="de-DE" sz="2000" b="1">
                <a:solidFill>
                  <a:srgbClr val="333399"/>
                </a:solidFill>
                <a:effectLst>
                  <a:outerShdw blurRad="38100" dist="38100" dir="2700000" algn="tl">
                    <a:srgbClr val="C0C0C0"/>
                  </a:outerShdw>
                </a:effectLst>
                <a:latin typeface="Arial"/>
                <a:sym typeface="Wingdings" pitchFamily="2" charset="2"/>
              </a:rPr>
              <a:t>g</a:t>
            </a:r>
            <a:r>
              <a:rPr lang="de-DE" sz="2000" b="1" baseline="-25000">
                <a:solidFill>
                  <a:srgbClr val="333399"/>
                </a:solidFill>
                <a:effectLst>
                  <a:outerShdw blurRad="38100" dist="38100" dir="2700000" algn="tl">
                    <a:srgbClr val="C0C0C0"/>
                  </a:outerShdw>
                </a:effectLst>
                <a:latin typeface="Arial"/>
                <a:sym typeface="Wingdings" pitchFamily="2" charset="2"/>
              </a:rPr>
              <a:t>0, max</a:t>
            </a:r>
            <a:r>
              <a:rPr lang="de-DE" sz="2000" b="1">
                <a:solidFill>
                  <a:srgbClr val="333399"/>
                </a:solidFill>
                <a:effectLst>
                  <a:outerShdw blurRad="38100" dist="38100" dir="2700000" algn="tl">
                    <a:srgbClr val="C0C0C0"/>
                  </a:outerShdw>
                </a:effectLst>
                <a:latin typeface="Arial"/>
                <a:sym typeface="Wingdings" pitchFamily="2" charset="2"/>
              </a:rPr>
              <a:t> &lt; 1</a:t>
            </a:r>
            <a:r>
              <a:rPr lang="de-DE" sz="1600">
                <a:solidFill>
                  <a:srgbClr val="000000"/>
                </a:solidFill>
                <a:latin typeface="Arial"/>
                <a:sym typeface="Wingdings" pitchFamily="2" charset="2"/>
              </a:rPr>
              <a:t> </a:t>
            </a:r>
            <a:r>
              <a:rPr lang="de-DE" sz="1600">
                <a:solidFill>
                  <a:srgbClr val="000000"/>
                </a:solidFill>
                <a:latin typeface="Arial"/>
              </a:rPr>
              <a:t> </a:t>
            </a:r>
          </a:p>
        </p:txBody>
      </p:sp>
      <p:sp>
        <p:nvSpPr>
          <p:cNvPr id="2072592" name="Text Box 16"/>
          <p:cNvSpPr txBox="1">
            <a:spLocks noChangeArrowheads="1"/>
          </p:cNvSpPr>
          <p:nvPr/>
        </p:nvSpPr>
        <p:spPr bwMode="auto">
          <a:xfrm>
            <a:off x="6357938" y="4897438"/>
            <a:ext cx="2786062"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eaLnBrk="0" fontAlgn="base" hangingPunct="0">
              <a:spcBef>
                <a:spcPct val="0"/>
              </a:spcBef>
              <a:spcAft>
                <a:spcPct val="0"/>
              </a:spcAft>
            </a:pPr>
            <a:r>
              <a:rPr lang="de-DE" sz="1600" b="1">
                <a:solidFill>
                  <a:srgbClr val="333399"/>
                </a:solidFill>
                <a:latin typeface="Arial"/>
                <a:ea typeface="ＭＳ Ｐゴシック" charset="-128"/>
                <a:sym typeface="Wingdings" pitchFamily="2" charset="2"/>
              </a:rPr>
              <a:t> Improvement by more than 20 orders of magnitude compared to existing bounds !</a:t>
            </a:r>
            <a:endParaRPr lang="de-DE" sz="1600" b="1">
              <a:solidFill>
                <a:srgbClr val="333399"/>
              </a:solidFill>
              <a:latin typeface="Arial"/>
              <a:ea typeface="ＭＳ Ｐゴシック" charset="-128"/>
            </a:endParaRPr>
          </a:p>
        </p:txBody>
      </p:sp>
      <p:pic>
        <p:nvPicPr>
          <p:cNvPr id="2072594"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7175" y="500063"/>
            <a:ext cx="3806825" cy="28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595"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725" y="3008313"/>
            <a:ext cx="6108700" cy="3263900"/>
          </a:xfrm>
          <a:prstGeom prst="rect">
            <a:avLst/>
          </a:prstGeom>
          <a:noFill/>
          <a:ln w="38100" algn="ctr">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72596"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96" y="6457950"/>
            <a:ext cx="3122612"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72597" name="Text Box 21"/>
          <p:cNvSpPr txBox="1">
            <a:spLocks noChangeArrowheads="1"/>
          </p:cNvSpPr>
          <p:nvPr/>
        </p:nvSpPr>
        <p:spPr bwMode="auto">
          <a:xfrm>
            <a:off x="3151381" y="6438900"/>
            <a:ext cx="387285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rIns="0">
            <a:spAutoFit/>
          </a:bodyPr>
          <a:lstStyle/>
          <a:p>
            <a:pPr algn="ctr" defTabSz="914400" eaLnBrk="0" fontAlgn="base" hangingPunct="0">
              <a:spcBef>
                <a:spcPct val="0"/>
              </a:spcBef>
              <a:spcAft>
                <a:spcPct val="0"/>
              </a:spcAft>
            </a:pPr>
            <a:r>
              <a:rPr lang="de-DE" sz="1600" dirty="0">
                <a:solidFill>
                  <a:srgbClr val="000000"/>
                </a:solidFill>
                <a:latin typeface="Arial"/>
                <a:ea typeface="ＭＳ Ｐゴシック" charset="-128"/>
                <a:sym typeface="Wingdings" pitchFamily="2" charset="2"/>
              </a:rPr>
              <a:t> </a:t>
            </a:r>
            <a:r>
              <a:rPr lang="de-DE" sz="1600" dirty="0" err="1">
                <a:solidFill>
                  <a:srgbClr val="000000"/>
                </a:solidFill>
                <a:latin typeface="Arial"/>
                <a:ea typeface="ＭＳ Ｐゴシック" charset="-128"/>
                <a:sym typeface="Wingdings" pitchFamily="2" charset="2"/>
              </a:rPr>
              <a:t>measuring</a:t>
            </a:r>
            <a:r>
              <a:rPr lang="de-DE" sz="1600" dirty="0">
                <a:solidFill>
                  <a:srgbClr val="000000"/>
                </a:solidFill>
                <a:latin typeface="Arial"/>
                <a:ea typeface="ＭＳ Ｐゴシック" charset="-128"/>
                <a:sym typeface="Wingdings" pitchFamily="2" charset="2"/>
              </a:rPr>
              <a:t> </a:t>
            </a:r>
            <a:r>
              <a:rPr lang="de-DE" sz="1600" b="1" dirty="0">
                <a:solidFill>
                  <a:srgbClr val="FF0000"/>
                </a:solidFill>
                <a:latin typeface="Arial"/>
                <a:ea typeface="ＭＳ Ｐゴシック" charset="-128"/>
                <a:sym typeface="Wingdings" pitchFamily="2" charset="2"/>
              </a:rPr>
              <a:t>Planck-</a:t>
            </a:r>
            <a:r>
              <a:rPr lang="de-DE" sz="1600" b="1" dirty="0" err="1">
                <a:solidFill>
                  <a:srgbClr val="FF0000"/>
                </a:solidFill>
                <a:latin typeface="Arial"/>
                <a:ea typeface="ＭＳ Ｐゴシック" charset="-128"/>
                <a:sym typeface="Wingdings" pitchFamily="2" charset="2"/>
              </a:rPr>
              <a:t>scale</a:t>
            </a:r>
            <a:r>
              <a:rPr lang="de-DE" sz="1600" b="1" dirty="0">
                <a:solidFill>
                  <a:srgbClr val="FF0000"/>
                </a:solidFill>
                <a:latin typeface="Arial"/>
                <a:ea typeface="ＭＳ Ｐゴシック" charset="-128"/>
                <a:sym typeface="Wingdings" pitchFamily="2" charset="2"/>
              </a:rPr>
              <a:t> </a:t>
            </a:r>
            <a:r>
              <a:rPr lang="de-DE" sz="1600" b="1" dirty="0" err="1">
                <a:solidFill>
                  <a:srgbClr val="FF0000"/>
                </a:solidFill>
                <a:latin typeface="Arial"/>
                <a:ea typeface="ＭＳ Ｐゴシック" charset="-128"/>
                <a:sym typeface="Wingdings" pitchFamily="2" charset="2"/>
              </a:rPr>
              <a:t>deformations</a:t>
            </a:r>
            <a:endParaRPr lang="de-DE" sz="1600" b="1" dirty="0">
              <a:solidFill>
                <a:srgbClr val="FF0000"/>
              </a:solidFill>
              <a:latin typeface="Arial"/>
              <a:ea typeface="ＭＳ Ｐゴシック" charset="-128"/>
            </a:endParaRPr>
          </a:p>
        </p:txBody>
      </p:sp>
      <p:sp>
        <p:nvSpPr>
          <p:cNvPr id="20" name="Rectangle 26"/>
          <p:cNvSpPr>
            <a:spLocks noChangeArrowheads="1"/>
          </p:cNvSpPr>
          <p:nvPr/>
        </p:nvSpPr>
        <p:spPr bwMode="auto">
          <a:xfrm>
            <a:off x="7059136" y="6410185"/>
            <a:ext cx="2228852" cy="461665"/>
          </a:xfrm>
          <a:prstGeom prst="rect">
            <a:avLst/>
          </a:prstGeom>
          <a:solidFill>
            <a:srgbClr val="FFCC00">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eaLnBrk="0" fontAlgn="base" hangingPunct="0">
              <a:spcBef>
                <a:spcPct val="0"/>
              </a:spcBef>
              <a:spcAft>
                <a:spcPct val="0"/>
              </a:spcAft>
            </a:pPr>
            <a:r>
              <a:rPr lang="de-DE" sz="1200" b="1" dirty="0" err="1" smtClean="0">
                <a:solidFill>
                  <a:srgbClr val="000000"/>
                </a:solidFill>
                <a:latin typeface="Arial"/>
                <a:ea typeface="ＭＳ Ｐゴシック" charset="-128"/>
              </a:rPr>
              <a:t>Pikovski</a:t>
            </a:r>
            <a:r>
              <a:rPr lang="de-DE" sz="1200" dirty="0">
                <a:solidFill>
                  <a:srgbClr val="000000"/>
                </a:solidFill>
                <a:latin typeface="Arial"/>
                <a:ea typeface="ＭＳ Ｐゴシック" charset="-128"/>
              </a:rPr>
              <a:t> et al. </a:t>
            </a:r>
            <a:endParaRPr lang="de-DE" sz="1200" dirty="0" smtClean="0">
              <a:solidFill>
                <a:srgbClr val="000000"/>
              </a:solidFill>
              <a:latin typeface="Arial"/>
              <a:ea typeface="ＭＳ Ｐゴシック" charset="-128"/>
            </a:endParaRPr>
          </a:p>
          <a:p>
            <a:pPr defTabSz="914400" eaLnBrk="0" fontAlgn="base" hangingPunct="0">
              <a:spcBef>
                <a:spcPct val="0"/>
              </a:spcBef>
              <a:spcAft>
                <a:spcPct val="0"/>
              </a:spcAft>
            </a:pPr>
            <a:r>
              <a:rPr lang="de-DE" sz="1200" dirty="0" smtClean="0">
                <a:solidFill>
                  <a:srgbClr val="000000"/>
                </a:solidFill>
                <a:latin typeface="Arial"/>
                <a:ea typeface="ＭＳ Ｐゴシック" charset="-128"/>
              </a:rPr>
              <a:t>Nature </a:t>
            </a:r>
            <a:r>
              <a:rPr lang="de-DE" sz="1200" dirty="0" err="1">
                <a:solidFill>
                  <a:srgbClr val="000000"/>
                </a:solidFill>
                <a:latin typeface="Arial"/>
                <a:ea typeface="ＭＳ Ｐゴシック" charset="-128"/>
              </a:rPr>
              <a:t>Physics</a:t>
            </a:r>
            <a:r>
              <a:rPr lang="de-DE" sz="1200" dirty="0">
                <a:solidFill>
                  <a:srgbClr val="000000"/>
                </a:solidFill>
                <a:latin typeface="Arial"/>
                <a:ea typeface="ＭＳ Ｐゴシック" charset="-128"/>
              </a:rPr>
              <a:t> </a:t>
            </a:r>
            <a:r>
              <a:rPr lang="de-DE" sz="1200" dirty="0" smtClean="0">
                <a:solidFill>
                  <a:srgbClr val="000000"/>
                </a:solidFill>
                <a:latin typeface="Arial"/>
                <a:ea typeface="ＭＳ Ｐゴシック" charset="-128"/>
              </a:rPr>
              <a:t>8, 393 (</a:t>
            </a:r>
            <a:r>
              <a:rPr lang="de-DE" sz="1200" dirty="0">
                <a:solidFill>
                  <a:srgbClr val="000000"/>
                </a:solidFill>
                <a:latin typeface="Arial"/>
                <a:ea typeface="ＭＳ Ｐゴシック" charset="-128"/>
              </a:rPr>
              <a:t>2012</a:t>
            </a:r>
            <a:r>
              <a:rPr lang="de-DE" sz="1200" dirty="0" smtClean="0">
                <a:solidFill>
                  <a:srgbClr val="000000"/>
                </a:solidFill>
                <a:latin typeface="Arial"/>
                <a:ea typeface="ＭＳ Ｐゴシック" charset="-128"/>
              </a:rPr>
              <a:t>)</a:t>
            </a:r>
            <a:endParaRPr lang="de-DE" sz="1200" dirty="0">
              <a:solidFill>
                <a:srgbClr val="000000"/>
              </a:solidFill>
              <a:latin typeface="Arial"/>
              <a:ea typeface="ＭＳ Ｐゴシック" charset="-128"/>
            </a:endParaRPr>
          </a:p>
        </p:txBody>
      </p:sp>
      <p:sp>
        <p:nvSpPr>
          <p:cNvPr id="2" name="Textfeld 1"/>
          <p:cNvSpPr txBox="1"/>
          <p:nvPr/>
        </p:nvSpPr>
        <p:spPr>
          <a:xfrm>
            <a:off x="4748363" y="3781139"/>
            <a:ext cx="954107" cy="2302875"/>
          </a:xfrm>
          <a:prstGeom prst="rect">
            <a:avLst/>
          </a:prstGeom>
          <a:solidFill>
            <a:schemeClr val="bg1"/>
          </a:solidFill>
        </p:spPr>
        <p:txBody>
          <a:bodyPr wrap="none" rtlCol="0">
            <a:spAutoFit/>
          </a:bodyPr>
          <a:lstStyle/>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5 × 10</a:t>
            </a:r>
            <a:r>
              <a:rPr lang="de-AT" baseline="30000" dirty="0" smtClean="0">
                <a:solidFill>
                  <a:srgbClr val="000000"/>
                </a:solidFill>
                <a:latin typeface="Times New Roman" pitchFamily="18" charset="0"/>
                <a:ea typeface="ＭＳ Ｐゴシック" charset="-128"/>
                <a:cs typeface="Times New Roman" pitchFamily="18" charset="0"/>
              </a:rPr>
              <a:t>5</a:t>
            </a: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10</a:t>
            </a:r>
            <a:r>
              <a:rPr lang="de-AT" baseline="30000" dirty="0" smtClean="0">
                <a:solidFill>
                  <a:srgbClr val="000000"/>
                </a:solidFill>
                <a:latin typeface="Times New Roman" pitchFamily="18" charset="0"/>
                <a:ea typeface="ＭＳ Ｐゴシック" charset="-128"/>
                <a:cs typeface="Times New Roman" pitchFamily="18" charset="0"/>
              </a:rPr>
              <a:t>-6</a:t>
            </a:r>
            <a:r>
              <a:rPr lang="de-AT" dirty="0" smtClean="0">
                <a:solidFill>
                  <a:srgbClr val="000000"/>
                </a:solidFill>
                <a:latin typeface="Times New Roman" pitchFamily="18" charset="0"/>
                <a:ea typeface="ＭＳ Ｐゴシック" charset="-128"/>
                <a:cs typeface="Times New Roman" pitchFamily="18" charset="0"/>
              </a:rPr>
              <a:t> kg</a:t>
            </a: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10</a:t>
            </a:r>
            <a:r>
              <a:rPr lang="de-AT" baseline="30000" dirty="0" smtClean="0">
                <a:solidFill>
                  <a:srgbClr val="000000"/>
                </a:solidFill>
                <a:latin typeface="Times New Roman" pitchFamily="18" charset="0"/>
                <a:ea typeface="ＭＳ Ｐゴシック" charset="-128"/>
                <a:cs typeface="Times New Roman" pitchFamily="18" charset="0"/>
              </a:rPr>
              <a:t>5</a:t>
            </a:r>
            <a:r>
              <a:rPr lang="de-AT" dirty="0" smtClean="0">
                <a:solidFill>
                  <a:srgbClr val="000000"/>
                </a:solidFill>
                <a:latin typeface="Times New Roman" pitchFamily="18" charset="0"/>
                <a:ea typeface="ＭＳ Ｐゴシック" charset="-128"/>
                <a:cs typeface="Times New Roman" pitchFamily="18" charset="0"/>
              </a:rPr>
              <a:t> Hz</a:t>
            </a: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532 </a:t>
            </a:r>
            <a:r>
              <a:rPr lang="de-AT" dirty="0" err="1" smtClean="0">
                <a:solidFill>
                  <a:srgbClr val="000000"/>
                </a:solidFill>
                <a:latin typeface="Times New Roman" pitchFamily="18" charset="0"/>
                <a:ea typeface="ＭＳ Ｐゴシック" charset="-128"/>
                <a:cs typeface="Times New Roman" pitchFamily="18" charset="0"/>
              </a:rPr>
              <a:t>nm</a:t>
            </a:r>
            <a:endParaRPr lang="de-AT" dirty="0" smtClean="0">
              <a:solidFill>
                <a:srgbClr val="000000"/>
              </a:solidFill>
              <a:latin typeface="Times New Roman" pitchFamily="18" charset="0"/>
              <a:ea typeface="ＭＳ Ｐゴシック" charset="-128"/>
              <a:cs typeface="Times New Roman" pitchFamily="18" charset="0"/>
            </a:endParaRP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10</a:t>
            </a:r>
            <a:r>
              <a:rPr lang="de-AT" baseline="30000" dirty="0" smtClean="0">
                <a:solidFill>
                  <a:srgbClr val="000000"/>
                </a:solidFill>
                <a:latin typeface="Times New Roman" pitchFamily="18" charset="0"/>
                <a:ea typeface="ＭＳ Ｐゴシック" charset="-128"/>
                <a:cs typeface="Times New Roman" pitchFamily="18" charset="0"/>
              </a:rPr>
              <a:t>14</a:t>
            </a:r>
            <a:endParaRPr lang="de-AT" dirty="0" smtClean="0">
              <a:solidFill>
                <a:srgbClr val="000000"/>
              </a:solidFill>
              <a:latin typeface="Times New Roman" pitchFamily="18" charset="0"/>
              <a:ea typeface="ＭＳ Ｐゴシック" charset="-128"/>
              <a:cs typeface="Times New Roman" pitchFamily="18" charset="0"/>
            </a:endParaRP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10</a:t>
            </a:r>
            <a:r>
              <a:rPr lang="de-AT" baseline="30000" dirty="0" smtClean="0">
                <a:solidFill>
                  <a:srgbClr val="000000"/>
                </a:solidFill>
                <a:latin typeface="Times New Roman" pitchFamily="18" charset="0"/>
                <a:ea typeface="ＭＳ Ｐゴシック" charset="-128"/>
                <a:cs typeface="Times New Roman" pitchFamily="18" charset="0"/>
              </a:rPr>
              <a:t>4</a:t>
            </a:r>
          </a:p>
          <a:p>
            <a:pPr algn="ctr" defTabSz="914400" eaLnBrk="0" fontAlgn="base" hangingPunct="0">
              <a:lnSpc>
                <a:spcPct val="114000"/>
              </a:lnSpc>
              <a:spcBef>
                <a:spcPct val="0"/>
              </a:spcBef>
              <a:spcAft>
                <a:spcPct val="0"/>
              </a:spcAft>
            </a:pPr>
            <a:r>
              <a:rPr lang="de-AT" dirty="0" smtClean="0">
                <a:solidFill>
                  <a:srgbClr val="000000"/>
                </a:solidFill>
                <a:latin typeface="Times New Roman" pitchFamily="18" charset="0"/>
                <a:ea typeface="ＭＳ Ｐゴシック" charset="-128"/>
                <a:cs typeface="Times New Roman" pitchFamily="18" charset="0"/>
              </a:rPr>
              <a:t>10</a:t>
            </a:r>
            <a:r>
              <a:rPr lang="de-AT" baseline="30000" dirty="0" smtClean="0">
                <a:solidFill>
                  <a:srgbClr val="000000"/>
                </a:solidFill>
                <a:latin typeface="Times New Roman" pitchFamily="18" charset="0"/>
                <a:ea typeface="ＭＳ Ｐゴシック" charset="-128"/>
                <a:cs typeface="Times New Roman" pitchFamily="18" charset="0"/>
              </a:rPr>
              <a:t>-8</a:t>
            </a:r>
            <a:endParaRPr lang="de-AT" baseline="30000" dirty="0">
              <a:solidFill>
                <a:srgbClr val="000000"/>
              </a:solidFill>
              <a:latin typeface="Times New Roman" pitchFamily="18" charset="0"/>
              <a:ea typeface="ＭＳ Ｐゴシック" charset="-128"/>
              <a:cs typeface="Times New Roman" pitchFamily="18" charset="0"/>
            </a:endParaRPr>
          </a:p>
        </p:txBody>
      </p:sp>
    </p:spTree>
    <p:extLst>
      <p:ext uri="{BB962C8B-B14F-4D97-AF65-F5344CB8AC3E}">
        <p14:creationId xmlns:p14="http://schemas.microsoft.com/office/powerpoint/2010/main" val="194342186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016332" y="855394"/>
            <a:ext cx="4821381" cy="1631216"/>
          </a:xfrm>
          <a:prstGeom prst="rect">
            <a:avLst/>
          </a:prstGeom>
          <a:noFill/>
        </p:spPr>
        <p:txBody>
          <a:bodyPr wrap="square" rtlCol="0">
            <a:spAutoFit/>
          </a:bodyPr>
          <a:lstStyle/>
          <a:p>
            <a:pPr defTabSz="914400" eaLnBrk="0" fontAlgn="base" hangingPunct="0">
              <a:spcBef>
                <a:spcPct val="0"/>
              </a:spcBef>
              <a:spcAft>
                <a:spcPct val="0"/>
              </a:spcAft>
            </a:pPr>
            <a:r>
              <a:rPr lang="de-AT" sz="2000" dirty="0" err="1" smtClean="0">
                <a:solidFill>
                  <a:srgbClr val="000000"/>
                </a:solidFill>
                <a:latin typeface="Calibri" pitchFamily="34" charset="0"/>
                <a:ea typeface="ＭＳ Ｐゴシック" charset="-128"/>
              </a:rPr>
              <a:t>Braginsky</a:t>
            </a:r>
            <a:r>
              <a:rPr lang="de-AT" sz="2000" dirty="0" smtClean="0">
                <a:solidFill>
                  <a:srgbClr val="000000"/>
                </a:solidFill>
                <a:latin typeface="Calibri" pitchFamily="34" charset="0"/>
                <a:ea typeface="ＭＳ Ｐゴシック" charset="-128"/>
              </a:rPr>
              <a:t>: </a:t>
            </a:r>
            <a:r>
              <a:rPr lang="de-AT" sz="2000" i="1" dirty="0" smtClean="0">
                <a:solidFill>
                  <a:srgbClr val="000000"/>
                </a:solidFill>
                <a:latin typeface="Calibri" pitchFamily="34" charset="0"/>
                <a:ea typeface="ＭＳ Ｐゴシック" charset="-128"/>
              </a:rPr>
              <a:t>„</a:t>
            </a:r>
            <a:r>
              <a:rPr lang="en-US" sz="2000" i="1" dirty="0" smtClean="0">
                <a:solidFill>
                  <a:srgbClr val="000000"/>
                </a:solidFill>
                <a:latin typeface="Calibri" pitchFamily="34" charset="0"/>
                <a:ea typeface="ＭＳ Ｐゴシック" charset="-128"/>
              </a:rPr>
              <a:t>Beating </a:t>
            </a:r>
            <a:r>
              <a:rPr lang="en-US" sz="2000" i="1" dirty="0">
                <a:solidFill>
                  <a:srgbClr val="000000"/>
                </a:solidFill>
                <a:latin typeface="Calibri" pitchFamily="34" charset="0"/>
                <a:ea typeface="ＭＳ Ｐゴシック" charset="-128"/>
              </a:rPr>
              <a:t>the standard quantum </a:t>
            </a:r>
            <a:r>
              <a:rPr lang="en-US" sz="2000" i="1" dirty="0" smtClean="0">
                <a:solidFill>
                  <a:srgbClr val="000000"/>
                </a:solidFill>
                <a:latin typeface="Calibri" pitchFamily="34" charset="0"/>
                <a:ea typeface="ＭＳ Ｐゴシック" charset="-128"/>
              </a:rPr>
              <a:t>limit can </a:t>
            </a:r>
            <a:r>
              <a:rPr lang="en-US" sz="2000" i="1" dirty="0">
                <a:solidFill>
                  <a:srgbClr val="000000"/>
                </a:solidFill>
                <a:latin typeface="Calibri" pitchFamily="34" charset="0"/>
                <a:ea typeface="ＭＳ Ｐゴシック" charset="-128"/>
              </a:rPr>
              <a:t>be achieved only in one way: design the probe </a:t>
            </a:r>
            <a:r>
              <a:rPr lang="en-US" sz="2000" i="1" dirty="0" smtClean="0">
                <a:solidFill>
                  <a:srgbClr val="000000"/>
                </a:solidFill>
                <a:latin typeface="Calibri" pitchFamily="34" charset="0"/>
                <a:ea typeface="ＭＳ Ｐゴシック" charset="-128"/>
              </a:rPr>
              <a:t>so it sees </a:t>
            </a:r>
            <a:r>
              <a:rPr lang="en-US" sz="2000" i="1" dirty="0">
                <a:solidFill>
                  <a:srgbClr val="000000"/>
                </a:solidFill>
                <a:latin typeface="Calibri" pitchFamily="34" charset="0"/>
                <a:ea typeface="ＭＳ Ｐゴシック" charset="-128"/>
              </a:rPr>
              <a:t>only the measured </a:t>
            </a:r>
            <a:r>
              <a:rPr lang="en-US" sz="2000" i="1" dirty="0" smtClean="0">
                <a:solidFill>
                  <a:srgbClr val="000000"/>
                </a:solidFill>
                <a:latin typeface="Calibri" pitchFamily="34" charset="0"/>
                <a:ea typeface="ＭＳ Ｐゴシック" charset="-128"/>
              </a:rPr>
              <a:t>observable.</a:t>
            </a:r>
            <a:r>
              <a:rPr lang="de-AT" sz="2000" i="1" dirty="0" smtClean="0">
                <a:solidFill>
                  <a:srgbClr val="000000"/>
                </a:solidFill>
                <a:latin typeface="Calibri" pitchFamily="34" charset="0"/>
                <a:ea typeface="ＭＳ Ｐゴシック" charset="-128"/>
              </a:rPr>
              <a:t>“</a:t>
            </a:r>
          </a:p>
          <a:p>
            <a:pPr defTabSz="914400" eaLnBrk="0" fontAlgn="base" hangingPunct="0">
              <a:spcBef>
                <a:spcPct val="0"/>
              </a:spcBef>
              <a:spcAft>
                <a:spcPct val="0"/>
              </a:spcAft>
            </a:pPr>
            <a:r>
              <a:rPr lang="de-AT" sz="2000" dirty="0">
                <a:solidFill>
                  <a:srgbClr val="000000"/>
                </a:solidFill>
                <a:latin typeface="Calibri" pitchFamily="34" charset="0"/>
                <a:ea typeface="ＭＳ Ｐゴシック" charset="-128"/>
              </a:rPr>
              <a:t>	</a:t>
            </a:r>
            <a:r>
              <a:rPr lang="de-AT" sz="2000" dirty="0" smtClean="0">
                <a:solidFill>
                  <a:srgbClr val="000000"/>
                </a:solidFill>
                <a:latin typeface="Calibri" pitchFamily="34" charset="0"/>
                <a:ea typeface="ＭＳ Ｐゴシック" charset="-128"/>
                <a:sym typeface="Wingdings" pitchFamily="2" charset="2"/>
              </a:rPr>
              <a:t> </a:t>
            </a:r>
            <a:r>
              <a:rPr lang="de-AT" sz="2000" b="1" dirty="0" err="1" smtClean="0">
                <a:solidFill>
                  <a:srgbClr val="FF0000"/>
                </a:solidFill>
                <a:latin typeface="Calibri" pitchFamily="34" charset="0"/>
                <a:ea typeface="ＭＳ Ｐゴシック" charset="-128"/>
                <a:sym typeface="Wingdings" pitchFamily="2" charset="2"/>
              </a:rPr>
              <a:t>quantum</a:t>
            </a:r>
            <a:r>
              <a:rPr lang="de-AT" sz="2000" b="1" dirty="0" smtClean="0">
                <a:solidFill>
                  <a:srgbClr val="FF0000"/>
                </a:solidFill>
                <a:latin typeface="Calibri" pitchFamily="34" charset="0"/>
                <a:ea typeface="ＭＳ Ｐゴシック" charset="-128"/>
                <a:sym typeface="Wingdings" pitchFamily="2" charset="2"/>
              </a:rPr>
              <a:t> non-</a:t>
            </a:r>
            <a:r>
              <a:rPr lang="de-AT" sz="2000" b="1" dirty="0" err="1" smtClean="0">
                <a:solidFill>
                  <a:srgbClr val="FF0000"/>
                </a:solidFill>
                <a:latin typeface="Calibri" pitchFamily="34" charset="0"/>
                <a:ea typeface="ＭＳ Ｐゴシック" charset="-128"/>
                <a:sym typeface="Wingdings" pitchFamily="2" charset="2"/>
              </a:rPr>
              <a:t>demolition</a:t>
            </a:r>
            <a:r>
              <a:rPr lang="de-AT" sz="2000" b="1" dirty="0" smtClean="0">
                <a:solidFill>
                  <a:srgbClr val="FF0000"/>
                </a:solidFill>
                <a:latin typeface="Calibri" pitchFamily="34" charset="0"/>
                <a:ea typeface="ＭＳ Ｐゴシック" charset="-128"/>
                <a:sym typeface="Wingdings" pitchFamily="2" charset="2"/>
              </a:rPr>
              <a:t> (QND)</a:t>
            </a:r>
          </a:p>
        </p:txBody>
      </p:sp>
      <p:pic>
        <p:nvPicPr>
          <p:cNvPr id="21903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472" r="5564"/>
          <a:stretch/>
        </p:blipFill>
        <p:spPr bwMode="auto">
          <a:xfrm>
            <a:off x="474224" y="4560111"/>
            <a:ext cx="4750913" cy="1563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2"/>
          <p:cNvSpPr/>
          <p:nvPr/>
        </p:nvSpPr>
        <p:spPr>
          <a:xfrm>
            <a:off x="474224" y="6234976"/>
            <a:ext cx="3885373" cy="584776"/>
          </a:xfrm>
          <a:prstGeom prst="rect">
            <a:avLst/>
          </a:prstGeom>
          <a:solidFill>
            <a:srgbClr val="DBFDB9"/>
          </a:solidFill>
        </p:spPr>
        <p:txBody>
          <a:bodyPr wrap="square">
            <a:spAutoFit/>
          </a:bodyPr>
          <a:lstStyle/>
          <a:p>
            <a:pPr defTabSz="914400" eaLnBrk="0" fontAlgn="base" hangingPunct="0">
              <a:spcBef>
                <a:spcPct val="0"/>
              </a:spcBef>
              <a:spcAft>
                <a:spcPct val="0"/>
              </a:spcAft>
            </a:pPr>
            <a:r>
              <a:rPr lang="sv-SE" sz="1600" dirty="0">
                <a:solidFill>
                  <a:srgbClr val="000000"/>
                </a:solidFill>
                <a:latin typeface="Calibri" pitchFamily="34" charset="0"/>
                <a:ea typeface="ＭＳ Ｐゴシック" charset="-128"/>
                <a:cs typeface="Calibri" pitchFamily="34" charset="0"/>
              </a:rPr>
              <a:t>PNAS USA 108, 16182 (2011</a:t>
            </a:r>
            <a:r>
              <a:rPr lang="sv-SE" sz="1600" dirty="0" smtClean="0">
                <a:solidFill>
                  <a:srgbClr val="000000"/>
                </a:solidFill>
                <a:latin typeface="Calibri" pitchFamily="34" charset="0"/>
                <a:ea typeface="ＭＳ Ｐゴシック" charset="-128"/>
                <a:cs typeface="Calibri" pitchFamily="34" charset="0"/>
              </a:rPr>
              <a:t>)</a:t>
            </a:r>
          </a:p>
          <a:p>
            <a:pPr algn="ctr" defTabSz="914400" eaLnBrk="0" fontAlgn="base" hangingPunct="0">
              <a:spcBef>
                <a:spcPct val="0"/>
              </a:spcBef>
              <a:spcAft>
                <a:spcPct val="0"/>
              </a:spcAft>
            </a:pPr>
            <a:r>
              <a:rPr lang="sv-SE" sz="1600" dirty="0" err="1" smtClean="0">
                <a:solidFill>
                  <a:srgbClr val="000000"/>
                </a:solidFill>
                <a:latin typeface="Calibri" pitchFamily="34" charset="0"/>
                <a:ea typeface="ＭＳ Ｐゴシック" charset="-128"/>
                <a:cs typeface="Calibri" pitchFamily="34" charset="0"/>
              </a:rPr>
              <a:t>al</a:t>
            </a:r>
            <a:r>
              <a:rPr lang="sv-SE" sz="1600" dirty="0" err="1" smtClean="0">
                <a:solidFill>
                  <a:srgbClr val="000000"/>
                </a:solidFill>
                <a:latin typeface="Calibri"/>
                <a:ea typeface="ＭＳ Ｐゴシック" charset="-128"/>
                <a:cs typeface="Calibri"/>
              </a:rPr>
              <a:t>so</a:t>
            </a:r>
            <a:r>
              <a:rPr lang="sv-SE" sz="1600" dirty="0" smtClean="0">
                <a:solidFill>
                  <a:srgbClr val="000000"/>
                </a:solidFill>
                <a:latin typeface="Calibri"/>
                <a:ea typeface="ＭＳ Ｐゴシック" charset="-128"/>
                <a:cs typeface="Calibri"/>
              </a:rPr>
              <a:t>: </a:t>
            </a:r>
            <a:r>
              <a:rPr lang="sv-SE" sz="1600" dirty="0" err="1" smtClean="0">
                <a:solidFill>
                  <a:srgbClr val="000000"/>
                </a:solidFill>
                <a:latin typeface="Calibri"/>
                <a:ea typeface="ＭＳ Ｐゴシック" charset="-128"/>
                <a:cs typeface="Calibri"/>
              </a:rPr>
              <a:t>Machnes</a:t>
            </a:r>
            <a:r>
              <a:rPr lang="sv-SE" sz="1600" dirty="0" smtClean="0">
                <a:solidFill>
                  <a:srgbClr val="000000"/>
                </a:solidFill>
                <a:latin typeface="Calibri"/>
                <a:ea typeface="ＭＳ Ｐゴシック" charset="-128"/>
                <a:cs typeface="Calibri"/>
              </a:rPr>
              <a:t> et al., </a:t>
            </a:r>
            <a:r>
              <a:rPr lang="de-AT" sz="1600" dirty="0" smtClean="0">
                <a:solidFill>
                  <a:srgbClr val="000000"/>
                </a:solidFill>
                <a:latin typeface="Calibri"/>
                <a:ea typeface="ＭＳ Ｐゴシック" charset="-128"/>
                <a:cs typeface="Calibri"/>
              </a:rPr>
              <a:t>PRL</a:t>
            </a:r>
            <a:r>
              <a:rPr lang="hu-HU" sz="1600" dirty="0" smtClean="0">
                <a:solidFill>
                  <a:srgbClr val="000000"/>
                </a:solidFill>
                <a:latin typeface="Calibri"/>
                <a:ea typeface="ＭＳ Ｐゴシック" charset="-128"/>
                <a:cs typeface="Calibri"/>
              </a:rPr>
              <a:t>108</a:t>
            </a:r>
            <a:r>
              <a:rPr lang="hu-HU" sz="1600" dirty="0">
                <a:solidFill>
                  <a:srgbClr val="000000"/>
                </a:solidFill>
                <a:latin typeface="Calibri"/>
                <a:ea typeface="ＭＳ Ｐゴシック" charset="-128"/>
                <a:cs typeface="Calibri"/>
              </a:rPr>
              <a:t>, 153601 (2012)</a:t>
            </a:r>
            <a:r>
              <a:rPr lang="sv-SE" sz="1600" dirty="0" smtClean="0">
                <a:solidFill>
                  <a:srgbClr val="000000"/>
                </a:solidFill>
                <a:latin typeface="Calibri"/>
                <a:ea typeface="ＭＳ Ｐゴシック" charset="-128"/>
                <a:cs typeface="Calibri"/>
              </a:rPr>
              <a:t> </a:t>
            </a:r>
            <a:endParaRPr lang="de-AT" sz="1600" dirty="0">
              <a:solidFill>
                <a:srgbClr val="000000"/>
              </a:solidFill>
              <a:latin typeface="Calibri"/>
              <a:ea typeface="ＭＳ Ｐゴシック" charset="-128"/>
              <a:cs typeface="Calibri"/>
            </a:endParaRPr>
          </a:p>
        </p:txBody>
      </p:sp>
      <p:sp>
        <p:nvSpPr>
          <p:cNvPr id="5" name="Text Box 3"/>
          <p:cNvSpPr txBox="1">
            <a:spLocks noChangeArrowheads="1"/>
          </p:cNvSpPr>
          <p:nvPr/>
        </p:nvSpPr>
        <p:spPr bwMode="auto">
          <a:xfrm>
            <a:off x="63500" y="-69850"/>
            <a:ext cx="7445375" cy="76944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smtClean="0">
                <a:solidFill>
                  <a:srgbClr val="333399"/>
                </a:solidFill>
                <a:latin typeface="Arial" pitchFamily="34" charset="0"/>
                <a:ea typeface="ＭＳ Ｐゴシック" charset="-128"/>
                <a:cs typeface="Arial" pitchFamily="34" charset="0"/>
              </a:rPr>
              <a:t>„</a:t>
            </a:r>
            <a:r>
              <a:rPr lang="de-DE" sz="2200" b="1" dirty="0" err="1" smtClean="0">
                <a:solidFill>
                  <a:srgbClr val="333399"/>
                </a:solidFill>
                <a:latin typeface="Arial" pitchFamily="34" charset="0"/>
                <a:ea typeface="ＭＳ Ｐゴシック" charset="-128"/>
                <a:cs typeface="Arial" pitchFamily="34" charset="0"/>
              </a:rPr>
              <a:t>How</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it</a:t>
            </a:r>
            <a:r>
              <a:rPr lang="de-DE" sz="2200" b="1" dirty="0" smtClean="0">
                <a:solidFill>
                  <a:srgbClr val="333399"/>
                </a:solidFill>
                <a:latin typeface="Arial" pitchFamily="34" charset="0"/>
                <a:ea typeface="ＭＳ Ｐゴシック" charset="-128"/>
                <a:cs typeface="Arial" pitchFamily="34" charset="0"/>
              </a:rPr>
              <a:t> all </a:t>
            </a:r>
            <a:r>
              <a:rPr lang="de-DE" sz="2200" b="1" dirty="0" err="1" smtClean="0">
                <a:solidFill>
                  <a:srgbClr val="333399"/>
                </a:solidFill>
                <a:latin typeface="Arial" pitchFamily="34" charset="0"/>
                <a:ea typeface="ＭＳ Ｐゴシック" charset="-128"/>
                <a:cs typeface="Arial" pitchFamily="34" charset="0"/>
              </a:rPr>
              <a:t>began</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beating</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the</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standard</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quantum</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limit</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through</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quantum</a:t>
            </a:r>
            <a:r>
              <a:rPr lang="de-DE" sz="2200" b="1" dirty="0" smtClean="0">
                <a:solidFill>
                  <a:srgbClr val="333399"/>
                </a:solidFill>
                <a:latin typeface="Arial" pitchFamily="34" charset="0"/>
                <a:ea typeface="ＭＳ Ｐゴシック" charset="-128"/>
                <a:cs typeface="Arial" pitchFamily="34" charset="0"/>
              </a:rPr>
              <a:t>) non-</a:t>
            </a:r>
            <a:r>
              <a:rPr lang="de-DE" sz="2200" b="1" dirty="0" err="1" smtClean="0">
                <a:solidFill>
                  <a:srgbClr val="333399"/>
                </a:solidFill>
                <a:latin typeface="Arial" pitchFamily="34" charset="0"/>
                <a:ea typeface="ＭＳ Ｐゴシック" charset="-128"/>
                <a:cs typeface="Arial" pitchFamily="34" charset="0"/>
              </a:rPr>
              <a:t>demolition</a:t>
            </a:r>
            <a:r>
              <a:rPr lang="de-DE" sz="2200" b="1" dirty="0" smtClean="0">
                <a:solidFill>
                  <a:srgbClr val="333399"/>
                </a:solidFill>
                <a:latin typeface="Arial" pitchFamily="34" charset="0"/>
                <a:ea typeface="ＭＳ Ｐゴシック" charset="-128"/>
                <a:cs typeface="Arial" pitchFamily="34" charset="0"/>
              </a:rPr>
              <a:t> </a:t>
            </a:r>
          </a:p>
        </p:txBody>
      </p:sp>
      <p:sp>
        <p:nvSpPr>
          <p:cNvPr id="4" name="AutoShape 4" descr="data:image/jpeg;base64,/9j/4AAQSkZJRgABAQAAAQABAAD/2wCEAAkGBhQSERUUEhQUFRQWFRYVFxgUFBUXFxgUFBQVFxQcFhQYHCYeFxkjGRQXHy8iIycpLCwsFR4xNTAqNSYrLCkBCQoKDgwOGg8PGiwkHR8sKSksKSwsKSkpKSkpLCkpLCwsKSwpLCkpLCkpLCkpLCwpKSwpKSksLCksKSkpLCwpLP/AABEIALkBEQMBIgACEQEDEQH/xAAcAAAABwEBAAAAAAAAAAAAAAAAAQMEBQYHAgj/xABLEAACAAQDBAcDCAYFDQEAAAABAgADBBESITEFBkFRBxMiYXGBkTKhsRRCUnOywdHwFSM0coKSJCVi4fEWFzNDU1Rjk6KjwtLTdP/EABoBAAMBAQEBAAAAAAAAAAAAAAABAgMEBQb/xAAsEQACAgEEAQIFAwUAAAAAAAAAAQIRAwQSITFRE0EFIjJhkUJS4RQzgcHR/9oADAMBAAIRAxEAPwDLN8j/AFhVfXzPtGIe8Su+P7fVfXzPtGIeLXRZ3igXjiBDGd4oGKOQYF4LA6xQMUc3gXh2B2DD7ZWyZ1Q4lyUZ2PBRp3k6Ad5iT3G3PfaE/ADhloA0x9bKTawHFjw9Y9AbG3fk0ssS5CBFFr21Y82bVjEOXglujMdk9C7EA1E/CT82UA1v4zl6CLFS9D1Gvtda/jMt7lAi/BI6jPcyLZTf81ez7f6E/wDNmfjEDt3oYlsCaSYyNwSYcSn+LVffGmmOYLYHlzauy5tPMMqchR11B9xB4g8xlDImPRu9m7MiuQy5otMUXluPaW/LmL6rGBbf2HMpJ7yZo7S6EaMp9lh3ERtF2WmR14GKCgRTKDxQMUFAhAHigXgoEFgHB4o5gQAHCxkOAGKsFPEqbHz0hKW9iDYG2djp5jlDydtdiOz2M72Rnw63sELEAZxLA23cTc6nOzpJZCTOlh5hxMMRa+RsdAOEWd9hyjJSThtLl+yoJFrX43z1MJbrJhoqZeUiV70Un4xKXjlasRVto1dDsxFWYeqEwsVCq5uVAv7INtRrGAVT3bFe5YlvAk3z740fpyqf19MvKU7fzTLf+EZiUNr2NtL8PWN4KkUWHatNWfJx12ctSJlrriQz7kMwGYxfhEA0y5vEpV71T5kkyWYYDgxWFi3V+xiPd3WuczEVLmWIPI3zAIy5g6iKV1yHHsLUspWYB3Etc7thZrZZdlc44qpaqxCuHUaMAwB8mzHnEvT73zUmCYsqlxBWW3yaSFIe18SgWJyyPDOIzae0DPmtNZUUsblZaBEGQHZQZDSGIbXgoF4EMCW3v/b6r6+Z9sxDxL72t/Tqn6+Z9sxERKfAgQcFAihggQIEAAgxAIgoBG69DGy0l0PXD25ztiPdLYqo+J840MRn3Q1Ovs4AfNmzQfPCR8YvwMYMhnZg2McXgiYViQeIQkHHPjaDm6eJEIVI1txsR4gwWMa17jJhclTfIeTDwt90Zx0x7HEyVKq0GY/VP+6STLJ8DcfxCNJmDPS357UVXfGnb9H1SHOyOw8LrMB/6D6RcXyMwiBBsIKNmUCBAECEMECBD+i2JNnSnmSwGEsjEoILga4hL1KjieEIBhAiU2fWSinVT0OG91mSwOsQnXumL3HyIhXam7Ty0E6WeupyezOljLuExdZTdzQWBDQIEAQBR6k2YyiTLUEZS0GRHBAId3jyqJrDRiPAmHI2tO4TZgtydhp4GMnAdGgdMuyJ71AqBLYyEky0L5WDF3JB46sIzlncywCW6sMcIJ7IYgXsOdgIWnbbnuhR501kOqtMYg2N8wTnmI4l9WZZxNMx54QAuDhqSbjjoOUaJUgGrCCiaqKWQrSykwW1YhussQFI7DpL1a+Vz95jK2UqscLBhfIjLLvAJA9TDsQhAgQ+oUpyp65pytfLq1lsLd+JgbwrGMYESHVUv+0qP+TL/wDrAhWB3vT+21P18z7ZiKMSm8/7ZUfXTPtmIsiBdCBAtB2gQwCgxAtAhgHAgQIANa6DZ5wVK3yDS2tfmGBy/hHpGrqYxToSlf0qc1z2ZIFuBxONfC3vjaAYxl2RI7dso6BhlWbRSXYOwBbQak25AQi2214KfPKMZZYR4bNI4ZyVpEiTDdpn3+kQldvIy+zgB77mKptLeueWsJxUZ+yqjTvtGD1eNOjtw/DcuX7F7mTT7x6RFbblrMkzQf8AZzAc+HVv9/xjMNo7ZmN7c2Y3i7H3XgtgOQ09kYj+iVBbXUKMNx4mNsWbc1wXqfhzwQcnK6KRHJEKssJx6co0eagoECBGTGGBCtJWPKcPLYqym4KmxEIgwtJVTkxw9+vhlEsqrLFL2jTVuVXaRPPs1EtAJbH/AI8peJJ9tfSGPX1Gzp7rLmrewBMtlmSpiMLi4zVgQdCMu6IqdIK8iOBGhiVl7SpiqdZT9tCoPVuUSagyOMZlH/tLqdRCQmqGU2f18xQRLlmyJdQJaZWUM/C/MwtW7DmSJvVzgENgwNwVZT7LIwuGU8CIkJ27KTwZlA5nAC7SHsKhANbKMpy96eYEMpU5kVROVipU4LnQXOQHDtXygsaFt3dgirq0k3YIcWJgBcBVJa3Dl6xYd4ujpKWTMm9bMYJhywrc4iBzyAMSPRNJJSa9rBOyDibtM9i3ZJwghVAuADZs7xc6qfqCO6x0I8IzlOmFHn9oKNB3m3GV7zKUBW1Mrgf3OXhpFBmySpIYEEGxBFiD3iLjKwo4gCO5kwkAE6Cw7hcn4kxwIoVEhs/b8+nBEma6KTcgWsTbiCLQ1rJxeYzM2MkklrWuTmTbhHCOBqL+ZHwjiAAQIECFYEnvOP6ZUfXTPtmIyJTen9tqfr5n2zEXAuhBWg4ECGMECBAgAECBBqIYFs6MK95e0JapmJoMth/Ztiv5Yb+sb4i6axj3Rbu06T/lM5GRFUiXiFsTOLX5gBb/AM0a81wpwn82Ovu9Ixl2S+SrbyzitQ5GdkQC/IBj8WiAr9vsim7YTywG/wDMNYtm06BZlSFZmVmlgrkCpK3vfjfKDmbnS3/0jlu4Ko9+ZjxJ4Ms8ra6s93DqcOPHFT8GVTNvTZhyc+fHy4w72jRTEp1nNbiLaH0jT9n7k0kpgwlYmGhclreA0iSrqZeqYKqjI6AD7o6lpeU1wVL4tFcY1/o8+0peZbBctxspY/CLBS7InSpM+YUZR1DqS4tixlQbDXIXPlF4pXKCxPmMX3QdZI6yTMBJsylP5lNte+0dkIJSTODPrpTxShXa8mKTZMNmWLhJ3NqJk5ZRTAWXES2gXmbd9su+JOo6H52G6z5J8Q499jHqSnF8I8jFJ1yZyRHJETu390aikAaagwMbB0YMpPK+oPiIgzGDOhOwrRKbJqpKSp4mLimPLwSiVDKpJuxzOTZAA8LsYjIESUHeO5rgkWFsgNb5gZnzOccCBaFQxSQ5VgwJUjMEGxB7iNDC06vmTLhiWxMCb5knhnrxhsTF46Mt1evm9fMH6uWezf5z/gvxiJtRVlJF73V2E1JRJLcds3d7Z9p7ZX7gAPIwlVvnFwlJYWiu7x0yAgLkx1+6OOc6VsqKtkE9REbtnYUuqF2GCZwcDPwYfOEO5ssjUQFaMo5ObRbiZltXY8ynfDMHgRmpHcYYxq9VTpMXDMUMp4H4g8DFI25uq0m7y7vL4/SXx7u+OzHmT4Zk4kBAJg7xyY6CGCBAgRIUSu9g/p1T9fM+0Yiol98B/T6r6+Z9oxEQ10SgQIEACGMECF6WieawSWjOx4IpY+gix7M6Ppzk9aeqtmVtd/MaCFYWViRJLsFUXLEADmSbD3mNn3e6O5FLL6yZabOAuSwGENbRR3HjrlEXsno/WRNlzbNaWQ5LZ3K5jLhnbhFu2K7PTzA1wQ7LdssjYg+GfujOUhVase/I7BWlAFSASp1z4oTp4Q+RcS5Ej+6GGxaxcHVhrlb38CcrRIsLZiM7F0RW35ZXqp2WKU4Jt9AkBvu9TE6GHOGE6RjB6zNSpBHcYcU7DgbiJjGm2vcvJK4xXgciYPHyMI1czs6awoWtEfVz7mNDJENUSXVjgCBeF8RPppCFVtBZSHrL6hrakkAmwtztEpPAIvyimbyTiWF/ZGNvAJKDZ+bWhN8GkFb5LZs2eHUMbBnPrlcAeUPKyosrAcrX7zEIrYTSL3s38svL4w+ppgYEn6Rhpg40N9v7ASqkCS5YC6sCpFwVvYZ5ZgmKdU9EAIvKqD4PLv6lT90XudOyBhzKm5/GL3EU0ZgOh+f1TMJsszAeygDAMP3zofK3fFbbcqsDhDTuCeJAwDmS+gEegEOV4b/o8zWvMvgHzeB8YNw9zRnNP0RoZFzNfrSMjZQl+4ale+8Z9tTZj081pUwAOhsbEEaXGY7iI9Mmwih719Ga10558qY0t2AvjF5ZZRbL5wFgOdoe4cZeTJtg7GeqnpKTVjmeCqPaJ8BHoLY+y0p5SypYsqgAfie8xAbibj/IZZaZZpz+0RmFXgqniON4t2kYTds1vwI1dSJaFj/ieAio1E4uxY6mHm2K/rHsD2V07+ZiOMebmnudHZhx0rCeEGpxwyhYmOS0YptM1aTGcxSNYEg5+OR8DDoGOTJGoyMbRyV2Yyx+DJ9o03VzXT6LsPQm0NSImt7VAqpluNifEqLxH0lE01lSWC0xjbCB6Z+t+Vo9mMrimcbXI1tAi3f5tKj6Ur+Y/hBwWidxE75j+sKr6+Z9oxDRN77D+sar6+Z9oxCQ10CQdovm6PRc9Sizp7GXKYXVQLuw4HkoPme6Izo63dl1dVaaRhlrjwcZlja3hxPdG6yxgHIe6JbJfBD7M2LJpQsuQgQE5/Sa30m1aJOopZd+scZqPd3wUxrG+HvBb7hDLeGswydc2+HGIkxLliH6b60NgyXMaa2hr8qKhsROemfG3ARD7n1wbrV5PfyMcbUrL1CrwBjJv3N1HmhfZW0ClQtzkxI9Yvd4zHafYdSOBv740WXPuiNzUH3Q4E5F0xaYcu45RyqW7oWXMQk4AtfwHOKMgp7EDXWGDzRe1x+e6BOlsZxV1UygFKEN2sehuAb2sYZSqQ8AAW9u2ptpc56eMTuNFAdFwczpoO8nIRVd6FDMklc2dlRj3AqX+yo84slsLW+iMR8v74hqSgLOk1uRYeLXP3wrstLaLbYH6yRbUdbbxKAfCHkhLWF9AIZ1oxTZVuBc/wDbMH8uGILfO1z4Q7Ch083CLnhw5nhEhRy8gOJzPcO+IJazE4yvbh8Pf8DE1TVOGy+07Zn88odkyVIlFFzYcNTyh4kM5GQt6mHKnKLTMWJdXjbP2b+v90OpgvZeHHwhEHMDifcIXUZk+XpAJkfvFInGlmfJcp9gZemoYG3ayzAIz5xUa3euolU5+W0sySwGbrhMtxxwnFk3dc8Y0BWzIiD3n2T8rSbT3AxSbrf/AGlzYnuFrecTJWqNISoy5+kOTwlTD5qPxhrM6RF4ST5uP/WG9Z0aV0oFnkdhQWZldGAVQSTkb2sOUVGEtNi8HT6svJcG6RG4SV83P4QnP3+c2wy0Btne9r3ytnpa0VViMrDxic2/tWnmqplyUR+yOwpUKFBuP7RN9TnlFf0+NfpJ9Sb9xU7+T/oyx/C3/tHKb6VLMACuZAyQcYrsPdjFflErEwRca3Zr2UX1Ns7RXo4/AvUl5C2u7GfM6w3fGQT4G33Rxs7aLyJgmSzZ1vY2B1BByPcYmtsSaSZPmuKhhdiRhkFlOQ0bEDrzEMKXZcmYWHypJYFrGbLmANflgDW840IJH/OHV/ST/lrBwx/QEv8A32m/7/8A8oKDgVIV35H9Y1f/AOiZ9qOt2tzZ9af1YwywbGY2Sjw4se4RoFd0YmZtCdPqD+qedMcIl8RBY2DNwB7ou9JRBVCywqoBYBRYADgBEuRN0Re6G58ihU4LtMYdqYwFz3KPmr3RY3AhrMnYe+G83aFu6IbI5Y9My+UVHe6b2LjQYh5gRNPV4gLMQCc7GxtxiK3uUGnBUWXMAeRiJdGuNVJFN3KqbVdvpKb+WcOtvT161ihBKnO3MRU9nbSMqdjHAEeohegrMTTgdbBvO9j8YTXB1181lr27MxSZcwcQIuuxZ2OklH+wPdGf0Zx7OS/AsPRiPvi27kVGKhAOqkr6GEuzKa+UslHPuIKoN8vzeInZVcMbDvherqCDnpD3cWY7eRxTAO1+732gOQgNuGcI0u0EAFr3MR28O0OrlOQe0ch5mIbSRai26EZM/Ek1/pkqPARIz0wSkXiEUe4REbHYBVDEBVGJidPyTEdtneh3YimlzJp4FUYr5ta1ocHaLcG3Q9RSZ8sjgWv4FGHxtFcrdvojzGY2Z2Nl4hRkvhpCW2d7XVcCdmdhwO1rYCfbsPpX7N+FjzioSqRWa7uc9TYsY122jWOOfg0jZVcnV9azy1ve5ZgLephxL3wp5YPVv1jHVgCbnuNtIzw7IpiMp7A98tre6DpqBpbXkz5RI0ube5wIlxotYJPlo27Z1QXVSdSLmHdXtJZYzIv+dYxY7516ZYxYckUj1Edyd+Kom5WS5AJzVvgGg5MHp5J8pm3UIITE3tNme4cBHJ2mgdVJszEqveQLkA87RkezOlepQstSoeW2V0AVk/d4MO4+sKnfyXdZjTGdkbGqiWQcXG/AG3G5httdGaw8u+DXKcm7HvsPKFHlDEH+cFK+RIPxEV7dre+RVy7ynOJbY1YWIvxtxHC4iYSqxIG0JF+doic9qM1BtjXeck0lQFBLGTMAA1JKHSPNJj0btGsKKzYwLWJxaAXF7+XfGcbxboU9TINZTTBKN7TUdGEvGT811BC3y7s9RBgyW6NXBqNmcQ4oGGMAoHxdkKSRmxAGYORhAiFpeHCTiYOCMICi3m17g+RjqZBK7y7H+STXkugLg+0jsyDsglRcC5F4g4lp7LNW71AuoyUowuSM9Mr5a+ERMCAEGTC95ZXRgcuIIPuyhaippT3EyaZZ4Eyyw8yMx6QWOhjAib/QUj/fZP8AJO/9YELchHpXaVsTc7n4xEtMI7/DX8ImaySC7ZfOMJdVbQCMzAqe0K91uw7S3sSBmp5MvDxhqtS0wd0WqrlXviC4bZ3tFbqNksrYpDK3NCwI/hPCJkaRaKtX7zGnqerfNDbEeV9CPCLBt+aJlGrggjEpvfVWBEUPpCmKZykBlmBf1isCCGuba65cRlCW6m8TFHpHN1dT1WVyrr2gL8jaE48WdCSpMr1WuGYR3wnTVOGYe8EHzh3tqX2g40YehGsRBbONYq4lzlTND3ZmYqVk5M3o2fxiybhzf1M5f7d/UfiIou51X2iOBB9wMW3o/n5zxcag2vwuRnGDXIS+litFWdXUOvM3EWKsc4cXC14pG8rYJ2McM/fFooWFXIVFb2lGIrmQPxjNOuwmupIRpqvrGBlgmwtZVOoP4wpP3YecVM9iqg4sK2xE97HIDuif2VsVaZMMrtcTiJxE+MPC+MEWKtyMWop9mLztP5SEp9kypd7ICeJbtHLTWFZMgB7555WvkBnnbhf7o6qHwg3ue4ankPGEFJI07Wvn+A0HrG8Wlwgtv3Mh3mkFaucDf2yw8GzHuMRqqYsG/CEVVyb40Rh4AYR9mK+H7o0bZ6sKpHWGCwGO1cR2PGIZ0KCYrTXAjtagBhjUOPQ+TDSE0ciCLXOkOSjJVR0/posdBu/JqgRTTLORnKm2Dd+E6MO8HyhbZHRTMmG86YJahrWUEsRxI4D3xWZb4TcZEeRi+bk7wtgPWNdQQpvqC18J8DYiOLNuxLdF8HNnw3HirLJsXc2kpCGloestYuzEsb68l8rRKTJ6gZGGdZXhTYanTv8Azp4+Iiu1m3LMRwOYt3x5OXUSl1ycuLSuRGdIEv5Ql+swGSrPmThYZZZZ4r2A8YhtzplcthTVK4MV2TrQCRfMYXWwJh5VzsZOhvELPpBKmKZV1aYQt87KCRcg8/xMd2jzfLsl2aarR180Sc2/Jr5qzGanp5kpRZnw0rMrd7yyCD4xnjKQ2nHSL9R0dtnBrEJNr5ha17YJcohb8LYideMVCZLOIkadYwAvbMC4+6PVTPJrmhtVupAwyurPE4mIPk2kNip1sbfnjE8tBh+TzZzFpM2YyOFOaYHAcZ5YsLBhDLbuzWp58yS2st2XW9xe6sOGakGGmJoQoqbEYm6bZg4gRxsenFrxPyZQjjy5H0jsgkokX+hU+iIETeAQI590vIceDbJ/tt4n4wyqathki4jx4AQ6rZoVmPefjDJMbZ+yvvMegeSMKwTXQq6LhOvatl4xFjdo3BGKWOYmA+4g3izFbd/jCVuA4H8iM8ktqNI89FU3r3VFTJwsQZijsOBnfkwjIP0FVyHD9ROBRr36p7XByztmI9GLaOgl4zWZo1s887WmAMciFcYwDkVLaix5aeUQMxc49K7ToZczJkRuZKKbeFxlDWj2JTyySkmUpOpCLf1tErV7XVGzjuRiO7ezKlmBlSZjDnhIX+Y5RoW6W7E6nkzA4CzJgxa38ASOUXsKDleOJlKDkOMY5NRJ9IarplV/yTRjiqHuF4LkDkNSc/hEps3aUpQRKUCWvZGGwF/ne60Ndq7sNNmKDPZJXzsrm/AcvWFa7dlZEsLIOFMJxYmJJYkdq/O3LlEYFOT3S/B0T9Laot8v8Ev+mpPGYq/v9n3n8Yd09SkwdllYc1YH4aRlm82x2VADOcW+awJHk/LxMV3ZdVMkTA0t2DAj2Li/cY9P0+CFoYzVwZru36pKcF2IAyz1zPLmYoW0N+JjMUlrhGg4tfiSR52GnjHO922ZlXhBuAnzcvaI1P54xH7J2W7tcgBVsctWPBR4nKOnFjSVs6MGmjijuydjLedSUpph+dKK+aPb74gYt/SDJ6taWXl2JbA95JUk+F4pwaCSM4yTFVgw1oTxQpKsTnGTR0xlfCH0kXWE2EdpOAyjlheG+Uejw19w5k7ECWJLc+4c4lNgSC0qoYE2CJ4YjNWwJ4G1z5RFyKZnYKoLMTYAakxearYAoaMy8eJ5s2W7AaCyHLmQDeOfO6gznlOpxj5GFVtJiigngADybT3w3qqov2uPzv3xx/iGfjeGM5swL8b+kOWYG9u8ea6e4n0jxNiijvSroKRcmLvWyU+RiWAuSqLkC63IxEE6HMmKfRy7fn0ix0puADmLcY69L9TZ5PxGb4SIDaW3aX5HThZpxymmKZIOIG7OwYkAA+0M4pS4pgUILkYjhGeZtc4edh7ov9b0ayZpxS3aVf5oAZfIEgj1iX3Z3ElUj9YGaZMtYFgAB+6o0PfePV4o8PckyubM2DMqdm1WJbFXSpS4zxS1KzwBqLrhPpHe9OzJLylm36w4TJDj53VSBMkk2JGMKLNp7Q5RPTKqdR1i4rmmZlD3HZ6qaMDhjp2bAc7BYiNjbvzJnyillS3eUKpZtPUBf1SgEq5LNbEpl5dm9yIjkq1ZnMipZDkSIl6TeUj2hfwjUq7olUiyOCbW7QF9LcQw+EUva3RLUys17Q7wR/1LcfCM5ZMb/uKjpUX+iSYw/wAqV7/SBDP/ACGqvoL/ADrAjLdp/wBy/JWzL+03/aW15SzGBa5DHIXPGGQ2qXe6q5UWsBcZ8b8+EOKqTKWa5w3ONjcjjfmfuhRa8cAI6eTzeEJDrG/1ZHjC0unflbzEKJVE/wCH98LK9+PuhON9ivwIJTNnck3N8yMvCFBKYcfdC6+PuhQCDahbmRU6nYAmxa50Fr59xI/IhEof8InCsJNIBjCemhLo1jmaIiWeMJVFf1aCYQSoJY2zOEgg28Mj5Q8r6IkZXBOQItlfiwuLjwziAbaQR/k9QQh6sW5MDcEqePCPOzY54n9vJ3YXHL/wnqSrlz0xIwZTyMN66mawt2lBzU8u7n4RELskSzjpjhJtcD2TbmukPtnbeu3Vzlwvz4HwMENSm6fD8jyaeuYcrx7ikymumQxr9E2uM+F+A5RFVe7t+0snUclB9Yf72U81ZJm07mW6gsbAEMADkQdYzWk6ZqtfbSU/ky/Bo9bG3P8AwYRyTh9JZW3SmsxuFA5sbnXLIXiY2XsBZQ5nPMi1udhw+MUWr6ZJrWwyEQi97NiB5ZEfAwvRdL5OU6UoHNAfPK8dScqoWTPlyKmxv0qVA6+Ug1SWSf42yHoL+cUe8SO3ttrU1DzWLdo5dkCwAsoFzwAER4my+beg/GLRpCaSqwoMQoZ8kfTPko+8xzMrFW4EvPTtEn3CDgr1oikiUzEKoJJ0ABJPgBFt3f6Pqmc3bHUrbFdxmRf5q8/G0SG4EoLJSfhUzCzWNvZwnCLW0OsXc7cdclCgnXI8vGMHLkp6mS+g52TulKpFuqjFbN3ILHw5eAiH3ioMdRhLr2ZYbDft3bi1/ZvwGuRPGJyn2pMdsyBlwA+OsUTeOS0ytncgy38UlKPvPrHJq2vTpsvROeTPubIuegDseAuPz5wnSMAljqxv4c/jB1q2IUZgdok5eUIy1xG4GZ07hHnxjuR9DOSirZLUSljloIs9BTc4Z7I2ZYC4ifkybR34Me1HzWqzb5WKyJcSlNSw1pZecS0pY6zzpMUSQLQ4VYJBCqrAQBRHcBVjvDDEJ4YEd4YEKkFsqO06j9dM/fb4whLqIa7XnHrpg/4jfEw3lTM8yIRZYaefD+TMiJo6ZiL2PofviUkSu8eogEx5LMLiEZafnKFwIBB2gsMdQAICThheK3vnu0KunZQP1qXeUw1xAez4Np6HhFoKwhUSb2zIsQcjbQ3seYPEQmrLhNwkmjBtib8zJBwvdlGWeo7jF62ftqRUqDcYuMZjv3SdRtGpQZL1pYeD2f8A8oY0FcVYFWKnuP3RwajQxkrj/B7uHOsvEu/Jus+mmNJdQxYYCAuWtvpHuuM+cefK6ieU7JMUq6mxU6gxrm6G+WI4Z7WyNm4cD62FvOFN49xn2hMM6XLBBJAJmCXdbDDmQSw14QaPM8b9No5tRgcG5S/gxe0CLlvp0dvs6TKmPMVzMdlKqDZbLcdo2xceA0im2j2O0cKdhprBGDWCMAzuQt2UcyB6mBOa7MeZJ9TC2z07d/oqzfyqT8RDaJ9wNS6N5ZFJf5uKYxufAA28YsIn5M5vYEqSBf2QMRt528oYbmUAl0clgQQyYm4ntnEwPutE3sxSJEs3sxDOfGaxc38Lj0jB/UO/lO9kLiFxfMgC9tL/AN8VedtFA83EpZnmzmXDa2ETCq3PlFrlV2Alitiq4sh2TY6qR32yirTKJllyhYGYAdNArEsb/wATGObVYvUhR2aGajK5dFdrExvgGRzLG94n93tiWGNhmdB3cIc7P2AtwxFzzixyaW3CMsOFrs6dVrFNbYicqnhwqwqkgwvKpDHclR40mdUkuJOWISkU9oeJLijNnUsQqoglWOgICWdrHccAR2IBBQIO0CFYGT7anOaidYX/AFj6k29o8Ft7zB0izRoSt/ogL9mHG0f2id9Y3xMLU0SapWHKoydTc95J+MSlNTW+bExsfQRLRRNkLSTALXBES8qepyBHnlCVRDVIBdktaObQUnQQbQEgtHE0QoITnQAef+klFeunm4uWuO+ygfdFMCmLHvx+3P4j4RCS4tcI7YqyX2NPeXna448fdG6bo7RAo5WIk9n2gCyi5uAGS9rDLO1rRimxo0nov0m/vCOaMFvcvc69TJyxKL9iP6cqxHp6dUIYia5NuAwWzHDWMaMeq672PKMn3r9ox076RwY4+xlq6wGETc32vP74bPr6w9/Bs8YjRWCTTcXwBRzOJ1v/ANIMMwYsFBrGg7sar5RCnbJlCkFsGrl/IZOEnrBIwsiglmyYWsB7XK/OLRIpndRhSYosAMYC5DS4OYy4WizUfs+kcz9DAlzZju9isT6RZeRbETqotbW+fpCApCxyELf6xvGJej0gkr4NJS28IbUuyyOEPk2fDtIWEBg5NjWXRw4SnhWOhASEsuO1SDEdwCsIJHQSDEdCAAgsHhgxBwAcWgo7gQh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defTabSz="914400" eaLnBrk="0" fontAlgn="base" hangingPunct="0">
              <a:spcBef>
                <a:spcPct val="0"/>
              </a:spcBef>
              <a:spcAft>
                <a:spcPct val="0"/>
              </a:spcAft>
            </a:pPr>
            <a:endParaRPr lang="de-AT" sz="1600">
              <a:solidFill>
                <a:srgbClr val="000000"/>
              </a:solidFill>
              <a:latin typeface="OfficinaSansITCPro Book" pitchFamily="50" charset="0"/>
              <a:ea typeface="ＭＳ Ｐゴシック" charset="-128"/>
            </a:endParaRPr>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332" y="922143"/>
            <a:ext cx="2600325" cy="1762125"/>
          </a:xfrm>
          <a:prstGeom prst="rect">
            <a:avLst/>
          </a:prstGeom>
        </p:spPr>
      </p:pic>
      <p:sp>
        <p:nvSpPr>
          <p:cNvPr id="7" name="Textfeld 6"/>
          <p:cNvSpPr txBox="1"/>
          <p:nvPr/>
        </p:nvSpPr>
        <p:spPr>
          <a:xfrm>
            <a:off x="356210" y="935663"/>
            <a:ext cx="385041"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FFFFFF"/>
                </a:solidFill>
                <a:latin typeface="Calibri" pitchFamily="34" charset="0"/>
                <a:ea typeface="ＭＳ Ｐゴシック" charset="-128"/>
              </a:rPr>
              <a:t>X?</a:t>
            </a:r>
            <a:endParaRPr lang="de-AT" sz="1600" dirty="0">
              <a:solidFill>
                <a:srgbClr val="FFFFFF"/>
              </a:solidFill>
              <a:latin typeface="Calibri" pitchFamily="34" charset="0"/>
              <a:ea typeface="ＭＳ Ｐゴシック" charset="-128"/>
            </a:endParaRPr>
          </a:p>
        </p:txBody>
      </p:sp>
      <p:cxnSp>
        <p:nvCxnSpPr>
          <p:cNvPr id="9" name="Gerade Verbindung 8"/>
          <p:cNvCxnSpPr>
            <a:stCxn id="7" idx="3"/>
          </p:cNvCxnSpPr>
          <p:nvPr/>
        </p:nvCxnSpPr>
        <p:spPr bwMode="auto">
          <a:xfrm>
            <a:off x="741251" y="1104940"/>
            <a:ext cx="101897" cy="169277"/>
          </a:xfrm>
          <a:prstGeom prst="line">
            <a:avLst/>
          </a:prstGeom>
          <a:noFill/>
          <a:ln w="9525" cap="flat" cmpd="sng" algn="ctr">
            <a:solidFill>
              <a:schemeClr val="accent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 name="Textfeld 13"/>
          <p:cNvSpPr txBox="1"/>
          <p:nvPr/>
        </p:nvSpPr>
        <p:spPr>
          <a:xfrm>
            <a:off x="189957" y="2934312"/>
            <a:ext cx="8356839" cy="1323439"/>
          </a:xfrm>
          <a:prstGeom prst="rect">
            <a:avLst/>
          </a:prstGeom>
          <a:noFill/>
        </p:spPr>
        <p:txBody>
          <a:bodyPr wrap="none" rtlCol="0">
            <a:spAutoFit/>
          </a:bodyPr>
          <a:lstStyle/>
          <a:p>
            <a:pPr defTabSz="914400" eaLnBrk="0" fontAlgn="base" hangingPunct="0">
              <a:spcBef>
                <a:spcPct val="0"/>
              </a:spcBef>
              <a:spcAft>
                <a:spcPct val="0"/>
              </a:spcAft>
            </a:pPr>
            <a:r>
              <a:rPr lang="de-AT" sz="2000" dirty="0" err="1" smtClean="0">
                <a:solidFill>
                  <a:srgbClr val="000000"/>
                </a:solidFill>
                <a:latin typeface="Calibri" pitchFamily="34" charset="0"/>
                <a:ea typeface="ＭＳ Ｐゴシック" charset="-128"/>
              </a:rPr>
              <a:t>How</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to</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measure</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position</a:t>
            </a:r>
            <a:r>
              <a:rPr lang="de-AT" sz="2000" dirty="0" smtClean="0">
                <a:solidFill>
                  <a:srgbClr val="000000"/>
                </a:solidFill>
                <a:latin typeface="Calibri" pitchFamily="34" charset="0"/>
                <a:ea typeface="ＭＳ Ｐゴシック" charset="-128"/>
              </a:rPr>
              <a:t> x </a:t>
            </a:r>
            <a:r>
              <a:rPr lang="de-AT" sz="2000" dirty="0" err="1" smtClean="0">
                <a:solidFill>
                  <a:srgbClr val="000000"/>
                </a:solidFill>
                <a:latin typeface="Calibri" pitchFamily="34" charset="0"/>
                <a:ea typeface="ＭＳ Ｐゴシック" charset="-128"/>
              </a:rPr>
              <a:t>to</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arbitrary</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accuracy</a:t>
            </a:r>
            <a:r>
              <a:rPr lang="de-AT" sz="2000" dirty="0" smtClean="0">
                <a:solidFill>
                  <a:srgbClr val="000000"/>
                </a:solidFill>
                <a:latin typeface="Calibri" pitchFamily="34" charset="0"/>
                <a:ea typeface="ＭＳ Ｐゴシック" charset="-128"/>
              </a:rPr>
              <a:t>?</a:t>
            </a:r>
          </a:p>
          <a:p>
            <a:pPr marL="285750" indent="-285750" defTabSz="914400" eaLnBrk="0" fontAlgn="base" hangingPunct="0">
              <a:spcBef>
                <a:spcPct val="0"/>
              </a:spcBef>
              <a:spcAft>
                <a:spcPct val="0"/>
              </a:spcAft>
              <a:buFont typeface="Arial" pitchFamily="34" charset="0"/>
              <a:buChar char="•"/>
            </a:pPr>
            <a:r>
              <a:rPr lang="de-AT" sz="2000" dirty="0" err="1" smtClean="0">
                <a:solidFill>
                  <a:srgbClr val="000000"/>
                </a:solidFill>
                <a:latin typeface="Calibri" pitchFamily="34" charset="0"/>
                <a:ea typeface="ＭＳ Ｐゴシック" charset="-128"/>
              </a:rPr>
              <a:t>Stroboscopic</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measurements</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periodic</a:t>
            </a:r>
            <a:r>
              <a:rPr lang="de-AT" sz="2000" dirty="0" smtClean="0">
                <a:solidFill>
                  <a:srgbClr val="000000"/>
                </a:solidFill>
                <a:latin typeface="Calibri" pitchFamily="34" charset="0"/>
                <a:ea typeface="ＭＳ Ｐゴシック" charset="-128"/>
              </a:rPr>
              <a:t> </a:t>
            </a:r>
            <a:r>
              <a:rPr lang="de-AT" sz="2000" dirty="0" err="1" smtClean="0">
                <a:solidFill>
                  <a:srgbClr val="000000"/>
                </a:solidFill>
                <a:latin typeface="Calibri" pitchFamily="34" charset="0"/>
                <a:ea typeface="ＭＳ Ｐゴシック" charset="-128"/>
              </a:rPr>
              <a:t>interaction</a:t>
            </a:r>
            <a:r>
              <a:rPr lang="de-AT" sz="2000" dirty="0" smtClean="0">
                <a:solidFill>
                  <a:srgbClr val="000000"/>
                </a:solidFill>
                <a:latin typeface="Calibri" pitchFamily="34" charset="0"/>
                <a:ea typeface="ＭＳ Ｐゴシック" charset="-128"/>
              </a:rPr>
              <a:t>), e.g. Schwab et al. (2012)</a:t>
            </a:r>
          </a:p>
          <a:p>
            <a:pPr marL="285750" indent="-285750" defTabSz="914400" eaLnBrk="0" fontAlgn="base" hangingPunct="0">
              <a:spcBef>
                <a:spcPct val="0"/>
              </a:spcBef>
              <a:spcAft>
                <a:spcPct val="0"/>
              </a:spcAft>
              <a:buFont typeface="Arial" pitchFamily="34" charset="0"/>
              <a:buChar char="•"/>
            </a:pPr>
            <a:r>
              <a:rPr lang="de-AT" sz="2000" b="1" dirty="0" smtClean="0">
                <a:solidFill>
                  <a:srgbClr val="000000"/>
                </a:solidFill>
                <a:effectLst>
                  <a:outerShdw blurRad="38100" dist="38100" dir="2700000" algn="tl">
                    <a:srgbClr val="000000">
                      <a:alpha val="43137"/>
                    </a:srgbClr>
                  </a:outerShdw>
                </a:effectLst>
                <a:latin typeface="Calibri" pitchFamily="34" charset="0"/>
                <a:ea typeface="ＭＳ Ｐゴシック" charset="-128"/>
              </a:rPr>
              <a:t>Single </a:t>
            </a:r>
            <a:r>
              <a:rPr lang="de-AT" sz="2000" b="1" dirty="0" err="1" smtClean="0">
                <a:solidFill>
                  <a:srgbClr val="000000"/>
                </a:solidFill>
                <a:effectLst>
                  <a:outerShdw blurRad="38100" dist="38100" dir="2700000" algn="tl">
                    <a:srgbClr val="000000">
                      <a:alpha val="43137"/>
                    </a:srgbClr>
                  </a:outerShdw>
                </a:effectLst>
                <a:latin typeface="Calibri" pitchFamily="34" charset="0"/>
                <a:ea typeface="ＭＳ Ｐゴシック" charset="-128"/>
              </a:rPr>
              <a:t>shot</a:t>
            </a:r>
            <a:r>
              <a:rPr lang="de-AT" sz="2000" b="1" dirty="0" smtClean="0">
                <a:solidFill>
                  <a:srgbClr val="000000"/>
                </a:solidFill>
                <a:effectLst>
                  <a:outerShdw blurRad="38100" dist="38100" dir="2700000" algn="tl">
                    <a:srgbClr val="000000">
                      <a:alpha val="43137"/>
                    </a:srgbClr>
                  </a:outerShdw>
                </a:effectLst>
                <a:latin typeface="Calibri" pitchFamily="34" charset="0"/>
                <a:ea typeface="ＭＳ Ｐゴシック" charset="-128"/>
              </a:rPr>
              <a:t> </a:t>
            </a:r>
            <a:r>
              <a:rPr lang="de-AT" sz="2000" b="1" dirty="0" err="1" smtClean="0">
                <a:solidFill>
                  <a:srgbClr val="000000"/>
                </a:solidFill>
                <a:effectLst>
                  <a:outerShdw blurRad="38100" dist="38100" dir="2700000" algn="tl">
                    <a:srgbClr val="000000">
                      <a:alpha val="43137"/>
                    </a:srgbClr>
                  </a:outerShdw>
                </a:effectLst>
                <a:latin typeface="Calibri" pitchFamily="34" charset="0"/>
                <a:ea typeface="ＭＳ Ｐゴシック" charset="-128"/>
              </a:rPr>
              <a:t>measurements</a:t>
            </a:r>
            <a:endParaRPr lang="de-AT" sz="2000" dirty="0" smtClean="0">
              <a:solidFill>
                <a:srgbClr val="000000"/>
              </a:solidFill>
              <a:latin typeface="Calibri" pitchFamily="34" charset="0"/>
              <a:ea typeface="ＭＳ Ｐゴシック" charset="-128"/>
            </a:endParaRPr>
          </a:p>
          <a:p>
            <a:pPr lvl="1" defTabSz="914400" eaLnBrk="0" fontAlgn="base" hangingPunct="0">
              <a:spcBef>
                <a:spcPct val="0"/>
              </a:spcBef>
              <a:spcAft>
                <a:spcPct val="0"/>
              </a:spcAft>
            </a:pPr>
            <a:r>
              <a:rPr lang="de-AT" sz="2000" dirty="0" smtClean="0">
                <a:solidFill>
                  <a:srgbClr val="000000"/>
                </a:solidFill>
                <a:latin typeface="Calibri" pitchFamily="34" charset="0"/>
                <a:ea typeface="ＭＳ Ｐゴシック" charset="-128"/>
                <a:sym typeface="Wingdings" pitchFamily="2" charset="2"/>
              </a:rPr>
              <a:t> Optical </a:t>
            </a:r>
            <a:r>
              <a:rPr lang="de-AT" sz="2000" dirty="0" err="1" smtClean="0">
                <a:solidFill>
                  <a:srgbClr val="000000"/>
                </a:solidFill>
                <a:latin typeface="Calibri" pitchFamily="34" charset="0"/>
                <a:ea typeface="ＭＳ Ｐゴシック" charset="-128"/>
                <a:sym typeface="Wingdings" pitchFamily="2" charset="2"/>
              </a:rPr>
              <a:t>phase</a:t>
            </a:r>
            <a:r>
              <a:rPr lang="de-AT" sz="2000" dirty="0" smtClean="0">
                <a:solidFill>
                  <a:srgbClr val="000000"/>
                </a:solidFill>
                <a:latin typeface="Calibri" pitchFamily="34" charset="0"/>
                <a:ea typeface="ＭＳ Ｐゴシック" charset="-128"/>
                <a:sym typeface="Wingdings" pitchFamily="2" charset="2"/>
              </a:rPr>
              <a:t> </a:t>
            </a:r>
            <a:r>
              <a:rPr lang="de-AT" sz="2000" dirty="0" err="1" smtClean="0">
                <a:solidFill>
                  <a:srgbClr val="000000"/>
                </a:solidFill>
                <a:latin typeface="Calibri" pitchFamily="34" charset="0"/>
                <a:ea typeface="ＭＳ Ｐゴシック" charset="-128"/>
                <a:sym typeface="Wingdings" pitchFamily="2" charset="2"/>
              </a:rPr>
              <a:t>is</a:t>
            </a:r>
            <a:r>
              <a:rPr lang="de-AT" sz="2000" dirty="0" smtClean="0">
                <a:solidFill>
                  <a:srgbClr val="000000"/>
                </a:solidFill>
                <a:latin typeface="Calibri" pitchFamily="34" charset="0"/>
                <a:ea typeface="ＭＳ Ｐゴシック" charset="-128"/>
                <a:sym typeface="Wingdings" pitchFamily="2" charset="2"/>
              </a:rPr>
              <a:t> </a:t>
            </a:r>
            <a:r>
              <a:rPr lang="de-AT" sz="2000" dirty="0" err="1" smtClean="0">
                <a:solidFill>
                  <a:srgbClr val="000000"/>
                </a:solidFill>
                <a:latin typeface="Calibri" pitchFamily="34" charset="0"/>
                <a:ea typeface="ＭＳ Ｐゴシック" charset="-128"/>
                <a:sym typeface="Wingdings" pitchFamily="2" charset="2"/>
              </a:rPr>
              <a:t>correlated</a:t>
            </a:r>
            <a:r>
              <a:rPr lang="de-AT" sz="2000" dirty="0" smtClean="0">
                <a:solidFill>
                  <a:srgbClr val="000000"/>
                </a:solidFill>
                <a:latin typeface="Calibri" pitchFamily="34" charset="0"/>
                <a:ea typeface="ＭＳ Ｐゴシック" charset="-128"/>
                <a:sym typeface="Wingdings" pitchFamily="2" charset="2"/>
              </a:rPr>
              <a:t> </a:t>
            </a:r>
            <a:r>
              <a:rPr lang="de-AT" sz="2000" dirty="0" err="1" smtClean="0">
                <a:solidFill>
                  <a:srgbClr val="000000"/>
                </a:solidFill>
                <a:latin typeface="Calibri" pitchFamily="34" charset="0"/>
                <a:ea typeface="ＭＳ Ｐゴシック" charset="-128"/>
                <a:sym typeface="Wingdings" pitchFamily="2" charset="2"/>
              </a:rPr>
              <a:t>with</a:t>
            </a:r>
            <a:r>
              <a:rPr lang="de-AT" sz="2000" dirty="0" smtClean="0">
                <a:solidFill>
                  <a:srgbClr val="000000"/>
                </a:solidFill>
                <a:latin typeface="Calibri" pitchFamily="34" charset="0"/>
                <a:ea typeface="ＭＳ Ｐゴシック" charset="-128"/>
                <a:sym typeface="Wingdings" pitchFamily="2" charset="2"/>
              </a:rPr>
              <a:t> </a:t>
            </a:r>
            <a:r>
              <a:rPr lang="de-AT" sz="2000" dirty="0" err="1" smtClean="0">
                <a:solidFill>
                  <a:srgbClr val="000000"/>
                </a:solidFill>
                <a:latin typeface="Calibri" pitchFamily="34" charset="0"/>
                <a:ea typeface="ＭＳ Ｐゴシック" charset="-128"/>
                <a:sym typeface="Wingdings" pitchFamily="2" charset="2"/>
              </a:rPr>
              <a:t>instantaneous</a:t>
            </a:r>
            <a:r>
              <a:rPr lang="de-AT" sz="2000" dirty="0" smtClean="0">
                <a:solidFill>
                  <a:srgbClr val="000000"/>
                </a:solidFill>
                <a:latin typeface="Calibri" pitchFamily="34" charset="0"/>
                <a:ea typeface="ＭＳ Ｐゴシック" charset="-128"/>
                <a:sym typeface="Wingdings" pitchFamily="2" charset="2"/>
              </a:rPr>
              <a:t> </a:t>
            </a:r>
            <a:r>
              <a:rPr lang="de-AT" sz="2000" dirty="0" err="1" smtClean="0">
                <a:solidFill>
                  <a:srgbClr val="000000"/>
                </a:solidFill>
                <a:latin typeface="Calibri" pitchFamily="34" charset="0"/>
                <a:ea typeface="ＭＳ Ｐゴシック" charset="-128"/>
                <a:sym typeface="Wingdings" pitchFamily="2" charset="2"/>
              </a:rPr>
              <a:t>position</a:t>
            </a:r>
            <a:endParaRPr lang="de-AT" sz="2000" dirty="0">
              <a:solidFill>
                <a:srgbClr val="000000"/>
              </a:solidFill>
              <a:latin typeface="Calibri" pitchFamily="34" charset="0"/>
              <a:ea typeface="ＭＳ Ｐゴシック" charset="-128"/>
            </a:endParaRPr>
          </a:p>
        </p:txBody>
      </p:sp>
      <mc:AlternateContent xmlns:mc="http://schemas.openxmlformats.org/markup-compatibility/2006" xmlns:p14="http://schemas.microsoft.com/office/powerpoint/2010/main">
        <mc:Choice Requires="p14">
          <p:contentPart p14:bwMode="auto" r:id="rId5">
            <p14:nvContentPartPr>
              <p14:cNvPr id="26" name="Freihand 25"/>
              <p14:cNvContentPartPr/>
              <p14:nvPr/>
            </p14:nvContentPartPr>
            <p14:xfrm>
              <a:off x="10854533" y="6189330"/>
              <a:ext cx="82080" cy="11880"/>
            </p14:xfrm>
          </p:contentPart>
        </mc:Choice>
        <mc:Fallback xmlns="">
          <p:pic>
            <p:nvPicPr>
              <p:cNvPr id="26" name="Freihand 25"/>
              <p:cNvPicPr/>
              <p:nvPr/>
            </p:nvPicPr>
            <p:blipFill>
              <a:blip r:embed="rId6"/>
              <a:stretch>
                <a:fillRect/>
              </a:stretch>
            </p:blipFill>
            <p:spPr>
              <a:xfrm>
                <a:off x="10852373" y="6187170"/>
                <a:ext cx="864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0" name="Freihand 29"/>
              <p14:cNvContentPartPr/>
              <p14:nvPr/>
            </p14:nvContentPartPr>
            <p14:xfrm>
              <a:off x="6375298" y="4342445"/>
              <a:ext cx="1414080" cy="1074600"/>
            </p14:xfrm>
          </p:contentPart>
        </mc:Choice>
        <mc:Fallback xmlns="">
          <p:pic>
            <p:nvPicPr>
              <p:cNvPr id="30" name="Freihand 29"/>
              <p:cNvPicPr/>
              <p:nvPr/>
            </p:nvPicPr>
            <p:blipFill>
              <a:blip r:embed="rId8"/>
              <a:stretch>
                <a:fillRect/>
              </a:stretch>
            </p:blipFill>
            <p:spPr>
              <a:xfrm>
                <a:off x="6372058" y="4330565"/>
                <a:ext cx="1426320" cy="1094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1" name="Freihand 50"/>
              <p14:cNvContentPartPr/>
              <p14:nvPr/>
            </p14:nvContentPartPr>
            <p14:xfrm>
              <a:off x="7051018" y="3955085"/>
              <a:ext cx="821160" cy="404280"/>
            </p14:xfrm>
          </p:contentPart>
        </mc:Choice>
        <mc:Fallback xmlns="">
          <p:pic>
            <p:nvPicPr>
              <p:cNvPr id="51" name="Freihand 50"/>
              <p:cNvPicPr/>
              <p:nvPr/>
            </p:nvPicPr>
            <p:blipFill>
              <a:blip r:embed="rId10"/>
              <a:stretch>
                <a:fillRect/>
              </a:stretch>
            </p:blipFill>
            <p:spPr>
              <a:xfrm>
                <a:off x="7038778" y="3946805"/>
                <a:ext cx="846720" cy="417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3" name="Freihand 52"/>
              <p14:cNvContentPartPr/>
              <p14:nvPr/>
            </p14:nvContentPartPr>
            <p14:xfrm>
              <a:off x="6403018" y="4839965"/>
              <a:ext cx="134280" cy="162720"/>
            </p14:xfrm>
          </p:contentPart>
        </mc:Choice>
        <mc:Fallback xmlns="">
          <p:pic>
            <p:nvPicPr>
              <p:cNvPr id="53" name="Freihand 52"/>
              <p:cNvPicPr/>
              <p:nvPr/>
            </p:nvPicPr>
            <p:blipFill>
              <a:blip r:embed="rId12"/>
              <a:stretch>
                <a:fillRect/>
              </a:stretch>
            </p:blipFill>
            <p:spPr>
              <a:xfrm>
                <a:off x="6390778" y="4829525"/>
                <a:ext cx="1512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4" name="Freihand 53"/>
              <p14:cNvContentPartPr/>
              <p14:nvPr/>
            </p14:nvContentPartPr>
            <p14:xfrm>
              <a:off x="6371698" y="5195645"/>
              <a:ext cx="114480" cy="620640"/>
            </p14:xfrm>
          </p:contentPart>
        </mc:Choice>
        <mc:Fallback xmlns="">
          <p:pic>
            <p:nvPicPr>
              <p:cNvPr id="54" name="Freihand 53"/>
              <p:cNvPicPr/>
              <p:nvPr/>
            </p:nvPicPr>
            <p:blipFill>
              <a:blip r:embed="rId14"/>
              <a:stretch>
                <a:fillRect/>
              </a:stretch>
            </p:blipFill>
            <p:spPr>
              <a:xfrm>
                <a:off x="6366658" y="5192405"/>
                <a:ext cx="122760" cy="630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6" name="Freihand 55"/>
              <p14:cNvContentPartPr/>
              <p14:nvPr/>
            </p14:nvContentPartPr>
            <p14:xfrm>
              <a:off x="6154618" y="5138045"/>
              <a:ext cx="1720800" cy="861840"/>
            </p14:xfrm>
          </p:contentPart>
        </mc:Choice>
        <mc:Fallback xmlns="">
          <p:pic>
            <p:nvPicPr>
              <p:cNvPr id="56" name="Freihand 55"/>
              <p:cNvPicPr/>
              <p:nvPr/>
            </p:nvPicPr>
            <p:blipFill>
              <a:blip r:embed="rId16"/>
              <a:stretch>
                <a:fillRect/>
              </a:stretch>
            </p:blipFill>
            <p:spPr>
              <a:xfrm>
                <a:off x="6147418" y="5126165"/>
                <a:ext cx="1732320" cy="877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62" name="Freihand 61"/>
              <p14:cNvContentPartPr/>
              <p14:nvPr/>
            </p14:nvContentPartPr>
            <p14:xfrm>
              <a:off x="6844018" y="4400765"/>
              <a:ext cx="111240" cy="591120"/>
            </p14:xfrm>
          </p:contentPart>
        </mc:Choice>
        <mc:Fallback xmlns="">
          <p:pic>
            <p:nvPicPr>
              <p:cNvPr id="62" name="Freihand 61"/>
              <p:cNvPicPr/>
              <p:nvPr/>
            </p:nvPicPr>
            <p:blipFill>
              <a:blip r:embed="rId18"/>
              <a:stretch>
                <a:fillRect/>
              </a:stretch>
            </p:blipFill>
            <p:spPr>
              <a:xfrm>
                <a:off x="6836098" y="4392125"/>
                <a:ext cx="126000" cy="60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3" name="Freihand 62"/>
              <p14:cNvContentPartPr/>
              <p14:nvPr/>
            </p14:nvContentPartPr>
            <p14:xfrm>
              <a:off x="7818898" y="4807565"/>
              <a:ext cx="142560" cy="351360"/>
            </p14:xfrm>
          </p:contentPart>
        </mc:Choice>
        <mc:Fallback xmlns="">
          <p:pic>
            <p:nvPicPr>
              <p:cNvPr id="63" name="Freihand 62"/>
              <p:cNvPicPr/>
              <p:nvPr/>
            </p:nvPicPr>
            <p:blipFill>
              <a:blip r:embed="rId20"/>
              <a:stretch>
                <a:fillRect/>
              </a:stretch>
            </p:blipFill>
            <p:spPr>
              <a:xfrm>
                <a:off x="7817098" y="4805765"/>
                <a:ext cx="14652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90336" name="Freihand 2190335"/>
              <p14:cNvContentPartPr/>
              <p14:nvPr/>
            </p14:nvContentPartPr>
            <p14:xfrm>
              <a:off x="7876858" y="4852565"/>
              <a:ext cx="216720" cy="512280"/>
            </p14:xfrm>
          </p:contentPart>
        </mc:Choice>
        <mc:Fallback xmlns="">
          <p:pic>
            <p:nvPicPr>
              <p:cNvPr id="2190336" name="Freihand 2190335"/>
              <p:cNvPicPr/>
              <p:nvPr/>
            </p:nvPicPr>
            <p:blipFill>
              <a:blip r:embed="rId22"/>
              <a:stretch>
                <a:fillRect/>
              </a:stretch>
            </p:blipFill>
            <p:spPr>
              <a:xfrm>
                <a:off x="7875778" y="4851845"/>
                <a:ext cx="218880" cy="514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90337" name="Freihand 2190336"/>
              <p14:cNvContentPartPr/>
              <p14:nvPr/>
            </p14:nvContentPartPr>
            <p14:xfrm>
              <a:off x="7911778" y="4920245"/>
              <a:ext cx="293400" cy="605160"/>
            </p14:xfrm>
          </p:contentPart>
        </mc:Choice>
        <mc:Fallback xmlns="">
          <p:pic>
            <p:nvPicPr>
              <p:cNvPr id="2190337" name="Freihand 2190336"/>
              <p:cNvPicPr/>
              <p:nvPr/>
            </p:nvPicPr>
            <p:blipFill>
              <a:blip r:embed="rId24"/>
              <a:stretch>
                <a:fillRect/>
              </a:stretch>
            </p:blipFill>
            <p:spPr>
              <a:xfrm>
                <a:off x="7910338" y="4919165"/>
                <a:ext cx="296280" cy="60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190342" name="Freihand 2190341"/>
              <p14:cNvContentPartPr/>
              <p14:nvPr/>
            </p14:nvContentPartPr>
            <p14:xfrm>
              <a:off x="6747898" y="5738885"/>
              <a:ext cx="88560" cy="199800"/>
            </p14:xfrm>
          </p:contentPart>
        </mc:Choice>
        <mc:Fallback xmlns="">
          <p:pic>
            <p:nvPicPr>
              <p:cNvPr id="2190342" name="Freihand 2190341"/>
              <p:cNvPicPr/>
              <p:nvPr/>
            </p:nvPicPr>
            <p:blipFill>
              <a:blip r:embed="rId26"/>
              <a:stretch>
                <a:fillRect/>
              </a:stretch>
            </p:blipFill>
            <p:spPr>
              <a:xfrm>
                <a:off x="6735298" y="5726285"/>
                <a:ext cx="1141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190349" name="Freihand 2190348"/>
              <p14:cNvContentPartPr/>
              <p14:nvPr/>
            </p14:nvContentPartPr>
            <p14:xfrm>
              <a:off x="7796218" y="4761485"/>
              <a:ext cx="542520" cy="1056240"/>
            </p14:xfrm>
          </p:contentPart>
        </mc:Choice>
        <mc:Fallback xmlns="">
          <p:pic>
            <p:nvPicPr>
              <p:cNvPr id="2190349" name="Freihand 2190348"/>
              <p:cNvPicPr/>
              <p:nvPr/>
            </p:nvPicPr>
            <p:blipFill>
              <a:blip r:embed="rId28"/>
              <a:stretch>
                <a:fillRect/>
              </a:stretch>
            </p:blipFill>
            <p:spPr>
              <a:xfrm>
                <a:off x="7793698" y="4758605"/>
                <a:ext cx="546840" cy="1060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90350" name="Freihand 2190349"/>
              <p14:cNvContentPartPr/>
              <p14:nvPr/>
            </p14:nvContentPartPr>
            <p14:xfrm>
              <a:off x="8022658" y="5196005"/>
              <a:ext cx="184680" cy="565200"/>
            </p14:xfrm>
          </p:contentPart>
        </mc:Choice>
        <mc:Fallback xmlns="">
          <p:pic>
            <p:nvPicPr>
              <p:cNvPr id="2190350" name="Freihand 2190349"/>
              <p:cNvPicPr/>
              <p:nvPr/>
            </p:nvPicPr>
            <p:blipFill>
              <a:blip r:embed="rId30"/>
              <a:stretch>
                <a:fillRect/>
              </a:stretch>
            </p:blipFill>
            <p:spPr>
              <a:xfrm>
                <a:off x="8020858" y="5194925"/>
                <a:ext cx="187920" cy="567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90351" name="Freihand 2190350"/>
              <p14:cNvContentPartPr/>
              <p14:nvPr/>
            </p14:nvContentPartPr>
            <p14:xfrm>
              <a:off x="7806658" y="5856605"/>
              <a:ext cx="15120" cy="451800"/>
            </p14:xfrm>
          </p:contentPart>
        </mc:Choice>
        <mc:Fallback xmlns="">
          <p:pic>
            <p:nvPicPr>
              <p:cNvPr id="2190351" name="Freihand 2190350"/>
              <p:cNvPicPr/>
              <p:nvPr/>
            </p:nvPicPr>
            <p:blipFill>
              <a:blip r:embed="rId32"/>
              <a:stretch>
                <a:fillRect/>
              </a:stretch>
            </p:blipFill>
            <p:spPr>
              <a:xfrm>
                <a:off x="7797658" y="5849765"/>
                <a:ext cx="32040" cy="461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90354" name="Freihand 2190353"/>
              <p14:cNvContentPartPr/>
              <p14:nvPr/>
            </p14:nvContentPartPr>
            <p14:xfrm>
              <a:off x="8204818" y="6248645"/>
              <a:ext cx="223560" cy="335160"/>
            </p14:xfrm>
          </p:contentPart>
        </mc:Choice>
        <mc:Fallback xmlns="">
          <p:pic>
            <p:nvPicPr>
              <p:cNvPr id="2190354" name="Freihand 2190353"/>
              <p:cNvPicPr/>
              <p:nvPr/>
            </p:nvPicPr>
            <p:blipFill>
              <a:blip r:embed="rId34"/>
              <a:stretch>
                <a:fillRect/>
              </a:stretch>
            </p:blipFill>
            <p:spPr>
              <a:xfrm>
                <a:off x="8200138" y="6237485"/>
                <a:ext cx="231120" cy="3520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90355" name="Freihand 2190354"/>
              <p14:cNvContentPartPr/>
              <p14:nvPr/>
            </p14:nvContentPartPr>
            <p14:xfrm>
              <a:off x="7521178" y="6316685"/>
              <a:ext cx="681480" cy="12960"/>
            </p14:xfrm>
          </p:contentPart>
        </mc:Choice>
        <mc:Fallback xmlns="">
          <p:pic>
            <p:nvPicPr>
              <p:cNvPr id="2190355" name="Freihand 2190354"/>
              <p:cNvPicPr/>
              <p:nvPr/>
            </p:nvPicPr>
            <p:blipFill>
              <a:blip r:embed="rId36"/>
              <a:stretch>
                <a:fillRect/>
              </a:stretch>
            </p:blipFill>
            <p:spPr>
              <a:xfrm>
                <a:off x="7508938" y="6303725"/>
                <a:ext cx="698040" cy="38880"/>
              </a:xfrm>
              <a:prstGeom prst="rect">
                <a:avLst/>
              </a:prstGeom>
            </p:spPr>
          </p:pic>
        </mc:Fallback>
      </mc:AlternateContent>
      <p:sp>
        <p:nvSpPr>
          <p:cNvPr id="8" name="Rechteck 7"/>
          <p:cNvSpPr/>
          <p:nvPr/>
        </p:nvSpPr>
        <p:spPr>
          <a:xfrm>
            <a:off x="4386466" y="2467693"/>
            <a:ext cx="3351302" cy="338554"/>
          </a:xfrm>
          <a:prstGeom prst="rect">
            <a:avLst/>
          </a:prstGeom>
        </p:spPr>
        <p:txBody>
          <a:bodyPr wrap="none">
            <a:spAutoFit/>
          </a:bodyPr>
          <a:lstStyle/>
          <a:p>
            <a:pPr defTabSz="914400" eaLnBrk="0" fontAlgn="base" hangingPunct="0">
              <a:spcBef>
                <a:spcPct val="0"/>
              </a:spcBef>
              <a:spcAft>
                <a:spcPct val="0"/>
              </a:spcAft>
            </a:pPr>
            <a:r>
              <a:rPr lang="de-AT" sz="1600" i="1" dirty="0" err="1">
                <a:solidFill>
                  <a:srgbClr val="FF0000"/>
                </a:solidFill>
                <a:latin typeface="Calibri" pitchFamily="34" charset="0"/>
                <a:ea typeface="ＭＳ Ｐゴシック" charset="-128"/>
                <a:sym typeface="Wingdings" pitchFamily="2" charset="2"/>
              </a:rPr>
              <a:t>Braginsky</a:t>
            </a:r>
            <a:r>
              <a:rPr lang="de-AT" sz="1600" i="1" dirty="0">
                <a:solidFill>
                  <a:srgbClr val="FF0000"/>
                </a:solidFill>
                <a:latin typeface="Calibri" pitchFamily="34" charset="0"/>
                <a:ea typeface="ＭＳ Ｐゴシック" charset="-128"/>
                <a:sym typeface="Wingdings" pitchFamily="2" charset="2"/>
              </a:rPr>
              <a:t>, Unruh, </a:t>
            </a:r>
            <a:r>
              <a:rPr lang="de-AT" sz="1600" i="1" dirty="0" err="1">
                <a:solidFill>
                  <a:srgbClr val="FF0000"/>
                </a:solidFill>
                <a:latin typeface="Calibri" pitchFamily="34" charset="0"/>
                <a:ea typeface="ＭＳ Ｐゴシック" charset="-128"/>
                <a:sym typeface="Wingdings" pitchFamily="2" charset="2"/>
              </a:rPr>
              <a:t>Thorne</a:t>
            </a:r>
            <a:r>
              <a:rPr lang="de-AT" sz="1600" i="1" dirty="0">
                <a:solidFill>
                  <a:srgbClr val="FF0000"/>
                </a:solidFill>
                <a:latin typeface="Calibri" pitchFamily="34" charset="0"/>
                <a:ea typeface="ＭＳ Ｐゴシック" charset="-128"/>
                <a:sym typeface="Wingdings" pitchFamily="2" charset="2"/>
              </a:rPr>
              <a:t>, Caves, etc…</a:t>
            </a:r>
          </a:p>
        </p:txBody>
      </p:sp>
    </p:spTree>
    <p:extLst>
      <p:ext uri="{BB962C8B-B14F-4D97-AF65-F5344CB8AC3E}">
        <p14:creationId xmlns:p14="http://schemas.microsoft.com/office/powerpoint/2010/main" val="215608761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949" y="-1466830"/>
            <a:ext cx="3533775" cy="178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Vanner\1_Uni\1_VannerPhD\0_Pulsed Experiment\Experiment Prep\20111007 - Histogram Testing\First Histogram.bmp"/>
          <p:cNvPicPr>
            <a:picLocks noChangeAspect="1" noChangeArrowheads="1"/>
          </p:cNvPicPr>
          <p:nvPr/>
        </p:nvPicPr>
        <p:blipFill rotWithShape="1">
          <a:blip r:embed="rId5">
            <a:extLst>
              <a:ext uri="{28A0092B-C50C-407E-A947-70E740481C1C}">
                <a14:useLocalDpi xmlns:a14="http://schemas.microsoft.com/office/drawing/2010/main" val="0"/>
              </a:ext>
            </a:extLst>
          </a:blip>
          <a:srcRect l="38129" t="13741" r="34790"/>
          <a:stretch/>
        </p:blipFill>
        <p:spPr bwMode="auto">
          <a:xfrm rot="16200000">
            <a:off x="16891596" y="3249972"/>
            <a:ext cx="1743929" cy="4346526"/>
          </a:xfrm>
          <a:prstGeom prst="rect">
            <a:avLst/>
          </a:prstGeom>
          <a:noFill/>
          <a:ln w="76200">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3076" name="TextBox 3"/>
          <p:cNvSpPr txBox="1">
            <a:spLocks noChangeArrowheads="1"/>
          </p:cNvSpPr>
          <p:nvPr/>
        </p:nvSpPr>
        <p:spPr bwMode="auto">
          <a:xfrm>
            <a:off x="11609123" y="6415624"/>
            <a:ext cx="33758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914400" eaLnBrk="0" fontAlgn="base" hangingPunct="0">
              <a:spcBef>
                <a:spcPct val="0"/>
              </a:spcBef>
              <a:spcAft>
                <a:spcPct val="0"/>
              </a:spcAft>
            </a:pPr>
            <a:r>
              <a:rPr lang="en-US" sz="2400" dirty="0">
                <a:solidFill>
                  <a:srgbClr val="FF0000"/>
                </a:solidFill>
                <a:ea typeface="ＭＳ Ｐゴシック" charset="-128"/>
                <a:cs typeface="Calibri" pitchFamily="34" charset="0"/>
              </a:rPr>
              <a:t>A (large) thermal state.</a:t>
            </a:r>
          </a:p>
          <a:p>
            <a:pPr defTabSz="914400" eaLnBrk="0" fontAlgn="base" hangingPunct="0">
              <a:spcBef>
                <a:spcPct val="0"/>
              </a:spcBef>
              <a:spcAft>
                <a:spcPct val="0"/>
              </a:spcAft>
            </a:pPr>
            <a:r>
              <a:rPr lang="en-US" sz="1600" i="1" dirty="0">
                <a:solidFill>
                  <a:srgbClr val="FF0000"/>
                </a:solidFill>
                <a:ea typeface="ＭＳ Ｐゴシック" charset="-128"/>
                <a:cs typeface="Calibri" pitchFamily="34" charset="0"/>
              </a:rPr>
              <a:t>(f</a:t>
            </a:r>
            <a:r>
              <a:rPr lang="en-US" sz="1600" dirty="0">
                <a:solidFill>
                  <a:srgbClr val="FF0000"/>
                </a:solidFill>
                <a:ea typeface="ＭＳ Ｐゴシック" charset="-128"/>
                <a:cs typeface="Calibri" pitchFamily="34" charset="0"/>
              </a:rPr>
              <a:t> = 1.6 kHz, microgram scale </a:t>
            </a:r>
            <a:r>
              <a:rPr lang="en-US" sz="1600" dirty="0" err="1">
                <a:solidFill>
                  <a:srgbClr val="FF0000"/>
                </a:solidFill>
                <a:ea typeface="ＭＳ Ｐゴシック" charset="-128"/>
                <a:cs typeface="Calibri" pitchFamily="34" charset="0"/>
              </a:rPr>
              <a:t>eff</a:t>
            </a:r>
            <a:r>
              <a:rPr lang="en-US" sz="1600" dirty="0">
                <a:solidFill>
                  <a:srgbClr val="FF0000"/>
                </a:solidFill>
                <a:ea typeface="ＭＳ Ｐゴシック" charset="-128"/>
                <a:cs typeface="Calibri" pitchFamily="34" charset="0"/>
              </a:rPr>
              <a:t> mass,</a:t>
            </a:r>
          </a:p>
          <a:p>
            <a:pPr defTabSz="914400" eaLnBrk="0" fontAlgn="base" hangingPunct="0">
              <a:spcBef>
                <a:spcPct val="0"/>
              </a:spcBef>
              <a:spcAft>
                <a:spcPct val="0"/>
              </a:spcAft>
            </a:pPr>
            <a:r>
              <a:rPr lang="en-US" sz="1600" dirty="0">
                <a:solidFill>
                  <a:srgbClr val="FF0000"/>
                </a:solidFill>
                <a:ea typeface="ＭＳ Ｐゴシック" charset="-128"/>
                <a:cs typeface="Calibri" pitchFamily="34" charset="0"/>
              </a:rPr>
              <a:t>room temp + acoustic </a:t>
            </a:r>
            <a:r>
              <a:rPr lang="en-US" sz="1600" dirty="0" smtClean="0">
                <a:solidFill>
                  <a:srgbClr val="FF0000"/>
                </a:solidFill>
                <a:ea typeface="ＭＳ Ｐゴシック" charset="-128"/>
                <a:cs typeface="Calibri" pitchFamily="34" charset="0"/>
              </a:rPr>
              <a:t>noise</a:t>
            </a:r>
          </a:p>
          <a:p>
            <a:pPr defTabSz="914400" eaLnBrk="0" fontAlgn="base" hangingPunct="0">
              <a:spcBef>
                <a:spcPct val="0"/>
              </a:spcBef>
              <a:spcAft>
                <a:spcPct val="0"/>
              </a:spcAft>
            </a:pPr>
            <a:r>
              <a:rPr lang="en-US" sz="1600" dirty="0" smtClean="0">
                <a:solidFill>
                  <a:srgbClr val="FF0000"/>
                </a:solidFill>
                <a:ea typeface="ＭＳ Ｐゴシック" charset="-128"/>
                <a:cs typeface="Calibri" pitchFamily="34" charset="0"/>
              </a:rPr>
              <a:t>Pulse duration t ~ µs)</a:t>
            </a:r>
            <a:endParaRPr lang="en-US" sz="1600" dirty="0">
              <a:solidFill>
                <a:srgbClr val="FF0000"/>
              </a:solidFill>
              <a:ea typeface="ＭＳ Ｐゴシック" charset="-128"/>
              <a:cs typeface="Calibri" pitchFamily="34" charset="0"/>
            </a:endParaRPr>
          </a:p>
        </p:txBody>
      </p:sp>
      <p:sp>
        <p:nvSpPr>
          <p:cNvPr id="3077" name="TextBox 4"/>
          <p:cNvSpPr txBox="1">
            <a:spLocks noChangeArrowheads="1"/>
          </p:cNvSpPr>
          <p:nvPr/>
        </p:nvSpPr>
        <p:spPr bwMode="auto">
          <a:xfrm>
            <a:off x="16036286" y="6418336"/>
            <a:ext cx="40370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914400" eaLnBrk="0" fontAlgn="base" hangingPunct="0">
              <a:spcBef>
                <a:spcPct val="0"/>
              </a:spcBef>
              <a:spcAft>
                <a:spcPct val="0"/>
              </a:spcAft>
            </a:pPr>
            <a:r>
              <a:rPr lang="en-US" sz="2400" dirty="0">
                <a:solidFill>
                  <a:srgbClr val="000000"/>
                </a:solidFill>
                <a:ea typeface="ＭＳ Ｐゴシック" charset="-128"/>
                <a:cs typeface="Calibri" pitchFamily="34" charset="0"/>
              </a:rPr>
              <a:t>Conditionally “squashed” mechanical position distribution</a:t>
            </a:r>
          </a:p>
        </p:txBody>
      </p:sp>
      <p:sp>
        <p:nvSpPr>
          <p:cNvPr id="8" name="Text Box 3"/>
          <p:cNvSpPr txBox="1">
            <a:spLocks noChangeArrowheads="1"/>
          </p:cNvSpPr>
          <p:nvPr/>
        </p:nvSpPr>
        <p:spPr bwMode="auto">
          <a:xfrm>
            <a:off x="63499" y="71252"/>
            <a:ext cx="7370453"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Cooling-by-measurement</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and</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state</a:t>
            </a:r>
            <a:r>
              <a:rPr lang="de-DE" sz="2200" b="1" dirty="0" smtClean="0">
                <a:solidFill>
                  <a:srgbClr val="333399"/>
                </a:solidFill>
                <a:effectLst>
                  <a:outerShdw blurRad="38100" dist="38100" dir="2700000" algn="tl">
                    <a:srgbClr val="C0C0C0"/>
                  </a:outerShdw>
                </a:effectLst>
                <a:latin typeface="Arial"/>
                <a:ea typeface="ＭＳ Ｐゴシック" charset="-128"/>
              </a:rPr>
              <a:t> </a:t>
            </a:r>
            <a:r>
              <a:rPr lang="de-DE" sz="2200" b="1" dirty="0" err="1" smtClean="0">
                <a:solidFill>
                  <a:srgbClr val="333399"/>
                </a:solidFill>
                <a:effectLst>
                  <a:outerShdw blurRad="38100" dist="38100" dir="2700000" algn="tl">
                    <a:srgbClr val="C0C0C0"/>
                  </a:outerShdw>
                </a:effectLst>
                <a:latin typeface="Arial"/>
                <a:ea typeface="ＭＳ Ｐゴシック" charset="-128"/>
              </a:rPr>
              <a:t>tomography</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3408" y="1084362"/>
            <a:ext cx="6324600" cy="3188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6" descr="tmp.bmp"/>
          <p:cNvPicPr>
            <a:picLocks/>
          </p:cNvPicPr>
          <p:nvPr>
            <p:custDataLst>
              <p:tags r:id="rId1"/>
            </p:custDataLst>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11508" y="3839230"/>
            <a:ext cx="1371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p:cNvSpPr/>
          <p:nvPr/>
        </p:nvSpPr>
        <p:spPr>
          <a:xfrm>
            <a:off x="9530533" y="6743990"/>
            <a:ext cx="4159877" cy="338554"/>
          </a:xfrm>
          <a:prstGeom prst="rect">
            <a:avLst/>
          </a:prstGeom>
          <a:solidFill>
            <a:srgbClr val="DBFDB9"/>
          </a:solidFill>
        </p:spPr>
        <p:txBody>
          <a:bodyPr wrap="square">
            <a:spAutoFit/>
          </a:bodyPr>
          <a:lstStyle/>
          <a:p>
            <a:pPr defTabSz="914400" eaLnBrk="0" fontAlgn="base" hangingPunct="0">
              <a:spcBef>
                <a:spcPct val="0"/>
              </a:spcBef>
              <a:spcAft>
                <a:spcPct val="0"/>
              </a:spcAft>
            </a:pPr>
            <a:r>
              <a:rPr lang="de-DE" sz="1600" dirty="0">
                <a:solidFill>
                  <a:srgbClr val="000000"/>
                </a:solidFill>
                <a:latin typeface="Calibri" pitchFamily="34" charset="0"/>
                <a:ea typeface="ＭＳ Ｐゴシック" charset="-128"/>
                <a:cs typeface="Calibri" pitchFamily="34" charset="0"/>
              </a:rPr>
              <a:t>Vanner, </a:t>
            </a:r>
            <a:r>
              <a:rPr lang="de-DE" sz="1600" dirty="0" err="1">
                <a:solidFill>
                  <a:srgbClr val="000000"/>
                </a:solidFill>
                <a:latin typeface="Calibri" pitchFamily="34" charset="0"/>
                <a:ea typeface="ＭＳ Ｐゴシック" charset="-128"/>
                <a:cs typeface="Calibri" pitchFamily="34" charset="0"/>
              </a:rPr>
              <a:t>Pikovski</a:t>
            </a:r>
            <a:r>
              <a:rPr lang="de-DE" sz="1600" dirty="0">
                <a:solidFill>
                  <a:srgbClr val="000000"/>
                </a:solidFill>
                <a:latin typeface="Calibri" pitchFamily="34" charset="0"/>
                <a:ea typeface="ＭＳ Ｐゴシック" charset="-128"/>
                <a:cs typeface="Calibri" pitchFamily="34" charset="0"/>
              </a:rPr>
              <a:t> et al., </a:t>
            </a:r>
            <a:r>
              <a:rPr lang="de-DE" sz="1600" u="sng" dirty="0">
                <a:solidFill>
                  <a:srgbClr val="000000"/>
                </a:solidFill>
                <a:latin typeface="Calibri" pitchFamily="34" charset="0"/>
                <a:ea typeface="ＭＳ Ｐゴシック" charset="-128"/>
                <a:cs typeface="Calibri" pitchFamily="34" charset="0"/>
              </a:rPr>
              <a:t>PNAS 108, 16182 (2011)</a:t>
            </a:r>
            <a:endParaRPr lang="de-AT" sz="1600" dirty="0">
              <a:solidFill>
                <a:srgbClr val="000000"/>
              </a:solidFill>
              <a:latin typeface="Calibri" pitchFamily="34" charset="0"/>
              <a:ea typeface="ＭＳ Ｐゴシック" charset="-128"/>
              <a:cs typeface="Calibri" pitchFamily="34" charset="0"/>
            </a:endParaRPr>
          </a:p>
        </p:txBody>
      </p:sp>
      <p:pic>
        <p:nvPicPr>
          <p:cNvPr id="15" name="Picture 2" descr="C:\Vanner\1_Uni\1_VannerPhD\0_Pulsed Experiment\Experiment Prep\20111007 - Histogram Testing\First Histogram.bmp"/>
          <p:cNvPicPr>
            <a:picLocks noChangeAspect="1" noChangeArrowheads="1"/>
          </p:cNvPicPr>
          <p:nvPr/>
        </p:nvPicPr>
        <p:blipFill rotWithShape="1">
          <a:blip r:embed="rId5">
            <a:extLst>
              <a:ext uri="{28A0092B-C50C-407E-A947-70E740481C1C}">
                <a14:useLocalDpi xmlns:a14="http://schemas.microsoft.com/office/drawing/2010/main" val="0"/>
              </a:ext>
            </a:extLst>
          </a:blip>
          <a:srcRect l="12930" t="13741" r="59380"/>
          <a:stretch/>
        </p:blipFill>
        <p:spPr bwMode="auto">
          <a:xfrm rot="16200000">
            <a:off x="12325874" y="3308509"/>
            <a:ext cx="1743926" cy="4229457"/>
          </a:xfrm>
          <a:prstGeom prst="rect">
            <a:avLst/>
          </a:prstGeom>
          <a:noFill/>
          <a:ln w="762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020" y="780198"/>
            <a:ext cx="5578860" cy="2382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83170"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t="15782"/>
          <a:stretch/>
        </p:blipFill>
        <p:spPr bwMode="auto">
          <a:xfrm>
            <a:off x="-154769" y="3162300"/>
            <a:ext cx="5962061"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83171"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t="1" b="42708"/>
          <a:stretch/>
        </p:blipFill>
        <p:spPr bwMode="auto">
          <a:xfrm>
            <a:off x="5896925" y="1159967"/>
            <a:ext cx="3247073" cy="1583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553200" y="6021288"/>
            <a:ext cx="2634432" cy="830997"/>
          </a:xfrm>
          <a:prstGeom prst="rect">
            <a:avLst/>
          </a:prstGeom>
          <a:solidFill>
            <a:srgbClr val="DBFDB9"/>
          </a:solidFill>
        </p:spPr>
        <p:txBody>
          <a:bodyPr wrap="square">
            <a:spAutoFit/>
          </a:bodyPr>
          <a:lstStyle>
            <a:defPPr>
              <a:defRPr lang="de-DE"/>
            </a:defPPr>
            <a:lvl1pPr algn="l">
              <a:defRPr>
                <a:solidFill>
                  <a:srgbClr val="000000"/>
                </a:solidFill>
                <a:latin typeface="Calibri" pitchFamily="34" charset="0"/>
                <a:cs typeface="Calibri" pitchFamily="34" charset="0"/>
              </a:defRPr>
            </a:lvl1pPr>
          </a:lstStyle>
          <a:p>
            <a:pPr defTabSz="914400" eaLnBrk="0" fontAlgn="base" hangingPunct="0">
              <a:spcBef>
                <a:spcPct val="0"/>
              </a:spcBef>
              <a:spcAft>
                <a:spcPct val="0"/>
              </a:spcAft>
            </a:pPr>
            <a:r>
              <a:rPr lang="de-AT" sz="1600" dirty="0">
                <a:ea typeface="ＭＳ Ｐゴシック" charset="-128"/>
              </a:rPr>
              <a:t>M. Vanner, J. Hofer, G.D. Cole, M. Aspelmeyer, </a:t>
            </a:r>
            <a:endParaRPr lang="de-AT" sz="1600" dirty="0" smtClean="0">
              <a:ea typeface="ＭＳ Ｐゴシック" charset="-128"/>
            </a:endParaRPr>
          </a:p>
          <a:p>
            <a:pPr defTabSz="914400" eaLnBrk="0" fontAlgn="base" hangingPunct="0">
              <a:spcBef>
                <a:spcPct val="0"/>
              </a:spcBef>
              <a:spcAft>
                <a:spcPct val="0"/>
              </a:spcAft>
            </a:pPr>
            <a:r>
              <a:rPr lang="de-AT" sz="1600" i="1" dirty="0" smtClean="0">
                <a:ea typeface="ＭＳ Ｐゴシック" charset="-128"/>
              </a:rPr>
              <a:t>Nature </a:t>
            </a:r>
            <a:r>
              <a:rPr lang="de-AT" sz="1600" i="1" dirty="0" err="1" smtClean="0">
                <a:ea typeface="ＭＳ Ｐゴシック" charset="-128"/>
              </a:rPr>
              <a:t>Comm</a:t>
            </a:r>
            <a:r>
              <a:rPr lang="de-AT" sz="1600" i="1" dirty="0" smtClean="0">
                <a:ea typeface="ＭＳ Ｐゴシック" charset="-128"/>
              </a:rPr>
              <a:t>.</a:t>
            </a:r>
            <a:r>
              <a:rPr lang="de-AT" sz="1600" dirty="0" smtClean="0">
                <a:ea typeface="ＭＳ Ｐゴシック" charset="-128"/>
              </a:rPr>
              <a:t> </a:t>
            </a:r>
            <a:r>
              <a:rPr lang="de-AT" sz="1600" b="1" dirty="0" smtClean="0">
                <a:ea typeface="ＭＳ Ｐゴシック" charset="-128"/>
              </a:rPr>
              <a:t>4</a:t>
            </a:r>
            <a:r>
              <a:rPr lang="de-AT" sz="1600" dirty="0" smtClean="0">
                <a:ea typeface="ＭＳ Ｐゴシック" charset="-128"/>
              </a:rPr>
              <a:t>, 2295 (2013)</a:t>
            </a:r>
            <a:endParaRPr lang="de-AT" sz="1600" dirty="0">
              <a:ea typeface="ＭＳ Ｐゴシック" charset="-128"/>
            </a:endParaRPr>
          </a:p>
        </p:txBody>
      </p:sp>
      <p:pic>
        <p:nvPicPr>
          <p:cNvPr id="2183172" name="Picture 4"/>
          <p:cNvPicPr>
            <a:picLocks noChangeAspect="1" noChangeArrowheads="1"/>
          </p:cNvPicPr>
          <p:nvPr/>
        </p:nvPicPr>
        <p:blipFill rotWithShape="1">
          <a:blip r:embed="rId10">
            <a:extLst>
              <a:ext uri="{28A0092B-C50C-407E-A947-70E740481C1C}">
                <a14:useLocalDpi xmlns:a14="http://schemas.microsoft.com/office/drawing/2010/main" val="0"/>
              </a:ext>
            </a:extLst>
          </a:blip>
          <a:srcRect l="47427"/>
          <a:stretch/>
        </p:blipFill>
        <p:spPr bwMode="auto">
          <a:xfrm>
            <a:off x="6686550" y="3246493"/>
            <a:ext cx="2019300" cy="2365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Content Placeholder 2"/>
          <p:cNvSpPr txBox="1">
            <a:spLocks/>
          </p:cNvSpPr>
          <p:nvPr/>
        </p:nvSpPr>
        <p:spPr>
          <a:xfrm>
            <a:off x="188176" y="3429000"/>
            <a:ext cx="4267200" cy="2920456"/>
          </a:xfrm>
          <a:prstGeom prst="rect">
            <a:avLst/>
          </a:prstGeom>
          <a:solidFill>
            <a:schemeClr val="bg1"/>
          </a:solidFill>
          <a:ln>
            <a:solidFill>
              <a:schemeClr val="accent2"/>
            </a:solidFill>
          </a:ln>
        </p:spPr>
        <p:txBody>
          <a:bodyPr anchor="t" anchorCtr="0">
            <a:normAutofit/>
          </a:bodyPr>
          <a:lstStyle>
            <a:lvl1pPr marL="342900" indent="-342900" algn="l" rtl="0" fontAlgn="base">
              <a:spcBef>
                <a:spcPct val="20000"/>
              </a:spcBef>
              <a:spcAft>
                <a:spcPct val="0"/>
              </a:spcAft>
              <a:defRPr sz="4000">
                <a:solidFill>
                  <a:srgbClr val="868689"/>
                </a:solidFill>
                <a:latin typeface="+mn-lt"/>
                <a:ea typeface="+mn-ea"/>
                <a:cs typeface="+mn-cs"/>
              </a:defRPr>
            </a:lvl1pPr>
            <a:lvl2pPr marL="742950" indent="-285750" algn="l" rtl="0" fontAlgn="base">
              <a:spcBef>
                <a:spcPct val="20000"/>
              </a:spcBef>
              <a:spcAft>
                <a:spcPct val="0"/>
              </a:spcAft>
              <a:buChar char="–"/>
              <a:defRPr>
                <a:solidFill>
                  <a:srgbClr val="00A8DE"/>
                </a:solidFill>
                <a:latin typeface="+mn-lt"/>
                <a:ea typeface="+mn-ea"/>
              </a:defRPr>
            </a:lvl2pPr>
            <a:lvl3pPr marL="1143000" indent="-228600" algn="l" rtl="0" fontAlgn="base">
              <a:spcBef>
                <a:spcPct val="20000"/>
              </a:spcBef>
              <a:spcAft>
                <a:spcPct val="0"/>
              </a:spcAft>
              <a:defRPr>
                <a:solidFill>
                  <a:srgbClr val="00A8DE"/>
                </a:solidFill>
                <a:latin typeface="+mn-lt"/>
                <a:ea typeface="+mn-ea"/>
              </a:defRPr>
            </a:lvl3pPr>
            <a:lvl4pPr marL="1562100" indent="-228600" algn="l" rtl="0" fontAlgn="base">
              <a:spcBef>
                <a:spcPct val="20000"/>
              </a:spcBef>
              <a:spcAft>
                <a:spcPct val="0"/>
              </a:spcAft>
              <a:buChar char="–"/>
              <a:defRPr>
                <a:solidFill>
                  <a:srgbClr val="00A8DE"/>
                </a:solidFill>
                <a:latin typeface="+mn-lt"/>
                <a:ea typeface="+mn-ea"/>
              </a:defRPr>
            </a:lvl4pPr>
            <a:lvl5pPr marL="1981200" indent="-228600" algn="l" rtl="0" fontAlgn="base">
              <a:spcBef>
                <a:spcPct val="20000"/>
              </a:spcBef>
              <a:spcAft>
                <a:spcPct val="0"/>
              </a:spcAft>
              <a:buChar char="»"/>
              <a:defRPr>
                <a:solidFill>
                  <a:srgbClr val="00A8DE"/>
                </a:solidFill>
                <a:latin typeface="+mn-lt"/>
                <a:ea typeface="+mn-ea"/>
              </a:defRPr>
            </a:lvl5pPr>
            <a:lvl6pPr marL="2438400" indent="-228600" algn="l" rtl="0" fontAlgn="base">
              <a:spcBef>
                <a:spcPct val="20000"/>
              </a:spcBef>
              <a:spcAft>
                <a:spcPct val="0"/>
              </a:spcAft>
              <a:buChar char="»"/>
              <a:defRPr>
                <a:solidFill>
                  <a:srgbClr val="00A8DE"/>
                </a:solidFill>
                <a:latin typeface="+mn-lt"/>
                <a:ea typeface="+mn-ea"/>
              </a:defRPr>
            </a:lvl6pPr>
            <a:lvl7pPr marL="2895600" indent="-228600" algn="l" rtl="0" fontAlgn="base">
              <a:spcBef>
                <a:spcPct val="20000"/>
              </a:spcBef>
              <a:spcAft>
                <a:spcPct val="0"/>
              </a:spcAft>
              <a:buChar char="»"/>
              <a:defRPr>
                <a:solidFill>
                  <a:srgbClr val="00A8DE"/>
                </a:solidFill>
                <a:latin typeface="+mn-lt"/>
                <a:ea typeface="+mn-ea"/>
              </a:defRPr>
            </a:lvl7pPr>
            <a:lvl8pPr marL="3352800" indent="-228600" algn="l" rtl="0" fontAlgn="base">
              <a:spcBef>
                <a:spcPct val="20000"/>
              </a:spcBef>
              <a:spcAft>
                <a:spcPct val="0"/>
              </a:spcAft>
              <a:buChar char="»"/>
              <a:defRPr>
                <a:solidFill>
                  <a:srgbClr val="00A8DE"/>
                </a:solidFill>
                <a:latin typeface="+mn-lt"/>
                <a:ea typeface="+mn-ea"/>
              </a:defRPr>
            </a:lvl8pPr>
            <a:lvl9pPr marL="3810000" indent="-228600" algn="l" rtl="0" fontAlgn="base">
              <a:spcBef>
                <a:spcPct val="20000"/>
              </a:spcBef>
              <a:spcAft>
                <a:spcPct val="0"/>
              </a:spcAft>
              <a:buChar char="»"/>
              <a:defRPr>
                <a:solidFill>
                  <a:srgbClr val="00A8DE"/>
                </a:solidFill>
                <a:latin typeface="+mn-lt"/>
                <a:ea typeface="+mn-ea"/>
              </a:defRPr>
            </a:lvl9pPr>
          </a:lstStyle>
          <a:p>
            <a:pPr marL="0" indent="0" defTabSz="914400" eaLnBrk="0" hangingPunct="0"/>
            <a:r>
              <a:rPr lang="en-US" sz="2400" b="1" u="sng" dirty="0" err="1" smtClean="0">
                <a:solidFill>
                  <a:srgbClr val="000000"/>
                </a:solidFill>
                <a:latin typeface="Calibri"/>
              </a:rPr>
              <a:t>Optomechanical</a:t>
            </a:r>
            <a:r>
              <a:rPr lang="en-US" sz="2400" b="1" u="sng" dirty="0" smtClean="0">
                <a:solidFill>
                  <a:srgbClr val="000000"/>
                </a:solidFill>
                <a:latin typeface="Calibri"/>
              </a:rPr>
              <a:t> system</a:t>
            </a:r>
          </a:p>
          <a:p>
            <a:pPr marL="0" indent="0" defTabSz="914400" eaLnBrk="0" hangingPunct="0"/>
            <a:r>
              <a:rPr lang="en-US" sz="2000" dirty="0" smtClean="0">
                <a:solidFill>
                  <a:srgbClr val="000000"/>
                </a:solidFill>
                <a:latin typeface="Calibri"/>
              </a:rPr>
              <a:t>Without cavity</a:t>
            </a:r>
          </a:p>
          <a:p>
            <a:pPr marL="0" indent="0" defTabSz="914400" eaLnBrk="0" hangingPunct="0"/>
            <a:r>
              <a:rPr lang="en-US" sz="2000" dirty="0" smtClean="0">
                <a:solidFill>
                  <a:srgbClr val="000000"/>
                </a:solidFill>
                <a:latin typeface="Calibri"/>
              </a:rPr>
              <a:t>Micromechanical pendulum</a:t>
            </a:r>
          </a:p>
          <a:p>
            <a:pPr defTabSz="914400" eaLnBrk="0" hangingPunct="0">
              <a:buFont typeface="Arial" panose="020B0604020202020204" pitchFamily="34" charset="0"/>
              <a:buChar char="•"/>
            </a:pPr>
            <a:r>
              <a:rPr lang="en-US" sz="2000" dirty="0" smtClean="0">
                <a:solidFill>
                  <a:srgbClr val="000000"/>
                </a:solidFill>
                <a:latin typeface="Calibri"/>
              </a:rPr>
              <a:t>m ~ 260 </a:t>
            </a:r>
            <a:r>
              <a:rPr lang="en-US" sz="2000" dirty="0" err="1" smtClean="0">
                <a:solidFill>
                  <a:srgbClr val="000000"/>
                </a:solidFill>
                <a:latin typeface="Calibri"/>
              </a:rPr>
              <a:t>ng</a:t>
            </a:r>
            <a:r>
              <a:rPr lang="en-US" sz="2000" dirty="0" smtClean="0">
                <a:solidFill>
                  <a:srgbClr val="000000"/>
                </a:solidFill>
                <a:latin typeface="Calibri"/>
              </a:rPr>
              <a:t>, </a:t>
            </a:r>
            <a:r>
              <a:rPr lang="en-US" sz="2000" dirty="0" err="1" smtClean="0">
                <a:solidFill>
                  <a:srgbClr val="000000"/>
                </a:solidFill>
                <a:latin typeface="Calibri"/>
              </a:rPr>
              <a:t>f</a:t>
            </a:r>
            <a:r>
              <a:rPr lang="en-US" sz="2000" baseline="-25000" dirty="0" err="1" smtClean="0">
                <a:solidFill>
                  <a:srgbClr val="000000"/>
                </a:solidFill>
                <a:latin typeface="Calibri"/>
              </a:rPr>
              <a:t>m</a:t>
            </a:r>
            <a:r>
              <a:rPr lang="en-US" sz="2000" dirty="0" smtClean="0">
                <a:solidFill>
                  <a:srgbClr val="000000"/>
                </a:solidFill>
                <a:latin typeface="Calibri"/>
              </a:rPr>
              <a:t> ~ 1 kHz, </a:t>
            </a:r>
            <a:r>
              <a:rPr lang="en-US" sz="2000" dirty="0" err="1" smtClean="0">
                <a:solidFill>
                  <a:srgbClr val="000000"/>
                </a:solidFill>
                <a:latin typeface="Calibri"/>
              </a:rPr>
              <a:t>Q</a:t>
            </a:r>
            <a:r>
              <a:rPr lang="en-US" sz="2000" baseline="-25000" dirty="0" err="1" smtClean="0">
                <a:solidFill>
                  <a:srgbClr val="000000"/>
                </a:solidFill>
                <a:latin typeface="Calibri"/>
              </a:rPr>
              <a:t>m</a:t>
            </a:r>
            <a:r>
              <a:rPr lang="en-US" sz="2000" dirty="0" smtClean="0">
                <a:solidFill>
                  <a:srgbClr val="000000"/>
                </a:solidFill>
                <a:latin typeface="Calibri"/>
              </a:rPr>
              <a:t> ~ 3 x 10</a:t>
            </a:r>
            <a:r>
              <a:rPr lang="en-US" sz="2000" baseline="30000" dirty="0" smtClean="0">
                <a:solidFill>
                  <a:srgbClr val="000000"/>
                </a:solidFill>
                <a:latin typeface="Calibri"/>
              </a:rPr>
              <a:t>4</a:t>
            </a:r>
            <a:endParaRPr lang="en-US" sz="2800" dirty="0" smtClean="0">
              <a:solidFill>
                <a:srgbClr val="000000"/>
              </a:solidFill>
              <a:latin typeface="Calibri"/>
            </a:endParaRPr>
          </a:p>
          <a:p>
            <a:pPr marL="0" indent="0" defTabSz="914400" eaLnBrk="0" hangingPunct="0"/>
            <a:r>
              <a:rPr lang="en-US" sz="2400" b="1" u="sng" dirty="0" smtClean="0">
                <a:solidFill>
                  <a:srgbClr val="000000"/>
                </a:solidFill>
                <a:latin typeface="Calibri"/>
              </a:rPr>
              <a:t>Cooling-by-measurement</a:t>
            </a:r>
          </a:p>
          <a:p>
            <a:pPr marL="0" indent="0" defTabSz="914400" eaLnBrk="0" hangingPunct="0"/>
            <a:r>
              <a:rPr lang="el-GR" sz="2200" dirty="0" smtClean="0">
                <a:solidFill>
                  <a:srgbClr val="000000"/>
                </a:solidFill>
                <a:latin typeface="Cambria Math" panose="02040503050406030204" pitchFamily="18" charset="0"/>
                <a:ea typeface="Cambria Math" panose="02040503050406030204" pitchFamily="18" charset="0"/>
              </a:rPr>
              <a:t>χ</a:t>
            </a:r>
            <a:r>
              <a:rPr lang="en-US" sz="2200" dirty="0" smtClean="0">
                <a:solidFill>
                  <a:srgbClr val="000000"/>
                </a:solidFill>
                <a:latin typeface="Calibri"/>
              </a:rPr>
              <a:t> ~ 2.1 x 10</a:t>
            </a:r>
            <a:r>
              <a:rPr lang="en-US" sz="2200" baseline="30000" dirty="0" smtClean="0">
                <a:solidFill>
                  <a:srgbClr val="000000"/>
                </a:solidFill>
                <a:latin typeface="Calibri"/>
              </a:rPr>
              <a:t>-4</a:t>
            </a:r>
            <a:r>
              <a:rPr lang="en-US" sz="2200" dirty="0" smtClean="0">
                <a:solidFill>
                  <a:srgbClr val="000000"/>
                </a:solidFill>
                <a:latin typeface="Calibri"/>
              </a:rPr>
              <a:t> (</a:t>
            </a:r>
            <a:r>
              <a:rPr lang="en-US" sz="2200" dirty="0" err="1" smtClean="0">
                <a:solidFill>
                  <a:srgbClr val="000000"/>
                </a:solidFill>
                <a:latin typeface="Symbol" charset="2"/>
                <a:cs typeface="Symbol" charset="2"/>
              </a:rPr>
              <a:t>s</a:t>
            </a:r>
            <a:r>
              <a:rPr lang="en-US" sz="2200" baseline="-25000" dirty="0" err="1" smtClean="0">
                <a:solidFill>
                  <a:srgbClr val="000000"/>
                </a:solidFill>
                <a:latin typeface="Calibri"/>
              </a:rPr>
              <a:t>x</a:t>
            </a:r>
            <a:r>
              <a:rPr lang="en-US" sz="2200" dirty="0" smtClean="0">
                <a:solidFill>
                  <a:srgbClr val="000000"/>
                </a:solidFill>
                <a:latin typeface="Calibri"/>
              </a:rPr>
              <a:t> ≈ 1/</a:t>
            </a:r>
            <a:r>
              <a:rPr lang="en-US" sz="2200" dirty="0" smtClean="0">
                <a:solidFill>
                  <a:srgbClr val="000000"/>
                </a:solidFill>
                <a:latin typeface="Symbol" charset="2"/>
                <a:cs typeface="Symbol" charset="2"/>
              </a:rPr>
              <a:t>c</a:t>
            </a:r>
            <a:r>
              <a:rPr lang="en-US" sz="2200" dirty="0" smtClean="0">
                <a:solidFill>
                  <a:srgbClr val="000000"/>
                </a:solidFill>
                <a:latin typeface="Calibri"/>
              </a:rPr>
              <a:t>)</a:t>
            </a:r>
          </a:p>
          <a:p>
            <a:pPr marL="0" indent="0" defTabSz="914400" eaLnBrk="0" hangingPunct="0"/>
            <a:r>
              <a:rPr lang="en-US" sz="2200" dirty="0" err="1" smtClean="0">
                <a:solidFill>
                  <a:srgbClr val="000000"/>
                </a:solidFill>
                <a:latin typeface="Calibri"/>
              </a:rPr>
              <a:t>T</a:t>
            </a:r>
            <a:r>
              <a:rPr lang="en-US" sz="2200" baseline="-25000" dirty="0" err="1" smtClean="0">
                <a:solidFill>
                  <a:srgbClr val="000000"/>
                </a:solidFill>
                <a:latin typeface="Calibri"/>
              </a:rPr>
              <a:t>eff</a:t>
            </a:r>
            <a:r>
              <a:rPr lang="en-US" sz="2200" dirty="0" smtClean="0">
                <a:solidFill>
                  <a:srgbClr val="000000"/>
                </a:solidFill>
                <a:latin typeface="Calibri"/>
              </a:rPr>
              <a:t> ~ 16 K (</a:t>
            </a:r>
            <a:r>
              <a:rPr lang="en-US" sz="2200" dirty="0" err="1" smtClean="0">
                <a:solidFill>
                  <a:srgbClr val="000000"/>
                </a:solidFill>
                <a:latin typeface="Calibri"/>
              </a:rPr>
              <a:t>n</a:t>
            </a:r>
            <a:r>
              <a:rPr lang="en-US" sz="2200" baseline="-25000" dirty="0" err="1" smtClean="0">
                <a:solidFill>
                  <a:srgbClr val="000000"/>
                </a:solidFill>
                <a:latin typeface="Calibri"/>
              </a:rPr>
              <a:t>ph</a:t>
            </a:r>
            <a:r>
              <a:rPr lang="en-US" sz="2200" dirty="0" smtClean="0">
                <a:solidFill>
                  <a:srgbClr val="000000"/>
                </a:solidFill>
                <a:latin typeface="Calibri"/>
              </a:rPr>
              <a:t> ~ 10</a:t>
            </a:r>
            <a:r>
              <a:rPr lang="en-US" sz="2200" baseline="30000" dirty="0" smtClean="0">
                <a:solidFill>
                  <a:srgbClr val="000000"/>
                </a:solidFill>
                <a:latin typeface="Calibri"/>
              </a:rPr>
              <a:t>8</a:t>
            </a:r>
            <a:r>
              <a:rPr lang="en-US" sz="2200" dirty="0" smtClean="0">
                <a:solidFill>
                  <a:srgbClr val="000000"/>
                </a:solidFill>
                <a:latin typeface="Calibri"/>
              </a:rPr>
              <a:t>)</a:t>
            </a:r>
          </a:p>
        </p:txBody>
      </p:sp>
    </p:spTree>
    <p:extLst>
      <p:ext uri="{BB962C8B-B14F-4D97-AF65-F5344CB8AC3E}">
        <p14:creationId xmlns:p14="http://schemas.microsoft.com/office/powerpoint/2010/main" val="4130437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7" grpId="0"/>
      <p:bldP spid="1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94908" y="111420"/>
            <a:ext cx="8229600" cy="430887"/>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a:spAutoFit/>
          </a:bodyPr>
          <a:lstStyle/>
          <a:p>
            <a:pPr eaLnBrk="0" hangingPunct="0">
              <a:spcBef>
                <a:spcPts val="0"/>
              </a:spcBef>
            </a:pPr>
            <a:r>
              <a:rPr lang="en-US" altLang="en-US" sz="2200" b="1" kern="1200" dirty="0">
                <a:solidFill>
                  <a:srgbClr val="333399"/>
                </a:solidFill>
                <a:effectLst>
                  <a:outerShdw blurRad="38100" dist="38100" dir="2700000" algn="tl">
                    <a:srgbClr val="C0C0C0"/>
                  </a:outerShdw>
                </a:effectLst>
                <a:latin typeface="Arial"/>
                <a:ea typeface="ＭＳ Ｐゴシック" charset="-128"/>
                <a:cs typeface="+mn-cs"/>
              </a:rPr>
              <a:t>Towards QND (</a:t>
            </a:r>
            <a:r>
              <a:rPr lang="en-US" altLang="en-US" sz="2200" b="1" kern="1200" dirty="0" err="1">
                <a:solidFill>
                  <a:srgbClr val="333399"/>
                </a:solidFill>
                <a:effectLst>
                  <a:outerShdw blurRad="38100" dist="38100" dir="2700000" algn="tl">
                    <a:srgbClr val="C0C0C0"/>
                  </a:outerShdw>
                </a:effectLst>
                <a:latin typeface="Arial"/>
                <a:ea typeface="ＭＳ Ｐゴシック" charset="-128"/>
                <a:cs typeface="+mn-cs"/>
              </a:rPr>
              <a:t>χ</a:t>
            </a:r>
            <a:r>
              <a:rPr lang="en-US" altLang="en-US" sz="2200" b="1" kern="1200" dirty="0">
                <a:solidFill>
                  <a:srgbClr val="333399"/>
                </a:solidFill>
                <a:effectLst>
                  <a:outerShdw blurRad="38100" dist="38100" dir="2700000" algn="tl">
                    <a:srgbClr val="C0C0C0"/>
                  </a:outerShdw>
                </a:effectLst>
                <a:latin typeface="Arial"/>
                <a:ea typeface="ＭＳ Ｐゴシック" charset="-128"/>
                <a:cs typeface="+mn-cs"/>
              </a:rPr>
              <a:t> &gt;1)</a:t>
            </a:r>
          </a:p>
        </p:txBody>
      </p:sp>
      <p:sp>
        <p:nvSpPr>
          <p:cNvPr id="3" name="Content Placeholder 2"/>
          <p:cNvSpPr>
            <a:spLocks noGrp="1"/>
          </p:cNvSpPr>
          <p:nvPr>
            <p:ph idx="1"/>
          </p:nvPr>
        </p:nvSpPr>
        <p:spPr>
          <a:xfrm>
            <a:off x="5725630" y="2613593"/>
            <a:ext cx="3962400" cy="2541587"/>
          </a:xfrm>
          <a:ln>
            <a:noFill/>
          </a:ln>
        </p:spPr>
        <p:txBody>
          <a:bodyPr>
            <a:normAutofit/>
          </a:bodyPr>
          <a:lstStyle/>
          <a:p>
            <a:pPr marL="0" indent="0">
              <a:defRPr/>
            </a:pPr>
            <a:r>
              <a:rPr lang="en-US" sz="1900" dirty="0" smtClean="0">
                <a:ln>
                  <a:solidFill>
                    <a:srgbClr val="000000"/>
                  </a:solidFill>
                </a:ln>
                <a:solidFill>
                  <a:schemeClr val="tx1"/>
                </a:solidFill>
                <a:latin typeface="+mj-lt"/>
              </a:rPr>
              <a:t>OM Zipper cavity (Painter group)</a:t>
            </a:r>
          </a:p>
          <a:p>
            <a:pPr>
              <a:buFont typeface="Arial" panose="020B0604020202020204" pitchFamily="34" charset="0"/>
              <a:buChar char="•"/>
              <a:defRPr/>
            </a:pPr>
            <a:r>
              <a:rPr lang="en-US" sz="1900" dirty="0" smtClean="0">
                <a:ln>
                  <a:solidFill>
                    <a:srgbClr val="000000"/>
                  </a:solidFill>
                </a:ln>
                <a:solidFill>
                  <a:schemeClr val="tx1"/>
                </a:solidFill>
                <a:latin typeface="+mj-lt"/>
              </a:rPr>
              <a:t>Optical cavity</a:t>
            </a:r>
          </a:p>
          <a:p>
            <a:pPr lvl="1">
              <a:buFont typeface="Arial" panose="020B0604020202020204" pitchFamily="34" charset="0"/>
              <a:buChar char="•"/>
              <a:defRPr/>
            </a:pPr>
            <a:r>
              <a:rPr lang="en-US" sz="1900" dirty="0" smtClean="0">
                <a:ln>
                  <a:solidFill>
                    <a:srgbClr val="000000"/>
                  </a:solidFill>
                </a:ln>
                <a:solidFill>
                  <a:srgbClr val="0000FF"/>
                </a:solidFill>
                <a:latin typeface="+mj-lt"/>
              </a:rPr>
              <a:t> </a:t>
            </a:r>
            <a:r>
              <a:rPr lang="el-GR" sz="1900" dirty="0" smtClean="0">
                <a:ln>
                  <a:solidFill>
                    <a:srgbClr val="000000"/>
                  </a:solidFill>
                </a:ln>
                <a:solidFill>
                  <a:srgbClr val="0000FF"/>
                </a:solidFill>
                <a:latin typeface="+mj-lt"/>
              </a:rPr>
              <a:t>λ</a:t>
            </a:r>
            <a:r>
              <a:rPr lang="en-US" sz="1900" dirty="0" smtClean="0">
                <a:ln>
                  <a:solidFill>
                    <a:srgbClr val="000000"/>
                  </a:solidFill>
                </a:ln>
                <a:solidFill>
                  <a:srgbClr val="0000FF"/>
                </a:solidFill>
                <a:latin typeface="+mj-lt"/>
              </a:rPr>
              <a:t> ~ 1550 nm, </a:t>
            </a:r>
            <a:r>
              <a:rPr lang="el-GR" sz="1900" dirty="0" smtClean="0">
                <a:ln>
                  <a:solidFill>
                    <a:srgbClr val="000000"/>
                  </a:solidFill>
                </a:ln>
                <a:solidFill>
                  <a:srgbClr val="0000FF"/>
                </a:solidFill>
                <a:latin typeface="+mj-lt"/>
              </a:rPr>
              <a:t>κ</a:t>
            </a:r>
            <a:r>
              <a:rPr lang="en-US" sz="1900" dirty="0" smtClean="0">
                <a:ln>
                  <a:solidFill>
                    <a:srgbClr val="000000"/>
                  </a:solidFill>
                </a:ln>
                <a:solidFill>
                  <a:srgbClr val="0000FF"/>
                </a:solidFill>
                <a:latin typeface="+mj-lt"/>
              </a:rPr>
              <a:t> ~ 2 GHz</a:t>
            </a:r>
          </a:p>
          <a:p>
            <a:pPr>
              <a:buFont typeface="Arial" panose="020B0604020202020204" pitchFamily="34" charset="0"/>
              <a:buChar char="•"/>
              <a:defRPr/>
            </a:pPr>
            <a:r>
              <a:rPr lang="en-US" sz="1900" dirty="0" smtClean="0">
                <a:ln>
                  <a:solidFill>
                    <a:srgbClr val="000000"/>
                  </a:solidFill>
                </a:ln>
                <a:solidFill>
                  <a:schemeClr val="tx1"/>
                </a:solidFill>
                <a:latin typeface="+mj-lt"/>
              </a:rPr>
              <a:t> Mechanical oscillator</a:t>
            </a:r>
          </a:p>
          <a:p>
            <a:pPr lvl="1">
              <a:buFont typeface="Arial" panose="020B0604020202020204" pitchFamily="34" charset="0"/>
              <a:buChar char="•"/>
              <a:defRPr/>
            </a:pPr>
            <a:r>
              <a:rPr lang="en-US" sz="1900" dirty="0" smtClean="0">
                <a:ln>
                  <a:solidFill>
                    <a:srgbClr val="000000"/>
                  </a:solidFill>
                </a:ln>
                <a:solidFill>
                  <a:srgbClr val="0000FF"/>
                </a:solidFill>
                <a:latin typeface="+mj-lt"/>
              </a:rPr>
              <a:t> </a:t>
            </a:r>
            <a:r>
              <a:rPr lang="en-US" sz="1900" dirty="0" err="1" smtClean="0">
                <a:ln>
                  <a:solidFill>
                    <a:srgbClr val="000000"/>
                  </a:solidFill>
                </a:ln>
                <a:solidFill>
                  <a:srgbClr val="0000FF"/>
                </a:solidFill>
                <a:latin typeface="+mj-lt"/>
              </a:rPr>
              <a:t>f</a:t>
            </a:r>
            <a:r>
              <a:rPr lang="en-US" sz="1900" baseline="-25000" dirty="0" err="1" smtClean="0">
                <a:ln>
                  <a:solidFill>
                    <a:srgbClr val="000000"/>
                  </a:solidFill>
                </a:ln>
                <a:solidFill>
                  <a:srgbClr val="0000FF"/>
                </a:solidFill>
                <a:latin typeface="+mj-lt"/>
              </a:rPr>
              <a:t>m</a:t>
            </a:r>
            <a:r>
              <a:rPr lang="en-US" sz="1900" dirty="0" smtClean="0">
                <a:ln>
                  <a:solidFill>
                    <a:srgbClr val="000000"/>
                  </a:solidFill>
                </a:ln>
                <a:solidFill>
                  <a:srgbClr val="0000FF"/>
                </a:solidFill>
                <a:latin typeface="+mj-lt"/>
              </a:rPr>
              <a:t> ~ 1 MHz, </a:t>
            </a:r>
            <a:r>
              <a:rPr lang="en-US" sz="1900" dirty="0" err="1" smtClean="0">
                <a:ln>
                  <a:solidFill>
                    <a:srgbClr val="000000"/>
                  </a:solidFill>
                </a:ln>
                <a:solidFill>
                  <a:srgbClr val="0000FF"/>
                </a:solidFill>
                <a:latin typeface="+mj-lt"/>
              </a:rPr>
              <a:t>Q</a:t>
            </a:r>
            <a:r>
              <a:rPr lang="en-US" sz="1900" baseline="-25000" dirty="0" err="1" smtClean="0">
                <a:ln>
                  <a:solidFill>
                    <a:srgbClr val="000000"/>
                  </a:solidFill>
                </a:ln>
                <a:solidFill>
                  <a:srgbClr val="0000FF"/>
                </a:solidFill>
                <a:latin typeface="+mj-lt"/>
              </a:rPr>
              <a:t>m</a:t>
            </a:r>
            <a:r>
              <a:rPr lang="en-US" sz="1900" dirty="0" smtClean="0">
                <a:ln>
                  <a:solidFill>
                    <a:srgbClr val="000000"/>
                  </a:solidFill>
                </a:ln>
                <a:solidFill>
                  <a:srgbClr val="0000FF"/>
                </a:solidFill>
                <a:latin typeface="+mj-lt"/>
              </a:rPr>
              <a:t> ~ 10</a:t>
            </a:r>
            <a:r>
              <a:rPr lang="en-US" sz="1900" baseline="30000" dirty="0" smtClean="0">
                <a:ln>
                  <a:solidFill>
                    <a:srgbClr val="000000"/>
                  </a:solidFill>
                </a:ln>
                <a:solidFill>
                  <a:srgbClr val="0000FF"/>
                </a:solidFill>
                <a:latin typeface="+mj-lt"/>
              </a:rPr>
              <a:t>6</a:t>
            </a:r>
          </a:p>
          <a:p>
            <a:pPr marL="0" indent="0">
              <a:defRPr/>
            </a:pPr>
            <a:r>
              <a:rPr lang="en-US" sz="1900" dirty="0" smtClean="0">
                <a:ln>
                  <a:solidFill>
                    <a:srgbClr val="000000"/>
                  </a:solidFill>
                </a:ln>
                <a:solidFill>
                  <a:schemeClr val="tx1"/>
                </a:solidFill>
                <a:latin typeface="+mj-lt"/>
                <a:sym typeface="Wingdings"/>
              </a:rPr>
              <a:t> </a:t>
            </a:r>
            <a:r>
              <a:rPr lang="en-US" sz="1900" b="1" dirty="0" err="1" smtClean="0">
                <a:ln>
                  <a:solidFill>
                    <a:srgbClr val="000000"/>
                  </a:solidFill>
                </a:ln>
                <a:solidFill>
                  <a:srgbClr val="0000FF"/>
                </a:solidFill>
                <a:latin typeface="Cambria Math" panose="02040503050406030204" pitchFamily="18" charset="0"/>
                <a:ea typeface="Cambria Math" panose="02040503050406030204" pitchFamily="18" charset="0"/>
                <a:cs typeface="Cambria Math"/>
              </a:rPr>
              <a:t>χ</a:t>
            </a:r>
            <a:r>
              <a:rPr lang="en-US" sz="1900" b="1" dirty="0" smtClean="0">
                <a:ln>
                  <a:solidFill>
                    <a:srgbClr val="000000"/>
                  </a:solidFill>
                </a:ln>
                <a:solidFill>
                  <a:srgbClr val="0000FF"/>
                </a:solidFill>
                <a:latin typeface="+mj-lt"/>
                <a:cs typeface="Cambria Math"/>
              </a:rPr>
              <a:t> </a:t>
            </a:r>
            <a:r>
              <a:rPr lang="en-US" sz="1900" b="1" dirty="0">
                <a:ln>
                  <a:solidFill>
                    <a:srgbClr val="000000"/>
                  </a:solidFill>
                </a:ln>
                <a:solidFill>
                  <a:srgbClr val="0000FF"/>
                </a:solidFill>
                <a:latin typeface="+mj-lt"/>
                <a:cs typeface="Cambria Math"/>
              </a:rPr>
              <a:t>~ </a:t>
            </a:r>
            <a:r>
              <a:rPr lang="en-US" sz="1900" b="1" dirty="0" smtClean="0">
                <a:ln>
                  <a:solidFill>
                    <a:srgbClr val="000000"/>
                  </a:solidFill>
                </a:ln>
                <a:solidFill>
                  <a:srgbClr val="0000FF"/>
                </a:solidFill>
                <a:latin typeface="+mj-lt"/>
                <a:cs typeface="Cambria Math"/>
              </a:rPr>
              <a:t>4</a:t>
            </a:r>
            <a:r>
              <a:rPr lang="en-US" sz="1900" dirty="0" smtClean="0">
                <a:ln>
                  <a:solidFill>
                    <a:srgbClr val="000000"/>
                  </a:solidFill>
                </a:ln>
                <a:solidFill>
                  <a:schemeClr val="tx1"/>
                </a:solidFill>
                <a:latin typeface="+mj-lt"/>
                <a:cs typeface="Cambria Math"/>
              </a:rPr>
              <a:t>, for P</a:t>
            </a:r>
            <a:r>
              <a:rPr lang="en-US" sz="1900" baseline="-25000" dirty="0" smtClean="0">
                <a:ln>
                  <a:solidFill>
                    <a:srgbClr val="000000"/>
                  </a:solidFill>
                </a:ln>
                <a:solidFill>
                  <a:schemeClr val="tx1"/>
                </a:solidFill>
                <a:latin typeface="+mj-lt"/>
                <a:cs typeface="Cambria Math"/>
              </a:rPr>
              <a:t>in</a:t>
            </a:r>
            <a:r>
              <a:rPr lang="en-US" sz="1900" dirty="0" smtClean="0">
                <a:ln>
                  <a:solidFill>
                    <a:srgbClr val="000000"/>
                  </a:solidFill>
                </a:ln>
                <a:solidFill>
                  <a:schemeClr val="tx1"/>
                </a:solidFill>
                <a:latin typeface="+mj-lt"/>
                <a:cs typeface="Cambria Math"/>
              </a:rPr>
              <a:t> ~ 5mW, </a:t>
            </a:r>
            <a:r>
              <a:rPr lang="en-US" sz="1900" dirty="0" err="1" smtClean="0">
                <a:ln>
                  <a:solidFill>
                    <a:srgbClr val="000000"/>
                  </a:solidFill>
                </a:ln>
                <a:solidFill>
                  <a:schemeClr val="tx1"/>
                </a:solidFill>
                <a:latin typeface="Cambria Math" panose="02040503050406030204" pitchFamily="18" charset="0"/>
                <a:ea typeface="Cambria Math" panose="02040503050406030204" pitchFamily="18" charset="0"/>
                <a:cs typeface="Cambria Math"/>
              </a:rPr>
              <a:t>τ</a:t>
            </a:r>
            <a:r>
              <a:rPr lang="en-US" sz="1900" dirty="0" smtClean="0">
                <a:ln>
                  <a:solidFill>
                    <a:srgbClr val="000000"/>
                  </a:solidFill>
                </a:ln>
                <a:solidFill>
                  <a:schemeClr val="tx1"/>
                </a:solidFill>
                <a:latin typeface="+mj-lt"/>
                <a:cs typeface="Cambria Math"/>
              </a:rPr>
              <a:t> ~ 10 ns</a:t>
            </a:r>
            <a:endParaRPr lang="en-US" sz="1900" dirty="0" smtClean="0">
              <a:ln>
                <a:solidFill>
                  <a:srgbClr val="000000"/>
                </a:solidFill>
              </a:ln>
              <a:solidFill>
                <a:schemeClr val="tx1"/>
              </a:solidFill>
              <a:latin typeface="+mj-lt"/>
            </a:endParaRPr>
          </a:p>
        </p:txBody>
      </p:sp>
      <p:sp>
        <p:nvSpPr>
          <p:cNvPr id="21508" name="Text Box 4"/>
          <p:cNvSpPr txBox="1">
            <a:spLocks noChangeArrowheads="1"/>
          </p:cNvSpPr>
          <p:nvPr/>
        </p:nvSpPr>
        <p:spPr bwMode="auto">
          <a:xfrm>
            <a:off x="4374660" y="6541967"/>
            <a:ext cx="505158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Char char="•"/>
              <a:defRPr sz="2000">
                <a:solidFill>
                  <a:schemeClr val="tx1"/>
                </a:solidFill>
                <a:latin typeface="Futura Md BT" pitchFamily="34" charset="0"/>
                <a:ea typeface="ＭＳ Ｐゴシック" pitchFamily="34" charset="-128"/>
              </a:defRPr>
            </a:lvl1pPr>
            <a:lvl2pPr indent="-285750" eaLnBrk="0" hangingPunct="0">
              <a:spcBef>
                <a:spcPct val="20000"/>
              </a:spcBef>
              <a:buChar char="–"/>
              <a:defRPr sz="2800">
                <a:solidFill>
                  <a:schemeClr val="tx1"/>
                </a:solidFill>
                <a:latin typeface="Futura Md BT" pitchFamily="34" charset="0"/>
                <a:ea typeface="ＭＳ Ｐゴシック" pitchFamily="34" charset="-128"/>
              </a:defRPr>
            </a:lvl2pPr>
            <a:lvl3pPr indent="-228600" eaLnBrk="0" hangingPunct="0">
              <a:spcBef>
                <a:spcPct val="20000"/>
              </a:spcBef>
              <a:buChar char="•"/>
              <a:defRPr sz="2400">
                <a:solidFill>
                  <a:schemeClr val="tx1"/>
                </a:solidFill>
                <a:latin typeface="Futura Md BT" pitchFamily="34" charset="0"/>
                <a:ea typeface="ＭＳ Ｐゴシック" pitchFamily="34" charset="-128"/>
              </a:defRPr>
            </a:lvl3pPr>
            <a:lvl4pPr indent="-228600" eaLnBrk="0" hangingPunct="0">
              <a:spcBef>
                <a:spcPct val="20000"/>
              </a:spcBef>
              <a:buChar char="–"/>
              <a:defRPr sz="2000">
                <a:solidFill>
                  <a:schemeClr val="tx1"/>
                </a:solidFill>
                <a:latin typeface="Futura Md BT" pitchFamily="34" charset="0"/>
                <a:ea typeface="ＭＳ Ｐゴシック" pitchFamily="34" charset="-128"/>
              </a:defRPr>
            </a:lvl4pPr>
            <a:lvl5pPr indent="-228600" eaLnBrk="0" hangingPunct="0">
              <a:spcBef>
                <a:spcPct val="20000"/>
              </a:spcBef>
              <a:buChar char="»"/>
              <a:defRPr sz="2000">
                <a:solidFill>
                  <a:schemeClr val="tx1"/>
                </a:solidFill>
                <a:latin typeface="Futura Md BT" pitchFamily="34" charset="0"/>
                <a:ea typeface="ＭＳ Ｐゴシック" pitchFamily="34" charset="-128"/>
              </a:defRPr>
            </a:lvl5pPr>
            <a:lvl6pPr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6pPr>
            <a:lvl7pPr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7pPr>
            <a:lvl8pPr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8pPr>
            <a:lvl9pPr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9pPr>
          </a:lstStyle>
          <a:p>
            <a:pPr defTabSz="914400" eaLnBrk="1" fontAlgn="base" hangingPunct="1">
              <a:spcBef>
                <a:spcPct val="0"/>
              </a:spcBef>
              <a:spcAft>
                <a:spcPct val="0"/>
              </a:spcAft>
              <a:buFontTx/>
              <a:buNone/>
            </a:pPr>
            <a:r>
              <a:rPr lang="en-US" altLang="en-US" sz="1600" dirty="0" smtClean="0">
                <a:solidFill>
                  <a:srgbClr val="000000"/>
                </a:solidFill>
                <a:latin typeface="Arial" charset="0"/>
              </a:rPr>
              <a:t>See also: AH </a:t>
            </a:r>
            <a:r>
              <a:rPr lang="en-US" altLang="en-US" sz="1600" dirty="0">
                <a:solidFill>
                  <a:srgbClr val="000000"/>
                </a:solidFill>
                <a:latin typeface="Arial" charset="0"/>
              </a:rPr>
              <a:t>S-</a:t>
            </a:r>
            <a:r>
              <a:rPr lang="en-US" altLang="en-US" sz="1600" dirty="0" err="1">
                <a:solidFill>
                  <a:srgbClr val="000000"/>
                </a:solidFill>
                <a:latin typeface="Arial" charset="0"/>
              </a:rPr>
              <a:t>Naeini</a:t>
            </a:r>
            <a:r>
              <a:rPr lang="en-US" altLang="en-US" sz="1600" dirty="0">
                <a:solidFill>
                  <a:srgbClr val="000000"/>
                </a:solidFill>
                <a:latin typeface="Arial" charset="0"/>
              </a:rPr>
              <a:t> </a:t>
            </a:r>
            <a:r>
              <a:rPr lang="en-GB" altLang="zh-CN" sz="1600" i="1" dirty="0">
                <a:solidFill>
                  <a:srgbClr val="000000"/>
                </a:solidFill>
                <a:latin typeface="Arial" charset="0"/>
                <a:ea typeface="SimSun" pitchFamily="2" charset="-122"/>
              </a:rPr>
              <a:t>et al. Nature </a:t>
            </a:r>
            <a:r>
              <a:rPr lang="en-GB" altLang="zh-CN" sz="1600" b="1" dirty="0">
                <a:solidFill>
                  <a:srgbClr val="000000"/>
                </a:solidFill>
                <a:latin typeface="Arial" charset="0"/>
                <a:ea typeface="SimSun" pitchFamily="2" charset="-122"/>
              </a:rPr>
              <a:t>500</a:t>
            </a:r>
            <a:r>
              <a:rPr lang="en-GB" altLang="zh-CN" sz="1600" dirty="0">
                <a:solidFill>
                  <a:srgbClr val="000000"/>
                </a:solidFill>
                <a:latin typeface="Arial" charset="0"/>
                <a:ea typeface="SimSun" pitchFamily="2" charset="-122"/>
              </a:rPr>
              <a:t>, </a:t>
            </a:r>
            <a:r>
              <a:rPr lang="en-GB" altLang="zh-CN" sz="1600" dirty="0" smtClean="0">
                <a:solidFill>
                  <a:srgbClr val="000000"/>
                </a:solidFill>
                <a:latin typeface="Arial" charset="0"/>
                <a:ea typeface="SimSun" pitchFamily="2" charset="-122"/>
              </a:rPr>
              <a:t>185 (</a:t>
            </a:r>
            <a:r>
              <a:rPr lang="en-GB" altLang="zh-CN" sz="1600" dirty="0">
                <a:solidFill>
                  <a:srgbClr val="000000"/>
                </a:solidFill>
                <a:latin typeface="Arial" charset="0"/>
                <a:ea typeface="SimSun" pitchFamily="2" charset="-122"/>
              </a:rPr>
              <a:t>2013)</a:t>
            </a:r>
          </a:p>
        </p:txBody>
      </p:sp>
      <p:pic>
        <p:nvPicPr>
          <p:cNvPr id="21509" name="Picture 3" descr="C:\Users\Sungkun\Dropbox\Pulsed Photonic Crystals\Sungkun\Presentation\optomechanical crystal.png"/>
          <p:cNvPicPr>
            <a:picLocks noChangeAspect="1" noChangeArrowheads="1"/>
          </p:cNvPicPr>
          <p:nvPr/>
        </p:nvPicPr>
        <p:blipFill rotWithShape="1">
          <a:blip r:embed="rId3">
            <a:extLst>
              <a:ext uri="{28A0092B-C50C-407E-A947-70E740481C1C}">
                <a14:useLocalDpi xmlns:a14="http://schemas.microsoft.com/office/drawing/2010/main" val="0"/>
              </a:ext>
            </a:extLst>
          </a:blip>
          <a:srcRect t="61582"/>
          <a:stretch/>
        </p:blipFill>
        <p:spPr bwMode="auto">
          <a:xfrm>
            <a:off x="0" y="5913141"/>
            <a:ext cx="3182531" cy="79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Content Placeholder 2"/>
          <p:cNvSpPr txBox="1">
            <a:spLocks/>
          </p:cNvSpPr>
          <p:nvPr/>
        </p:nvSpPr>
        <p:spPr bwMode="auto">
          <a:xfrm>
            <a:off x="167534" y="756748"/>
            <a:ext cx="86868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000">
                <a:solidFill>
                  <a:schemeClr val="tx1"/>
                </a:solidFill>
                <a:latin typeface="Futura Md BT" pitchFamily="34" charset="0"/>
                <a:ea typeface="ＭＳ Ｐゴシック" pitchFamily="34" charset="-128"/>
              </a:defRPr>
            </a:lvl1pPr>
            <a:lvl2pPr marL="742950" indent="-285750" eaLnBrk="0" hangingPunct="0">
              <a:spcBef>
                <a:spcPct val="20000"/>
              </a:spcBef>
              <a:buChar char="–"/>
              <a:defRPr sz="2800">
                <a:solidFill>
                  <a:schemeClr val="tx1"/>
                </a:solidFill>
                <a:latin typeface="Futura Md BT" pitchFamily="34" charset="0"/>
                <a:ea typeface="ＭＳ Ｐゴシック" pitchFamily="34" charset="-128"/>
              </a:defRPr>
            </a:lvl2pPr>
            <a:lvl3pPr marL="1143000" indent="-228600" eaLnBrk="0" hangingPunct="0">
              <a:spcBef>
                <a:spcPct val="20000"/>
              </a:spcBef>
              <a:buChar char="•"/>
              <a:defRPr sz="2400">
                <a:solidFill>
                  <a:schemeClr val="tx1"/>
                </a:solidFill>
                <a:latin typeface="Futura Md BT" pitchFamily="34" charset="0"/>
                <a:ea typeface="ＭＳ Ｐゴシック" pitchFamily="34" charset="-128"/>
              </a:defRPr>
            </a:lvl3pPr>
            <a:lvl4pPr marL="1600200" indent="-228600" eaLnBrk="0" hangingPunct="0">
              <a:spcBef>
                <a:spcPct val="20000"/>
              </a:spcBef>
              <a:buChar char="–"/>
              <a:defRPr sz="2000">
                <a:solidFill>
                  <a:schemeClr val="tx1"/>
                </a:solidFill>
                <a:latin typeface="Futura Md BT" pitchFamily="34" charset="0"/>
                <a:ea typeface="ＭＳ Ｐゴシック" pitchFamily="34" charset="-128"/>
              </a:defRPr>
            </a:lvl4pPr>
            <a:lvl5pPr marL="2057400" indent="-228600" eaLnBrk="0" hangingPunct="0">
              <a:spcBef>
                <a:spcPct val="20000"/>
              </a:spcBef>
              <a:buChar char="»"/>
              <a:defRPr sz="2000">
                <a:solidFill>
                  <a:schemeClr val="tx1"/>
                </a:solidFill>
                <a:latin typeface="Futura Md BT" pitchFamily="3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Futura Md BT" pitchFamily="34" charset="0"/>
                <a:ea typeface="ＭＳ Ｐゴシック" pitchFamily="34" charset="-128"/>
              </a:defRPr>
            </a:lvl9pPr>
          </a:lstStyle>
          <a:p>
            <a:pPr marL="0" indent="0" defTabSz="914400" eaLnBrk="1" fontAlgn="base" hangingPunct="1">
              <a:spcAft>
                <a:spcPct val="0"/>
              </a:spcAft>
              <a:buFontTx/>
              <a:buNone/>
            </a:pPr>
            <a:r>
              <a:rPr lang="en-US" altLang="en-US" sz="2400" dirty="0">
                <a:solidFill>
                  <a:srgbClr val="000000"/>
                </a:solidFill>
                <a:latin typeface="Arial"/>
              </a:rPr>
              <a:t>Enhancing </a:t>
            </a:r>
            <a:r>
              <a:rPr lang="el-GR" altLang="en-US" sz="2400" dirty="0">
                <a:solidFill>
                  <a:srgbClr val="000000"/>
                </a:solidFill>
                <a:latin typeface="Cambria Math" panose="02040503050406030204" pitchFamily="18" charset="0"/>
                <a:ea typeface="Cambria Math" panose="02040503050406030204" pitchFamily="18" charset="0"/>
              </a:rPr>
              <a:t>χ</a:t>
            </a:r>
            <a:r>
              <a:rPr lang="en-US" altLang="en-US" sz="2400" dirty="0">
                <a:solidFill>
                  <a:srgbClr val="000000"/>
                </a:solidFill>
                <a:latin typeface="Arial"/>
              </a:rPr>
              <a:t> </a:t>
            </a:r>
            <a:r>
              <a:rPr lang="en-US" altLang="en-US" sz="2400" dirty="0" smtClean="0">
                <a:solidFill>
                  <a:srgbClr val="000000"/>
                </a:solidFill>
                <a:latin typeface="Arial"/>
              </a:rPr>
              <a:t>by</a:t>
            </a:r>
            <a:endParaRPr lang="en-US" altLang="en-US" sz="2400" dirty="0">
              <a:solidFill>
                <a:srgbClr val="000000"/>
              </a:solidFill>
              <a:latin typeface="Arial"/>
            </a:endParaRPr>
          </a:p>
          <a:p>
            <a:pPr defTabSz="914400" eaLnBrk="1" fontAlgn="base" hangingPunct="1">
              <a:spcAft>
                <a:spcPct val="0"/>
              </a:spcAft>
              <a:buFont typeface="Arial" panose="020B0604020202020204" pitchFamily="34" charset="0"/>
              <a:buChar char="•"/>
            </a:pPr>
            <a:r>
              <a:rPr lang="en-US" altLang="en-US" sz="2400" dirty="0" smtClean="0">
                <a:solidFill>
                  <a:srgbClr val="000000"/>
                </a:solidFill>
                <a:latin typeface="Arial"/>
              </a:rPr>
              <a:t>integrated </a:t>
            </a:r>
            <a:r>
              <a:rPr lang="en-US" altLang="en-US" sz="2400" dirty="0">
                <a:solidFill>
                  <a:srgbClr val="000000"/>
                </a:solidFill>
                <a:latin typeface="Arial"/>
              </a:rPr>
              <a:t>optical cavity</a:t>
            </a:r>
          </a:p>
          <a:p>
            <a:pPr defTabSz="914400" eaLnBrk="1" fontAlgn="base" hangingPunct="1">
              <a:spcAft>
                <a:spcPct val="0"/>
              </a:spcAft>
              <a:buFont typeface="Arial" panose="020B0604020202020204" pitchFamily="34" charset="0"/>
              <a:buChar char="•"/>
            </a:pPr>
            <a:r>
              <a:rPr lang="en-US" altLang="en-US" sz="2400" dirty="0" smtClean="0">
                <a:solidFill>
                  <a:srgbClr val="000000"/>
                </a:solidFill>
                <a:latin typeface="Arial"/>
              </a:rPr>
              <a:t>Increased </a:t>
            </a:r>
            <a:r>
              <a:rPr lang="en-US" altLang="en-US" sz="2400" dirty="0" err="1" smtClean="0">
                <a:solidFill>
                  <a:srgbClr val="000000"/>
                </a:solidFill>
                <a:latin typeface="Arial"/>
              </a:rPr>
              <a:t>optomechanical</a:t>
            </a:r>
            <a:r>
              <a:rPr lang="en-US" altLang="en-US" sz="2400" dirty="0" smtClean="0">
                <a:solidFill>
                  <a:srgbClr val="000000"/>
                </a:solidFill>
                <a:latin typeface="Arial"/>
              </a:rPr>
              <a:t> </a:t>
            </a:r>
            <a:r>
              <a:rPr lang="en-US" altLang="en-US" sz="2400" dirty="0">
                <a:solidFill>
                  <a:srgbClr val="000000"/>
                </a:solidFill>
                <a:latin typeface="Arial"/>
              </a:rPr>
              <a:t>coupling (g</a:t>
            </a:r>
            <a:r>
              <a:rPr lang="en-US" altLang="en-US" sz="2400" baseline="-25000" dirty="0">
                <a:solidFill>
                  <a:srgbClr val="000000"/>
                </a:solidFill>
                <a:latin typeface="Arial"/>
              </a:rPr>
              <a:t>0</a:t>
            </a:r>
            <a:r>
              <a:rPr lang="en-US" altLang="en-US" sz="2400" dirty="0">
                <a:solidFill>
                  <a:srgbClr val="000000"/>
                </a:solidFill>
                <a:latin typeface="Arial"/>
              </a:rPr>
              <a:t> ~ 0.5 MHz)</a:t>
            </a:r>
          </a:p>
        </p:txBody>
      </p:sp>
      <p:pic>
        <p:nvPicPr>
          <p:cNvPr id="7" name="Picture 2" descr="C:\Users\Mirror\dropbox pulsing\Dropbox\Proposal Pulsing\141017\figure device.png"/>
          <p:cNvPicPr/>
          <p:nvPr/>
        </p:nvPicPr>
        <p:blipFill>
          <a:blip r:embed="rId4"/>
          <a:srcRect/>
          <a:stretch>
            <a:fillRect/>
          </a:stretch>
        </p:blipFill>
        <p:spPr bwMode="auto">
          <a:xfrm>
            <a:off x="-313017" y="2016134"/>
            <a:ext cx="6018212" cy="3844279"/>
          </a:xfrm>
          <a:prstGeom prst="rect">
            <a:avLst/>
          </a:prstGeom>
          <a:noFill/>
          <a:ln w="9525">
            <a:noFill/>
            <a:miter lim="800000"/>
            <a:headEnd/>
            <a:tailEnd/>
          </a:ln>
        </p:spPr>
      </p:pic>
      <p:pic>
        <p:nvPicPr>
          <p:cNvPr id="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1765" t="39988" b="22418"/>
          <a:stretch/>
        </p:blipFill>
        <p:spPr bwMode="auto">
          <a:xfrm>
            <a:off x="0" y="5310762"/>
            <a:ext cx="9426669" cy="151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8"/>
          <p:cNvSpPr txBox="1"/>
          <p:nvPr/>
        </p:nvSpPr>
        <p:spPr>
          <a:xfrm>
            <a:off x="5962675" y="5782194"/>
            <a:ext cx="2796158" cy="338554"/>
          </a:xfrm>
          <a:prstGeom prst="rect">
            <a:avLst/>
          </a:prstGeom>
          <a:noFill/>
        </p:spPr>
        <p:txBody>
          <a:bodyPr wrap="none" rtlCol="0">
            <a:spAutoFit/>
          </a:bodyPr>
          <a:lstStyle/>
          <a:p>
            <a:pPr algn="ctr" defTabSz="914400" eaLnBrk="0" fontAlgn="base" hangingPunct="0">
              <a:spcBef>
                <a:spcPct val="0"/>
              </a:spcBef>
              <a:spcAft>
                <a:spcPct val="0"/>
              </a:spcAft>
            </a:pPr>
            <a:r>
              <a:rPr lang="de-DE" sz="1600" dirty="0" smtClean="0">
                <a:solidFill>
                  <a:srgbClr val="FFFFFF"/>
                </a:solidFill>
                <a:latin typeface="OfficinaSansITCPro Book" pitchFamily="50" charset="0"/>
                <a:ea typeface="ＭＳ Ｐゴシック" charset="-128"/>
              </a:rPr>
              <a:t>The </a:t>
            </a:r>
            <a:r>
              <a:rPr lang="de-DE" sz="1600" dirty="0" err="1" smtClean="0">
                <a:solidFill>
                  <a:srgbClr val="FFFFFF"/>
                </a:solidFill>
                <a:latin typeface="OfficinaSansITCPro Book" pitchFamily="50" charset="0"/>
                <a:ea typeface="ＭＳ Ｐゴシック" charset="-128"/>
              </a:rPr>
              <a:t>problem</a:t>
            </a:r>
            <a:r>
              <a:rPr lang="de-DE" sz="1600" dirty="0" smtClean="0">
                <a:solidFill>
                  <a:srgbClr val="FFFFFF"/>
                </a:solidFill>
                <a:latin typeface="OfficinaSansITCPro Book" pitchFamily="50" charset="0"/>
                <a:ea typeface="ＭＳ Ｐゴシック" charset="-128"/>
              </a:rPr>
              <a:t>: </a:t>
            </a:r>
            <a:r>
              <a:rPr lang="de-DE" sz="1600" dirty="0" err="1" smtClean="0">
                <a:solidFill>
                  <a:srgbClr val="FFFFFF"/>
                </a:solidFill>
                <a:latin typeface="OfficinaSansITCPro Book" pitchFamily="50" charset="0"/>
                <a:ea typeface="ＭＳ Ｐゴシック" charset="-128"/>
              </a:rPr>
              <a:t>many</a:t>
            </a:r>
            <a:r>
              <a:rPr lang="de-DE" sz="1600" dirty="0" smtClean="0">
                <a:solidFill>
                  <a:srgbClr val="FFFFFF"/>
                </a:solidFill>
                <a:latin typeface="OfficinaSansITCPro Book" pitchFamily="50" charset="0"/>
                <a:ea typeface="ＭＳ Ｐゴシック" charset="-128"/>
              </a:rPr>
              <a:t> </a:t>
            </a:r>
            <a:r>
              <a:rPr lang="de-DE" sz="1600" dirty="0" err="1" smtClean="0">
                <a:solidFill>
                  <a:srgbClr val="FFFFFF"/>
                </a:solidFill>
                <a:latin typeface="OfficinaSansITCPro Book" pitchFamily="50" charset="0"/>
                <a:ea typeface="ＭＳ Ｐゴシック" charset="-128"/>
              </a:rPr>
              <a:t>modes</a:t>
            </a:r>
            <a:r>
              <a:rPr lang="de-DE" sz="1600" dirty="0" smtClean="0">
                <a:solidFill>
                  <a:srgbClr val="FFFFFF"/>
                </a:solidFill>
                <a:latin typeface="OfficinaSansITCPro Book" pitchFamily="50" charset="0"/>
                <a:ea typeface="ＭＳ Ｐゴシック" charset="-128"/>
              </a:rPr>
              <a:t>...</a:t>
            </a:r>
            <a:endParaRPr lang="de-DE" sz="1600" dirty="0">
              <a:solidFill>
                <a:srgbClr val="FFFFFF"/>
              </a:solidFill>
              <a:latin typeface="OfficinaSansITCPro Book" pitchFamily="50" charset="0"/>
              <a:ea typeface="ＭＳ Ｐゴシック" charset="-128"/>
            </a:endParaRPr>
          </a:p>
        </p:txBody>
      </p:sp>
      <p:sp>
        <p:nvSpPr>
          <p:cNvPr id="2" name="Rechteck 1"/>
          <p:cNvSpPr/>
          <p:nvPr/>
        </p:nvSpPr>
        <p:spPr bwMode="auto">
          <a:xfrm>
            <a:off x="2986498" y="2033295"/>
            <a:ext cx="316181" cy="334935"/>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11" name="Rechteck 10"/>
          <p:cNvSpPr/>
          <p:nvPr/>
        </p:nvSpPr>
        <p:spPr bwMode="auto">
          <a:xfrm>
            <a:off x="2950094" y="3901795"/>
            <a:ext cx="316181" cy="334935"/>
          </a:xfrm>
          <a:prstGeom prst="rect">
            <a:avLst/>
          </a:prstGeom>
          <a:solidFill>
            <a:srgbClr val="FFFFFF"/>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4" name="Textfeld 3"/>
          <p:cNvSpPr txBox="1"/>
          <p:nvPr/>
        </p:nvSpPr>
        <p:spPr>
          <a:xfrm>
            <a:off x="4487151" y="180513"/>
            <a:ext cx="2951048" cy="369332"/>
          </a:xfrm>
          <a:prstGeom prst="rect">
            <a:avLst/>
          </a:prstGeom>
          <a:noFill/>
        </p:spPr>
        <p:txBody>
          <a:bodyPr wrap="none" rtlCol="0">
            <a:spAutoFit/>
          </a:bodyPr>
          <a:lstStyle/>
          <a:p>
            <a:r>
              <a:rPr lang="de-DE" dirty="0" err="1" smtClean="0">
                <a:solidFill>
                  <a:srgbClr val="000000"/>
                </a:solidFill>
                <a:latin typeface="Calibri"/>
              </a:rPr>
              <a:t>Sungkun</a:t>
            </a:r>
            <a:r>
              <a:rPr lang="de-DE" dirty="0" smtClean="0">
                <a:solidFill>
                  <a:srgbClr val="000000"/>
                </a:solidFill>
                <a:latin typeface="Calibri"/>
              </a:rPr>
              <a:t> Hong, Ralf Riedinger</a:t>
            </a:r>
            <a:endParaRPr lang="de-DE" dirty="0">
              <a:solidFill>
                <a:srgbClr val="000000"/>
              </a:solidFill>
              <a:latin typeface="Calibri"/>
            </a:endParaRPr>
          </a:p>
        </p:txBody>
      </p:sp>
    </p:spTree>
    <p:extLst>
      <p:ext uri="{BB962C8B-B14F-4D97-AF65-F5344CB8AC3E}">
        <p14:creationId xmlns:p14="http://schemas.microsoft.com/office/powerpoint/2010/main" val="2931725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21507" name="Rectangle 3"/>
          <p:cNvSpPr>
            <a:spLocks noGrp="1" noChangeArrowheads="1"/>
          </p:cNvSpPr>
          <p:nvPr>
            <p:ph type="body" idx="1"/>
          </p:nvPr>
        </p:nvSpPr>
        <p:spPr/>
        <p:txBody>
          <a:bodyPr/>
          <a:lstStyle/>
          <a:p>
            <a:endParaRPr lang="de-DE"/>
          </a:p>
        </p:txBody>
      </p:sp>
      <p:pic>
        <p:nvPicPr>
          <p:cNvPr id="21508" name="Picture 4" descr="071221_LSSiNandMir_chipCJ_19"/>
          <p:cNvPicPr>
            <a:picLocks noChangeAspect="1" noChangeArrowheads="1"/>
          </p:cNvPicPr>
          <p:nvPr/>
        </p:nvPicPr>
        <p:blipFill>
          <a:blip r:embed="rId3">
            <a:extLst>
              <a:ext uri="{28A0092B-C50C-407E-A947-70E740481C1C}">
                <a14:useLocalDpi xmlns:a14="http://schemas.microsoft.com/office/drawing/2010/main" val="0"/>
              </a:ext>
            </a:extLst>
          </a:blip>
          <a:srcRect b="11722"/>
          <a:stretch>
            <a:fillRect/>
          </a:stretch>
        </p:blipFill>
        <p:spPr bwMode="auto">
          <a:xfrm>
            <a:off x="-919163" y="-131763"/>
            <a:ext cx="10602913" cy="7019926"/>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chemeClr val="accent2"/>
                </a:solidFill>
                <a:miter lim="800000"/>
                <a:headEnd/>
                <a:tailEnd/>
              </a14:hiddenLine>
            </a:ext>
          </a:extLst>
        </p:spPr>
      </p:pic>
      <p:sp>
        <p:nvSpPr>
          <p:cNvPr id="21509" name="Text Box 5"/>
          <p:cNvSpPr txBox="1">
            <a:spLocks noChangeArrowheads="1"/>
          </p:cNvSpPr>
          <p:nvPr/>
        </p:nvSpPr>
        <p:spPr bwMode="auto">
          <a:xfrm>
            <a:off x="281869" y="221061"/>
            <a:ext cx="8698358" cy="5904667"/>
          </a:xfrm>
          <a:prstGeom prst="roundRect">
            <a:avLst>
              <a:gd name="adj" fmla="val 9315"/>
            </a:avLst>
          </a:prstGeom>
          <a:solidFill>
            <a:schemeClr val="bg1">
              <a:alpha val="70000"/>
            </a:schemeClr>
          </a:solidFill>
          <a:ln>
            <a:noFill/>
          </a:ln>
          <a:effectLst/>
          <a:scene3d>
            <a:camera prst="orthographicFront">
              <a:rot lat="0" lon="0" rev="0"/>
            </a:camera>
            <a:lightRig rig="contrasting" dir="t">
              <a:rot lat="0" lon="0" rev="7800000"/>
            </a:lightRig>
          </a:scene3d>
          <a:sp3d>
            <a:bevelT w="139700" h="139700"/>
          </a:sp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2800" b="1" cap="small" dirty="0" smtClean="0">
                <a:solidFill>
                  <a:srgbClr val="2D2D8A"/>
                </a:solidFill>
                <a:latin typeface="Calibri" pitchFamily="34" charset="0"/>
                <a:cs typeface="Calibri" pitchFamily="34" charset="0"/>
              </a:rPr>
              <a:t>Outline</a:t>
            </a:r>
          </a:p>
          <a:p>
            <a:endParaRPr lang="de-DE" sz="2800" b="1" dirty="0">
              <a:solidFill>
                <a:srgbClr val="2D2D8A"/>
              </a:solidFill>
              <a:latin typeface="Calibri" pitchFamily="34" charset="0"/>
              <a:cs typeface="Calibri" pitchFamily="34" charset="0"/>
            </a:endParaRPr>
          </a:p>
          <a:p>
            <a:pPr marL="342900" indent="-342900">
              <a:buFont typeface="Arial" pitchFamily="34" charset="0"/>
              <a:buChar char="•"/>
            </a:pPr>
            <a:r>
              <a:rPr lang="de-DE" sz="2800" b="1" dirty="0" smtClean="0">
                <a:solidFill>
                  <a:srgbClr val="2D2D8A"/>
                </a:solidFill>
                <a:latin typeface="Calibri" pitchFamily="34" charset="0"/>
                <a:cs typeface="Calibri" pitchFamily="34" charset="0"/>
              </a:rPr>
              <a:t>Quantum </a:t>
            </a:r>
            <a:r>
              <a:rPr lang="de-DE" sz="2800" b="1" dirty="0" err="1" smtClean="0">
                <a:solidFill>
                  <a:srgbClr val="2D2D8A"/>
                </a:solidFill>
                <a:latin typeface="Calibri" pitchFamily="34" charset="0"/>
                <a:cs typeface="Calibri" pitchFamily="34" charset="0"/>
              </a:rPr>
              <a:t>systems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as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test</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masses</a:t>
            </a:r>
            <a:r>
              <a:rPr lang="de-DE" sz="2800" b="1" dirty="0" smtClean="0">
                <a:solidFill>
                  <a:srgbClr val="2D2D8A"/>
                </a:solidFill>
                <a:latin typeface="Calibri" pitchFamily="34" charset="0"/>
                <a:cs typeface="Calibri" pitchFamily="34" charset="0"/>
              </a:rPr>
              <a:t>“</a:t>
            </a:r>
          </a:p>
          <a:p>
            <a:pPr lvl="1"/>
            <a:r>
              <a:rPr lang="de-DE" sz="2800" b="1" dirty="0">
                <a:solidFill>
                  <a:srgbClr val="2D2D8A"/>
                </a:solidFill>
                <a:latin typeface="Calibri" pitchFamily="34" charset="0"/>
                <a:cs typeface="Calibri" pitchFamily="34" charset="0"/>
              </a:rPr>
              <a:t>	</a:t>
            </a:r>
            <a:r>
              <a:rPr lang="de-DE" sz="2800" dirty="0" smtClean="0">
                <a:solidFill>
                  <a:srgbClr val="2D2D8A"/>
                </a:solidFill>
                <a:latin typeface="Calibri" pitchFamily="34" charset="0"/>
                <a:cs typeface="Calibri" pitchFamily="34" charset="0"/>
              </a:rPr>
              <a:t>a </a:t>
            </a:r>
            <a:r>
              <a:rPr lang="de-DE" sz="2800" dirty="0" err="1" smtClean="0">
                <a:solidFill>
                  <a:srgbClr val="2D2D8A"/>
                </a:solidFill>
                <a:latin typeface="Calibri" pitchFamily="34" charset="0"/>
                <a:cs typeface="Calibri" pitchFamily="34" charset="0"/>
              </a:rPr>
              <a:t>brief</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very</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incomplete</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survey</a:t>
            </a:r>
            <a:r>
              <a:rPr lang="de-DE" sz="2800" dirty="0" smtClean="0">
                <a:solidFill>
                  <a:srgbClr val="2D2D8A"/>
                </a:solidFill>
                <a:latin typeface="Calibri" pitchFamily="34" charset="0"/>
                <a:cs typeface="Calibri" pitchFamily="34" charset="0"/>
              </a:rPr>
              <a:t> on </a:t>
            </a:r>
            <a:r>
              <a:rPr lang="de-DE" sz="2800" dirty="0" err="1" smtClean="0">
                <a:solidFill>
                  <a:srgbClr val="2D2D8A"/>
                </a:solidFill>
                <a:latin typeface="Calibri" pitchFamily="34" charset="0"/>
                <a:cs typeface="Calibri" pitchFamily="34" charset="0"/>
              </a:rPr>
              <a:t>table</a:t>
            </a:r>
            <a:r>
              <a:rPr lang="de-DE" sz="2800" dirty="0" smtClean="0">
                <a:solidFill>
                  <a:srgbClr val="2D2D8A"/>
                </a:solidFill>
                <a:latin typeface="Calibri" pitchFamily="34" charset="0"/>
                <a:cs typeface="Calibri" pitchFamily="34" charset="0"/>
              </a:rPr>
              <a:t>-top 	</a:t>
            </a:r>
            <a:r>
              <a:rPr lang="de-DE" sz="2800" dirty="0" err="1" smtClean="0">
                <a:solidFill>
                  <a:srgbClr val="2D2D8A"/>
                </a:solidFill>
                <a:latin typeface="Calibri" pitchFamily="34" charset="0"/>
                <a:cs typeface="Calibri" pitchFamily="34" charset="0"/>
              </a:rPr>
              <a:t>quantum</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experiments</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that</a:t>
            </a:r>
            <a:r>
              <a:rPr lang="de-DE" sz="2800" dirty="0" smtClean="0">
                <a:solidFill>
                  <a:srgbClr val="2D2D8A"/>
                </a:solidFill>
                <a:latin typeface="Calibri" pitchFamily="34" charset="0"/>
                <a:cs typeface="Calibri" pitchFamily="34" charset="0"/>
              </a:rPr>
              <a:t> probe </a:t>
            </a:r>
            <a:r>
              <a:rPr lang="de-DE" sz="2800" dirty="0" err="1" smtClean="0">
                <a:solidFill>
                  <a:srgbClr val="2D2D8A"/>
                </a:solidFill>
                <a:latin typeface="Calibri" pitchFamily="34" charset="0"/>
                <a:cs typeface="Calibri" pitchFamily="34" charset="0"/>
              </a:rPr>
              <a:t>gravity</a:t>
            </a:r>
            <a:endParaRPr lang="de-DE" sz="2800" b="1" dirty="0" smtClean="0">
              <a:solidFill>
                <a:srgbClr val="2D2D8A"/>
              </a:solidFill>
              <a:latin typeface="Calibri" pitchFamily="34" charset="0"/>
              <a:cs typeface="Calibri" pitchFamily="34" charset="0"/>
            </a:endParaRPr>
          </a:p>
          <a:p>
            <a:pPr marL="342900" indent="-342900">
              <a:buFont typeface="Arial" pitchFamily="34" charset="0"/>
              <a:buChar char="•"/>
            </a:pPr>
            <a:endParaRPr lang="de-DE" sz="2800" b="1" dirty="0" smtClean="0">
              <a:solidFill>
                <a:srgbClr val="2D2D8A"/>
              </a:solidFill>
              <a:latin typeface="Calibri" pitchFamily="34" charset="0"/>
              <a:cs typeface="Calibri" pitchFamily="34" charset="0"/>
            </a:endParaRPr>
          </a:p>
          <a:p>
            <a:pPr marL="342900" indent="-342900">
              <a:buFont typeface="Arial" pitchFamily="34" charset="0"/>
              <a:buChar char="•"/>
            </a:pPr>
            <a:r>
              <a:rPr lang="de-DE" sz="2800" b="1" dirty="0" smtClean="0">
                <a:solidFill>
                  <a:srgbClr val="2D2D8A"/>
                </a:solidFill>
                <a:latin typeface="Calibri" pitchFamily="34" charset="0"/>
                <a:cs typeface="Calibri" pitchFamily="34" charset="0"/>
              </a:rPr>
              <a:t>Quantum </a:t>
            </a:r>
            <a:r>
              <a:rPr lang="de-DE" sz="2800" b="1" dirty="0" err="1" smtClean="0">
                <a:solidFill>
                  <a:srgbClr val="2D2D8A"/>
                </a:solidFill>
                <a:latin typeface="Calibri" pitchFamily="34" charset="0"/>
                <a:cs typeface="Calibri" pitchFamily="34" charset="0"/>
              </a:rPr>
              <a:t>systems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as</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source</a:t>
            </a:r>
            <a:r>
              <a:rPr lang="de-DE" sz="2800" b="1" dirty="0" smtClean="0">
                <a:solidFill>
                  <a:srgbClr val="2D2D8A"/>
                </a:solidFill>
                <a:latin typeface="Calibri" pitchFamily="34" charset="0"/>
                <a:cs typeface="Calibri" pitchFamily="34" charset="0"/>
              </a:rPr>
              <a:t> </a:t>
            </a:r>
            <a:r>
              <a:rPr lang="de-DE" sz="2800" b="1" dirty="0" err="1" smtClean="0">
                <a:solidFill>
                  <a:srgbClr val="2D2D8A"/>
                </a:solidFill>
                <a:latin typeface="Calibri" pitchFamily="34" charset="0"/>
                <a:cs typeface="Calibri" pitchFamily="34" charset="0"/>
              </a:rPr>
              <a:t>masses</a:t>
            </a:r>
            <a:r>
              <a:rPr lang="de-DE" sz="2800" b="1" dirty="0" smtClean="0">
                <a:solidFill>
                  <a:srgbClr val="2D2D8A"/>
                </a:solidFill>
                <a:latin typeface="Calibri" pitchFamily="34" charset="0"/>
                <a:cs typeface="Calibri" pitchFamily="34" charset="0"/>
              </a:rPr>
              <a:t>“?</a:t>
            </a:r>
          </a:p>
          <a:p>
            <a:pPr lvl="2"/>
            <a:r>
              <a:rPr lang="de-DE" sz="2800" dirty="0" smtClean="0">
                <a:solidFill>
                  <a:srgbClr val="2D2D8A"/>
                </a:solidFill>
                <a:latin typeface="Calibri" pitchFamily="34" charset="0"/>
                <a:cs typeface="Calibri" pitchFamily="34" charset="0"/>
              </a:rPr>
              <a:t>‚</a:t>
            </a:r>
            <a:r>
              <a:rPr lang="de-DE" sz="2800" dirty="0" err="1" smtClean="0">
                <a:solidFill>
                  <a:srgbClr val="2D2D8A"/>
                </a:solidFill>
                <a:latin typeface="Calibri" pitchFamily="34" charset="0"/>
                <a:cs typeface="Calibri" pitchFamily="34" charset="0"/>
              </a:rPr>
              <a:t>what</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prevents</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this</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from</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becoming</a:t>
            </a:r>
            <a:r>
              <a:rPr lang="de-DE" sz="2800" dirty="0" smtClean="0">
                <a:solidFill>
                  <a:srgbClr val="2D2D8A"/>
                </a:solidFill>
                <a:latin typeface="Calibri" pitchFamily="34" charset="0"/>
                <a:cs typeface="Calibri" pitchFamily="34" charset="0"/>
              </a:rPr>
              <a:t> a </a:t>
            </a:r>
            <a:r>
              <a:rPr lang="de-DE" sz="2800" dirty="0" err="1" smtClean="0">
                <a:solidFill>
                  <a:srgbClr val="2D2D8A"/>
                </a:solidFill>
                <a:latin typeface="Calibri" pitchFamily="34" charset="0"/>
                <a:cs typeface="Calibri" pitchFamily="34" charset="0"/>
              </a:rPr>
              <a:t>practical</a:t>
            </a:r>
            <a:r>
              <a:rPr lang="de-DE" sz="2800" dirty="0" smtClean="0">
                <a:solidFill>
                  <a:srgbClr val="2D2D8A"/>
                </a:solidFill>
                <a:latin typeface="Calibri" pitchFamily="34" charset="0"/>
                <a:cs typeface="Calibri" pitchFamily="34" charset="0"/>
              </a:rPr>
              <a:t> </a:t>
            </a:r>
            <a:r>
              <a:rPr lang="de-DE" sz="2800" dirty="0" err="1" smtClean="0">
                <a:solidFill>
                  <a:srgbClr val="2D2D8A"/>
                </a:solidFill>
                <a:latin typeface="Calibri" pitchFamily="34" charset="0"/>
                <a:cs typeface="Calibri" pitchFamily="34" charset="0"/>
              </a:rPr>
              <a:t>experiment</a:t>
            </a:r>
            <a:r>
              <a:rPr lang="de-DE" sz="2800" dirty="0" smtClean="0">
                <a:solidFill>
                  <a:srgbClr val="2D2D8A"/>
                </a:solidFill>
                <a:latin typeface="Calibri" pitchFamily="34" charset="0"/>
                <a:cs typeface="Calibri" pitchFamily="34" charset="0"/>
              </a:rPr>
              <a:t>?‘</a:t>
            </a:r>
            <a:endParaRPr lang="de-DE" sz="2800" dirty="0">
              <a:solidFill>
                <a:srgbClr val="2D2D8A"/>
              </a:solidFill>
              <a:latin typeface="Calibri" pitchFamily="34" charset="0"/>
              <a:cs typeface="Calibri" pitchFamily="34" charset="0"/>
            </a:endParaRPr>
          </a:p>
          <a:p>
            <a:pPr marL="342900" indent="-342900">
              <a:buFont typeface="Arial" pitchFamily="34" charset="0"/>
              <a:buChar char="•"/>
            </a:pPr>
            <a:endParaRPr lang="de-DE" sz="2800" b="1" dirty="0">
              <a:solidFill>
                <a:srgbClr val="333399"/>
              </a:solidFill>
              <a:latin typeface="Calibri" pitchFamily="34" charset="0"/>
              <a:cs typeface="Calibri" pitchFamily="34" charset="0"/>
            </a:endParaRPr>
          </a:p>
          <a:p>
            <a:pPr marL="342900" indent="-342900">
              <a:buFont typeface="Arial" pitchFamily="34" charset="0"/>
              <a:buChar char="•"/>
            </a:pPr>
            <a:r>
              <a:rPr lang="de-DE" sz="2800" b="1" dirty="0" smtClean="0">
                <a:solidFill>
                  <a:srgbClr val="333399"/>
                </a:solidFill>
                <a:latin typeface="Calibri" pitchFamily="34" charset="0"/>
                <a:cs typeface="Calibri" pitchFamily="34" charset="0"/>
              </a:rPr>
              <a:t>Quantum </a:t>
            </a:r>
            <a:r>
              <a:rPr lang="de-DE" sz="2800" b="1" dirty="0" err="1" smtClean="0">
                <a:solidFill>
                  <a:srgbClr val="333399"/>
                </a:solidFill>
                <a:latin typeface="Calibri" pitchFamily="34" charset="0"/>
                <a:cs typeface="Calibri" pitchFamily="34" charset="0"/>
              </a:rPr>
              <a:t>control</a:t>
            </a:r>
            <a:r>
              <a:rPr lang="de-DE" sz="2800" b="1" dirty="0" smtClean="0">
                <a:solidFill>
                  <a:srgbClr val="333399"/>
                </a:solidFill>
                <a:latin typeface="Calibri" pitchFamily="34" charset="0"/>
                <a:cs typeface="Calibri" pitchFamily="34" charset="0"/>
              </a:rPr>
              <a:t> </a:t>
            </a:r>
            <a:r>
              <a:rPr lang="de-DE" sz="2800" b="1" dirty="0" err="1" smtClean="0">
                <a:solidFill>
                  <a:srgbClr val="333399"/>
                </a:solidFill>
                <a:latin typeface="Calibri" pitchFamily="34" charset="0"/>
                <a:cs typeface="Calibri" pitchFamily="34" charset="0"/>
              </a:rPr>
              <a:t>of</a:t>
            </a:r>
            <a:r>
              <a:rPr lang="de-DE" sz="2800" b="1" dirty="0" smtClean="0">
                <a:solidFill>
                  <a:srgbClr val="333399"/>
                </a:solidFill>
                <a:latin typeface="Calibri" pitchFamily="34" charset="0"/>
                <a:cs typeface="Calibri" pitchFamily="34" charset="0"/>
              </a:rPr>
              <a:t> </a:t>
            </a:r>
            <a:r>
              <a:rPr lang="de-DE" sz="2800" b="1" dirty="0" err="1" smtClean="0">
                <a:solidFill>
                  <a:srgbClr val="333399"/>
                </a:solidFill>
                <a:latin typeface="Calibri" pitchFamily="34" charset="0"/>
                <a:cs typeface="Calibri" pitchFamily="34" charset="0"/>
              </a:rPr>
              <a:t>levitated</a:t>
            </a:r>
            <a:r>
              <a:rPr lang="de-DE" sz="2800" b="1" dirty="0" smtClean="0">
                <a:solidFill>
                  <a:srgbClr val="333399"/>
                </a:solidFill>
                <a:latin typeface="Calibri" pitchFamily="34" charset="0"/>
                <a:cs typeface="Calibri" pitchFamily="34" charset="0"/>
              </a:rPr>
              <a:t> massive </a:t>
            </a:r>
            <a:r>
              <a:rPr lang="de-DE" sz="2800" b="1" dirty="0" err="1" smtClean="0">
                <a:solidFill>
                  <a:srgbClr val="333399"/>
                </a:solidFill>
                <a:latin typeface="Calibri" pitchFamily="34" charset="0"/>
                <a:cs typeface="Calibri" pitchFamily="34" charset="0"/>
              </a:rPr>
              <a:t>systems</a:t>
            </a:r>
            <a:endParaRPr lang="de-DE" sz="2800" b="1" dirty="0">
              <a:solidFill>
                <a:srgbClr val="333399"/>
              </a:solidFill>
              <a:latin typeface="Calibri" pitchFamily="34" charset="0"/>
              <a:cs typeface="Calibri" pitchFamily="34" charset="0"/>
            </a:endParaRPr>
          </a:p>
          <a:p>
            <a:pPr lvl="2"/>
            <a:r>
              <a:rPr lang="de-DE" sz="2800" dirty="0" err="1" smtClean="0">
                <a:solidFill>
                  <a:srgbClr val="333399"/>
                </a:solidFill>
                <a:latin typeface="Calibri" pitchFamily="34" charset="0"/>
                <a:cs typeface="Calibri" pitchFamily="34" charset="0"/>
              </a:rPr>
              <a:t>towards</a:t>
            </a:r>
            <a:r>
              <a:rPr lang="de-DE" sz="2800" dirty="0" smtClean="0">
                <a:solidFill>
                  <a:srgbClr val="333399"/>
                </a:solidFill>
                <a:latin typeface="Calibri" pitchFamily="34" charset="0"/>
                <a:cs typeface="Calibri" pitchFamily="34" charset="0"/>
              </a:rPr>
              <a:t> a „</a:t>
            </a:r>
            <a:r>
              <a:rPr lang="de-DE" sz="2800" dirty="0" err="1" smtClean="0">
                <a:solidFill>
                  <a:srgbClr val="333399"/>
                </a:solidFill>
                <a:latin typeface="Calibri" pitchFamily="34" charset="0"/>
                <a:cs typeface="Calibri" pitchFamily="34" charset="0"/>
              </a:rPr>
              <a:t>quantum</a:t>
            </a:r>
            <a:r>
              <a:rPr lang="de-DE" sz="2800" dirty="0" smtClean="0">
                <a:solidFill>
                  <a:srgbClr val="333399"/>
                </a:solidFill>
                <a:latin typeface="Calibri" pitchFamily="34" charset="0"/>
                <a:cs typeface="Calibri" pitchFamily="34" charset="0"/>
              </a:rPr>
              <a:t> Cavendish“ </a:t>
            </a:r>
            <a:r>
              <a:rPr lang="de-DE" sz="2800" dirty="0" err="1" smtClean="0">
                <a:solidFill>
                  <a:srgbClr val="333399"/>
                </a:solidFill>
                <a:latin typeface="Calibri" pitchFamily="34" charset="0"/>
                <a:cs typeface="Calibri" pitchFamily="34" charset="0"/>
              </a:rPr>
              <a:t>experiment</a:t>
            </a:r>
            <a:endParaRPr lang="de-DE" sz="2800" dirty="0">
              <a:solidFill>
                <a:srgbClr val="333399"/>
              </a:solidFill>
              <a:latin typeface="Calibri" pitchFamily="34" charset="0"/>
              <a:cs typeface="Calibri" pitchFamily="34" charset="0"/>
            </a:endParaRPr>
          </a:p>
          <a:p>
            <a:pPr marL="342900" indent="-342900">
              <a:buFont typeface="Arial" pitchFamily="34" charset="0"/>
              <a:buChar char="•"/>
            </a:pPr>
            <a:endParaRPr lang="de-DE" sz="2400" b="1" dirty="0">
              <a:solidFill>
                <a:srgbClr val="FFFFFF">
                  <a:lumMod val="75000"/>
                </a:srgbClr>
              </a:solidFill>
              <a:latin typeface="Calibri" pitchFamily="34" charset="0"/>
              <a:cs typeface="Calibri" pitchFamily="34" charset="0"/>
            </a:endParaRPr>
          </a:p>
        </p:txBody>
      </p:sp>
      <p:sp>
        <p:nvSpPr>
          <p:cNvPr id="21510" name="Line 6"/>
          <p:cNvSpPr>
            <a:spLocks noChangeShapeType="1"/>
          </p:cNvSpPr>
          <p:nvPr/>
        </p:nvSpPr>
        <p:spPr bwMode="auto">
          <a:xfrm>
            <a:off x="1062038" y="6399213"/>
            <a:ext cx="765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solidFill>
                <a:srgbClr val="000000"/>
              </a:solidFill>
              <a:latin typeface="Arial" charset="0"/>
              <a:ea typeface="ＭＳ Ｐゴシック"/>
            </a:endParaRPr>
          </a:p>
        </p:txBody>
      </p:sp>
      <p:sp>
        <p:nvSpPr>
          <p:cNvPr id="21511" name="Text Box 7"/>
          <p:cNvSpPr txBox="1">
            <a:spLocks noChangeArrowheads="1"/>
          </p:cNvSpPr>
          <p:nvPr/>
        </p:nvSpPr>
        <p:spPr bwMode="auto">
          <a:xfrm>
            <a:off x="950899" y="6037263"/>
            <a:ext cx="8313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2000" dirty="0">
                <a:solidFill>
                  <a:srgbClr val="FFFFFF"/>
                </a:solidFill>
                <a:latin typeface="Arial"/>
                <a:cs typeface="Calibri" pitchFamily="34" charset="0"/>
              </a:rPr>
              <a:t>20µm</a:t>
            </a:r>
          </a:p>
        </p:txBody>
      </p:sp>
    </p:spTree>
    <p:extLst>
      <p:ext uri="{BB962C8B-B14F-4D97-AF65-F5344CB8AC3E}">
        <p14:creationId xmlns:p14="http://schemas.microsoft.com/office/powerpoint/2010/main" val="23678647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9314" name="Text Box 2"/>
          <p:cNvSpPr txBox="1">
            <a:spLocks noChangeArrowheads="1"/>
          </p:cNvSpPr>
          <p:nvPr/>
        </p:nvSpPr>
        <p:spPr bwMode="auto">
          <a:xfrm>
            <a:off x="95250" y="101600"/>
            <a:ext cx="9144000" cy="4001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lIns="0" rIns="0">
            <a:spAutoFit/>
          </a:bodyPr>
          <a:lstStyle/>
          <a:p>
            <a:pPr defTabSz="914400" eaLnBrk="0" fontAlgn="base" hangingPunct="0">
              <a:spcBef>
                <a:spcPct val="50000"/>
              </a:spcBef>
              <a:spcAft>
                <a:spcPct val="0"/>
              </a:spcAft>
              <a:defRPr/>
            </a:pPr>
            <a:r>
              <a:rPr lang="de-DE" sz="2000" b="1" dirty="0" smtClean="0">
                <a:solidFill>
                  <a:srgbClr val="333399"/>
                </a:solidFill>
                <a:effectLst>
                  <a:outerShdw blurRad="38100" dist="38100" dir="2700000" algn="tl">
                    <a:srgbClr val="C0C0C0"/>
                  </a:outerShdw>
                </a:effectLst>
                <a:latin typeface="Arial" pitchFamily="34" charset="0"/>
                <a:ea typeface="ＭＳ Ｐゴシック" charset="-128"/>
                <a:cs typeface="Arial" pitchFamily="34" charset="0"/>
              </a:rPr>
              <a:t>State </a:t>
            </a:r>
            <a:r>
              <a:rPr lang="de-DE" sz="2000" b="1" dirty="0" err="1" smtClean="0">
                <a:solidFill>
                  <a:srgbClr val="333399"/>
                </a:solidFill>
                <a:effectLst>
                  <a:outerShdw blurRad="38100" dist="38100" dir="2700000" algn="tl">
                    <a:srgbClr val="C0C0C0"/>
                  </a:outerShdw>
                </a:effectLst>
                <a:latin typeface="Arial" pitchFamily="34" charset="0"/>
                <a:ea typeface="ＭＳ Ｐゴシック" charset="-128"/>
                <a:cs typeface="Arial" pitchFamily="34" charset="0"/>
              </a:rPr>
              <a:t>estimation</a:t>
            </a:r>
            <a:r>
              <a:rPr lang="de-DE" sz="2000" b="1" dirty="0" smtClean="0">
                <a:solidFill>
                  <a:srgbClr val="333399"/>
                </a:solidFill>
                <a:effectLst>
                  <a:outerShdw blurRad="38100" dist="38100" dir="2700000" algn="tl">
                    <a:srgbClr val="C0C0C0"/>
                  </a:outerShdw>
                </a:effectLst>
                <a:latin typeface="Arial" pitchFamily="34" charset="0"/>
                <a:ea typeface="ＭＳ Ｐゴシック" charset="-128"/>
                <a:cs typeface="Arial" pitchFamily="34" charset="0"/>
              </a:rPr>
              <a:t> via Kalman </a:t>
            </a:r>
            <a:r>
              <a:rPr lang="de-DE" sz="2000" b="1" dirty="0" err="1" smtClean="0">
                <a:solidFill>
                  <a:srgbClr val="333399"/>
                </a:solidFill>
                <a:effectLst>
                  <a:outerShdw blurRad="38100" dist="38100" dir="2700000" algn="tl">
                    <a:srgbClr val="C0C0C0"/>
                  </a:outerShdw>
                </a:effectLst>
                <a:latin typeface="Arial" pitchFamily="34" charset="0"/>
                <a:ea typeface="ＭＳ Ｐゴシック" charset="-128"/>
                <a:cs typeface="Arial" pitchFamily="34" charset="0"/>
              </a:rPr>
              <a:t>filtering</a:t>
            </a:r>
            <a:endParaRPr lang="de-DE" sz="2000" b="1" dirty="0">
              <a:solidFill>
                <a:srgbClr val="333399"/>
              </a:solidFill>
              <a:effectLst>
                <a:outerShdw blurRad="38100" dist="38100" dir="2700000" algn="tl">
                  <a:srgbClr val="C0C0C0"/>
                </a:outerShdw>
              </a:effectLst>
              <a:latin typeface="Arial" pitchFamily="34" charset="0"/>
              <a:ea typeface="ＭＳ Ｐゴシック" charset="-128"/>
              <a:cs typeface="Arial" pitchFamily="34" charset="0"/>
            </a:endParaRPr>
          </a:p>
        </p:txBody>
      </p:sp>
      <p:sp>
        <p:nvSpPr>
          <p:cNvPr id="13" name="Inhaltsplatzhalter 2"/>
          <p:cNvSpPr txBox="1">
            <a:spLocks/>
          </p:cNvSpPr>
          <p:nvPr/>
        </p:nvSpPr>
        <p:spPr bwMode="auto">
          <a:xfrm>
            <a:off x="35496" y="1268760"/>
            <a:ext cx="7992888"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160338" algn="l" rtl="0" eaLnBrk="1" fontAlgn="base" hangingPunct="1">
              <a:spcBef>
                <a:spcPct val="20000"/>
              </a:spcBef>
              <a:spcAft>
                <a:spcPct val="0"/>
              </a:spcAft>
              <a:buChar char="•"/>
              <a:defRPr sz="2000">
                <a:solidFill>
                  <a:schemeClr val="accent2"/>
                </a:solidFill>
                <a:latin typeface="+mn-lt"/>
                <a:ea typeface="+mn-ea"/>
                <a:cs typeface="+mn-cs"/>
              </a:defRPr>
            </a:lvl1pPr>
            <a:lvl2pPr marL="808038" indent="-285750" algn="l" rtl="0" eaLnBrk="1" fontAlgn="base" hangingPunct="1">
              <a:spcBef>
                <a:spcPct val="20000"/>
              </a:spcBef>
              <a:spcAft>
                <a:spcPct val="0"/>
              </a:spcAft>
              <a:buChar char="–"/>
              <a:defRPr sz="2000">
                <a:solidFill>
                  <a:schemeClr val="accent2"/>
                </a:solidFill>
                <a:latin typeface="+mn-lt"/>
              </a:defRPr>
            </a:lvl2pPr>
            <a:lvl3pPr marL="1216025" indent="-228600" algn="l" rtl="0" eaLnBrk="1" fontAlgn="base" hangingPunct="1">
              <a:spcBef>
                <a:spcPct val="20000"/>
              </a:spcBef>
              <a:spcAft>
                <a:spcPct val="0"/>
              </a:spcAft>
              <a:buChar char="•"/>
              <a:defRPr>
                <a:solidFill>
                  <a:schemeClr val="accent2"/>
                </a:solidFill>
                <a:latin typeface="+mn-lt"/>
              </a:defRPr>
            </a:lvl3pPr>
            <a:lvl4pPr marL="1624013" indent="-228600" algn="l" rtl="0" eaLnBrk="1" fontAlgn="base" hangingPunct="1">
              <a:spcBef>
                <a:spcPct val="20000"/>
              </a:spcBef>
              <a:spcAft>
                <a:spcPct val="0"/>
              </a:spcAft>
              <a:buChar char="–"/>
              <a:defRPr>
                <a:solidFill>
                  <a:schemeClr val="accent2"/>
                </a:solidFill>
                <a:latin typeface="+mn-lt"/>
              </a:defRPr>
            </a:lvl4pPr>
            <a:lvl5pPr marL="2057400" indent="-228600" algn="l" rtl="0" eaLnBrk="1" fontAlgn="base" hangingPunct="1">
              <a:spcBef>
                <a:spcPct val="20000"/>
              </a:spcBef>
              <a:spcAft>
                <a:spcPct val="0"/>
              </a:spcAft>
              <a:buChar char="»"/>
              <a:defRPr>
                <a:solidFill>
                  <a:schemeClr val="accent2"/>
                </a:solidFill>
                <a:latin typeface="+mn-lt"/>
              </a:defRPr>
            </a:lvl5pPr>
            <a:lvl6pPr marL="2514600" indent="-228600" algn="l" rtl="0" eaLnBrk="1" fontAlgn="base" hangingPunct="1">
              <a:spcBef>
                <a:spcPct val="20000"/>
              </a:spcBef>
              <a:spcAft>
                <a:spcPct val="0"/>
              </a:spcAft>
              <a:buChar char="»"/>
              <a:defRPr>
                <a:solidFill>
                  <a:schemeClr val="accent2"/>
                </a:solidFill>
                <a:latin typeface="+mn-lt"/>
              </a:defRPr>
            </a:lvl6pPr>
            <a:lvl7pPr marL="2971800" indent="-228600" algn="l" rtl="0" eaLnBrk="1" fontAlgn="base" hangingPunct="1">
              <a:spcBef>
                <a:spcPct val="20000"/>
              </a:spcBef>
              <a:spcAft>
                <a:spcPct val="0"/>
              </a:spcAft>
              <a:buChar char="»"/>
              <a:defRPr>
                <a:solidFill>
                  <a:schemeClr val="accent2"/>
                </a:solidFill>
                <a:latin typeface="+mn-lt"/>
              </a:defRPr>
            </a:lvl7pPr>
            <a:lvl8pPr marL="3429000" indent="-228600" algn="l" rtl="0" eaLnBrk="1" fontAlgn="base" hangingPunct="1">
              <a:spcBef>
                <a:spcPct val="20000"/>
              </a:spcBef>
              <a:spcAft>
                <a:spcPct val="0"/>
              </a:spcAft>
              <a:buChar char="»"/>
              <a:defRPr>
                <a:solidFill>
                  <a:schemeClr val="accent2"/>
                </a:solidFill>
                <a:latin typeface="+mn-lt"/>
              </a:defRPr>
            </a:lvl8pPr>
            <a:lvl9pPr marL="3886200" indent="-228600" algn="l" rtl="0" eaLnBrk="1" fontAlgn="base" hangingPunct="1">
              <a:spcBef>
                <a:spcPct val="20000"/>
              </a:spcBef>
              <a:spcAft>
                <a:spcPct val="0"/>
              </a:spcAft>
              <a:buChar char="»"/>
              <a:defRPr>
                <a:solidFill>
                  <a:schemeClr val="accent2"/>
                </a:solidFill>
                <a:latin typeface="+mn-lt"/>
              </a:defRPr>
            </a:lvl9pPr>
          </a:lstStyle>
          <a:p>
            <a:pPr marL="182562" indent="0" defTabSz="914400">
              <a:buFontTx/>
              <a:buNone/>
            </a:pPr>
            <a:endParaRPr lang="en-US" kern="0" dirty="0" smtClean="0">
              <a:solidFill>
                <a:srgbClr val="333399"/>
              </a:solidFill>
              <a:latin typeface="Calibri"/>
            </a:endParaRPr>
          </a:p>
        </p:txBody>
      </p:sp>
      <p:sp>
        <p:nvSpPr>
          <p:cNvPr id="27" name="Rechteck 26"/>
          <p:cNvSpPr/>
          <p:nvPr/>
        </p:nvSpPr>
        <p:spPr>
          <a:xfrm>
            <a:off x="5004048" y="2852936"/>
            <a:ext cx="4139952" cy="3310039"/>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US" sz="1600" dirty="0">
              <a:solidFill>
                <a:srgbClr val="FFFFFF"/>
              </a:solidFill>
              <a:latin typeface="Calibri" panose="020F0502020204030204" pitchFamily="34" charset="0"/>
            </a:endParaRPr>
          </a:p>
        </p:txBody>
      </p:sp>
      <p:pic>
        <p:nvPicPr>
          <p:cNvPr id="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2903796"/>
            <a:ext cx="5513855" cy="421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Inhaltsplatzhalter 2"/>
          <p:cNvSpPr txBox="1">
            <a:spLocks/>
          </p:cNvSpPr>
          <p:nvPr/>
        </p:nvSpPr>
        <p:spPr bwMode="auto">
          <a:xfrm>
            <a:off x="3977716" y="2566647"/>
            <a:ext cx="4455745" cy="1108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160338" algn="l" rtl="0" eaLnBrk="1" fontAlgn="base" hangingPunct="1">
              <a:spcBef>
                <a:spcPct val="20000"/>
              </a:spcBef>
              <a:spcAft>
                <a:spcPct val="0"/>
              </a:spcAft>
              <a:buChar char="•"/>
              <a:defRPr sz="2000">
                <a:solidFill>
                  <a:schemeClr val="accent2"/>
                </a:solidFill>
                <a:latin typeface="+mn-lt"/>
                <a:ea typeface="+mn-ea"/>
                <a:cs typeface="+mn-cs"/>
              </a:defRPr>
            </a:lvl1pPr>
            <a:lvl2pPr marL="808038" indent="-285750" algn="l" rtl="0" eaLnBrk="1" fontAlgn="base" hangingPunct="1">
              <a:spcBef>
                <a:spcPct val="20000"/>
              </a:spcBef>
              <a:spcAft>
                <a:spcPct val="0"/>
              </a:spcAft>
              <a:buChar char="–"/>
              <a:defRPr sz="2000">
                <a:solidFill>
                  <a:schemeClr val="accent2"/>
                </a:solidFill>
                <a:latin typeface="+mn-lt"/>
              </a:defRPr>
            </a:lvl2pPr>
            <a:lvl3pPr marL="1216025" indent="-228600" algn="l" rtl="0" eaLnBrk="1" fontAlgn="base" hangingPunct="1">
              <a:spcBef>
                <a:spcPct val="20000"/>
              </a:spcBef>
              <a:spcAft>
                <a:spcPct val="0"/>
              </a:spcAft>
              <a:buChar char="•"/>
              <a:defRPr>
                <a:solidFill>
                  <a:schemeClr val="accent2"/>
                </a:solidFill>
                <a:latin typeface="+mn-lt"/>
              </a:defRPr>
            </a:lvl3pPr>
            <a:lvl4pPr marL="1624013" indent="-228600" algn="l" rtl="0" eaLnBrk="1" fontAlgn="base" hangingPunct="1">
              <a:spcBef>
                <a:spcPct val="20000"/>
              </a:spcBef>
              <a:spcAft>
                <a:spcPct val="0"/>
              </a:spcAft>
              <a:buChar char="–"/>
              <a:defRPr>
                <a:solidFill>
                  <a:schemeClr val="accent2"/>
                </a:solidFill>
                <a:latin typeface="+mn-lt"/>
              </a:defRPr>
            </a:lvl4pPr>
            <a:lvl5pPr marL="2057400" indent="-228600" algn="l" rtl="0" eaLnBrk="1" fontAlgn="base" hangingPunct="1">
              <a:spcBef>
                <a:spcPct val="20000"/>
              </a:spcBef>
              <a:spcAft>
                <a:spcPct val="0"/>
              </a:spcAft>
              <a:buChar char="»"/>
              <a:defRPr>
                <a:solidFill>
                  <a:schemeClr val="accent2"/>
                </a:solidFill>
                <a:latin typeface="+mn-lt"/>
              </a:defRPr>
            </a:lvl5pPr>
            <a:lvl6pPr marL="2514600" indent="-228600" algn="l" rtl="0" eaLnBrk="1" fontAlgn="base" hangingPunct="1">
              <a:spcBef>
                <a:spcPct val="20000"/>
              </a:spcBef>
              <a:spcAft>
                <a:spcPct val="0"/>
              </a:spcAft>
              <a:buChar char="»"/>
              <a:defRPr>
                <a:solidFill>
                  <a:schemeClr val="accent2"/>
                </a:solidFill>
                <a:latin typeface="+mn-lt"/>
              </a:defRPr>
            </a:lvl6pPr>
            <a:lvl7pPr marL="2971800" indent="-228600" algn="l" rtl="0" eaLnBrk="1" fontAlgn="base" hangingPunct="1">
              <a:spcBef>
                <a:spcPct val="20000"/>
              </a:spcBef>
              <a:spcAft>
                <a:spcPct val="0"/>
              </a:spcAft>
              <a:buChar char="»"/>
              <a:defRPr>
                <a:solidFill>
                  <a:schemeClr val="accent2"/>
                </a:solidFill>
                <a:latin typeface="+mn-lt"/>
              </a:defRPr>
            </a:lvl7pPr>
            <a:lvl8pPr marL="3429000" indent="-228600" algn="l" rtl="0" eaLnBrk="1" fontAlgn="base" hangingPunct="1">
              <a:spcBef>
                <a:spcPct val="20000"/>
              </a:spcBef>
              <a:spcAft>
                <a:spcPct val="0"/>
              </a:spcAft>
              <a:buChar char="»"/>
              <a:defRPr>
                <a:solidFill>
                  <a:schemeClr val="accent2"/>
                </a:solidFill>
                <a:latin typeface="+mn-lt"/>
              </a:defRPr>
            </a:lvl8pPr>
            <a:lvl9pPr marL="3886200" indent="-228600" algn="l" rtl="0" eaLnBrk="1" fontAlgn="base" hangingPunct="1">
              <a:spcBef>
                <a:spcPct val="20000"/>
              </a:spcBef>
              <a:spcAft>
                <a:spcPct val="0"/>
              </a:spcAft>
              <a:buChar char="»"/>
              <a:defRPr>
                <a:solidFill>
                  <a:schemeClr val="accent2"/>
                </a:solidFill>
                <a:latin typeface="+mn-lt"/>
              </a:defRPr>
            </a:lvl9pPr>
          </a:lstStyle>
          <a:p>
            <a:pPr marL="182562" indent="0" defTabSz="914400">
              <a:buFontTx/>
              <a:buNone/>
            </a:pPr>
            <a:r>
              <a:rPr lang="en-US" sz="1800" b="1" kern="0" dirty="0" smtClean="0">
                <a:solidFill>
                  <a:srgbClr val="008000"/>
                </a:solidFill>
                <a:latin typeface="Calibri" panose="020F0502020204030204" pitchFamily="34" charset="0"/>
              </a:rPr>
              <a:t>Measurement-based real-time optimal estimation of mechanical oscillator state</a:t>
            </a:r>
          </a:p>
          <a:p>
            <a:pPr marL="182562" indent="0" defTabSz="914400">
              <a:buFontTx/>
              <a:buNone/>
            </a:pPr>
            <a:r>
              <a:rPr lang="en-US" sz="1800" b="1" kern="0" dirty="0" smtClean="0">
                <a:solidFill>
                  <a:srgbClr val="008000"/>
                </a:solidFill>
                <a:latin typeface="Calibri" panose="020F0502020204030204" pitchFamily="34" charset="0"/>
                <a:sym typeface="Wingdings"/>
              </a:rPr>
              <a:t> Cooling by measurement</a:t>
            </a:r>
            <a:endParaRPr lang="en-US" b="1" kern="0" dirty="0" smtClean="0">
              <a:solidFill>
                <a:srgbClr val="008000"/>
              </a:solidFill>
              <a:latin typeface="Calibri" panose="020F0502020204030204" pitchFamily="34" charset="0"/>
            </a:endParaRPr>
          </a:p>
        </p:txBody>
      </p:sp>
      <p:sp>
        <p:nvSpPr>
          <p:cNvPr id="2" name="Textfeld 1"/>
          <p:cNvSpPr txBox="1"/>
          <p:nvPr/>
        </p:nvSpPr>
        <p:spPr>
          <a:xfrm>
            <a:off x="5795771" y="-1"/>
            <a:ext cx="2040750" cy="523220"/>
          </a:xfrm>
          <a:prstGeom prst="rect">
            <a:avLst/>
          </a:prstGeom>
          <a:noFill/>
        </p:spPr>
        <p:txBody>
          <a:bodyPr wrap="square" rtlCol="0">
            <a:spAutoFit/>
          </a:bodyPr>
          <a:lstStyle/>
          <a:p>
            <a:pPr defTabSz="914400" eaLnBrk="0" fontAlgn="base" hangingPunct="0">
              <a:spcBef>
                <a:spcPct val="0"/>
              </a:spcBef>
              <a:spcAft>
                <a:spcPct val="0"/>
              </a:spcAft>
            </a:pPr>
            <a:r>
              <a:rPr lang="de-DE" sz="1400" dirty="0" err="1" smtClean="0">
                <a:solidFill>
                  <a:srgbClr val="000000"/>
                </a:solidFill>
                <a:latin typeface="OfficinaSansITCPro Book" pitchFamily="50" charset="0"/>
                <a:ea typeface="ＭＳ Ｐゴシック" charset="-128"/>
              </a:rPr>
              <a:t>work</a:t>
            </a:r>
            <a:r>
              <a:rPr lang="de-DE" sz="1400" dirty="0" smtClean="0">
                <a:solidFill>
                  <a:srgbClr val="000000"/>
                </a:solidFill>
                <a:latin typeface="OfficinaSansITCPro Book" pitchFamily="50" charset="0"/>
                <a:ea typeface="ＭＳ Ｐゴシック" charset="-128"/>
              </a:rPr>
              <a:t> </a:t>
            </a:r>
            <a:r>
              <a:rPr lang="de-DE" sz="1400" dirty="0" err="1" smtClean="0">
                <a:solidFill>
                  <a:srgbClr val="000000"/>
                </a:solidFill>
                <a:latin typeface="OfficinaSansITCPro Book" pitchFamily="50" charset="0"/>
                <a:ea typeface="ＭＳ Ｐゴシック" charset="-128"/>
              </a:rPr>
              <a:t>with</a:t>
            </a:r>
            <a:r>
              <a:rPr lang="de-DE" sz="1400" dirty="0" smtClean="0">
                <a:solidFill>
                  <a:srgbClr val="000000"/>
                </a:solidFill>
                <a:latin typeface="OfficinaSansITCPro Book" pitchFamily="50" charset="0"/>
                <a:ea typeface="ＭＳ Ｐゴシック" charset="-128"/>
              </a:rPr>
              <a:t> Klemens </a:t>
            </a:r>
            <a:r>
              <a:rPr lang="de-DE" sz="1400" dirty="0" err="1" smtClean="0">
                <a:solidFill>
                  <a:srgbClr val="000000"/>
                </a:solidFill>
                <a:latin typeface="OfficinaSansITCPro Book" pitchFamily="50" charset="0"/>
                <a:ea typeface="ＭＳ Ｐゴシック" charset="-128"/>
              </a:rPr>
              <a:t>Hammerer</a:t>
            </a:r>
            <a:r>
              <a:rPr lang="de-DE" sz="1400" dirty="0" smtClean="0">
                <a:solidFill>
                  <a:srgbClr val="000000"/>
                </a:solidFill>
                <a:latin typeface="OfficinaSansITCPro Book" pitchFamily="50" charset="0"/>
                <a:ea typeface="ＭＳ Ｐゴシック" charset="-128"/>
              </a:rPr>
              <a:t>, Hannover</a:t>
            </a:r>
            <a:endParaRPr lang="de-DE" sz="1400" dirty="0">
              <a:solidFill>
                <a:srgbClr val="000000"/>
              </a:solidFill>
              <a:latin typeface="OfficinaSansITCPro Book" pitchFamily="50" charset="0"/>
              <a:ea typeface="ＭＳ Ｐゴシック" charset="-128"/>
            </a:endParaRPr>
          </a:p>
        </p:txBody>
      </p:sp>
      <p:pic>
        <p:nvPicPr>
          <p:cNvPr id="4" name="Bild 3"/>
          <p:cNvPicPr>
            <a:picLocks noChangeAspect="1"/>
          </p:cNvPicPr>
          <p:nvPr/>
        </p:nvPicPr>
        <p:blipFill>
          <a:blip r:embed="rId4"/>
          <a:stretch>
            <a:fillRect/>
          </a:stretch>
        </p:blipFill>
        <p:spPr>
          <a:xfrm>
            <a:off x="168725" y="865575"/>
            <a:ext cx="3808991" cy="2809346"/>
          </a:xfrm>
          <a:prstGeom prst="rect">
            <a:avLst/>
          </a:prstGeom>
        </p:spPr>
      </p:pic>
      <p:pic>
        <p:nvPicPr>
          <p:cNvPr id="21" name="Bild 20"/>
          <p:cNvPicPr>
            <a:picLocks noChangeAspect="1"/>
          </p:cNvPicPr>
          <p:nvPr/>
        </p:nvPicPr>
        <p:blipFill>
          <a:blip r:embed="rId5"/>
          <a:stretch>
            <a:fillRect/>
          </a:stretch>
        </p:blipFill>
        <p:spPr>
          <a:xfrm>
            <a:off x="-1" y="3674920"/>
            <a:ext cx="4158445" cy="3183079"/>
          </a:xfrm>
          <a:prstGeom prst="rect">
            <a:avLst/>
          </a:prstGeom>
        </p:spPr>
      </p:pic>
      <p:pic>
        <p:nvPicPr>
          <p:cNvPr id="22" name="Grafik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1972" y="3685769"/>
            <a:ext cx="3071126" cy="3017782"/>
          </a:xfrm>
          <a:prstGeom prst="rect">
            <a:avLst/>
          </a:prstGeom>
        </p:spPr>
      </p:pic>
      <p:sp>
        <p:nvSpPr>
          <p:cNvPr id="7" name="Textfeld 6"/>
          <p:cNvSpPr txBox="1"/>
          <p:nvPr/>
        </p:nvSpPr>
        <p:spPr>
          <a:xfrm>
            <a:off x="6060412" y="6131527"/>
            <a:ext cx="3252914" cy="738664"/>
          </a:xfrm>
          <a:prstGeom prst="rect">
            <a:avLst/>
          </a:prstGeom>
          <a:noFill/>
        </p:spPr>
        <p:txBody>
          <a:bodyPr wrap="square" rtlCol="0">
            <a:spAutoFit/>
          </a:bodyPr>
          <a:lstStyle/>
          <a:p>
            <a:r>
              <a:rPr lang="de-DE" sz="1400" dirty="0" smtClean="0">
                <a:solidFill>
                  <a:srgbClr val="000000"/>
                </a:solidFill>
                <a:latin typeface="Calibri"/>
              </a:rPr>
              <a:t>Wieczorek, Hofer</a:t>
            </a:r>
            <a:r>
              <a:rPr lang="de-DE" sz="1400" dirty="0">
                <a:solidFill>
                  <a:srgbClr val="000000"/>
                </a:solidFill>
                <a:latin typeface="Calibri"/>
              </a:rPr>
              <a:t>, </a:t>
            </a:r>
            <a:r>
              <a:rPr lang="de-DE" sz="1400" dirty="0" err="1" smtClean="0">
                <a:solidFill>
                  <a:srgbClr val="000000"/>
                </a:solidFill>
                <a:latin typeface="Calibri"/>
              </a:rPr>
              <a:t>Hoelscher</a:t>
            </a:r>
            <a:r>
              <a:rPr lang="de-DE" sz="1400" dirty="0">
                <a:solidFill>
                  <a:srgbClr val="000000"/>
                </a:solidFill>
                <a:latin typeface="Calibri"/>
              </a:rPr>
              <a:t>-Obermaier, </a:t>
            </a:r>
            <a:r>
              <a:rPr lang="de-DE" sz="1400" dirty="0" smtClean="0">
                <a:solidFill>
                  <a:srgbClr val="000000"/>
                </a:solidFill>
                <a:latin typeface="Calibri"/>
              </a:rPr>
              <a:t>Riedinger</a:t>
            </a:r>
            <a:r>
              <a:rPr lang="de-DE" sz="1400" dirty="0">
                <a:solidFill>
                  <a:srgbClr val="000000"/>
                </a:solidFill>
                <a:latin typeface="Calibri"/>
              </a:rPr>
              <a:t>, </a:t>
            </a:r>
            <a:r>
              <a:rPr lang="de-DE" sz="1400" dirty="0" err="1" smtClean="0">
                <a:solidFill>
                  <a:srgbClr val="000000"/>
                </a:solidFill>
                <a:latin typeface="Calibri"/>
              </a:rPr>
              <a:t>Hammerer</a:t>
            </a:r>
            <a:r>
              <a:rPr lang="de-DE" sz="1400" dirty="0" smtClean="0">
                <a:solidFill>
                  <a:srgbClr val="000000"/>
                </a:solidFill>
                <a:latin typeface="Calibri"/>
              </a:rPr>
              <a:t>, Aspelmeyer. </a:t>
            </a:r>
          </a:p>
          <a:p>
            <a:r>
              <a:rPr lang="it-IT" sz="1400" dirty="0" smtClean="0">
                <a:solidFill>
                  <a:srgbClr val="000000"/>
                </a:solidFill>
                <a:latin typeface="Calibri"/>
              </a:rPr>
              <a:t>arXiv</a:t>
            </a:r>
            <a:r>
              <a:rPr lang="it-IT" sz="1400" dirty="0">
                <a:solidFill>
                  <a:srgbClr val="000000"/>
                </a:solidFill>
                <a:latin typeface="Calibri"/>
              </a:rPr>
              <a:t>:1505.01060 [</a:t>
            </a:r>
            <a:r>
              <a:rPr lang="it-IT" sz="1400" dirty="0" err="1">
                <a:solidFill>
                  <a:srgbClr val="000000"/>
                </a:solidFill>
                <a:latin typeface="Calibri"/>
              </a:rPr>
              <a:t>quant-ph</a:t>
            </a:r>
            <a:r>
              <a:rPr lang="it-IT" sz="1400" dirty="0" smtClean="0">
                <a:solidFill>
                  <a:srgbClr val="000000"/>
                </a:solidFill>
                <a:latin typeface="Calibri"/>
              </a:rPr>
              <a:t>]</a:t>
            </a:r>
            <a:r>
              <a:rPr lang="de-AT" sz="1400" dirty="0" smtClean="0">
                <a:solidFill>
                  <a:srgbClr val="000000"/>
                </a:solidFill>
                <a:latin typeface="Calibri"/>
              </a:rPr>
              <a:t> (2015)</a:t>
            </a:r>
            <a:endParaRPr lang="de-DE" sz="1400" dirty="0">
              <a:solidFill>
                <a:srgbClr val="000000"/>
              </a:solidFill>
              <a:latin typeface="Calibri"/>
            </a:endParaRPr>
          </a:p>
        </p:txBody>
      </p:sp>
      <p:grpSp>
        <p:nvGrpSpPr>
          <p:cNvPr id="3" name="Gruppierung 2"/>
          <p:cNvGrpSpPr/>
          <p:nvPr/>
        </p:nvGrpSpPr>
        <p:grpSpPr>
          <a:xfrm>
            <a:off x="-18633" y="521686"/>
            <a:ext cx="9469531" cy="3096344"/>
            <a:chOff x="-108520" y="732041"/>
            <a:chExt cx="9469531" cy="3096344"/>
          </a:xfrm>
        </p:grpSpPr>
        <p:pic>
          <p:nvPicPr>
            <p:cNvPr id="3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21765" t="39988" b="22418"/>
            <a:stretch/>
          </p:blipFill>
          <p:spPr bwMode="auto">
            <a:xfrm>
              <a:off x="-108520" y="732041"/>
              <a:ext cx="9426669" cy="151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feld 38"/>
            <p:cNvSpPr txBox="1"/>
            <p:nvPr/>
          </p:nvSpPr>
          <p:spPr>
            <a:xfrm>
              <a:off x="7236296" y="1082789"/>
              <a:ext cx="1296144" cy="369332"/>
            </a:xfrm>
            <a:prstGeom prst="rect">
              <a:avLst/>
            </a:prstGeom>
            <a:noFill/>
          </p:spPr>
          <p:txBody>
            <a:bodyPr wrap="square" rtlCol="0">
              <a:spAutoFit/>
            </a:bodyPr>
            <a:lstStyle/>
            <a:p>
              <a:pPr algn="ctr" defTabSz="914400" eaLnBrk="0" fontAlgn="base" hangingPunct="0">
                <a:spcBef>
                  <a:spcPct val="0"/>
                </a:spcBef>
                <a:spcAft>
                  <a:spcPct val="0"/>
                </a:spcAft>
              </a:pPr>
              <a:r>
                <a:rPr lang="en-US" sz="1600" dirty="0" smtClean="0">
                  <a:solidFill>
                    <a:srgbClr val="FFFFFF"/>
                  </a:solidFill>
                  <a:latin typeface="OfficinaSansITCPro Book" pitchFamily="50" charset="0"/>
                  <a:ea typeface="ＭＳ Ｐゴシック" charset="-128"/>
                </a:rPr>
                <a:t>T=300K</a:t>
              </a:r>
              <a:endParaRPr lang="en-US" sz="1600" dirty="0">
                <a:solidFill>
                  <a:srgbClr val="FFFFFF"/>
                </a:solidFill>
                <a:latin typeface="OfficinaSansITCPro Book" pitchFamily="50" charset="0"/>
                <a:ea typeface="ＭＳ Ｐゴシック" charset="-128"/>
              </a:endParaRPr>
            </a:p>
          </p:txBody>
        </p:sp>
        <p:sp>
          <p:nvSpPr>
            <p:cNvPr id="40" name="Textfeld 39"/>
            <p:cNvSpPr txBox="1"/>
            <p:nvPr/>
          </p:nvSpPr>
          <p:spPr>
            <a:xfrm>
              <a:off x="5076056" y="1082789"/>
              <a:ext cx="2016224" cy="369332"/>
            </a:xfrm>
            <a:prstGeom prst="rect">
              <a:avLst/>
            </a:prstGeom>
            <a:noFill/>
          </p:spPr>
          <p:txBody>
            <a:bodyPr wrap="square" rtlCol="0">
              <a:spAutoFit/>
            </a:bodyPr>
            <a:lstStyle/>
            <a:p>
              <a:pPr algn="ctr" defTabSz="914400" eaLnBrk="0" fontAlgn="base" hangingPunct="0">
                <a:spcBef>
                  <a:spcPct val="0"/>
                </a:spcBef>
                <a:spcAft>
                  <a:spcPct val="0"/>
                </a:spcAft>
              </a:pPr>
              <a:r>
                <a:rPr lang="en-US" sz="1600" dirty="0" err="1" smtClean="0">
                  <a:solidFill>
                    <a:srgbClr val="FFFFFF"/>
                  </a:solidFill>
                  <a:latin typeface="OfficinaSansITCPro Book" pitchFamily="50" charset="0"/>
                  <a:ea typeface="ＭＳ Ｐゴシック" charset="-128"/>
                </a:rPr>
                <a:t>Kalman</a:t>
              </a:r>
              <a:r>
                <a:rPr lang="en-US" sz="1600" dirty="0" smtClean="0">
                  <a:solidFill>
                    <a:srgbClr val="FFFFFF"/>
                  </a:solidFill>
                  <a:latin typeface="OfficinaSansITCPro Book" pitchFamily="50" charset="0"/>
                  <a:ea typeface="ＭＳ Ｐゴシック" charset="-128"/>
                </a:rPr>
                <a:t> filter off</a:t>
              </a:r>
              <a:endParaRPr lang="en-US" sz="1600" dirty="0">
                <a:solidFill>
                  <a:srgbClr val="FFFFFF"/>
                </a:solidFill>
                <a:latin typeface="OfficinaSansITCPro Book" pitchFamily="50" charset="0"/>
                <a:ea typeface="ＭＳ Ｐゴシック" charset="-128"/>
              </a:endParaRPr>
            </a:p>
          </p:txBody>
        </p:sp>
        <p:pic>
          <p:nvPicPr>
            <p:cNvPr id="41"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21964" t="35361" b="36602"/>
            <a:stretch/>
          </p:blipFill>
          <p:spPr bwMode="auto">
            <a:xfrm>
              <a:off x="-108520" y="2308868"/>
              <a:ext cx="9469531" cy="151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feld 41"/>
            <p:cNvSpPr txBox="1"/>
            <p:nvPr/>
          </p:nvSpPr>
          <p:spPr>
            <a:xfrm>
              <a:off x="7236296" y="2587608"/>
              <a:ext cx="1296144" cy="369332"/>
            </a:xfrm>
            <a:prstGeom prst="rect">
              <a:avLst/>
            </a:prstGeom>
            <a:noFill/>
          </p:spPr>
          <p:txBody>
            <a:bodyPr wrap="square" rtlCol="0">
              <a:spAutoFit/>
            </a:bodyPr>
            <a:lstStyle/>
            <a:p>
              <a:pPr algn="ctr" defTabSz="914400" eaLnBrk="0" fontAlgn="base" hangingPunct="0">
                <a:spcBef>
                  <a:spcPct val="0"/>
                </a:spcBef>
                <a:spcAft>
                  <a:spcPct val="0"/>
                </a:spcAft>
              </a:pPr>
              <a:r>
                <a:rPr lang="en-US" sz="1600" dirty="0" smtClean="0">
                  <a:solidFill>
                    <a:srgbClr val="FFFFFF"/>
                  </a:solidFill>
                  <a:latin typeface="OfficinaSansITCPro Book" pitchFamily="50" charset="0"/>
                  <a:ea typeface="ＭＳ Ｐゴシック" charset="-128"/>
                </a:rPr>
                <a:t>T&lt;1K</a:t>
              </a:r>
              <a:endParaRPr lang="en-US" sz="1600" dirty="0">
                <a:solidFill>
                  <a:srgbClr val="FFFFFF"/>
                </a:solidFill>
                <a:latin typeface="OfficinaSansITCPro Book" pitchFamily="50" charset="0"/>
                <a:ea typeface="ＭＳ Ｐゴシック" charset="-128"/>
              </a:endParaRPr>
            </a:p>
          </p:txBody>
        </p:sp>
        <p:sp>
          <p:nvSpPr>
            <p:cNvPr id="43" name="Textfeld 42"/>
            <p:cNvSpPr txBox="1"/>
            <p:nvPr/>
          </p:nvSpPr>
          <p:spPr>
            <a:xfrm>
              <a:off x="5076056" y="2596900"/>
              <a:ext cx="2016224" cy="369332"/>
            </a:xfrm>
            <a:prstGeom prst="rect">
              <a:avLst/>
            </a:prstGeom>
            <a:noFill/>
          </p:spPr>
          <p:txBody>
            <a:bodyPr wrap="square" rtlCol="0">
              <a:spAutoFit/>
            </a:bodyPr>
            <a:lstStyle/>
            <a:p>
              <a:pPr algn="ctr" defTabSz="914400" eaLnBrk="0" fontAlgn="base" hangingPunct="0">
                <a:spcBef>
                  <a:spcPct val="0"/>
                </a:spcBef>
                <a:spcAft>
                  <a:spcPct val="0"/>
                </a:spcAft>
              </a:pPr>
              <a:r>
                <a:rPr lang="en-US" sz="1600" dirty="0" err="1" smtClean="0">
                  <a:solidFill>
                    <a:srgbClr val="FFFFFF"/>
                  </a:solidFill>
                  <a:latin typeface="OfficinaSansITCPro Book" pitchFamily="50" charset="0"/>
                  <a:ea typeface="ＭＳ Ｐゴシック" charset="-128"/>
                </a:rPr>
                <a:t>Kalman</a:t>
              </a:r>
              <a:r>
                <a:rPr lang="en-US" sz="1600" dirty="0" smtClean="0">
                  <a:solidFill>
                    <a:srgbClr val="FFFFFF"/>
                  </a:solidFill>
                  <a:latin typeface="OfficinaSansITCPro Book" pitchFamily="50" charset="0"/>
                  <a:ea typeface="ＭＳ Ｐゴシック" charset="-128"/>
                </a:rPr>
                <a:t> filter on</a:t>
              </a:r>
              <a:endParaRPr lang="en-US" sz="1600" dirty="0">
                <a:solidFill>
                  <a:srgbClr val="FFFFFF"/>
                </a:solidFill>
                <a:latin typeface="OfficinaSansITCPro Book" pitchFamily="50" charset="0"/>
                <a:ea typeface="ＭＳ Ｐゴシック" charset="-128"/>
              </a:endParaRPr>
            </a:p>
          </p:txBody>
        </p:sp>
      </p:grpSp>
      <p:sp>
        <p:nvSpPr>
          <p:cNvPr id="5" name="Rechteck 4"/>
          <p:cNvSpPr/>
          <p:nvPr/>
        </p:nvSpPr>
        <p:spPr>
          <a:xfrm>
            <a:off x="4290724" y="1877179"/>
            <a:ext cx="5418780" cy="338554"/>
          </a:xfrm>
          <a:prstGeom prst="rect">
            <a:avLst/>
          </a:prstGeom>
        </p:spPr>
        <p:txBody>
          <a:bodyPr wrap="square">
            <a:spAutoFit/>
          </a:bodyPr>
          <a:lstStyle/>
          <a:p>
            <a:r>
              <a:rPr lang="de-DE" sz="1600" i="1" dirty="0" smtClean="0">
                <a:solidFill>
                  <a:srgbClr val="000000"/>
                </a:solidFill>
                <a:latin typeface="Calibri"/>
              </a:rPr>
              <a:t>V P </a:t>
            </a:r>
            <a:r>
              <a:rPr lang="de-DE" sz="1600" i="1" dirty="0" err="1">
                <a:solidFill>
                  <a:srgbClr val="000000"/>
                </a:solidFill>
                <a:latin typeface="Calibri"/>
              </a:rPr>
              <a:t>Belavkin</a:t>
            </a:r>
            <a:r>
              <a:rPr lang="de-DE" sz="1600" i="1" dirty="0">
                <a:solidFill>
                  <a:srgbClr val="000000"/>
                </a:solidFill>
                <a:latin typeface="Calibri"/>
              </a:rPr>
              <a:t>, </a:t>
            </a:r>
            <a:r>
              <a:rPr lang="de-DE" sz="1600" i="1" dirty="0" smtClean="0">
                <a:solidFill>
                  <a:srgbClr val="000000"/>
                </a:solidFill>
                <a:latin typeface="Calibri"/>
              </a:rPr>
              <a:t>Radio </a:t>
            </a:r>
            <a:r>
              <a:rPr lang="de-DE" sz="1600" i="1" dirty="0">
                <a:solidFill>
                  <a:srgbClr val="000000"/>
                </a:solidFill>
                <a:latin typeface="Calibri"/>
              </a:rPr>
              <a:t>Eng </a:t>
            </a:r>
            <a:r>
              <a:rPr lang="de-DE" sz="1600" i="1" dirty="0" err="1">
                <a:solidFill>
                  <a:srgbClr val="000000"/>
                </a:solidFill>
                <a:latin typeface="Calibri"/>
              </a:rPr>
              <a:t>Electron</a:t>
            </a:r>
            <a:r>
              <a:rPr lang="de-DE" sz="1600" i="1" dirty="0">
                <a:solidFill>
                  <a:srgbClr val="000000"/>
                </a:solidFill>
                <a:latin typeface="Calibri"/>
              </a:rPr>
              <a:t> </a:t>
            </a:r>
            <a:r>
              <a:rPr lang="de-DE" sz="1600" i="1" dirty="0" err="1">
                <a:solidFill>
                  <a:srgbClr val="000000"/>
                </a:solidFill>
                <a:latin typeface="Calibri"/>
              </a:rPr>
              <a:t>Physics</a:t>
            </a:r>
            <a:r>
              <a:rPr lang="de-DE" sz="1600" i="1" dirty="0">
                <a:solidFill>
                  <a:srgbClr val="000000"/>
                </a:solidFill>
                <a:latin typeface="Calibri"/>
              </a:rPr>
              <a:t> </a:t>
            </a:r>
            <a:r>
              <a:rPr lang="de-DE" sz="1600" i="1" dirty="0" smtClean="0">
                <a:solidFill>
                  <a:srgbClr val="000000"/>
                </a:solidFill>
                <a:latin typeface="Calibri"/>
              </a:rPr>
              <a:t>25, 1445 (</a:t>
            </a:r>
            <a:r>
              <a:rPr lang="de-DE" sz="1600" i="1" dirty="0">
                <a:solidFill>
                  <a:srgbClr val="000000"/>
                </a:solidFill>
                <a:latin typeface="Calibri"/>
              </a:rPr>
              <a:t>1980)</a:t>
            </a:r>
          </a:p>
        </p:txBody>
      </p:sp>
      <p:sp>
        <p:nvSpPr>
          <p:cNvPr id="8" name="Rechteck 7"/>
          <p:cNvSpPr/>
          <p:nvPr/>
        </p:nvSpPr>
        <p:spPr>
          <a:xfrm>
            <a:off x="4290724" y="1262369"/>
            <a:ext cx="4948526" cy="584776"/>
          </a:xfrm>
          <a:prstGeom prst="rect">
            <a:avLst/>
          </a:prstGeom>
        </p:spPr>
        <p:txBody>
          <a:bodyPr wrap="square">
            <a:spAutoFit/>
          </a:bodyPr>
          <a:lstStyle/>
          <a:p>
            <a:r>
              <a:rPr lang="de-DE" sz="1600" i="1" dirty="0" smtClean="0">
                <a:solidFill>
                  <a:srgbClr val="000000"/>
                </a:solidFill>
                <a:latin typeface="Calibri"/>
              </a:rPr>
              <a:t>R E </a:t>
            </a:r>
            <a:r>
              <a:rPr lang="de-DE" sz="1600" i="1" dirty="0">
                <a:solidFill>
                  <a:srgbClr val="000000"/>
                </a:solidFill>
                <a:latin typeface="Calibri"/>
              </a:rPr>
              <a:t>Kalman, </a:t>
            </a:r>
            <a:r>
              <a:rPr lang="de-DE" sz="1600" i="1" dirty="0" smtClean="0">
                <a:solidFill>
                  <a:srgbClr val="000000"/>
                </a:solidFill>
                <a:latin typeface="Calibri"/>
              </a:rPr>
              <a:t>Transactions </a:t>
            </a:r>
            <a:r>
              <a:rPr lang="de-DE" sz="1600" i="1" dirty="0" err="1">
                <a:solidFill>
                  <a:srgbClr val="000000"/>
                </a:solidFill>
                <a:latin typeface="Calibri"/>
              </a:rPr>
              <a:t>of</a:t>
            </a:r>
            <a:r>
              <a:rPr lang="de-DE" sz="1600" i="1" dirty="0">
                <a:solidFill>
                  <a:srgbClr val="000000"/>
                </a:solidFill>
                <a:latin typeface="Calibri"/>
              </a:rPr>
              <a:t> </a:t>
            </a:r>
            <a:r>
              <a:rPr lang="de-DE" sz="1600" i="1" dirty="0" err="1">
                <a:solidFill>
                  <a:srgbClr val="000000"/>
                </a:solidFill>
                <a:latin typeface="Calibri"/>
              </a:rPr>
              <a:t>the</a:t>
            </a:r>
            <a:r>
              <a:rPr lang="de-DE" sz="1600" i="1" dirty="0">
                <a:solidFill>
                  <a:srgbClr val="000000"/>
                </a:solidFill>
                <a:latin typeface="Calibri"/>
              </a:rPr>
              <a:t> </a:t>
            </a:r>
            <a:r>
              <a:rPr lang="de-DE" sz="1600" i="1" dirty="0" smtClean="0">
                <a:solidFill>
                  <a:srgbClr val="000000"/>
                </a:solidFill>
                <a:latin typeface="Calibri"/>
              </a:rPr>
              <a:t>ASME–Journal </a:t>
            </a:r>
            <a:r>
              <a:rPr lang="en-US" sz="1600" i="1" dirty="0" smtClean="0">
                <a:solidFill>
                  <a:srgbClr val="000000"/>
                </a:solidFill>
                <a:latin typeface="Calibri"/>
              </a:rPr>
              <a:t>of </a:t>
            </a:r>
            <a:r>
              <a:rPr lang="en-US" sz="1600" i="1" dirty="0">
                <a:solidFill>
                  <a:srgbClr val="000000"/>
                </a:solidFill>
                <a:latin typeface="Calibri"/>
              </a:rPr>
              <a:t>Basic Engineering , </a:t>
            </a:r>
            <a:r>
              <a:rPr lang="en-US" sz="1600" i="1" dirty="0" smtClean="0">
                <a:solidFill>
                  <a:srgbClr val="000000"/>
                </a:solidFill>
                <a:latin typeface="Calibri"/>
              </a:rPr>
              <a:t>35 </a:t>
            </a:r>
            <a:r>
              <a:rPr lang="en-US" sz="1600" i="1" dirty="0">
                <a:solidFill>
                  <a:srgbClr val="000000"/>
                </a:solidFill>
                <a:latin typeface="Calibri"/>
              </a:rPr>
              <a:t>(1960).</a:t>
            </a:r>
            <a:endParaRPr lang="de-DE" sz="1600" i="1" dirty="0">
              <a:solidFill>
                <a:srgbClr val="000000"/>
              </a:solidFill>
              <a:latin typeface="Calibri"/>
            </a:endParaRPr>
          </a:p>
        </p:txBody>
      </p:sp>
      <p:sp>
        <p:nvSpPr>
          <p:cNvPr id="23" name="Textfeld 22"/>
          <p:cNvSpPr txBox="1"/>
          <p:nvPr/>
        </p:nvSpPr>
        <p:spPr>
          <a:xfrm rot="20365735">
            <a:off x="775333" y="1456995"/>
            <a:ext cx="7949211" cy="1077218"/>
          </a:xfrm>
          <a:prstGeom prst="rect">
            <a:avLst/>
          </a:prstGeom>
          <a:solidFill>
            <a:srgbClr val="FFFFFF"/>
          </a:solidFill>
          <a:effectLst>
            <a:outerShdw blurRad="50800" dist="38100" dir="2700000" algn="tl" rotWithShape="0">
              <a:prstClr val="black">
                <a:alpha val="40000"/>
              </a:prstClr>
            </a:outerShdw>
          </a:effectLst>
        </p:spPr>
        <p:txBody>
          <a:bodyPr wrap="none" rtlCol="0">
            <a:spAutoFit/>
          </a:bodyPr>
          <a:lstStyle/>
          <a:p>
            <a:pPr algn="ctr" defTabSz="914400" eaLnBrk="0" fontAlgn="base" hangingPunct="0">
              <a:spcBef>
                <a:spcPct val="0"/>
              </a:spcBef>
              <a:spcAft>
                <a:spcPct val="0"/>
              </a:spcAft>
            </a:pPr>
            <a:r>
              <a:rPr lang="de-DE" sz="3200" b="1" dirty="0" smtClean="0">
                <a:solidFill>
                  <a:srgbClr val="FF0000"/>
                </a:solidFill>
                <a:latin typeface="Arial"/>
                <a:ea typeface="ＭＳ Ｐゴシック" charset="-128"/>
                <a:cs typeface="Arial"/>
                <a:sym typeface="Wingdings"/>
              </a:rPr>
              <a:t>Note: </a:t>
            </a:r>
          </a:p>
          <a:p>
            <a:pPr algn="ctr" defTabSz="914400" eaLnBrk="0" fontAlgn="base" hangingPunct="0">
              <a:spcBef>
                <a:spcPct val="0"/>
              </a:spcBef>
              <a:spcAft>
                <a:spcPct val="0"/>
              </a:spcAft>
            </a:pPr>
            <a:r>
              <a:rPr lang="de-DE" sz="3200" b="1" dirty="0" smtClean="0">
                <a:solidFill>
                  <a:srgbClr val="FF0000"/>
                </a:solidFill>
                <a:latin typeface="Arial"/>
                <a:ea typeface="ＭＳ Ｐゴシック" charset="-128"/>
                <a:cs typeface="Arial"/>
                <a:sym typeface="Wingdings"/>
              </a:rPr>
              <a:t>Levitation = SINGLE (</a:t>
            </a:r>
            <a:r>
              <a:rPr lang="de-DE" sz="3200" b="1" dirty="0" err="1" smtClean="0">
                <a:solidFill>
                  <a:srgbClr val="FF0000"/>
                </a:solidFill>
                <a:latin typeface="Arial"/>
                <a:ea typeface="ＭＳ Ｐゴシック" charset="-128"/>
                <a:cs typeface="Arial"/>
                <a:sym typeface="Wingdings"/>
              </a:rPr>
              <a:t>mechanical</a:t>
            </a:r>
            <a:r>
              <a:rPr lang="de-DE" sz="3200" b="1" dirty="0" smtClean="0">
                <a:solidFill>
                  <a:srgbClr val="FF0000"/>
                </a:solidFill>
                <a:latin typeface="Arial"/>
                <a:ea typeface="ＭＳ Ｐゴシック" charset="-128"/>
                <a:cs typeface="Arial"/>
                <a:sym typeface="Wingdings"/>
              </a:rPr>
              <a:t>) </a:t>
            </a:r>
            <a:r>
              <a:rPr lang="de-DE" sz="3200" b="1" dirty="0" err="1" smtClean="0">
                <a:solidFill>
                  <a:srgbClr val="FF0000"/>
                </a:solidFill>
                <a:latin typeface="Arial"/>
                <a:ea typeface="ＭＳ Ｐゴシック" charset="-128"/>
                <a:cs typeface="Arial"/>
                <a:sym typeface="Wingdings"/>
              </a:rPr>
              <a:t>mode</a:t>
            </a:r>
            <a:endParaRPr lang="de-DE" sz="3200" b="1" dirty="0">
              <a:solidFill>
                <a:srgbClr val="FF0000"/>
              </a:solidFill>
              <a:latin typeface="Arial"/>
              <a:ea typeface="ＭＳ Ｐゴシック" charset="-128"/>
              <a:cs typeface="Arial"/>
            </a:endParaRPr>
          </a:p>
        </p:txBody>
      </p:sp>
    </p:spTree>
    <p:extLst>
      <p:ext uri="{BB962C8B-B14F-4D97-AF65-F5344CB8AC3E}">
        <p14:creationId xmlns:p14="http://schemas.microsoft.com/office/powerpoint/2010/main" val="26198551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3"/>
          <a:srcRect t="-19737" b="-19737"/>
          <a:stretch>
            <a:fillRect/>
          </a:stretch>
        </p:blipFill>
        <p:spPr>
          <a:xfrm>
            <a:off x="45716" y="317506"/>
            <a:ext cx="6130667" cy="3237964"/>
          </a:xfrm>
        </p:spPr>
      </p:pic>
      <p:sp>
        <p:nvSpPr>
          <p:cNvPr id="6" name="Title 1"/>
          <p:cNvSpPr>
            <a:spLocks noGrp="1"/>
          </p:cNvSpPr>
          <p:nvPr>
            <p:ph type="title"/>
          </p:nvPr>
        </p:nvSpPr>
        <p:spPr>
          <a:xfrm>
            <a:off x="94908" y="111420"/>
            <a:ext cx="8229600" cy="430887"/>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a:spAutoFit/>
          </a:bodyPr>
          <a:lstStyle/>
          <a:p>
            <a:pPr eaLnBrk="0" hangingPunct="0">
              <a:spcBef>
                <a:spcPts val="0"/>
              </a:spcBef>
            </a:pPr>
            <a:r>
              <a:rPr lang="en-US" altLang="en-US" sz="2200" b="1" kern="1200" dirty="0" smtClean="0">
                <a:solidFill>
                  <a:srgbClr val="333399"/>
                </a:solidFill>
                <a:effectLst>
                  <a:outerShdw blurRad="38100" dist="38100" dir="2700000" algn="tl">
                    <a:srgbClr val="C0C0C0"/>
                  </a:outerShdw>
                </a:effectLst>
                <a:latin typeface="Arial"/>
                <a:ea typeface="ＭＳ Ｐゴシック" charset="-128"/>
                <a:cs typeface="+mn-cs"/>
              </a:rPr>
              <a:t>Experiments at INFN / LENS</a:t>
            </a:r>
            <a:endParaRPr lang="en-US" altLang="en-US" sz="2200" b="1" kern="1200" dirty="0">
              <a:solidFill>
                <a:srgbClr val="333399"/>
              </a:solidFill>
              <a:effectLst>
                <a:outerShdw blurRad="38100" dist="38100" dir="2700000" algn="tl">
                  <a:srgbClr val="C0C0C0"/>
                </a:outerShdw>
              </a:effectLst>
              <a:latin typeface="Arial"/>
              <a:ea typeface="ＭＳ Ｐゴシック" charset="-128"/>
              <a:cs typeface="+mn-cs"/>
            </a:endParaRPr>
          </a:p>
        </p:txBody>
      </p:sp>
      <p:pic>
        <p:nvPicPr>
          <p:cNvPr id="7" name="Bild 6"/>
          <p:cNvPicPr>
            <a:picLocks noChangeAspect="1"/>
          </p:cNvPicPr>
          <p:nvPr/>
        </p:nvPicPr>
        <p:blipFill>
          <a:blip r:embed="rId4"/>
          <a:stretch>
            <a:fillRect/>
          </a:stretch>
        </p:blipFill>
        <p:spPr>
          <a:xfrm>
            <a:off x="5851564" y="1487330"/>
            <a:ext cx="3094900" cy="4501672"/>
          </a:xfrm>
          <a:prstGeom prst="rect">
            <a:avLst/>
          </a:prstGeom>
        </p:spPr>
      </p:pic>
      <p:sp>
        <p:nvSpPr>
          <p:cNvPr id="8" name="Textfeld 7"/>
          <p:cNvSpPr txBox="1"/>
          <p:nvPr/>
        </p:nvSpPr>
        <p:spPr>
          <a:xfrm>
            <a:off x="5851564" y="6099708"/>
            <a:ext cx="3164410" cy="369332"/>
          </a:xfrm>
          <a:prstGeom prst="rect">
            <a:avLst/>
          </a:prstGeom>
          <a:noFill/>
        </p:spPr>
        <p:txBody>
          <a:bodyPr wrap="none" rtlCol="0">
            <a:spAutoFit/>
          </a:bodyPr>
          <a:lstStyle/>
          <a:p>
            <a:r>
              <a:rPr lang="de-DE" b="1" dirty="0" smtClean="0">
                <a:solidFill>
                  <a:srgbClr val="000000"/>
                </a:solidFill>
                <a:latin typeface="Calibri"/>
                <a:cs typeface="Calibri"/>
              </a:rPr>
              <a:t>AURIGA (Webber bar </a:t>
            </a:r>
            <a:r>
              <a:rPr lang="de-DE" b="1" dirty="0" err="1" smtClean="0">
                <a:solidFill>
                  <a:srgbClr val="000000"/>
                </a:solidFill>
                <a:latin typeface="Calibri"/>
                <a:cs typeface="Calibri"/>
              </a:rPr>
              <a:t>detector</a:t>
            </a:r>
            <a:r>
              <a:rPr lang="de-DE" b="1" dirty="0" smtClean="0">
                <a:solidFill>
                  <a:srgbClr val="000000"/>
                </a:solidFill>
                <a:latin typeface="Calibri"/>
                <a:cs typeface="Calibri"/>
              </a:rPr>
              <a:t>)</a:t>
            </a:r>
            <a:endParaRPr lang="de-DE" b="1" dirty="0">
              <a:solidFill>
                <a:srgbClr val="000000"/>
              </a:solidFill>
              <a:latin typeface="Calibri"/>
              <a:cs typeface="Calibri"/>
            </a:endParaRPr>
          </a:p>
        </p:txBody>
      </p:sp>
      <p:pic>
        <p:nvPicPr>
          <p:cNvPr id="9" name="Bild 8"/>
          <p:cNvPicPr>
            <a:picLocks noChangeAspect="1"/>
          </p:cNvPicPr>
          <p:nvPr/>
        </p:nvPicPr>
        <p:blipFill>
          <a:blip r:embed="rId5"/>
          <a:stretch>
            <a:fillRect/>
          </a:stretch>
        </p:blipFill>
        <p:spPr>
          <a:xfrm>
            <a:off x="114973" y="3034809"/>
            <a:ext cx="3750505" cy="2814232"/>
          </a:xfrm>
          <a:prstGeom prst="rect">
            <a:avLst/>
          </a:prstGeom>
        </p:spPr>
      </p:pic>
      <p:sp>
        <p:nvSpPr>
          <p:cNvPr id="10" name="Rechteck 9"/>
          <p:cNvSpPr/>
          <p:nvPr/>
        </p:nvSpPr>
        <p:spPr bwMode="auto">
          <a:xfrm>
            <a:off x="-568106" y="4762790"/>
            <a:ext cx="4745356" cy="1086251"/>
          </a:xfrm>
          <a:prstGeom prst="rect">
            <a:avLst/>
          </a:prstGeom>
          <a:solidFill>
            <a:srgbClr val="FFFF00">
              <a:alpha val="9000"/>
            </a:srgbClr>
          </a:solidFill>
          <a:ln>
            <a:noFill/>
          </a:ln>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Tree>
    <p:extLst>
      <p:ext uri="{BB962C8B-B14F-4D97-AF65-F5344CB8AC3E}">
        <p14:creationId xmlns:p14="http://schemas.microsoft.com/office/powerpoint/2010/main" val="428727197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p:cNvSpPr txBox="1">
            <a:spLocks noChangeArrowheads="1"/>
          </p:cNvSpPr>
          <p:nvPr/>
        </p:nvSpPr>
        <p:spPr bwMode="auto">
          <a:xfrm>
            <a:off x="79375" y="101600"/>
            <a:ext cx="9144000" cy="42575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defPPr>
              <a:defRPr lang="de-DE"/>
            </a:defPPr>
            <a:lvl1pPr algn="l">
              <a:lnSpc>
                <a:spcPct val="110000"/>
              </a:lnSpc>
              <a:spcBef>
                <a:spcPts val="0"/>
              </a:spcBef>
              <a:defRPr sz="2400" b="1">
                <a:solidFill>
                  <a:srgbClr val="333399"/>
                </a:solidFill>
                <a:latin typeface="Arial" pitchFamily="34" charset="0"/>
                <a:cs typeface="Arial" pitchFamily="34" charset="0"/>
              </a:defRPr>
            </a:lvl1pPr>
          </a:lstStyle>
          <a:p>
            <a:pPr defTabSz="914400" eaLnBrk="0" fontAlgn="base" hangingPunct="0">
              <a:spcAft>
                <a:spcPct val="0"/>
              </a:spcAft>
            </a:pPr>
            <a:r>
              <a:rPr lang="de-DE" sz="2000" dirty="0" err="1" smtClean="0">
                <a:ea typeface="ＭＳ Ｐゴシック" charset="-128"/>
              </a:rPr>
              <a:t>Gravitational</a:t>
            </a:r>
            <a:r>
              <a:rPr lang="de-DE" sz="2000" dirty="0" smtClean="0">
                <a:ea typeface="ＭＳ Ｐゴシック" charset="-128"/>
              </a:rPr>
              <a:t> </a:t>
            </a:r>
            <a:r>
              <a:rPr lang="de-DE" sz="2000" dirty="0" err="1" smtClean="0">
                <a:ea typeface="ＭＳ Ｐゴシック" charset="-128"/>
              </a:rPr>
              <a:t>quantum</a:t>
            </a:r>
            <a:r>
              <a:rPr lang="de-DE" sz="2000" dirty="0" smtClean="0">
                <a:ea typeface="ＭＳ Ｐゴシック" charset="-128"/>
              </a:rPr>
              <a:t> </a:t>
            </a:r>
            <a:r>
              <a:rPr lang="de-DE" sz="2000" dirty="0" err="1" smtClean="0">
                <a:ea typeface="ＭＳ Ｐゴシック" charset="-128"/>
              </a:rPr>
              <a:t>physics</a:t>
            </a:r>
            <a:r>
              <a:rPr lang="de-DE" sz="2000" dirty="0" smtClean="0">
                <a:ea typeface="ＭＳ Ｐゴシック" charset="-128"/>
              </a:rPr>
              <a:t>? </a:t>
            </a:r>
            <a:r>
              <a:rPr lang="de-DE" sz="2000" dirty="0" err="1" smtClean="0">
                <a:ea typeface="ＭＳ Ｐゴシック" charset="-128"/>
              </a:rPr>
              <a:t>Some</a:t>
            </a:r>
            <a:r>
              <a:rPr lang="de-DE" sz="2000" dirty="0" smtClean="0">
                <a:ea typeface="ＭＳ Ｐゴシック" charset="-128"/>
              </a:rPr>
              <a:t> (</a:t>
            </a:r>
            <a:r>
              <a:rPr lang="de-DE" sz="2000" dirty="0" err="1" smtClean="0">
                <a:ea typeface="ＭＳ Ｐゴシック" charset="-128"/>
              </a:rPr>
              <a:t>bold</a:t>
            </a:r>
            <a:r>
              <a:rPr lang="de-DE" sz="2000" dirty="0" smtClean="0">
                <a:ea typeface="ＭＳ Ｐゴシック" charset="-128"/>
              </a:rPr>
              <a:t>) </a:t>
            </a:r>
            <a:r>
              <a:rPr lang="de-DE" sz="2000" dirty="0" err="1" smtClean="0">
                <a:ea typeface="ＭＳ Ｐゴシック" charset="-128"/>
              </a:rPr>
              <a:t>conjectures</a:t>
            </a:r>
            <a:r>
              <a:rPr lang="de-DE" sz="2000" dirty="0" smtClean="0">
                <a:ea typeface="ＭＳ Ｐゴシック" charset="-128"/>
              </a:rPr>
              <a:t>...</a:t>
            </a:r>
            <a:endParaRPr lang="de-DE" sz="2000" dirty="0">
              <a:ea typeface="ＭＳ Ｐゴシック" charset="-128"/>
            </a:endParaRPr>
          </a:p>
        </p:txBody>
      </p:sp>
      <p:sp>
        <p:nvSpPr>
          <p:cNvPr id="3" name="Textfeld 2"/>
          <p:cNvSpPr txBox="1"/>
          <p:nvPr/>
        </p:nvSpPr>
        <p:spPr>
          <a:xfrm>
            <a:off x="382625" y="1122544"/>
            <a:ext cx="8507803" cy="6329937"/>
          </a:xfrm>
          <a:prstGeom prst="rect">
            <a:avLst/>
          </a:prstGeom>
          <a:noFill/>
        </p:spPr>
        <p:txBody>
          <a:bodyPr wrap="square" rtlCol="0">
            <a:spAutoFit/>
          </a:bodyPr>
          <a:lstStyle/>
          <a:p>
            <a:pPr marL="285750" indent="-285750" defTabSz="914400" eaLnBrk="0" fontAlgn="base" hangingPunct="0">
              <a:lnSpc>
                <a:spcPct val="120000"/>
              </a:lnSpc>
              <a:spcBef>
                <a:spcPct val="0"/>
              </a:spcBef>
              <a:spcAft>
                <a:spcPts val="1200"/>
              </a:spcAft>
              <a:buFont typeface="Arial"/>
              <a:buChar char="•"/>
            </a:pPr>
            <a:r>
              <a:rPr lang="de-DE" sz="2000" b="1" dirty="0" err="1" smtClean="0">
                <a:solidFill>
                  <a:srgbClr val="000000"/>
                </a:solidFill>
                <a:latin typeface="Calibri"/>
                <a:ea typeface="ＭＳ Ｐゴシック" charset="-128"/>
                <a:cs typeface="Calibri"/>
              </a:rPr>
              <a:t>Levitated</a:t>
            </a:r>
            <a:r>
              <a:rPr lang="de-DE" sz="2000" b="1" dirty="0" smtClean="0">
                <a:solidFill>
                  <a:srgbClr val="000000"/>
                </a:solidFill>
                <a:latin typeface="Calibri"/>
                <a:ea typeface="ＭＳ Ｐゴシック" charset="-128"/>
                <a:cs typeface="Calibri"/>
              </a:rPr>
              <a:t> massive </a:t>
            </a:r>
            <a:r>
              <a:rPr lang="de-DE" sz="2000" b="1" dirty="0" err="1" smtClean="0">
                <a:solidFill>
                  <a:srgbClr val="000000"/>
                </a:solidFill>
                <a:latin typeface="Calibri"/>
                <a:ea typeface="ＭＳ Ｐゴシック" charset="-128"/>
                <a:cs typeface="Calibri"/>
              </a:rPr>
              <a:t>oscillators</a:t>
            </a:r>
            <a:r>
              <a:rPr lang="de-DE" sz="2000" b="1"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coupled</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to</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optical</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cavities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or</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superconducting</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circuits</a:t>
            </a:r>
            <a:r>
              <a:rPr lang="de-DE" sz="2000" dirty="0" smtClean="0">
                <a:solidFill>
                  <a:srgbClr val="000000"/>
                </a:solidFill>
                <a:latin typeface="Calibri"/>
                <a:ea typeface="ＭＳ Ｐゴシック" charset="-128"/>
                <a:cs typeface="Calibri"/>
              </a:rPr>
              <a:t> open a </a:t>
            </a:r>
            <a:r>
              <a:rPr lang="de-DE" sz="2000" dirty="0" err="1" smtClean="0">
                <a:solidFill>
                  <a:srgbClr val="000000"/>
                </a:solidFill>
                <a:latin typeface="Calibri"/>
                <a:ea typeface="ＭＳ Ｐゴシック" charset="-128"/>
                <a:cs typeface="Calibri"/>
              </a:rPr>
              <a:t>new</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avenue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to</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quantum</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experiments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with</a:t>
            </a:r>
            <a:r>
              <a:rPr lang="de-DE" sz="2000" dirty="0" smtClean="0">
                <a:solidFill>
                  <a:srgbClr val="000000"/>
                </a:solidFill>
                <a:latin typeface="Calibri"/>
                <a:ea typeface="ＭＳ Ｐゴシック" charset="-128"/>
                <a:cs typeface="Calibri"/>
              </a:rPr>
              <a:t> a </a:t>
            </a:r>
            <a:r>
              <a:rPr lang="de-DE" sz="2000" b="1" dirty="0" err="1" smtClean="0">
                <a:solidFill>
                  <a:srgbClr val="000000"/>
                </a:solidFill>
                <a:latin typeface="Calibri"/>
                <a:ea typeface="ＭＳ Ｐゴシック" charset="-128"/>
                <a:cs typeface="Calibri"/>
              </a:rPr>
              <a:t>unique</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combination</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of</a:t>
            </a:r>
            <a:r>
              <a:rPr lang="de-DE" sz="2000" b="1" dirty="0" smtClean="0">
                <a:solidFill>
                  <a:srgbClr val="000000"/>
                </a:solidFill>
                <a:latin typeface="Calibri"/>
                <a:ea typeface="ＭＳ Ｐゴシック" charset="-128"/>
                <a:cs typeface="Calibri"/>
              </a:rPr>
              <a:t> large </a:t>
            </a:r>
            <a:r>
              <a:rPr lang="de-DE" sz="2000" b="1" dirty="0" err="1" smtClean="0">
                <a:solidFill>
                  <a:srgbClr val="000000"/>
                </a:solidFill>
                <a:latin typeface="Calibri"/>
                <a:ea typeface="ＭＳ Ｐゴシック" charset="-128"/>
                <a:cs typeface="Calibri"/>
              </a:rPr>
              <a:t>mass</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and</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long</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coherence</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times</a:t>
            </a:r>
            <a:endParaRPr lang="de-DE" sz="2000" b="1" dirty="0" smtClean="0">
              <a:solidFill>
                <a:srgbClr val="000000"/>
              </a:solidFill>
              <a:latin typeface="Calibri"/>
              <a:ea typeface="ＭＳ Ｐゴシック" charset="-128"/>
              <a:cs typeface="Calibri"/>
            </a:endParaRPr>
          </a:p>
          <a:p>
            <a:pPr marL="285750" indent="-285750" defTabSz="914400" eaLnBrk="0" fontAlgn="base" hangingPunct="0">
              <a:lnSpc>
                <a:spcPct val="120000"/>
              </a:lnSpc>
              <a:spcBef>
                <a:spcPct val="0"/>
              </a:spcBef>
              <a:spcAft>
                <a:spcPts val="1200"/>
              </a:spcAft>
              <a:buFont typeface="Arial"/>
              <a:buChar char="•"/>
            </a:pPr>
            <a:r>
              <a:rPr lang="de-DE" sz="2000" dirty="0" smtClean="0">
                <a:solidFill>
                  <a:srgbClr val="000000"/>
                </a:solidFill>
                <a:latin typeface="Calibri"/>
                <a:ea typeface="ＭＳ Ｐゴシック" charset="-128"/>
                <a:cs typeface="Calibri"/>
              </a:rPr>
              <a:t>Such </a:t>
            </a:r>
            <a:r>
              <a:rPr lang="de-DE" sz="2000" dirty="0" err="1" smtClean="0">
                <a:solidFill>
                  <a:srgbClr val="000000"/>
                </a:solidFill>
                <a:latin typeface="Calibri"/>
                <a:ea typeface="ＭＳ Ｐゴシック" charset="-128"/>
                <a:cs typeface="Calibri"/>
              </a:rPr>
              <a:t>experiments</a:t>
            </a:r>
            <a:r>
              <a:rPr lang="de-DE" sz="2000" dirty="0" smtClean="0">
                <a:solidFill>
                  <a:srgbClr val="000000"/>
                </a:solidFill>
                <a:latin typeface="Calibri"/>
                <a:ea typeface="ＭＳ Ｐゴシック" charset="-128"/>
                <a:cs typeface="Calibri"/>
              </a:rPr>
              <a:t> will </a:t>
            </a:r>
            <a:r>
              <a:rPr lang="de-DE" sz="2000" dirty="0" err="1" smtClean="0">
                <a:solidFill>
                  <a:srgbClr val="000000"/>
                </a:solidFill>
                <a:latin typeface="Calibri"/>
                <a:ea typeface="ＭＳ Ｐゴシック" charset="-128"/>
                <a:cs typeface="Calibri"/>
              </a:rPr>
              <a:t>enable</a:t>
            </a:r>
            <a:r>
              <a:rPr lang="de-DE" sz="2000" dirty="0" smtClean="0">
                <a:solidFill>
                  <a:srgbClr val="000000"/>
                </a:solidFill>
                <a:latin typeface="Calibri"/>
                <a:ea typeface="ＭＳ Ｐゴシック" charset="-128"/>
                <a:cs typeface="Calibri"/>
              </a:rPr>
              <a:t> a </a:t>
            </a:r>
            <a:r>
              <a:rPr lang="de-DE" sz="2000" dirty="0" err="1" smtClean="0">
                <a:solidFill>
                  <a:srgbClr val="000000"/>
                </a:solidFill>
                <a:latin typeface="Calibri"/>
                <a:ea typeface="ＭＳ Ｐゴシック" charset="-128"/>
                <a:cs typeface="Calibri"/>
              </a:rPr>
              <a:t>new</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class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of</a:t>
            </a:r>
            <a:r>
              <a:rPr lang="de-DE" sz="2000"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gravitational</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quantum</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physics</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experiments</a:t>
            </a:r>
            <a:r>
              <a:rPr lang="de-DE" sz="2000" dirty="0" smtClean="0">
                <a:solidFill>
                  <a:srgbClr val="000000"/>
                </a:solidFill>
                <a:latin typeface="Calibri"/>
                <a:ea typeface="ＭＳ Ｐゴシック" charset="-128"/>
                <a:cs typeface="Calibri"/>
              </a:rPr>
              <a:t>, in </a:t>
            </a:r>
            <a:r>
              <a:rPr lang="de-DE" sz="2000" dirty="0" err="1" smtClean="0">
                <a:solidFill>
                  <a:srgbClr val="000000"/>
                </a:solidFill>
                <a:latin typeface="Calibri"/>
                <a:ea typeface="ＭＳ Ｐゴシック" charset="-128"/>
                <a:cs typeface="Calibri"/>
              </a:rPr>
              <a:t>which</a:t>
            </a:r>
            <a:r>
              <a:rPr lang="de-DE" sz="2000"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quantum</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systems</a:t>
            </a:r>
            <a:r>
              <a:rPr lang="de-DE" sz="2000" b="1" dirty="0" smtClean="0">
                <a:solidFill>
                  <a:srgbClr val="000000"/>
                </a:solidFill>
                <a:latin typeface="Calibri"/>
                <a:ea typeface="ＭＳ Ｐゴシック" charset="-128"/>
                <a:cs typeface="Calibri"/>
              </a:rPr>
              <a:t> </a:t>
            </a:r>
            <a:r>
              <a:rPr lang="de-DE" sz="2000" dirty="0" smtClean="0">
                <a:solidFill>
                  <a:srgbClr val="000000"/>
                </a:solidFill>
                <a:latin typeface="Calibri"/>
                <a:ea typeface="ＭＳ Ｐゴシック" charset="-128"/>
                <a:cs typeface="Calibri"/>
              </a:rPr>
              <a:t>will </a:t>
            </a:r>
            <a:r>
              <a:rPr lang="de-DE" sz="2000" dirty="0" err="1" smtClean="0">
                <a:solidFill>
                  <a:srgbClr val="000000"/>
                </a:solidFill>
                <a:latin typeface="Calibri"/>
                <a:ea typeface="ＭＳ Ｐゴシック" charset="-128"/>
                <a:cs typeface="Calibri"/>
              </a:rPr>
              <a:t>eventually</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serve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as</a:t>
            </a:r>
            <a:r>
              <a:rPr lang="de-DE" sz="2000" dirty="0" smtClean="0">
                <a:solidFill>
                  <a:srgbClr val="000000"/>
                </a:solidFill>
                <a:latin typeface="Calibri"/>
                <a:ea typeface="ＭＳ Ｐゴシック" charset="-128"/>
                <a:cs typeface="Calibri"/>
              </a:rPr>
              <a:t> a </a:t>
            </a:r>
            <a:r>
              <a:rPr lang="de-DE" sz="2000" b="1" dirty="0" err="1" smtClean="0">
                <a:solidFill>
                  <a:srgbClr val="000000"/>
                </a:solidFill>
                <a:latin typeface="Calibri"/>
                <a:ea typeface="ＭＳ Ｐゴシック" charset="-128"/>
                <a:cs typeface="Calibri"/>
              </a:rPr>
              <a:t>source</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mass</a:t>
            </a:r>
            <a:endParaRPr lang="de-DE" sz="2000" b="1" dirty="0" smtClean="0">
              <a:solidFill>
                <a:srgbClr val="000000"/>
              </a:solidFill>
              <a:latin typeface="Calibri"/>
              <a:ea typeface="ＭＳ Ｐゴシック" charset="-128"/>
              <a:cs typeface="Calibri"/>
            </a:endParaRPr>
          </a:p>
          <a:p>
            <a:pPr marL="285750" indent="-285750" defTabSz="914400" eaLnBrk="0" fontAlgn="base" hangingPunct="0">
              <a:lnSpc>
                <a:spcPct val="120000"/>
              </a:lnSpc>
              <a:spcBef>
                <a:spcPct val="0"/>
              </a:spcBef>
              <a:spcAft>
                <a:spcPts val="1200"/>
              </a:spcAft>
              <a:buFont typeface="Arial"/>
              <a:buChar char="•"/>
            </a:pPr>
            <a:r>
              <a:rPr lang="de-DE" sz="2000" dirty="0" smtClean="0">
                <a:solidFill>
                  <a:srgbClr val="000000"/>
                </a:solidFill>
                <a:latin typeface="Calibri"/>
                <a:ea typeface="ＭＳ Ｐゴシック" charset="-128"/>
                <a:cs typeface="Calibri"/>
              </a:rPr>
              <a:t>In </a:t>
            </a:r>
            <a:r>
              <a:rPr lang="de-DE" sz="2000" b="1" dirty="0" smtClean="0">
                <a:solidFill>
                  <a:srgbClr val="000000"/>
                </a:solidFill>
                <a:latin typeface="Calibri"/>
                <a:ea typeface="ＭＳ Ｐゴシック" charset="-128"/>
                <a:cs typeface="Calibri"/>
              </a:rPr>
              <a:t>20 </a:t>
            </a:r>
            <a:r>
              <a:rPr lang="de-DE" sz="2000" b="1" dirty="0" err="1" smtClean="0">
                <a:solidFill>
                  <a:srgbClr val="000000"/>
                </a:solidFill>
                <a:latin typeface="Calibri"/>
                <a:ea typeface="ＭＳ Ｐゴシック" charset="-128"/>
                <a:cs typeface="Calibri"/>
              </a:rPr>
              <a:t>years</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from</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now</a:t>
            </a:r>
            <a:r>
              <a:rPr lang="de-DE" sz="2000" b="1"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we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as</a:t>
            </a:r>
            <a:r>
              <a:rPr lang="de-DE" sz="2000" dirty="0" smtClean="0">
                <a:solidFill>
                  <a:srgbClr val="000000"/>
                </a:solidFill>
                <a:latin typeface="Calibri"/>
                <a:ea typeface="ＭＳ Ｐゴシック" charset="-128"/>
                <a:cs typeface="Calibri"/>
              </a:rPr>
              <a:t> in „</a:t>
            </a:r>
            <a:r>
              <a:rPr lang="de-DE" sz="2000" dirty="0" err="1" smtClean="0">
                <a:solidFill>
                  <a:srgbClr val="000000"/>
                </a:solidFill>
                <a:latin typeface="Calibri"/>
                <a:ea typeface="ＭＳ Ｐゴシック" charset="-128"/>
                <a:cs typeface="Calibri"/>
              </a:rPr>
              <a:t>we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as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scientific</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community</a:t>
            </a:r>
            <a:r>
              <a:rPr lang="de-DE" sz="2000" dirty="0" smtClean="0">
                <a:solidFill>
                  <a:srgbClr val="000000"/>
                </a:solidFill>
                <a:latin typeface="Calibri"/>
                <a:ea typeface="ＭＳ Ｐゴシック" charset="-128"/>
                <a:cs typeface="Calibri"/>
              </a:rPr>
              <a:t>“) will </a:t>
            </a:r>
            <a:r>
              <a:rPr lang="de-DE" sz="2000" dirty="0" err="1" smtClean="0">
                <a:solidFill>
                  <a:srgbClr val="000000"/>
                </a:solidFill>
                <a:latin typeface="Calibri"/>
                <a:ea typeface="ＭＳ Ｐゴシック" charset="-128"/>
                <a:cs typeface="Calibri"/>
              </a:rPr>
              <a:t>have</a:t>
            </a:r>
            <a:endParaRPr lang="de-DE" sz="2000" dirty="0" smtClean="0">
              <a:solidFill>
                <a:srgbClr val="000000"/>
              </a:solidFill>
              <a:latin typeface="Calibri"/>
              <a:ea typeface="ＭＳ Ｐゴシック" charset="-128"/>
              <a:cs typeface="Calibri"/>
            </a:endParaRPr>
          </a:p>
          <a:p>
            <a:pPr marL="742950" lvl="1" indent="-285750" defTabSz="914400" eaLnBrk="0" fontAlgn="base" hangingPunct="0">
              <a:lnSpc>
                <a:spcPct val="120000"/>
              </a:lnSpc>
              <a:spcBef>
                <a:spcPct val="0"/>
              </a:spcBef>
              <a:spcAft>
                <a:spcPts val="1200"/>
              </a:spcAft>
              <a:buFont typeface="Arial"/>
              <a:buChar char="•"/>
            </a:pPr>
            <a:r>
              <a:rPr lang="de-DE" sz="2000" b="1" dirty="0" err="1" smtClean="0">
                <a:solidFill>
                  <a:srgbClr val="000000"/>
                </a:solidFill>
                <a:latin typeface="Calibri"/>
                <a:ea typeface="ＭＳ Ｐゴシック" charset="-128"/>
                <a:cs typeface="Calibri"/>
              </a:rPr>
              <a:t>eliminated</a:t>
            </a:r>
            <a:r>
              <a:rPr lang="de-DE" sz="2000" b="1"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the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gravity</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cannot</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be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quantized</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ideas</a:t>
            </a:r>
            <a:r>
              <a:rPr lang="de-DE" sz="2000" dirty="0" smtClean="0">
                <a:solidFill>
                  <a:srgbClr val="000000"/>
                </a:solidFill>
                <a:latin typeface="Calibri"/>
                <a:ea typeface="ＭＳ Ｐゴシック" charset="-128"/>
                <a:cs typeface="Calibri"/>
              </a:rPr>
              <a:t> / </a:t>
            </a:r>
            <a:r>
              <a:rPr lang="de-DE" sz="2000" dirty="0" err="1">
                <a:solidFill>
                  <a:srgbClr val="000000"/>
                </a:solidFill>
                <a:latin typeface="Calibri"/>
                <a:ea typeface="ＭＳ Ｐゴシック" charset="-128"/>
                <a:cs typeface="Calibri"/>
              </a:rPr>
              <a:t>the</a:t>
            </a:r>
            <a:r>
              <a:rPr lang="de-DE" sz="2000" dirty="0">
                <a:solidFill>
                  <a:srgbClr val="000000"/>
                </a:solidFill>
                <a:latin typeface="Calibri"/>
                <a:ea typeface="ＭＳ Ｐゴシック" charset="-128"/>
                <a:cs typeface="Calibri"/>
              </a:rPr>
              <a:t> </a:t>
            </a:r>
            <a:r>
              <a:rPr lang="de-DE" sz="2000" dirty="0" err="1">
                <a:solidFill>
                  <a:srgbClr val="000000"/>
                </a:solidFill>
                <a:latin typeface="Calibri"/>
                <a:ea typeface="ＭＳ Ｐゴシック" charset="-128"/>
                <a:cs typeface="Calibri"/>
              </a:rPr>
              <a:t>idea</a:t>
            </a:r>
            <a:r>
              <a:rPr lang="de-DE" sz="2000" dirty="0">
                <a:solidFill>
                  <a:srgbClr val="000000"/>
                </a:solidFill>
                <a:latin typeface="Calibri"/>
                <a:ea typeface="ＭＳ Ｐゴシック" charset="-128"/>
                <a:cs typeface="Calibri"/>
              </a:rPr>
              <a:t> </a:t>
            </a:r>
            <a:r>
              <a:rPr lang="de-DE" sz="2000" dirty="0" err="1">
                <a:solidFill>
                  <a:srgbClr val="000000"/>
                </a:solidFill>
                <a:latin typeface="Calibri"/>
                <a:ea typeface="ＭＳ Ｐゴシック" charset="-128"/>
                <a:cs typeface="Calibri"/>
              </a:rPr>
              <a:t>of</a:t>
            </a:r>
            <a:r>
              <a:rPr lang="de-DE" sz="2000" dirty="0">
                <a:solidFill>
                  <a:srgbClr val="000000"/>
                </a:solidFill>
                <a:latin typeface="Calibri"/>
                <a:ea typeface="ＭＳ Ｐゴシック" charset="-128"/>
                <a:cs typeface="Calibri"/>
              </a:rPr>
              <a:t> ad-hoc </a:t>
            </a:r>
            <a:r>
              <a:rPr lang="de-DE" sz="2000" b="1" dirty="0">
                <a:solidFill>
                  <a:srgbClr val="000000"/>
                </a:solidFill>
                <a:latin typeface="Calibri"/>
                <a:ea typeface="ＭＳ Ｐゴシック" charset="-128"/>
                <a:cs typeface="Calibri"/>
              </a:rPr>
              <a:t>„</a:t>
            </a:r>
            <a:r>
              <a:rPr lang="de-DE" sz="2000" b="1" dirty="0" err="1">
                <a:solidFill>
                  <a:srgbClr val="000000"/>
                </a:solidFill>
                <a:latin typeface="Calibri"/>
                <a:ea typeface="ＭＳ Ｐゴシック" charset="-128"/>
                <a:cs typeface="Calibri"/>
              </a:rPr>
              <a:t>collapse</a:t>
            </a:r>
            <a:r>
              <a:rPr lang="de-DE" sz="2000" b="1" dirty="0">
                <a:solidFill>
                  <a:srgbClr val="000000"/>
                </a:solidFill>
                <a:latin typeface="Calibri"/>
                <a:ea typeface="ＭＳ Ｐゴシック" charset="-128"/>
                <a:cs typeface="Calibri"/>
              </a:rPr>
              <a:t>“ </a:t>
            </a:r>
            <a:r>
              <a:rPr lang="de-DE" sz="2000" b="1" dirty="0" err="1">
                <a:solidFill>
                  <a:srgbClr val="000000"/>
                </a:solidFill>
                <a:latin typeface="Calibri"/>
                <a:ea typeface="ＭＳ Ｐゴシック" charset="-128"/>
                <a:cs typeface="Calibri"/>
              </a:rPr>
              <a:t>models</a:t>
            </a:r>
            <a:r>
              <a:rPr lang="de-DE" sz="2000" b="1" dirty="0">
                <a:solidFill>
                  <a:srgbClr val="000000"/>
                </a:solidFill>
                <a:latin typeface="Calibri"/>
                <a:ea typeface="ＭＳ Ｐゴシック" charset="-128"/>
                <a:cs typeface="Calibri"/>
              </a:rPr>
              <a:t> </a:t>
            </a:r>
            <a:r>
              <a:rPr lang="de-DE" sz="2000" dirty="0">
                <a:solidFill>
                  <a:srgbClr val="000000"/>
                </a:solidFill>
                <a:latin typeface="Calibri"/>
                <a:ea typeface="ＭＳ Ｐゴシック" charset="-128"/>
                <a:cs typeface="Calibri"/>
              </a:rPr>
              <a:t>(GRWP, </a:t>
            </a:r>
            <a:r>
              <a:rPr lang="de-DE" sz="2000" dirty="0" err="1">
                <a:solidFill>
                  <a:srgbClr val="000000"/>
                </a:solidFill>
                <a:latin typeface="Calibri"/>
                <a:ea typeface="ＭＳ Ｐゴシック" charset="-128"/>
                <a:cs typeface="Calibri"/>
              </a:rPr>
              <a:t>Penrose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through</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unambiguous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experiments</a:t>
            </a:r>
            <a:r>
              <a:rPr lang="de-DE" sz="2000" dirty="0" smtClean="0">
                <a:solidFill>
                  <a:srgbClr val="000000"/>
                </a:solidFill>
                <a:latin typeface="Calibri"/>
                <a:ea typeface="ＭＳ Ｐゴシック" charset="-128"/>
                <a:cs typeface="Calibri"/>
              </a:rPr>
              <a:t>;</a:t>
            </a:r>
          </a:p>
          <a:p>
            <a:pPr marL="742950" lvl="1" indent="-285750" defTabSz="914400" eaLnBrk="0" fontAlgn="base" hangingPunct="0">
              <a:lnSpc>
                <a:spcPct val="120000"/>
              </a:lnSpc>
              <a:spcBef>
                <a:spcPct val="0"/>
              </a:spcBef>
              <a:spcAft>
                <a:spcPts val="1200"/>
              </a:spcAft>
              <a:buFont typeface="Arial"/>
              <a:buChar char="•"/>
            </a:pPr>
            <a:r>
              <a:rPr lang="de-DE" sz="2000" dirty="0" err="1" smtClean="0">
                <a:solidFill>
                  <a:srgbClr val="000000"/>
                </a:solidFill>
                <a:latin typeface="Calibri"/>
                <a:ea typeface="ＭＳ Ｐゴシック" charset="-128"/>
                <a:cs typeface="Calibri"/>
              </a:rPr>
              <a:t>found</a:t>
            </a:r>
            <a:r>
              <a:rPr lang="de-DE" sz="2000" dirty="0" smtClean="0">
                <a:solidFill>
                  <a:srgbClr val="000000"/>
                </a:solidFill>
                <a:latin typeface="Calibri"/>
                <a:ea typeface="ＭＳ Ｐゴシック" charset="-128"/>
                <a:cs typeface="Calibri"/>
              </a:rPr>
              <a:t> a </a:t>
            </a:r>
            <a:r>
              <a:rPr lang="de-DE" sz="2000" b="1" dirty="0" err="1" smtClean="0">
                <a:solidFill>
                  <a:srgbClr val="000000"/>
                </a:solidFill>
                <a:latin typeface="Calibri"/>
                <a:ea typeface="ＭＳ Ｐゴシック" charset="-128"/>
                <a:cs typeface="Calibri"/>
              </a:rPr>
              <a:t>new</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key</a:t>
            </a:r>
            <a:r>
              <a:rPr lang="de-DE" sz="2000" b="1" dirty="0" smtClean="0">
                <a:solidFill>
                  <a:srgbClr val="000000"/>
                </a:solidFill>
                <a:latin typeface="Calibri"/>
                <a:ea typeface="ＭＳ Ｐゴシック" charset="-128"/>
                <a:cs typeface="Calibri"/>
              </a:rPr>
              <a:t> </a:t>
            </a:r>
            <a:r>
              <a:rPr lang="de-DE" sz="2000" b="1" dirty="0" err="1" smtClean="0">
                <a:solidFill>
                  <a:srgbClr val="000000"/>
                </a:solidFill>
                <a:latin typeface="Calibri"/>
                <a:ea typeface="ＭＳ Ｐゴシック" charset="-128"/>
                <a:cs typeface="Calibri"/>
              </a:rPr>
              <a:t>experiment</a:t>
            </a:r>
            <a:r>
              <a:rPr lang="de-DE" sz="2000" b="1" dirty="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whose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outcome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has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provided</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empiric</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backing</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for</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working</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quantum</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theories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of</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gravity</a:t>
            </a:r>
            <a:r>
              <a:rPr lang="de-DE" sz="2000" dirty="0" smtClean="0">
                <a:solidFill>
                  <a:srgbClr val="000000"/>
                </a:solidFill>
                <a:latin typeface="Calibri"/>
                <a:ea typeface="ＭＳ Ｐゴシック" charset="-128"/>
                <a:cs typeface="Calibri"/>
              </a:rPr>
              <a:t> .</a:t>
            </a:r>
          </a:p>
          <a:p>
            <a:pPr marL="285750" indent="-285750" defTabSz="914400" eaLnBrk="0" fontAlgn="base" hangingPunct="0">
              <a:lnSpc>
                <a:spcPct val="120000"/>
              </a:lnSpc>
              <a:spcBef>
                <a:spcPct val="0"/>
              </a:spcBef>
              <a:spcAft>
                <a:spcPts val="1200"/>
              </a:spcAft>
              <a:buFont typeface="Arial"/>
              <a:buChar char="•"/>
            </a:pPr>
            <a:r>
              <a:rPr lang="de-DE" sz="2000" b="1" dirty="0" smtClean="0">
                <a:solidFill>
                  <a:srgbClr val="000000"/>
                </a:solidFill>
                <a:latin typeface="Calibri"/>
                <a:ea typeface="ＭＳ Ｐゴシック" charset="-128"/>
                <a:cs typeface="Calibri"/>
              </a:rPr>
              <a:t>Table-top </a:t>
            </a:r>
            <a:r>
              <a:rPr lang="de-DE" sz="2000" b="1" dirty="0" err="1" smtClean="0">
                <a:solidFill>
                  <a:srgbClr val="000000"/>
                </a:solidFill>
                <a:latin typeface="Calibri"/>
                <a:ea typeface="ＭＳ Ｐゴシック" charset="-128"/>
                <a:cs typeface="Calibri"/>
              </a:rPr>
              <a:t>experiments</a:t>
            </a:r>
            <a:r>
              <a:rPr lang="de-DE" sz="2000" b="1" dirty="0" smtClean="0">
                <a:solidFill>
                  <a:srgbClr val="000000"/>
                </a:solidFill>
                <a:latin typeface="Calibri"/>
                <a:ea typeface="ＭＳ Ｐゴシック" charset="-128"/>
                <a:cs typeface="Calibri"/>
              </a:rPr>
              <a:t> </a:t>
            </a:r>
            <a:r>
              <a:rPr lang="de-DE" sz="2000" dirty="0" smtClean="0">
                <a:solidFill>
                  <a:srgbClr val="000000"/>
                </a:solidFill>
                <a:latin typeface="Calibri"/>
                <a:ea typeface="ＭＳ Ｐゴシック" charset="-128"/>
                <a:cs typeface="Calibri"/>
              </a:rPr>
              <a:t>will </a:t>
            </a:r>
            <a:r>
              <a:rPr lang="de-DE" sz="2000" dirty="0" err="1" smtClean="0">
                <a:solidFill>
                  <a:srgbClr val="000000"/>
                </a:solidFill>
                <a:latin typeface="Calibri"/>
                <a:ea typeface="ＭＳ Ｐゴシック" charset="-128"/>
                <a:cs typeface="Calibri"/>
              </a:rPr>
              <a:t>have</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played</a:t>
            </a:r>
            <a:r>
              <a:rPr lang="de-DE" sz="2000" dirty="0" smtClean="0">
                <a:solidFill>
                  <a:srgbClr val="000000"/>
                </a:solidFill>
                <a:latin typeface="Calibri"/>
                <a:ea typeface="ＭＳ Ｐゴシック" charset="-128"/>
                <a:cs typeface="Calibri"/>
              </a:rPr>
              <a:t> a vital </a:t>
            </a:r>
            <a:r>
              <a:rPr lang="de-DE" sz="2000" dirty="0" err="1" smtClean="0">
                <a:solidFill>
                  <a:srgbClr val="000000"/>
                </a:solidFill>
                <a:latin typeface="Calibri"/>
                <a:ea typeface="ＭＳ Ｐゴシック" charset="-128"/>
                <a:cs typeface="Calibri"/>
              </a:rPr>
              <a:t>role</a:t>
            </a:r>
            <a:r>
              <a:rPr lang="de-DE" sz="2000" dirty="0" smtClean="0">
                <a:solidFill>
                  <a:srgbClr val="000000"/>
                </a:solidFill>
                <a:latin typeface="Calibri"/>
                <a:ea typeface="ＭＳ Ｐゴシック" charset="-128"/>
                <a:cs typeface="Calibri"/>
              </a:rPr>
              <a:t> in </a:t>
            </a:r>
            <a:r>
              <a:rPr lang="de-DE" sz="2000" dirty="0" err="1" smtClean="0">
                <a:solidFill>
                  <a:srgbClr val="000000"/>
                </a:solidFill>
                <a:latin typeface="Calibri"/>
                <a:ea typeface="ＭＳ Ｐゴシック" charset="-128"/>
                <a:cs typeface="Calibri"/>
              </a:rPr>
              <a:t>this</a:t>
            </a:r>
            <a:r>
              <a:rPr lang="de-DE" sz="2000" dirty="0" smtClean="0">
                <a:solidFill>
                  <a:srgbClr val="000000"/>
                </a:solidFill>
                <a:latin typeface="Calibri"/>
                <a:ea typeface="ＭＳ Ｐゴシック" charset="-128"/>
                <a:cs typeface="Calibri"/>
              </a:rPr>
              <a:t> </a:t>
            </a:r>
            <a:r>
              <a:rPr lang="de-DE" sz="2000" dirty="0" err="1" smtClean="0">
                <a:solidFill>
                  <a:srgbClr val="000000"/>
                </a:solidFill>
                <a:latin typeface="Calibri"/>
                <a:ea typeface="ＭＳ Ｐゴシック" charset="-128"/>
                <a:cs typeface="Calibri"/>
              </a:rPr>
              <a:t>development</a:t>
            </a:r>
            <a:r>
              <a:rPr lang="de-DE" sz="2000" dirty="0" smtClean="0">
                <a:solidFill>
                  <a:srgbClr val="000000"/>
                </a:solidFill>
                <a:latin typeface="Calibri"/>
                <a:ea typeface="ＭＳ Ｐゴシック" charset="-128"/>
                <a:cs typeface="Calibri"/>
              </a:rPr>
              <a:t>.</a:t>
            </a:r>
          </a:p>
          <a:p>
            <a:pPr defTabSz="914400" eaLnBrk="0" fontAlgn="base" hangingPunct="0">
              <a:lnSpc>
                <a:spcPct val="120000"/>
              </a:lnSpc>
              <a:spcBef>
                <a:spcPct val="0"/>
              </a:spcBef>
              <a:spcAft>
                <a:spcPts val="1200"/>
              </a:spcAft>
            </a:pPr>
            <a:endParaRPr lang="de-DE" sz="2000" dirty="0" smtClean="0">
              <a:solidFill>
                <a:srgbClr val="000000"/>
              </a:solidFill>
              <a:latin typeface="Calibri"/>
              <a:ea typeface="ＭＳ Ｐゴシック" charset="-128"/>
              <a:cs typeface="Calibri"/>
            </a:endParaRPr>
          </a:p>
          <a:p>
            <a:pPr defTabSz="914400" eaLnBrk="0" fontAlgn="base" hangingPunct="0">
              <a:lnSpc>
                <a:spcPct val="120000"/>
              </a:lnSpc>
              <a:spcBef>
                <a:spcPct val="0"/>
              </a:spcBef>
              <a:spcAft>
                <a:spcPts val="1200"/>
              </a:spcAft>
            </a:pPr>
            <a:endParaRPr lang="de-DE" sz="2000" dirty="0" smtClean="0">
              <a:solidFill>
                <a:srgbClr val="000000"/>
              </a:solidFill>
              <a:latin typeface="Calibri"/>
              <a:ea typeface="ＭＳ Ｐゴシック" charset="-128"/>
              <a:cs typeface="Calibri"/>
            </a:endParaRPr>
          </a:p>
        </p:txBody>
      </p:sp>
    </p:spTree>
    <p:extLst>
      <p:ext uri="{BB962C8B-B14F-4D97-AF65-F5344CB8AC3E}">
        <p14:creationId xmlns:p14="http://schemas.microsoft.com/office/powerpoint/2010/main" val="109548637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733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488" y="829250"/>
            <a:ext cx="3548062" cy="26610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
          <p:cNvSpPr txBox="1">
            <a:spLocks noChangeArrowheads="1"/>
          </p:cNvSpPr>
          <p:nvPr/>
        </p:nvSpPr>
        <p:spPr bwMode="auto">
          <a:xfrm>
            <a:off x="63500" y="-69850"/>
            <a:ext cx="7445375" cy="76944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err="1" smtClean="0">
                <a:solidFill>
                  <a:srgbClr val="333399"/>
                </a:solidFill>
                <a:latin typeface="Arial" pitchFamily="34" charset="0"/>
                <a:ea typeface="ＭＳ Ｐゴシック" charset="-128"/>
                <a:cs typeface="Arial" pitchFamily="34" charset="0"/>
              </a:rPr>
              <a:t>Magnetically</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trapped</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superconductors</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as</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mechanical</a:t>
            </a:r>
            <a:r>
              <a:rPr lang="de-DE" sz="2200" b="1" dirty="0" smtClean="0">
                <a:solidFill>
                  <a:srgbClr val="333399"/>
                </a:solidFill>
                <a:latin typeface="Arial" pitchFamily="34" charset="0"/>
                <a:ea typeface="ＭＳ Ｐゴシック" charset="-128"/>
                <a:cs typeface="Arial" pitchFamily="34" charset="0"/>
              </a:rPr>
              <a:t> </a:t>
            </a:r>
            <a:r>
              <a:rPr lang="de-DE" sz="2200" b="1" dirty="0" err="1" smtClean="0">
                <a:solidFill>
                  <a:srgbClr val="333399"/>
                </a:solidFill>
                <a:latin typeface="Arial" pitchFamily="34" charset="0"/>
                <a:ea typeface="ＭＳ Ｐゴシック" charset="-128"/>
                <a:cs typeface="Arial" pitchFamily="34" charset="0"/>
              </a:rPr>
              <a:t>resonators</a:t>
            </a:r>
            <a:endParaRPr lang="de-DE" sz="2200" b="1" dirty="0" smtClean="0">
              <a:solidFill>
                <a:srgbClr val="333399"/>
              </a:solidFill>
              <a:latin typeface="Arial" pitchFamily="34" charset="0"/>
              <a:ea typeface="ＭＳ Ｐゴシック" charset="-128"/>
              <a:cs typeface="Arial" pitchFamily="34" charset="0"/>
            </a:endParaRPr>
          </a:p>
        </p:txBody>
      </p:sp>
      <p:sp>
        <p:nvSpPr>
          <p:cNvPr id="2" name="Textfeld 1"/>
          <p:cNvSpPr txBox="1"/>
          <p:nvPr/>
        </p:nvSpPr>
        <p:spPr>
          <a:xfrm>
            <a:off x="2293555" y="1400145"/>
            <a:ext cx="545342" cy="430887"/>
          </a:xfrm>
          <a:prstGeom prst="rect">
            <a:avLst/>
          </a:prstGeom>
          <a:noFill/>
        </p:spPr>
        <p:txBody>
          <a:bodyPr wrap="none" rtlCol="0">
            <a:spAutoFit/>
          </a:bodyPr>
          <a:lstStyle/>
          <a:p>
            <a:pPr algn="ctr" defTabSz="914400" eaLnBrk="0" fontAlgn="base" hangingPunct="0">
              <a:spcBef>
                <a:spcPct val="0"/>
              </a:spcBef>
              <a:spcAft>
                <a:spcPct val="0"/>
              </a:spcAft>
            </a:pPr>
            <a:r>
              <a:rPr lang="de-AT" sz="2200" b="1" dirty="0" err="1" smtClean="0">
                <a:solidFill>
                  <a:srgbClr val="000000"/>
                </a:solidFill>
                <a:effectLst>
                  <a:outerShdw blurRad="38100" dist="38100" dir="2700000" algn="tl">
                    <a:srgbClr val="000000">
                      <a:alpha val="43137"/>
                    </a:srgbClr>
                  </a:outerShdw>
                </a:effectLst>
                <a:latin typeface="Arial"/>
                <a:ea typeface="ＭＳ Ｐゴシック" charset="-128"/>
              </a:rPr>
              <a:t>Pb</a:t>
            </a:r>
            <a:endParaRPr lang="de-AT" sz="2200" b="1" dirty="0">
              <a:solidFill>
                <a:srgbClr val="000000"/>
              </a:solidFill>
              <a:effectLst>
                <a:outerShdw blurRad="38100" dist="38100" dir="2700000" algn="tl">
                  <a:srgbClr val="000000">
                    <a:alpha val="43137"/>
                  </a:srgbClr>
                </a:outerShdw>
              </a:effectLst>
              <a:latin typeface="Arial"/>
              <a:ea typeface="ＭＳ Ｐゴシック" charset="-128"/>
            </a:endParaRPr>
          </a:p>
        </p:txBody>
      </p:sp>
      <p:pic>
        <p:nvPicPr>
          <p:cNvPr id="2147331" name="Picture 3" descr="C:\Users\test14\AppData\Local\Microsoft\Windows\Temporary Internet Files\Content.Outlook\J1HWSTWV\magnet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76280" y="-1638509"/>
            <a:ext cx="4183089" cy="31373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14733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52000" y="1488588"/>
            <a:ext cx="4051300" cy="492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feld 7"/>
          <p:cNvSpPr txBox="1"/>
          <p:nvPr/>
        </p:nvSpPr>
        <p:spPr>
          <a:xfrm>
            <a:off x="12700" y="5900935"/>
            <a:ext cx="5016499" cy="978729"/>
          </a:xfrm>
          <a:prstGeom prst="rect">
            <a:avLst/>
          </a:prstGeom>
          <a:noFill/>
        </p:spPr>
        <p:txBody>
          <a:bodyPr wrap="square" rtlCol="0">
            <a:spAutoFit/>
          </a:bodyPr>
          <a:lstStyle/>
          <a:p>
            <a:pPr defTabSz="914400" eaLnBrk="0" fontAlgn="base" hangingPunct="0">
              <a:lnSpc>
                <a:spcPct val="120000"/>
              </a:lnSpc>
              <a:spcBef>
                <a:spcPct val="0"/>
              </a:spcBef>
              <a:spcAft>
                <a:spcPct val="0"/>
              </a:spcAft>
            </a:pPr>
            <a:r>
              <a:rPr lang="de-AT" sz="1600" dirty="0" err="1" smtClean="0">
                <a:solidFill>
                  <a:srgbClr val="000000"/>
                </a:solidFill>
                <a:latin typeface="Calibri" pitchFamily="34" charset="0"/>
                <a:ea typeface="ＭＳ Ｐゴシック" charset="-128"/>
                <a:cs typeface="Calibri" pitchFamily="34" charset="0"/>
              </a:rPr>
              <a:t>Magnetic</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levitation</a:t>
            </a:r>
            <a:r>
              <a:rPr lang="de-AT" sz="1600" dirty="0" smtClean="0">
                <a:solidFill>
                  <a:srgbClr val="000000"/>
                </a:solidFill>
                <a:latin typeface="Calibri" pitchFamily="34" charset="0"/>
                <a:ea typeface="ＭＳ Ｐゴシック" charset="-128"/>
                <a:cs typeface="Calibri" pitchFamily="34" charset="0"/>
              </a:rPr>
              <a:t> in anti-Helmholtz </a:t>
            </a:r>
            <a:r>
              <a:rPr lang="de-AT" sz="1600" dirty="0" err="1" smtClean="0">
                <a:solidFill>
                  <a:srgbClr val="000000"/>
                </a:solidFill>
                <a:latin typeface="Calibri" pitchFamily="34" charset="0"/>
                <a:ea typeface="ＭＳ Ｐゴシック" charset="-128"/>
                <a:cs typeface="Calibri" pitchFamily="34" charset="0"/>
              </a:rPr>
              <a:t>coil</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configuration</a:t>
            </a:r>
            <a:endParaRPr lang="de-AT" sz="1600" dirty="0" smtClean="0">
              <a:solidFill>
                <a:srgbClr val="000000"/>
              </a:solidFill>
              <a:latin typeface="Calibri" pitchFamily="34" charset="0"/>
              <a:ea typeface="ＭＳ Ｐゴシック" charset="-128"/>
              <a:cs typeface="Calibri" pitchFamily="34" charset="0"/>
            </a:endParaRP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Trap </a:t>
            </a:r>
            <a:r>
              <a:rPr lang="de-AT" sz="1600" dirty="0" err="1" smtClean="0">
                <a:solidFill>
                  <a:srgbClr val="000000"/>
                </a:solidFill>
                <a:latin typeface="Calibri" pitchFamily="34" charset="0"/>
                <a:ea typeface="ＭＳ Ｐゴシック" charset="-128"/>
                <a:cs typeface="Calibri" pitchFamily="34" charset="0"/>
              </a:rPr>
              <a:t>frequencies</a:t>
            </a:r>
            <a:r>
              <a:rPr lang="de-AT" sz="1600" dirty="0" smtClean="0">
                <a:solidFill>
                  <a:srgbClr val="000000"/>
                </a:solidFill>
                <a:latin typeface="Calibri" pitchFamily="34" charset="0"/>
                <a:ea typeface="ＭＳ Ｐゴシック" charset="-128"/>
                <a:cs typeface="Calibri" pitchFamily="34" charset="0"/>
              </a:rPr>
              <a:t> ~ 20 Hz</a:t>
            </a: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T= 20 </a:t>
            </a:r>
            <a:r>
              <a:rPr lang="de-AT" sz="1600" dirty="0" err="1" smtClean="0">
                <a:solidFill>
                  <a:srgbClr val="000000"/>
                </a:solidFill>
                <a:latin typeface="Calibri" pitchFamily="34" charset="0"/>
                <a:ea typeface="ＭＳ Ｐゴシック" charset="-128"/>
                <a:cs typeface="Calibri" pitchFamily="34" charset="0"/>
              </a:rPr>
              <a:t>mK</a:t>
            </a:r>
            <a:r>
              <a:rPr lang="de-AT" sz="1600" dirty="0" smtClean="0">
                <a:solidFill>
                  <a:srgbClr val="000000"/>
                </a:solidFill>
                <a:latin typeface="Calibri" pitchFamily="34" charset="0"/>
                <a:ea typeface="ＭＳ Ｐゴシック" charset="-128"/>
                <a:cs typeface="Calibri" pitchFamily="34" charset="0"/>
              </a:rPr>
              <a:t>, p = 1e-6 </a:t>
            </a:r>
            <a:r>
              <a:rPr lang="de-AT" sz="1600" dirty="0" err="1" smtClean="0">
                <a:solidFill>
                  <a:srgbClr val="000000"/>
                </a:solidFill>
                <a:latin typeface="Calibri" pitchFamily="34" charset="0"/>
                <a:ea typeface="ＭＳ Ｐゴシック" charset="-128"/>
                <a:cs typeface="Calibri" pitchFamily="34" charset="0"/>
              </a:rPr>
              <a:t>mbar</a:t>
            </a:r>
            <a:endParaRPr lang="de-AT" sz="1600" dirty="0">
              <a:solidFill>
                <a:srgbClr val="000000"/>
              </a:solidFill>
              <a:latin typeface="Calibri" pitchFamily="34" charset="0"/>
              <a:ea typeface="ＭＳ Ｐゴシック" charset="-128"/>
              <a:cs typeface="Calibri" pitchFamily="34" charset="0"/>
            </a:endParaRPr>
          </a:p>
        </p:txBody>
      </p:sp>
      <p:sp>
        <p:nvSpPr>
          <p:cNvPr id="12" name="Text Box 15"/>
          <p:cNvSpPr txBox="1">
            <a:spLocks noChangeArrowheads="1"/>
          </p:cNvSpPr>
          <p:nvPr/>
        </p:nvSpPr>
        <p:spPr bwMode="auto">
          <a:xfrm>
            <a:off x="5161731" y="6524625"/>
            <a:ext cx="390606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defTabSz="914400" eaLnBrk="0" fontAlgn="base" hangingPunct="0">
              <a:spcBef>
                <a:spcPct val="0"/>
              </a:spcBef>
              <a:spcAft>
                <a:spcPct val="0"/>
              </a:spcAft>
            </a:pPr>
            <a:r>
              <a:rPr lang="de-DE" sz="1600" dirty="0" smtClean="0">
                <a:solidFill>
                  <a:srgbClr val="000000"/>
                </a:solidFill>
                <a:latin typeface="Calibri" pitchFamily="34" charset="0"/>
                <a:ea typeface="ＭＳ Ｐゴシック" charset="-128"/>
                <a:cs typeface="Calibri" pitchFamily="34" charset="0"/>
              </a:rPr>
              <a:t>S. Minter, R. Chiao, N. Prigge, M. Aspelmeyer</a:t>
            </a:r>
          </a:p>
        </p:txBody>
      </p:sp>
      <mc:AlternateContent xmlns:mc="http://schemas.openxmlformats.org/markup-compatibility/2006" xmlns:p14="http://schemas.microsoft.com/office/powerpoint/2010/main">
        <mc:Choice Requires="p14">
          <p:contentPart p14:bwMode="auto" r:id="rId8">
            <p14:nvContentPartPr>
              <p14:cNvPr id="3" name="Freihand 2"/>
              <p14:cNvContentPartPr/>
              <p14:nvPr/>
            </p14:nvContentPartPr>
            <p14:xfrm>
              <a:off x="3984480" y="1356120"/>
              <a:ext cx="2256840" cy="2031840"/>
            </p14:xfrm>
          </p:contentPart>
        </mc:Choice>
        <mc:Fallback xmlns="">
          <p:pic>
            <p:nvPicPr>
              <p:cNvPr id="3" name="Freihand 2"/>
              <p:cNvPicPr/>
              <p:nvPr/>
            </p:nvPicPr>
            <p:blipFill>
              <a:blip r:embed="rId9"/>
              <a:stretch>
                <a:fillRect/>
              </a:stretch>
            </p:blipFill>
            <p:spPr>
              <a:xfrm>
                <a:off x="3980160" y="1344600"/>
                <a:ext cx="2272680" cy="2049840"/>
              </a:xfrm>
              <a:prstGeom prst="rect">
                <a:avLst/>
              </a:prstGeom>
            </p:spPr>
          </p:pic>
        </mc:Fallback>
      </mc:AlternateContent>
      <p:sp>
        <p:nvSpPr>
          <p:cNvPr id="4" name="Textfeld 3"/>
          <p:cNvSpPr txBox="1"/>
          <p:nvPr/>
        </p:nvSpPr>
        <p:spPr>
          <a:xfrm>
            <a:off x="4205018" y="3392107"/>
            <a:ext cx="956800"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Drive </a:t>
            </a:r>
            <a:r>
              <a:rPr lang="de-AT" sz="1600" dirty="0" err="1" smtClean="0">
                <a:solidFill>
                  <a:srgbClr val="000000"/>
                </a:solidFill>
                <a:latin typeface="Calibri" pitchFamily="34" charset="0"/>
                <a:ea typeface="ＭＳ Ｐゴシック" charset="-128"/>
                <a:cs typeface="Calibri" pitchFamily="34" charset="0"/>
              </a:rPr>
              <a:t>coil</a:t>
            </a:r>
            <a:endParaRPr lang="de-AT" sz="1600" dirty="0">
              <a:solidFill>
                <a:srgbClr val="000000"/>
              </a:solidFill>
              <a:latin typeface="Calibri" pitchFamily="34" charset="0"/>
              <a:ea typeface="ＭＳ Ｐゴシック" charset="-128"/>
              <a:cs typeface="Calibri" pitchFamily="34" charset="0"/>
            </a:endParaRPr>
          </a:p>
        </p:txBody>
      </p:sp>
      <p:sp>
        <p:nvSpPr>
          <p:cNvPr id="13" name="Textfeld 12"/>
          <p:cNvSpPr txBox="1"/>
          <p:nvPr/>
        </p:nvSpPr>
        <p:spPr>
          <a:xfrm>
            <a:off x="4034715" y="998317"/>
            <a:ext cx="1127103"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Pick-up </a:t>
            </a:r>
            <a:r>
              <a:rPr lang="de-AT" sz="1600" dirty="0" err="1" smtClean="0">
                <a:solidFill>
                  <a:srgbClr val="000000"/>
                </a:solidFill>
                <a:latin typeface="Calibri" pitchFamily="34" charset="0"/>
                <a:ea typeface="ＭＳ Ｐゴシック" charset="-128"/>
                <a:cs typeface="Calibri" pitchFamily="34" charset="0"/>
              </a:rPr>
              <a:t>coil</a:t>
            </a:r>
            <a:endParaRPr lang="de-AT" sz="1600" dirty="0">
              <a:solidFill>
                <a:srgbClr val="000000"/>
              </a:solidFill>
              <a:latin typeface="Calibri" pitchFamily="34" charset="0"/>
              <a:ea typeface="ＭＳ Ｐゴシック" charset="-128"/>
              <a:cs typeface="Calibri" pitchFamily="34" charset="0"/>
            </a:endParaRPr>
          </a:p>
        </p:txBody>
      </p:sp>
      <mc:AlternateContent xmlns:mc="http://schemas.openxmlformats.org/markup-compatibility/2006" xmlns:p14="http://schemas.microsoft.com/office/powerpoint/2010/main">
        <mc:Choice Requires="p14">
          <p:contentPart p14:bwMode="auto" r:id="rId10">
            <p14:nvContentPartPr>
              <p14:cNvPr id="7" name="Freihand 6"/>
              <p14:cNvContentPartPr/>
              <p14:nvPr/>
            </p14:nvContentPartPr>
            <p14:xfrm>
              <a:off x="3977756" y="2146320"/>
              <a:ext cx="5122440" cy="3932640"/>
            </p14:xfrm>
          </p:contentPart>
        </mc:Choice>
        <mc:Fallback xmlns="">
          <p:pic>
            <p:nvPicPr>
              <p:cNvPr id="7" name="Freihand 6"/>
              <p:cNvPicPr/>
              <p:nvPr/>
            </p:nvPicPr>
            <p:blipFill>
              <a:blip r:embed="rId11"/>
              <a:stretch>
                <a:fillRect/>
              </a:stretch>
            </p:blipFill>
            <p:spPr>
              <a:xfrm>
                <a:off x="3977756" y="2146320"/>
                <a:ext cx="5122440" cy="3932640"/>
              </a:xfrm>
              <a:prstGeom prst="rect">
                <a:avLst/>
              </a:prstGeom>
            </p:spPr>
          </p:pic>
        </mc:Fallback>
      </mc:AlternateContent>
      <p:pic>
        <p:nvPicPr>
          <p:cNvPr id="14" name="Content Placeholder 3" descr="better15,20,25.jpg"/>
          <p:cNvPicPr>
            <a:picLocks noGrp="1" noChangeAspect="1"/>
          </p:cNvPicPr>
          <p:nvPr>
            <p:ph idx="1"/>
          </p:nvPr>
        </p:nvPicPr>
        <p:blipFill rotWithShape="1">
          <a:blip r:embed="rId12"/>
          <a:srcRect l="-1142" r="-2094"/>
          <a:stretch/>
        </p:blipFill>
        <p:spPr>
          <a:xfrm>
            <a:off x="490536" y="3633620"/>
            <a:ext cx="3493943" cy="2343146"/>
          </a:xfrm>
        </p:spPr>
      </p:pic>
      <p:pic>
        <p:nvPicPr>
          <p:cNvPr id="9" name="Bild 8" descr="Experiment-AH-Coils.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86090" y="870781"/>
            <a:ext cx="2445569" cy="2757009"/>
          </a:xfrm>
          <a:prstGeom prst="rect">
            <a:avLst/>
          </a:prstGeom>
        </p:spPr>
      </p:pic>
      <p:pic>
        <p:nvPicPr>
          <p:cNvPr id="10" name="Bild 9" descr="Experiment-Assemby-inPractice.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52000" y="4157486"/>
            <a:ext cx="3629571" cy="2722178"/>
          </a:xfrm>
          <a:prstGeom prst="rect">
            <a:avLst/>
          </a:prstGeom>
        </p:spPr>
      </p:pic>
      <p:pic>
        <p:nvPicPr>
          <p:cNvPr id="11" name="Bild 10" descr="Chip-Geometry2.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516697" y="3707063"/>
            <a:ext cx="3477123" cy="2686868"/>
          </a:xfrm>
          <a:prstGeom prst="rect">
            <a:avLst/>
          </a:prstGeom>
        </p:spPr>
      </p:pic>
      <p:cxnSp>
        <p:nvCxnSpPr>
          <p:cNvPr id="16" name="Gerade Verbindung 15"/>
          <p:cNvCxnSpPr/>
          <p:nvPr/>
        </p:nvCxnSpPr>
        <p:spPr bwMode="auto">
          <a:xfrm>
            <a:off x="6393229" y="3443590"/>
            <a:ext cx="832719"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 name="Textfeld 19"/>
          <p:cNvSpPr txBox="1"/>
          <p:nvPr/>
        </p:nvSpPr>
        <p:spPr>
          <a:xfrm>
            <a:off x="6307409" y="3046641"/>
            <a:ext cx="582211" cy="369332"/>
          </a:xfrm>
          <a:prstGeom prst="rect">
            <a:avLst/>
          </a:prstGeom>
          <a:noFill/>
        </p:spPr>
        <p:txBody>
          <a:bodyPr wrap="none" rtlCol="0">
            <a:spAutoFit/>
          </a:bodyPr>
          <a:lstStyle/>
          <a:p>
            <a:r>
              <a:rPr lang="de-DE" dirty="0" smtClean="0">
                <a:solidFill>
                  <a:srgbClr val="000000"/>
                </a:solidFill>
                <a:latin typeface="Calibri"/>
                <a:cs typeface="Calibri"/>
              </a:rPr>
              <a:t>1cm</a:t>
            </a:r>
            <a:endParaRPr lang="de-DE" dirty="0">
              <a:solidFill>
                <a:srgbClr val="000000"/>
              </a:solidFill>
              <a:latin typeface="Calibri"/>
              <a:cs typeface="Calibri"/>
            </a:endParaRPr>
          </a:p>
        </p:txBody>
      </p:sp>
      <p:cxnSp>
        <p:nvCxnSpPr>
          <p:cNvPr id="24" name="Gerade Verbindung 23"/>
          <p:cNvCxnSpPr/>
          <p:nvPr/>
        </p:nvCxnSpPr>
        <p:spPr bwMode="auto">
          <a:xfrm>
            <a:off x="5807577" y="4316752"/>
            <a:ext cx="832719" cy="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 name="Textfeld 24"/>
          <p:cNvSpPr txBox="1"/>
          <p:nvPr/>
        </p:nvSpPr>
        <p:spPr>
          <a:xfrm>
            <a:off x="5721757" y="3919803"/>
            <a:ext cx="853043" cy="369332"/>
          </a:xfrm>
          <a:prstGeom prst="rect">
            <a:avLst/>
          </a:prstGeom>
          <a:noFill/>
        </p:spPr>
        <p:txBody>
          <a:bodyPr wrap="none" rtlCol="0">
            <a:spAutoFit/>
          </a:bodyPr>
          <a:lstStyle/>
          <a:p>
            <a:r>
              <a:rPr lang="de-DE" dirty="0" smtClean="0">
                <a:solidFill>
                  <a:srgbClr val="000000"/>
                </a:solidFill>
                <a:latin typeface="Calibri"/>
                <a:cs typeface="Calibri"/>
              </a:rPr>
              <a:t>100</a:t>
            </a:r>
            <a:r>
              <a:rPr lang="de-DE" dirty="0" smtClean="0">
                <a:solidFill>
                  <a:srgbClr val="000000"/>
                </a:solidFill>
                <a:latin typeface="Symbol" charset="2"/>
                <a:cs typeface="Symbol" charset="2"/>
              </a:rPr>
              <a:t>m</a:t>
            </a:r>
            <a:r>
              <a:rPr lang="de-DE" dirty="0" smtClean="0">
                <a:solidFill>
                  <a:srgbClr val="000000"/>
                </a:solidFill>
                <a:latin typeface="Calibri"/>
                <a:cs typeface="Calibri"/>
              </a:rPr>
              <a:t>m</a:t>
            </a:r>
            <a:endParaRPr lang="de-DE" dirty="0">
              <a:solidFill>
                <a:srgbClr val="000000"/>
              </a:solidFill>
              <a:latin typeface="Calibri"/>
              <a:cs typeface="Calibri"/>
            </a:endParaRPr>
          </a:p>
        </p:txBody>
      </p:sp>
      <p:sp>
        <p:nvSpPr>
          <p:cNvPr id="26" name="Text Box 15"/>
          <p:cNvSpPr txBox="1">
            <a:spLocks noChangeArrowheads="1"/>
          </p:cNvSpPr>
          <p:nvPr/>
        </p:nvSpPr>
        <p:spPr bwMode="auto">
          <a:xfrm>
            <a:off x="4906544" y="6522576"/>
            <a:ext cx="41763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defTabSz="914400" eaLnBrk="0" fontAlgn="base" hangingPunct="0">
              <a:spcBef>
                <a:spcPct val="0"/>
              </a:spcBef>
              <a:spcAft>
                <a:spcPct val="0"/>
              </a:spcAft>
            </a:pPr>
            <a:r>
              <a:rPr lang="de-DE" sz="1600" dirty="0" smtClean="0">
                <a:solidFill>
                  <a:srgbClr val="000000"/>
                </a:solidFill>
                <a:latin typeface="Calibri" pitchFamily="34" charset="0"/>
                <a:ea typeface="ＭＳ Ｐゴシック" charset="-128"/>
                <a:cs typeface="Calibri" pitchFamily="34" charset="0"/>
              </a:rPr>
              <a:t>J. Slater, J. Hofer, W. Wieczorek, M. Aspelmeyer</a:t>
            </a:r>
          </a:p>
        </p:txBody>
      </p:sp>
      <p:sp>
        <p:nvSpPr>
          <p:cNvPr id="21" name="Textfeld 20"/>
          <p:cNvSpPr txBox="1"/>
          <p:nvPr/>
        </p:nvSpPr>
        <p:spPr>
          <a:xfrm>
            <a:off x="6324559" y="6010316"/>
            <a:ext cx="2787730" cy="369332"/>
          </a:xfrm>
          <a:prstGeom prst="rect">
            <a:avLst/>
          </a:prstGeom>
          <a:noFill/>
        </p:spPr>
        <p:txBody>
          <a:bodyPr wrap="none" rtlCol="0">
            <a:spAutoFit/>
          </a:bodyPr>
          <a:lstStyle/>
          <a:p>
            <a:r>
              <a:rPr lang="de-DE" i="1" dirty="0" smtClean="0">
                <a:solidFill>
                  <a:srgbClr val="000000"/>
                </a:solidFill>
                <a:latin typeface="Calibri"/>
                <a:cs typeface="Calibri"/>
              </a:rPr>
              <a:t>(</a:t>
            </a:r>
            <a:r>
              <a:rPr lang="de-DE" i="1" dirty="0" err="1" smtClean="0">
                <a:solidFill>
                  <a:srgbClr val="000000"/>
                </a:solidFill>
                <a:latin typeface="Calibri"/>
                <a:cs typeface="Calibri"/>
              </a:rPr>
              <a:t>artist‘s</a:t>
            </a:r>
            <a:r>
              <a:rPr lang="de-DE" i="1" dirty="0" smtClean="0">
                <a:solidFill>
                  <a:srgbClr val="000000"/>
                </a:solidFill>
                <a:latin typeface="Calibri"/>
                <a:cs typeface="Calibri"/>
              </a:rPr>
              <a:t> </a:t>
            </a:r>
            <a:r>
              <a:rPr lang="de-DE" i="1" dirty="0" err="1" smtClean="0">
                <a:solidFill>
                  <a:srgbClr val="000000"/>
                </a:solidFill>
                <a:latin typeface="Calibri"/>
                <a:cs typeface="Calibri"/>
              </a:rPr>
              <a:t>impression</a:t>
            </a:r>
            <a:r>
              <a:rPr lang="de-DE" i="1" dirty="0" smtClean="0">
                <a:solidFill>
                  <a:srgbClr val="000000"/>
                </a:solidFill>
                <a:latin typeface="Calibri"/>
                <a:cs typeface="Calibri"/>
              </a:rPr>
              <a:t> – still...)</a:t>
            </a:r>
            <a:endParaRPr lang="de-DE" i="1" dirty="0">
              <a:solidFill>
                <a:srgbClr val="000000"/>
              </a:solidFill>
              <a:latin typeface="Calibri"/>
              <a:cs typeface="Calibri"/>
            </a:endParaRPr>
          </a:p>
        </p:txBody>
      </p:sp>
      <p:sp>
        <p:nvSpPr>
          <p:cNvPr id="15" name="Textfeld 14"/>
          <p:cNvSpPr txBox="1"/>
          <p:nvPr/>
        </p:nvSpPr>
        <p:spPr>
          <a:xfrm rot="20712012">
            <a:off x="1911279" y="4141983"/>
            <a:ext cx="3722443" cy="1477328"/>
          </a:xfrm>
          <a:prstGeom prst="rect">
            <a:avLst/>
          </a:prstGeom>
          <a:solidFill>
            <a:srgbClr val="FFFFFF"/>
          </a:solidFill>
          <a:effectLst>
            <a:outerShdw blurRad="50800" dist="38100" dir="2700000" algn="tl" rotWithShape="0">
              <a:prstClr val="black">
                <a:alpha val="40000"/>
              </a:prstClr>
            </a:outerShdw>
          </a:effectLst>
        </p:spPr>
        <p:txBody>
          <a:bodyPr wrap="none" rtlCol="0">
            <a:spAutoFit/>
          </a:bodyPr>
          <a:lstStyle/>
          <a:p>
            <a:r>
              <a:rPr lang="de-DE" dirty="0" err="1" smtClean="0">
                <a:solidFill>
                  <a:srgbClr val="FF0000"/>
                </a:solidFill>
                <a:latin typeface="Calibri"/>
                <a:cs typeface="Calibri"/>
              </a:rPr>
              <a:t>Jointly</a:t>
            </a:r>
            <a:r>
              <a:rPr lang="de-DE" dirty="0" smtClean="0">
                <a:solidFill>
                  <a:srgbClr val="FF0000"/>
                </a:solidFill>
                <a:latin typeface="Calibri"/>
                <a:cs typeface="Calibri"/>
              </a:rPr>
              <a:t> </a:t>
            </a:r>
            <a:r>
              <a:rPr lang="de-DE" dirty="0" err="1" smtClean="0">
                <a:solidFill>
                  <a:srgbClr val="FF0000"/>
                </a:solidFill>
                <a:latin typeface="Calibri"/>
                <a:cs typeface="Calibri"/>
              </a:rPr>
              <a:t>with</a:t>
            </a:r>
            <a:r>
              <a:rPr lang="de-DE" dirty="0" smtClean="0">
                <a:solidFill>
                  <a:srgbClr val="FF0000"/>
                </a:solidFill>
                <a:latin typeface="Calibri"/>
                <a:cs typeface="Calibri"/>
              </a:rPr>
              <a:t>: </a:t>
            </a:r>
          </a:p>
          <a:p>
            <a:r>
              <a:rPr lang="de-DE" dirty="0" smtClean="0">
                <a:solidFill>
                  <a:srgbClr val="000000"/>
                </a:solidFill>
                <a:latin typeface="Calibri"/>
                <a:cs typeface="Calibri"/>
              </a:rPr>
              <a:t>O. Romero-</a:t>
            </a:r>
            <a:r>
              <a:rPr lang="de-DE" dirty="0" err="1" smtClean="0">
                <a:solidFill>
                  <a:srgbClr val="000000"/>
                </a:solidFill>
                <a:latin typeface="Calibri"/>
                <a:cs typeface="Calibri"/>
              </a:rPr>
              <a:t>Isart</a:t>
            </a:r>
            <a:r>
              <a:rPr lang="de-DE" dirty="0" smtClean="0">
                <a:solidFill>
                  <a:srgbClr val="000000"/>
                </a:solidFill>
                <a:latin typeface="Calibri"/>
                <a:cs typeface="Calibri"/>
              </a:rPr>
              <a:t>, G. </a:t>
            </a:r>
            <a:r>
              <a:rPr lang="de-DE" dirty="0" err="1" smtClean="0">
                <a:solidFill>
                  <a:srgbClr val="000000"/>
                </a:solidFill>
                <a:latin typeface="Calibri"/>
                <a:cs typeface="Calibri"/>
              </a:rPr>
              <a:t>Kirchmair</a:t>
            </a:r>
            <a:r>
              <a:rPr lang="de-DE" dirty="0" smtClean="0">
                <a:solidFill>
                  <a:srgbClr val="000000"/>
                </a:solidFill>
                <a:latin typeface="Calibri"/>
                <a:cs typeface="Calibri"/>
              </a:rPr>
              <a:t> (IQOQI)</a:t>
            </a:r>
          </a:p>
          <a:p>
            <a:r>
              <a:rPr lang="de-DE" dirty="0" smtClean="0">
                <a:solidFill>
                  <a:srgbClr val="000000"/>
                </a:solidFill>
                <a:latin typeface="Calibri"/>
                <a:cs typeface="Calibri"/>
              </a:rPr>
              <a:t>Michael </a:t>
            </a:r>
            <a:r>
              <a:rPr lang="de-DE" dirty="0" err="1" smtClean="0">
                <a:solidFill>
                  <a:srgbClr val="000000"/>
                </a:solidFill>
                <a:latin typeface="Calibri"/>
                <a:cs typeface="Calibri"/>
              </a:rPr>
              <a:t>Trupke</a:t>
            </a:r>
            <a:r>
              <a:rPr lang="de-DE" dirty="0" smtClean="0">
                <a:solidFill>
                  <a:srgbClr val="000000"/>
                </a:solidFill>
                <a:latin typeface="Calibri"/>
                <a:cs typeface="Calibri"/>
              </a:rPr>
              <a:t> (TU Vienna)</a:t>
            </a:r>
          </a:p>
          <a:p>
            <a:r>
              <a:rPr lang="de-DE" dirty="0" smtClean="0">
                <a:solidFill>
                  <a:srgbClr val="000000"/>
                </a:solidFill>
                <a:latin typeface="Calibri"/>
                <a:cs typeface="Calibri"/>
              </a:rPr>
              <a:t>A. Sanchez (UA Barcelona)</a:t>
            </a:r>
          </a:p>
          <a:p>
            <a:r>
              <a:rPr lang="de-DE" dirty="0" smtClean="0">
                <a:solidFill>
                  <a:srgbClr val="000000"/>
                </a:solidFill>
                <a:latin typeface="Calibri"/>
                <a:cs typeface="Calibri"/>
              </a:rPr>
              <a:t>R. </a:t>
            </a:r>
            <a:r>
              <a:rPr lang="de-DE" dirty="0" err="1" smtClean="0">
                <a:solidFill>
                  <a:srgbClr val="000000"/>
                </a:solidFill>
                <a:latin typeface="Calibri"/>
                <a:cs typeface="Calibri"/>
              </a:rPr>
              <a:t>Gross</a:t>
            </a:r>
            <a:r>
              <a:rPr lang="de-DE" dirty="0" smtClean="0">
                <a:solidFill>
                  <a:srgbClr val="000000"/>
                </a:solidFill>
                <a:latin typeface="Calibri"/>
                <a:cs typeface="Calibri"/>
              </a:rPr>
              <a:t>, H. </a:t>
            </a:r>
            <a:r>
              <a:rPr lang="de-DE" dirty="0" err="1" smtClean="0">
                <a:solidFill>
                  <a:srgbClr val="000000"/>
                </a:solidFill>
                <a:latin typeface="Calibri"/>
                <a:cs typeface="Calibri"/>
              </a:rPr>
              <a:t>Huebel</a:t>
            </a:r>
            <a:r>
              <a:rPr lang="de-DE" dirty="0" smtClean="0">
                <a:solidFill>
                  <a:srgbClr val="000000"/>
                </a:solidFill>
                <a:latin typeface="Calibri"/>
                <a:cs typeface="Calibri"/>
              </a:rPr>
              <a:t> (WMI </a:t>
            </a:r>
            <a:r>
              <a:rPr lang="de-DE" dirty="0" err="1" smtClean="0">
                <a:solidFill>
                  <a:srgbClr val="000000"/>
                </a:solidFill>
                <a:latin typeface="Calibri"/>
                <a:cs typeface="Calibri"/>
              </a:rPr>
              <a:t>Munich</a:t>
            </a:r>
            <a:r>
              <a:rPr lang="de-DE" dirty="0" smtClean="0">
                <a:solidFill>
                  <a:srgbClr val="000000"/>
                </a:solidFill>
                <a:latin typeface="Calibri"/>
                <a:cs typeface="Calibri"/>
              </a:rPr>
              <a:t>)</a:t>
            </a:r>
            <a:endParaRPr lang="de-DE" dirty="0">
              <a:solidFill>
                <a:srgbClr val="000000"/>
              </a:solidFill>
              <a:latin typeface="Calibri"/>
              <a:cs typeface="Calibri"/>
            </a:endParaRPr>
          </a:p>
        </p:txBody>
      </p:sp>
      <p:sp>
        <p:nvSpPr>
          <p:cNvPr id="27" name="Textfeld 26"/>
          <p:cNvSpPr txBox="1"/>
          <p:nvPr/>
        </p:nvSpPr>
        <p:spPr>
          <a:xfrm>
            <a:off x="14719" y="5886215"/>
            <a:ext cx="5016499" cy="978729"/>
          </a:xfrm>
          <a:prstGeom prst="rect">
            <a:avLst/>
          </a:prstGeom>
          <a:noFill/>
        </p:spPr>
        <p:txBody>
          <a:bodyPr wrap="square" rtlCol="0">
            <a:spAutoFit/>
          </a:bodyPr>
          <a:lstStyle/>
          <a:p>
            <a:pPr defTabSz="914400" eaLnBrk="0" fontAlgn="base" hangingPunct="0">
              <a:lnSpc>
                <a:spcPct val="120000"/>
              </a:lnSpc>
              <a:spcBef>
                <a:spcPct val="0"/>
              </a:spcBef>
              <a:spcAft>
                <a:spcPct val="0"/>
              </a:spcAft>
            </a:pPr>
            <a:r>
              <a:rPr lang="de-AT" sz="1600" dirty="0" err="1" smtClean="0">
                <a:solidFill>
                  <a:srgbClr val="000000"/>
                </a:solidFill>
                <a:latin typeface="Calibri" pitchFamily="34" charset="0"/>
                <a:ea typeface="ＭＳ Ｐゴシック" charset="-128"/>
                <a:cs typeface="Calibri" pitchFamily="34" charset="0"/>
              </a:rPr>
              <a:t>Magnetic</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levitation</a:t>
            </a:r>
            <a:r>
              <a:rPr lang="de-AT" sz="1600" dirty="0" smtClean="0">
                <a:solidFill>
                  <a:srgbClr val="000000"/>
                </a:solidFill>
                <a:latin typeface="Calibri" pitchFamily="34" charset="0"/>
                <a:ea typeface="ＭＳ Ｐゴシック" charset="-128"/>
                <a:cs typeface="Calibri" pitchFamily="34" charset="0"/>
              </a:rPr>
              <a:t> in anti-Helmholtz </a:t>
            </a:r>
            <a:r>
              <a:rPr lang="de-AT" sz="1600" dirty="0" err="1" smtClean="0">
                <a:solidFill>
                  <a:srgbClr val="000000"/>
                </a:solidFill>
                <a:latin typeface="Calibri" pitchFamily="34" charset="0"/>
                <a:ea typeface="ＭＳ Ｐゴシック" charset="-128"/>
                <a:cs typeface="Calibri" pitchFamily="34" charset="0"/>
              </a:rPr>
              <a:t>coil</a:t>
            </a:r>
            <a:r>
              <a:rPr lang="de-AT" sz="1600" dirty="0" smtClean="0">
                <a:solidFill>
                  <a:srgbClr val="000000"/>
                </a:solidFill>
                <a:latin typeface="Calibri" pitchFamily="34" charset="0"/>
                <a:ea typeface="ＭＳ Ｐゴシック" charset="-128"/>
                <a:cs typeface="Calibri" pitchFamily="34" charset="0"/>
              </a:rPr>
              <a:t> </a:t>
            </a:r>
            <a:r>
              <a:rPr lang="de-AT" sz="1600" dirty="0" err="1" smtClean="0">
                <a:solidFill>
                  <a:srgbClr val="000000"/>
                </a:solidFill>
                <a:latin typeface="Calibri" pitchFamily="34" charset="0"/>
                <a:ea typeface="ＭＳ Ｐゴシック" charset="-128"/>
                <a:cs typeface="Calibri" pitchFamily="34" charset="0"/>
              </a:rPr>
              <a:t>configuration</a:t>
            </a:r>
            <a:endParaRPr lang="de-AT" sz="1600" dirty="0" smtClean="0">
              <a:solidFill>
                <a:srgbClr val="000000"/>
              </a:solidFill>
              <a:latin typeface="Calibri" pitchFamily="34" charset="0"/>
              <a:ea typeface="ＭＳ Ｐゴシック" charset="-128"/>
              <a:cs typeface="Calibri" pitchFamily="34" charset="0"/>
            </a:endParaRP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Trap </a:t>
            </a:r>
            <a:r>
              <a:rPr lang="de-AT" sz="1600" dirty="0" err="1" smtClean="0">
                <a:solidFill>
                  <a:srgbClr val="000000"/>
                </a:solidFill>
                <a:latin typeface="Calibri" pitchFamily="34" charset="0"/>
                <a:ea typeface="ＭＳ Ｐゴシック" charset="-128"/>
                <a:cs typeface="Calibri" pitchFamily="34" charset="0"/>
              </a:rPr>
              <a:t>frequencies</a:t>
            </a:r>
            <a:r>
              <a:rPr lang="de-AT" sz="1600" dirty="0" smtClean="0">
                <a:solidFill>
                  <a:srgbClr val="000000"/>
                </a:solidFill>
                <a:latin typeface="Calibri" pitchFamily="34" charset="0"/>
                <a:ea typeface="ＭＳ Ｐゴシック" charset="-128"/>
                <a:cs typeface="Calibri" pitchFamily="34" charset="0"/>
              </a:rPr>
              <a:t> ~ 10 kHz</a:t>
            </a:r>
          </a:p>
          <a:p>
            <a:pPr defTabSz="914400" eaLnBrk="0" fontAlgn="base" hangingPunct="0">
              <a:lnSpc>
                <a:spcPct val="120000"/>
              </a:lnSpc>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T= 20 </a:t>
            </a:r>
            <a:r>
              <a:rPr lang="de-AT" sz="1600" dirty="0" err="1" smtClean="0">
                <a:solidFill>
                  <a:srgbClr val="000000"/>
                </a:solidFill>
                <a:latin typeface="Calibri" pitchFamily="34" charset="0"/>
                <a:ea typeface="ＭＳ Ｐゴシック" charset="-128"/>
                <a:cs typeface="Calibri" pitchFamily="34" charset="0"/>
              </a:rPr>
              <a:t>mK</a:t>
            </a:r>
            <a:r>
              <a:rPr lang="de-AT" sz="1600" dirty="0" smtClean="0">
                <a:solidFill>
                  <a:srgbClr val="000000"/>
                </a:solidFill>
                <a:latin typeface="Calibri" pitchFamily="34" charset="0"/>
                <a:ea typeface="ＭＳ Ｐゴシック" charset="-128"/>
                <a:cs typeface="Calibri" pitchFamily="34" charset="0"/>
              </a:rPr>
              <a:t>, p = 1e-8 </a:t>
            </a:r>
            <a:r>
              <a:rPr lang="de-AT" sz="1600" dirty="0" err="1" smtClean="0">
                <a:solidFill>
                  <a:srgbClr val="000000"/>
                </a:solidFill>
                <a:latin typeface="Calibri" pitchFamily="34" charset="0"/>
                <a:ea typeface="ＭＳ Ｐゴシック" charset="-128"/>
                <a:cs typeface="Calibri" pitchFamily="34" charset="0"/>
              </a:rPr>
              <a:t>mbar</a:t>
            </a:r>
            <a:endParaRPr lang="de-AT" sz="1600" dirty="0">
              <a:solidFill>
                <a:srgbClr val="000000"/>
              </a:solidFill>
              <a:latin typeface="Calibri" pitchFamily="34" charset="0"/>
              <a:ea typeface="ＭＳ Ｐゴシック" charset="-128"/>
              <a:cs typeface="Calibri" pitchFamily="34" charset="0"/>
            </a:endParaRPr>
          </a:p>
        </p:txBody>
      </p:sp>
      <p:pic>
        <p:nvPicPr>
          <p:cNvPr id="28" name="Levitation_short.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6"/>
          <a:stretch>
            <a:fillRect/>
          </a:stretch>
        </p:blipFill>
        <p:spPr>
          <a:xfrm>
            <a:off x="-462507" y="795837"/>
            <a:ext cx="4572000" cy="2571750"/>
          </a:xfrm>
          <a:prstGeom prst="rect">
            <a:avLst/>
          </a:prstGeom>
        </p:spPr>
      </p:pic>
      <p:cxnSp>
        <p:nvCxnSpPr>
          <p:cNvPr id="19" name="Gerade Verbindung 18"/>
          <p:cNvCxnSpPr/>
          <p:nvPr/>
        </p:nvCxnSpPr>
        <p:spPr bwMode="auto">
          <a:xfrm>
            <a:off x="2428780" y="2356282"/>
            <a:ext cx="0" cy="287996"/>
          </a:xfrm>
          <a:prstGeom prst="line">
            <a:avLst/>
          </a:prstGeom>
          <a:noFill/>
          <a:ln w="2857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 name="Textfeld 22"/>
          <p:cNvSpPr txBox="1"/>
          <p:nvPr/>
        </p:nvSpPr>
        <p:spPr>
          <a:xfrm>
            <a:off x="2456223" y="2283211"/>
            <a:ext cx="1231377" cy="584776"/>
          </a:xfrm>
          <a:prstGeom prst="rect">
            <a:avLst/>
          </a:prstGeom>
          <a:noFill/>
        </p:spPr>
        <p:txBody>
          <a:bodyPr wrap="none" rtlCol="0">
            <a:spAutoFit/>
          </a:bodyPr>
          <a:lstStyle/>
          <a:p>
            <a:r>
              <a:rPr lang="de-DE" sz="2000" dirty="0" smtClean="0">
                <a:solidFill>
                  <a:schemeClr val="bg1"/>
                </a:solidFill>
                <a:latin typeface="Calibri"/>
                <a:cs typeface="Calibri"/>
              </a:rPr>
              <a:t>200</a:t>
            </a:r>
            <a:r>
              <a:rPr lang="de-DE" sz="2000" dirty="0" smtClean="0">
                <a:solidFill>
                  <a:schemeClr val="bg1"/>
                </a:solidFill>
                <a:latin typeface="Symbol" charset="2"/>
                <a:cs typeface="Symbol" charset="2"/>
              </a:rPr>
              <a:t>m</a:t>
            </a:r>
            <a:r>
              <a:rPr lang="de-DE" sz="2000" dirty="0" smtClean="0">
                <a:solidFill>
                  <a:schemeClr val="bg1"/>
                </a:solidFill>
                <a:latin typeface="Calibri"/>
                <a:cs typeface="Calibri"/>
              </a:rPr>
              <a:t>m</a:t>
            </a:r>
          </a:p>
          <a:p>
            <a:r>
              <a:rPr lang="de-DE" sz="1200" dirty="0" smtClean="0">
                <a:solidFill>
                  <a:schemeClr val="bg1"/>
                </a:solidFill>
                <a:latin typeface="Calibri"/>
                <a:cs typeface="Calibri"/>
              </a:rPr>
              <a:t>(4K, &lt;1e-6 </a:t>
            </a:r>
            <a:r>
              <a:rPr lang="de-DE" sz="1200" dirty="0" err="1" smtClean="0">
                <a:solidFill>
                  <a:schemeClr val="bg1"/>
                </a:solidFill>
                <a:latin typeface="Calibri"/>
                <a:cs typeface="Calibri"/>
              </a:rPr>
              <a:t>mbar</a:t>
            </a:r>
            <a:r>
              <a:rPr lang="de-DE" sz="1200" dirty="0" smtClean="0">
                <a:solidFill>
                  <a:schemeClr val="bg1"/>
                </a:solidFill>
                <a:latin typeface="Calibri"/>
                <a:cs typeface="Calibri"/>
              </a:rPr>
              <a:t>)</a:t>
            </a:r>
            <a:endParaRPr lang="de-DE" sz="1200" dirty="0">
              <a:solidFill>
                <a:schemeClr val="bg1"/>
              </a:solidFill>
              <a:latin typeface="Calibri"/>
              <a:cs typeface="Calibri"/>
            </a:endParaRPr>
          </a:p>
        </p:txBody>
      </p:sp>
    </p:spTree>
    <p:extLst>
      <p:ext uri="{BB962C8B-B14F-4D97-AF65-F5344CB8AC3E}">
        <p14:creationId xmlns:p14="http://schemas.microsoft.com/office/powerpoint/2010/main" val="13826576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mediacall" presetSubtype="0" fill="hold" nodeType="withEffect">
                                  <p:stCondLst>
                                    <p:cond delay="0"/>
                                  </p:stCondLst>
                                  <p:childTnLst>
                                    <p:cmd type="call" cmd="playFrom(0.0)">
                                      <p:cBhvr>
                                        <p:cTn id="36" dur="7400" fill="hold"/>
                                        <p:tgtEl>
                                          <p:spTgt spid="28"/>
                                        </p:tgtEl>
                                      </p:cBhvr>
                                    </p:cmd>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2" presetClass="mediacall" presetSubtype="0" fill="hold" nodeType="clickEffect">
                                  <p:stCondLst>
                                    <p:cond delay="0"/>
                                  </p:stCondLst>
                                  <p:childTnLst>
                                    <p:cmd type="call" cmd="togglePause">
                                      <p:cBhvr>
                                        <p:cTn id="45" dur="1" fill="hold"/>
                                        <p:tgtEl>
                                          <p:spTgt spid="28"/>
                                        </p:tgtEl>
                                      </p:cBhvr>
                                    </p:cmd>
                                  </p:childTnLst>
                                </p:cTn>
                              </p:par>
                            </p:childTnLst>
                          </p:cTn>
                        </p:par>
                      </p:childTnLst>
                    </p:cTn>
                  </p:par>
                </p:childTnLst>
              </p:cTn>
              <p:nextCondLst>
                <p:cond evt="onClick" delay="0">
                  <p:tgtEl>
                    <p:spTgt spid="28"/>
                  </p:tgtEl>
                </p:cond>
              </p:nextCondLst>
            </p:seq>
            <p:video>
              <p:cMediaNode vol="80000">
                <p:cTn id="46" repeatCount="indefinite" fill="hold" display="0">
                  <p:stCondLst>
                    <p:cond delay="indefinite"/>
                  </p:stCondLst>
                </p:cTn>
                <p:tgtEl>
                  <p:spTgt spid="28"/>
                </p:tgtEl>
              </p:cMediaNode>
            </p:video>
          </p:childTnLst>
        </p:cTn>
      </p:par>
    </p:tnLst>
    <p:bldLst>
      <p:bldP spid="8" grpId="0"/>
      <p:bldP spid="12" grpId="0"/>
      <p:bldP spid="20" grpId="0"/>
      <p:bldP spid="25" grpId="0"/>
      <p:bldP spid="26" grpId="0"/>
      <p:bldP spid="21" grpId="0"/>
      <p:bldP spid="15" grpId="0" animBg="1"/>
      <p:bldP spid="27" grpId="0"/>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571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273" y="802075"/>
            <a:ext cx="5108575" cy="331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5698" name="AutoShape 2"/>
          <p:cNvSpPr>
            <a:spLocks noChangeArrowheads="1"/>
          </p:cNvSpPr>
          <p:nvPr/>
        </p:nvSpPr>
        <p:spPr bwMode="auto">
          <a:xfrm>
            <a:off x="79375" y="4162425"/>
            <a:ext cx="2565400" cy="1870075"/>
          </a:xfrm>
          <a:prstGeom prst="roundRect">
            <a:avLst>
              <a:gd name="adj" fmla="val 16667"/>
            </a:avLst>
          </a:prstGeom>
          <a:solidFill>
            <a:schemeClr val="bg1"/>
          </a:solidFill>
          <a:ln w="50800">
            <a:solidFill>
              <a:srgbClr val="FF0000"/>
            </a:solidFill>
            <a:round/>
            <a:headEnd/>
            <a:tailEnd/>
          </a:ln>
          <a:effectLst>
            <a:outerShdw dist="107763" dir="2700000" algn="ctr" rotWithShape="0">
              <a:schemeClr val="bg2">
                <a:alpha val="50000"/>
              </a:schemeClr>
            </a:outerShdw>
          </a:effec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p:pic>
        <p:nvPicPr>
          <p:cNvPr id="22057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9950" y="1835150"/>
            <a:ext cx="3397250" cy="230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p14="http://schemas.microsoft.com/office/powerpoint/2010/main">
        <mc:Choice Requires="p14">
          <p:contentPart p14:bwMode="auto" r:id="rId5">
            <p14:nvContentPartPr>
              <p14:cNvPr id="2205704" name="Ink 8"/>
              <p14:cNvContentPartPr>
                <a14:cpLocks xmlns:a14="http://schemas.microsoft.com/office/drawing/2010/main" noRot="1" noChangeAspect="1" noEditPoints="1" noChangeArrowheads="1" noChangeShapeType="1"/>
              </p14:cNvContentPartPr>
              <p14:nvPr/>
            </p14:nvContentPartPr>
            <p14:xfrm>
              <a:off x="285750" y="4419600"/>
              <a:ext cx="693738" cy="260350"/>
            </p14:xfrm>
          </p:contentPart>
        </mc:Choice>
        <mc:Fallback xmlns="">
          <p:pic>
            <p:nvPicPr>
              <p:cNvPr id="2205704" name="Ink 8"/>
              <p:cNvPicPr>
                <a:picLocks noRot="1" noChangeAspect="1" noEditPoints="1" noChangeArrowheads="1" noChangeShapeType="1"/>
              </p:cNvPicPr>
              <p:nvPr/>
            </p:nvPicPr>
            <p:blipFill>
              <a:blip r:embed="rId6"/>
              <a:stretch>
                <a:fillRect/>
              </a:stretch>
            </p:blipFill>
            <p:spPr>
              <a:xfrm>
                <a:off x="280353" y="4415644"/>
                <a:ext cx="710290" cy="26718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05705" name="Ink 9"/>
              <p14:cNvContentPartPr>
                <a14:cpLocks xmlns:a14="http://schemas.microsoft.com/office/drawing/2010/main" noRot="1" noChangeAspect="1" noEditPoints="1" noChangeArrowheads="1" noChangeShapeType="1"/>
              </p14:cNvContentPartPr>
              <p14:nvPr/>
            </p14:nvContentPartPr>
            <p14:xfrm>
              <a:off x="525463" y="4699000"/>
              <a:ext cx="1873250" cy="1062038"/>
            </p14:xfrm>
          </p:contentPart>
        </mc:Choice>
        <mc:Fallback xmlns="">
          <p:pic>
            <p:nvPicPr>
              <p:cNvPr id="2205705" name="Ink 9"/>
              <p:cNvPicPr>
                <a:picLocks noRot="1" noChangeAspect="1" noEditPoints="1" noChangeArrowheads="1" noChangeShapeType="1"/>
              </p:cNvPicPr>
              <p:nvPr/>
            </p:nvPicPr>
            <p:blipFill>
              <a:blip r:embed="rId8"/>
              <a:stretch>
                <a:fillRect/>
              </a:stretch>
            </p:blipFill>
            <p:spPr>
              <a:xfrm>
                <a:off x="519702" y="4690000"/>
                <a:ext cx="1881531" cy="1073918"/>
              </a:xfrm>
              <a:prstGeom prst="rect">
                <a:avLst/>
              </a:prstGeom>
            </p:spPr>
          </p:pic>
        </mc:Fallback>
      </mc:AlternateContent>
      <p:sp>
        <p:nvSpPr>
          <p:cNvPr id="2205706" name="AutoShape 10"/>
          <p:cNvSpPr>
            <a:spLocks noChangeArrowheads="1"/>
          </p:cNvSpPr>
          <p:nvPr/>
        </p:nvSpPr>
        <p:spPr bwMode="auto">
          <a:xfrm>
            <a:off x="49213" y="1058863"/>
            <a:ext cx="2565400" cy="1870075"/>
          </a:xfrm>
          <a:prstGeom prst="roundRect">
            <a:avLst>
              <a:gd name="adj" fmla="val 16667"/>
            </a:avLst>
          </a:prstGeom>
          <a:solidFill>
            <a:schemeClr val="bg1"/>
          </a:solidFill>
          <a:ln w="50800">
            <a:solidFill>
              <a:srgbClr val="FF0000"/>
            </a:solidFill>
            <a:round/>
            <a:headEnd/>
            <a:tailEnd/>
          </a:ln>
          <a:effectLst>
            <a:outerShdw dist="107763" dir="2700000" algn="ctr" rotWithShape="0">
              <a:schemeClr val="bg2">
                <a:alpha val="50000"/>
              </a:schemeClr>
            </a:outerShdw>
          </a:effectLst>
        </p:spPr>
        <p:txBody>
          <a:bodyPr wrap="none" anchor="ct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p:sp>
        <p:nvSpPr>
          <p:cNvPr id="2205707" name="Line 11"/>
          <p:cNvSpPr>
            <a:spLocks noChangeShapeType="1"/>
          </p:cNvSpPr>
          <p:nvPr/>
        </p:nvSpPr>
        <p:spPr bwMode="auto">
          <a:xfrm>
            <a:off x="1309688" y="3206750"/>
            <a:ext cx="0" cy="696913"/>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14400" eaLnBrk="0" fontAlgn="base" hangingPunct="0">
              <a:spcBef>
                <a:spcPct val="0"/>
              </a:spcBef>
              <a:spcAft>
                <a:spcPct val="0"/>
              </a:spcAft>
            </a:pPr>
            <a:endParaRPr lang="de-AT" sz="1600">
              <a:solidFill>
                <a:srgbClr val="000000"/>
              </a:solidFill>
              <a:latin typeface="Arial"/>
              <a:ea typeface="ＭＳ Ｐゴシック" charset="-128"/>
            </a:endParaRPr>
          </a:p>
        </p:txBody>
      </p:sp>
      <mc:AlternateContent xmlns:mc="http://schemas.openxmlformats.org/markup-compatibility/2006" xmlns:p14="http://schemas.microsoft.com/office/powerpoint/2010/main">
        <mc:Choice Requires="p14">
          <p:contentPart p14:bwMode="auto" r:id="rId9">
            <p14:nvContentPartPr>
              <p14:cNvPr id="2205708" name="Ink 12"/>
              <p14:cNvContentPartPr>
                <a14:cpLocks xmlns:a14="http://schemas.microsoft.com/office/drawing/2010/main" noRot="1" noChangeAspect="1" noEditPoints="1" noChangeArrowheads="1" noChangeShapeType="1"/>
              </p14:cNvContentPartPr>
              <p14:nvPr/>
            </p14:nvContentPartPr>
            <p14:xfrm>
              <a:off x="815975" y="1214438"/>
              <a:ext cx="361950" cy="255587"/>
            </p14:xfrm>
          </p:contentPart>
        </mc:Choice>
        <mc:Fallback xmlns="">
          <p:pic>
            <p:nvPicPr>
              <p:cNvPr id="2205708" name="Ink 12"/>
              <p:cNvPicPr>
                <a:picLocks noRot="1" noChangeAspect="1" noEditPoints="1" noChangeArrowheads="1" noChangeShapeType="1"/>
              </p:cNvPicPr>
              <p:nvPr/>
            </p:nvPicPr>
            <p:blipFill>
              <a:blip r:embed="rId10"/>
              <a:stretch>
                <a:fillRect/>
              </a:stretch>
            </p:blipFill>
            <p:spPr>
              <a:xfrm>
                <a:off x="804810" y="1210118"/>
                <a:ext cx="380678" cy="272866"/>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05709" name="Ink 13"/>
              <p14:cNvContentPartPr>
                <a14:cpLocks xmlns:a14="http://schemas.microsoft.com/office/drawing/2010/main" noRot="1" noChangeAspect="1" noEditPoints="1" noChangeArrowheads="1" noChangeShapeType="1"/>
              </p14:cNvContentPartPr>
              <p14:nvPr/>
            </p14:nvContentPartPr>
            <p14:xfrm>
              <a:off x="550863" y="1368425"/>
              <a:ext cx="115887" cy="101600"/>
            </p14:xfrm>
          </p:contentPart>
        </mc:Choice>
        <mc:Fallback xmlns="">
          <p:pic>
            <p:nvPicPr>
              <p:cNvPr id="2205709" name="Ink 13"/>
              <p:cNvPicPr>
                <a:picLocks noRot="1" noChangeAspect="1" noEditPoints="1" noChangeArrowheads="1" noChangeShapeType="1"/>
              </p:cNvPicPr>
              <p:nvPr/>
            </p:nvPicPr>
            <p:blipFill>
              <a:blip r:embed="rId12"/>
              <a:stretch>
                <a:fillRect/>
              </a:stretch>
            </p:blipFill>
            <p:spPr>
              <a:xfrm>
                <a:off x="539346" y="1355095"/>
                <a:ext cx="138920" cy="120335"/>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205710" name="Ink 14"/>
              <p14:cNvContentPartPr>
                <a14:cpLocks xmlns:a14="http://schemas.microsoft.com/office/drawing/2010/main" noRot="1" noChangeAspect="1" noEditPoints="1" noChangeArrowheads="1" noChangeShapeType="1"/>
              </p14:cNvContentPartPr>
              <p14:nvPr/>
            </p14:nvContentPartPr>
            <p14:xfrm>
              <a:off x="406400" y="1423988"/>
              <a:ext cx="1631950" cy="1236662"/>
            </p14:xfrm>
          </p:contentPart>
        </mc:Choice>
        <mc:Fallback xmlns="">
          <p:pic>
            <p:nvPicPr>
              <p:cNvPr id="2205710" name="Ink 14"/>
              <p:cNvPicPr>
                <a:picLocks noRot="1" noChangeAspect="1" noEditPoints="1" noChangeArrowheads="1" noChangeShapeType="1"/>
              </p:cNvPicPr>
              <p:nvPr/>
            </p:nvPicPr>
            <p:blipFill>
              <a:blip r:embed="rId14"/>
              <a:stretch>
                <a:fillRect/>
              </a:stretch>
            </p:blipFill>
            <p:spPr>
              <a:xfrm>
                <a:off x="395240" y="1411027"/>
                <a:ext cx="1657151" cy="1253943"/>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205711" name="Ink 15"/>
              <p14:cNvContentPartPr>
                <a14:cpLocks xmlns:a14="http://schemas.microsoft.com/office/drawing/2010/main" noRot="1" noChangeAspect="1" noEditPoints="1" noChangeArrowheads="1" noChangeShapeType="1"/>
              </p14:cNvContentPartPr>
              <p14:nvPr/>
            </p14:nvContentPartPr>
            <p14:xfrm>
              <a:off x="709613" y="1211263"/>
              <a:ext cx="1620837" cy="1504950"/>
            </p14:xfrm>
          </p:contentPart>
        </mc:Choice>
        <mc:Fallback xmlns="">
          <p:pic>
            <p:nvPicPr>
              <p:cNvPr id="2205711" name="Ink 15"/>
              <p:cNvPicPr>
                <a:picLocks noRot="1" noChangeAspect="1" noEditPoints="1" noChangeArrowheads="1" noChangeShapeType="1"/>
              </p:cNvPicPr>
              <p:nvPr/>
            </p:nvPicPr>
            <p:blipFill>
              <a:blip r:embed="rId16"/>
              <a:stretch>
                <a:fillRect/>
              </a:stretch>
            </p:blipFill>
            <p:spPr>
              <a:xfrm>
                <a:off x="700612" y="1206943"/>
                <a:ext cx="1634518" cy="1516831"/>
              </a:xfrm>
              <a:prstGeom prst="rect">
                <a:avLst/>
              </a:prstGeom>
            </p:spPr>
          </p:pic>
        </mc:Fallback>
      </mc:AlternateContent>
      <p:sp>
        <p:nvSpPr>
          <p:cNvPr id="2205712" name="Text Box 16"/>
          <p:cNvSpPr txBox="1">
            <a:spLocks noChangeArrowheads="1"/>
          </p:cNvSpPr>
          <p:nvPr/>
        </p:nvSpPr>
        <p:spPr bwMode="auto">
          <a:xfrm>
            <a:off x="95250" y="-54040"/>
            <a:ext cx="6266639" cy="76944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Bef>
                <a:spcPct val="50000"/>
              </a:spcBef>
              <a:spcAft>
                <a:spcPct val="0"/>
              </a:spcAft>
            </a:pPr>
            <a:r>
              <a:rPr lang="de-DE" sz="2200" b="1" dirty="0">
                <a:solidFill>
                  <a:srgbClr val="333399"/>
                </a:solidFill>
                <a:effectLst>
                  <a:outerShdw blurRad="38100" dist="38100" dir="2700000" algn="tl">
                    <a:srgbClr val="C0C0C0"/>
                  </a:outerShdw>
                </a:effectLst>
                <a:latin typeface="Arial"/>
                <a:ea typeface="ＭＳ Ｐゴシック" charset="-128"/>
              </a:rPr>
              <a:t>Superposition </a:t>
            </a:r>
            <a:r>
              <a:rPr lang="de-DE" sz="2200" b="1" dirty="0" err="1">
                <a:solidFill>
                  <a:srgbClr val="333399"/>
                </a:solidFill>
                <a:effectLst>
                  <a:outerShdw blurRad="38100" dist="38100" dir="2700000" algn="tl">
                    <a:srgbClr val="C0C0C0"/>
                  </a:outerShdw>
                </a:effectLst>
                <a:latin typeface="Arial"/>
                <a:ea typeface="ＭＳ Ｐゴシック" charset="-128"/>
              </a:rPr>
              <a:t>of</a:t>
            </a:r>
            <a:r>
              <a:rPr lang="de-DE" sz="2200" b="1" dirty="0">
                <a:solidFill>
                  <a:srgbClr val="333399"/>
                </a:solidFill>
                <a:effectLst>
                  <a:outerShdw blurRad="38100" dist="38100" dir="2700000" algn="tl">
                    <a:srgbClr val="C0C0C0"/>
                  </a:outerShdw>
                </a:effectLst>
                <a:latin typeface="Arial"/>
                <a:ea typeface="ＭＳ Ｐゴシック" charset="-128"/>
              </a:rPr>
              <a:t> </a:t>
            </a:r>
            <a:r>
              <a:rPr lang="de-DE" sz="2200" b="1" dirty="0" err="1">
                <a:solidFill>
                  <a:srgbClr val="333399"/>
                </a:solidFill>
                <a:effectLst>
                  <a:outerShdw blurRad="38100" dist="38100" dir="2700000" algn="tl">
                    <a:srgbClr val="C0C0C0"/>
                  </a:outerShdw>
                </a:effectLst>
                <a:latin typeface="Arial"/>
                <a:ea typeface="ＭＳ Ｐゴシック" charset="-128"/>
              </a:rPr>
              <a:t>macroscopic</a:t>
            </a:r>
            <a:r>
              <a:rPr lang="de-DE" sz="2200" b="1" dirty="0">
                <a:solidFill>
                  <a:srgbClr val="333399"/>
                </a:solidFill>
                <a:effectLst>
                  <a:outerShdw blurRad="38100" dist="38100" dir="2700000" algn="tl">
                    <a:srgbClr val="C0C0C0"/>
                  </a:outerShdw>
                </a:effectLst>
                <a:latin typeface="Arial"/>
                <a:ea typeface="ＭＳ Ｐゴシック" charset="-128"/>
              </a:rPr>
              <a:t> </a:t>
            </a:r>
            <a:r>
              <a:rPr lang="de-DE" sz="2200" b="1" dirty="0" err="1">
                <a:solidFill>
                  <a:srgbClr val="333399"/>
                </a:solidFill>
                <a:effectLst>
                  <a:outerShdw blurRad="38100" dist="38100" dir="2700000" algn="tl">
                    <a:srgbClr val="C0C0C0"/>
                  </a:outerShdw>
                </a:effectLst>
                <a:latin typeface="Arial"/>
                <a:ea typeface="ＭＳ Ｐゴシック" charset="-128"/>
              </a:rPr>
              <a:t>distinct</a:t>
            </a:r>
            <a:r>
              <a:rPr lang="de-DE" sz="2200" b="1" dirty="0">
                <a:solidFill>
                  <a:srgbClr val="333399"/>
                </a:solidFill>
                <a:effectLst>
                  <a:outerShdw blurRad="38100" dist="38100" dir="2700000" algn="tl">
                    <a:srgbClr val="C0C0C0"/>
                  </a:outerShdw>
                </a:effectLst>
                <a:latin typeface="Arial"/>
                <a:ea typeface="ＭＳ Ｐゴシック" charset="-128"/>
              </a:rPr>
              <a:t> </a:t>
            </a:r>
            <a:r>
              <a:rPr lang="de-DE" sz="2200" b="1" dirty="0" err="1">
                <a:solidFill>
                  <a:srgbClr val="333399"/>
                </a:solidFill>
                <a:effectLst>
                  <a:outerShdw blurRad="38100" dist="38100" dir="2700000" algn="tl">
                    <a:srgbClr val="C0C0C0"/>
                  </a:outerShdw>
                </a:effectLst>
                <a:latin typeface="Arial"/>
                <a:ea typeface="ＭＳ Ｐゴシック" charset="-128"/>
              </a:rPr>
              <a:t>states</a:t>
            </a:r>
            <a:r>
              <a:rPr lang="de-DE" sz="2200" b="1" dirty="0">
                <a:solidFill>
                  <a:srgbClr val="333399"/>
                </a:solidFill>
                <a:effectLst>
                  <a:outerShdw blurRad="38100" dist="38100" dir="2700000" algn="tl">
                    <a:srgbClr val="C0C0C0"/>
                  </a:outerShdw>
                </a:effectLst>
                <a:latin typeface="Arial"/>
                <a:ea typeface="ＭＳ Ｐゴシック" charset="-128"/>
              </a:rPr>
              <a:t> via </a:t>
            </a:r>
            <a:r>
              <a:rPr lang="de-DE" sz="2200" b="1" dirty="0" err="1">
                <a:solidFill>
                  <a:srgbClr val="333399"/>
                </a:solidFill>
                <a:effectLst>
                  <a:outerShdw blurRad="38100" dist="38100" dir="2700000" algn="tl">
                    <a:srgbClr val="C0C0C0"/>
                  </a:outerShdw>
                </a:effectLst>
                <a:latin typeface="Arial"/>
                <a:ea typeface="ＭＳ Ｐゴシック" charset="-128"/>
              </a:rPr>
              <a:t>free</a:t>
            </a:r>
            <a:r>
              <a:rPr lang="de-DE" sz="2200" b="1" dirty="0">
                <a:solidFill>
                  <a:srgbClr val="333399"/>
                </a:solidFill>
                <a:effectLst>
                  <a:outerShdw blurRad="38100" dist="38100" dir="2700000" algn="tl">
                    <a:srgbClr val="C0C0C0"/>
                  </a:outerShdw>
                </a:effectLst>
                <a:latin typeface="Arial"/>
                <a:ea typeface="ＭＳ Ｐゴシック" charset="-128"/>
              </a:rPr>
              <a:t> fall?</a:t>
            </a:r>
          </a:p>
        </p:txBody>
      </p:sp>
      <p:pic>
        <p:nvPicPr>
          <p:cNvPr id="2205713"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69175" y="63500"/>
            <a:ext cx="1711325" cy="1162050"/>
          </a:xfrm>
          <a:prstGeom prst="rect">
            <a:avLst/>
          </a:prstGeom>
          <a:noFill/>
          <a:ln w="254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05715" name="Picture 1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59066" y="2917825"/>
            <a:ext cx="1579563" cy="127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05716" name="Picture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22586" y="4118363"/>
            <a:ext cx="52863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5703" name="Rectangle 7"/>
          <p:cNvSpPr>
            <a:spLocks noChangeArrowheads="1"/>
          </p:cNvSpPr>
          <p:nvPr/>
        </p:nvSpPr>
        <p:spPr bwMode="auto">
          <a:xfrm>
            <a:off x="-13648" y="6484960"/>
            <a:ext cx="4080681" cy="374571"/>
          </a:xfrm>
          <a:prstGeom prst="round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t="100000" r="100000"/>
            </a:path>
            <a:tileRect l="-100000" b="-100000"/>
          </a:gradFill>
          <a:ln>
            <a:noFill/>
          </a:ln>
          <a:effectLst/>
          <a:scene3d>
            <a:camera prst="orthographicFront">
              <a:rot lat="0" lon="0" rev="0"/>
            </a:camera>
            <a:lightRig rig="contrasting" dir="t">
              <a:rot lat="0" lon="0" rev="7800000"/>
            </a:lightRig>
          </a:scene3d>
          <a:sp3d>
            <a:bevelT w="139700" h="139700"/>
          </a:sp3d>
          <a:extLst/>
        </p:spPr>
        <p:txBody>
          <a:bodyPr wrap="square">
            <a:spAutoFit/>
          </a:bodyPr>
          <a:lstStyle/>
          <a:p>
            <a:pPr algn="r" defTabSz="914400" eaLnBrk="0" fontAlgn="base" hangingPunct="0">
              <a:spcBef>
                <a:spcPct val="0"/>
              </a:spcBef>
              <a:spcAft>
                <a:spcPct val="0"/>
              </a:spcAft>
            </a:pPr>
            <a:r>
              <a:rPr lang="de-DE" sz="1600" dirty="0">
                <a:solidFill>
                  <a:srgbClr val="000000"/>
                </a:solidFill>
                <a:latin typeface="Calibri" pitchFamily="34" charset="0"/>
                <a:ea typeface="ＭＳ Ｐゴシック" charset="-128"/>
                <a:cs typeface="Calibri" pitchFamily="34" charset="0"/>
              </a:rPr>
              <a:t>O. Romero-</a:t>
            </a:r>
            <a:r>
              <a:rPr lang="de-DE" sz="1600" dirty="0" err="1">
                <a:solidFill>
                  <a:srgbClr val="000000"/>
                </a:solidFill>
                <a:latin typeface="Calibri" pitchFamily="34" charset="0"/>
                <a:ea typeface="ＭＳ Ｐゴシック" charset="-128"/>
                <a:cs typeface="Calibri" pitchFamily="34" charset="0"/>
              </a:rPr>
              <a:t>Isart</a:t>
            </a:r>
            <a:r>
              <a:rPr lang="de-DE" sz="1600" dirty="0">
                <a:solidFill>
                  <a:srgbClr val="000000"/>
                </a:solidFill>
                <a:latin typeface="Calibri" pitchFamily="34" charset="0"/>
                <a:ea typeface="ＭＳ Ｐゴシック" charset="-128"/>
                <a:cs typeface="Calibri" pitchFamily="34" charset="0"/>
              </a:rPr>
              <a:t> et al., PRL 107, 020405 (2011)</a:t>
            </a:r>
          </a:p>
        </p:txBody>
      </p:sp>
    </p:spTree>
    <p:extLst>
      <p:ext uri="{BB962C8B-B14F-4D97-AF65-F5344CB8AC3E}">
        <p14:creationId xmlns:p14="http://schemas.microsoft.com/office/powerpoint/2010/main" val="219268829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63502" y="84086"/>
            <a:ext cx="7445375" cy="4001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a:spcBef>
                <a:spcPct val="50000"/>
              </a:spcBef>
            </a:pPr>
            <a:r>
              <a:rPr lang="de-DE" sz="2000" b="1" dirty="0" err="1" smtClean="0">
                <a:solidFill>
                  <a:srgbClr val="333399"/>
                </a:solidFill>
                <a:latin typeface="Arial" pitchFamily="34" charset="0"/>
                <a:cs typeface="Arial" pitchFamily="34" charset="0"/>
              </a:rPr>
              <a:t>Measuring</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gravity</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between</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microscopic</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source</a:t>
            </a:r>
            <a:r>
              <a:rPr lang="de-DE" sz="2000" b="1" dirty="0" smtClean="0">
                <a:solidFill>
                  <a:srgbClr val="333399"/>
                </a:solidFill>
                <a:latin typeface="Arial" pitchFamily="34" charset="0"/>
                <a:cs typeface="Arial" pitchFamily="34" charset="0"/>
              </a:rPr>
              <a:t> </a:t>
            </a:r>
            <a:r>
              <a:rPr lang="de-DE" sz="2000" b="1" dirty="0" err="1" smtClean="0">
                <a:solidFill>
                  <a:srgbClr val="333399"/>
                </a:solidFill>
                <a:latin typeface="Arial" pitchFamily="34" charset="0"/>
                <a:cs typeface="Arial" pitchFamily="34" charset="0"/>
              </a:rPr>
              <a:t>masses</a:t>
            </a:r>
            <a:r>
              <a:rPr lang="de-DE" sz="2000" b="1" dirty="0" smtClean="0">
                <a:solidFill>
                  <a:srgbClr val="333399"/>
                </a:solidFill>
                <a:latin typeface="Arial" pitchFamily="34" charset="0"/>
                <a:cs typeface="Arial" pitchFamily="34" charset="0"/>
              </a:rPr>
              <a:t> ?</a:t>
            </a:r>
          </a:p>
        </p:txBody>
      </p:sp>
      <p:pic>
        <p:nvPicPr>
          <p:cNvPr id="10" name="Bild 9"/>
          <p:cNvPicPr>
            <a:picLocks noChangeAspect="1"/>
          </p:cNvPicPr>
          <p:nvPr/>
        </p:nvPicPr>
        <p:blipFill>
          <a:blip r:embed="rId3"/>
          <a:stretch>
            <a:fillRect/>
          </a:stretch>
        </p:blipFill>
        <p:spPr>
          <a:xfrm>
            <a:off x="9269365" y="2034748"/>
            <a:ext cx="4308037" cy="2481429"/>
          </a:xfrm>
          <a:prstGeom prst="rect">
            <a:avLst/>
          </a:prstGeom>
        </p:spPr>
      </p:pic>
      <p:sp>
        <p:nvSpPr>
          <p:cNvPr id="11" name="Textfeld 10"/>
          <p:cNvSpPr txBox="1"/>
          <p:nvPr/>
        </p:nvSpPr>
        <p:spPr>
          <a:xfrm>
            <a:off x="9645270" y="5030067"/>
            <a:ext cx="5867812" cy="970522"/>
          </a:xfrm>
          <a:prstGeom prst="rect">
            <a:avLst/>
          </a:prstGeom>
          <a:noFill/>
          <a:ln>
            <a:solidFill>
              <a:srgbClr val="FF0000"/>
            </a:solidFill>
          </a:ln>
        </p:spPr>
        <p:txBody>
          <a:bodyPr wrap="none" rtlCol="0">
            <a:spAutoFit/>
          </a:bodyPr>
          <a:lstStyle/>
          <a:p>
            <a:pPr>
              <a:lnSpc>
                <a:spcPct val="120000"/>
              </a:lnSpc>
            </a:pPr>
            <a:r>
              <a:rPr lang="de-DE" sz="1600" dirty="0" smtClean="0">
                <a:solidFill>
                  <a:srgbClr val="000000"/>
                </a:solidFill>
                <a:latin typeface="Times"/>
                <a:cs typeface="Times"/>
              </a:rPr>
              <a:t>Thermal </a:t>
            </a:r>
            <a:r>
              <a:rPr lang="de-DE" sz="1600" dirty="0" err="1" smtClean="0">
                <a:solidFill>
                  <a:srgbClr val="000000"/>
                </a:solidFill>
                <a:latin typeface="Times"/>
                <a:cs typeface="Times"/>
              </a:rPr>
              <a:t>force</a:t>
            </a:r>
            <a:r>
              <a:rPr lang="de-DE" sz="1600" dirty="0" smtClean="0">
                <a:solidFill>
                  <a:srgbClr val="000000"/>
                </a:solidFill>
                <a:latin typeface="Times"/>
                <a:cs typeface="Times"/>
              </a:rPr>
              <a:t> </a:t>
            </a:r>
            <a:r>
              <a:rPr lang="de-DE" sz="1600" dirty="0" err="1" smtClean="0">
                <a:solidFill>
                  <a:srgbClr val="000000"/>
                </a:solidFill>
                <a:latin typeface="Times"/>
                <a:cs typeface="Times"/>
              </a:rPr>
              <a:t>noise</a:t>
            </a:r>
            <a:r>
              <a:rPr lang="de-DE" sz="1600" dirty="0" smtClean="0">
                <a:solidFill>
                  <a:srgbClr val="000000"/>
                </a:solidFill>
                <a:latin typeface="Times"/>
                <a:cs typeface="Times"/>
              </a:rPr>
              <a:t> </a:t>
            </a:r>
            <a:r>
              <a:rPr lang="de-DE" sz="1600" dirty="0" err="1" smtClean="0">
                <a:solidFill>
                  <a:srgbClr val="000000"/>
                </a:solidFill>
                <a:latin typeface="Times"/>
                <a:cs typeface="Times"/>
              </a:rPr>
              <a:t>F</a:t>
            </a:r>
            <a:r>
              <a:rPr lang="de-DE" sz="1600" baseline="-25000" dirty="0" err="1" smtClean="0">
                <a:solidFill>
                  <a:srgbClr val="000000"/>
                </a:solidFill>
                <a:latin typeface="Times"/>
                <a:cs typeface="Times"/>
              </a:rPr>
              <a:t>th</a:t>
            </a:r>
            <a:r>
              <a:rPr lang="de-DE" sz="1600" dirty="0" smtClean="0">
                <a:solidFill>
                  <a:srgbClr val="000000"/>
                </a:solidFill>
                <a:latin typeface="Times"/>
                <a:cs typeface="Times"/>
              </a:rPr>
              <a:t> = 7 x 10</a:t>
            </a:r>
            <a:r>
              <a:rPr lang="de-DE" sz="1600" baseline="30000" dirty="0" smtClean="0">
                <a:solidFill>
                  <a:srgbClr val="000000"/>
                </a:solidFill>
                <a:latin typeface="Times"/>
                <a:cs typeface="Times"/>
              </a:rPr>
              <a:t>-16</a:t>
            </a:r>
            <a:r>
              <a:rPr lang="de-DE" sz="1600" dirty="0" smtClean="0">
                <a:solidFill>
                  <a:srgbClr val="000000"/>
                </a:solidFill>
                <a:latin typeface="Times"/>
                <a:cs typeface="Times"/>
              </a:rPr>
              <a:t> N</a:t>
            </a:r>
          </a:p>
          <a:p>
            <a:pPr>
              <a:lnSpc>
                <a:spcPct val="120000"/>
              </a:lnSpc>
            </a:pPr>
            <a:r>
              <a:rPr lang="de-DE" sz="1600" dirty="0" err="1" smtClean="0">
                <a:solidFill>
                  <a:srgbClr val="000000"/>
                </a:solidFill>
                <a:latin typeface="Times"/>
                <a:cs typeface="Times"/>
              </a:rPr>
              <a:t>Displacement</a:t>
            </a:r>
            <a:r>
              <a:rPr lang="de-DE" sz="1600" dirty="0" smtClean="0">
                <a:solidFill>
                  <a:srgbClr val="000000"/>
                </a:solidFill>
                <a:latin typeface="Times"/>
                <a:cs typeface="Times"/>
              </a:rPr>
              <a:t> </a:t>
            </a:r>
            <a:r>
              <a:rPr lang="de-DE" sz="1600" dirty="0" err="1" smtClean="0">
                <a:solidFill>
                  <a:srgbClr val="000000"/>
                </a:solidFill>
                <a:latin typeface="Times"/>
                <a:cs typeface="Times"/>
              </a:rPr>
              <a:t>noise</a:t>
            </a:r>
            <a:r>
              <a:rPr lang="de-DE" sz="1600" dirty="0" smtClean="0">
                <a:solidFill>
                  <a:srgbClr val="000000"/>
                </a:solidFill>
                <a:latin typeface="Times"/>
                <a:cs typeface="Times"/>
              </a:rPr>
              <a:t> </a:t>
            </a:r>
            <a:r>
              <a:rPr lang="de-DE" sz="1600" dirty="0" err="1" smtClean="0">
                <a:solidFill>
                  <a:srgbClr val="000000"/>
                </a:solidFill>
                <a:latin typeface="Times"/>
                <a:cs typeface="Times"/>
              </a:rPr>
              <a:t>S</a:t>
            </a:r>
            <a:r>
              <a:rPr lang="de-DE" sz="1600" baseline="-25000" dirty="0" err="1" smtClean="0">
                <a:solidFill>
                  <a:srgbClr val="000000"/>
                </a:solidFill>
                <a:latin typeface="Times"/>
                <a:cs typeface="Times"/>
              </a:rPr>
              <a:t>xx</a:t>
            </a:r>
            <a:r>
              <a:rPr lang="de-DE" sz="1600" dirty="0" smtClean="0">
                <a:solidFill>
                  <a:srgbClr val="000000"/>
                </a:solidFill>
                <a:latin typeface="Times"/>
                <a:cs typeface="Times"/>
              </a:rPr>
              <a:t>(</a:t>
            </a:r>
            <a:r>
              <a:rPr lang="de-DE" sz="1600" dirty="0" err="1" smtClean="0">
                <a:solidFill>
                  <a:srgbClr val="000000"/>
                </a:solidFill>
                <a:latin typeface="Symbol" charset="2"/>
                <a:cs typeface="Symbol" charset="2"/>
              </a:rPr>
              <a:t>w</a:t>
            </a:r>
            <a:r>
              <a:rPr lang="de-DE" sz="1600" baseline="-25000" dirty="0" err="1" smtClean="0">
                <a:solidFill>
                  <a:srgbClr val="000000"/>
                </a:solidFill>
                <a:latin typeface="Times"/>
                <a:cs typeface="Times"/>
              </a:rPr>
              <a:t>m</a:t>
            </a:r>
            <a:r>
              <a:rPr lang="de-DE" sz="1600" dirty="0" smtClean="0">
                <a:solidFill>
                  <a:srgbClr val="000000"/>
                </a:solidFill>
                <a:latin typeface="Times"/>
                <a:cs typeface="Times"/>
              </a:rPr>
              <a:t>)</a:t>
            </a:r>
            <a:r>
              <a:rPr lang="de-DE" sz="1600" baseline="30000" dirty="0" smtClean="0">
                <a:solidFill>
                  <a:srgbClr val="000000"/>
                </a:solidFill>
                <a:latin typeface="Times"/>
                <a:cs typeface="Times"/>
              </a:rPr>
              <a:t>0.5</a:t>
            </a:r>
            <a:r>
              <a:rPr lang="de-DE" sz="1600" dirty="0" smtClean="0">
                <a:solidFill>
                  <a:srgbClr val="000000"/>
                </a:solidFill>
                <a:latin typeface="Times"/>
                <a:cs typeface="Times"/>
              </a:rPr>
              <a:t> = 10nm/Hz</a:t>
            </a:r>
            <a:r>
              <a:rPr lang="de-DE" sz="1600" baseline="30000" dirty="0" smtClean="0">
                <a:solidFill>
                  <a:srgbClr val="000000"/>
                </a:solidFill>
                <a:latin typeface="Times"/>
                <a:cs typeface="Times"/>
              </a:rPr>
              <a:t>0.5</a:t>
            </a:r>
          </a:p>
          <a:p>
            <a:pPr>
              <a:lnSpc>
                <a:spcPct val="120000"/>
              </a:lnSpc>
            </a:pPr>
            <a:r>
              <a:rPr lang="de-DE" sz="1600" dirty="0" err="1" smtClean="0">
                <a:solidFill>
                  <a:srgbClr val="000000"/>
                </a:solidFill>
                <a:latin typeface="Times"/>
                <a:cs typeface="Times"/>
              </a:rPr>
              <a:t>Gravitational</a:t>
            </a:r>
            <a:r>
              <a:rPr lang="de-DE" sz="1600" dirty="0" smtClean="0">
                <a:solidFill>
                  <a:srgbClr val="000000"/>
                </a:solidFill>
                <a:latin typeface="Times"/>
                <a:cs typeface="Times"/>
              </a:rPr>
              <a:t> </a:t>
            </a:r>
            <a:r>
              <a:rPr lang="de-DE" sz="1600" dirty="0" err="1" smtClean="0">
                <a:solidFill>
                  <a:srgbClr val="000000"/>
                </a:solidFill>
                <a:latin typeface="Times"/>
                <a:cs typeface="Times"/>
              </a:rPr>
              <a:t>force</a:t>
            </a:r>
            <a:r>
              <a:rPr lang="de-DE" sz="1600" dirty="0" smtClean="0">
                <a:solidFill>
                  <a:srgbClr val="000000"/>
                </a:solidFill>
                <a:latin typeface="Times"/>
                <a:cs typeface="Times"/>
              </a:rPr>
              <a:t> (d=2.5mm, </a:t>
            </a:r>
            <a:r>
              <a:rPr lang="de-DE" sz="1600" dirty="0" err="1" smtClean="0">
                <a:solidFill>
                  <a:srgbClr val="000000"/>
                </a:solidFill>
                <a:latin typeface="Times"/>
                <a:cs typeface="Times"/>
              </a:rPr>
              <a:t>drive</a:t>
            </a:r>
            <a:r>
              <a:rPr lang="de-DE" sz="1600" dirty="0" smtClean="0">
                <a:solidFill>
                  <a:srgbClr val="000000"/>
                </a:solidFill>
                <a:latin typeface="Times"/>
                <a:cs typeface="Times"/>
              </a:rPr>
              <a:t> </a:t>
            </a:r>
            <a:r>
              <a:rPr lang="de-DE" sz="1600" dirty="0" err="1" smtClean="0">
                <a:solidFill>
                  <a:srgbClr val="000000"/>
                </a:solidFill>
                <a:latin typeface="Times"/>
                <a:cs typeface="Times"/>
              </a:rPr>
              <a:t>amplitude</a:t>
            </a:r>
            <a:r>
              <a:rPr lang="de-DE" sz="1600" dirty="0" smtClean="0">
                <a:solidFill>
                  <a:srgbClr val="000000"/>
                </a:solidFill>
                <a:latin typeface="Times"/>
                <a:cs typeface="Times"/>
              </a:rPr>
              <a:t> 100</a:t>
            </a:r>
            <a:r>
              <a:rPr lang="de-DE" sz="1600" dirty="0" smtClean="0">
                <a:solidFill>
                  <a:srgbClr val="000000"/>
                </a:solidFill>
                <a:latin typeface="Symbol" charset="2"/>
                <a:cs typeface="Symbol" charset="2"/>
              </a:rPr>
              <a:t>m</a:t>
            </a:r>
            <a:r>
              <a:rPr lang="de-DE" sz="1600" dirty="0" smtClean="0">
                <a:solidFill>
                  <a:srgbClr val="000000"/>
                </a:solidFill>
                <a:latin typeface="Times"/>
                <a:cs typeface="Times"/>
              </a:rPr>
              <a:t>m) = 2 x 10</a:t>
            </a:r>
            <a:r>
              <a:rPr lang="de-DE" sz="1600" baseline="30000" dirty="0" smtClean="0">
                <a:solidFill>
                  <a:srgbClr val="000000"/>
                </a:solidFill>
                <a:latin typeface="Times"/>
                <a:cs typeface="Times"/>
              </a:rPr>
              <a:t>-15</a:t>
            </a:r>
            <a:r>
              <a:rPr lang="de-DE" sz="1600" dirty="0" smtClean="0">
                <a:solidFill>
                  <a:srgbClr val="000000"/>
                </a:solidFill>
                <a:latin typeface="Times"/>
                <a:cs typeface="Times"/>
              </a:rPr>
              <a:t> N</a:t>
            </a:r>
            <a:endParaRPr lang="de-DE" sz="1600" dirty="0">
              <a:solidFill>
                <a:srgbClr val="000000"/>
              </a:solidFill>
              <a:latin typeface="Times"/>
              <a:cs typeface="Times"/>
            </a:endParaRPr>
          </a:p>
        </p:txBody>
      </p:sp>
      <p:pic>
        <p:nvPicPr>
          <p:cNvPr id="2" name="Bild 1"/>
          <p:cNvPicPr>
            <a:picLocks noChangeAspect="1"/>
          </p:cNvPicPr>
          <p:nvPr/>
        </p:nvPicPr>
        <p:blipFill>
          <a:blip r:embed="rId4"/>
          <a:stretch>
            <a:fillRect/>
          </a:stretch>
        </p:blipFill>
        <p:spPr>
          <a:xfrm rot="21135418">
            <a:off x="-5359179" y="2017646"/>
            <a:ext cx="4802471" cy="3346045"/>
          </a:xfrm>
          <a:prstGeom prst="rect">
            <a:avLst/>
          </a:prstGeom>
        </p:spPr>
      </p:pic>
      <p:sp>
        <p:nvSpPr>
          <p:cNvPr id="5" name="Textfeld 4"/>
          <p:cNvSpPr txBox="1"/>
          <p:nvPr/>
        </p:nvSpPr>
        <p:spPr>
          <a:xfrm>
            <a:off x="0" y="6469857"/>
            <a:ext cx="4250520" cy="338554"/>
          </a:xfrm>
          <a:prstGeom prst="rect">
            <a:avLst/>
          </a:prstGeom>
          <a:noFill/>
        </p:spPr>
        <p:txBody>
          <a:bodyPr wrap="none" rtlCol="0">
            <a:spAutoFit/>
          </a:bodyPr>
          <a:lstStyle/>
          <a:p>
            <a:r>
              <a:rPr lang="de-DE" sz="1600" i="1" dirty="0" smtClean="0">
                <a:solidFill>
                  <a:srgbClr val="000000"/>
                </a:solidFill>
                <a:latin typeface="Calibri"/>
                <a:cs typeface="Calibri"/>
              </a:rPr>
              <a:t>Jonas </a:t>
            </a:r>
            <a:r>
              <a:rPr lang="de-DE" sz="1600" i="1" dirty="0" err="1" smtClean="0">
                <a:solidFill>
                  <a:srgbClr val="000000"/>
                </a:solidFill>
                <a:latin typeface="Calibri"/>
                <a:cs typeface="Calibri"/>
              </a:rPr>
              <a:t>Schmöle</a:t>
            </a:r>
            <a:r>
              <a:rPr lang="de-DE" sz="1600" i="1" dirty="0" smtClean="0">
                <a:solidFill>
                  <a:srgbClr val="000000"/>
                </a:solidFill>
                <a:latin typeface="Calibri"/>
                <a:cs typeface="Calibri"/>
              </a:rPr>
              <a:t>, Mathias </a:t>
            </a:r>
            <a:r>
              <a:rPr lang="de-DE" sz="1600" i="1" dirty="0" err="1" smtClean="0">
                <a:solidFill>
                  <a:srgbClr val="000000"/>
                </a:solidFill>
                <a:latin typeface="Calibri"/>
                <a:cs typeface="Calibri"/>
              </a:rPr>
              <a:t>Dragosits</a:t>
            </a:r>
            <a:r>
              <a:rPr lang="de-DE" sz="1600" i="1" dirty="0" smtClean="0">
                <a:solidFill>
                  <a:srgbClr val="000000"/>
                </a:solidFill>
                <a:latin typeface="Calibri"/>
                <a:cs typeface="Calibri"/>
              </a:rPr>
              <a:t>, Hans </a:t>
            </a:r>
            <a:r>
              <a:rPr lang="de-DE" sz="1600" i="1" dirty="0" err="1" smtClean="0">
                <a:solidFill>
                  <a:srgbClr val="000000"/>
                </a:solidFill>
                <a:latin typeface="Calibri"/>
                <a:cs typeface="Calibri"/>
              </a:rPr>
              <a:t>Hepach</a:t>
            </a:r>
            <a:endParaRPr lang="de-DE" sz="1600" i="1" dirty="0">
              <a:solidFill>
                <a:srgbClr val="000000"/>
              </a:solidFill>
              <a:latin typeface="Calibri"/>
              <a:cs typeface="Calibri"/>
            </a:endParaRPr>
          </a:p>
        </p:txBody>
      </p:sp>
      <p:pic>
        <p:nvPicPr>
          <p:cNvPr id="13" name="Content Placeholder 3"/>
          <p:cNvPicPr>
            <a:picLocks noGrp="1" noChangeAspect="1"/>
          </p:cNvPicPr>
          <p:nvPr>
            <p:ph sz="half" idx="1"/>
          </p:nvPr>
        </p:nvPicPr>
        <p:blipFill>
          <a:blip r:embed="rId5" cstate="print">
            <a:extLst>
              <a:ext uri="{28A0092B-C50C-407E-A947-70E740481C1C}">
                <a14:useLocalDpi xmlns:a14="http://schemas.microsoft.com/office/drawing/2010/main" val="0"/>
              </a:ext>
            </a:extLst>
          </a:blip>
          <a:stretch>
            <a:fillRect/>
          </a:stretch>
        </p:blipFill>
        <p:spPr>
          <a:xfrm>
            <a:off x="224214" y="860151"/>
            <a:ext cx="3839250" cy="2214768"/>
          </a:xfrm>
        </p:spPr>
      </p:pic>
      <p:pic>
        <p:nvPicPr>
          <p:cNvPr id="20"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78204" y="1225416"/>
            <a:ext cx="5674593" cy="4858734"/>
          </a:xfrm>
          <a:prstGeom prst="rect">
            <a:avLst/>
          </a:prstGeom>
        </p:spPr>
      </p:pic>
      <p:sp>
        <p:nvSpPr>
          <p:cNvPr id="21" name="Rectangle 14"/>
          <p:cNvSpPr/>
          <p:nvPr/>
        </p:nvSpPr>
        <p:spPr>
          <a:xfrm>
            <a:off x="4541937" y="938455"/>
            <a:ext cx="1523449" cy="369332"/>
          </a:xfrm>
          <a:prstGeom prst="rect">
            <a:avLst/>
          </a:prstGeom>
          <a:ln>
            <a:noFill/>
          </a:ln>
        </p:spPr>
        <p:txBody>
          <a:bodyPr wrap="none">
            <a:spAutoFit/>
          </a:bodyPr>
          <a:lstStyle/>
          <a:p>
            <a:r>
              <a:rPr lang="de-DE" b="1" dirty="0" smtClean="0">
                <a:solidFill>
                  <a:srgbClr val="000000"/>
                </a:solidFill>
                <a:latin typeface="Corbel"/>
                <a:cs typeface="Corbel"/>
              </a:rPr>
              <a:t>Other </a:t>
            </a:r>
            <a:r>
              <a:rPr lang="de-DE" b="1" dirty="0" err="1" smtClean="0">
                <a:solidFill>
                  <a:srgbClr val="000000"/>
                </a:solidFill>
                <a:latin typeface="Corbel"/>
                <a:cs typeface="Corbel"/>
              </a:rPr>
              <a:t>forces</a:t>
            </a:r>
            <a:r>
              <a:rPr lang="de-DE" b="1" dirty="0" smtClean="0">
                <a:solidFill>
                  <a:srgbClr val="000000"/>
                </a:solidFill>
                <a:latin typeface="Corbel"/>
                <a:cs typeface="Corbel"/>
              </a:rPr>
              <a:t>?</a:t>
            </a:r>
          </a:p>
        </p:txBody>
      </p:sp>
      <p:pic>
        <p:nvPicPr>
          <p:cNvPr id="26"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20502" y="3247398"/>
            <a:ext cx="2396725" cy="2290863"/>
          </a:xfrm>
          <a:prstGeom prst="rect">
            <a:avLst/>
          </a:prstGeom>
        </p:spPr>
      </p:pic>
      <p:sp>
        <p:nvSpPr>
          <p:cNvPr id="12" name="Rechteck 11"/>
          <p:cNvSpPr/>
          <p:nvPr/>
        </p:nvSpPr>
        <p:spPr>
          <a:xfrm>
            <a:off x="2792391" y="349666"/>
            <a:ext cx="5198296" cy="369332"/>
          </a:xfrm>
          <a:prstGeom prst="rect">
            <a:avLst/>
          </a:prstGeom>
        </p:spPr>
        <p:txBody>
          <a:bodyPr wrap="none">
            <a:spAutoFit/>
          </a:bodyPr>
          <a:lstStyle/>
          <a:p>
            <a:r>
              <a:rPr lang="de-DE" i="1" dirty="0" err="1" smtClean="0">
                <a:solidFill>
                  <a:srgbClr val="000000"/>
                </a:solidFill>
                <a:latin typeface="Calibri"/>
                <a:cs typeface="Calibri"/>
              </a:rPr>
              <a:t>Schmöle</a:t>
            </a:r>
            <a:r>
              <a:rPr lang="de-DE" i="1" dirty="0" smtClean="0">
                <a:solidFill>
                  <a:srgbClr val="000000"/>
                </a:solidFill>
                <a:latin typeface="Calibri"/>
                <a:cs typeface="Calibri"/>
              </a:rPr>
              <a:t> et al., Class. Quant. </a:t>
            </a:r>
            <a:r>
              <a:rPr lang="de-DE" i="1" dirty="0" err="1" smtClean="0">
                <a:solidFill>
                  <a:srgbClr val="000000"/>
                </a:solidFill>
                <a:latin typeface="Calibri"/>
                <a:cs typeface="Calibri"/>
              </a:rPr>
              <a:t>Grav</a:t>
            </a:r>
            <a:r>
              <a:rPr lang="de-DE" i="1" dirty="0" smtClean="0">
                <a:solidFill>
                  <a:srgbClr val="000000"/>
                </a:solidFill>
                <a:latin typeface="Calibri"/>
                <a:cs typeface="Calibri"/>
              </a:rPr>
              <a:t>. 33, 125031 (</a:t>
            </a:r>
            <a:r>
              <a:rPr lang="de-DE" i="1" dirty="0">
                <a:solidFill>
                  <a:srgbClr val="000000"/>
                </a:solidFill>
                <a:latin typeface="Calibri"/>
                <a:cs typeface="Calibri"/>
              </a:rPr>
              <a:t>2016)</a:t>
            </a:r>
          </a:p>
        </p:txBody>
      </p:sp>
    </p:spTree>
    <p:extLst>
      <p:ext uri="{BB962C8B-B14F-4D97-AF65-F5344CB8AC3E}">
        <p14:creationId xmlns:p14="http://schemas.microsoft.com/office/powerpoint/2010/main" val="338989853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5458" y="140563"/>
            <a:ext cx="8229600" cy="400110"/>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rIns="0">
            <a:spAutoFit/>
          </a:bodyPr>
          <a:lstStyle/>
          <a:p>
            <a:pPr defTabSz="457200">
              <a:spcBef>
                <a:spcPct val="50000"/>
              </a:spcBef>
            </a:pPr>
            <a:r>
              <a:rPr lang="en-US" sz="2000" b="1" kern="1200" dirty="0">
                <a:solidFill>
                  <a:srgbClr val="333399"/>
                </a:solidFill>
                <a:latin typeface="Arial" pitchFamily="34" charset="0"/>
                <a:ea typeface="+mn-ea"/>
                <a:cs typeface="Arial" pitchFamily="34" charset="0"/>
              </a:rPr>
              <a:t>Potential Application for </a:t>
            </a:r>
            <a:r>
              <a:rPr lang="en-US" sz="2000" b="1" kern="1200" dirty="0" smtClean="0">
                <a:solidFill>
                  <a:srgbClr val="333399"/>
                </a:solidFill>
                <a:latin typeface="Arial" pitchFamily="34" charset="0"/>
                <a:ea typeface="+mn-ea"/>
                <a:cs typeface="Arial" pitchFamily="34" charset="0"/>
              </a:rPr>
              <a:t>“Big G” </a:t>
            </a:r>
            <a:r>
              <a:rPr lang="en-US" sz="2000" b="1" kern="1200" dirty="0">
                <a:solidFill>
                  <a:srgbClr val="333399"/>
                </a:solidFill>
                <a:latin typeface="Arial" pitchFamily="34" charset="0"/>
                <a:ea typeface="+mn-ea"/>
                <a:cs typeface="Arial" pitchFamily="34" charset="0"/>
              </a:rPr>
              <a:t>measurement</a:t>
            </a:r>
          </a:p>
        </p:txBody>
      </p:sp>
      <p:sp>
        <p:nvSpPr>
          <p:cNvPr id="3" name="Inhaltsplatzhalter 2"/>
          <p:cNvSpPr>
            <a:spLocks noGrp="1"/>
          </p:cNvSpPr>
          <p:nvPr>
            <p:ph idx="1"/>
          </p:nvPr>
        </p:nvSpPr>
        <p:spPr>
          <a:xfrm>
            <a:off x="67776" y="777719"/>
            <a:ext cx="3204513" cy="4937760"/>
          </a:xfrm>
        </p:spPr>
        <p:txBody>
          <a:bodyPr/>
          <a:lstStyle/>
          <a:p>
            <a:pPr>
              <a:buFont typeface="Arial"/>
              <a:buChar char="•"/>
            </a:pPr>
            <a:r>
              <a:rPr lang="en-US" sz="1800" dirty="0" smtClean="0">
                <a:solidFill>
                  <a:schemeClr val="tx1"/>
                </a:solidFill>
                <a:latin typeface="Corbel"/>
                <a:cs typeface="Corbel"/>
              </a:rPr>
              <a:t>&gt;</a:t>
            </a:r>
            <a:r>
              <a:rPr lang="en-US" sz="1800" b="1" dirty="0" smtClean="0">
                <a:solidFill>
                  <a:schemeClr val="tx1"/>
                </a:solidFill>
                <a:latin typeface="Corbel"/>
                <a:cs typeface="Corbel"/>
              </a:rPr>
              <a:t>10mm</a:t>
            </a:r>
            <a:r>
              <a:rPr lang="en-US" sz="1800" dirty="0" smtClean="0">
                <a:solidFill>
                  <a:schemeClr val="tx1"/>
                </a:solidFill>
                <a:latin typeface="Corbel"/>
                <a:cs typeface="Corbel"/>
              </a:rPr>
              <a:t> diameter spheres</a:t>
            </a:r>
          </a:p>
          <a:p>
            <a:pPr>
              <a:buFont typeface="Arial"/>
              <a:buChar char="•"/>
            </a:pPr>
            <a:r>
              <a:rPr lang="en-US" sz="1800" dirty="0" smtClean="0">
                <a:solidFill>
                  <a:schemeClr val="tx1"/>
                </a:solidFill>
                <a:latin typeface="Corbel"/>
                <a:cs typeface="Corbel"/>
              </a:rPr>
              <a:t>reach torsional-pendulum like precision </a:t>
            </a:r>
            <a:r>
              <a:rPr lang="el-GR" sz="1800" b="1" dirty="0" smtClean="0">
                <a:solidFill>
                  <a:schemeClr val="tx1"/>
                </a:solidFill>
                <a:latin typeface="Corbel"/>
                <a:cs typeface="Corbel"/>
              </a:rPr>
              <a:t>Δ</a:t>
            </a:r>
            <a:r>
              <a:rPr lang="de-DE" sz="1800" b="1" dirty="0" smtClean="0">
                <a:solidFill>
                  <a:schemeClr val="tx1"/>
                </a:solidFill>
                <a:latin typeface="Corbel"/>
                <a:cs typeface="Corbel"/>
              </a:rPr>
              <a:t>G/G </a:t>
            </a:r>
            <a:r>
              <a:rPr lang="de-DE" sz="1800" b="1" dirty="0">
                <a:solidFill>
                  <a:schemeClr val="tx1"/>
                </a:solidFill>
                <a:latin typeface="Corbel"/>
                <a:cs typeface="Corbel"/>
              </a:rPr>
              <a:t>&lt;</a:t>
            </a:r>
            <a:r>
              <a:rPr lang="de-DE" sz="1800" b="1" dirty="0" smtClean="0">
                <a:solidFill>
                  <a:schemeClr val="tx1"/>
                </a:solidFill>
                <a:latin typeface="Corbel"/>
                <a:cs typeface="Corbel"/>
              </a:rPr>
              <a:t> 10</a:t>
            </a:r>
            <a:r>
              <a:rPr lang="de-DE" sz="1800" b="1" baseline="30000" dirty="0" smtClean="0">
                <a:solidFill>
                  <a:schemeClr val="tx1"/>
                </a:solidFill>
                <a:latin typeface="Corbel"/>
                <a:cs typeface="Corbel"/>
              </a:rPr>
              <a:t>-5</a:t>
            </a:r>
            <a:r>
              <a:rPr lang="de-DE" sz="1800" b="1" dirty="0" smtClean="0">
                <a:solidFill>
                  <a:schemeClr val="tx1"/>
                </a:solidFill>
                <a:latin typeface="Corbel"/>
                <a:cs typeface="Corbel"/>
              </a:rPr>
              <a:t/>
            </a:r>
            <a:br>
              <a:rPr lang="de-DE" sz="1800" b="1" dirty="0" smtClean="0">
                <a:solidFill>
                  <a:schemeClr val="tx1"/>
                </a:solidFill>
                <a:latin typeface="Corbel"/>
                <a:cs typeface="Corbel"/>
              </a:rPr>
            </a:br>
            <a:r>
              <a:rPr lang="de-DE" sz="1800" dirty="0" smtClean="0">
                <a:solidFill>
                  <a:schemeClr val="tx1"/>
                </a:solidFill>
                <a:latin typeface="Corbel"/>
                <a:cs typeface="Corbel"/>
              </a:rPr>
              <a:t>(at </a:t>
            </a:r>
            <a:r>
              <a:rPr lang="de-DE" sz="1800" dirty="0" err="1" smtClean="0">
                <a:solidFill>
                  <a:schemeClr val="tx1"/>
                </a:solidFill>
                <a:latin typeface="Corbel"/>
                <a:cs typeface="Corbel"/>
              </a:rPr>
              <a:t>room</a:t>
            </a:r>
            <a:r>
              <a:rPr lang="de-DE" sz="1800" dirty="0" smtClean="0">
                <a:solidFill>
                  <a:schemeClr val="tx1"/>
                </a:solidFill>
                <a:latin typeface="Corbel"/>
                <a:cs typeface="Corbel"/>
              </a:rPr>
              <a:t> </a:t>
            </a:r>
            <a:r>
              <a:rPr lang="de-DE" sz="1800" dirty="0" err="1" smtClean="0">
                <a:solidFill>
                  <a:schemeClr val="tx1"/>
                </a:solidFill>
                <a:latin typeface="Corbel"/>
                <a:cs typeface="Corbel"/>
              </a:rPr>
              <a:t>temperature</a:t>
            </a:r>
            <a:r>
              <a:rPr lang="de-DE" sz="1800" dirty="0" smtClean="0">
                <a:solidFill>
                  <a:schemeClr val="tx1"/>
                </a:solidFill>
                <a:latin typeface="Corbel"/>
                <a:cs typeface="Corbel"/>
              </a:rPr>
              <a:t>)</a:t>
            </a:r>
          </a:p>
          <a:p>
            <a:pPr>
              <a:buFont typeface="Arial"/>
              <a:buChar char="•"/>
            </a:pPr>
            <a:r>
              <a:rPr lang="de-DE" sz="1800" dirty="0" smtClean="0">
                <a:solidFill>
                  <a:schemeClr val="tx1"/>
                </a:solidFill>
                <a:latin typeface="Corbel"/>
                <a:cs typeface="Corbel"/>
              </a:rPr>
              <a:t>This </a:t>
            </a:r>
            <a:r>
              <a:rPr lang="de-DE" sz="1800" dirty="0" err="1" smtClean="0">
                <a:solidFill>
                  <a:schemeClr val="tx1"/>
                </a:solidFill>
                <a:latin typeface="Corbel"/>
                <a:cs typeface="Corbel"/>
              </a:rPr>
              <a:t>is</a:t>
            </a:r>
            <a:r>
              <a:rPr lang="de-DE" sz="1800" dirty="0" smtClean="0">
                <a:solidFill>
                  <a:schemeClr val="tx1"/>
                </a:solidFill>
                <a:latin typeface="Corbel"/>
                <a:cs typeface="Corbel"/>
              </a:rPr>
              <a:t> </a:t>
            </a:r>
            <a:r>
              <a:rPr lang="de-DE" sz="1800" dirty="0" err="1" smtClean="0">
                <a:solidFill>
                  <a:schemeClr val="tx1"/>
                </a:solidFill>
                <a:latin typeface="Corbel"/>
                <a:cs typeface="Corbel"/>
              </a:rPr>
              <a:t>for</a:t>
            </a:r>
            <a:r>
              <a:rPr lang="de-DE" sz="1800" dirty="0" smtClean="0">
                <a:solidFill>
                  <a:schemeClr val="tx1"/>
                </a:solidFill>
                <a:latin typeface="Corbel"/>
                <a:cs typeface="Corbel"/>
              </a:rPr>
              <a:t> a </a:t>
            </a:r>
            <a:r>
              <a:rPr lang="de-DE" sz="1800" b="1" dirty="0" smtClean="0">
                <a:solidFill>
                  <a:schemeClr val="tx1"/>
                </a:solidFill>
                <a:latin typeface="Corbel"/>
                <a:cs typeface="Corbel"/>
              </a:rPr>
              <a:t>Q = 2x10</a:t>
            </a:r>
            <a:r>
              <a:rPr lang="de-DE" sz="1800" b="1" baseline="30000" dirty="0" smtClean="0">
                <a:solidFill>
                  <a:schemeClr val="tx1"/>
                </a:solidFill>
                <a:latin typeface="Corbel"/>
                <a:cs typeface="Corbel"/>
              </a:rPr>
              <a:t>4</a:t>
            </a:r>
            <a:r>
              <a:rPr lang="de-DE" sz="1800" dirty="0" smtClean="0">
                <a:solidFill>
                  <a:schemeClr val="tx1"/>
                </a:solidFill>
                <a:latin typeface="Corbel"/>
                <a:cs typeface="Corbel"/>
              </a:rPr>
              <a:t> </a:t>
            </a:r>
            <a:r>
              <a:rPr lang="de-DE" sz="1800" dirty="0" err="1" smtClean="0">
                <a:solidFill>
                  <a:schemeClr val="tx1"/>
                </a:solidFill>
                <a:latin typeface="Corbel"/>
                <a:cs typeface="Corbel"/>
              </a:rPr>
              <a:t>oscillator</a:t>
            </a:r>
            <a:r>
              <a:rPr lang="de-DE" sz="1800" dirty="0" smtClean="0">
                <a:solidFill>
                  <a:schemeClr val="tx1"/>
                </a:solidFill>
                <a:latin typeface="Corbel"/>
                <a:cs typeface="Corbel"/>
              </a:rPr>
              <a:t> </a:t>
            </a:r>
            <a:r>
              <a:rPr lang="de-DE" sz="1800" dirty="0" err="1" smtClean="0">
                <a:solidFill>
                  <a:schemeClr val="tx1"/>
                </a:solidFill>
                <a:latin typeface="Corbel"/>
                <a:cs typeface="Corbel"/>
              </a:rPr>
              <a:t>and</a:t>
            </a:r>
            <a:r>
              <a:rPr lang="de-DE" sz="1800" dirty="0" smtClean="0">
                <a:solidFill>
                  <a:schemeClr val="tx1"/>
                </a:solidFill>
                <a:latin typeface="Corbel"/>
                <a:cs typeface="Corbel"/>
              </a:rPr>
              <a:t> </a:t>
            </a:r>
            <a:r>
              <a:rPr lang="de-DE" sz="1800" b="1" dirty="0" smtClean="0">
                <a:solidFill>
                  <a:schemeClr val="tx1"/>
                </a:solidFill>
                <a:latin typeface="Corbel"/>
                <a:cs typeface="Corbel"/>
              </a:rPr>
              <a:t>1h</a:t>
            </a:r>
            <a:r>
              <a:rPr lang="de-DE" sz="1800" dirty="0" smtClean="0">
                <a:solidFill>
                  <a:schemeClr val="tx1"/>
                </a:solidFill>
                <a:latin typeface="Corbel"/>
                <a:cs typeface="Corbel"/>
              </a:rPr>
              <a:t> probe time </a:t>
            </a:r>
            <a:endParaRPr lang="en-US" sz="1800" b="1" dirty="0">
              <a:solidFill>
                <a:srgbClr val="FF0000"/>
              </a:solidFill>
              <a:latin typeface="Corbel"/>
              <a:cs typeface="Corbel"/>
            </a:endParaRPr>
          </a:p>
          <a:p>
            <a:pPr>
              <a:buFont typeface="Arial"/>
              <a:buChar char="•"/>
            </a:pPr>
            <a:endParaRPr lang="en-US" sz="1800" dirty="0" smtClean="0">
              <a:solidFill>
                <a:schemeClr val="tx1"/>
              </a:solidFill>
              <a:latin typeface="Corbel"/>
              <a:cs typeface="Corbel"/>
            </a:endParaRPr>
          </a:p>
          <a:p>
            <a:pPr>
              <a:buFont typeface="Arial"/>
              <a:buChar char="•"/>
            </a:pPr>
            <a:endParaRPr lang="en-US" sz="1800" dirty="0">
              <a:solidFill>
                <a:schemeClr val="tx1"/>
              </a:solidFill>
              <a:latin typeface="Corbel"/>
              <a:cs typeface="Corbel"/>
            </a:endParaRPr>
          </a:p>
        </p:txBody>
      </p:sp>
      <p:pic>
        <p:nvPicPr>
          <p:cNvPr id="5122" name="Picture 2" descr="C:\Users\schmoele\Desktop\Hannover Talk\probe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94635" y="1278998"/>
            <a:ext cx="5602296" cy="507735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6045" y="1028399"/>
            <a:ext cx="6336703" cy="5425649"/>
          </a:xfrm>
          <a:prstGeom prst="rect">
            <a:avLst/>
          </a:prstGeom>
        </p:spPr>
      </p:pic>
      <p:pic>
        <p:nvPicPr>
          <p:cNvPr id="74"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6045" y="1028399"/>
            <a:ext cx="6336703" cy="5425649"/>
          </a:xfrm>
          <a:prstGeom prst="rect">
            <a:avLst/>
          </a:prstGeom>
        </p:spPr>
      </p:pic>
      <p:pic>
        <p:nvPicPr>
          <p:cNvPr id="75"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6045" y="1028399"/>
            <a:ext cx="6336703" cy="5425649"/>
          </a:xfrm>
          <a:prstGeom prst="rect">
            <a:avLst/>
          </a:prstGeom>
        </p:spPr>
      </p:pic>
      <p:pic>
        <p:nvPicPr>
          <p:cNvPr id="76"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29409" y="1352872"/>
            <a:ext cx="2265178" cy="1207218"/>
          </a:xfrm>
          <a:prstGeom prst="rect">
            <a:avLst/>
          </a:prstGeom>
        </p:spPr>
      </p:pic>
      <p:cxnSp>
        <p:nvCxnSpPr>
          <p:cNvPr id="77" name="Straight Connector 2"/>
          <p:cNvCxnSpPr/>
          <p:nvPr/>
        </p:nvCxnSpPr>
        <p:spPr>
          <a:xfrm>
            <a:off x="6797757" y="1793859"/>
            <a:ext cx="396576" cy="0"/>
          </a:xfrm>
          <a:prstGeom prst="line">
            <a:avLst/>
          </a:prstGeom>
          <a:noFill/>
          <a:ln w="38100" cap="flat" cmpd="sng" algn="ctr">
            <a:solidFill>
              <a:srgbClr val="DB30C7"/>
            </a:solidFill>
            <a:prstDash val="solid"/>
            <a:miter lim="800000"/>
          </a:ln>
          <a:effectLst/>
        </p:spPr>
      </p:cxnSp>
      <p:sp>
        <p:nvSpPr>
          <p:cNvPr id="78" name="TextBox 16"/>
          <p:cNvSpPr txBox="1"/>
          <p:nvPr/>
        </p:nvSpPr>
        <p:spPr>
          <a:xfrm>
            <a:off x="6690729" y="1348343"/>
            <a:ext cx="771758" cy="400110"/>
          </a:xfrm>
          <a:prstGeom prst="rect">
            <a:avLst/>
          </a:prstGeom>
          <a:noFill/>
        </p:spPr>
        <p:txBody>
          <a:bodyPr wrap="square" rtlCol="0">
            <a:spAutoFit/>
          </a:bodyPr>
          <a:lstStyle/>
          <a:p>
            <a:pPr defTabSz="914400">
              <a:defRPr/>
            </a:pPr>
            <a:r>
              <a:rPr lang="de-DE" sz="2000" kern="0" dirty="0" smtClean="0">
                <a:solidFill>
                  <a:srgbClr val="DB30C7">
                    <a:lumMod val="75000"/>
                  </a:srgbClr>
                </a:solidFill>
                <a:latin typeface="Brush Script Std" panose="03060802040607070404" pitchFamily="66" charset="0"/>
                <a:ea typeface="Verdana" panose="020B0604030504040204" pitchFamily="34" charset="0"/>
                <a:cs typeface="Verdana" panose="020B0604030504040204" pitchFamily="34" charset="0"/>
              </a:rPr>
              <a:t>4K</a:t>
            </a:r>
            <a:endParaRPr lang="de-DE" sz="2000" kern="0" dirty="0">
              <a:solidFill>
                <a:srgbClr val="DB30C7">
                  <a:lumMod val="75000"/>
                </a:srgbClr>
              </a:solidFill>
              <a:latin typeface="Brush Script Std" panose="03060802040607070404" pitchFamily="66" charset="0"/>
              <a:ea typeface="Verdana" panose="020B0604030504040204" pitchFamily="34" charset="0"/>
              <a:cs typeface="Verdana" panose="020B0604030504040204" pitchFamily="34" charset="0"/>
            </a:endParaRPr>
          </a:p>
        </p:txBody>
      </p:sp>
      <p:cxnSp>
        <p:nvCxnSpPr>
          <p:cNvPr id="79" name="Straight Connector 10"/>
          <p:cNvCxnSpPr/>
          <p:nvPr/>
        </p:nvCxnSpPr>
        <p:spPr>
          <a:xfrm flipH="1">
            <a:off x="1954953" y="2764215"/>
            <a:ext cx="6145432" cy="17388"/>
          </a:xfrm>
          <a:prstGeom prst="line">
            <a:avLst/>
          </a:prstGeom>
          <a:noFill/>
          <a:ln w="38100" cap="flat" cmpd="sng" algn="ctr">
            <a:solidFill>
              <a:srgbClr val="008000"/>
            </a:solidFill>
            <a:prstDash val="lgDashDot"/>
            <a:miter lim="800000"/>
          </a:ln>
          <a:effectLst/>
        </p:spPr>
      </p:cxnSp>
      <p:sp>
        <p:nvSpPr>
          <p:cNvPr id="80" name="Rectangle 6"/>
          <p:cNvSpPr/>
          <p:nvPr/>
        </p:nvSpPr>
        <p:spPr>
          <a:xfrm rot="16200000">
            <a:off x="946553" y="3587940"/>
            <a:ext cx="2117054" cy="369332"/>
          </a:xfrm>
          <a:prstGeom prst="rect">
            <a:avLst/>
          </a:prstGeom>
        </p:spPr>
        <p:txBody>
          <a:bodyPr wrap="none">
            <a:spAutoFit/>
          </a:bodyPr>
          <a:lstStyle/>
          <a:p>
            <a:pPr defTabSz="914400">
              <a:defRPr/>
            </a:pPr>
            <a:r>
              <a:rPr lang="de-DE" kern="0" dirty="0">
                <a:solidFill>
                  <a:srgbClr val="008000"/>
                </a:solidFill>
                <a:latin typeface="Corbel"/>
                <a:cs typeface="Corbel"/>
              </a:rPr>
              <a:t>Best published </a:t>
            </a:r>
            <a:r>
              <a:rPr lang="de-DE" kern="0" dirty="0" smtClean="0">
                <a:solidFill>
                  <a:srgbClr val="008000"/>
                </a:solidFill>
                <a:latin typeface="Corbel"/>
                <a:cs typeface="Corbel"/>
              </a:rPr>
              <a:t>S/N</a:t>
            </a:r>
            <a:r>
              <a:rPr lang="de-DE" kern="0" baseline="30000" dirty="0" smtClean="0">
                <a:solidFill>
                  <a:srgbClr val="008000"/>
                </a:solidFill>
                <a:latin typeface="Corbel"/>
                <a:cs typeface="Corbel"/>
              </a:rPr>
              <a:t>1</a:t>
            </a:r>
            <a:endParaRPr lang="de-DE" kern="0" dirty="0">
              <a:solidFill>
                <a:srgbClr val="008000"/>
              </a:solidFill>
              <a:latin typeface="Corbel"/>
              <a:cs typeface="Corbel"/>
            </a:endParaRPr>
          </a:p>
        </p:txBody>
      </p:sp>
      <p:cxnSp>
        <p:nvCxnSpPr>
          <p:cNvPr id="81" name="Straight Connector 17"/>
          <p:cNvCxnSpPr/>
          <p:nvPr/>
        </p:nvCxnSpPr>
        <p:spPr>
          <a:xfrm flipH="1">
            <a:off x="2506350" y="3274660"/>
            <a:ext cx="5594035" cy="0"/>
          </a:xfrm>
          <a:prstGeom prst="line">
            <a:avLst/>
          </a:prstGeom>
          <a:noFill/>
          <a:ln w="38100" cap="flat" cmpd="sng" algn="ctr">
            <a:solidFill>
              <a:srgbClr val="008000"/>
            </a:solidFill>
            <a:prstDash val="lgDashDot"/>
            <a:miter lim="800000"/>
          </a:ln>
          <a:effectLst/>
        </p:spPr>
      </p:cxnSp>
      <p:sp>
        <p:nvSpPr>
          <p:cNvPr id="82" name="Rectangle 19"/>
          <p:cNvSpPr/>
          <p:nvPr/>
        </p:nvSpPr>
        <p:spPr>
          <a:xfrm rot="16200000">
            <a:off x="1843617" y="3818431"/>
            <a:ext cx="1456874" cy="369332"/>
          </a:xfrm>
          <a:prstGeom prst="rect">
            <a:avLst/>
          </a:prstGeom>
          <a:ln>
            <a:noFill/>
          </a:ln>
        </p:spPr>
        <p:txBody>
          <a:bodyPr wrap="none">
            <a:spAutoFit/>
          </a:bodyPr>
          <a:lstStyle/>
          <a:p>
            <a:pPr defTabSz="914400">
              <a:defRPr/>
            </a:pPr>
            <a:r>
              <a:rPr lang="de-DE" kern="0" dirty="0" smtClean="0">
                <a:solidFill>
                  <a:srgbClr val="008000"/>
                </a:solidFill>
                <a:latin typeface="Corbel"/>
                <a:cs typeface="Corbel"/>
              </a:rPr>
              <a:t>Average S/N</a:t>
            </a:r>
            <a:r>
              <a:rPr lang="de-DE" kern="0" baseline="30000" dirty="0" smtClean="0">
                <a:solidFill>
                  <a:srgbClr val="008000"/>
                </a:solidFill>
                <a:latin typeface="Corbel"/>
                <a:cs typeface="Corbel"/>
              </a:rPr>
              <a:t>2</a:t>
            </a:r>
            <a:endParaRPr lang="de-DE" kern="0" dirty="0">
              <a:solidFill>
                <a:srgbClr val="008000"/>
              </a:solidFill>
              <a:latin typeface="Corbel"/>
              <a:cs typeface="Corbel"/>
            </a:endParaRPr>
          </a:p>
        </p:txBody>
      </p:sp>
      <p:sp>
        <p:nvSpPr>
          <p:cNvPr id="83" name="TextBox 21"/>
          <p:cNvSpPr txBox="1"/>
          <p:nvPr/>
        </p:nvSpPr>
        <p:spPr>
          <a:xfrm>
            <a:off x="3391927" y="6311941"/>
            <a:ext cx="5670821" cy="523220"/>
          </a:xfrm>
          <a:prstGeom prst="rect">
            <a:avLst/>
          </a:prstGeom>
          <a:noFill/>
        </p:spPr>
        <p:txBody>
          <a:bodyPr wrap="square" rtlCol="0">
            <a:spAutoFit/>
          </a:bodyPr>
          <a:lstStyle/>
          <a:p>
            <a:pPr defTabSz="914400">
              <a:defRPr/>
            </a:pPr>
            <a:r>
              <a:rPr lang="de-DE" sz="1400" kern="0" baseline="30000" dirty="0" smtClean="0">
                <a:solidFill>
                  <a:sysClr val="windowText" lastClr="000000"/>
                </a:solidFill>
                <a:latin typeface="Corbel"/>
                <a:cs typeface="Corbel"/>
              </a:rPr>
              <a:t>1 </a:t>
            </a:r>
            <a:r>
              <a:rPr lang="de-DE" sz="1400" kern="0" dirty="0" smtClean="0">
                <a:solidFill>
                  <a:sysClr val="windowText" lastClr="000000"/>
                </a:solidFill>
                <a:latin typeface="Corbel"/>
                <a:cs typeface="Corbel"/>
              </a:rPr>
              <a:t>J.H</a:t>
            </a:r>
            <a:r>
              <a:rPr lang="de-DE" sz="1400" kern="0" dirty="0">
                <a:solidFill>
                  <a:sysClr val="windowText" lastClr="000000"/>
                </a:solidFill>
                <a:latin typeface="Corbel"/>
                <a:cs typeface="Corbel"/>
              </a:rPr>
              <a:t>. Gundlach and S.M. Merkowitz, Phys. Rev. Lett. 85 2869 (2000</a:t>
            </a:r>
            <a:r>
              <a:rPr lang="de-DE" sz="1400" kern="0" dirty="0" smtClean="0">
                <a:solidFill>
                  <a:sysClr val="windowText" lastClr="000000"/>
                </a:solidFill>
                <a:latin typeface="Corbel"/>
                <a:cs typeface="Corbel"/>
              </a:rPr>
              <a:t>)</a:t>
            </a:r>
          </a:p>
          <a:p>
            <a:pPr defTabSz="914400">
              <a:defRPr/>
            </a:pPr>
            <a:r>
              <a:rPr lang="de-DE" sz="1400" kern="0" baseline="30000" dirty="0" smtClean="0">
                <a:solidFill>
                  <a:sysClr val="windowText" lastClr="000000"/>
                </a:solidFill>
                <a:latin typeface="Corbel"/>
                <a:cs typeface="Corbel"/>
              </a:rPr>
              <a:t>2 </a:t>
            </a:r>
            <a:r>
              <a:rPr lang="en-US" sz="1400" kern="0" dirty="0" smtClean="0">
                <a:solidFill>
                  <a:sysClr val="windowText" lastClr="000000"/>
                </a:solidFill>
                <a:latin typeface="Corbel"/>
                <a:cs typeface="Corbel"/>
              </a:rPr>
              <a:t>G</a:t>
            </a:r>
            <a:r>
              <a:rPr lang="en-US" sz="1400" kern="0" dirty="0">
                <a:solidFill>
                  <a:sysClr val="windowText" lastClr="000000"/>
                </a:solidFill>
                <a:latin typeface="Corbel"/>
                <a:cs typeface="Corbel"/>
              </a:rPr>
              <a:t>. T. </a:t>
            </a:r>
            <a:r>
              <a:rPr lang="en-US" sz="1400" kern="0" dirty="0" err="1">
                <a:solidFill>
                  <a:sysClr val="windowText" lastClr="000000"/>
                </a:solidFill>
                <a:latin typeface="Corbel"/>
                <a:cs typeface="Corbel"/>
              </a:rPr>
              <a:t>Gillies</a:t>
            </a:r>
            <a:r>
              <a:rPr lang="en-US" sz="1400" kern="0" dirty="0">
                <a:solidFill>
                  <a:sysClr val="windowText" lastClr="000000"/>
                </a:solidFill>
                <a:latin typeface="Corbel"/>
                <a:cs typeface="Corbel"/>
              </a:rPr>
              <a:t> and C. S. </a:t>
            </a:r>
            <a:r>
              <a:rPr lang="en-US" sz="1400" kern="0" dirty="0" err="1">
                <a:solidFill>
                  <a:sysClr val="windowText" lastClr="000000"/>
                </a:solidFill>
                <a:latin typeface="Corbel"/>
                <a:cs typeface="Corbel"/>
              </a:rPr>
              <a:t>Unnikrishnan</a:t>
            </a:r>
            <a:r>
              <a:rPr lang="en-US" sz="1400" kern="0" dirty="0">
                <a:solidFill>
                  <a:sysClr val="windowText" lastClr="000000"/>
                </a:solidFill>
                <a:latin typeface="Corbel"/>
                <a:cs typeface="Corbel"/>
              </a:rPr>
              <a:t>, Phil. Trans. R. Soc. A 2014 </a:t>
            </a:r>
            <a:r>
              <a:rPr lang="en-US" sz="1400" kern="0" dirty="0" smtClean="0">
                <a:solidFill>
                  <a:sysClr val="windowText" lastClr="000000"/>
                </a:solidFill>
                <a:latin typeface="Corbel"/>
                <a:cs typeface="Corbel"/>
              </a:rPr>
              <a:t>372 (</a:t>
            </a:r>
            <a:r>
              <a:rPr lang="en-US" sz="1400" kern="0" dirty="0">
                <a:solidFill>
                  <a:sysClr val="windowText" lastClr="000000"/>
                </a:solidFill>
                <a:latin typeface="Corbel"/>
                <a:cs typeface="Corbel"/>
              </a:rPr>
              <a:t>2014)</a:t>
            </a:r>
            <a:endParaRPr lang="de-DE" sz="1400" kern="0" dirty="0">
              <a:solidFill>
                <a:sysClr val="windowText" lastClr="000000"/>
              </a:solidFill>
              <a:latin typeface="Corbel"/>
              <a:cs typeface="Corbel"/>
            </a:endParaRPr>
          </a:p>
        </p:txBody>
      </p:sp>
    </p:spTree>
    <p:extLst>
      <p:ext uri="{BB962C8B-B14F-4D97-AF65-F5344CB8AC3E}">
        <p14:creationId xmlns:p14="http://schemas.microsoft.com/office/powerpoint/2010/main" val="3411978358"/>
      </p:ext>
    </p:extLst>
  </p:cSld>
  <p:clrMapOvr>
    <a:masterClrMapping/>
  </p:clrMapOvr>
  <p:transition xmlns:p14="http://schemas.microsoft.com/office/powerpoint/2010/main" spd="slow">
    <p:push/>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500"/>
                                        <p:tgtEl>
                                          <p:spTgt spid="73"/>
                                        </p:tgtEl>
                                      </p:cBhvr>
                                    </p:animEffect>
                                    <p:anim calcmode="lin" valueType="num">
                                      <p:cBhvr>
                                        <p:cTn id="7" dur="500"/>
                                        <p:tgtEl>
                                          <p:spTgt spid="73"/>
                                        </p:tgtEl>
                                        <p:attrNameLst>
                                          <p:attrName>ppt_x</p:attrName>
                                        </p:attrNameLst>
                                      </p:cBhvr>
                                      <p:tavLst>
                                        <p:tav tm="0">
                                          <p:val>
                                            <p:strVal val="ppt_x"/>
                                          </p:val>
                                        </p:tav>
                                        <p:tav tm="100000">
                                          <p:val>
                                            <p:strVal val="ppt_x"/>
                                          </p:val>
                                        </p:tav>
                                      </p:tavLst>
                                    </p:anim>
                                    <p:anim calcmode="lin" valueType="num">
                                      <p:cBhvr>
                                        <p:cTn id="8" dur="500"/>
                                        <p:tgtEl>
                                          <p:spTgt spid="73"/>
                                        </p:tgtEl>
                                        <p:attrNameLst>
                                          <p:attrName>ppt_y</p:attrName>
                                        </p:attrNameLst>
                                      </p:cBhvr>
                                      <p:tavLst>
                                        <p:tav tm="0">
                                          <p:val>
                                            <p:strVal val="ppt_y"/>
                                          </p:val>
                                        </p:tav>
                                        <p:tav tm="100000">
                                          <p:val>
                                            <p:strVal val="ppt_y+.1"/>
                                          </p:val>
                                        </p:tav>
                                      </p:tavLst>
                                    </p:anim>
                                    <p:set>
                                      <p:cBhvr>
                                        <p:cTn id="9" dur="1" fill="hold">
                                          <p:stCondLst>
                                            <p:cond delay="499"/>
                                          </p:stCondLst>
                                        </p:cTn>
                                        <p:tgtEl>
                                          <p:spTgt spid="73"/>
                                        </p:tgtEl>
                                        <p:attrNameLst>
                                          <p:attrName>style.visibility</p:attrName>
                                        </p:attrNameLst>
                                      </p:cBhvr>
                                      <p:to>
                                        <p:strVal val="hidden"/>
                                      </p:to>
                                    </p:se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wipe(down)">
                                      <p:cBhvr>
                                        <p:cTn id="20" dur="1500"/>
                                        <p:tgtEl>
                                          <p:spTgt spid="75"/>
                                        </p:tgtEl>
                                      </p:cBhvr>
                                    </p:animEffect>
                                  </p:childTnLst>
                                </p:cTn>
                              </p:par>
                            </p:childTnLst>
                          </p:cTn>
                        </p:par>
                        <p:par>
                          <p:cTn id="21" fill="hold">
                            <p:stCondLst>
                              <p:cond delay="1500"/>
                            </p:stCondLst>
                            <p:childTnLst>
                              <p:par>
                                <p:cTn id="22" presetID="16" presetClass="exit" presetSubtype="21" fill="hold" nodeType="afterEffect">
                                  <p:stCondLst>
                                    <p:cond delay="0"/>
                                  </p:stCondLst>
                                  <p:childTnLst>
                                    <p:animEffect transition="out" filter="barn(inVertical)">
                                      <p:cBhvr>
                                        <p:cTn id="23" dur="500"/>
                                        <p:tgtEl>
                                          <p:spTgt spid="74"/>
                                        </p:tgtEl>
                                      </p:cBhvr>
                                    </p:animEffect>
                                    <p:set>
                                      <p:cBhvr>
                                        <p:cTn id="24" dur="1" fill="hold">
                                          <p:stCondLst>
                                            <p:cond delay="499"/>
                                          </p:stCondLst>
                                        </p:cTn>
                                        <p:tgtEl>
                                          <p:spTgt spid="74"/>
                                        </p:tgtEl>
                                        <p:attrNameLst>
                                          <p:attrName>style.visibility</p:attrName>
                                        </p:attrNameLst>
                                      </p:cBhvr>
                                      <p:to>
                                        <p:strVal val="hidden"/>
                                      </p:to>
                                    </p:se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left)">
                                      <p:cBhvr>
                                        <p:cTn id="28" dur="500"/>
                                        <p:tgtEl>
                                          <p:spTgt spid="7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wipe(left)">
                                      <p:cBhvr>
                                        <p:cTn id="32" dur="500"/>
                                        <p:tgtEl>
                                          <p:spTgt spid="7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1000"/>
                                        <p:tgtEl>
                                          <p:spTgt spid="79"/>
                                        </p:tgtEl>
                                      </p:cBhvr>
                                    </p:animEffect>
                                  </p:childTnLst>
                                </p:cTn>
                              </p:par>
                              <p:par>
                                <p:cTn id="38" presetID="22" presetClass="entr" presetSubtype="8" fill="hold" nodeType="with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wipe(left)">
                                      <p:cBhvr>
                                        <p:cTn id="40" dur="1000"/>
                                        <p:tgtEl>
                                          <p:spTgt spid="8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left)">
                                      <p:cBhvr>
                                        <p:cTn id="43" dur="1000"/>
                                        <p:tgtEl>
                                          <p:spTgt spid="8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1000"/>
                                        <p:tgtEl>
                                          <p:spTgt spid="82"/>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0" grpId="0"/>
      <p:bldP spid="82" grpId="0"/>
      <p:bldP spid="8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rotWithShape="1">
          <a:blip r:embed="rId3"/>
          <a:srcRect t="3514"/>
          <a:stretch/>
        </p:blipFill>
        <p:spPr>
          <a:xfrm>
            <a:off x="2441093" y="1153096"/>
            <a:ext cx="6717018" cy="5200284"/>
          </a:xfrm>
          <a:prstGeom prst="rect">
            <a:avLst/>
          </a:prstGeom>
        </p:spPr>
      </p:pic>
      <p:sp>
        <p:nvSpPr>
          <p:cNvPr id="3" name="Inhaltsplatzhalter 2"/>
          <p:cNvSpPr>
            <a:spLocks noGrp="1"/>
          </p:cNvSpPr>
          <p:nvPr>
            <p:ph idx="1"/>
          </p:nvPr>
        </p:nvSpPr>
        <p:spPr>
          <a:xfrm>
            <a:off x="4420091" y="632567"/>
            <a:ext cx="3312798" cy="584776"/>
          </a:xfrm>
        </p:spPr>
        <p:txBody>
          <a:bodyPr wrap="square">
            <a:spAutoFit/>
          </a:bodyPr>
          <a:lstStyle/>
          <a:p>
            <a:pPr marL="0" indent="0" defTabSz="457200">
              <a:spcBef>
                <a:spcPts val="0"/>
              </a:spcBef>
            </a:pPr>
            <a:r>
              <a:rPr lang="de-DE" sz="1600" kern="1200" dirty="0" err="1" smtClean="0">
                <a:solidFill>
                  <a:schemeClr val="tx1"/>
                </a:solidFill>
                <a:latin typeface="Calibri"/>
                <a:cs typeface="Calibri"/>
              </a:rPr>
              <a:t>Ashkin</a:t>
            </a:r>
            <a:r>
              <a:rPr lang="de-DE" sz="1600" kern="1200" dirty="0" smtClean="0">
                <a:solidFill>
                  <a:schemeClr val="tx1"/>
                </a:solidFill>
                <a:latin typeface="Calibri"/>
                <a:cs typeface="Calibri"/>
              </a:rPr>
              <a:t> &amp; </a:t>
            </a:r>
            <a:r>
              <a:rPr lang="de-DE" sz="1600" kern="1200" dirty="0" err="1" smtClean="0">
                <a:solidFill>
                  <a:schemeClr val="tx1"/>
                </a:solidFill>
                <a:latin typeface="Calibri"/>
                <a:cs typeface="Calibri"/>
              </a:rPr>
              <a:t>Dziedzic</a:t>
            </a:r>
            <a:r>
              <a:rPr lang="de-DE" sz="1600" kern="1200" dirty="0">
                <a:solidFill>
                  <a:schemeClr val="tx1"/>
                </a:solidFill>
                <a:latin typeface="Calibri"/>
                <a:cs typeface="Calibri"/>
              </a:rPr>
              <a:t>, </a:t>
            </a:r>
            <a:r>
              <a:rPr lang="de-DE" sz="1600" kern="1200" dirty="0" smtClean="0">
                <a:solidFill>
                  <a:schemeClr val="tx1"/>
                </a:solidFill>
                <a:latin typeface="Calibri"/>
                <a:cs typeface="Calibri"/>
              </a:rPr>
              <a:t>APL 28</a:t>
            </a:r>
            <a:r>
              <a:rPr lang="de-DE" sz="1600" kern="1200" dirty="0">
                <a:solidFill>
                  <a:schemeClr val="tx1"/>
                </a:solidFill>
                <a:latin typeface="Calibri"/>
                <a:cs typeface="Calibri"/>
              </a:rPr>
              <a:t>, 333 (</a:t>
            </a:r>
            <a:r>
              <a:rPr lang="de-DE" sz="1600" kern="1200" dirty="0" smtClean="0">
                <a:solidFill>
                  <a:schemeClr val="tx1"/>
                </a:solidFill>
                <a:latin typeface="Calibri"/>
                <a:cs typeface="Calibri"/>
              </a:rPr>
              <a:t>1976</a:t>
            </a:r>
            <a:r>
              <a:rPr lang="de-DE" sz="1600" kern="1200" dirty="0">
                <a:solidFill>
                  <a:schemeClr val="tx1"/>
                </a:solidFill>
                <a:latin typeface="Calibri"/>
                <a:cs typeface="Calibri"/>
              </a:rPr>
              <a:t>)</a:t>
            </a:r>
            <a:r>
              <a:rPr lang="de-DE" sz="1600" kern="1200" dirty="0" smtClean="0">
                <a:solidFill>
                  <a:schemeClr val="tx1"/>
                </a:solidFill>
                <a:latin typeface="Calibri"/>
                <a:cs typeface="Calibri"/>
              </a:rPr>
              <a:t>(20um Si </a:t>
            </a:r>
            <a:r>
              <a:rPr lang="de-DE" sz="1600" kern="1200" dirty="0" err="1" smtClean="0">
                <a:solidFill>
                  <a:schemeClr val="tx1"/>
                </a:solidFill>
                <a:latin typeface="Calibri"/>
                <a:cs typeface="Calibri"/>
              </a:rPr>
              <a:t>oil</a:t>
            </a:r>
            <a:r>
              <a:rPr lang="de-DE" sz="1600" kern="1200" dirty="0" smtClean="0">
                <a:solidFill>
                  <a:schemeClr val="tx1"/>
                </a:solidFill>
                <a:latin typeface="Calibri"/>
                <a:cs typeface="Calibri"/>
              </a:rPr>
              <a:t>)</a:t>
            </a:r>
            <a:endParaRPr lang="de-DE" sz="1600" kern="1200" dirty="0">
              <a:solidFill>
                <a:schemeClr val="tx1"/>
              </a:solidFill>
              <a:latin typeface="Calibri"/>
              <a:cs typeface="Calibri"/>
            </a:endParaRPr>
          </a:p>
        </p:txBody>
      </p:sp>
      <p:sp>
        <p:nvSpPr>
          <p:cNvPr id="6" name="Textfeld 5"/>
          <p:cNvSpPr txBox="1"/>
          <p:nvPr/>
        </p:nvSpPr>
        <p:spPr>
          <a:xfrm>
            <a:off x="4377758" y="6406514"/>
            <a:ext cx="4475003" cy="338554"/>
          </a:xfrm>
          <a:prstGeom prst="rect">
            <a:avLst/>
          </a:prstGeom>
          <a:noFill/>
        </p:spPr>
        <p:txBody>
          <a:bodyPr wrap="none" rtlCol="0">
            <a:spAutoFit/>
          </a:bodyPr>
          <a:lstStyle/>
          <a:p>
            <a:r>
              <a:rPr lang="de-DE" sz="1600" dirty="0" smtClean="0">
                <a:solidFill>
                  <a:srgbClr val="000000"/>
                </a:solidFill>
                <a:latin typeface="Calibri"/>
                <a:cs typeface="Calibri"/>
              </a:rPr>
              <a:t>M. </a:t>
            </a:r>
            <a:r>
              <a:rPr lang="de-DE" sz="1600" dirty="0" err="1" smtClean="0">
                <a:solidFill>
                  <a:srgbClr val="000000"/>
                </a:solidFill>
                <a:latin typeface="Calibri"/>
                <a:cs typeface="Calibri"/>
              </a:rPr>
              <a:t>Imboden</a:t>
            </a:r>
            <a:r>
              <a:rPr lang="de-DE" sz="1600" dirty="0" smtClean="0">
                <a:solidFill>
                  <a:srgbClr val="000000"/>
                </a:solidFill>
                <a:latin typeface="Calibri"/>
                <a:cs typeface="Calibri"/>
              </a:rPr>
              <a:t>, P. </a:t>
            </a:r>
            <a:r>
              <a:rPr lang="de-DE" sz="1600" dirty="0" err="1" smtClean="0">
                <a:solidFill>
                  <a:srgbClr val="000000"/>
                </a:solidFill>
                <a:latin typeface="Calibri"/>
                <a:cs typeface="Calibri"/>
              </a:rPr>
              <a:t>Mohanty</a:t>
            </a:r>
            <a:r>
              <a:rPr lang="de-DE" sz="1600" dirty="0" smtClean="0">
                <a:solidFill>
                  <a:srgbClr val="000000"/>
                </a:solidFill>
                <a:latin typeface="Calibri"/>
                <a:cs typeface="Calibri"/>
              </a:rPr>
              <a:t>, Phys. Rep. 534, 89 (2014) </a:t>
            </a:r>
            <a:endParaRPr lang="de-DE" sz="1600" dirty="0">
              <a:solidFill>
                <a:srgbClr val="000000"/>
              </a:solidFill>
              <a:latin typeface="Calibri"/>
              <a:cs typeface="Calibri"/>
            </a:endParaRPr>
          </a:p>
        </p:txBody>
      </p:sp>
      <p:sp>
        <p:nvSpPr>
          <p:cNvPr id="9" name="Regelmäßiges Fünfeck 8"/>
          <p:cNvSpPr/>
          <p:nvPr/>
        </p:nvSpPr>
        <p:spPr bwMode="auto">
          <a:xfrm>
            <a:off x="4278460" y="2088616"/>
            <a:ext cx="180000" cy="180000"/>
          </a:xfrm>
          <a:prstGeom prst="pentagon">
            <a:avLst/>
          </a:prstGeom>
          <a:solidFill>
            <a:srgbClr val="FF0000"/>
          </a:solidFill>
          <a:ln>
            <a:noFill/>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12" name="Regelmäßiges Fünfeck 11"/>
          <p:cNvSpPr/>
          <p:nvPr/>
        </p:nvSpPr>
        <p:spPr bwMode="auto">
          <a:xfrm>
            <a:off x="4649211" y="3169093"/>
            <a:ext cx="180000" cy="180000"/>
          </a:xfrm>
          <a:prstGeom prst="pentagon">
            <a:avLst/>
          </a:prstGeom>
          <a:solidFill>
            <a:srgbClr val="FF0000"/>
          </a:solidFill>
          <a:ln>
            <a:noFill/>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13" name="Rechteck 12"/>
          <p:cNvSpPr/>
          <p:nvPr/>
        </p:nvSpPr>
        <p:spPr>
          <a:xfrm>
            <a:off x="313655" y="765426"/>
            <a:ext cx="2353345" cy="1323439"/>
          </a:xfrm>
          <a:prstGeom prst="rect">
            <a:avLst/>
          </a:prstGeom>
        </p:spPr>
        <p:txBody>
          <a:bodyPr wrap="square">
            <a:spAutoFit/>
          </a:bodyPr>
          <a:lstStyle/>
          <a:p>
            <a:r>
              <a:rPr lang="de-DE" sz="1600" dirty="0" smtClean="0">
                <a:solidFill>
                  <a:srgbClr val="000000"/>
                </a:solidFill>
                <a:latin typeface="Calibri"/>
                <a:cs typeface="Calibri"/>
              </a:rPr>
              <a:t>J. </a:t>
            </a:r>
            <a:r>
              <a:rPr lang="de-DE" sz="1600" dirty="0" err="1" smtClean="0">
                <a:solidFill>
                  <a:srgbClr val="000000"/>
                </a:solidFill>
                <a:latin typeface="Calibri"/>
                <a:cs typeface="Calibri"/>
              </a:rPr>
              <a:t>Gieseler</a:t>
            </a:r>
            <a:r>
              <a:rPr lang="de-DE" sz="1600" dirty="0" smtClean="0">
                <a:solidFill>
                  <a:srgbClr val="000000"/>
                </a:solidFill>
                <a:latin typeface="Calibri"/>
                <a:cs typeface="Calibri"/>
              </a:rPr>
              <a:t>, R. </a:t>
            </a:r>
            <a:r>
              <a:rPr lang="de-DE" sz="1600" dirty="0" err="1" smtClean="0">
                <a:solidFill>
                  <a:srgbClr val="000000"/>
                </a:solidFill>
                <a:latin typeface="Calibri"/>
                <a:cs typeface="Calibri"/>
              </a:rPr>
              <a:t>Quidant</a:t>
            </a:r>
            <a:r>
              <a:rPr lang="de-DE" sz="1600" dirty="0" smtClean="0">
                <a:solidFill>
                  <a:srgbClr val="000000"/>
                </a:solidFill>
                <a:latin typeface="Calibri"/>
                <a:cs typeface="Calibri"/>
              </a:rPr>
              <a:t>, C. </a:t>
            </a:r>
            <a:r>
              <a:rPr lang="de-DE" sz="1600" dirty="0" err="1" smtClean="0">
                <a:solidFill>
                  <a:srgbClr val="000000"/>
                </a:solidFill>
                <a:latin typeface="Calibri"/>
                <a:cs typeface="Calibri"/>
              </a:rPr>
              <a:t>Dellago</a:t>
            </a:r>
            <a:r>
              <a:rPr lang="de-DE" sz="1600" dirty="0" smtClean="0">
                <a:solidFill>
                  <a:srgbClr val="000000"/>
                </a:solidFill>
                <a:latin typeface="Calibri"/>
                <a:cs typeface="Calibri"/>
              </a:rPr>
              <a:t>, L. Novotny,  Nature Nanotechnology 9, 358 (2014)</a:t>
            </a:r>
          </a:p>
          <a:p>
            <a:r>
              <a:rPr lang="de-DE" sz="1600" dirty="0" smtClean="0">
                <a:solidFill>
                  <a:srgbClr val="000000"/>
                </a:solidFill>
                <a:latin typeface="Calibri"/>
                <a:cs typeface="Calibri"/>
              </a:rPr>
              <a:t>(70 </a:t>
            </a:r>
            <a:r>
              <a:rPr lang="de-DE" sz="1600" dirty="0" err="1" smtClean="0">
                <a:solidFill>
                  <a:srgbClr val="000000"/>
                </a:solidFill>
                <a:latin typeface="Calibri"/>
                <a:cs typeface="Calibri"/>
              </a:rPr>
              <a:t>nm</a:t>
            </a:r>
            <a:r>
              <a:rPr lang="de-DE" sz="1600" dirty="0" smtClean="0">
                <a:solidFill>
                  <a:srgbClr val="000000"/>
                </a:solidFill>
                <a:latin typeface="Calibri"/>
                <a:cs typeface="Calibri"/>
              </a:rPr>
              <a:t> SiO2)</a:t>
            </a:r>
            <a:endParaRPr lang="de-DE" sz="1600" dirty="0">
              <a:solidFill>
                <a:srgbClr val="000000"/>
              </a:solidFill>
              <a:latin typeface="Calibri"/>
              <a:cs typeface="Calibri"/>
            </a:endParaRPr>
          </a:p>
        </p:txBody>
      </p:sp>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432" y="2096642"/>
            <a:ext cx="2046287" cy="151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rnd">
                <a:solidFill>
                  <a:srgbClr val="000000"/>
                </a:solidFill>
                <a:miter lim="800000"/>
                <a:headEnd/>
                <a:tailEnd/>
              </a14:hiddenLine>
            </a:ext>
          </a:extLst>
        </p:spPr>
      </p:pic>
      <p:sp>
        <p:nvSpPr>
          <p:cNvPr id="16" name="Textfeld 15"/>
          <p:cNvSpPr txBox="1"/>
          <p:nvPr/>
        </p:nvSpPr>
        <p:spPr>
          <a:xfrm>
            <a:off x="3727557" y="1840649"/>
            <a:ext cx="1159292" cy="307777"/>
          </a:xfrm>
          <a:prstGeom prst="rect">
            <a:avLst/>
          </a:prstGeom>
          <a:noFill/>
        </p:spPr>
        <p:txBody>
          <a:bodyPr wrap="none" rtlCol="0">
            <a:spAutoFit/>
          </a:bodyPr>
          <a:lstStyle/>
          <a:p>
            <a:r>
              <a:rPr lang="de-DE" sz="1400" dirty="0" smtClean="0">
                <a:solidFill>
                  <a:srgbClr val="FF0000"/>
                </a:solidFill>
                <a:latin typeface="Calibri"/>
                <a:cs typeface="Calibri"/>
              </a:rPr>
              <a:t>p = 10</a:t>
            </a:r>
            <a:r>
              <a:rPr lang="de-DE" sz="1400" baseline="30000" dirty="0" smtClean="0">
                <a:solidFill>
                  <a:srgbClr val="FF0000"/>
                </a:solidFill>
                <a:latin typeface="Calibri"/>
                <a:cs typeface="Calibri"/>
              </a:rPr>
              <a:t>-6</a:t>
            </a:r>
            <a:r>
              <a:rPr lang="de-DE" sz="1400" dirty="0" smtClean="0">
                <a:solidFill>
                  <a:srgbClr val="FF0000"/>
                </a:solidFill>
                <a:latin typeface="Calibri"/>
                <a:cs typeface="Calibri"/>
              </a:rPr>
              <a:t> </a:t>
            </a:r>
            <a:r>
              <a:rPr lang="de-DE" sz="1400" dirty="0" err="1" smtClean="0">
                <a:solidFill>
                  <a:srgbClr val="FF0000"/>
                </a:solidFill>
                <a:latin typeface="Calibri"/>
                <a:cs typeface="Calibri"/>
              </a:rPr>
              <a:t>mbar</a:t>
            </a:r>
            <a:endParaRPr lang="de-DE" sz="1400" baseline="30000" dirty="0">
              <a:solidFill>
                <a:srgbClr val="FF0000"/>
              </a:solidFill>
              <a:latin typeface="Calibri"/>
              <a:cs typeface="Calibri"/>
            </a:endParaRPr>
          </a:p>
        </p:txBody>
      </p:sp>
      <p:sp>
        <p:nvSpPr>
          <p:cNvPr id="17" name="Textfeld 16"/>
          <p:cNvSpPr txBox="1"/>
          <p:nvPr/>
        </p:nvSpPr>
        <p:spPr>
          <a:xfrm>
            <a:off x="4069565" y="2913187"/>
            <a:ext cx="1159292" cy="307777"/>
          </a:xfrm>
          <a:prstGeom prst="rect">
            <a:avLst/>
          </a:prstGeom>
          <a:noFill/>
        </p:spPr>
        <p:txBody>
          <a:bodyPr wrap="none" rtlCol="0">
            <a:spAutoFit/>
          </a:bodyPr>
          <a:lstStyle/>
          <a:p>
            <a:r>
              <a:rPr lang="de-DE" sz="1400" dirty="0" smtClean="0">
                <a:solidFill>
                  <a:srgbClr val="FF0000"/>
                </a:solidFill>
                <a:latin typeface="Calibri"/>
                <a:cs typeface="Calibri"/>
              </a:rPr>
              <a:t>p = 10</a:t>
            </a:r>
            <a:r>
              <a:rPr lang="de-DE" sz="1400" baseline="30000" dirty="0" smtClean="0">
                <a:solidFill>
                  <a:srgbClr val="FF0000"/>
                </a:solidFill>
                <a:latin typeface="Calibri"/>
                <a:cs typeface="Calibri"/>
              </a:rPr>
              <a:t>-3</a:t>
            </a:r>
            <a:r>
              <a:rPr lang="de-DE" sz="1400" dirty="0" smtClean="0">
                <a:solidFill>
                  <a:srgbClr val="FF0000"/>
                </a:solidFill>
                <a:latin typeface="Calibri"/>
                <a:cs typeface="Calibri"/>
              </a:rPr>
              <a:t> </a:t>
            </a:r>
            <a:r>
              <a:rPr lang="de-DE" sz="1400" dirty="0" err="1" smtClean="0">
                <a:solidFill>
                  <a:srgbClr val="FF0000"/>
                </a:solidFill>
                <a:latin typeface="Calibri"/>
                <a:cs typeface="Calibri"/>
              </a:rPr>
              <a:t>mbar</a:t>
            </a:r>
            <a:endParaRPr lang="de-DE" sz="1400" baseline="30000" dirty="0">
              <a:solidFill>
                <a:srgbClr val="FF0000"/>
              </a:solidFill>
              <a:latin typeface="Calibri"/>
              <a:cs typeface="Calibri"/>
            </a:endParaRPr>
          </a:p>
        </p:txBody>
      </p:sp>
      <p:sp>
        <p:nvSpPr>
          <p:cNvPr id="20" name="Text Box 2"/>
          <p:cNvSpPr txBox="1">
            <a:spLocks noChangeArrowheads="1"/>
          </p:cNvSpPr>
          <p:nvPr/>
        </p:nvSpPr>
        <p:spPr bwMode="auto">
          <a:xfrm>
            <a:off x="95250" y="-48808"/>
            <a:ext cx="7423800" cy="70788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0" rIns="0">
            <a:spAutoFit/>
          </a:bodyPr>
          <a:lstStyle/>
          <a:p>
            <a:pPr defTabSz="914400" eaLnBrk="0" fontAlgn="base" hangingPunct="0">
              <a:spcAft>
                <a:spcPct val="0"/>
              </a:spcAft>
            </a:pPr>
            <a:r>
              <a:rPr lang="de-DE" sz="2000" b="1" dirty="0" smtClean="0">
                <a:solidFill>
                  <a:srgbClr val="333399"/>
                </a:solidFill>
                <a:effectLst>
                  <a:outerShdw blurRad="38100" dist="38100" dir="2700000" algn="tl">
                    <a:srgbClr val="C0C0C0"/>
                  </a:outerShdw>
                </a:effectLst>
                <a:latin typeface="Arial"/>
                <a:ea typeface="ＭＳ Ｐゴシック" charset="-128"/>
              </a:rPr>
              <a:t>Isolation </a:t>
            </a:r>
            <a:r>
              <a:rPr lang="de-DE" sz="2000" b="1" dirty="0" err="1" smtClean="0">
                <a:solidFill>
                  <a:srgbClr val="333399"/>
                </a:solidFill>
                <a:effectLst>
                  <a:outerShdw blurRad="38100" dist="38100" dir="2700000" algn="tl">
                    <a:srgbClr val="C0C0C0"/>
                  </a:outerShdw>
                </a:effectLst>
                <a:latin typeface="Arial"/>
                <a:ea typeface="ＭＳ Ｐゴシック" charset="-128"/>
              </a:rPr>
              <a:t>of</a:t>
            </a:r>
            <a:r>
              <a:rPr lang="de-DE" sz="2000" b="1" dirty="0" smtClean="0">
                <a:solidFill>
                  <a:srgbClr val="333399"/>
                </a:solidFill>
                <a:effectLst>
                  <a:outerShdw blurRad="38100" dist="38100" dir="2700000" algn="tl">
                    <a:srgbClr val="C0C0C0"/>
                  </a:outerShdw>
                </a:effectLst>
                <a:latin typeface="Arial"/>
                <a:ea typeface="ＭＳ Ｐゴシック" charset="-128"/>
              </a:rPr>
              <a:t> COM </a:t>
            </a:r>
            <a:r>
              <a:rPr lang="de-DE" sz="2000" b="1" dirty="0" err="1" smtClean="0">
                <a:solidFill>
                  <a:srgbClr val="333399"/>
                </a:solidFill>
                <a:effectLst>
                  <a:outerShdw blurRad="38100" dist="38100" dir="2700000" algn="tl">
                    <a:srgbClr val="C0C0C0"/>
                  </a:outerShdw>
                </a:effectLst>
                <a:latin typeface="Arial"/>
                <a:ea typeface="ＭＳ Ｐゴシック" charset="-128"/>
              </a:rPr>
              <a:t>motion</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from</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the</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environment</a:t>
            </a:r>
            <a:r>
              <a:rPr lang="de-DE" sz="2000" b="1" dirty="0" smtClean="0">
                <a:solidFill>
                  <a:srgbClr val="333399"/>
                </a:solidFill>
                <a:effectLst>
                  <a:outerShdw blurRad="38100" dist="38100" dir="2700000" algn="tl">
                    <a:srgbClr val="C0C0C0"/>
                  </a:outerShdw>
                </a:effectLst>
                <a:latin typeface="Arial"/>
                <a:ea typeface="ＭＳ Ｐゴシック" charset="-128"/>
              </a:rPr>
              <a:t>:</a:t>
            </a:r>
          </a:p>
          <a:p>
            <a:pPr defTabSz="914400" eaLnBrk="0" fontAlgn="base" hangingPunct="0">
              <a:spcAft>
                <a:spcPct val="0"/>
              </a:spcAft>
            </a:pPr>
            <a:r>
              <a:rPr lang="de-DE" sz="2000" b="1" dirty="0" err="1" smtClean="0">
                <a:solidFill>
                  <a:srgbClr val="333399"/>
                </a:solidFill>
                <a:effectLst>
                  <a:outerShdw blurRad="38100" dist="38100" dir="2700000" algn="tl">
                    <a:srgbClr val="C0C0C0"/>
                  </a:outerShdw>
                </a:effectLst>
                <a:latin typeface="Arial"/>
                <a:ea typeface="ＭＳ Ｐゴシック" charset="-128"/>
              </a:rPr>
              <a:t>Levitated</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nanospheres</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as</a:t>
            </a:r>
            <a:r>
              <a:rPr lang="de-DE" sz="2000" b="1" dirty="0" smtClean="0">
                <a:solidFill>
                  <a:srgbClr val="333399"/>
                </a:solidFill>
                <a:effectLst>
                  <a:outerShdw blurRad="38100" dist="38100" dir="2700000" algn="tl">
                    <a:srgbClr val="C0C0C0"/>
                  </a:outerShdw>
                </a:effectLst>
                <a:latin typeface="Arial"/>
                <a:ea typeface="ＭＳ Ｐゴシック" charset="-128"/>
              </a:rPr>
              <a:t> high-Q </a:t>
            </a:r>
            <a:r>
              <a:rPr lang="de-DE" sz="2000" b="1" dirty="0" err="1" smtClean="0">
                <a:solidFill>
                  <a:srgbClr val="333399"/>
                </a:solidFill>
                <a:effectLst>
                  <a:outerShdw blurRad="38100" dist="38100" dir="2700000" algn="tl">
                    <a:srgbClr val="C0C0C0"/>
                  </a:outerShdw>
                </a:effectLst>
                <a:latin typeface="Arial"/>
                <a:ea typeface="ＭＳ Ｐゴシック" charset="-128"/>
              </a:rPr>
              <a:t>mechanical</a:t>
            </a:r>
            <a:r>
              <a:rPr lang="de-DE" sz="2000" b="1" dirty="0" smtClean="0">
                <a:solidFill>
                  <a:srgbClr val="333399"/>
                </a:solidFill>
                <a:effectLst>
                  <a:outerShdw blurRad="38100" dist="38100" dir="2700000" algn="tl">
                    <a:srgbClr val="C0C0C0"/>
                  </a:outerShdw>
                </a:effectLst>
                <a:latin typeface="Arial"/>
                <a:ea typeface="ＭＳ Ｐゴシック" charset="-128"/>
              </a:rPr>
              <a:t> </a:t>
            </a:r>
            <a:r>
              <a:rPr lang="de-DE" sz="2000" b="1" dirty="0" err="1" smtClean="0">
                <a:solidFill>
                  <a:srgbClr val="333399"/>
                </a:solidFill>
                <a:effectLst>
                  <a:outerShdw blurRad="38100" dist="38100" dir="2700000" algn="tl">
                    <a:srgbClr val="C0C0C0"/>
                  </a:outerShdw>
                </a:effectLst>
                <a:latin typeface="Arial"/>
                <a:ea typeface="ＭＳ Ｐゴシック" charset="-128"/>
              </a:rPr>
              <a:t>oscillators</a:t>
            </a:r>
            <a:endParaRPr lang="de-DE" sz="2000" b="1" dirty="0">
              <a:solidFill>
                <a:srgbClr val="333399"/>
              </a:solidFill>
              <a:effectLst>
                <a:outerShdw blurRad="38100" dist="38100" dir="2700000" algn="tl">
                  <a:srgbClr val="C0C0C0"/>
                </a:outerShdw>
              </a:effectLst>
              <a:latin typeface="Arial"/>
              <a:ea typeface="ＭＳ Ｐゴシック" charset="-128"/>
            </a:endParaRPr>
          </a:p>
        </p:txBody>
      </p:sp>
      <p:sp>
        <p:nvSpPr>
          <p:cNvPr id="21" name="Regelmäßiges Fünfeck 20"/>
          <p:cNvSpPr/>
          <p:nvPr/>
        </p:nvSpPr>
        <p:spPr bwMode="auto">
          <a:xfrm>
            <a:off x="5827861" y="1631810"/>
            <a:ext cx="180000" cy="180000"/>
          </a:xfrm>
          <a:prstGeom prst="pentagon">
            <a:avLst/>
          </a:prstGeom>
          <a:solidFill>
            <a:srgbClr val="FF0000"/>
          </a:solidFill>
          <a:ln>
            <a:noFill/>
          </a:ln>
          <a:effectLst>
            <a:outerShdw blurRad="50800" dist="38100" dir="2700000" algn="tl" rotWithShape="0">
              <a:prstClr val="black">
                <a:alpha val="40000"/>
              </a:prstClr>
            </a:outerShdw>
          </a:effectLst>
          <a:extLst/>
        </p:spPr>
        <p:txBody>
          <a:bodyPr vert="horz" wrap="square" lIns="0" tIns="45720" rIns="0" bIns="45720" numCol="1" rtlCol="0" anchor="t" anchorCtr="0" compatLnSpc="1">
            <a:prstTxWarp prst="textNoShape">
              <a:avLst/>
            </a:prstTxWarp>
            <a:spAutoFit/>
          </a:bodyPr>
          <a:lstStyle/>
          <a:p>
            <a:pPr algn="ctr" defTabSz="914400" eaLnBrk="0" fontAlgn="base" hangingPunct="0">
              <a:spcBef>
                <a:spcPct val="0"/>
              </a:spcBef>
              <a:spcAft>
                <a:spcPct val="0"/>
              </a:spcAft>
            </a:pPr>
            <a:endParaRPr lang="de-DE" sz="1600" smtClean="0">
              <a:solidFill>
                <a:srgbClr val="000000"/>
              </a:solidFill>
              <a:latin typeface="OfficinaSansITCPro Book" pitchFamily="50" charset="0"/>
              <a:ea typeface="ＭＳ Ｐゴシック" charset="-128"/>
            </a:endParaRPr>
          </a:p>
        </p:txBody>
      </p:sp>
      <p:sp>
        <p:nvSpPr>
          <p:cNvPr id="22" name="Textfeld 21"/>
          <p:cNvSpPr txBox="1"/>
          <p:nvPr/>
        </p:nvSpPr>
        <p:spPr>
          <a:xfrm>
            <a:off x="5813750" y="1768380"/>
            <a:ext cx="1159292" cy="307777"/>
          </a:xfrm>
          <a:prstGeom prst="rect">
            <a:avLst/>
          </a:prstGeom>
          <a:noFill/>
        </p:spPr>
        <p:txBody>
          <a:bodyPr wrap="none" rtlCol="0">
            <a:spAutoFit/>
          </a:bodyPr>
          <a:lstStyle/>
          <a:p>
            <a:r>
              <a:rPr lang="de-DE" sz="1400" dirty="0" smtClean="0">
                <a:solidFill>
                  <a:srgbClr val="FF0000"/>
                </a:solidFill>
                <a:latin typeface="Calibri"/>
                <a:cs typeface="Calibri"/>
              </a:rPr>
              <a:t>p = 10</a:t>
            </a:r>
            <a:r>
              <a:rPr lang="de-DE" sz="1400" baseline="30000" dirty="0" smtClean="0">
                <a:solidFill>
                  <a:srgbClr val="FF0000"/>
                </a:solidFill>
                <a:latin typeface="Calibri"/>
                <a:cs typeface="Calibri"/>
              </a:rPr>
              <a:t>-6</a:t>
            </a:r>
            <a:r>
              <a:rPr lang="de-DE" sz="1400" dirty="0" smtClean="0">
                <a:solidFill>
                  <a:srgbClr val="FF0000"/>
                </a:solidFill>
                <a:latin typeface="Calibri"/>
                <a:cs typeface="Calibri"/>
              </a:rPr>
              <a:t> </a:t>
            </a:r>
            <a:r>
              <a:rPr lang="de-DE" sz="1400" dirty="0" err="1" smtClean="0">
                <a:solidFill>
                  <a:srgbClr val="FF0000"/>
                </a:solidFill>
                <a:latin typeface="Calibri"/>
                <a:cs typeface="Calibri"/>
              </a:rPr>
              <a:t>mbar</a:t>
            </a:r>
            <a:endParaRPr lang="de-DE" sz="1400" baseline="30000" dirty="0">
              <a:solidFill>
                <a:srgbClr val="FF0000"/>
              </a:solidFill>
              <a:latin typeface="Calibri"/>
              <a:cs typeface="Calibri"/>
            </a:endParaRPr>
          </a:p>
        </p:txBody>
      </p:sp>
      <p:pic>
        <p:nvPicPr>
          <p:cNvPr id="23" name="Grafik 10"/>
          <p:cNvPicPr>
            <a:picLocks noChangeAspect="1"/>
          </p:cNvPicPr>
          <p:nvPr/>
        </p:nvPicPr>
        <p:blipFill>
          <a:blip r:embed="rId5"/>
          <a:stretch>
            <a:fillRect/>
          </a:stretch>
        </p:blipFill>
        <p:spPr>
          <a:xfrm>
            <a:off x="70555" y="4837809"/>
            <a:ext cx="2794828" cy="1909143"/>
          </a:xfrm>
          <a:prstGeom prst="rect">
            <a:avLst/>
          </a:prstGeom>
        </p:spPr>
      </p:pic>
      <p:pic>
        <p:nvPicPr>
          <p:cNvPr id="8" name="Bild 7"/>
          <p:cNvPicPr>
            <a:picLocks noChangeAspect="1"/>
          </p:cNvPicPr>
          <p:nvPr/>
        </p:nvPicPr>
        <p:blipFill>
          <a:blip r:embed="rId6"/>
          <a:stretch>
            <a:fillRect/>
          </a:stretch>
        </p:blipFill>
        <p:spPr>
          <a:xfrm>
            <a:off x="631472" y="4956434"/>
            <a:ext cx="652943" cy="575121"/>
          </a:xfrm>
          <a:prstGeom prst="rect">
            <a:avLst/>
          </a:prstGeom>
        </p:spPr>
      </p:pic>
      <p:sp>
        <p:nvSpPr>
          <p:cNvPr id="25" name="Textfeld 24"/>
          <p:cNvSpPr txBox="1"/>
          <p:nvPr/>
        </p:nvSpPr>
        <p:spPr>
          <a:xfrm>
            <a:off x="338668" y="3951112"/>
            <a:ext cx="2328332" cy="830997"/>
          </a:xfrm>
          <a:prstGeom prst="rect">
            <a:avLst/>
          </a:prstGeom>
        </p:spPr>
        <p:txBody>
          <a:bodyPr wrap="square">
            <a:spAutoFit/>
          </a:bodyPr>
          <a:lstStyle>
            <a:defPPr>
              <a:defRPr lang="de-DE"/>
            </a:defPPr>
            <a:lvl1pPr>
              <a:defRPr sz="1600">
                <a:latin typeface="Calibri"/>
                <a:cs typeface="Calibri"/>
              </a:defRPr>
            </a:lvl1pPr>
          </a:lstStyle>
          <a:p>
            <a:r>
              <a:rPr lang="de-DE" dirty="0">
                <a:solidFill>
                  <a:srgbClr val="000000"/>
                </a:solidFill>
              </a:rPr>
              <a:t>D. </a:t>
            </a:r>
            <a:r>
              <a:rPr lang="de-DE" dirty="0" smtClean="0">
                <a:solidFill>
                  <a:srgbClr val="000000"/>
                </a:solidFill>
              </a:rPr>
              <a:t>Grass (Vienna) </a:t>
            </a:r>
          </a:p>
          <a:p>
            <a:r>
              <a:rPr lang="de-DE" dirty="0" smtClean="0">
                <a:solidFill>
                  <a:srgbClr val="000000"/>
                </a:solidFill>
              </a:rPr>
              <a:t>(</a:t>
            </a:r>
            <a:r>
              <a:rPr lang="de-DE" dirty="0">
                <a:solidFill>
                  <a:srgbClr val="000000"/>
                </a:solidFill>
              </a:rPr>
              <a:t>350 </a:t>
            </a:r>
            <a:r>
              <a:rPr lang="de-DE" dirty="0" err="1">
                <a:solidFill>
                  <a:srgbClr val="000000"/>
                </a:solidFill>
              </a:rPr>
              <a:t>nm</a:t>
            </a:r>
            <a:r>
              <a:rPr lang="de-DE" dirty="0">
                <a:solidFill>
                  <a:srgbClr val="000000"/>
                </a:solidFill>
              </a:rPr>
              <a:t> SiO2 </a:t>
            </a:r>
            <a:endParaRPr lang="de-DE" dirty="0" smtClean="0">
              <a:solidFill>
                <a:srgbClr val="000000"/>
              </a:solidFill>
            </a:endParaRPr>
          </a:p>
          <a:p>
            <a:r>
              <a:rPr lang="de-DE" dirty="0" err="1" smtClean="0">
                <a:solidFill>
                  <a:srgbClr val="000000"/>
                </a:solidFill>
              </a:rPr>
              <a:t>inside</a:t>
            </a:r>
            <a:r>
              <a:rPr lang="de-DE" dirty="0" smtClean="0">
                <a:solidFill>
                  <a:srgbClr val="000000"/>
                </a:solidFill>
              </a:rPr>
              <a:t> </a:t>
            </a:r>
            <a:r>
              <a:rPr lang="de-DE" dirty="0" err="1">
                <a:solidFill>
                  <a:srgbClr val="000000"/>
                </a:solidFill>
              </a:rPr>
              <a:t>hollow</a:t>
            </a:r>
            <a:r>
              <a:rPr lang="de-DE" dirty="0">
                <a:solidFill>
                  <a:srgbClr val="000000"/>
                </a:solidFill>
              </a:rPr>
              <a:t> </a:t>
            </a:r>
            <a:r>
              <a:rPr lang="de-DE" dirty="0" err="1">
                <a:solidFill>
                  <a:srgbClr val="000000"/>
                </a:solidFill>
              </a:rPr>
              <a:t>core</a:t>
            </a:r>
            <a:r>
              <a:rPr lang="de-DE" dirty="0">
                <a:solidFill>
                  <a:srgbClr val="000000"/>
                </a:solidFill>
              </a:rPr>
              <a:t> </a:t>
            </a:r>
            <a:r>
              <a:rPr lang="de-DE" dirty="0" err="1">
                <a:solidFill>
                  <a:srgbClr val="000000"/>
                </a:solidFill>
              </a:rPr>
              <a:t>fibre</a:t>
            </a:r>
            <a:r>
              <a:rPr lang="de-DE" dirty="0">
                <a:solidFill>
                  <a:srgbClr val="000000"/>
                </a:solidFill>
              </a:rPr>
              <a:t>)</a:t>
            </a:r>
          </a:p>
        </p:txBody>
      </p:sp>
    </p:spTree>
    <p:extLst>
      <p:ext uri="{BB962C8B-B14F-4D97-AF65-F5344CB8AC3E}">
        <p14:creationId xmlns:p14="http://schemas.microsoft.com/office/powerpoint/2010/main" val="5184934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2" grpId="0" animBg="1"/>
      <p:bldP spid="13" grpId="0"/>
      <p:bldP spid="16" grpId="0"/>
      <p:bldP spid="17" grpId="0"/>
      <p:bldP spid="21" grpId="0" animBg="1"/>
      <p:bldP spid="22"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AT"/>
          </a:p>
        </p:txBody>
      </p:sp>
      <p:sp>
        <p:nvSpPr>
          <p:cNvPr id="3" name="Inhaltsplatzhalter 2"/>
          <p:cNvSpPr>
            <a:spLocks noGrp="1"/>
          </p:cNvSpPr>
          <p:nvPr>
            <p:ph idx="1"/>
          </p:nvPr>
        </p:nvSpPr>
        <p:spPr/>
        <p:txBody>
          <a:bodyPr/>
          <a:lstStyle/>
          <a:p>
            <a:endParaRPr lang="de-AT" dirty="0"/>
          </a:p>
        </p:txBody>
      </p:sp>
      <p:pic>
        <p:nvPicPr>
          <p:cNvPr id="21534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40"/>
          <a:stretch/>
        </p:blipFill>
        <p:spPr bwMode="auto">
          <a:xfrm>
            <a:off x="186690" y="762000"/>
            <a:ext cx="7339012" cy="291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3"/>
          <p:cNvSpPr txBox="1">
            <a:spLocks noChangeArrowheads="1"/>
          </p:cNvSpPr>
          <p:nvPr/>
        </p:nvSpPr>
        <p:spPr bwMode="auto">
          <a:xfrm>
            <a:off x="5634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Newtonian</a:t>
            </a:r>
            <a:r>
              <a:rPr lang="de-DE" sz="2200" b="1" dirty="0" smtClean="0">
                <a:solidFill>
                  <a:srgbClr val="333399"/>
                </a:solidFill>
                <a:effectLst>
                  <a:outerShdw blurRad="38100" dist="38100" dir="2700000" algn="tl">
                    <a:srgbClr val="C0C0C0"/>
                  </a:outerShdw>
                </a:effectLst>
                <a:latin typeface="Arial"/>
                <a:ea typeface="ＭＳ Ｐゴシック" charset="-128"/>
              </a:rPr>
              <a:t> Gravity in Quantum Experiments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mc:AlternateContent xmlns:mc="http://schemas.openxmlformats.org/markup-compatibility/2006" xmlns:p14="http://schemas.microsoft.com/office/powerpoint/2010/main">
        <mc:Choice Requires="p14">
          <p:contentPart p14:bwMode="auto" r:id="rId4">
            <p14:nvContentPartPr>
              <p14:cNvPr id="4" name="Freihand 3"/>
              <p14:cNvContentPartPr/>
              <p14:nvPr/>
            </p14:nvContentPartPr>
            <p14:xfrm>
              <a:off x="6536880" y="1615800"/>
              <a:ext cx="2372400" cy="1699560"/>
            </p14:xfrm>
          </p:contentPart>
        </mc:Choice>
        <mc:Fallback xmlns="">
          <p:pic>
            <p:nvPicPr>
              <p:cNvPr id="4" name="Freihand 3"/>
              <p:cNvPicPr/>
              <p:nvPr/>
            </p:nvPicPr>
            <p:blipFill>
              <a:blip r:embed="rId5"/>
              <a:stretch>
                <a:fillRect/>
              </a:stretch>
            </p:blipFill>
            <p:spPr>
              <a:xfrm>
                <a:off x="6523920" y="1602480"/>
                <a:ext cx="2399760" cy="1728000"/>
              </a:xfrm>
              <a:prstGeom prst="rect">
                <a:avLst/>
              </a:prstGeom>
            </p:spPr>
          </p:pic>
        </mc:Fallback>
      </mc:AlternateContent>
      <p:pic>
        <p:nvPicPr>
          <p:cNvPr id="21534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40" y="3624972"/>
            <a:ext cx="4194810" cy="324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104603" y="3526994"/>
            <a:ext cx="1225207"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Nature 1999</a:t>
            </a:r>
            <a:endParaRPr lang="de-AT" sz="1600" dirty="0">
              <a:solidFill>
                <a:srgbClr val="000000"/>
              </a:solidFill>
              <a:latin typeface="Calibri" pitchFamily="34" charset="0"/>
              <a:ea typeface="ＭＳ Ｐゴシック" charset="-128"/>
              <a:cs typeface="Calibri" pitchFamily="34" charset="0"/>
            </a:endParaRPr>
          </a:p>
        </p:txBody>
      </p:sp>
      <p:pic>
        <p:nvPicPr>
          <p:cNvPr id="21534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1973" y="3791655"/>
            <a:ext cx="3144679" cy="3275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feld 9"/>
          <p:cNvSpPr txBox="1"/>
          <p:nvPr/>
        </p:nvSpPr>
        <p:spPr>
          <a:xfrm>
            <a:off x="4438173" y="3554200"/>
            <a:ext cx="1225208"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Nature 2002</a:t>
            </a:r>
            <a:endParaRPr lang="de-AT" sz="1600" dirty="0">
              <a:solidFill>
                <a:srgbClr val="000000"/>
              </a:solidFill>
              <a:latin typeface="Calibri" pitchFamily="34" charset="0"/>
              <a:ea typeface="ＭＳ Ｐゴシック" charset="-128"/>
              <a:cs typeface="Calibri" pitchFamily="34" charset="0"/>
            </a:endParaRPr>
          </a:p>
        </p:txBody>
      </p:sp>
      <p:sp>
        <p:nvSpPr>
          <p:cNvPr id="7" name="Textfeld 6"/>
          <p:cNvSpPr txBox="1"/>
          <p:nvPr/>
        </p:nvSpPr>
        <p:spPr>
          <a:xfrm>
            <a:off x="7905757" y="4648586"/>
            <a:ext cx="649538" cy="1015663"/>
          </a:xfrm>
          <a:prstGeom prst="rect">
            <a:avLst/>
          </a:prstGeom>
          <a:noFill/>
        </p:spPr>
        <p:txBody>
          <a:bodyPr wrap="none" rtlCol="0">
            <a:spAutoFit/>
          </a:bodyPr>
          <a:lstStyle/>
          <a:p>
            <a:pPr algn="ctr" defTabSz="914400" eaLnBrk="0" fontAlgn="base" hangingPunct="0">
              <a:spcBef>
                <a:spcPct val="0"/>
              </a:spcBef>
              <a:spcAft>
                <a:spcPct val="0"/>
              </a:spcAft>
            </a:pPr>
            <a:r>
              <a:rPr lang="de-AT" sz="6000" dirty="0" smtClean="0">
                <a:solidFill>
                  <a:srgbClr val="000000"/>
                </a:solidFill>
                <a:latin typeface="OfficinaSansITCPro Book" pitchFamily="50" charset="0"/>
                <a:ea typeface="ＭＳ Ｐゴシック" charset="-128"/>
              </a:rPr>
              <a:t>…</a:t>
            </a:r>
            <a:endParaRPr lang="de-AT" sz="6000" dirty="0">
              <a:solidFill>
                <a:srgbClr val="000000"/>
              </a:solidFill>
              <a:latin typeface="OfficinaSansITCPro Book" pitchFamily="50" charset="0"/>
              <a:ea typeface="ＭＳ Ｐゴシック" charset="-128"/>
            </a:endParaRPr>
          </a:p>
        </p:txBody>
      </p:sp>
      <p:pic>
        <p:nvPicPr>
          <p:cNvPr id="2152450"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5408"/>
          <a:stretch/>
        </p:blipFill>
        <p:spPr bwMode="auto">
          <a:xfrm>
            <a:off x="0" y="3554200"/>
            <a:ext cx="4438173" cy="331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2451"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t="1316"/>
          <a:stretch/>
        </p:blipFill>
        <p:spPr bwMode="auto">
          <a:xfrm>
            <a:off x="4251150" y="3624972"/>
            <a:ext cx="4917406" cy="3242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1490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bwMode="auto">
          <a:xfrm>
            <a:off x="8178116" y="925774"/>
            <a:ext cx="1068259" cy="314526"/>
          </a:xfrm>
          <a:prstGeom prst="rect">
            <a:avLst/>
          </a:prstGeom>
          <a:solidFill>
            <a:schemeClr val="bg1"/>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5" name="Text Box 3"/>
          <p:cNvSpPr txBox="1">
            <a:spLocks noChangeArrowheads="1"/>
          </p:cNvSpPr>
          <p:nvPr/>
        </p:nvSpPr>
        <p:spPr bwMode="auto">
          <a:xfrm>
            <a:off x="5634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Newtonian</a:t>
            </a:r>
            <a:r>
              <a:rPr lang="de-DE" sz="2200" b="1" dirty="0" smtClean="0">
                <a:solidFill>
                  <a:srgbClr val="333399"/>
                </a:solidFill>
                <a:effectLst>
                  <a:outerShdw blurRad="38100" dist="38100" dir="2700000" algn="tl">
                    <a:srgbClr val="C0C0C0"/>
                  </a:outerShdw>
                </a:effectLst>
                <a:latin typeface="Arial"/>
                <a:ea typeface="ＭＳ Ｐゴシック" charset="-128"/>
              </a:rPr>
              <a:t> Gravity in Quantum Experiments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pic>
        <p:nvPicPr>
          <p:cNvPr id="21534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358" y="4387212"/>
            <a:ext cx="4194810" cy="324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573191" y="4214052"/>
            <a:ext cx="1225207"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Nature 1999</a:t>
            </a:r>
            <a:endParaRPr lang="de-AT" sz="1600" dirty="0">
              <a:solidFill>
                <a:srgbClr val="000000"/>
              </a:solidFill>
              <a:latin typeface="Calibri" pitchFamily="34" charset="0"/>
              <a:ea typeface="ＭＳ Ｐゴシック" charset="-128"/>
              <a:cs typeface="Calibri" pitchFamily="34" charset="0"/>
            </a:endParaRPr>
          </a:p>
        </p:txBody>
      </p:sp>
      <p:pic>
        <p:nvPicPr>
          <p:cNvPr id="11" name="Bild 10"/>
          <p:cNvPicPr>
            <a:picLocks noChangeAspect="1"/>
          </p:cNvPicPr>
          <p:nvPr/>
        </p:nvPicPr>
        <p:blipFill>
          <a:blip r:embed="rId4"/>
          <a:stretch>
            <a:fillRect/>
          </a:stretch>
        </p:blipFill>
        <p:spPr>
          <a:xfrm>
            <a:off x="9340331" y="532487"/>
            <a:ext cx="3792322" cy="1620021"/>
          </a:xfrm>
          <a:prstGeom prst="rect">
            <a:avLst/>
          </a:prstGeom>
        </p:spPr>
      </p:pic>
      <p:pic>
        <p:nvPicPr>
          <p:cNvPr id="12" name="Bild 11"/>
          <p:cNvPicPr>
            <a:picLocks noChangeAspect="1"/>
          </p:cNvPicPr>
          <p:nvPr/>
        </p:nvPicPr>
        <p:blipFill>
          <a:blip r:embed="rId5"/>
          <a:stretch>
            <a:fillRect/>
          </a:stretch>
        </p:blipFill>
        <p:spPr>
          <a:xfrm>
            <a:off x="9200340" y="1537462"/>
            <a:ext cx="4387416" cy="6858000"/>
          </a:xfrm>
          <a:prstGeom prst="rect">
            <a:avLst/>
          </a:prstGeom>
        </p:spPr>
      </p:pic>
      <p:pic>
        <p:nvPicPr>
          <p:cNvPr id="13" name="Bild 12"/>
          <p:cNvPicPr>
            <a:picLocks noChangeAspect="1"/>
          </p:cNvPicPr>
          <p:nvPr/>
        </p:nvPicPr>
        <p:blipFill>
          <a:blip r:embed="rId6"/>
          <a:stretch>
            <a:fillRect/>
          </a:stretch>
        </p:blipFill>
        <p:spPr>
          <a:xfrm>
            <a:off x="13587756" y="1537462"/>
            <a:ext cx="4183291" cy="5404096"/>
          </a:xfrm>
          <a:prstGeom prst="rect">
            <a:avLst/>
          </a:prstGeom>
        </p:spPr>
      </p:pic>
      <p:pic>
        <p:nvPicPr>
          <p:cNvPr id="9" name="Bild 8"/>
          <p:cNvPicPr>
            <a:picLocks noChangeAspect="1"/>
          </p:cNvPicPr>
          <p:nvPr/>
        </p:nvPicPr>
        <p:blipFill>
          <a:blip r:embed="rId7"/>
          <a:stretch>
            <a:fillRect/>
          </a:stretch>
        </p:blipFill>
        <p:spPr>
          <a:xfrm>
            <a:off x="11159183" y="67956"/>
            <a:ext cx="3286517" cy="2866484"/>
          </a:xfrm>
          <a:prstGeom prst="rect">
            <a:avLst/>
          </a:prstGeom>
        </p:spPr>
      </p:pic>
      <p:pic>
        <p:nvPicPr>
          <p:cNvPr id="21" name="Bild 20"/>
          <p:cNvPicPr>
            <a:picLocks noChangeAspect="1"/>
          </p:cNvPicPr>
          <p:nvPr/>
        </p:nvPicPr>
        <p:blipFill rotWithShape="1">
          <a:blip r:embed="rId8"/>
          <a:srcRect l="19664" r="18006" b="28220"/>
          <a:stretch/>
        </p:blipFill>
        <p:spPr>
          <a:xfrm>
            <a:off x="5299063" y="3848516"/>
            <a:ext cx="3004477" cy="2810802"/>
          </a:xfrm>
          <a:prstGeom prst="rect">
            <a:avLst/>
          </a:prstGeom>
          <a:ln>
            <a:noFill/>
          </a:ln>
          <a:effectLst>
            <a:outerShdw blurRad="292100" dist="139700" dir="2700000" algn="tl" rotWithShape="0">
              <a:srgbClr val="333333">
                <a:alpha val="65000"/>
              </a:srgbClr>
            </a:outerShdw>
          </a:effectLst>
        </p:spPr>
      </p:pic>
      <p:pic>
        <p:nvPicPr>
          <p:cNvPr id="16" name="Bild 15"/>
          <p:cNvPicPr>
            <a:picLocks noChangeAspect="1"/>
          </p:cNvPicPr>
          <p:nvPr/>
        </p:nvPicPr>
        <p:blipFill>
          <a:blip r:embed="rId9"/>
          <a:stretch>
            <a:fillRect/>
          </a:stretch>
        </p:blipFill>
        <p:spPr>
          <a:xfrm>
            <a:off x="5769382" y="1274391"/>
            <a:ext cx="3265764" cy="1026912"/>
          </a:xfrm>
          <a:prstGeom prst="rect">
            <a:avLst/>
          </a:prstGeom>
        </p:spPr>
      </p:pic>
      <p:sp>
        <p:nvSpPr>
          <p:cNvPr id="18" name="Textfeld 17"/>
          <p:cNvSpPr txBox="1"/>
          <p:nvPr/>
        </p:nvSpPr>
        <p:spPr>
          <a:xfrm>
            <a:off x="5896203" y="2220748"/>
            <a:ext cx="2090970" cy="461665"/>
          </a:xfrm>
          <a:prstGeom prst="rect">
            <a:avLst/>
          </a:prstGeom>
          <a:noFill/>
        </p:spPr>
        <p:txBody>
          <a:bodyPr wrap="none" rtlCol="0">
            <a:spAutoFit/>
          </a:bodyPr>
          <a:lstStyle/>
          <a:p>
            <a:r>
              <a:rPr lang="de-DE" sz="2400" b="1" i="1" dirty="0" smtClean="0">
                <a:solidFill>
                  <a:srgbClr val="000000"/>
                </a:solidFill>
                <a:latin typeface="Symbol" charset="2"/>
                <a:cs typeface="Symbol" charset="2"/>
              </a:rPr>
              <a:t>DF </a:t>
            </a:r>
            <a:r>
              <a:rPr lang="de-DE" sz="2400" b="1" i="1" dirty="0" smtClean="0">
                <a:solidFill>
                  <a:srgbClr val="000000"/>
                </a:solidFill>
                <a:latin typeface="Times New Roman"/>
              </a:rPr>
              <a:t>= -</a:t>
            </a:r>
            <a:r>
              <a:rPr lang="de-DE" sz="2400" b="1" i="1" dirty="0" err="1" smtClean="0">
                <a:solidFill>
                  <a:srgbClr val="000000"/>
                </a:solidFill>
                <a:latin typeface="Times New Roman"/>
              </a:rPr>
              <a:t>k</a:t>
            </a:r>
            <a:r>
              <a:rPr lang="de-DE" sz="2400" b="1" i="1" baseline="-25000" dirty="0" err="1" smtClean="0">
                <a:solidFill>
                  <a:srgbClr val="000000"/>
                </a:solidFill>
                <a:latin typeface="Times New Roman"/>
              </a:rPr>
              <a:t>eff</a:t>
            </a:r>
            <a:r>
              <a:rPr lang="de-DE" sz="2400" b="1" i="1" dirty="0" smtClean="0">
                <a:solidFill>
                  <a:srgbClr val="000000"/>
                </a:solidFill>
                <a:latin typeface="Times New Roman"/>
              </a:rPr>
              <a:t> </a:t>
            </a:r>
            <a:r>
              <a:rPr lang="de-DE" sz="2400" b="1" i="1" dirty="0" err="1" smtClean="0">
                <a:solidFill>
                  <a:srgbClr val="000000"/>
                </a:solidFill>
                <a:latin typeface="Times New Roman"/>
              </a:rPr>
              <a:t>g</a:t>
            </a:r>
            <a:r>
              <a:rPr lang="de-DE" sz="2400" b="1" i="1" dirty="0" smtClean="0">
                <a:solidFill>
                  <a:srgbClr val="000000"/>
                </a:solidFill>
                <a:latin typeface="Times New Roman"/>
              </a:rPr>
              <a:t> T</a:t>
            </a:r>
            <a:r>
              <a:rPr lang="de-DE" sz="2400" b="1" i="1" baseline="30000" dirty="0" smtClean="0">
                <a:solidFill>
                  <a:srgbClr val="000000"/>
                </a:solidFill>
                <a:latin typeface="Times New Roman"/>
              </a:rPr>
              <a:t>2</a:t>
            </a:r>
            <a:endParaRPr lang="de-DE" sz="2400" b="1" i="1" baseline="30000" dirty="0">
              <a:solidFill>
                <a:srgbClr val="000000"/>
              </a:solidFill>
              <a:latin typeface="Times New Roman"/>
            </a:endParaRPr>
          </a:p>
        </p:txBody>
      </p:sp>
      <p:pic>
        <p:nvPicPr>
          <p:cNvPr id="2" name="Bild 1"/>
          <p:cNvPicPr>
            <a:picLocks noChangeAspect="1"/>
          </p:cNvPicPr>
          <p:nvPr/>
        </p:nvPicPr>
        <p:blipFill rotWithShape="1">
          <a:blip r:embed="rId10"/>
          <a:srcRect l="3872" t="5792"/>
          <a:stretch/>
        </p:blipFill>
        <p:spPr>
          <a:xfrm>
            <a:off x="165563" y="858820"/>
            <a:ext cx="5005878" cy="3432201"/>
          </a:xfrm>
          <a:prstGeom prst="rect">
            <a:avLst/>
          </a:prstGeom>
        </p:spPr>
      </p:pic>
      <p:sp>
        <p:nvSpPr>
          <p:cNvPr id="4" name="Textfeld 3"/>
          <p:cNvSpPr txBox="1"/>
          <p:nvPr/>
        </p:nvSpPr>
        <p:spPr>
          <a:xfrm>
            <a:off x="5834366" y="2876333"/>
            <a:ext cx="3225747" cy="738664"/>
          </a:xfrm>
          <a:prstGeom prst="rect">
            <a:avLst/>
          </a:prstGeom>
          <a:noFill/>
        </p:spPr>
        <p:txBody>
          <a:bodyPr wrap="square" rtlCol="0">
            <a:spAutoFit/>
          </a:bodyPr>
          <a:lstStyle/>
          <a:p>
            <a:r>
              <a:rPr lang="de-DE" sz="1400" dirty="0" err="1" smtClean="0">
                <a:latin typeface="Arial"/>
                <a:cs typeface="Arial"/>
              </a:rPr>
              <a:t>Kasevich</a:t>
            </a:r>
            <a:r>
              <a:rPr lang="de-DE" sz="1400" dirty="0" smtClean="0">
                <a:latin typeface="Arial"/>
                <a:cs typeface="Arial"/>
              </a:rPr>
              <a:t> &amp; Chu, Atom </a:t>
            </a:r>
            <a:r>
              <a:rPr lang="de-DE" sz="1400" dirty="0" err="1" smtClean="0">
                <a:latin typeface="Arial"/>
                <a:cs typeface="Arial"/>
              </a:rPr>
              <a:t>Interferometry</a:t>
            </a:r>
            <a:r>
              <a:rPr lang="de-DE" sz="1400" dirty="0" smtClean="0">
                <a:latin typeface="Arial"/>
                <a:cs typeface="Arial"/>
              </a:rPr>
              <a:t> </a:t>
            </a:r>
            <a:r>
              <a:rPr lang="de-DE" sz="1400" dirty="0" err="1" smtClean="0">
                <a:latin typeface="Arial"/>
                <a:cs typeface="Arial"/>
              </a:rPr>
              <a:t>Using</a:t>
            </a:r>
            <a:r>
              <a:rPr lang="de-DE" sz="1400" dirty="0" smtClean="0">
                <a:latin typeface="Arial"/>
                <a:cs typeface="Arial"/>
              </a:rPr>
              <a:t> </a:t>
            </a:r>
            <a:r>
              <a:rPr lang="de-DE" sz="1400" dirty="0" err="1" smtClean="0">
                <a:latin typeface="Arial"/>
                <a:cs typeface="Arial"/>
              </a:rPr>
              <a:t>Stimulated</a:t>
            </a:r>
            <a:r>
              <a:rPr lang="de-DE" sz="1400" dirty="0" smtClean="0">
                <a:latin typeface="Arial"/>
                <a:cs typeface="Arial"/>
              </a:rPr>
              <a:t> Raman </a:t>
            </a:r>
            <a:r>
              <a:rPr lang="de-DE" sz="1400" dirty="0" err="1" smtClean="0">
                <a:latin typeface="Arial"/>
                <a:cs typeface="Arial"/>
              </a:rPr>
              <a:t>Transitions</a:t>
            </a:r>
            <a:r>
              <a:rPr lang="de-DE" sz="1400" dirty="0" smtClean="0">
                <a:latin typeface="Arial"/>
                <a:cs typeface="Arial"/>
              </a:rPr>
              <a:t>, PRL </a:t>
            </a:r>
            <a:r>
              <a:rPr lang="de-DE" sz="1400" b="1" dirty="0" smtClean="0">
                <a:latin typeface="Arial"/>
                <a:cs typeface="Arial"/>
              </a:rPr>
              <a:t>67</a:t>
            </a:r>
            <a:r>
              <a:rPr lang="de-DE" sz="1400" dirty="0" smtClean="0">
                <a:latin typeface="Arial"/>
                <a:cs typeface="Arial"/>
              </a:rPr>
              <a:t>, 181 (1991) </a:t>
            </a:r>
            <a:endParaRPr lang="de-DE" sz="1400" dirty="0">
              <a:latin typeface="Arial"/>
              <a:cs typeface="Arial"/>
            </a:endParaRPr>
          </a:p>
        </p:txBody>
      </p:sp>
      <p:pic>
        <p:nvPicPr>
          <p:cNvPr id="14" name="Bild 13"/>
          <p:cNvPicPr>
            <a:picLocks noChangeAspect="1"/>
          </p:cNvPicPr>
          <p:nvPr/>
        </p:nvPicPr>
        <p:blipFill rotWithShape="1">
          <a:blip r:embed="rId11"/>
          <a:srcRect r="1705"/>
          <a:stretch/>
        </p:blipFill>
        <p:spPr>
          <a:xfrm>
            <a:off x="9696989" y="1386754"/>
            <a:ext cx="5760255" cy="1919416"/>
          </a:xfrm>
          <a:prstGeom prst="rect">
            <a:avLst/>
          </a:prstGeom>
        </p:spPr>
      </p:pic>
      <p:sp>
        <p:nvSpPr>
          <p:cNvPr id="15" name="Textfeld 14"/>
          <p:cNvSpPr txBox="1"/>
          <p:nvPr/>
        </p:nvSpPr>
        <p:spPr>
          <a:xfrm>
            <a:off x="3584344" y="900290"/>
            <a:ext cx="1493029" cy="738664"/>
          </a:xfrm>
          <a:prstGeom prst="rect">
            <a:avLst/>
          </a:prstGeom>
          <a:noFill/>
        </p:spPr>
        <p:txBody>
          <a:bodyPr wrap="square" rtlCol="0">
            <a:spAutoFit/>
          </a:bodyPr>
          <a:lstStyle/>
          <a:p>
            <a:r>
              <a:rPr lang="de-DE" sz="1400" dirty="0" err="1" smtClean="0"/>
              <a:t>Cs</a:t>
            </a:r>
            <a:r>
              <a:rPr lang="de-DE" sz="1400" dirty="0" smtClean="0"/>
              <a:t> (6S1/2, F=3, 4 </a:t>
            </a:r>
            <a:r>
              <a:rPr lang="de-DE" sz="1400" dirty="0" err="1" smtClean="0"/>
              <a:t>hyperfine</a:t>
            </a:r>
            <a:r>
              <a:rPr lang="de-DE" sz="1400" dirty="0" smtClean="0"/>
              <a:t> </a:t>
            </a:r>
            <a:r>
              <a:rPr lang="de-DE" sz="1400" dirty="0" err="1" smtClean="0"/>
              <a:t>ground</a:t>
            </a:r>
            <a:r>
              <a:rPr lang="de-DE" sz="1400" dirty="0" smtClean="0"/>
              <a:t> </a:t>
            </a:r>
            <a:r>
              <a:rPr lang="de-DE" sz="1400" dirty="0" err="1" smtClean="0"/>
              <a:t>state</a:t>
            </a:r>
            <a:r>
              <a:rPr lang="de-DE" sz="1400" dirty="0" smtClean="0"/>
              <a:t>)</a:t>
            </a:r>
            <a:endParaRPr lang="de-DE" sz="1400" dirty="0"/>
          </a:p>
        </p:txBody>
      </p:sp>
      <p:sp>
        <p:nvSpPr>
          <p:cNvPr id="17" name="Rechteck 16"/>
          <p:cNvSpPr/>
          <p:nvPr/>
        </p:nvSpPr>
        <p:spPr bwMode="auto">
          <a:xfrm>
            <a:off x="1050402" y="858820"/>
            <a:ext cx="470330" cy="2989696"/>
          </a:xfrm>
          <a:prstGeom prst="rect">
            <a:avLst/>
          </a:prstGeom>
          <a:solidFill>
            <a:srgbClr val="FF0000">
              <a:alpha val="27000"/>
            </a:srgbClr>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22" name="Rechteck 21"/>
          <p:cNvSpPr/>
          <p:nvPr/>
        </p:nvSpPr>
        <p:spPr bwMode="auto">
          <a:xfrm>
            <a:off x="2535432" y="854420"/>
            <a:ext cx="470330" cy="2989696"/>
          </a:xfrm>
          <a:prstGeom prst="rect">
            <a:avLst/>
          </a:prstGeom>
          <a:solidFill>
            <a:srgbClr val="FF0000">
              <a:alpha val="27000"/>
            </a:srgbClr>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23" name="Rechteck 22"/>
          <p:cNvSpPr/>
          <p:nvPr/>
        </p:nvSpPr>
        <p:spPr bwMode="auto">
          <a:xfrm>
            <a:off x="4020462" y="865700"/>
            <a:ext cx="470330" cy="2989696"/>
          </a:xfrm>
          <a:prstGeom prst="rect">
            <a:avLst/>
          </a:prstGeom>
          <a:solidFill>
            <a:srgbClr val="FF0000">
              <a:alpha val="27000"/>
            </a:srgbClr>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sp>
        <p:nvSpPr>
          <p:cNvPr id="25" name="Textfeld 24"/>
          <p:cNvSpPr txBox="1"/>
          <p:nvPr/>
        </p:nvSpPr>
        <p:spPr>
          <a:xfrm rot="259588">
            <a:off x="3175759" y="3406612"/>
            <a:ext cx="2732840" cy="1852815"/>
          </a:xfrm>
          <a:prstGeom prst="rect">
            <a:avLst/>
          </a:prstGeom>
          <a:solidFill>
            <a:schemeClr val="bg1"/>
          </a:solidFill>
          <a:effectLst>
            <a:outerShdw blurRad="50800" dist="38100" dir="2700000" algn="tl" rotWithShape="0">
              <a:prstClr val="black">
                <a:alpha val="40000"/>
              </a:prstClr>
            </a:outerShdw>
          </a:effectLst>
        </p:spPr>
        <p:txBody>
          <a:bodyPr wrap="none" rtlCol="0">
            <a:spAutoFit/>
          </a:bodyPr>
          <a:lstStyle/>
          <a:p>
            <a:pPr>
              <a:lnSpc>
                <a:spcPct val="120000"/>
              </a:lnSpc>
            </a:pPr>
            <a:r>
              <a:rPr lang="de-DE" sz="2400" b="1" dirty="0" smtClean="0">
                <a:solidFill>
                  <a:srgbClr val="000000"/>
                </a:solidFill>
                <a:latin typeface="Calibri"/>
                <a:cs typeface="Calibri"/>
              </a:rPr>
              <a:t>(</a:t>
            </a:r>
            <a:r>
              <a:rPr lang="de-DE" sz="2400" b="1" dirty="0" err="1" smtClean="0">
                <a:solidFill>
                  <a:srgbClr val="000000"/>
                </a:solidFill>
                <a:latin typeface="Calibri"/>
                <a:cs typeface="Calibri"/>
              </a:rPr>
              <a:t>Kasevich</a:t>
            </a:r>
            <a:r>
              <a:rPr lang="de-DE" sz="2400" b="1" dirty="0" smtClean="0">
                <a:solidFill>
                  <a:srgbClr val="000000"/>
                </a:solidFill>
                <a:latin typeface="Calibri"/>
                <a:cs typeface="Calibri"/>
              </a:rPr>
              <a:t> </a:t>
            </a:r>
            <a:r>
              <a:rPr lang="de-DE" sz="2400" b="1" dirty="0" err="1" smtClean="0">
                <a:solidFill>
                  <a:srgbClr val="000000"/>
                </a:solidFill>
                <a:latin typeface="Calibri"/>
                <a:cs typeface="Calibri"/>
              </a:rPr>
              <a:t>group</a:t>
            </a:r>
            <a:r>
              <a:rPr lang="de-DE" sz="2400" b="1" dirty="0" smtClean="0">
                <a:solidFill>
                  <a:srgbClr val="000000"/>
                </a:solidFill>
                <a:latin typeface="Calibri"/>
                <a:cs typeface="Calibri"/>
              </a:rPr>
              <a:t>)</a:t>
            </a:r>
          </a:p>
          <a:p>
            <a:pPr>
              <a:lnSpc>
                <a:spcPct val="120000"/>
              </a:lnSpc>
            </a:pPr>
            <a:r>
              <a:rPr lang="de-DE" sz="2400" b="1" dirty="0" smtClean="0">
                <a:solidFill>
                  <a:srgbClr val="000000"/>
                </a:solidFill>
                <a:latin typeface="Calibri"/>
                <a:cs typeface="Calibri"/>
              </a:rPr>
              <a:t>1991  </a:t>
            </a:r>
            <a:r>
              <a:rPr lang="de-DE" sz="2400" b="1" dirty="0" err="1">
                <a:solidFill>
                  <a:srgbClr val="000000"/>
                </a:solidFill>
                <a:latin typeface="Symbol" charset="2"/>
                <a:cs typeface="Symbol" charset="2"/>
              </a:rPr>
              <a:t>D</a:t>
            </a:r>
            <a:r>
              <a:rPr lang="de-DE" sz="2400" b="1" dirty="0" err="1">
                <a:solidFill>
                  <a:srgbClr val="000000"/>
                </a:solidFill>
                <a:latin typeface="Calibri"/>
                <a:cs typeface="Calibri"/>
              </a:rPr>
              <a:t>g</a:t>
            </a:r>
            <a:r>
              <a:rPr lang="de-DE" sz="2400" b="1" dirty="0">
                <a:solidFill>
                  <a:srgbClr val="000000"/>
                </a:solidFill>
                <a:latin typeface="Calibri"/>
                <a:cs typeface="Calibri"/>
              </a:rPr>
              <a:t>/</a:t>
            </a:r>
            <a:r>
              <a:rPr lang="de-DE" sz="2400" b="1" dirty="0" err="1">
                <a:solidFill>
                  <a:srgbClr val="000000"/>
                </a:solidFill>
                <a:latin typeface="Calibri"/>
                <a:cs typeface="Calibri"/>
              </a:rPr>
              <a:t>g</a:t>
            </a:r>
            <a:r>
              <a:rPr lang="de-DE" sz="2400" b="1" dirty="0">
                <a:solidFill>
                  <a:srgbClr val="000000"/>
                </a:solidFill>
                <a:latin typeface="Calibri"/>
                <a:cs typeface="Calibri"/>
              </a:rPr>
              <a:t> = </a:t>
            </a:r>
            <a:r>
              <a:rPr lang="de-DE" sz="2400" b="1" dirty="0" smtClean="0">
                <a:solidFill>
                  <a:srgbClr val="000000"/>
                </a:solidFill>
                <a:latin typeface="Calibri"/>
                <a:cs typeface="Calibri"/>
              </a:rPr>
              <a:t>1x10</a:t>
            </a:r>
            <a:r>
              <a:rPr lang="de-DE" sz="2400" b="1" baseline="30000" dirty="0" smtClean="0">
                <a:solidFill>
                  <a:srgbClr val="000000"/>
                </a:solidFill>
                <a:latin typeface="Calibri"/>
                <a:cs typeface="Calibri"/>
              </a:rPr>
              <a:t>-6</a:t>
            </a:r>
            <a:endParaRPr lang="de-DE" sz="2400" b="1" dirty="0" smtClean="0">
              <a:solidFill>
                <a:srgbClr val="000000"/>
              </a:solidFill>
              <a:latin typeface="Calibri"/>
              <a:cs typeface="Calibri"/>
            </a:endParaRPr>
          </a:p>
          <a:p>
            <a:pPr>
              <a:lnSpc>
                <a:spcPct val="120000"/>
              </a:lnSpc>
            </a:pPr>
            <a:r>
              <a:rPr lang="de-DE" sz="2400" b="1" dirty="0" smtClean="0">
                <a:solidFill>
                  <a:srgbClr val="000000"/>
                </a:solidFill>
                <a:latin typeface="Calibri"/>
                <a:cs typeface="Calibri"/>
              </a:rPr>
              <a:t>1998  </a:t>
            </a:r>
            <a:r>
              <a:rPr lang="de-DE" sz="2400" b="1" dirty="0" err="1" smtClean="0">
                <a:solidFill>
                  <a:srgbClr val="000000"/>
                </a:solidFill>
                <a:latin typeface="Symbol" charset="2"/>
                <a:cs typeface="Symbol" charset="2"/>
              </a:rPr>
              <a:t>D</a:t>
            </a:r>
            <a:r>
              <a:rPr lang="de-DE" sz="2400" b="1" dirty="0" err="1" smtClean="0">
                <a:solidFill>
                  <a:srgbClr val="000000"/>
                </a:solidFill>
                <a:latin typeface="Calibri"/>
                <a:cs typeface="Calibri"/>
              </a:rPr>
              <a:t>g</a:t>
            </a:r>
            <a:r>
              <a:rPr lang="de-DE" sz="2400" b="1" dirty="0" smtClean="0">
                <a:solidFill>
                  <a:srgbClr val="000000"/>
                </a:solidFill>
                <a:latin typeface="Calibri"/>
                <a:cs typeface="Calibri"/>
              </a:rPr>
              <a:t>/</a:t>
            </a:r>
            <a:r>
              <a:rPr lang="de-DE" sz="2400" b="1" dirty="0" err="1" smtClean="0">
                <a:solidFill>
                  <a:srgbClr val="000000"/>
                </a:solidFill>
                <a:latin typeface="Calibri"/>
                <a:cs typeface="Calibri"/>
              </a:rPr>
              <a:t>g</a:t>
            </a:r>
            <a:r>
              <a:rPr lang="de-DE" sz="2400" b="1" dirty="0" smtClean="0">
                <a:solidFill>
                  <a:srgbClr val="000000"/>
                </a:solidFill>
                <a:latin typeface="Calibri"/>
                <a:cs typeface="Calibri"/>
              </a:rPr>
              <a:t> = 3x10</a:t>
            </a:r>
            <a:r>
              <a:rPr lang="de-DE" sz="2400" b="1" baseline="30000" dirty="0" smtClean="0">
                <a:solidFill>
                  <a:srgbClr val="000000"/>
                </a:solidFill>
                <a:latin typeface="Calibri"/>
                <a:cs typeface="Calibri"/>
              </a:rPr>
              <a:t>-8</a:t>
            </a:r>
          </a:p>
          <a:p>
            <a:pPr>
              <a:lnSpc>
                <a:spcPct val="120000"/>
              </a:lnSpc>
            </a:pPr>
            <a:r>
              <a:rPr lang="de-DE" sz="2400" b="1" dirty="0" smtClean="0">
                <a:solidFill>
                  <a:srgbClr val="FF0000"/>
                </a:solidFill>
                <a:latin typeface="Calibri"/>
                <a:cs typeface="Calibri"/>
              </a:rPr>
              <a:t>2014  </a:t>
            </a:r>
            <a:r>
              <a:rPr lang="de-DE" sz="2400" b="1" dirty="0" err="1" smtClean="0">
                <a:solidFill>
                  <a:srgbClr val="FF0000"/>
                </a:solidFill>
                <a:latin typeface="Symbol" charset="2"/>
                <a:cs typeface="Symbol" charset="2"/>
              </a:rPr>
              <a:t>D</a:t>
            </a:r>
            <a:r>
              <a:rPr lang="de-DE" sz="2400" b="1" dirty="0" err="1" smtClean="0">
                <a:solidFill>
                  <a:srgbClr val="FF0000"/>
                </a:solidFill>
                <a:latin typeface="Calibri"/>
                <a:cs typeface="Calibri"/>
              </a:rPr>
              <a:t>g</a:t>
            </a:r>
            <a:r>
              <a:rPr lang="de-DE" sz="2400" b="1" dirty="0">
                <a:solidFill>
                  <a:srgbClr val="FF0000"/>
                </a:solidFill>
                <a:latin typeface="Calibri"/>
                <a:cs typeface="Calibri"/>
              </a:rPr>
              <a:t>/</a:t>
            </a:r>
            <a:r>
              <a:rPr lang="de-DE" sz="2400" b="1" dirty="0" err="1">
                <a:solidFill>
                  <a:srgbClr val="FF0000"/>
                </a:solidFill>
                <a:latin typeface="Calibri"/>
                <a:cs typeface="Calibri"/>
              </a:rPr>
              <a:t>g</a:t>
            </a:r>
            <a:r>
              <a:rPr lang="de-DE" sz="2400" b="1" dirty="0">
                <a:solidFill>
                  <a:srgbClr val="FF0000"/>
                </a:solidFill>
                <a:latin typeface="Calibri"/>
                <a:cs typeface="Calibri"/>
              </a:rPr>
              <a:t> = </a:t>
            </a:r>
            <a:r>
              <a:rPr lang="de-DE" sz="2400" b="1" dirty="0" smtClean="0">
                <a:solidFill>
                  <a:srgbClr val="FF0000"/>
                </a:solidFill>
                <a:latin typeface="Calibri"/>
                <a:cs typeface="Calibri"/>
              </a:rPr>
              <a:t>2x10</a:t>
            </a:r>
            <a:r>
              <a:rPr lang="de-DE" sz="2400" b="1" baseline="30000" dirty="0" smtClean="0">
                <a:solidFill>
                  <a:srgbClr val="FF0000"/>
                </a:solidFill>
                <a:latin typeface="Calibri"/>
                <a:cs typeface="Calibri"/>
              </a:rPr>
              <a:t>-11</a:t>
            </a:r>
            <a:endParaRPr lang="de-DE" sz="2400" b="1" dirty="0">
              <a:solidFill>
                <a:srgbClr val="FF0000"/>
              </a:solidFill>
              <a:latin typeface="Calibri"/>
              <a:cs typeface="Calibri"/>
            </a:endParaRPr>
          </a:p>
        </p:txBody>
      </p:sp>
    </p:spTree>
    <p:extLst>
      <p:ext uri="{BB962C8B-B14F-4D97-AF65-F5344CB8AC3E}">
        <p14:creationId xmlns:p14="http://schemas.microsoft.com/office/powerpoint/2010/main" val="3103384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 13"/>
          <p:cNvPicPr>
            <a:picLocks noChangeAspect="1"/>
          </p:cNvPicPr>
          <p:nvPr/>
        </p:nvPicPr>
        <p:blipFill>
          <a:blip r:embed="rId3"/>
          <a:stretch>
            <a:fillRect/>
          </a:stretch>
        </p:blipFill>
        <p:spPr>
          <a:xfrm>
            <a:off x="811884" y="4847615"/>
            <a:ext cx="4164718" cy="1093178"/>
          </a:xfrm>
          <a:prstGeom prst="rect">
            <a:avLst/>
          </a:prstGeom>
        </p:spPr>
      </p:pic>
      <p:pic>
        <p:nvPicPr>
          <p:cNvPr id="11" name="Bild 10"/>
          <p:cNvPicPr>
            <a:picLocks noChangeAspect="1"/>
          </p:cNvPicPr>
          <p:nvPr/>
        </p:nvPicPr>
        <p:blipFill>
          <a:blip r:embed="rId4"/>
          <a:stretch>
            <a:fillRect/>
          </a:stretch>
        </p:blipFill>
        <p:spPr>
          <a:xfrm>
            <a:off x="790346" y="2388451"/>
            <a:ext cx="4186256" cy="2127917"/>
          </a:xfrm>
          <a:prstGeom prst="rect">
            <a:avLst/>
          </a:prstGeom>
        </p:spPr>
      </p:pic>
      <p:sp>
        <p:nvSpPr>
          <p:cNvPr id="5" name="Text Box 3"/>
          <p:cNvSpPr txBox="1">
            <a:spLocks noChangeArrowheads="1"/>
          </p:cNvSpPr>
          <p:nvPr/>
        </p:nvSpPr>
        <p:spPr bwMode="auto">
          <a:xfrm>
            <a:off x="5634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Newtonian</a:t>
            </a:r>
            <a:r>
              <a:rPr lang="de-DE" sz="2200" b="1" dirty="0" smtClean="0">
                <a:solidFill>
                  <a:srgbClr val="333399"/>
                </a:solidFill>
                <a:effectLst>
                  <a:outerShdw blurRad="38100" dist="38100" dir="2700000" algn="tl">
                    <a:srgbClr val="C0C0C0"/>
                  </a:outerShdw>
                </a:effectLst>
                <a:latin typeface="Arial"/>
                <a:ea typeface="ＭＳ Ｐゴシック" charset="-128"/>
              </a:rPr>
              <a:t> Gravity in Quantum Experiments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sp>
        <p:nvSpPr>
          <p:cNvPr id="6" name="Textfeld 5"/>
          <p:cNvSpPr txBox="1"/>
          <p:nvPr/>
        </p:nvSpPr>
        <p:spPr>
          <a:xfrm>
            <a:off x="773637" y="2203405"/>
            <a:ext cx="1274708"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Science 2007</a:t>
            </a:r>
            <a:endParaRPr lang="de-AT" sz="1600" dirty="0">
              <a:solidFill>
                <a:srgbClr val="000000"/>
              </a:solidFill>
              <a:latin typeface="Calibri" pitchFamily="34" charset="0"/>
              <a:ea typeface="ＭＳ Ｐゴシック" charset="-128"/>
              <a:cs typeface="Calibri" pitchFamily="34" charset="0"/>
            </a:endParaRPr>
          </a:p>
        </p:txBody>
      </p:sp>
      <p:pic>
        <p:nvPicPr>
          <p:cNvPr id="8" name="Bild 7"/>
          <p:cNvPicPr>
            <a:picLocks noChangeAspect="1"/>
          </p:cNvPicPr>
          <p:nvPr/>
        </p:nvPicPr>
        <p:blipFill>
          <a:blip r:embed="rId5"/>
          <a:stretch>
            <a:fillRect/>
          </a:stretch>
        </p:blipFill>
        <p:spPr>
          <a:xfrm>
            <a:off x="9200340" y="1188415"/>
            <a:ext cx="7786394" cy="2873351"/>
          </a:xfrm>
          <a:prstGeom prst="rect">
            <a:avLst/>
          </a:prstGeom>
        </p:spPr>
      </p:pic>
      <p:sp>
        <p:nvSpPr>
          <p:cNvPr id="9" name="Textfeld 8"/>
          <p:cNvSpPr txBox="1"/>
          <p:nvPr/>
        </p:nvSpPr>
        <p:spPr>
          <a:xfrm>
            <a:off x="154730" y="1033876"/>
            <a:ext cx="4237057" cy="1080296"/>
          </a:xfrm>
          <a:prstGeom prst="rect">
            <a:avLst/>
          </a:prstGeom>
          <a:solidFill>
            <a:srgbClr val="FFFFFF"/>
          </a:solidFill>
          <a:effectLst>
            <a:outerShdw blurRad="50800" dist="38100" dir="2700000" algn="tl" rotWithShape="0">
              <a:prstClr val="black">
                <a:alpha val="40000"/>
              </a:prstClr>
            </a:outerShdw>
          </a:effectLst>
        </p:spPr>
        <p:txBody>
          <a:bodyPr wrap="none" rtlCol="0">
            <a:spAutoFit/>
          </a:bodyPr>
          <a:lstStyle/>
          <a:p>
            <a:pPr>
              <a:lnSpc>
                <a:spcPct val="120000"/>
              </a:lnSpc>
            </a:pPr>
            <a:r>
              <a:rPr lang="de-DE" b="1" dirty="0" smtClean="0">
                <a:solidFill>
                  <a:srgbClr val="000000"/>
                </a:solidFill>
                <a:latin typeface="Calibri"/>
                <a:cs typeface="Calibri"/>
              </a:rPr>
              <a:t>2 </a:t>
            </a:r>
            <a:r>
              <a:rPr lang="de-DE" b="1" dirty="0" err="1" smtClean="0">
                <a:solidFill>
                  <a:srgbClr val="000000"/>
                </a:solidFill>
                <a:latin typeface="Calibri"/>
                <a:cs typeface="Calibri"/>
              </a:rPr>
              <a:t>atomic</a:t>
            </a:r>
            <a:r>
              <a:rPr lang="de-DE" b="1" dirty="0" smtClean="0">
                <a:solidFill>
                  <a:srgbClr val="000000"/>
                </a:solidFill>
                <a:latin typeface="Calibri"/>
                <a:cs typeface="Calibri"/>
              </a:rPr>
              <a:t> </a:t>
            </a:r>
            <a:r>
              <a:rPr lang="de-DE" b="1" dirty="0" err="1" smtClean="0">
                <a:solidFill>
                  <a:srgbClr val="000000"/>
                </a:solidFill>
                <a:latin typeface="Calibri"/>
                <a:cs typeface="Calibri"/>
              </a:rPr>
              <a:t>fountains</a:t>
            </a:r>
            <a:r>
              <a:rPr lang="de-DE" b="1" dirty="0" smtClean="0">
                <a:solidFill>
                  <a:srgbClr val="000000"/>
                </a:solidFill>
                <a:latin typeface="Calibri"/>
                <a:cs typeface="Calibri"/>
              </a:rPr>
              <a:t> </a:t>
            </a:r>
            <a:r>
              <a:rPr lang="de-DE" dirty="0" err="1" smtClean="0">
                <a:solidFill>
                  <a:srgbClr val="000000"/>
                </a:solidFill>
                <a:latin typeface="Calibri"/>
                <a:cs typeface="Calibri"/>
              </a:rPr>
              <a:t>at</a:t>
            </a:r>
            <a:r>
              <a:rPr lang="de-DE" dirty="0" smtClean="0">
                <a:solidFill>
                  <a:srgbClr val="000000"/>
                </a:solidFill>
                <a:latin typeface="Calibri"/>
                <a:cs typeface="Calibri"/>
              </a:rPr>
              <a:t> different </a:t>
            </a:r>
            <a:r>
              <a:rPr lang="de-DE" dirty="0" err="1" smtClean="0">
                <a:solidFill>
                  <a:srgbClr val="000000"/>
                </a:solidFill>
                <a:latin typeface="Calibri"/>
                <a:cs typeface="Calibri"/>
              </a:rPr>
              <a:t>locations</a:t>
            </a:r>
            <a:r>
              <a:rPr lang="de-DE" dirty="0" smtClean="0">
                <a:solidFill>
                  <a:srgbClr val="000000"/>
                </a:solidFill>
                <a:latin typeface="Calibri"/>
                <a:cs typeface="Calibri"/>
              </a:rPr>
              <a:t> </a:t>
            </a:r>
          </a:p>
          <a:p>
            <a:pPr marL="285750" indent="-285750">
              <a:lnSpc>
                <a:spcPct val="120000"/>
              </a:lnSpc>
              <a:buFont typeface="Wingdings" charset="0"/>
              <a:buChar char="à"/>
            </a:pPr>
            <a:r>
              <a:rPr lang="de-DE" dirty="0" smtClean="0">
                <a:solidFill>
                  <a:srgbClr val="000000"/>
                </a:solidFill>
                <a:latin typeface="Calibri"/>
                <a:cs typeface="Calibri"/>
                <a:sym typeface="Wingdings"/>
              </a:rPr>
              <a:t>differential </a:t>
            </a:r>
            <a:r>
              <a:rPr lang="de-DE" dirty="0" err="1" smtClean="0">
                <a:solidFill>
                  <a:srgbClr val="000000"/>
                </a:solidFill>
                <a:latin typeface="Calibri"/>
                <a:cs typeface="Calibri"/>
                <a:sym typeface="Wingdings"/>
              </a:rPr>
              <a:t>acceleration</a:t>
            </a:r>
            <a:r>
              <a:rPr lang="de-DE" dirty="0" smtClean="0">
                <a:solidFill>
                  <a:srgbClr val="000000"/>
                </a:solidFill>
                <a:latin typeface="Calibri"/>
                <a:cs typeface="Calibri"/>
                <a:sym typeface="Wingdings"/>
              </a:rPr>
              <a:t> </a:t>
            </a:r>
            <a:r>
              <a:rPr lang="de-DE" dirty="0" err="1" smtClean="0">
                <a:solidFill>
                  <a:srgbClr val="000000"/>
                </a:solidFill>
                <a:latin typeface="Calibri"/>
                <a:cs typeface="Calibri"/>
                <a:sym typeface="Wingdings"/>
              </a:rPr>
              <a:t>measurement</a:t>
            </a:r>
            <a:endParaRPr lang="de-DE" dirty="0" smtClean="0">
              <a:solidFill>
                <a:srgbClr val="000000"/>
              </a:solidFill>
              <a:latin typeface="Calibri"/>
              <a:cs typeface="Calibri"/>
              <a:sym typeface="Wingdings"/>
            </a:endParaRPr>
          </a:p>
          <a:p>
            <a:pPr marL="285750" indent="-285750">
              <a:lnSpc>
                <a:spcPct val="120000"/>
              </a:lnSpc>
              <a:buFont typeface="Wingdings" charset="0"/>
              <a:buChar char="à"/>
            </a:pPr>
            <a:r>
              <a:rPr lang="de-DE" b="1" dirty="0" err="1" smtClean="0">
                <a:solidFill>
                  <a:srgbClr val="FF0000"/>
                </a:solidFill>
                <a:latin typeface="Calibri"/>
                <a:cs typeface="Calibri"/>
                <a:sym typeface="Wingdings"/>
              </a:rPr>
              <a:t>Measure</a:t>
            </a:r>
            <a:r>
              <a:rPr lang="de-DE" b="1" dirty="0" smtClean="0">
                <a:solidFill>
                  <a:srgbClr val="FF0000"/>
                </a:solidFill>
                <a:latin typeface="Calibri"/>
                <a:cs typeface="Calibri"/>
                <a:sym typeface="Wingdings"/>
              </a:rPr>
              <a:t> G</a:t>
            </a:r>
            <a:r>
              <a:rPr lang="de-DE" b="1" dirty="0" smtClean="0">
                <a:solidFill>
                  <a:srgbClr val="000000"/>
                </a:solidFill>
                <a:latin typeface="Calibri"/>
                <a:cs typeface="Calibri"/>
                <a:sym typeface="Wingdings"/>
              </a:rPr>
              <a:t> </a:t>
            </a:r>
            <a:r>
              <a:rPr lang="de-DE" dirty="0" err="1" smtClean="0">
                <a:solidFill>
                  <a:srgbClr val="000000"/>
                </a:solidFill>
                <a:latin typeface="Calibri"/>
                <a:cs typeface="Calibri"/>
                <a:sym typeface="Wingdings"/>
              </a:rPr>
              <a:t>through</a:t>
            </a:r>
            <a:r>
              <a:rPr lang="de-DE" dirty="0" smtClean="0">
                <a:solidFill>
                  <a:srgbClr val="000000"/>
                </a:solidFill>
                <a:latin typeface="Calibri"/>
                <a:cs typeface="Calibri"/>
                <a:sym typeface="Wingdings"/>
              </a:rPr>
              <a:t> additional </a:t>
            </a:r>
            <a:r>
              <a:rPr lang="de-DE" dirty="0" err="1" smtClean="0">
                <a:solidFill>
                  <a:srgbClr val="000000"/>
                </a:solidFill>
                <a:latin typeface="Calibri"/>
                <a:cs typeface="Calibri"/>
                <a:sym typeface="Wingdings"/>
              </a:rPr>
              <a:t>test</a:t>
            </a:r>
            <a:r>
              <a:rPr lang="de-DE" dirty="0" smtClean="0">
                <a:solidFill>
                  <a:srgbClr val="000000"/>
                </a:solidFill>
                <a:latin typeface="Calibri"/>
                <a:cs typeface="Calibri"/>
                <a:sym typeface="Wingdings"/>
              </a:rPr>
              <a:t> </a:t>
            </a:r>
            <a:r>
              <a:rPr lang="de-DE" dirty="0" err="1" smtClean="0">
                <a:solidFill>
                  <a:srgbClr val="000000"/>
                </a:solidFill>
                <a:latin typeface="Calibri"/>
                <a:cs typeface="Calibri"/>
                <a:sym typeface="Wingdings"/>
              </a:rPr>
              <a:t>mass</a:t>
            </a:r>
            <a:r>
              <a:rPr lang="de-DE" dirty="0" smtClean="0">
                <a:solidFill>
                  <a:srgbClr val="000000"/>
                </a:solidFill>
                <a:latin typeface="Calibri"/>
                <a:cs typeface="Calibri"/>
              </a:rPr>
              <a:t> </a:t>
            </a:r>
            <a:endParaRPr lang="de-DE" dirty="0">
              <a:solidFill>
                <a:srgbClr val="000000"/>
              </a:solidFill>
              <a:latin typeface="Calibri"/>
              <a:cs typeface="Calibri"/>
            </a:endParaRPr>
          </a:p>
        </p:txBody>
      </p:sp>
      <p:pic>
        <p:nvPicPr>
          <p:cNvPr id="10" name="Bild 9"/>
          <p:cNvPicPr>
            <a:picLocks noChangeAspect="1"/>
          </p:cNvPicPr>
          <p:nvPr/>
        </p:nvPicPr>
        <p:blipFill>
          <a:blip r:embed="rId6"/>
          <a:stretch>
            <a:fillRect/>
          </a:stretch>
        </p:blipFill>
        <p:spPr>
          <a:xfrm>
            <a:off x="6026211" y="1279768"/>
            <a:ext cx="3073400" cy="5588000"/>
          </a:xfrm>
          <a:prstGeom prst="rect">
            <a:avLst/>
          </a:prstGeom>
        </p:spPr>
      </p:pic>
      <p:sp>
        <p:nvSpPr>
          <p:cNvPr id="12" name="Textfeld 11"/>
          <p:cNvSpPr txBox="1"/>
          <p:nvPr/>
        </p:nvSpPr>
        <p:spPr>
          <a:xfrm rot="259588">
            <a:off x="3418981" y="2571024"/>
            <a:ext cx="4727438" cy="1852815"/>
          </a:xfrm>
          <a:prstGeom prst="rect">
            <a:avLst/>
          </a:prstGeom>
          <a:solidFill>
            <a:schemeClr val="bg1"/>
          </a:solidFill>
          <a:effectLst>
            <a:outerShdw blurRad="50800" dist="38100" dir="2700000" algn="tl" rotWithShape="0">
              <a:prstClr val="black">
                <a:alpha val="40000"/>
              </a:prstClr>
            </a:outerShdw>
          </a:effectLst>
        </p:spPr>
        <p:txBody>
          <a:bodyPr wrap="none" rtlCol="0">
            <a:spAutoFit/>
          </a:bodyPr>
          <a:lstStyle/>
          <a:p>
            <a:pPr>
              <a:lnSpc>
                <a:spcPct val="120000"/>
              </a:lnSpc>
            </a:pPr>
            <a:r>
              <a:rPr lang="de-DE" sz="2400" b="1" dirty="0" smtClean="0">
                <a:solidFill>
                  <a:srgbClr val="000000"/>
                </a:solidFill>
                <a:latin typeface="Calibri"/>
                <a:cs typeface="Calibri"/>
              </a:rPr>
              <a:t>(</a:t>
            </a:r>
            <a:r>
              <a:rPr lang="de-DE" sz="2400" b="1" dirty="0" err="1" smtClean="0">
                <a:solidFill>
                  <a:srgbClr val="000000"/>
                </a:solidFill>
                <a:latin typeface="Calibri"/>
                <a:cs typeface="Calibri"/>
              </a:rPr>
              <a:t>Kasevich</a:t>
            </a:r>
            <a:r>
              <a:rPr lang="de-DE" sz="2400" b="1" dirty="0" smtClean="0">
                <a:solidFill>
                  <a:srgbClr val="000000"/>
                </a:solidFill>
                <a:latin typeface="Calibri"/>
                <a:cs typeface="Calibri"/>
              </a:rPr>
              <a:t>/</a:t>
            </a:r>
            <a:r>
              <a:rPr lang="de-DE" sz="2400" b="1" dirty="0" smtClean="0">
                <a:solidFill>
                  <a:srgbClr val="FF0000"/>
                </a:solidFill>
                <a:latin typeface="Calibri"/>
                <a:cs typeface="Calibri"/>
              </a:rPr>
              <a:t>Tino</a:t>
            </a:r>
            <a:r>
              <a:rPr lang="de-DE" sz="2400" b="1" dirty="0" smtClean="0">
                <a:solidFill>
                  <a:srgbClr val="000000"/>
                </a:solidFill>
                <a:latin typeface="Calibri"/>
                <a:cs typeface="Calibri"/>
              </a:rPr>
              <a:t> </a:t>
            </a:r>
            <a:r>
              <a:rPr lang="de-DE" sz="2400" b="1" dirty="0" err="1" smtClean="0">
                <a:solidFill>
                  <a:srgbClr val="000000"/>
                </a:solidFill>
                <a:latin typeface="Calibri"/>
                <a:cs typeface="Calibri"/>
              </a:rPr>
              <a:t>groups</a:t>
            </a:r>
            <a:r>
              <a:rPr lang="de-DE" sz="2400" b="1" dirty="0" smtClean="0">
                <a:solidFill>
                  <a:srgbClr val="000000"/>
                </a:solidFill>
                <a:latin typeface="Calibri"/>
                <a:cs typeface="Calibri"/>
              </a:rPr>
              <a:t>)</a:t>
            </a:r>
          </a:p>
          <a:p>
            <a:pPr>
              <a:lnSpc>
                <a:spcPct val="120000"/>
              </a:lnSpc>
            </a:pPr>
            <a:r>
              <a:rPr lang="de-DE" sz="2400" b="1" dirty="0" smtClean="0">
                <a:solidFill>
                  <a:srgbClr val="000000"/>
                </a:solidFill>
                <a:latin typeface="Calibri"/>
                <a:cs typeface="Calibri"/>
              </a:rPr>
              <a:t>2007  </a:t>
            </a:r>
            <a:r>
              <a:rPr lang="de-DE" sz="2400" b="1" dirty="0" smtClean="0">
                <a:solidFill>
                  <a:srgbClr val="000000"/>
                </a:solidFill>
                <a:latin typeface="Symbol" charset="2"/>
                <a:cs typeface="Symbol" charset="2"/>
              </a:rPr>
              <a:t>D</a:t>
            </a:r>
            <a:r>
              <a:rPr lang="de-DE" sz="2400" b="1" dirty="0" smtClean="0">
                <a:solidFill>
                  <a:srgbClr val="000000"/>
                </a:solidFill>
                <a:latin typeface="Calibri"/>
                <a:cs typeface="Calibri"/>
              </a:rPr>
              <a:t>G/G </a:t>
            </a:r>
            <a:r>
              <a:rPr lang="de-DE" sz="2400" b="1" dirty="0">
                <a:solidFill>
                  <a:srgbClr val="000000"/>
                </a:solidFill>
                <a:latin typeface="Calibri"/>
                <a:cs typeface="Calibri"/>
              </a:rPr>
              <a:t>= </a:t>
            </a:r>
            <a:r>
              <a:rPr lang="de-DE" sz="2400" b="1" dirty="0" smtClean="0">
                <a:solidFill>
                  <a:srgbClr val="000000"/>
                </a:solidFill>
                <a:latin typeface="Calibri"/>
                <a:cs typeface="Calibri"/>
              </a:rPr>
              <a:t>3x10</a:t>
            </a:r>
            <a:r>
              <a:rPr lang="de-DE" sz="2400" b="1" baseline="30000" dirty="0" smtClean="0">
                <a:solidFill>
                  <a:srgbClr val="000000"/>
                </a:solidFill>
                <a:latin typeface="Calibri"/>
                <a:cs typeface="Calibri"/>
              </a:rPr>
              <a:t>-3</a:t>
            </a:r>
            <a:endParaRPr lang="de-DE" sz="2400" b="1" dirty="0" smtClean="0">
              <a:solidFill>
                <a:srgbClr val="000000"/>
              </a:solidFill>
              <a:latin typeface="Calibri"/>
              <a:cs typeface="Calibri"/>
            </a:endParaRPr>
          </a:p>
          <a:p>
            <a:pPr>
              <a:lnSpc>
                <a:spcPct val="120000"/>
              </a:lnSpc>
            </a:pPr>
            <a:r>
              <a:rPr lang="de-DE" sz="2400" b="1" dirty="0" smtClean="0">
                <a:solidFill>
                  <a:srgbClr val="FF0000"/>
                </a:solidFill>
                <a:latin typeface="Calibri"/>
                <a:cs typeface="Calibri"/>
              </a:rPr>
              <a:t>2014  </a:t>
            </a:r>
            <a:r>
              <a:rPr lang="de-DE" sz="2400" b="1" dirty="0" smtClean="0">
                <a:solidFill>
                  <a:srgbClr val="FF0000"/>
                </a:solidFill>
                <a:latin typeface="Symbol" charset="2"/>
                <a:cs typeface="Symbol" charset="2"/>
              </a:rPr>
              <a:t>D</a:t>
            </a:r>
            <a:r>
              <a:rPr lang="de-DE" sz="2400" b="1" dirty="0" smtClean="0">
                <a:solidFill>
                  <a:srgbClr val="FF0000"/>
                </a:solidFill>
                <a:latin typeface="Calibri"/>
                <a:cs typeface="Calibri"/>
              </a:rPr>
              <a:t>G/G </a:t>
            </a:r>
            <a:r>
              <a:rPr lang="de-DE" sz="2400" b="1" dirty="0">
                <a:solidFill>
                  <a:srgbClr val="FF0000"/>
                </a:solidFill>
                <a:latin typeface="Calibri"/>
                <a:cs typeface="Calibri"/>
              </a:rPr>
              <a:t>= </a:t>
            </a:r>
            <a:r>
              <a:rPr lang="de-DE" sz="2400" b="1" dirty="0" smtClean="0">
                <a:solidFill>
                  <a:srgbClr val="FF0000"/>
                </a:solidFill>
                <a:latin typeface="Calibri"/>
                <a:cs typeface="Calibri"/>
              </a:rPr>
              <a:t>1x10</a:t>
            </a:r>
            <a:r>
              <a:rPr lang="de-DE" sz="2400" b="1" baseline="30000" dirty="0" smtClean="0">
                <a:solidFill>
                  <a:srgbClr val="FF0000"/>
                </a:solidFill>
                <a:latin typeface="Calibri"/>
                <a:cs typeface="Calibri"/>
              </a:rPr>
              <a:t>-4</a:t>
            </a:r>
          </a:p>
          <a:p>
            <a:pPr>
              <a:lnSpc>
                <a:spcPct val="120000"/>
              </a:lnSpc>
            </a:pPr>
            <a:r>
              <a:rPr lang="de-DE" sz="2400" i="1" dirty="0" err="1" smtClean="0">
                <a:solidFill>
                  <a:srgbClr val="000000"/>
                </a:solidFill>
                <a:latin typeface="Calibri"/>
                <a:cs typeface="Calibri"/>
              </a:rPr>
              <a:t>mainly</a:t>
            </a:r>
            <a:r>
              <a:rPr lang="de-DE" sz="2400" i="1" dirty="0" smtClean="0">
                <a:solidFill>
                  <a:srgbClr val="000000"/>
                </a:solidFill>
                <a:latin typeface="Calibri"/>
                <a:cs typeface="Calibri"/>
              </a:rPr>
              <a:t> limited </a:t>
            </a:r>
            <a:r>
              <a:rPr lang="de-DE" sz="2400" i="1" dirty="0" err="1" smtClean="0">
                <a:solidFill>
                  <a:srgbClr val="000000"/>
                </a:solidFill>
                <a:latin typeface="Calibri"/>
                <a:cs typeface="Calibri"/>
              </a:rPr>
              <a:t>by</a:t>
            </a:r>
            <a:r>
              <a:rPr lang="de-DE" sz="2400" i="1" dirty="0" smtClean="0">
                <a:solidFill>
                  <a:srgbClr val="000000"/>
                </a:solidFill>
                <a:latin typeface="Calibri"/>
                <a:cs typeface="Calibri"/>
              </a:rPr>
              <a:t> </a:t>
            </a:r>
            <a:r>
              <a:rPr lang="de-DE" sz="2400" i="1" dirty="0" err="1" smtClean="0">
                <a:solidFill>
                  <a:srgbClr val="000000"/>
                </a:solidFill>
                <a:latin typeface="Calibri"/>
                <a:cs typeface="Calibri"/>
              </a:rPr>
              <a:t>position</a:t>
            </a:r>
            <a:r>
              <a:rPr lang="de-DE" sz="2400" i="1" dirty="0" smtClean="0">
                <a:solidFill>
                  <a:srgbClr val="000000"/>
                </a:solidFill>
                <a:latin typeface="Calibri"/>
                <a:cs typeface="Calibri"/>
              </a:rPr>
              <a:t> </a:t>
            </a:r>
            <a:r>
              <a:rPr lang="de-DE" sz="2400" i="1" dirty="0" err="1" smtClean="0">
                <a:solidFill>
                  <a:srgbClr val="000000"/>
                </a:solidFill>
                <a:latin typeface="Calibri"/>
                <a:cs typeface="Calibri"/>
              </a:rPr>
              <a:t>of</a:t>
            </a:r>
            <a:r>
              <a:rPr lang="de-DE" sz="2400" i="1" dirty="0" smtClean="0">
                <a:solidFill>
                  <a:srgbClr val="000000"/>
                </a:solidFill>
                <a:latin typeface="Calibri"/>
                <a:cs typeface="Calibri"/>
              </a:rPr>
              <a:t> </a:t>
            </a:r>
            <a:r>
              <a:rPr lang="de-DE" sz="2400" i="1" dirty="0" err="1" smtClean="0">
                <a:solidFill>
                  <a:srgbClr val="000000"/>
                </a:solidFill>
                <a:latin typeface="Calibri"/>
                <a:cs typeface="Calibri"/>
              </a:rPr>
              <a:t>atoms</a:t>
            </a:r>
            <a:endParaRPr lang="de-DE" sz="2400" i="1" dirty="0">
              <a:solidFill>
                <a:srgbClr val="000000"/>
              </a:solidFill>
              <a:latin typeface="Calibri"/>
              <a:cs typeface="Calibri"/>
            </a:endParaRPr>
          </a:p>
        </p:txBody>
      </p:sp>
      <p:sp>
        <p:nvSpPr>
          <p:cNvPr id="16" name="Textfeld 15"/>
          <p:cNvSpPr txBox="1"/>
          <p:nvPr/>
        </p:nvSpPr>
        <p:spPr>
          <a:xfrm>
            <a:off x="797031" y="4557225"/>
            <a:ext cx="1227920"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Nature 2014</a:t>
            </a:r>
            <a:endParaRPr lang="de-AT" sz="1600" dirty="0">
              <a:solidFill>
                <a:srgbClr val="000000"/>
              </a:solidFill>
              <a:latin typeface="Calibri" pitchFamily="34" charset="0"/>
              <a:ea typeface="ＭＳ Ｐゴシック" charset="-128"/>
              <a:cs typeface="Calibri" pitchFamily="34" charset="0"/>
            </a:endParaRPr>
          </a:p>
        </p:txBody>
      </p:sp>
    </p:spTree>
    <p:extLst>
      <p:ext uri="{BB962C8B-B14F-4D97-AF65-F5344CB8AC3E}">
        <p14:creationId xmlns:p14="http://schemas.microsoft.com/office/powerpoint/2010/main" val="4027806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6340" y="101600"/>
            <a:ext cx="9144000" cy="4308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defTabSz="914400" eaLnBrk="0" fontAlgn="base" hangingPunct="0">
              <a:spcBef>
                <a:spcPct val="50000"/>
              </a:spcBef>
              <a:spcAft>
                <a:spcPct val="0"/>
              </a:spcAft>
            </a:pPr>
            <a:r>
              <a:rPr lang="de-DE" sz="2200" b="1" dirty="0" err="1" smtClean="0">
                <a:solidFill>
                  <a:srgbClr val="333399"/>
                </a:solidFill>
                <a:effectLst>
                  <a:outerShdw blurRad="38100" dist="38100" dir="2700000" algn="tl">
                    <a:srgbClr val="C0C0C0"/>
                  </a:outerShdw>
                </a:effectLst>
                <a:latin typeface="Arial"/>
                <a:ea typeface="ＭＳ Ｐゴシック" charset="-128"/>
              </a:rPr>
              <a:t>Newtonian</a:t>
            </a:r>
            <a:r>
              <a:rPr lang="de-DE" sz="2200" b="1" dirty="0" smtClean="0">
                <a:solidFill>
                  <a:srgbClr val="333399"/>
                </a:solidFill>
                <a:effectLst>
                  <a:outerShdw blurRad="38100" dist="38100" dir="2700000" algn="tl">
                    <a:srgbClr val="C0C0C0"/>
                  </a:outerShdw>
                </a:effectLst>
                <a:latin typeface="Arial"/>
                <a:ea typeface="ＭＳ Ｐゴシック" charset="-128"/>
              </a:rPr>
              <a:t> Gravity in Quantum Experiments</a:t>
            </a:r>
            <a:endParaRPr lang="de-DE" sz="2200" b="1" dirty="0">
              <a:solidFill>
                <a:srgbClr val="333399"/>
              </a:solidFill>
              <a:effectLst>
                <a:outerShdw blurRad="38100" dist="38100" dir="2700000" algn="tl">
                  <a:srgbClr val="C0C0C0"/>
                </a:outerShdw>
              </a:effectLst>
              <a:latin typeface="Arial"/>
              <a:ea typeface="ＭＳ Ｐゴシック" charset="-128"/>
            </a:endParaRPr>
          </a:p>
        </p:txBody>
      </p:sp>
      <p:pic>
        <p:nvPicPr>
          <p:cNvPr id="21534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21982"/>
          <a:stretch/>
        </p:blipFill>
        <p:spPr bwMode="auto">
          <a:xfrm>
            <a:off x="0" y="1011542"/>
            <a:ext cx="3699928" cy="3006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feld 9"/>
          <p:cNvSpPr txBox="1"/>
          <p:nvPr/>
        </p:nvSpPr>
        <p:spPr>
          <a:xfrm>
            <a:off x="76200" y="789767"/>
            <a:ext cx="1225208" cy="338554"/>
          </a:xfrm>
          <a:prstGeom prst="rect">
            <a:avLst/>
          </a:prstGeom>
          <a:noFill/>
        </p:spPr>
        <p:txBody>
          <a:bodyPr wrap="none" rtlCol="0">
            <a:spAutoFit/>
          </a:bodyPr>
          <a:lstStyle/>
          <a:p>
            <a:pPr algn="ctr" defTabSz="914400" eaLnBrk="0" fontAlgn="base" hangingPunct="0">
              <a:spcBef>
                <a:spcPct val="0"/>
              </a:spcBef>
              <a:spcAft>
                <a:spcPct val="0"/>
              </a:spcAft>
            </a:pPr>
            <a:r>
              <a:rPr lang="de-AT" sz="1600" dirty="0" smtClean="0">
                <a:solidFill>
                  <a:srgbClr val="000000"/>
                </a:solidFill>
                <a:latin typeface="Calibri" pitchFamily="34" charset="0"/>
                <a:ea typeface="ＭＳ Ｐゴシック" charset="-128"/>
                <a:cs typeface="Calibri" pitchFamily="34" charset="0"/>
              </a:rPr>
              <a:t>Nature 2002</a:t>
            </a:r>
            <a:endParaRPr lang="de-AT" sz="1600" dirty="0">
              <a:solidFill>
                <a:srgbClr val="000000"/>
              </a:solidFill>
              <a:latin typeface="Calibri" pitchFamily="34" charset="0"/>
              <a:ea typeface="ＭＳ Ｐゴシック" charset="-128"/>
              <a:cs typeface="Calibri" pitchFamily="34" charset="0"/>
            </a:endParaRPr>
          </a:p>
        </p:txBody>
      </p:sp>
      <p:pic>
        <p:nvPicPr>
          <p:cNvPr id="4" name="Bild 3"/>
          <p:cNvPicPr>
            <a:picLocks noChangeAspect="1"/>
          </p:cNvPicPr>
          <p:nvPr/>
        </p:nvPicPr>
        <p:blipFill>
          <a:blip r:embed="rId4"/>
          <a:stretch>
            <a:fillRect/>
          </a:stretch>
        </p:blipFill>
        <p:spPr>
          <a:xfrm>
            <a:off x="9305" y="5040430"/>
            <a:ext cx="5316191" cy="1796011"/>
          </a:xfrm>
          <a:prstGeom prst="rect">
            <a:avLst/>
          </a:prstGeom>
        </p:spPr>
      </p:pic>
      <p:pic>
        <p:nvPicPr>
          <p:cNvPr id="8" name="Bild 7"/>
          <p:cNvPicPr>
            <a:picLocks noChangeAspect="1"/>
          </p:cNvPicPr>
          <p:nvPr/>
        </p:nvPicPr>
        <p:blipFill rotWithShape="1">
          <a:blip r:embed="rId5"/>
          <a:srcRect b="16535"/>
          <a:stretch/>
        </p:blipFill>
        <p:spPr>
          <a:xfrm>
            <a:off x="9767166" y="1320576"/>
            <a:ext cx="4733108" cy="3473356"/>
          </a:xfrm>
          <a:prstGeom prst="rect">
            <a:avLst/>
          </a:prstGeom>
          <a:ln>
            <a:noFill/>
          </a:ln>
          <a:effectLst>
            <a:outerShdw blurRad="292100" dist="139700" dir="2700000" algn="tl" rotWithShape="0">
              <a:srgbClr val="333333">
                <a:alpha val="65000"/>
              </a:srgbClr>
            </a:outerShdw>
          </a:effectLst>
        </p:spPr>
      </p:pic>
      <p:pic>
        <p:nvPicPr>
          <p:cNvPr id="15" name="Bild 14"/>
          <p:cNvPicPr>
            <a:picLocks noChangeAspect="1"/>
          </p:cNvPicPr>
          <p:nvPr/>
        </p:nvPicPr>
        <p:blipFill>
          <a:blip r:embed="rId6"/>
          <a:stretch>
            <a:fillRect/>
          </a:stretch>
        </p:blipFill>
        <p:spPr>
          <a:xfrm>
            <a:off x="3872386" y="811220"/>
            <a:ext cx="4374067" cy="3955984"/>
          </a:xfrm>
          <a:prstGeom prst="rect">
            <a:avLst/>
          </a:prstGeom>
          <a:ln>
            <a:noFill/>
          </a:ln>
          <a:effectLst>
            <a:outerShdw blurRad="292100" dist="139700" dir="2700000" algn="tl" rotWithShape="0">
              <a:srgbClr val="333333">
                <a:alpha val="65000"/>
              </a:srgbClr>
            </a:outerShdw>
          </a:effectLst>
        </p:spPr>
      </p:pic>
      <p:sp>
        <p:nvSpPr>
          <p:cNvPr id="17" name="Rechteck 16"/>
          <p:cNvSpPr/>
          <p:nvPr/>
        </p:nvSpPr>
        <p:spPr bwMode="auto">
          <a:xfrm>
            <a:off x="6741406" y="1074262"/>
            <a:ext cx="1426667" cy="2563477"/>
          </a:xfrm>
          <a:prstGeom prst="rect">
            <a:avLst/>
          </a:prstGeom>
          <a:solidFill>
            <a:schemeClr val="bg1"/>
          </a:solidFill>
          <a:ln>
            <a:noFill/>
          </a:ln>
          <a:effectLst/>
          <a:extLst/>
        </p:spPr>
        <p:txBody>
          <a:bodyPr vert="horz" wrap="square" lIns="0" tIns="45720" rIns="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smtClean="0">
              <a:ln>
                <a:noFill/>
              </a:ln>
              <a:solidFill>
                <a:schemeClr val="tx1"/>
              </a:solidFill>
              <a:effectLst/>
              <a:latin typeface="OfficinaSansITCPro Book" pitchFamily="50" charset="0"/>
              <a:ea typeface="ＭＳ Ｐゴシック" charset="-128"/>
            </a:endParaRPr>
          </a:p>
        </p:txBody>
      </p:sp>
      <p:pic>
        <p:nvPicPr>
          <p:cNvPr id="18" name="Bild 17"/>
          <p:cNvPicPr>
            <a:picLocks noChangeAspect="1"/>
          </p:cNvPicPr>
          <p:nvPr/>
        </p:nvPicPr>
        <p:blipFill>
          <a:blip r:embed="rId7"/>
          <a:stretch>
            <a:fillRect/>
          </a:stretch>
        </p:blipFill>
        <p:spPr>
          <a:xfrm>
            <a:off x="9469318" y="4874869"/>
            <a:ext cx="3198244" cy="1983131"/>
          </a:xfrm>
          <a:prstGeom prst="rect">
            <a:avLst/>
          </a:prstGeom>
        </p:spPr>
      </p:pic>
      <p:sp>
        <p:nvSpPr>
          <p:cNvPr id="19" name="Textfeld 18"/>
          <p:cNvSpPr txBox="1"/>
          <p:nvPr/>
        </p:nvSpPr>
        <p:spPr>
          <a:xfrm>
            <a:off x="5388208" y="4953608"/>
            <a:ext cx="3642129" cy="2220608"/>
          </a:xfrm>
          <a:prstGeom prst="rect">
            <a:avLst/>
          </a:prstGeom>
          <a:noFill/>
        </p:spPr>
        <p:txBody>
          <a:bodyPr wrap="square" rtlCol="0">
            <a:spAutoFit/>
          </a:bodyPr>
          <a:lstStyle/>
          <a:p>
            <a:pPr>
              <a:lnSpc>
                <a:spcPct val="110000"/>
              </a:lnSpc>
            </a:pPr>
            <a:r>
              <a:rPr lang="de-DE" dirty="0" err="1" smtClean="0">
                <a:latin typeface="Calibri"/>
                <a:cs typeface="Calibri"/>
              </a:rPr>
              <a:t>Sensitivity</a:t>
            </a:r>
            <a:r>
              <a:rPr lang="de-DE" dirty="0" smtClean="0">
                <a:latin typeface="Calibri"/>
                <a:cs typeface="Calibri"/>
              </a:rPr>
              <a:t> </a:t>
            </a:r>
            <a:r>
              <a:rPr lang="de-DE" b="1" dirty="0" err="1" smtClean="0">
                <a:latin typeface="Symbol" charset="2"/>
                <a:cs typeface="Symbol" charset="2"/>
              </a:rPr>
              <a:t>d</a:t>
            </a:r>
            <a:r>
              <a:rPr lang="de-DE" b="1" dirty="0" err="1" smtClean="0">
                <a:latin typeface="Calibri"/>
                <a:cs typeface="Calibri"/>
              </a:rPr>
              <a:t>E</a:t>
            </a:r>
            <a:r>
              <a:rPr lang="de-DE" b="1" dirty="0" smtClean="0">
                <a:latin typeface="Calibri"/>
                <a:cs typeface="Calibri"/>
              </a:rPr>
              <a:t> = 1e-14 eV</a:t>
            </a:r>
          </a:p>
          <a:p>
            <a:pPr marL="285750" indent="-285750">
              <a:lnSpc>
                <a:spcPct val="110000"/>
              </a:lnSpc>
              <a:buFont typeface="Wingdings" charset="0"/>
              <a:buChar char="à"/>
            </a:pPr>
            <a:r>
              <a:rPr lang="de-DE" dirty="0" err="1" smtClean="0">
                <a:latin typeface="Calibri"/>
                <a:cs typeface="Calibri"/>
                <a:sym typeface="Wingdings"/>
              </a:rPr>
              <a:t>test</a:t>
            </a:r>
            <a:r>
              <a:rPr lang="de-DE" dirty="0" smtClean="0">
                <a:latin typeface="Calibri"/>
                <a:cs typeface="Calibri"/>
                <a:sym typeface="Wingdings"/>
              </a:rPr>
              <a:t> </a:t>
            </a:r>
            <a:r>
              <a:rPr lang="de-DE" dirty="0" err="1" smtClean="0">
                <a:latin typeface="Calibri"/>
                <a:cs typeface="Calibri"/>
                <a:sym typeface="Wingdings"/>
              </a:rPr>
              <a:t>short</a:t>
            </a:r>
            <a:r>
              <a:rPr lang="de-DE" dirty="0" smtClean="0">
                <a:latin typeface="Calibri"/>
                <a:cs typeface="Calibri"/>
                <a:sym typeface="Wingdings"/>
              </a:rPr>
              <a:t>-range </a:t>
            </a:r>
            <a:r>
              <a:rPr lang="de-DE" dirty="0" err="1" smtClean="0">
                <a:latin typeface="Calibri"/>
                <a:cs typeface="Calibri"/>
                <a:sym typeface="Wingdings"/>
              </a:rPr>
              <a:t>modifications</a:t>
            </a:r>
            <a:r>
              <a:rPr lang="de-DE" dirty="0" smtClean="0">
                <a:latin typeface="Calibri"/>
                <a:cs typeface="Calibri"/>
                <a:sym typeface="Wingdings"/>
              </a:rPr>
              <a:t> </a:t>
            </a:r>
            <a:r>
              <a:rPr lang="de-DE" dirty="0" err="1" smtClean="0">
                <a:latin typeface="Calibri"/>
                <a:cs typeface="Calibri"/>
                <a:sym typeface="Wingdings"/>
              </a:rPr>
              <a:t>of</a:t>
            </a:r>
            <a:r>
              <a:rPr lang="de-DE" dirty="0" smtClean="0">
                <a:latin typeface="Calibri"/>
                <a:cs typeface="Calibri"/>
                <a:sym typeface="Wingdings"/>
              </a:rPr>
              <a:t> V(</a:t>
            </a:r>
            <a:r>
              <a:rPr lang="de-DE" dirty="0" err="1" smtClean="0">
                <a:latin typeface="Calibri"/>
                <a:cs typeface="Calibri"/>
                <a:sym typeface="Wingdings"/>
              </a:rPr>
              <a:t>r</a:t>
            </a:r>
            <a:r>
              <a:rPr lang="de-DE" dirty="0" smtClean="0">
                <a:latin typeface="Calibri"/>
                <a:cs typeface="Calibri"/>
                <a:sym typeface="Wingdings"/>
              </a:rPr>
              <a:t>) on (sub-) </a:t>
            </a:r>
            <a:r>
              <a:rPr lang="de-DE" dirty="0" smtClean="0">
                <a:latin typeface="Symbol" charset="2"/>
                <a:cs typeface="Symbol" charset="2"/>
                <a:sym typeface="Wingdings"/>
              </a:rPr>
              <a:t>m</a:t>
            </a:r>
            <a:r>
              <a:rPr lang="de-DE" dirty="0" smtClean="0">
                <a:latin typeface="Calibri"/>
                <a:cs typeface="Calibri"/>
                <a:sym typeface="Wingdings"/>
              </a:rPr>
              <a:t>m </a:t>
            </a:r>
            <a:r>
              <a:rPr lang="de-DE" dirty="0" err="1" smtClean="0">
                <a:latin typeface="Calibri"/>
                <a:cs typeface="Calibri"/>
                <a:sym typeface="Wingdings"/>
              </a:rPr>
              <a:t>scale</a:t>
            </a:r>
            <a:endParaRPr lang="de-DE" dirty="0" smtClean="0">
              <a:latin typeface="Calibri"/>
              <a:cs typeface="Calibri"/>
              <a:sym typeface="Wingdings"/>
            </a:endParaRPr>
          </a:p>
          <a:p>
            <a:pPr marL="285750" indent="-285750">
              <a:lnSpc>
                <a:spcPct val="110000"/>
              </a:lnSpc>
              <a:buFont typeface="Wingdings" charset="0"/>
              <a:buChar char="à"/>
            </a:pPr>
            <a:r>
              <a:rPr lang="de-DE" dirty="0" smtClean="0">
                <a:latin typeface="Calibri"/>
                <a:cs typeface="Calibri"/>
                <a:sym typeface="Wingdings"/>
              </a:rPr>
              <a:t>Most stringent </a:t>
            </a:r>
            <a:r>
              <a:rPr lang="de-DE" dirty="0" err="1" smtClean="0">
                <a:latin typeface="Calibri"/>
                <a:cs typeface="Calibri"/>
                <a:sym typeface="Wingdings"/>
              </a:rPr>
              <a:t>bound</a:t>
            </a:r>
            <a:r>
              <a:rPr lang="de-DE" dirty="0" smtClean="0">
                <a:latin typeface="Calibri"/>
                <a:cs typeface="Calibri"/>
                <a:sym typeface="Wingdings"/>
              </a:rPr>
              <a:t> on </a:t>
            </a:r>
            <a:r>
              <a:rPr lang="de-DE" dirty="0" err="1" smtClean="0">
                <a:latin typeface="Calibri"/>
                <a:cs typeface="Calibri"/>
                <a:sym typeface="Wingdings"/>
              </a:rPr>
              <a:t>pseudoscalar</a:t>
            </a:r>
            <a:r>
              <a:rPr lang="de-DE" dirty="0" smtClean="0">
                <a:latin typeface="Calibri"/>
                <a:cs typeface="Calibri"/>
                <a:sym typeface="Wingdings"/>
              </a:rPr>
              <a:t> </a:t>
            </a:r>
            <a:r>
              <a:rPr lang="de-DE" dirty="0" err="1" smtClean="0">
                <a:latin typeface="Calibri"/>
                <a:cs typeface="Calibri"/>
                <a:sym typeface="Wingdings"/>
              </a:rPr>
              <a:t>axions</a:t>
            </a:r>
            <a:endParaRPr lang="de-DE" dirty="0" smtClean="0">
              <a:latin typeface="Calibri"/>
              <a:cs typeface="Calibri"/>
              <a:sym typeface="Wingdings"/>
            </a:endParaRPr>
          </a:p>
          <a:p>
            <a:pPr algn="r">
              <a:lnSpc>
                <a:spcPct val="110000"/>
              </a:lnSpc>
            </a:pPr>
            <a:r>
              <a:rPr lang="de-DE" dirty="0" smtClean="0">
                <a:latin typeface="Calibri"/>
                <a:cs typeface="Calibri"/>
                <a:sym typeface="Wingdings"/>
              </a:rPr>
              <a:t>Abele2014: PRL </a:t>
            </a:r>
            <a:r>
              <a:rPr lang="de-DE" b="1" dirty="0" smtClean="0">
                <a:latin typeface="Calibri"/>
                <a:cs typeface="Calibri"/>
                <a:sym typeface="Wingdings"/>
              </a:rPr>
              <a:t>112</a:t>
            </a:r>
            <a:r>
              <a:rPr lang="de-DE" dirty="0" smtClean="0">
                <a:latin typeface="Calibri"/>
                <a:cs typeface="Calibri"/>
                <a:sym typeface="Wingdings"/>
              </a:rPr>
              <a:t>, 151105</a:t>
            </a:r>
          </a:p>
          <a:p>
            <a:pPr>
              <a:lnSpc>
                <a:spcPct val="110000"/>
              </a:lnSpc>
            </a:pPr>
            <a:endParaRPr lang="de-DE" dirty="0">
              <a:latin typeface="Calibri"/>
              <a:cs typeface="Calibri"/>
            </a:endParaRPr>
          </a:p>
        </p:txBody>
      </p:sp>
    </p:spTree>
    <p:extLst>
      <p:ext uri="{BB962C8B-B14F-4D97-AF65-F5344CB8AC3E}">
        <p14:creationId xmlns:p14="http://schemas.microsoft.com/office/powerpoint/2010/main" val="1648219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BMPWIDTH" val="608"/>
  <p:tag name="BMPHEIGHT" val="266"/>
  <p:tag name="SOURCE" val="\documentclass{slides}&#10;\pagestyle{empty}&#10;\usepackage{color}&#10;&#10;\usepackage{amsmath}&#10;\usepackage{amssymb}&#10;\usepackage{amscd}&#10;&#10;\usepackage{MRV}&#10;&#10;&#10;\begin{document}&#10;${\color{red}\tau} \ll {\color{blue}\frac{2\pi}{\omega_M}}$&#10;\end{document} &#10;"/>
  <p:tag name="TRANSPARENT" val="True"/>
</p:tagLst>
</file>

<file path=ppt/theme/theme1.xml><?xml version="1.0" encoding="utf-8"?>
<a:theme xmlns:a="http://schemas.openxmlformats.org/drawingml/2006/main" name="2_Standarddesign">
  <a:themeElements>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Klassisch">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lnDef>
  </a:objectDefaults>
  <a:extraClrSchemeLst>
    <a:extraClrScheme>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Standard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Standarddesign">
  <a:themeElements>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lnDef>
  </a:objectDefaults>
  <a:extraClrSchemeLst>
    <a:extraClrScheme>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Standard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RQIN talk">
  <a:themeElements>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Klassisch">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lnDef>
  </a:objectDefaults>
  <a:extraClrSchemeLst>
    <a:extraClrScheme>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Standard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Standarddesign">
  <a:themeElements>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Klassisch">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0" tIns="45720" rIns="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600" b="0" i="0" u="none" strike="noStrike" cap="none" normalizeH="0" baseline="0" smtClean="0">
            <a:ln>
              <a:noFill/>
            </a:ln>
            <a:solidFill>
              <a:schemeClr val="tx1"/>
            </a:solidFill>
            <a:effectLst/>
            <a:latin typeface="OfficinaSansITCPro Book" pitchFamily="50" charset="0"/>
            <a:ea typeface="ＭＳ Ｐゴシック" charset="-128"/>
          </a:defRPr>
        </a:defPPr>
      </a:lstStyle>
    </a:lnDef>
  </a:objectDefaults>
  <a:extraClrSchemeLst>
    <a:extraClrScheme>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Standard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7421</Words>
  <Application>Microsoft Macintosh PowerPoint</Application>
  <PresentationFormat>Bildschirmpräsentation (4:3)</PresentationFormat>
  <Paragraphs>811</Paragraphs>
  <Slides>57</Slides>
  <Notes>47</Notes>
  <HiddenSlides>0</HiddenSlides>
  <MMClips>2</MMClips>
  <ScaleCrop>false</ScaleCrop>
  <HeadingPairs>
    <vt:vector size="4" baseType="variant">
      <vt:variant>
        <vt:lpstr>Design</vt:lpstr>
      </vt:variant>
      <vt:variant>
        <vt:i4>5</vt:i4>
      </vt:variant>
      <vt:variant>
        <vt:lpstr>Folientitel</vt:lpstr>
      </vt:variant>
      <vt:variant>
        <vt:i4>57</vt:i4>
      </vt:variant>
    </vt:vector>
  </HeadingPairs>
  <TitlesOfParts>
    <vt:vector size="62" baseType="lpstr">
      <vt:lpstr>2_Standarddesign</vt:lpstr>
      <vt:lpstr>3_Standarddesign</vt:lpstr>
      <vt:lpstr>RQIN talk</vt:lpstr>
      <vt:lpstr>4_Standarddesign</vt:lpstr>
      <vt:lpstr>Larissa</vt:lpstr>
      <vt:lpstr>PowerPoint-Präsentation</vt:lpstr>
      <vt:lpstr>E. Schrödinger, Naturwissenschaften 23, 52 ff. (1935)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Towards QND (χ &gt;1)</vt:lpstr>
      <vt:lpstr>PowerPoint-Präsentation</vt:lpstr>
      <vt:lpstr>Experiments at INFN / LENS</vt:lpstr>
      <vt:lpstr>PowerPoint-Präsentation</vt:lpstr>
      <vt:lpstr>PowerPoint-Präsentation</vt:lpstr>
      <vt:lpstr>PowerPoint-Präsentation</vt:lpstr>
      <vt:lpstr>PowerPoint-Präsentation</vt:lpstr>
      <vt:lpstr>Potential Application for “Big G” measurement</vt:lpstr>
      <vt:lpstr>PowerPoint-Präsentation</vt:lpstr>
    </vt:vector>
  </TitlesOfParts>
  <Company>Universität Wien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Markus Aspelmeyer</dc:creator>
  <cp:lastModifiedBy>Markus Aspelmeyer</cp:lastModifiedBy>
  <cp:revision>245</cp:revision>
  <dcterms:created xsi:type="dcterms:W3CDTF">2014-12-31T00:07:26Z</dcterms:created>
  <dcterms:modified xsi:type="dcterms:W3CDTF">2016-07-14T11:22:44Z</dcterms:modified>
</cp:coreProperties>
</file>