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jpg" ContentType="image/jpeg"/>
  <Default Extension="tiff" ContentType="image/tiff"/>
  <Default Extension="emf" ContentType="image/x-emf"/>
  <Default Extension="xlsx" ContentType="application/vnd.openxmlformats-officedocument.spreadsheetml.sheet"/>
  <Default Extension="rels" ContentType="application/vnd.openxmlformats-package.relationships+xml"/>
  <Default Extension="wdp" ContentType="image/vnd.ms-photo"/>
  <Default Extension="gif" ContentType="image/gif"/>
  <Default Extension="bin" ContentType="application/vnd.openxmlformats-officedocument.presentationml.printerSettings"/>
  <Default Extension="png" ContentType="image/p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Masters/slideMaster13.xml" ContentType="application/vnd.openxmlformats-officedocument.presentationml.slideMaster+xml"/>
  <Override PartName="/ppt/slideMasters/slideMaster14.xml" ContentType="application/vnd.openxmlformats-officedocument.presentationml.slideMaster+xml"/>
  <Override PartName="/ppt/slideMasters/slideMaster15.xml" ContentType="application/vnd.openxmlformats-officedocument.presentationml.slideMaster+xml"/>
  <Override PartName="/ppt/slideMasters/slideMaster16.xml" ContentType="application/vnd.openxmlformats-officedocument.presentationml.slideMaster+xml"/>
  <Override PartName="/ppt/slideMasters/slideMaster17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theme/theme3.xml" ContentType="application/vnd.openxmlformats-officedocument.theme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theme/theme4.xml" ContentType="application/vnd.openxmlformats-officedocument.theme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theme/theme5.xml" ContentType="application/vnd.openxmlformats-officedocument.theme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6.xml" ContentType="application/vnd.openxmlformats-officedocument.theme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theme/theme7.xml" ContentType="application/vnd.openxmlformats-officedocument.theme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8.xml" ContentType="application/vnd.openxmlformats-officedocument.theme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theme/theme9.xml" ContentType="application/vnd.openxmlformats-officedocument.theme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theme/theme10.xml" ContentType="application/vnd.openxmlformats-officedocument.theme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theme/theme11.xml" ContentType="application/vnd.openxmlformats-officedocument.theme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theme/theme12.xml" ContentType="application/vnd.openxmlformats-officedocument.theme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slideLayouts/slideLayout145.xml" ContentType="application/vnd.openxmlformats-officedocument.presentationml.slideLayout+xml"/>
  <Override PartName="/ppt/slideLayouts/slideLayout146.xml" ContentType="application/vnd.openxmlformats-officedocument.presentationml.slideLayout+xml"/>
  <Override PartName="/ppt/slideLayouts/slideLayout147.xml" ContentType="application/vnd.openxmlformats-officedocument.presentationml.slideLayout+xml"/>
  <Override PartName="/ppt/slideLayouts/slideLayout148.xml" ContentType="application/vnd.openxmlformats-officedocument.presentationml.slideLayout+xml"/>
  <Override PartName="/ppt/theme/theme13.xml" ContentType="application/vnd.openxmlformats-officedocument.theme+xml"/>
  <Override PartName="/ppt/slideLayouts/slideLayout149.xml" ContentType="application/vnd.openxmlformats-officedocument.presentationml.slideLayout+xml"/>
  <Override PartName="/ppt/slideLayouts/slideLayout150.xml" ContentType="application/vnd.openxmlformats-officedocument.presentationml.slideLayout+xml"/>
  <Override PartName="/ppt/slideLayouts/slideLayout151.xml" ContentType="application/vnd.openxmlformats-officedocument.presentationml.slideLayout+xml"/>
  <Override PartName="/ppt/slideLayouts/slideLayout152.xml" ContentType="application/vnd.openxmlformats-officedocument.presentationml.slideLayout+xml"/>
  <Override PartName="/ppt/slideLayouts/slideLayout153.xml" ContentType="application/vnd.openxmlformats-officedocument.presentationml.slideLayout+xml"/>
  <Override PartName="/ppt/slideLayouts/slideLayout154.xml" ContentType="application/vnd.openxmlformats-officedocument.presentationml.slideLayout+xml"/>
  <Override PartName="/ppt/slideLayouts/slideLayout155.xml" ContentType="application/vnd.openxmlformats-officedocument.presentationml.slideLayout+xml"/>
  <Override PartName="/ppt/slideLayouts/slideLayout156.xml" ContentType="application/vnd.openxmlformats-officedocument.presentationml.slideLayout+xml"/>
  <Override PartName="/ppt/slideLayouts/slideLayout157.xml" ContentType="application/vnd.openxmlformats-officedocument.presentationml.slideLayout+xml"/>
  <Override PartName="/ppt/slideLayouts/slideLayout158.xml" ContentType="application/vnd.openxmlformats-officedocument.presentationml.slideLayout+xml"/>
  <Override PartName="/ppt/slideLayouts/slideLayout159.xml" ContentType="application/vnd.openxmlformats-officedocument.presentationml.slideLayout+xml"/>
  <Override PartName="/ppt/theme/theme14.xml" ContentType="application/vnd.openxmlformats-officedocument.theme+xml"/>
  <Override PartName="/ppt/slideLayouts/slideLayout160.xml" ContentType="application/vnd.openxmlformats-officedocument.presentationml.slideLayout+xml"/>
  <Override PartName="/ppt/slideLayouts/slideLayout161.xml" ContentType="application/vnd.openxmlformats-officedocument.presentationml.slideLayout+xml"/>
  <Override PartName="/ppt/slideLayouts/slideLayout162.xml" ContentType="application/vnd.openxmlformats-officedocument.presentationml.slideLayout+xml"/>
  <Override PartName="/ppt/slideLayouts/slideLayout163.xml" ContentType="application/vnd.openxmlformats-officedocument.presentationml.slideLayout+xml"/>
  <Override PartName="/ppt/slideLayouts/slideLayout164.xml" ContentType="application/vnd.openxmlformats-officedocument.presentationml.slideLayout+xml"/>
  <Override PartName="/ppt/slideLayouts/slideLayout165.xml" ContentType="application/vnd.openxmlformats-officedocument.presentationml.slideLayout+xml"/>
  <Override PartName="/ppt/slideLayouts/slideLayout166.xml" ContentType="application/vnd.openxmlformats-officedocument.presentationml.slideLayout+xml"/>
  <Override PartName="/ppt/slideLayouts/slideLayout167.xml" ContentType="application/vnd.openxmlformats-officedocument.presentationml.slideLayout+xml"/>
  <Override PartName="/ppt/slideLayouts/slideLayout168.xml" ContentType="application/vnd.openxmlformats-officedocument.presentationml.slideLayout+xml"/>
  <Override PartName="/ppt/slideLayouts/slideLayout169.xml" ContentType="application/vnd.openxmlformats-officedocument.presentationml.slideLayout+xml"/>
  <Override PartName="/ppt/slideLayouts/slideLayout170.xml" ContentType="application/vnd.openxmlformats-officedocument.presentationml.slideLayout+xml"/>
  <Override PartName="/ppt/theme/theme15.xml" ContentType="application/vnd.openxmlformats-officedocument.theme+xml"/>
  <Override PartName="/ppt/slideLayouts/slideLayout171.xml" ContentType="application/vnd.openxmlformats-officedocument.presentationml.slideLayout+xml"/>
  <Override PartName="/ppt/slideLayouts/slideLayout172.xml" ContentType="application/vnd.openxmlformats-officedocument.presentationml.slideLayout+xml"/>
  <Override PartName="/ppt/slideLayouts/slideLayout173.xml" ContentType="application/vnd.openxmlformats-officedocument.presentationml.slideLayout+xml"/>
  <Override PartName="/ppt/slideLayouts/slideLayout174.xml" ContentType="application/vnd.openxmlformats-officedocument.presentationml.slideLayout+xml"/>
  <Override PartName="/ppt/slideLayouts/slideLayout175.xml" ContentType="application/vnd.openxmlformats-officedocument.presentationml.slideLayout+xml"/>
  <Override PartName="/ppt/slideLayouts/slideLayout176.xml" ContentType="application/vnd.openxmlformats-officedocument.presentationml.slideLayout+xml"/>
  <Override PartName="/ppt/slideLayouts/slideLayout177.xml" ContentType="application/vnd.openxmlformats-officedocument.presentationml.slideLayout+xml"/>
  <Override PartName="/ppt/slideLayouts/slideLayout178.xml" ContentType="application/vnd.openxmlformats-officedocument.presentationml.slideLayout+xml"/>
  <Override PartName="/ppt/slideLayouts/slideLayout179.xml" ContentType="application/vnd.openxmlformats-officedocument.presentationml.slideLayout+xml"/>
  <Override PartName="/ppt/slideLayouts/slideLayout180.xml" ContentType="application/vnd.openxmlformats-officedocument.presentationml.slideLayout+xml"/>
  <Override PartName="/ppt/slideLayouts/slideLayout181.xml" ContentType="application/vnd.openxmlformats-officedocument.presentationml.slideLayout+xml"/>
  <Override PartName="/ppt/theme/theme16.xml" ContentType="application/vnd.openxmlformats-officedocument.theme+xml"/>
  <Override PartName="/ppt/slideLayouts/slideLayout182.xml" ContentType="application/vnd.openxmlformats-officedocument.presentationml.slideLayout+xml"/>
  <Override PartName="/ppt/slideLayouts/slideLayout183.xml" ContentType="application/vnd.openxmlformats-officedocument.presentationml.slideLayout+xml"/>
  <Override PartName="/ppt/slideLayouts/slideLayout184.xml" ContentType="application/vnd.openxmlformats-officedocument.presentationml.slideLayout+xml"/>
  <Override PartName="/ppt/slideLayouts/slideLayout185.xml" ContentType="application/vnd.openxmlformats-officedocument.presentationml.slideLayout+xml"/>
  <Override PartName="/ppt/slideLayouts/slideLayout186.xml" ContentType="application/vnd.openxmlformats-officedocument.presentationml.slideLayout+xml"/>
  <Override PartName="/ppt/slideLayouts/slideLayout187.xml" ContentType="application/vnd.openxmlformats-officedocument.presentationml.slideLayout+xml"/>
  <Override PartName="/ppt/slideLayouts/slideLayout188.xml" ContentType="application/vnd.openxmlformats-officedocument.presentationml.slideLayout+xml"/>
  <Override PartName="/ppt/slideLayouts/slideLayout189.xml" ContentType="application/vnd.openxmlformats-officedocument.presentationml.slideLayout+xml"/>
  <Override PartName="/ppt/slideLayouts/slideLayout190.xml" ContentType="application/vnd.openxmlformats-officedocument.presentationml.slideLayout+xml"/>
  <Override PartName="/ppt/slideLayouts/slideLayout191.xml" ContentType="application/vnd.openxmlformats-officedocument.presentationml.slideLayout+xml"/>
  <Override PartName="/ppt/slideLayouts/slideLayout192.xml" ContentType="application/vnd.openxmlformats-officedocument.presentationml.slideLayout+xml"/>
  <Override PartName="/ppt/theme/theme17.xml" ContentType="application/vnd.openxmlformats-officedocument.theme+xml"/>
  <Override PartName="/ppt/theme/theme18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notesSlides/notesSlide37.xml" ContentType="application/vnd.openxmlformats-officedocument.presentationml.notesSlide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charts/chart1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  <p:sldMasterId id="2147483697" r:id="rId2"/>
    <p:sldMasterId id="2147483709" r:id="rId3"/>
    <p:sldMasterId id="2147483723" r:id="rId4"/>
    <p:sldMasterId id="2147483763" r:id="rId5"/>
    <p:sldMasterId id="2147483804" r:id="rId6"/>
    <p:sldMasterId id="2147483817" r:id="rId7"/>
    <p:sldMasterId id="2147483829" r:id="rId8"/>
    <p:sldMasterId id="2147483901" r:id="rId9"/>
    <p:sldMasterId id="2147483941" r:id="rId10"/>
    <p:sldMasterId id="2147483953" r:id="rId11"/>
    <p:sldMasterId id="2147483965" r:id="rId12"/>
    <p:sldMasterId id="2147483977" r:id="rId13"/>
    <p:sldMasterId id="2147484085" r:id="rId14"/>
    <p:sldMasterId id="2147484097" r:id="rId15"/>
    <p:sldMasterId id="2147484109" r:id="rId16"/>
    <p:sldMasterId id="2147484121" r:id="rId17"/>
  </p:sldMasterIdLst>
  <p:notesMasterIdLst>
    <p:notesMasterId r:id="rId83"/>
  </p:notesMasterIdLst>
  <p:sldIdLst>
    <p:sldId id="451" r:id="rId18"/>
    <p:sldId id="351" r:id="rId19"/>
    <p:sldId id="354" r:id="rId20"/>
    <p:sldId id="409" r:id="rId21"/>
    <p:sldId id="411" r:id="rId22"/>
    <p:sldId id="355" r:id="rId23"/>
    <p:sldId id="502" r:id="rId24"/>
    <p:sldId id="455" r:id="rId25"/>
    <p:sldId id="467" r:id="rId26"/>
    <p:sldId id="468" r:id="rId27"/>
    <p:sldId id="508" r:id="rId28"/>
    <p:sldId id="470" r:id="rId29"/>
    <p:sldId id="538" r:id="rId30"/>
    <p:sldId id="532" r:id="rId31"/>
    <p:sldId id="472" r:id="rId32"/>
    <p:sldId id="473" r:id="rId33"/>
    <p:sldId id="474" r:id="rId34"/>
    <p:sldId id="512" r:id="rId35"/>
    <p:sldId id="539" r:id="rId36"/>
    <p:sldId id="506" r:id="rId37"/>
    <p:sldId id="509" r:id="rId38"/>
    <p:sldId id="511" r:id="rId39"/>
    <p:sldId id="516" r:id="rId40"/>
    <p:sldId id="517" r:id="rId41"/>
    <p:sldId id="464" r:id="rId42"/>
    <p:sldId id="465" r:id="rId43"/>
    <p:sldId id="482" r:id="rId44"/>
    <p:sldId id="518" r:id="rId45"/>
    <p:sldId id="361" r:id="rId46"/>
    <p:sldId id="519" r:id="rId47"/>
    <p:sldId id="520" r:id="rId48"/>
    <p:sldId id="521" r:id="rId49"/>
    <p:sldId id="524" r:id="rId50"/>
    <p:sldId id="316" r:id="rId51"/>
    <p:sldId id="321" r:id="rId52"/>
    <p:sldId id="459" r:id="rId53"/>
    <p:sldId id="460" r:id="rId54"/>
    <p:sldId id="461" r:id="rId55"/>
    <p:sldId id="525" r:id="rId56"/>
    <p:sldId id="403" r:id="rId57"/>
    <p:sldId id="400" r:id="rId58"/>
    <p:sldId id="408" r:id="rId59"/>
    <p:sldId id="319" r:id="rId60"/>
    <p:sldId id="432" r:id="rId61"/>
    <p:sldId id="544" r:id="rId62"/>
    <p:sldId id="340" r:id="rId63"/>
    <p:sldId id="372" r:id="rId64"/>
    <p:sldId id="535" r:id="rId65"/>
    <p:sldId id="463" r:id="rId66"/>
    <p:sldId id="526" r:id="rId67"/>
    <p:sldId id="398" r:id="rId68"/>
    <p:sldId id="529" r:id="rId69"/>
    <p:sldId id="530" r:id="rId70"/>
    <p:sldId id="531" r:id="rId71"/>
    <p:sldId id="533" r:id="rId72"/>
    <p:sldId id="534" r:id="rId73"/>
    <p:sldId id="536" r:id="rId74"/>
    <p:sldId id="548" r:id="rId75"/>
    <p:sldId id="540" r:id="rId76"/>
    <p:sldId id="545" r:id="rId77"/>
    <p:sldId id="541" r:id="rId78"/>
    <p:sldId id="542" r:id="rId79"/>
    <p:sldId id="546" r:id="rId80"/>
    <p:sldId id="547" r:id="rId81"/>
    <p:sldId id="549" r:id="rId82"/>
  </p:sldIdLst>
  <p:sldSz cx="9144000" cy="6858000" type="screen4x3"/>
  <p:notesSz cx="6858000" cy="9144000"/>
  <p:defaultTextStyle>
    <a:defPPr>
      <a:defRPr lang="it-IT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66"/>
    <a:srgbClr val="FF00FF"/>
    <a:srgbClr val="000000"/>
    <a:srgbClr val="CF0303"/>
    <a:srgbClr val="B30202"/>
    <a:srgbClr val="009B02"/>
    <a:srgbClr val="01E403"/>
    <a:srgbClr val="3EB8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>
        <p:scale>
          <a:sx n="100" d="100"/>
          <a:sy n="100" d="100"/>
        </p:scale>
        <p:origin x="-536" y="166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208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" Type="http://schemas.openxmlformats.org/officeDocument/2006/relationships/slideMaster" Target="slideMasters/slideMaster1.xml"/><Relationship Id="rId2" Type="http://schemas.openxmlformats.org/officeDocument/2006/relationships/slideMaster" Target="slideMasters/slideMaster2.xml"/><Relationship Id="rId3" Type="http://schemas.openxmlformats.org/officeDocument/2006/relationships/slideMaster" Target="slideMasters/slideMaster3.xml"/><Relationship Id="rId4" Type="http://schemas.openxmlformats.org/officeDocument/2006/relationships/slideMaster" Target="slideMasters/slideMaster4.xml"/><Relationship Id="rId5" Type="http://schemas.openxmlformats.org/officeDocument/2006/relationships/slideMaster" Target="slideMasters/slideMaster5.xml"/><Relationship Id="rId6" Type="http://schemas.openxmlformats.org/officeDocument/2006/relationships/slideMaster" Target="slideMasters/slideMaster6.xml"/><Relationship Id="rId7" Type="http://schemas.openxmlformats.org/officeDocument/2006/relationships/slideMaster" Target="slideMasters/slideMaster7.xml"/><Relationship Id="rId8" Type="http://schemas.openxmlformats.org/officeDocument/2006/relationships/slideMaster" Target="slideMasters/slideMaster8.xml"/><Relationship Id="rId9" Type="http://schemas.openxmlformats.org/officeDocument/2006/relationships/slideMaster" Target="slideMasters/slideMaster9.xml"/><Relationship Id="rId10" Type="http://schemas.openxmlformats.org/officeDocument/2006/relationships/slideMaster" Target="slideMasters/slideMaster10.xml"/><Relationship Id="rId11" Type="http://schemas.openxmlformats.org/officeDocument/2006/relationships/slideMaster" Target="slideMasters/slideMaster11.xml"/><Relationship Id="rId12" Type="http://schemas.openxmlformats.org/officeDocument/2006/relationships/slideMaster" Target="slideMasters/slideMaster12.xml"/><Relationship Id="rId13" Type="http://schemas.openxmlformats.org/officeDocument/2006/relationships/slideMaster" Target="slideMasters/slideMaster13.xml"/><Relationship Id="rId14" Type="http://schemas.openxmlformats.org/officeDocument/2006/relationships/slideMaster" Target="slideMasters/slideMaster14.xml"/><Relationship Id="rId15" Type="http://schemas.openxmlformats.org/officeDocument/2006/relationships/slideMaster" Target="slideMasters/slideMaster15.xml"/><Relationship Id="rId16" Type="http://schemas.openxmlformats.org/officeDocument/2006/relationships/slideMaster" Target="slideMasters/slideMaster16.xml"/><Relationship Id="rId17" Type="http://schemas.openxmlformats.org/officeDocument/2006/relationships/slideMaster" Target="slideMasters/slideMaster17.xml"/><Relationship Id="rId18" Type="http://schemas.openxmlformats.org/officeDocument/2006/relationships/slide" Target="slides/slide1.xml"/><Relationship Id="rId19" Type="http://schemas.openxmlformats.org/officeDocument/2006/relationships/slide" Target="slides/slide2.xml"/><Relationship Id="rId30" Type="http://schemas.openxmlformats.org/officeDocument/2006/relationships/slide" Target="slides/slide13.xml"/><Relationship Id="rId31" Type="http://schemas.openxmlformats.org/officeDocument/2006/relationships/slide" Target="slides/slide14.xml"/><Relationship Id="rId32" Type="http://schemas.openxmlformats.org/officeDocument/2006/relationships/slide" Target="slides/slide15.xml"/><Relationship Id="rId33" Type="http://schemas.openxmlformats.org/officeDocument/2006/relationships/slide" Target="slides/slide16.xml"/><Relationship Id="rId34" Type="http://schemas.openxmlformats.org/officeDocument/2006/relationships/slide" Target="slides/slide17.xml"/><Relationship Id="rId35" Type="http://schemas.openxmlformats.org/officeDocument/2006/relationships/slide" Target="slides/slide18.xml"/><Relationship Id="rId36" Type="http://schemas.openxmlformats.org/officeDocument/2006/relationships/slide" Target="slides/slide19.xml"/><Relationship Id="rId37" Type="http://schemas.openxmlformats.org/officeDocument/2006/relationships/slide" Target="slides/slide20.xml"/><Relationship Id="rId38" Type="http://schemas.openxmlformats.org/officeDocument/2006/relationships/slide" Target="slides/slide21.xml"/><Relationship Id="rId39" Type="http://schemas.openxmlformats.org/officeDocument/2006/relationships/slide" Target="slides/slide22.xml"/><Relationship Id="rId50" Type="http://schemas.openxmlformats.org/officeDocument/2006/relationships/slide" Target="slides/slide33.xml"/><Relationship Id="rId51" Type="http://schemas.openxmlformats.org/officeDocument/2006/relationships/slide" Target="slides/slide34.xml"/><Relationship Id="rId52" Type="http://schemas.openxmlformats.org/officeDocument/2006/relationships/slide" Target="slides/slide35.xml"/><Relationship Id="rId53" Type="http://schemas.openxmlformats.org/officeDocument/2006/relationships/slide" Target="slides/slide36.xml"/><Relationship Id="rId54" Type="http://schemas.openxmlformats.org/officeDocument/2006/relationships/slide" Target="slides/slide37.xml"/><Relationship Id="rId55" Type="http://schemas.openxmlformats.org/officeDocument/2006/relationships/slide" Target="slides/slide38.xml"/><Relationship Id="rId56" Type="http://schemas.openxmlformats.org/officeDocument/2006/relationships/slide" Target="slides/slide39.xml"/><Relationship Id="rId57" Type="http://schemas.openxmlformats.org/officeDocument/2006/relationships/slide" Target="slides/slide40.xml"/><Relationship Id="rId58" Type="http://schemas.openxmlformats.org/officeDocument/2006/relationships/slide" Target="slides/slide41.xml"/><Relationship Id="rId59" Type="http://schemas.openxmlformats.org/officeDocument/2006/relationships/slide" Target="slides/slide42.xml"/><Relationship Id="rId70" Type="http://schemas.openxmlformats.org/officeDocument/2006/relationships/slide" Target="slides/slide53.xml"/><Relationship Id="rId71" Type="http://schemas.openxmlformats.org/officeDocument/2006/relationships/slide" Target="slides/slide54.xml"/><Relationship Id="rId72" Type="http://schemas.openxmlformats.org/officeDocument/2006/relationships/slide" Target="slides/slide55.xml"/><Relationship Id="rId73" Type="http://schemas.openxmlformats.org/officeDocument/2006/relationships/slide" Target="slides/slide56.xml"/><Relationship Id="rId74" Type="http://schemas.openxmlformats.org/officeDocument/2006/relationships/slide" Target="slides/slide57.xml"/><Relationship Id="rId75" Type="http://schemas.openxmlformats.org/officeDocument/2006/relationships/slide" Target="slides/slide58.xml"/><Relationship Id="rId76" Type="http://schemas.openxmlformats.org/officeDocument/2006/relationships/slide" Target="slides/slide59.xml"/><Relationship Id="rId77" Type="http://schemas.openxmlformats.org/officeDocument/2006/relationships/slide" Target="slides/slide60.xml"/><Relationship Id="rId78" Type="http://schemas.openxmlformats.org/officeDocument/2006/relationships/slide" Target="slides/slide61.xml"/><Relationship Id="rId79" Type="http://schemas.openxmlformats.org/officeDocument/2006/relationships/slide" Target="slides/slide62.xml"/><Relationship Id="rId20" Type="http://schemas.openxmlformats.org/officeDocument/2006/relationships/slide" Target="slides/slide3.xml"/><Relationship Id="rId21" Type="http://schemas.openxmlformats.org/officeDocument/2006/relationships/slide" Target="slides/slide4.xml"/><Relationship Id="rId22" Type="http://schemas.openxmlformats.org/officeDocument/2006/relationships/slide" Target="slides/slide5.xml"/><Relationship Id="rId23" Type="http://schemas.openxmlformats.org/officeDocument/2006/relationships/slide" Target="slides/slide6.xml"/><Relationship Id="rId24" Type="http://schemas.openxmlformats.org/officeDocument/2006/relationships/slide" Target="slides/slide7.xml"/><Relationship Id="rId25" Type="http://schemas.openxmlformats.org/officeDocument/2006/relationships/slide" Target="slides/slide8.xml"/><Relationship Id="rId26" Type="http://schemas.openxmlformats.org/officeDocument/2006/relationships/slide" Target="slides/slide9.xml"/><Relationship Id="rId27" Type="http://schemas.openxmlformats.org/officeDocument/2006/relationships/slide" Target="slides/slide10.xml"/><Relationship Id="rId28" Type="http://schemas.openxmlformats.org/officeDocument/2006/relationships/slide" Target="slides/slide11.xml"/><Relationship Id="rId29" Type="http://schemas.openxmlformats.org/officeDocument/2006/relationships/slide" Target="slides/slide12.xml"/><Relationship Id="rId40" Type="http://schemas.openxmlformats.org/officeDocument/2006/relationships/slide" Target="slides/slide23.xml"/><Relationship Id="rId41" Type="http://schemas.openxmlformats.org/officeDocument/2006/relationships/slide" Target="slides/slide24.xml"/><Relationship Id="rId42" Type="http://schemas.openxmlformats.org/officeDocument/2006/relationships/slide" Target="slides/slide25.xml"/><Relationship Id="rId43" Type="http://schemas.openxmlformats.org/officeDocument/2006/relationships/slide" Target="slides/slide26.xml"/><Relationship Id="rId44" Type="http://schemas.openxmlformats.org/officeDocument/2006/relationships/slide" Target="slides/slide27.xml"/><Relationship Id="rId45" Type="http://schemas.openxmlformats.org/officeDocument/2006/relationships/slide" Target="slides/slide28.xml"/><Relationship Id="rId46" Type="http://schemas.openxmlformats.org/officeDocument/2006/relationships/slide" Target="slides/slide29.xml"/><Relationship Id="rId47" Type="http://schemas.openxmlformats.org/officeDocument/2006/relationships/slide" Target="slides/slide30.xml"/><Relationship Id="rId48" Type="http://schemas.openxmlformats.org/officeDocument/2006/relationships/slide" Target="slides/slide31.xml"/><Relationship Id="rId49" Type="http://schemas.openxmlformats.org/officeDocument/2006/relationships/slide" Target="slides/slide32.xml"/><Relationship Id="rId60" Type="http://schemas.openxmlformats.org/officeDocument/2006/relationships/slide" Target="slides/slide43.xml"/><Relationship Id="rId61" Type="http://schemas.openxmlformats.org/officeDocument/2006/relationships/slide" Target="slides/slide44.xml"/><Relationship Id="rId62" Type="http://schemas.openxmlformats.org/officeDocument/2006/relationships/slide" Target="slides/slide45.xml"/><Relationship Id="rId63" Type="http://schemas.openxmlformats.org/officeDocument/2006/relationships/slide" Target="slides/slide46.xml"/><Relationship Id="rId64" Type="http://schemas.openxmlformats.org/officeDocument/2006/relationships/slide" Target="slides/slide47.xml"/><Relationship Id="rId65" Type="http://schemas.openxmlformats.org/officeDocument/2006/relationships/slide" Target="slides/slide48.xml"/><Relationship Id="rId66" Type="http://schemas.openxmlformats.org/officeDocument/2006/relationships/slide" Target="slides/slide49.xml"/><Relationship Id="rId67" Type="http://schemas.openxmlformats.org/officeDocument/2006/relationships/slide" Target="slides/slide50.xml"/><Relationship Id="rId68" Type="http://schemas.openxmlformats.org/officeDocument/2006/relationships/slide" Target="slides/slide51.xml"/><Relationship Id="rId69" Type="http://schemas.openxmlformats.org/officeDocument/2006/relationships/slide" Target="slides/slide52.xml"/><Relationship Id="rId80" Type="http://schemas.openxmlformats.org/officeDocument/2006/relationships/slide" Target="slides/slide63.xml"/><Relationship Id="rId81" Type="http://schemas.openxmlformats.org/officeDocument/2006/relationships/slide" Target="slides/slide64.xml"/><Relationship Id="rId82" Type="http://schemas.openxmlformats.org/officeDocument/2006/relationships/slide" Target="slides/slide65.xml"/><Relationship Id="rId83" Type="http://schemas.openxmlformats.org/officeDocument/2006/relationships/notesMaster" Target="notesMasters/notesMaster1.xml"/><Relationship Id="rId84" Type="http://schemas.openxmlformats.org/officeDocument/2006/relationships/printerSettings" Target="printerSettings/printerSettings1.bin"/><Relationship Id="rId85" Type="http://schemas.openxmlformats.org/officeDocument/2006/relationships/presProps" Target="presProps.xml"/><Relationship Id="rId86" Type="http://schemas.openxmlformats.org/officeDocument/2006/relationships/viewProps" Target="viewProps.xml"/><Relationship Id="rId87" Type="http://schemas.openxmlformats.org/officeDocument/2006/relationships/theme" Target="theme/theme1.xml"/><Relationship Id="rId88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Foglio_di_Microsoft_Excel1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it-IT"/>
  <c:roundedCorners val="0"/>
  <mc:AlternateContent xmlns:mc="http://schemas.openxmlformats.org/markup-compatibility/2006">
    <mc:Choice xmlns:c14="http://schemas.microsoft.com/office/drawing/2007/8/2/chart" Requires="c14">
      <c14:style val="118"/>
    </mc:Choice>
    <mc:Fallback>
      <c:style val="18"/>
    </mc:Fallback>
  </mc:AlternateContent>
  <c:chart>
    <c:autoTitleDeleted val="1"/>
    <c:view3D>
      <c:rotX val="30"/>
      <c:rotY val="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Foglio1!$B$1</c:f>
              <c:strCache>
                <c:ptCount val="1"/>
                <c:pt idx="0">
                  <c:v>Vendite</c:v>
                </c:pt>
              </c:strCache>
            </c:strRef>
          </c:tx>
          <c:explosion val="25"/>
          <c:cat>
            <c:strRef>
              <c:f>Foglio1!$A$2:$A$5</c:f>
              <c:strCache>
                <c:ptCount val="4"/>
                <c:pt idx="0">
                  <c:v>UV/OPTICAL/IR</c:v>
                </c:pt>
                <c:pt idx="1">
                  <c:v>RADIO</c:v>
                </c:pt>
                <c:pt idx="2">
                  <c:v>X-RAY</c:v>
                </c:pt>
                <c:pt idx="3">
                  <c:v>GAMMA</c:v>
                </c:pt>
              </c:strCache>
            </c:strRef>
          </c:cat>
          <c:val>
            <c:numRef>
              <c:f>Foglio1!$B$2:$B$5</c:f>
              <c:numCache>
                <c:formatCode>General</c:formatCode>
                <c:ptCount val="4"/>
                <c:pt idx="0">
                  <c:v>73.0</c:v>
                </c:pt>
                <c:pt idx="1">
                  <c:v>11.0</c:v>
                </c:pt>
                <c:pt idx="2">
                  <c:v>8.0</c:v>
                </c:pt>
                <c:pt idx="3">
                  <c:v>8.0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/>
      <c:overlay val="0"/>
      <c:txPr>
        <a:bodyPr/>
        <a:lstStyle/>
        <a:p>
          <a:pPr>
            <a:defRPr u="none">
              <a:solidFill>
                <a:schemeClr val="bg1"/>
              </a:solidFill>
            </a:defRPr>
          </a:pPr>
          <a:endParaRPr lang="it-IT"/>
        </a:p>
      </c:txPr>
    </c:legend>
    <c:plotVisOnly val="1"/>
    <c:dispBlanksAs val="gap"/>
    <c:showDLblsOverMax val="0"/>
  </c:chart>
  <c:txPr>
    <a:bodyPr/>
    <a:lstStyle/>
    <a:p>
      <a:pPr>
        <a:defRPr sz="1800"/>
      </a:pPr>
      <a:endParaRPr lang="it-IT"/>
    </a:p>
  </c:txPr>
  <c:externalData r:id="rId1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8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ntestazion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E55EF6-A4E4-3042-82BD-3ACCB5A689DE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4" name="Segnaposto immagine diapositiva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it-IT"/>
          </a:p>
        </p:txBody>
      </p:sp>
      <p:sp>
        <p:nvSpPr>
          <p:cNvPr id="5" name="Segnaposto note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9525C7A-6913-2C4E-9A6A-D27B68E4A9A2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4490192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3.xml"/></Relationships>
</file>

<file path=ppt/notesSlides/_rels/notesSlide1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4.xml"/></Relationships>
</file>

<file path=ppt/notesSlides/_rels/notesSlide1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5.xml"/></Relationships>
</file>

<file path=ppt/notesSlides/_rels/notesSlide1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6.xml"/></Relationships>
</file>

<file path=ppt/notesSlides/_rels/notesSlide1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7.xml"/></Relationships>
</file>

<file path=ppt/notesSlides/_rels/notesSlide1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8.xml"/></Relationships>
</file>

<file path=ppt/notesSlides/_rels/notesSlide1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9.xml"/></Relationships>
</file>

<file path=ppt/notesSlides/_rels/notesSlide1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1.xml"/></Relationships>
</file>

<file path=ppt/notesSlides/_rels/notesSlide1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2.xml"/></Relationships>
</file>

<file path=ppt/notesSlides/_rels/notesSlide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_rels/notesSlide2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4.xml"/></Relationships>
</file>

<file path=ppt/notesSlides/_rels/notesSlide2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6.xml"/></Relationships>
</file>

<file path=ppt/notesSlides/_rels/notesSlide2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7.xml"/></Relationships>
</file>

<file path=ppt/notesSlides/_rels/notesSlide2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29.xml"/></Relationships>
</file>

<file path=ppt/notesSlides/_rels/notesSlide2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0.xml"/></Relationships>
</file>

<file path=ppt/notesSlides/_rels/notesSlide2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1.xml"/></Relationships>
</file>

<file path=ppt/notesSlides/_rels/notesSlide2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2.xml"/></Relationships>
</file>

<file path=ppt/notesSlides/_rels/notesSlide2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4.xml"/></Relationships>
</file>

<file path=ppt/notesSlides/_rels/notesSlide2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39.xml"/></Relationships>
</file>

<file path=ppt/notesSlides/_rels/notesSlide2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0.xml"/></Relationships>
</file>

<file path=ppt/notesSlides/_rels/notesSlide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.xml"/></Relationships>
</file>

<file path=ppt/notesSlides/_rels/notesSlide3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5.xml"/></Relationships>
</file>

<file path=ppt/notesSlides/_rels/notesSlide3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6.xml"/></Relationships>
</file>

<file path=ppt/notesSlides/_rels/notesSlide32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7.xml"/></Relationships>
</file>

<file path=ppt/notesSlides/_rels/notesSlide33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8.xml"/></Relationships>
</file>

<file path=ppt/notesSlides/_rels/notesSlide3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9.xml"/></Relationships>
</file>

<file path=ppt/notesSlides/_rels/notesSlide3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1.xml"/></Relationships>
</file>

<file path=ppt/notesSlides/_rels/notesSlide3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2.xml"/></Relationships>
</file>

<file path=ppt/notesSlides/_rels/notesSlide3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55.xml"/></Relationships>
</file>

<file path=ppt/notesSlides/_rels/notesSlide3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0.xml"/></Relationships>
</file>

<file path=ppt/notesSlides/_rels/notesSlide3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1.xml"/></Relationships>
</file>

<file path=ppt/notesSlides/_rels/notesSlide4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.xml"/></Relationships>
</file>

<file path=ppt/notesSlides/_rels/notesSlide40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2.xml"/></Relationships>
</file>

<file path=ppt/notesSlides/_rels/notesSlide4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64.xml"/></Relationships>
</file>

<file path=ppt/notesSlides/_rels/notesSlide5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7.xml"/></Relationships>
</file>

<file path=ppt/notesSlides/_rels/notesSlide6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8.xml"/></Relationships>
</file>

<file path=ppt/notesSlides/_rels/notesSlide7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9.xml"/></Relationships>
</file>

<file path=ppt/notesSlides/_rels/notesSlide8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0.xml"/></Relationships>
</file>

<file path=ppt/notesSlides/_rels/notesSlide9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1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BH spin 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Mdisk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shrinks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innermost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stable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orbit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more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rapidly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than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tidal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disruption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orbit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NS EOS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softened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radius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decreases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baseline="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Mdisk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decreases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due to the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increased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difficulty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tidally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disrupting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NS. 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stiffer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EOS, the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higher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the chances of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having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 EM </a:t>
            </a:r>
            <a:r>
              <a:rPr lang="it-IT" sz="120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counterpart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. 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stiff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EOS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gives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pressure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lot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for a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given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density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  <a:sym typeface="Wingdings"/>
              </a:rPr>
              <a:t>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material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harder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compress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Soft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equation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state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produces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smaller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increase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of pressure for a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change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density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easy to </a:t>
            </a:r>
            <a:r>
              <a:rPr lang="it-IT" sz="1200" kern="120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compress</a:t>
            </a:r>
            <a:r>
              <a:rPr lang="it-IT" sz="1200" kern="120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r>
              <a:rPr lang="it-IT" sz="120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>
              <a:solidFill>
                <a:srgbClr val="FFFFF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>
              <a:solidFill>
                <a:srgbClr val="000090"/>
              </a:solidFill>
            </a:endParaRPr>
          </a:p>
          <a:p>
            <a:pPr marL="0" indent="0">
              <a:buNone/>
            </a:pPr>
            <a:endParaRPr lang="it-IT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12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2294285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>
                <a:solidFill>
                  <a:srgbClr val="FFFFFF"/>
                </a:solidFill>
              </a:rPr>
              <a:t>HMNS </a:t>
            </a:r>
            <a:r>
              <a:rPr lang="it-IT" dirty="0" err="1" smtClean="0">
                <a:solidFill>
                  <a:srgbClr val="FFFFFF"/>
                </a:solidFill>
              </a:rPr>
              <a:t>lifetime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depend</a:t>
            </a:r>
            <a:r>
              <a:rPr lang="it-IT" dirty="0" smtClean="0">
                <a:solidFill>
                  <a:srgbClr val="FFFFFF"/>
                </a:solidFill>
              </a:rPr>
              <a:t> on:</a:t>
            </a:r>
          </a:p>
          <a:p>
            <a:r>
              <a:rPr lang="it-IT" dirty="0" err="1" smtClean="0">
                <a:solidFill>
                  <a:srgbClr val="FFFFFF"/>
                </a:solidFill>
              </a:rPr>
              <a:t>Lifetime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depend</a:t>
            </a:r>
            <a:r>
              <a:rPr lang="it-IT" dirty="0" smtClean="0">
                <a:solidFill>
                  <a:srgbClr val="FFFFFF"/>
                </a:solidFill>
              </a:rPr>
              <a:t> on </a:t>
            </a:r>
            <a:r>
              <a:rPr lang="it-IT" dirty="0" err="1" smtClean="0">
                <a:solidFill>
                  <a:srgbClr val="FFFFFF"/>
                </a:solidFill>
              </a:rPr>
              <a:t>angular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momentum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trasport</a:t>
            </a:r>
            <a:r>
              <a:rPr lang="it-IT" dirty="0" smtClean="0">
                <a:solidFill>
                  <a:srgbClr val="FFFFFF"/>
                </a:solidFill>
              </a:rPr>
              <a:t> via </a:t>
            </a:r>
            <a:r>
              <a:rPr lang="it-IT" dirty="0" err="1" smtClean="0">
                <a:solidFill>
                  <a:srgbClr val="FFFFFF"/>
                </a:solidFill>
              </a:rPr>
              <a:t>hydrodinamic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torques</a:t>
            </a:r>
            <a:r>
              <a:rPr lang="it-IT" dirty="0" smtClean="0">
                <a:solidFill>
                  <a:srgbClr val="FFFFFF"/>
                </a:solidFill>
              </a:rPr>
              <a:t>, </a:t>
            </a:r>
            <a:r>
              <a:rPr lang="it-IT" dirty="0" err="1" smtClean="0">
                <a:solidFill>
                  <a:srgbClr val="FFFFFF"/>
                </a:solidFill>
              </a:rPr>
              <a:t>GWs</a:t>
            </a:r>
            <a:r>
              <a:rPr lang="it-IT" dirty="0" smtClean="0">
                <a:solidFill>
                  <a:srgbClr val="FFFFFF"/>
                </a:solidFill>
              </a:rPr>
              <a:t> or </a:t>
            </a:r>
            <a:r>
              <a:rPr lang="it-IT" dirty="0" err="1" smtClean="0">
                <a:solidFill>
                  <a:srgbClr val="FFFFFF"/>
                </a:solidFill>
              </a:rPr>
              <a:t>magnetorotational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instabilties</a:t>
            </a:r>
            <a:endParaRPr lang="it-IT" dirty="0" smtClean="0">
              <a:solidFill>
                <a:srgbClr val="FFFFFF"/>
              </a:solidFill>
            </a:endParaRPr>
          </a:p>
          <a:p>
            <a:r>
              <a:rPr lang="it-IT" dirty="0" smtClean="0">
                <a:solidFill>
                  <a:srgbClr val="FFFFFF"/>
                </a:solidFill>
              </a:rPr>
              <a:t>and </a:t>
            </a:r>
            <a:r>
              <a:rPr lang="it-IT" dirty="0" err="1" smtClean="0">
                <a:solidFill>
                  <a:srgbClr val="FFFFFF"/>
                </a:solidFill>
              </a:rPr>
              <a:t>loss</a:t>
            </a:r>
            <a:r>
              <a:rPr lang="it-IT" dirty="0" smtClean="0">
                <a:solidFill>
                  <a:srgbClr val="FFFFFF"/>
                </a:solidFill>
              </a:rPr>
              <a:t> of </a:t>
            </a:r>
            <a:r>
              <a:rPr lang="it-IT" dirty="0" err="1" smtClean="0">
                <a:solidFill>
                  <a:srgbClr val="FFFFFF"/>
                </a:solidFill>
              </a:rPr>
              <a:t>thermal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energy</a:t>
            </a:r>
            <a:r>
              <a:rPr lang="it-IT" dirty="0" smtClean="0">
                <a:solidFill>
                  <a:srgbClr val="FFFFFF"/>
                </a:solidFill>
              </a:rPr>
              <a:t> via neutrino </a:t>
            </a:r>
            <a:r>
              <a:rPr lang="it-IT" dirty="0" err="1" smtClean="0">
                <a:solidFill>
                  <a:srgbClr val="FFFFFF"/>
                </a:solidFill>
              </a:rPr>
              <a:t>emission</a:t>
            </a:r>
            <a:r>
              <a:rPr lang="it-IT" dirty="0" smtClean="0">
                <a:solidFill>
                  <a:srgbClr val="FFFFFF"/>
                </a:solidFill>
              </a:rPr>
              <a:t>:</a:t>
            </a:r>
          </a:p>
          <a:p>
            <a:r>
              <a:rPr lang="it-IT" dirty="0" smtClean="0">
                <a:solidFill>
                  <a:srgbClr val="FFFFFF"/>
                </a:solidFill>
              </a:rPr>
              <a:t>MRI 10-100 </a:t>
            </a:r>
            <a:r>
              <a:rPr lang="it-IT" dirty="0" err="1" smtClean="0">
                <a:solidFill>
                  <a:srgbClr val="FFFFFF"/>
                </a:solidFill>
              </a:rPr>
              <a:t>ms</a:t>
            </a:r>
            <a:r>
              <a:rPr lang="it-IT" dirty="0" smtClean="0">
                <a:solidFill>
                  <a:srgbClr val="FFFFFF"/>
                </a:solidFill>
              </a:rPr>
              <a:t> and neutrino 1-10 </a:t>
            </a:r>
            <a:r>
              <a:rPr lang="it-IT" dirty="0" err="1" smtClean="0">
                <a:solidFill>
                  <a:srgbClr val="FFFFFF"/>
                </a:solidFill>
              </a:rPr>
              <a:t>s</a:t>
            </a:r>
            <a:endParaRPr lang="it-IT" dirty="0" smtClean="0">
              <a:solidFill>
                <a:srgbClr val="FFFFF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>
                <a:solidFill>
                  <a:srgbClr val="FFFFFF"/>
                </a:solidFill>
              </a:rPr>
              <a:t>SMNS </a:t>
            </a:r>
            <a:r>
              <a:rPr lang="it-IT" dirty="0" err="1" smtClean="0">
                <a:solidFill>
                  <a:srgbClr val="FFFFFF"/>
                </a:solidFill>
              </a:rPr>
              <a:t>Uniform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rotational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support</a:t>
            </a:r>
            <a:r>
              <a:rPr lang="it-IT" dirty="0" smtClean="0">
                <a:solidFill>
                  <a:srgbClr val="FFFFFF"/>
                </a:solidFill>
              </a:rPr>
              <a:t> -&gt; spin-down </a:t>
            </a:r>
            <a:r>
              <a:rPr lang="it-IT" dirty="0" err="1" smtClean="0">
                <a:solidFill>
                  <a:srgbClr val="FFFFFF"/>
                </a:solidFill>
              </a:rPr>
              <a:t>timescale</a:t>
            </a:r>
            <a:r>
              <a:rPr lang="it-IT" dirty="0" smtClean="0">
                <a:solidFill>
                  <a:srgbClr val="FFFFFF"/>
                </a:solidFill>
              </a:rPr>
              <a:t> up to </a:t>
            </a: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13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8231848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14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1079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15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9359499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16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17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772498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30 0.7 -  7</a:t>
            </a:r>
          </a:p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smtClean="0"/>
              <a:t>10 6 - 65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18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5876934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 smtClean="0"/>
          </a:p>
          <a:p>
            <a:r>
              <a:rPr lang="it-IT" dirty="0" err="1" smtClean="0"/>
              <a:t>Rapid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neutron</a:t>
            </a:r>
            <a:r>
              <a:rPr lang="it-IT" baseline="0" dirty="0" smtClean="0"/>
              <a:t> </a:t>
            </a:r>
            <a:r>
              <a:rPr lang="it-IT" baseline="0" dirty="0" err="1" smtClean="0"/>
              <a:t>capture</a:t>
            </a:r>
            <a:r>
              <a:rPr lang="it-IT" baseline="0" dirty="0" smtClean="0"/>
              <a:t> </a:t>
            </a:r>
            <a:r>
              <a:rPr lang="it-IT" baseline="0" dirty="0" err="1" smtClean="0"/>
              <a:t>porcess</a:t>
            </a:r>
            <a:r>
              <a:rPr lang="it-IT" baseline="0" dirty="0" smtClean="0"/>
              <a:t> </a:t>
            </a:r>
            <a:r>
              <a:rPr lang="it-IT" baseline="0" dirty="0" err="1" smtClean="0"/>
              <a:t>r-process</a:t>
            </a:r>
            <a:endParaRPr lang="it-IT" baseline="0" dirty="0" smtClean="0"/>
          </a:p>
          <a:p>
            <a:r>
              <a:rPr lang="it-IT" baseline="0" dirty="0" err="1" smtClean="0"/>
              <a:t>R-process</a:t>
            </a:r>
            <a:r>
              <a:rPr lang="it-IT" baseline="0" dirty="0" smtClean="0"/>
              <a:t> in the </a:t>
            </a:r>
            <a:r>
              <a:rPr lang="it-IT" baseline="0" dirty="0" err="1" smtClean="0"/>
              <a:t>dynamycally</a:t>
            </a:r>
            <a:r>
              <a:rPr lang="it-IT" baseline="0" dirty="0" smtClean="0"/>
              <a:t> </a:t>
            </a:r>
            <a:r>
              <a:rPr lang="it-IT" baseline="0" dirty="0" err="1" smtClean="0"/>
              <a:t>ejected</a:t>
            </a:r>
            <a:r>
              <a:rPr lang="it-IT" baseline="0" dirty="0" smtClean="0"/>
              <a:t> </a:t>
            </a:r>
            <a:r>
              <a:rPr lang="it-IT" baseline="0" dirty="0" err="1" smtClean="0"/>
              <a:t>outflow</a:t>
            </a:r>
            <a:endParaRPr lang="it-IT" baseline="0" dirty="0" smtClean="0"/>
          </a:p>
          <a:p>
            <a:r>
              <a:rPr lang="it-IT" baseline="0" dirty="0" err="1" smtClean="0"/>
              <a:t>Tidal</a:t>
            </a:r>
            <a:r>
              <a:rPr lang="it-IT" baseline="0" dirty="0" smtClean="0"/>
              <a:t> </a:t>
            </a:r>
            <a:r>
              <a:rPr lang="it-IT" baseline="0" dirty="0" err="1" smtClean="0"/>
              <a:t>tiles</a:t>
            </a:r>
            <a:endParaRPr lang="it-IT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19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41837739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/>
              <a:t>21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07240421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Gamma si vede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22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659970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5" name="Shape 2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Progenitors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stars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binary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 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Mass transfer,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supernovae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common-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envelope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Dynamical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interaction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black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binaries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interactions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harden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(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sometimes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eject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binaries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pPr>
              <a:defRPr sz="1800"/>
            </a:pPr>
            <a:endParaRPr dirty="0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Shock-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accelerated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particles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protons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nuclei)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interacting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with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matter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radiation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and</a:t>
            </a: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around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astrophysical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produce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neutrinos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GRBs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and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SGRs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sources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expected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emit</a:t>
            </a:r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high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energy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cosmic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neutrinos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(HEN) from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MeV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PeV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(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see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e.g. [24]). In the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GRBs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TeV-PeV</a:t>
            </a:r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HENs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expected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to be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produced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in the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baryon-loaded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jets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prompt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gamma-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ray</a:t>
            </a:r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emission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which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last for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seconds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, and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PeV-EeV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HENs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during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the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afterglow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phase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when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X-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ray</a:t>
            </a:r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and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optical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photons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are </a:t>
            </a:r>
            <a:r>
              <a:rPr lang="it-IT" sz="1200" b="0" i="0" u="none" strike="noStrike" kern="1200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emitted</a:t>
            </a:r>
            <a:r>
              <a:rPr lang="it-IT" sz="1200" b="0" i="0" u="none" strike="noStrike" kern="1200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.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24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4866257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26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875216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 smtClean="0"/>
              <a:t>expected</a:t>
            </a:r>
            <a:r>
              <a:rPr lang="it-IT" dirty="0" smtClean="0"/>
              <a:t> neutrino </a:t>
            </a:r>
            <a:r>
              <a:rPr lang="it-IT" dirty="0" err="1" smtClean="0"/>
              <a:t>spectrum</a:t>
            </a:r>
            <a:r>
              <a:rPr lang="it-IT" dirty="0" smtClean="0"/>
              <a:t> ~ E</a:t>
            </a:r>
            <a:r>
              <a:rPr lang="it-IT" baseline="30000" dirty="0" smtClean="0"/>
              <a:t>-2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27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2917943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3C7E3-4223-4B4F-B8F4-9A3E0FACFAB6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29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04410174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Aggiungere numeri </a:t>
            </a:r>
            <a:r>
              <a:rPr lang="it-IT" dirty="0" smtClean="0">
                <a:sym typeface="Wingdings"/>
              </a:rPr>
              <a:t> </a:t>
            </a:r>
            <a:r>
              <a:rPr lang="it-IT" dirty="0" err="1" smtClean="0">
                <a:sym typeface="Wingdings"/>
              </a:rPr>
              <a:t>contaminants</a:t>
            </a:r>
            <a:r>
              <a:rPr lang="it-IT" baseline="0" dirty="0" smtClean="0">
                <a:sym typeface="Wingdings"/>
              </a:rPr>
              <a:t>  </a:t>
            </a:r>
            <a:r>
              <a:rPr lang="it-IT" baseline="0" dirty="0" err="1" smtClean="0">
                <a:sym typeface="Wingdings"/>
              </a:rPr>
              <a:t>Galaxy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30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5877988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Aggiungere numeri </a:t>
            </a:r>
            <a:r>
              <a:rPr lang="it-IT" dirty="0" smtClean="0">
                <a:sym typeface="Wingdings"/>
              </a:rPr>
              <a:t> </a:t>
            </a:r>
            <a:r>
              <a:rPr lang="it-IT" dirty="0" err="1" smtClean="0">
                <a:sym typeface="Wingdings"/>
              </a:rPr>
              <a:t>contaminants</a:t>
            </a:r>
            <a:r>
              <a:rPr lang="it-IT" baseline="0" dirty="0" smtClean="0">
                <a:sym typeface="Wingdings"/>
              </a:rPr>
              <a:t>  </a:t>
            </a:r>
            <a:r>
              <a:rPr lang="it-IT" baseline="0" dirty="0" err="1" smtClean="0">
                <a:sym typeface="Wingdings"/>
              </a:rPr>
              <a:t>Galaxy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31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5877988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Aggiungere numeri </a:t>
            </a:r>
            <a:r>
              <a:rPr lang="it-IT" dirty="0" smtClean="0">
                <a:sym typeface="Wingdings"/>
              </a:rPr>
              <a:t> </a:t>
            </a:r>
            <a:r>
              <a:rPr lang="it-IT" dirty="0" err="1" smtClean="0">
                <a:sym typeface="Wingdings"/>
              </a:rPr>
              <a:t>contaminants</a:t>
            </a:r>
            <a:r>
              <a:rPr lang="it-IT" baseline="0" dirty="0" smtClean="0">
                <a:sym typeface="Wingdings"/>
              </a:rPr>
              <a:t>  </a:t>
            </a:r>
            <a:r>
              <a:rPr lang="it-IT" baseline="0" dirty="0" err="1" smtClean="0">
                <a:sym typeface="Wingdings"/>
              </a:rPr>
              <a:t>Galaxy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32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5877988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1FC38-1D4F-DB45-B9AC-E661A88D324E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34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4186116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/>
              <a:pPr/>
              <a:t>39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0198411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331FC38-1D4F-DB45-B9AC-E661A88D324E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40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4418611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Shape 234"/>
          <p:cNvSpPr>
            <a:spLocks noGrp="1" noRot="1" noChangeAspect="1"/>
          </p:cNvSpPr>
          <p:nvPr>
            <p:ph type="sldImg"/>
          </p:nvPr>
        </p:nvSpPr>
        <p:spPr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35" name="Shape 235"/>
          <p:cNvSpPr>
            <a:spLocks noGrp="1"/>
          </p:cNvSpPr>
          <p:nvPr>
            <p:ph type="body" sz="quarter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Progenitors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stars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in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binary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sym typeface="Wingdings"/>
              </a:rPr>
              <a:t> 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Mass transfer, 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supernovae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common-</a:t>
            </a:r>
            <a:r>
              <a:rPr lang="it-IT" sz="12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envelope</a:t>
            </a:r>
            <a:r>
              <a:rPr lang="it-IT" sz="12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/>
            </a:pP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-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Dynamical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interaction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: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black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holes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form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binaries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,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three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body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interactions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harden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and (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sometimes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)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eject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r>
              <a:rPr lang="it-IT" sz="1800" b="0" kern="1200" dirty="0" err="1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binaries</a:t>
            </a:r>
            <a:r>
              <a:rPr lang="it-IT" sz="1800" b="0" kern="1200" dirty="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 </a:t>
            </a:r>
            <a:endParaRPr lang="it-IT" dirty="0" smtClean="0"/>
          </a:p>
          <a:p>
            <a:pPr>
              <a:defRPr sz="1800"/>
            </a:pPr>
            <a:endParaRPr dirty="0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sz="1200" b="0" i="0" u="none" strike="noStrike" kern="1200" baseline="0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45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/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baseline="0" dirty="0" smtClean="0"/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183C7E3-4223-4B4F-B8F4-9A3E0FACFAB6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46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1184925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/>
              <a:t>47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737033695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48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Gamma si vede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49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659970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sz="1200" kern="1200" dirty="0" smtClean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788296-0893-4488-8689-B8067D511A4F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51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2910797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71450" indent="-171450">
              <a:buFontTx/>
              <a:buChar char="-"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/>
              <a:t>52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470644134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/>
              <a:t>55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953368673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Gamma si vede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60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76599706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820342C-F867-6446-91A9-DDE523C2C6E5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61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1749264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hundred</a:t>
            </a:r>
            <a:r>
              <a:rPr lang="it-IT" dirty="0" smtClean="0"/>
              <a:t> of </a:t>
            </a:r>
            <a:r>
              <a:rPr lang="it-IT" dirty="0" err="1" smtClean="0"/>
              <a:t>thousand</a:t>
            </a:r>
            <a:r>
              <a:rPr lang="it-IT" dirty="0" smtClean="0"/>
              <a:t> of </a:t>
            </a:r>
            <a:r>
              <a:rPr lang="it-IT" dirty="0" err="1" smtClean="0"/>
              <a:t>galaxies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/>
              <a:t>6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2637655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Aggiungere numeri </a:t>
            </a:r>
            <a:r>
              <a:rPr lang="it-IT" dirty="0" smtClean="0">
                <a:sym typeface="Wingdings"/>
              </a:rPr>
              <a:t> </a:t>
            </a:r>
            <a:r>
              <a:rPr lang="it-IT" dirty="0" err="1" smtClean="0">
                <a:sym typeface="Wingdings"/>
              </a:rPr>
              <a:t>contaminants</a:t>
            </a:r>
            <a:r>
              <a:rPr lang="it-IT" baseline="0" dirty="0" smtClean="0">
                <a:sym typeface="Wingdings"/>
              </a:rPr>
              <a:t>  </a:t>
            </a:r>
            <a:r>
              <a:rPr lang="it-IT" baseline="0" dirty="0" err="1" smtClean="0">
                <a:sym typeface="Wingdings"/>
              </a:rPr>
              <a:t>Galaxy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9525C7A-6913-2C4E-9A6A-D27B68E4A9A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62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35877988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</p:spPr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FF85BAF-C6BE-4BA0-8B10-0D6F08340505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64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787472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err="1" smtClean="0"/>
              <a:t>except</a:t>
            </a:r>
            <a:r>
              <a:rPr lang="it-IT" dirty="0" smtClean="0"/>
              <a:t> for </a:t>
            </a:r>
            <a:r>
              <a:rPr lang="it-IT" dirty="0" err="1" smtClean="0"/>
              <a:t>those</a:t>
            </a:r>
            <a:r>
              <a:rPr lang="it-IT" dirty="0" smtClean="0"/>
              <a:t> in </a:t>
            </a:r>
            <a:r>
              <a:rPr lang="it-IT" dirty="0" err="1" smtClean="0"/>
              <a:t>highly</a:t>
            </a:r>
            <a:r>
              <a:rPr lang="it-IT" dirty="0" smtClean="0"/>
              <a:t> </a:t>
            </a:r>
            <a:r>
              <a:rPr lang="it-IT" dirty="0" err="1" smtClean="0"/>
              <a:t>improbable</a:t>
            </a:r>
            <a:r>
              <a:rPr lang="it-IT" baseline="0" dirty="0" smtClean="0"/>
              <a:t> </a:t>
            </a:r>
            <a:r>
              <a:rPr lang="it-IT" dirty="0" err="1" smtClean="0"/>
              <a:t>environments</a:t>
            </a:r>
            <a:r>
              <a:rPr lang="it-IT" dirty="0" smtClean="0"/>
              <a:t> </a:t>
            </a:r>
            <a:r>
              <a:rPr lang="it-IT" dirty="0" err="1" smtClean="0"/>
              <a:t>pervaded</a:t>
            </a:r>
            <a:r>
              <a:rPr lang="it-IT" dirty="0" smtClean="0"/>
              <a:t> by large ambient </a:t>
            </a:r>
            <a:r>
              <a:rPr lang="it-IT" dirty="0" err="1" smtClean="0"/>
              <a:t>magnetic</a:t>
            </a:r>
            <a:r>
              <a:rPr lang="it-IT" dirty="0" smtClean="0"/>
              <a:t> </a:t>
            </a:r>
            <a:r>
              <a:rPr lang="it-IT" dirty="0" err="1" smtClean="0"/>
              <a:t>fields</a:t>
            </a:r>
            <a:r>
              <a:rPr lang="it-IT" dirty="0" smtClean="0"/>
              <a:t> or</a:t>
            </a:r>
            <a:r>
              <a:rPr lang="it-IT" baseline="0" dirty="0" smtClean="0"/>
              <a:t> </a:t>
            </a:r>
            <a:r>
              <a:rPr lang="it-IT" dirty="0" err="1" smtClean="0"/>
              <a:t>baryon</a:t>
            </a:r>
            <a:r>
              <a:rPr lang="it-IT" dirty="0" smtClean="0"/>
              <a:t> </a:t>
            </a:r>
            <a:r>
              <a:rPr lang="it-IT" dirty="0" err="1" smtClean="0"/>
              <a:t>densities</a:t>
            </a:r>
            <a:endParaRPr lang="it-IT" dirty="0" smtClean="0"/>
          </a:p>
          <a:p>
            <a:r>
              <a:rPr lang="it-IT" dirty="0" err="1" smtClean="0"/>
              <a:t>Localization</a:t>
            </a:r>
            <a:r>
              <a:rPr lang="it-IT" dirty="0" smtClean="0"/>
              <a:t> </a:t>
            </a:r>
            <a:r>
              <a:rPr lang="it-IT" dirty="0" err="1" smtClean="0"/>
              <a:t>precison</a:t>
            </a:r>
            <a:r>
              <a:rPr lang="it-IT" dirty="0" smtClean="0"/>
              <a:t> </a:t>
            </a:r>
            <a:r>
              <a:rPr lang="it-IT" dirty="0" err="1" smtClean="0"/>
              <a:t>typically</a:t>
            </a:r>
            <a:r>
              <a:rPr lang="it-IT" dirty="0" smtClean="0"/>
              <a:t> </a:t>
            </a:r>
            <a:r>
              <a:rPr lang="it-IT" dirty="0" err="1" smtClean="0"/>
              <a:t>arcsecons</a:t>
            </a:r>
            <a:r>
              <a:rPr lang="it-IT" dirty="0" smtClean="0"/>
              <a:t> </a:t>
            </a:r>
            <a:r>
              <a:rPr lang="it-IT" dirty="0" err="1" smtClean="0"/>
              <a:t>arcmin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5C798F8-FE7C-254C-894F-CC28647124CB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7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054892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it-IT" dirty="0" smtClean="0"/>
              <a:t>Intermediate-mass</a:t>
            </a:r>
            <a:r>
              <a:rPr lang="it-IT" baseline="0" dirty="0" smtClean="0"/>
              <a:t> (&gt;100) </a:t>
            </a:r>
            <a:r>
              <a:rPr lang="it-IT" baseline="0" dirty="0" smtClean="0">
                <a:sym typeface="Wingdings"/>
              </a:rPr>
              <a:t> </a:t>
            </a:r>
            <a:r>
              <a:rPr lang="it-IT" baseline="0" dirty="0" err="1" smtClean="0">
                <a:sym typeface="Wingdings"/>
              </a:rPr>
              <a:t>unmodelled</a:t>
            </a:r>
            <a:r>
              <a:rPr lang="it-IT" baseline="0" dirty="0" smtClean="0">
                <a:sym typeface="Wingdings"/>
              </a:rPr>
              <a:t> </a:t>
            </a:r>
            <a:r>
              <a:rPr lang="it-IT" baseline="0" dirty="0" err="1" smtClean="0">
                <a:sym typeface="Wingdings"/>
              </a:rPr>
              <a:t>searches</a:t>
            </a:r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44688A-2242-894C-90AE-3F1B057E1590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8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208227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>
              <a:buFont typeface="Arial" pitchFamily="34" charset="0"/>
              <a:buNone/>
            </a:pPr>
            <a:r>
              <a:rPr lang="en-US" sz="1200" dirty="0" err="1" smtClean="0"/>
              <a:t>Magnetars</a:t>
            </a:r>
            <a:r>
              <a:rPr lang="en-US" sz="1200" dirty="0" smtClean="0"/>
              <a:t> which emit </a:t>
            </a:r>
            <a:r>
              <a:rPr lang="en-US" sz="1200" b="1" dirty="0" smtClean="0">
                <a:solidFill>
                  <a:srgbClr val="0033CC"/>
                </a:solidFill>
              </a:rPr>
              <a:t>hard X-ray/gamma repetitive 0.1 sec flares</a:t>
            </a:r>
            <a:r>
              <a:rPr lang="en-US" sz="1200" dirty="0" smtClean="0">
                <a:solidFill>
                  <a:srgbClr val="0033CC"/>
                </a:solidFill>
              </a:rPr>
              <a:t> </a:t>
            </a:r>
            <a:r>
              <a:rPr lang="en-US" sz="1200" dirty="0" smtClean="0"/>
              <a:t>(10</a:t>
            </a:r>
            <a:r>
              <a:rPr lang="en-US" sz="1200" baseline="30000" dirty="0" smtClean="0"/>
              <a:t>42</a:t>
            </a:r>
            <a:r>
              <a:rPr lang="en-US" sz="1200" dirty="0" smtClean="0"/>
              <a:t> erg/s) </a:t>
            </a:r>
            <a:r>
              <a:rPr lang="en-US" sz="1200" baseline="0" dirty="0" smtClean="0"/>
              <a:t> </a:t>
            </a:r>
            <a:r>
              <a:rPr lang="en-US" sz="1200" dirty="0" smtClean="0"/>
              <a:t>&amp; </a:t>
            </a:r>
            <a:r>
              <a:rPr lang="en-US" sz="1200" b="1" dirty="0" smtClean="0">
                <a:solidFill>
                  <a:srgbClr val="0033CC"/>
                </a:solidFill>
              </a:rPr>
              <a:t>giant flares </a:t>
            </a:r>
            <a:r>
              <a:rPr lang="en-US" sz="1200" dirty="0" smtClean="0"/>
              <a:t>(10</a:t>
            </a:r>
            <a:r>
              <a:rPr lang="en-US" sz="1200" baseline="30000" dirty="0" smtClean="0"/>
              <a:t>47</a:t>
            </a:r>
            <a:r>
              <a:rPr lang="en-US" sz="1200" dirty="0" smtClean="0"/>
              <a:t> erg/s)</a:t>
            </a:r>
          </a:p>
          <a:p>
            <a:pPr lvl="0">
              <a:buFont typeface="Arial" pitchFamily="34" charset="0"/>
              <a:buNone/>
            </a:pPr>
            <a:r>
              <a:rPr lang="en-US" sz="1200" dirty="0" smtClean="0"/>
              <a:t>Maximum </a:t>
            </a:r>
            <a:r>
              <a:rPr lang="en-US" sz="1200" b="1" dirty="0" smtClean="0">
                <a:solidFill>
                  <a:srgbClr val="0033CC"/>
                </a:solidFill>
              </a:rPr>
              <a:t>energy available for GWs:</a:t>
            </a:r>
            <a:r>
              <a:rPr lang="en-US" sz="1200" b="1" baseline="0" dirty="0" smtClean="0">
                <a:solidFill>
                  <a:srgbClr val="0033CC"/>
                </a:solidFill>
              </a:rPr>
              <a:t> </a:t>
            </a:r>
            <a:r>
              <a:rPr lang="en-US" sz="1200" b="1" dirty="0" smtClean="0">
                <a:solidFill>
                  <a:srgbClr val="0033CC"/>
                </a:solidFill>
              </a:rPr>
              <a:t>10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-7</a:t>
            </a:r>
            <a:r>
              <a:rPr lang="en-US" sz="1200" b="1" dirty="0" smtClean="0">
                <a:solidFill>
                  <a:srgbClr val="0033CC"/>
                </a:solidFill>
              </a:rPr>
              <a:t> -10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-4</a:t>
            </a:r>
            <a:r>
              <a:rPr lang="en-US" sz="1200" b="1" dirty="0" smtClean="0">
                <a:solidFill>
                  <a:srgbClr val="0033CC"/>
                </a:solidFill>
              </a:rPr>
              <a:t> Moc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2</a:t>
            </a:r>
            <a:r>
              <a:rPr lang="en-US" sz="1200" b="1" baseline="0" dirty="0" smtClean="0">
                <a:solidFill>
                  <a:srgbClr val="0033CC"/>
                </a:solidFill>
              </a:rPr>
              <a:t> </a:t>
            </a:r>
            <a:r>
              <a:rPr lang="en-US" sz="1200" b="1" dirty="0" smtClean="0">
                <a:solidFill>
                  <a:srgbClr val="0033CC"/>
                </a:solidFill>
              </a:rPr>
              <a:t>10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-9</a:t>
            </a:r>
            <a:r>
              <a:rPr lang="en-US" sz="1200" b="1" dirty="0" smtClean="0">
                <a:solidFill>
                  <a:srgbClr val="0033CC"/>
                </a:solidFill>
              </a:rPr>
              <a:t>-10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-6</a:t>
            </a:r>
            <a:r>
              <a:rPr lang="en-US" sz="1200" b="1" dirty="0" smtClean="0">
                <a:solidFill>
                  <a:srgbClr val="0033CC"/>
                </a:solidFill>
              </a:rPr>
              <a:t> Moc</a:t>
            </a:r>
            <a:r>
              <a:rPr lang="en-US" sz="1200" b="1" baseline="30000" dirty="0" smtClean="0">
                <a:solidFill>
                  <a:srgbClr val="0033CC"/>
                </a:solidFill>
              </a:rPr>
              <a:t>2 </a:t>
            </a:r>
            <a:endParaRPr lang="en-US" sz="1200" b="1" dirty="0" smtClean="0">
              <a:solidFill>
                <a:srgbClr val="0033CC"/>
              </a:solidFill>
            </a:endParaRPr>
          </a:p>
          <a:p>
            <a:r>
              <a:rPr lang="en-US" sz="1200" dirty="0" smtClean="0"/>
              <a:t>sudden </a:t>
            </a:r>
            <a:r>
              <a:rPr lang="en-US" sz="1200" dirty="0" smtClean="0"/>
              <a:t>increase in the NS rotational phase, frequency or frequency derivatives observable in </a:t>
            </a:r>
            <a:r>
              <a:rPr lang="en-US" sz="1200" b="1" dirty="0" smtClean="0">
                <a:solidFill>
                  <a:srgbClr val="008000"/>
                </a:solidFill>
              </a:rPr>
              <a:t>radio and gamma-ray pulsars</a:t>
            </a:r>
          </a:p>
          <a:p>
            <a:endParaRPr lang="it-IT" dirty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9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4851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>
              <a:solidFill>
                <a:srgbClr val="000090"/>
              </a:solidFill>
            </a:endParaRPr>
          </a:p>
          <a:p>
            <a:pPr marL="0" indent="0">
              <a:buNone/>
            </a:pPr>
            <a:endParaRPr lang="it-IT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10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2294285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immagine diapositiva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Segnaposto note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dirty="0" err="1" smtClean="0">
                <a:solidFill>
                  <a:prstClr val="white"/>
                </a:solidFill>
                <a:latin typeface="+mn-lt"/>
              </a:rPr>
              <a:t>Two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parallel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approaches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: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simulation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using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realistic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mycrophsyics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with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approximate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gravity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Full-GR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models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and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approximate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description</a:t>
            </a:r>
            <a:r>
              <a:rPr lang="it-IT" dirty="0" smtClean="0">
                <a:solidFill>
                  <a:prstClr val="white"/>
                </a:solidFill>
                <a:latin typeface="+mn-lt"/>
              </a:rPr>
              <a:t>  of </a:t>
            </a:r>
            <a:r>
              <a:rPr lang="it-IT" dirty="0" err="1" smtClean="0">
                <a:solidFill>
                  <a:prstClr val="white"/>
                </a:solidFill>
                <a:latin typeface="+mn-lt"/>
              </a:rPr>
              <a:t>matter</a:t>
            </a:r>
            <a:endParaRPr lang="it-IT" dirty="0" smtClean="0">
              <a:solidFill>
                <a:prstClr val="white"/>
              </a:solidFill>
              <a:latin typeface="+mn-lt"/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it-IT" baseline="0" dirty="0" err="1" smtClean="0"/>
              <a:t>Different</a:t>
            </a:r>
            <a:r>
              <a:rPr lang="it-IT" baseline="0" dirty="0" smtClean="0"/>
              <a:t> mass and </a:t>
            </a:r>
            <a:r>
              <a:rPr lang="it-IT" baseline="0" dirty="0" err="1" smtClean="0"/>
              <a:t>geometry</a:t>
            </a:r>
            <a:r>
              <a:rPr lang="it-IT" baseline="0" dirty="0" smtClean="0"/>
              <a:t>: </a:t>
            </a:r>
            <a:r>
              <a:rPr lang="it-IT" dirty="0" smtClean="0">
                <a:solidFill>
                  <a:srgbClr val="000090"/>
                </a:solidFill>
              </a:rPr>
              <a:t>Quasi-</a:t>
            </a:r>
            <a:r>
              <a:rPr lang="it-IT" dirty="0" err="1" smtClean="0">
                <a:solidFill>
                  <a:srgbClr val="000090"/>
                </a:solidFill>
              </a:rPr>
              <a:t>circulars</a:t>
            </a:r>
            <a:r>
              <a:rPr lang="it-IT" dirty="0" smtClean="0">
                <a:solidFill>
                  <a:srgbClr val="000090"/>
                </a:solidFill>
              </a:rPr>
              <a:t> NSNS </a:t>
            </a:r>
            <a:r>
              <a:rPr lang="it-IT" dirty="0" err="1" smtClean="0">
                <a:solidFill>
                  <a:srgbClr val="000090"/>
                </a:solidFill>
              </a:rPr>
              <a:t>mergers</a:t>
            </a:r>
            <a:r>
              <a:rPr lang="it-IT" dirty="0" smtClean="0">
                <a:solidFill>
                  <a:srgbClr val="000090"/>
                </a:solidFill>
              </a:rPr>
              <a:t> </a:t>
            </a:r>
            <a:r>
              <a:rPr lang="it-IT" dirty="0" smtClean="0">
                <a:solidFill>
                  <a:srgbClr val="000090"/>
                </a:solidFill>
                <a:sym typeface="Wingdings"/>
              </a:rPr>
              <a:t> </a:t>
            </a:r>
            <a:r>
              <a:rPr lang="it-IT" dirty="0" err="1" smtClean="0">
                <a:solidFill>
                  <a:srgbClr val="000090"/>
                </a:solidFill>
                <a:sym typeface="Wingdings"/>
              </a:rPr>
              <a:t>main</a:t>
            </a:r>
            <a:r>
              <a:rPr lang="it-IT" dirty="0" smtClean="0">
                <a:solidFill>
                  <a:srgbClr val="000090"/>
                </a:solidFill>
                <a:sym typeface="Wingdings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sym typeface="Wingdings"/>
              </a:rPr>
              <a:t>parameter</a:t>
            </a:r>
            <a:r>
              <a:rPr lang="it-IT" dirty="0" smtClean="0">
                <a:solidFill>
                  <a:srgbClr val="000090"/>
                </a:solidFill>
                <a:sym typeface="Wingdings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sym typeface="Wingdings"/>
              </a:rPr>
              <a:t>binary</a:t>
            </a:r>
            <a:r>
              <a:rPr lang="it-IT" dirty="0" smtClean="0">
                <a:solidFill>
                  <a:srgbClr val="000090"/>
                </a:solidFill>
                <a:sym typeface="Wingdings"/>
              </a:rPr>
              <a:t> mass ratio, </a:t>
            </a:r>
            <a:r>
              <a:rPr lang="it-IT" dirty="0" err="1" smtClean="0">
                <a:solidFill>
                  <a:srgbClr val="FFFFFF"/>
                </a:solidFill>
              </a:rPr>
              <a:t>Equal</a:t>
            </a:r>
            <a:r>
              <a:rPr lang="it-IT" dirty="0" smtClean="0">
                <a:solidFill>
                  <a:srgbClr val="FFFFFF"/>
                </a:solidFill>
              </a:rPr>
              <a:t> mass </a:t>
            </a:r>
            <a:r>
              <a:rPr lang="it-IT" dirty="0" err="1" smtClean="0">
                <a:solidFill>
                  <a:srgbClr val="FFFFFF"/>
                </a:solidFill>
              </a:rPr>
              <a:t>stars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deform</a:t>
            </a:r>
            <a:r>
              <a:rPr lang="it-IT" dirty="0" smtClean="0">
                <a:solidFill>
                  <a:srgbClr val="FFFFFF"/>
                </a:solidFill>
              </a:rPr>
              <a:t> in </a:t>
            </a:r>
            <a:r>
              <a:rPr lang="it-IT" dirty="0" err="1" smtClean="0">
                <a:solidFill>
                  <a:srgbClr val="FFFFFF"/>
                </a:solidFill>
              </a:rPr>
              <a:t>teardrop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shapes</a:t>
            </a:r>
            <a:r>
              <a:rPr lang="it-IT" dirty="0" smtClean="0">
                <a:solidFill>
                  <a:srgbClr val="FFFFFF"/>
                </a:solidFill>
              </a:rPr>
              <a:t> with small </a:t>
            </a:r>
            <a:r>
              <a:rPr lang="it-IT" dirty="0" err="1" smtClean="0">
                <a:solidFill>
                  <a:srgbClr val="FFFFFF"/>
                </a:solidFill>
              </a:rPr>
              <a:t>arms</a:t>
            </a:r>
            <a:r>
              <a:rPr lang="it-IT" dirty="0" smtClean="0">
                <a:solidFill>
                  <a:srgbClr val="FFFFFF"/>
                </a:solidFill>
              </a:rPr>
              <a:t>, </a:t>
            </a:r>
            <a:r>
              <a:rPr lang="it-IT" dirty="0" err="1" smtClean="0">
                <a:solidFill>
                  <a:srgbClr val="FFFFFF"/>
                </a:solidFill>
              </a:rPr>
              <a:t>Unequal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masses</a:t>
            </a:r>
            <a:r>
              <a:rPr lang="it-IT" dirty="0" smtClean="0">
                <a:solidFill>
                  <a:srgbClr val="FFFFFF"/>
                </a:solidFill>
              </a:rPr>
              <a:t> the </a:t>
            </a:r>
            <a:r>
              <a:rPr lang="it-IT" dirty="0" err="1" smtClean="0">
                <a:solidFill>
                  <a:srgbClr val="FFFFFF"/>
                </a:solidFill>
              </a:rPr>
              <a:t>lighter</a:t>
            </a:r>
            <a:r>
              <a:rPr lang="it-IT" dirty="0" smtClean="0">
                <a:solidFill>
                  <a:srgbClr val="FFFFFF"/>
                </a:solidFill>
              </a:rPr>
              <a:t> star </a:t>
            </a:r>
            <a:r>
              <a:rPr lang="it-IT" dirty="0" err="1" smtClean="0">
                <a:solidFill>
                  <a:srgbClr val="FFFFFF"/>
                </a:solidFill>
              </a:rPr>
              <a:t>is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tidally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disrupted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forming</a:t>
            </a:r>
            <a:r>
              <a:rPr lang="it-IT" dirty="0" smtClean="0">
                <a:solidFill>
                  <a:srgbClr val="FFFFFF"/>
                </a:solidFill>
              </a:rPr>
              <a:t> large </a:t>
            </a:r>
            <a:r>
              <a:rPr lang="it-IT" dirty="0" err="1" smtClean="0">
                <a:solidFill>
                  <a:srgbClr val="FFFFFF"/>
                </a:solidFill>
              </a:rPr>
              <a:t>spiral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arms</a:t>
            </a:r>
            <a:endParaRPr lang="it-IT" dirty="0" smtClean="0">
              <a:solidFill>
                <a:srgbClr val="FFFFF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>
              <a:solidFill>
                <a:srgbClr val="FFFFFF"/>
              </a:solidFill>
            </a:endParaRPr>
          </a:p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it-IT" dirty="0" smtClean="0">
              <a:solidFill>
                <a:srgbClr val="000090"/>
              </a:solidFill>
            </a:endParaRPr>
          </a:p>
          <a:p>
            <a:pPr marL="0" indent="0">
              <a:buNone/>
            </a:pPr>
            <a:endParaRPr lang="it-IT" baseline="0" dirty="0" smtClean="0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F54CD9D-F1AD-824D-B981-36332BBC4532}" type="slidenum">
              <a:rPr lang="it-IT" smtClean="0">
                <a:solidFill>
                  <a:prstClr val="black"/>
                </a:solidFill>
                <a:latin typeface="Calibri"/>
              </a:rPr>
              <a:pPr/>
              <a:t>11</a:t>
            </a:fld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229428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2.jpeg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Relationship Id="rId2" Type="http://schemas.openxmlformats.org/officeDocument/2006/relationships/image" Target="../media/image2.jpeg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3.xml"/></Relationships>
</file>

<file path=ppt/slideLayouts/_rels/slideLayout1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4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5.xml"/></Relationships>
</file>

<file path=ppt/slideLayouts/_rels/slideLayout1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6.xml"/></Relationships>
</file>

<file path=ppt/slideLayouts/_rels/slideLayout1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1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7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2496087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4034889"/>
      </p:ext>
    </p:extLst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01B2586-6341-7540-8795-A58CAE0FECB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01489605"/>
      </p:ext>
    </p:extLst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007FC-8758-FF40-9871-D691297DCFC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27039333"/>
      </p:ext>
    </p:extLst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F0D68F8-AE6D-AB44-8044-F2288B9544C8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15470791"/>
      </p:ext>
    </p:extLst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A21F51-34C8-A943-BE9B-8C3C44915E06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44840555"/>
      </p:ext>
    </p:extLst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AACF6F-52B9-F146-B2C5-64A950EEF7E4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6220972"/>
      </p:ext>
    </p:extLst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8417760"/>
      </p:ext>
    </p:extLst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2778904"/>
      </p:ext>
    </p:extLst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56464323"/>
      </p:ext>
    </p:extLst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7823852"/>
      </p:ext>
    </p:extLst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57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854621781"/>
      </p:ext>
    </p:extLst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9396207"/>
      </p:ext>
    </p:extLst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02696171"/>
      </p:ext>
    </p:extLst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12865717"/>
      </p:ext>
    </p:extLst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658345"/>
      </p:ext>
    </p:extLst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9787045"/>
      </p:ext>
    </p:extLst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1423290"/>
      </p:ext>
    </p:extLst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4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0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0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5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0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0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0016351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7141954"/>
      </p:ext>
    </p:extLst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70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810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0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00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5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02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52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03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5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04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37824204"/>
      </p:ext>
    </p:extLst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9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9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8576053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68469003"/>
      </p:ext>
    </p:extLst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031" indent="0">
              <a:buNone/>
              <a:defRPr sz="2000" b="1"/>
            </a:lvl2pPr>
            <a:lvl3pPr marL="910096" indent="0">
              <a:buNone/>
              <a:defRPr sz="1800" b="1"/>
            </a:lvl3pPr>
            <a:lvl4pPr marL="1365160" indent="0">
              <a:buNone/>
              <a:defRPr sz="1600" b="1"/>
            </a:lvl4pPr>
            <a:lvl5pPr marL="1820210" indent="0">
              <a:buNone/>
              <a:defRPr sz="1600" b="1"/>
            </a:lvl5pPr>
            <a:lvl6pPr marL="2275279" indent="0">
              <a:buNone/>
              <a:defRPr sz="1600" b="1"/>
            </a:lvl6pPr>
            <a:lvl7pPr marL="2730317" indent="0">
              <a:buNone/>
              <a:defRPr sz="1600" b="1"/>
            </a:lvl7pPr>
            <a:lvl8pPr marL="3185368" indent="0">
              <a:buNone/>
              <a:defRPr sz="1600" b="1"/>
            </a:lvl8pPr>
            <a:lvl9pPr marL="3640405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30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031" indent="0">
              <a:buNone/>
              <a:defRPr sz="2000" b="1"/>
            </a:lvl2pPr>
            <a:lvl3pPr marL="910096" indent="0">
              <a:buNone/>
              <a:defRPr sz="1800" b="1"/>
            </a:lvl3pPr>
            <a:lvl4pPr marL="1365160" indent="0">
              <a:buNone/>
              <a:defRPr sz="1600" b="1"/>
            </a:lvl4pPr>
            <a:lvl5pPr marL="1820210" indent="0">
              <a:buNone/>
              <a:defRPr sz="1600" b="1"/>
            </a:lvl5pPr>
            <a:lvl6pPr marL="2275279" indent="0">
              <a:buNone/>
              <a:defRPr sz="1600" b="1"/>
            </a:lvl6pPr>
            <a:lvl7pPr marL="2730317" indent="0">
              <a:buNone/>
              <a:defRPr sz="1600" b="1"/>
            </a:lvl7pPr>
            <a:lvl8pPr marL="3185368" indent="0">
              <a:buNone/>
              <a:defRPr sz="1600" b="1"/>
            </a:lvl8pPr>
            <a:lvl9pPr marL="3640405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30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78195254"/>
      </p:ext>
    </p:extLst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64388421"/>
      </p:ext>
    </p:extLst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9831266"/>
      </p:ext>
    </p:extLst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1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031" indent="0">
              <a:buNone/>
              <a:defRPr sz="1200"/>
            </a:lvl2pPr>
            <a:lvl3pPr marL="910096" indent="0">
              <a:buNone/>
              <a:defRPr sz="1000"/>
            </a:lvl3pPr>
            <a:lvl4pPr marL="1365160" indent="0">
              <a:buNone/>
              <a:defRPr sz="900"/>
            </a:lvl4pPr>
            <a:lvl5pPr marL="1820210" indent="0">
              <a:buNone/>
              <a:defRPr sz="900"/>
            </a:lvl5pPr>
            <a:lvl6pPr marL="2275279" indent="0">
              <a:buNone/>
              <a:defRPr sz="900"/>
            </a:lvl6pPr>
            <a:lvl7pPr marL="2730317" indent="0">
              <a:buNone/>
              <a:defRPr sz="900"/>
            </a:lvl7pPr>
            <a:lvl8pPr marL="3185368" indent="0">
              <a:buNone/>
              <a:defRPr sz="900"/>
            </a:lvl8pPr>
            <a:lvl9pPr marL="3640405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6887211"/>
      </p:ext>
    </p:extLst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031" indent="0">
              <a:buNone/>
              <a:defRPr sz="2800"/>
            </a:lvl2pPr>
            <a:lvl3pPr marL="910096" indent="0">
              <a:buNone/>
              <a:defRPr sz="2400"/>
            </a:lvl3pPr>
            <a:lvl4pPr marL="1365160" indent="0">
              <a:buNone/>
              <a:defRPr sz="2000"/>
            </a:lvl4pPr>
            <a:lvl5pPr marL="1820210" indent="0">
              <a:buNone/>
              <a:defRPr sz="2000"/>
            </a:lvl5pPr>
            <a:lvl6pPr marL="2275279" indent="0">
              <a:buNone/>
              <a:defRPr sz="2000"/>
            </a:lvl6pPr>
            <a:lvl7pPr marL="2730317" indent="0">
              <a:buNone/>
              <a:defRPr sz="2000"/>
            </a:lvl7pPr>
            <a:lvl8pPr marL="3185368" indent="0">
              <a:buNone/>
              <a:defRPr sz="2000"/>
            </a:lvl8pPr>
            <a:lvl9pPr marL="3640405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031" indent="0">
              <a:buNone/>
              <a:defRPr sz="1200"/>
            </a:lvl2pPr>
            <a:lvl3pPr marL="910096" indent="0">
              <a:buNone/>
              <a:defRPr sz="1000"/>
            </a:lvl3pPr>
            <a:lvl4pPr marL="1365160" indent="0">
              <a:buNone/>
              <a:defRPr sz="900"/>
            </a:lvl4pPr>
            <a:lvl5pPr marL="1820210" indent="0">
              <a:buNone/>
              <a:defRPr sz="900"/>
            </a:lvl5pPr>
            <a:lvl6pPr marL="2275279" indent="0">
              <a:buNone/>
              <a:defRPr sz="900"/>
            </a:lvl6pPr>
            <a:lvl7pPr marL="2730317" indent="0">
              <a:buNone/>
              <a:defRPr sz="900"/>
            </a:lvl7pPr>
            <a:lvl8pPr marL="3185368" indent="0">
              <a:buNone/>
              <a:defRPr sz="900"/>
            </a:lvl8pPr>
            <a:lvl9pPr marL="3640405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91156681"/>
      </p:ext>
    </p:extLst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62515416"/>
      </p:ext>
    </p:extLst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7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7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96212469"/>
      </p:ext>
    </p:extLst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11982" r="2641" b="2963"/>
          <a:stretch/>
        </p:blipFill>
        <p:spPr>
          <a:xfrm>
            <a:off x="0" y="1688"/>
            <a:ext cx="1371600" cy="1093687"/>
          </a:xfrm>
          <a:prstGeom prst="rect">
            <a:avLst/>
          </a:prstGeom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aseline="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dirty="0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>
            <a:normAutofit/>
          </a:bodyPr>
          <a:lstStyle>
            <a:lvl1pPr>
              <a:defRPr sz="4000" baseline="0">
                <a:solidFill>
                  <a:srgbClr val="FFFF6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8" name="Block Arc 7"/>
          <p:cNvSpPr/>
          <p:nvPr userDrawn="1"/>
        </p:nvSpPr>
        <p:spPr>
          <a:xfrm>
            <a:off x="-1908376" y="-1524000"/>
            <a:ext cx="3965776" cy="3048000"/>
          </a:xfrm>
          <a:prstGeom prst="blockArc">
            <a:avLst>
              <a:gd name="adj1" fmla="val 1955"/>
              <a:gd name="adj2" fmla="val 5358514"/>
              <a:gd name="adj3" fmla="val 22405"/>
            </a:avLst>
          </a:prstGeom>
          <a:gradFill flip="none" rotWithShape="1">
            <a:gsLst>
              <a:gs pos="42000">
                <a:schemeClr val="tx1">
                  <a:alpha val="0"/>
                </a:schemeClr>
              </a:gs>
              <a:gs pos="0">
                <a:schemeClr val="accent1">
                  <a:tint val="66000"/>
                  <a:satMod val="160000"/>
                  <a:alpha val="0"/>
                </a:schemeClr>
              </a:gs>
              <a:gs pos="71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6600CC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0094568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Block Arc 7"/>
          <p:cNvSpPr/>
          <p:nvPr userDrawn="1"/>
        </p:nvSpPr>
        <p:spPr>
          <a:xfrm>
            <a:off x="-2705100" y="-2701724"/>
            <a:ext cx="5410200" cy="5410200"/>
          </a:xfrm>
          <a:prstGeom prst="blockArc">
            <a:avLst>
              <a:gd name="adj1" fmla="val 1955"/>
              <a:gd name="adj2" fmla="val 5394860"/>
              <a:gd name="adj3" fmla="val 13763"/>
            </a:avLst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6600CC"/>
              </a:solidFill>
              <a:latin typeface="Calibri"/>
            </a:endParaRP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553200" y="6324600"/>
            <a:ext cx="2133600" cy="365125"/>
          </a:xfrm>
        </p:spPr>
        <p:txBody>
          <a:bodyPr/>
          <a:lstStyle>
            <a:lvl1pPr algn="r">
              <a:defRPr/>
            </a:lvl1pPr>
          </a:lstStyle>
          <a:p>
            <a:fld id="{04397CB7-5DD2-4716-A55C-B144D2CB7923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 dirty="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24600"/>
            <a:ext cx="2895600" cy="365125"/>
          </a:xfrm>
        </p:spPr>
        <p:txBody>
          <a:bodyPr/>
          <a:lstStyle/>
          <a:p>
            <a:endParaRPr lang="en-US" dirty="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228600" y="6324600"/>
            <a:ext cx="2133600" cy="365125"/>
          </a:xfrm>
        </p:spPr>
        <p:txBody>
          <a:bodyPr/>
          <a:lstStyle>
            <a:lvl1pPr algn="l">
              <a:defRPr sz="1800">
                <a:solidFill>
                  <a:schemeClr val="bg1">
                    <a:lumMod val="85000"/>
                  </a:schemeClr>
                </a:solidFill>
              </a:defRPr>
            </a:lvl1pPr>
          </a:lstStyle>
          <a:p>
            <a:fld id="{C90575E8-9CA9-4AE2-BCF2-0C4EFDD447A4}" type="slidenum">
              <a:rPr lang="en-US" smtClean="0">
                <a:solidFill>
                  <a:prstClr val="white">
                    <a:lumMod val="85000"/>
                  </a:prstClr>
                </a:solidFill>
                <a:latin typeface="Calibri"/>
              </a:rPr>
              <a:pPr/>
              <a:t>‹n.›</a:t>
            </a:fld>
            <a:endParaRPr lang="en-US" dirty="0">
              <a:solidFill>
                <a:prstClr val="white">
                  <a:lumMod val="85000"/>
                </a:prstClr>
              </a:solidFill>
              <a:latin typeface="Calibri"/>
            </a:endParaRPr>
          </a:p>
        </p:txBody>
      </p:sp>
      <p:pic>
        <p:nvPicPr>
          <p:cNvPr id="9" name="Picture 8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280" t="11982" r="2641" b="2963"/>
          <a:stretch/>
        </p:blipFill>
        <p:spPr>
          <a:xfrm>
            <a:off x="0" y="1688"/>
            <a:ext cx="1371600" cy="1093687"/>
          </a:xfrm>
          <a:prstGeom prst="rect">
            <a:avLst/>
          </a:prstGeom>
        </p:spPr>
      </p:pic>
      <p:sp>
        <p:nvSpPr>
          <p:cNvPr id="10" name="Block Arc 9"/>
          <p:cNvSpPr/>
          <p:nvPr userDrawn="1"/>
        </p:nvSpPr>
        <p:spPr>
          <a:xfrm>
            <a:off x="-1908376" y="-1524000"/>
            <a:ext cx="3965776" cy="3048000"/>
          </a:xfrm>
          <a:prstGeom prst="blockArc">
            <a:avLst>
              <a:gd name="adj1" fmla="val 1955"/>
              <a:gd name="adj2" fmla="val 5358514"/>
              <a:gd name="adj3" fmla="val 22405"/>
            </a:avLst>
          </a:prstGeom>
          <a:gradFill flip="none" rotWithShape="1">
            <a:gsLst>
              <a:gs pos="42000">
                <a:schemeClr val="tx1">
                  <a:alpha val="0"/>
                </a:schemeClr>
              </a:gs>
              <a:gs pos="0">
                <a:schemeClr val="accent1">
                  <a:tint val="66000"/>
                  <a:satMod val="160000"/>
                  <a:alpha val="0"/>
                </a:schemeClr>
              </a:gs>
              <a:gs pos="71000">
                <a:schemeClr val="tx1"/>
              </a:gs>
            </a:gsLst>
            <a:path path="circle">
              <a:fillToRect r="100000" b="100000"/>
            </a:path>
            <a:tileRect l="-100000" t="-10000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en-US">
              <a:solidFill>
                <a:srgbClr val="6600CC"/>
              </a:solidFill>
              <a:latin typeface="Calibri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07948" y="274638"/>
            <a:ext cx="6778851" cy="639762"/>
          </a:xfrm>
        </p:spPr>
        <p:txBody>
          <a:bodyPr lIns="0" tIns="0" rIns="0" bIns="0">
            <a:normAutofit/>
          </a:bodyPr>
          <a:lstStyle>
            <a:lvl1pPr algn="l">
              <a:defRPr sz="3200" u="sng">
                <a:solidFill>
                  <a:srgbClr val="FFFF66"/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95376"/>
            <a:ext cx="8229600" cy="5030788"/>
          </a:xfrm>
        </p:spPr>
        <p:txBody>
          <a:bodyPr/>
          <a:lstStyle>
            <a:lvl1pPr marL="0" indent="0">
              <a:lnSpc>
                <a:spcPct val="90000"/>
              </a:lnSpc>
              <a:spcBef>
                <a:spcPts val="900"/>
              </a:spcBef>
              <a:buNone/>
              <a:defRPr sz="2600">
                <a:solidFill>
                  <a:schemeClr val="bg1">
                    <a:lumMod val="95000"/>
                  </a:schemeClr>
                </a:solidFill>
              </a:defRPr>
            </a:lvl1pPr>
            <a:lvl2pPr marL="461963" indent="-285750">
              <a:lnSpc>
                <a:spcPct val="90000"/>
              </a:lnSpc>
              <a:spcBef>
                <a:spcPts val="600"/>
              </a:spcBef>
              <a:buFont typeface="Arial" pitchFamily="34" charset="0"/>
              <a:buChar char="•"/>
              <a:defRPr sz="2200">
                <a:solidFill>
                  <a:srgbClr val="E6E69A"/>
                </a:solidFill>
              </a:defRPr>
            </a:lvl2pPr>
            <a:lvl3pPr marL="687388" indent="-228600">
              <a:lnSpc>
                <a:spcPct val="90000"/>
              </a:lnSpc>
              <a:spcBef>
                <a:spcPts val="400"/>
              </a:spcBef>
              <a:buFont typeface="Calibri" pitchFamily="34" charset="0"/>
              <a:buChar char="◦"/>
              <a:defRPr sz="2000">
                <a:solidFill>
                  <a:srgbClr val="8BC5FF"/>
                </a:solidFill>
              </a:defRPr>
            </a:lvl3pPr>
            <a:lvl4pPr marL="1144588" indent="-228600">
              <a:defRPr/>
            </a:lvl4pPr>
            <a:lvl5pPr marL="1601788" indent="-228600">
              <a:defRPr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2145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FA3362A-B801-43C7-8935-CF7537E21333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0019656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67486348"/>
      </p:ext>
    </p:extLst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3D51B6-EA53-4EB9-B8B3-B4367320BD48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65720255"/>
      </p:ext>
    </p:extLst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7769A9-C0C6-493F-B055-844A77625F3B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5829247"/>
      </p:ext>
    </p:extLst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72E6D8A-31E6-4E05-9116-27D5E9D29344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18270187"/>
      </p:ext>
    </p:extLst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C880DF-6C0B-44ED-AB94-924D3F082953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62032128"/>
      </p:ext>
    </p:extLst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01B135-A0C9-4E93-946C-91428F770A0B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86108636"/>
      </p:ext>
    </p:extLst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11312E8-0224-4949-AADE-BEDBA4AC1C96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46225626"/>
      </p:ext>
    </p:extLst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666EDA-BDBB-419D-B4E6-07CCDD026440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88533625"/>
      </p:ext>
    </p:extLst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67B3E5-6AB5-4741-A3A9-78CA62E5F2F9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15747073"/>
      </p:ext>
    </p:extLst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90541318"/>
      </p:ext>
    </p:extLst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232355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10619155"/>
      </p:ext>
    </p:extLst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96382695"/>
      </p:ext>
    </p:extLst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34201635"/>
      </p:ext>
    </p:extLst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84640828"/>
      </p:ext>
    </p:extLst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0175721"/>
      </p:ext>
    </p:extLst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8805394"/>
      </p:ext>
    </p:extLst>
  </p:cSld>
  <p:clrMapOvr>
    <a:masterClrMapping/>
  </p:clrMapOvr>
</p:sldLayout>
</file>

<file path=ppt/slideLayouts/slideLayout14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93477932"/>
      </p:ext>
    </p:extLst>
  </p:cSld>
  <p:clrMapOvr>
    <a:masterClrMapping/>
  </p:clrMapOvr>
</p:sldLayout>
</file>

<file path=ppt/slideLayouts/slideLayout146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0482813"/>
      </p:ext>
    </p:extLst>
  </p:cSld>
  <p:clrMapOvr>
    <a:masterClrMapping/>
  </p:clrMapOvr>
</p:sldLayout>
</file>

<file path=ppt/slideLayouts/slideLayout14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5376408"/>
      </p:ext>
    </p:extLst>
  </p:cSld>
  <p:clrMapOvr>
    <a:masterClrMapping/>
  </p:clrMapOvr>
</p:sldLayout>
</file>

<file path=ppt/slideLayouts/slideLayout14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1208299"/>
      </p:ext>
    </p:extLst>
  </p:cSld>
  <p:clrMapOvr>
    <a:masterClrMapping/>
  </p:clrMapOvr>
</p:sldLayout>
</file>

<file path=ppt/slideLayouts/slideLayout14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938353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2617547"/>
      </p:ext>
    </p:extLst>
  </p:cSld>
  <p:clrMapOvr>
    <a:masterClrMapping/>
  </p:clrMapOvr>
</p:sldLayout>
</file>

<file path=ppt/slideLayouts/slideLayout15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321494011"/>
      </p:ext>
    </p:extLst>
  </p:cSld>
  <p:clrMapOvr>
    <a:masterClrMapping/>
  </p:clrMapOvr>
</p:sldLayout>
</file>

<file path=ppt/slideLayouts/slideLayout15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87940816"/>
      </p:ext>
    </p:extLst>
  </p:cSld>
  <p:clrMapOvr>
    <a:masterClrMapping/>
  </p:clrMapOvr>
</p:sldLayout>
</file>

<file path=ppt/slideLayouts/slideLayout1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29714494"/>
      </p:ext>
    </p:extLst>
  </p:cSld>
  <p:clrMapOvr>
    <a:masterClrMapping/>
  </p:clrMapOvr>
</p:sldLayout>
</file>

<file path=ppt/slideLayouts/slideLayout15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44135804"/>
      </p:ext>
    </p:extLst>
  </p:cSld>
  <p:clrMapOvr>
    <a:masterClrMapping/>
  </p:clrMapOvr>
</p:sldLayout>
</file>

<file path=ppt/slideLayouts/slideLayout15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6518899"/>
      </p:ext>
    </p:extLst>
  </p:cSld>
  <p:clrMapOvr>
    <a:masterClrMapping/>
  </p:clrMapOvr>
</p:sldLayout>
</file>

<file path=ppt/slideLayouts/slideLayout15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720371"/>
      </p:ext>
    </p:extLst>
  </p:cSld>
  <p:clrMapOvr>
    <a:masterClrMapping/>
  </p:clrMapOvr>
</p:sldLayout>
</file>

<file path=ppt/slideLayouts/slideLayout15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47812561"/>
      </p:ext>
    </p:extLst>
  </p:cSld>
  <p:clrMapOvr>
    <a:masterClrMapping/>
  </p:clrMapOvr>
</p:sldLayout>
</file>

<file path=ppt/slideLayouts/slideLayout15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54636883"/>
      </p:ext>
    </p:extLst>
  </p:cSld>
  <p:clrMapOvr>
    <a:masterClrMapping/>
  </p:clrMapOvr>
</p:sldLayout>
</file>

<file path=ppt/slideLayouts/slideLayout15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08784970"/>
      </p:ext>
    </p:extLst>
  </p:cSld>
  <p:clrMapOvr>
    <a:masterClrMapping/>
  </p:clrMapOvr>
</p:sldLayout>
</file>

<file path=ppt/slideLayouts/slideLayout15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743703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1319562"/>
      </p:ext>
    </p:extLst>
  </p:cSld>
  <p:clrMapOvr>
    <a:masterClrMapping/>
  </p:clrMapOvr>
</p:sldLayout>
</file>

<file path=ppt/slideLayouts/slideLayout1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57667840"/>
      </p:ext>
    </p:extLst>
  </p:cSld>
  <p:clrMapOvr>
    <a:masterClrMapping/>
  </p:clrMapOvr>
</p:sldLayout>
</file>

<file path=ppt/slideLayouts/slideLayout1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9240498"/>
      </p:ext>
    </p:extLst>
  </p:cSld>
  <p:clrMapOvr>
    <a:masterClrMapping/>
  </p:clrMapOvr>
</p:sldLayout>
</file>

<file path=ppt/slideLayouts/slideLayout1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72732994"/>
      </p:ext>
    </p:extLst>
  </p:cSld>
  <p:clrMapOvr>
    <a:masterClrMapping/>
  </p:clrMapOvr>
</p:sldLayout>
</file>

<file path=ppt/slideLayouts/slideLayout1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58357053"/>
      </p:ext>
    </p:extLst>
  </p:cSld>
  <p:clrMapOvr>
    <a:masterClrMapping/>
  </p:clrMapOvr>
</p:sldLayout>
</file>

<file path=ppt/slideLayouts/slideLayout1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23983618"/>
      </p:ext>
    </p:extLst>
  </p:cSld>
  <p:clrMapOvr>
    <a:masterClrMapping/>
  </p:clrMapOvr>
</p:sldLayout>
</file>

<file path=ppt/slideLayouts/slideLayout1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67885611"/>
      </p:ext>
    </p:extLst>
  </p:cSld>
  <p:clrMapOvr>
    <a:masterClrMapping/>
  </p:clrMapOvr>
</p:sldLayout>
</file>

<file path=ppt/slideLayouts/slideLayout1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85709716"/>
      </p:ext>
    </p:extLst>
  </p:cSld>
  <p:clrMapOvr>
    <a:masterClrMapping/>
  </p:clrMapOvr>
</p:sldLayout>
</file>

<file path=ppt/slideLayouts/slideLayout1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70053782"/>
      </p:ext>
    </p:extLst>
  </p:cSld>
  <p:clrMapOvr>
    <a:masterClrMapping/>
  </p:clrMapOvr>
</p:sldLayout>
</file>

<file path=ppt/slideLayouts/slideLayout1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6903318"/>
      </p:ext>
    </p:extLst>
  </p:cSld>
  <p:clrMapOvr>
    <a:masterClrMapping/>
  </p:clrMapOvr>
</p:sldLayout>
</file>

<file path=ppt/slideLayouts/slideLayout1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069746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802965"/>
      </p:ext>
    </p:extLst>
  </p:cSld>
  <p:clrMapOvr>
    <a:masterClrMapping/>
  </p:clrMapOvr>
</p:sldLayout>
</file>

<file path=ppt/slideLayouts/slideLayout1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3628636"/>
      </p:ext>
    </p:extLst>
  </p:cSld>
  <p:clrMapOvr>
    <a:masterClrMapping/>
  </p:clrMapOvr>
</p:sldLayout>
</file>

<file path=ppt/slideLayouts/slideLayout17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39733561"/>
      </p:ext>
    </p:extLst>
  </p:cSld>
  <p:clrMapOvr>
    <a:masterClrMapping/>
  </p:clrMapOvr>
</p:sldLayout>
</file>

<file path=ppt/slideLayouts/slideLayout17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16469600"/>
      </p:ext>
    </p:extLst>
  </p:cSld>
  <p:clrMapOvr>
    <a:masterClrMapping/>
  </p:clrMapOvr>
</p:sldLayout>
</file>

<file path=ppt/slideLayouts/slideLayout17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05819114"/>
      </p:ext>
    </p:extLst>
  </p:cSld>
  <p:clrMapOvr>
    <a:masterClrMapping/>
  </p:clrMapOvr>
</p:sldLayout>
</file>

<file path=ppt/slideLayouts/slideLayout17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52715752"/>
      </p:ext>
    </p:extLst>
  </p:cSld>
  <p:clrMapOvr>
    <a:masterClrMapping/>
  </p:clrMapOvr>
</p:sldLayout>
</file>

<file path=ppt/slideLayouts/slideLayout17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1096918"/>
      </p:ext>
    </p:extLst>
  </p:cSld>
  <p:clrMapOvr>
    <a:masterClrMapping/>
  </p:clrMapOvr>
</p:sldLayout>
</file>

<file path=ppt/slideLayouts/slideLayout17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97771297"/>
      </p:ext>
    </p:extLst>
  </p:cSld>
  <p:clrMapOvr>
    <a:masterClrMapping/>
  </p:clrMapOvr>
</p:sldLayout>
</file>

<file path=ppt/slideLayouts/slideLayout17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36019359"/>
      </p:ext>
    </p:extLst>
  </p:cSld>
  <p:clrMapOvr>
    <a:masterClrMapping/>
  </p:clrMapOvr>
</p:sldLayout>
</file>

<file path=ppt/slideLayouts/slideLayout17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62180018"/>
      </p:ext>
    </p:extLst>
  </p:cSld>
  <p:clrMapOvr>
    <a:masterClrMapping/>
  </p:clrMapOvr>
</p:sldLayout>
</file>

<file path=ppt/slideLayouts/slideLayout17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10995130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3349349"/>
      </p:ext>
    </p:extLst>
  </p:cSld>
  <p:clrMapOvr>
    <a:masterClrMapping/>
  </p:clrMapOvr>
</p:sldLayout>
</file>

<file path=ppt/slideLayouts/slideLayout18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45342433"/>
      </p:ext>
    </p:extLst>
  </p:cSld>
  <p:clrMapOvr>
    <a:masterClrMapping/>
  </p:clrMapOvr>
</p:sldLayout>
</file>

<file path=ppt/slideLayouts/slideLayout1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79019859"/>
      </p:ext>
    </p:extLst>
  </p:cSld>
  <p:clrMapOvr>
    <a:masterClrMapping/>
  </p:clrMapOvr>
</p:sldLayout>
</file>

<file path=ppt/slideLayouts/slideLayout18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6630997"/>
      </p:ext>
    </p:extLst>
  </p:cSld>
  <p:clrMapOvr>
    <a:masterClrMapping/>
  </p:clrMapOvr>
</p:sldLayout>
</file>

<file path=ppt/slideLayouts/slideLayout18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78579264"/>
      </p:ext>
    </p:extLst>
  </p:cSld>
  <p:clrMapOvr>
    <a:masterClrMapping/>
  </p:clrMapOvr>
</p:sldLayout>
</file>

<file path=ppt/slideLayouts/slideLayout18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4779353"/>
      </p:ext>
    </p:extLst>
  </p:cSld>
  <p:clrMapOvr>
    <a:masterClrMapping/>
  </p:clrMapOvr>
</p:sldLayout>
</file>

<file path=ppt/slideLayouts/slideLayout18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99802553"/>
      </p:ext>
    </p:extLst>
  </p:cSld>
  <p:clrMapOvr>
    <a:masterClrMapping/>
  </p:clrMapOvr>
</p:sldLayout>
</file>

<file path=ppt/slideLayouts/slideLayout18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23029036"/>
      </p:ext>
    </p:extLst>
  </p:cSld>
  <p:clrMapOvr>
    <a:masterClrMapping/>
  </p:clrMapOvr>
</p:sldLayout>
</file>

<file path=ppt/slideLayouts/slideLayout18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81833190"/>
      </p:ext>
    </p:extLst>
  </p:cSld>
  <p:clrMapOvr>
    <a:masterClrMapping/>
  </p:clrMapOvr>
</p:sldLayout>
</file>

<file path=ppt/slideLayouts/slideLayout18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07563726"/>
      </p:ext>
    </p:extLst>
  </p:cSld>
  <p:clrMapOvr>
    <a:masterClrMapping/>
  </p:clrMapOvr>
</p:sldLayout>
</file>

<file path=ppt/slideLayouts/slideLayout18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1941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66663881"/>
      </p:ext>
    </p:extLst>
  </p:cSld>
  <p:clrMapOvr>
    <a:masterClrMapping/>
  </p:clrMapOvr>
</p:sldLayout>
</file>

<file path=ppt/slideLayouts/slideLayout19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5157554"/>
      </p:ext>
    </p:extLst>
  </p:cSld>
  <p:clrMapOvr>
    <a:masterClrMapping/>
  </p:clrMapOvr>
</p:sldLayout>
</file>

<file path=ppt/slideLayouts/slideLayout19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97231794"/>
      </p:ext>
    </p:extLst>
  </p:cSld>
  <p:clrMapOvr>
    <a:masterClrMapping/>
  </p:clrMapOvr>
</p:sldLayout>
</file>

<file path=ppt/slideLayouts/slideLayout1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5132548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217385226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0678250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7717050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2618120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92973" y="1151938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892973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729" algn="ctr">
              <a:spcBef>
                <a:spcPts val="0"/>
              </a:spcBef>
              <a:buSzTx/>
              <a:buNone/>
              <a:defRPr sz="2200"/>
            </a:lvl2pPr>
            <a:lvl3pPr marL="0" indent="321457" algn="ctr">
              <a:spcBef>
                <a:spcPts val="0"/>
              </a:spcBef>
              <a:buSzTx/>
              <a:buNone/>
              <a:defRPr sz="2200"/>
            </a:lvl3pPr>
            <a:lvl4pPr marL="0" indent="482186" algn="ctr">
              <a:spcBef>
                <a:spcPts val="0"/>
              </a:spcBef>
              <a:buSzTx/>
              <a:buNone/>
              <a:defRPr sz="2200"/>
            </a:lvl4pPr>
            <a:lvl5pPr marL="0" indent="642915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237149514"/>
      </p:ext>
    </p:extLst>
  </p:cSld>
  <p:clrMapOvr>
    <a:masterClrMapping/>
  </p:clrMapOvr>
  <p:transition xmlns:p14="http://schemas.microsoft.com/office/powerpoint/2010/main" spd="med"/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138535" y="464352"/>
            <a:ext cx="6861105" cy="4152305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892973" y="4723813"/>
            <a:ext cx="7358063" cy="1000125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892973" y="575964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729" algn="ctr">
              <a:spcBef>
                <a:spcPts val="0"/>
              </a:spcBef>
              <a:buSzTx/>
              <a:buNone/>
              <a:defRPr sz="2200"/>
            </a:lvl2pPr>
            <a:lvl3pPr marL="0" indent="321457" algn="ctr">
              <a:spcBef>
                <a:spcPts val="0"/>
              </a:spcBef>
              <a:buSzTx/>
              <a:buNone/>
              <a:defRPr sz="2200"/>
            </a:lvl3pPr>
            <a:lvl4pPr marL="0" indent="482186" algn="ctr">
              <a:spcBef>
                <a:spcPts val="0"/>
              </a:spcBef>
              <a:buSzTx/>
              <a:buNone/>
              <a:defRPr sz="2200"/>
            </a:lvl4pPr>
            <a:lvl5pPr marL="0" indent="642915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67261405"/>
      </p:ext>
    </p:extLst>
  </p:cSld>
  <p:clrMapOvr>
    <a:masterClrMapping/>
  </p:clrMapOvr>
  <p:transition xmlns:p14="http://schemas.microsoft.com/office/powerpoint/2010/main" spd="med"/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892973" y="2268144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01482634"/>
      </p:ext>
    </p:extLst>
  </p:cSld>
  <p:clrMapOvr>
    <a:masterClrMapping/>
  </p:clrMapOvr>
  <p:transition xmlns:p14="http://schemas.microsoft.com/office/powerpoint/2010/main" spd="med"/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4723806" y="449248"/>
            <a:ext cx="3744682" cy="5777509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69730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Titolo Testo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69730" y="3348641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729" algn="ctr">
              <a:spcBef>
                <a:spcPts val="0"/>
              </a:spcBef>
              <a:buSzTx/>
              <a:buNone/>
              <a:defRPr sz="2200"/>
            </a:lvl2pPr>
            <a:lvl3pPr marL="0" indent="321457" algn="ctr">
              <a:spcBef>
                <a:spcPts val="0"/>
              </a:spcBef>
              <a:buSzTx/>
              <a:buNone/>
              <a:defRPr sz="2200"/>
            </a:lvl3pPr>
            <a:lvl4pPr marL="0" indent="482186" algn="ctr">
              <a:spcBef>
                <a:spcPts val="0"/>
              </a:spcBef>
              <a:buSzTx/>
              <a:buNone/>
              <a:defRPr sz="2200"/>
            </a:lvl4pPr>
            <a:lvl5pPr marL="0" indent="642915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932585966"/>
      </p:ext>
    </p:extLst>
  </p:cSld>
  <p:clrMapOvr>
    <a:masterClrMapping/>
  </p:clrMapOvr>
  <p:transition xmlns:p14="http://schemas.microsoft.com/office/powerpoint/2010/main" spd="med"/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07767870"/>
      </p:ext>
    </p:extLst>
  </p:cSld>
  <p:clrMapOvr>
    <a:masterClrMapping/>
  </p:clrMapOvr>
  <p:transition xmlns:p14="http://schemas.microsoft.com/office/powerpoint/2010/main" spd="med"/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55605801"/>
      </p:ext>
    </p:extLst>
  </p:cSld>
  <p:clrMapOvr>
    <a:masterClrMapping/>
  </p:clrMapOvr>
  <p:transition xmlns:p14="http://schemas.microsoft.com/office/powerpoint/2010/main" spd="med"/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4723809" y="1821659"/>
            <a:ext cx="3750469" cy="4420195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669730" y="1821659"/>
            <a:ext cx="3750469" cy="4420195"/>
          </a:xfrm>
          <a:prstGeom prst="rect">
            <a:avLst/>
          </a:prstGeom>
        </p:spPr>
        <p:txBody>
          <a:bodyPr/>
          <a:lstStyle>
            <a:lvl1pPr marL="241093" indent="-241093">
              <a:spcBef>
                <a:spcPts val="2250"/>
              </a:spcBef>
              <a:defRPr sz="2000"/>
            </a:lvl1pPr>
            <a:lvl2pPr marL="482186" indent="-241093">
              <a:spcBef>
                <a:spcPts val="2250"/>
              </a:spcBef>
              <a:defRPr sz="2000"/>
            </a:lvl2pPr>
            <a:lvl3pPr marL="866149" indent="-241093">
              <a:spcBef>
                <a:spcPts val="2250"/>
              </a:spcBef>
              <a:defRPr sz="2000"/>
            </a:lvl3pPr>
            <a:lvl4pPr marL="1178677" indent="-241093">
              <a:spcBef>
                <a:spcPts val="2250"/>
              </a:spcBef>
              <a:defRPr sz="2000"/>
            </a:lvl4pPr>
            <a:lvl5pPr marL="1491205" indent="-241093">
              <a:spcBef>
                <a:spcPts val="2250"/>
              </a:spcBef>
              <a:defRPr sz="2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52773556"/>
      </p:ext>
    </p:extLst>
  </p:cSld>
  <p:clrMapOvr>
    <a:masterClrMapping/>
  </p:clrMapOvr>
  <p:transition xmlns:p14="http://schemas.microsoft.com/office/powerpoint/2010/main" spd="med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909711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9731" y="892972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547303211"/>
      </p:ext>
    </p:extLst>
  </p:cSld>
  <p:clrMapOvr>
    <a:masterClrMapping/>
  </p:clrMapOvr>
  <p:transition xmlns:p14="http://schemas.microsoft.com/office/powerpoint/2010/main" spd="med"/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4732738" y="3491508"/>
            <a:ext cx="3750469" cy="2741414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4732738" y="446484"/>
            <a:ext cx="3750469" cy="2741414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669730" y="446484"/>
            <a:ext cx="3750469" cy="5786438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048068072"/>
      </p:ext>
    </p:extLst>
  </p:cSld>
  <p:clrMapOvr>
    <a:masterClrMapping/>
  </p:clrMapOvr>
  <p:transition xmlns:p14="http://schemas.microsoft.com/office/powerpoint/2010/main" spd="med"/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892973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–Giovanni Mela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892973" y="2997662"/>
            <a:ext cx="7358063" cy="4876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37327606"/>
      </p:ext>
    </p:extLst>
  </p:cSld>
  <p:clrMapOvr>
    <a:masterClrMapping/>
  </p:clrMapOvr>
  <p:transition xmlns:p14="http://schemas.microsoft.com/office/powerpoint/2010/main" spd="med"/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-2232" y="0"/>
            <a:ext cx="9144000" cy="6858000"/>
          </a:xfrm>
          <a:prstGeom prst="rect">
            <a:avLst/>
          </a:prstGeom>
        </p:spPr>
        <p:txBody>
          <a:bodyPr lIns="64291" tIns="32145" rIns="64291" bIns="32145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FFFFFF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FFFFFF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030364064"/>
      </p:ext>
    </p:extLst>
  </p:cSld>
  <p:clrMapOvr>
    <a:masterClrMapping/>
  </p:clrMapOvr>
  <p:transition xmlns:p14="http://schemas.microsoft.com/office/powerpoint/2010/main" spd="med"/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contenuto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457204" y="274646"/>
            <a:ext cx="8229601" cy="1143001"/>
          </a:xfrm>
          <a:prstGeom prst="rect">
            <a:avLst/>
          </a:prstGeom>
        </p:spPr>
        <p:txBody>
          <a:bodyPr lIns="45718" tIns="45718" rIns="45718" bIns="45718"/>
          <a:lstStyle>
            <a:lvl1pPr defTabSz="457184">
              <a:defRPr sz="44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r>
              <a:t>Titolo Testo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idx="1"/>
          </p:nvPr>
        </p:nvSpPr>
        <p:spPr>
          <a:xfrm>
            <a:off x="457204" y="1600200"/>
            <a:ext cx="8229601" cy="4525964"/>
          </a:xfrm>
          <a:prstGeom prst="rect">
            <a:avLst/>
          </a:prstGeom>
        </p:spPr>
        <p:txBody>
          <a:bodyPr lIns="45718" tIns="45718" rIns="45718" bIns="45718" anchor="t"/>
          <a:lstStyle>
            <a:lvl1pPr marL="331503" indent="-331503" defTabSz="457184">
              <a:spcBef>
                <a:spcPts val="703"/>
              </a:spcBef>
              <a:buSzPct val="100000"/>
              <a:buFont typeface="Arial"/>
              <a:defRPr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marL="637174" indent="-315717" defTabSz="457184">
              <a:spcBef>
                <a:spcPts val="703"/>
              </a:spcBef>
              <a:buSzPct val="100000"/>
              <a:buFont typeface="Arial"/>
              <a:buChar char="–"/>
              <a:defRPr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294669" defTabSz="457184">
              <a:spcBef>
                <a:spcPts val="703"/>
              </a:spcBef>
              <a:buSzPct val="100000"/>
              <a:buFont typeface="Arial"/>
              <a:defRPr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marL="1317975" indent="-353603" defTabSz="457184">
              <a:spcBef>
                <a:spcPts val="703"/>
              </a:spcBef>
              <a:buSzPct val="100000"/>
              <a:buFont typeface="Arial"/>
              <a:buChar char="–"/>
              <a:defRPr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marL="1639432" indent="-353603" defTabSz="457184">
              <a:spcBef>
                <a:spcPts val="703"/>
              </a:spcBef>
              <a:buSzPct val="100000"/>
              <a:buFont typeface="Arial"/>
              <a:buChar char="»"/>
              <a:defRPr sz="3100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xfrm>
            <a:off x="8389147" y="6408110"/>
            <a:ext cx="297657" cy="261606"/>
          </a:xfrm>
          <a:prstGeom prst="rect">
            <a:avLst/>
          </a:prstGeom>
        </p:spPr>
        <p:txBody>
          <a:bodyPr lIns="45718" tIns="45718" rIns="45718" bIns="45718" anchor="ctr"/>
          <a:lstStyle>
            <a:lvl1pPr algn="r" defTabSz="457184">
              <a:defRPr sz="11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</a:lstStyle>
          <a:p>
            <a:fld id="{86CB4B4D-7CA3-9044-876B-883B54F8677D}" type="slidenum">
              <a:rPr/>
              <a:pPr/>
              <a:t>‹n.›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520779747"/>
      </p:ext>
    </p:extLst>
  </p:cSld>
  <p:clrMapOvr>
    <a:masterClrMapping/>
  </p:clrMapOvr>
  <p:transition xmlns:p14="http://schemas.microsoft.com/office/powerpoint/2010/main" spd="med"/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33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2714461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184016843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8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32461859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5953902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1890822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6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71676068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88729356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7218054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53816332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99075183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63432402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46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46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0282235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olo e sotto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>
            <a:spLocks noGrp="1"/>
          </p:cNvSpPr>
          <p:nvPr>
            <p:ph type="title"/>
          </p:nvPr>
        </p:nvSpPr>
        <p:spPr>
          <a:xfrm>
            <a:off x="892976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2" name="Shape 12"/>
          <p:cNvSpPr>
            <a:spLocks noGrp="1"/>
          </p:cNvSpPr>
          <p:nvPr>
            <p:ph type="body" sz="quarter" idx="1"/>
          </p:nvPr>
        </p:nvSpPr>
        <p:spPr>
          <a:xfrm>
            <a:off x="892976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671" algn="ctr">
              <a:spcBef>
                <a:spcPts val="0"/>
              </a:spcBef>
              <a:buSzTx/>
              <a:buNone/>
              <a:defRPr sz="2200"/>
            </a:lvl2pPr>
            <a:lvl3pPr marL="0" indent="321341" algn="ctr">
              <a:spcBef>
                <a:spcPts val="0"/>
              </a:spcBef>
              <a:buSzTx/>
              <a:buNone/>
              <a:defRPr sz="2200"/>
            </a:lvl3pPr>
            <a:lvl4pPr marL="0" indent="482013" algn="ctr">
              <a:spcBef>
                <a:spcPts val="0"/>
              </a:spcBef>
              <a:buSzTx/>
              <a:buNone/>
              <a:defRPr sz="2200"/>
            </a:lvl4pPr>
            <a:lvl5pPr marL="0" indent="642684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3" name="Shape 13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7750147"/>
      </p:ext>
    </p:extLst>
  </p:cSld>
  <p:clrMapOvr>
    <a:masterClrMapping/>
  </p:clrMapOvr>
  <p:transition xmlns:p14="http://schemas.microsoft.com/office/powerpoint/2010/main" spd="med"/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Orizzont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Shape 20"/>
          <p:cNvSpPr>
            <a:spLocks noGrp="1"/>
          </p:cNvSpPr>
          <p:nvPr>
            <p:ph type="pic" idx="13"/>
          </p:nvPr>
        </p:nvSpPr>
        <p:spPr>
          <a:xfrm>
            <a:off x="1138535" y="464344"/>
            <a:ext cx="6861105" cy="4152305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21" name="Shape 21"/>
          <p:cNvSpPr>
            <a:spLocks noGrp="1"/>
          </p:cNvSpPr>
          <p:nvPr>
            <p:ph type="title"/>
          </p:nvPr>
        </p:nvSpPr>
        <p:spPr>
          <a:xfrm>
            <a:off x="892976" y="4723805"/>
            <a:ext cx="7358063" cy="1000125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22" name="Shape 22"/>
          <p:cNvSpPr>
            <a:spLocks noGrp="1"/>
          </p:cNvSpPr>
          <p:nvPr>
            <p:ph type="body" sz="quarter" idx="1"/>
          </p:nvPr>
        </p:nvSpPr>
        <p:spPr>
          <a:xfrm>
            <a:off x="892976" y="5759649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671" algn="ctr">
              <a:spcBef>
                <a:spcPts val="0"/>
              </a:spcBef>
              <a:buSzTx/>
              <a:buNone/>
              <a:defRPr sz="2200"/>
            </a:lvl2pPr>
            <a:lvl3pPr marL="0" indent="321341" algn="ctr">
              <a:spcBef>
                <a:spcPts val="0"/>
              </a:spcBef>
              <a:buSzTx/>
              <a:buNone/>
              <a:defRPr sz="2200"/>
            </a:lvl3pPr>
            <a:lvl4pPr marL="0" indent="482013" algn="ctr">
              <a:spcBef>
                <a:spcPts val="0"/>
              </a:spcBef>
              <a:buSzTx/>
              <a:buNone/>
              <a:defRPr sz="2200"/>
            </a:lvl4pPr>
            <a:lvl5pPr marL="0" indent="642684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23" name="Shape 23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6408204"/>
      </p:ext>
    </p:extLst>
  </p:cSld>
  <p:clrMapOvr>
    <a:masterClrMapping/>
  </p:clrMapOvr>
  <p:transition xmlns:p14="http://schemas.microsoft.com/office/powerpoint/2010/main" spd="med"/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Centra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Shape 30"/>
          <p:cNvSpPr>
            <a:spLocks noGrp="1"/>
          </p:cNvSpPr>
          <p:nvPr>
            <p:ph type="title"/>
          </p:nvPr>
        </p:nvSpPr>
        <p:spPr>
          <a:xfrm>
            <a:off x="892976" y="2268141"/>
            <a:ext cx="7358063" cy="2321719"/>
          </a:xfrm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31" name="Shape 31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562675428"/>
      </p:ext>
    </p:extLst>
  </p:cSld>
  <p:clrMapOvr>
    <a:masterClrMapping/>
  </p:clrMapOvr>
  <p:transition xmlns:p14="http://schemas.microsoft.com/office/powerpoint/2010/main" spd="med"/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Shape 38"/>
          <p:cNvSpPr>
            <a:spLocks noGrp="1"/>
          </p:cNvSpPr>
          <p:nvPr>
            <p:ph type="pic" sz="half" idx="13"/>
          </p:nvPr>
        </p:nvSpPr>
        <p:spPr>
          <a:xfrm>
            <a:off x="4723804" y="449241"/>
            <a:ext cx="3744682" cy="5777509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39" name="Shape 39"/>
          <p:cNvSpPr>
            <a:spLocks noGrp="1"/>
          </p:cNvSpPr>
          <p:nvPr>
            <p:ph type="title"/>
          </p:nvPr>
        </p:nvSpPr>
        <p:spPr>
          <a:xfrm>
            <a:off x="669726" y="446484"/>
            <a:ext cx="3750469" cy="2803922"/>
          </a:xfrm>
          <a:prstGeom prst="rect">
            <a:avLst/>
          </a:prstGeom>
        </p:spPr>
        <p:txBody>
          <a:bodyPr anchor="b"/>
          <a:lstStyle>
            <a:lvl1pPr>
              <a:defRPr sz="4200"/>
            </a:lvl1pPr>
          </a:lstStyle>
          <a:p>
            <a:r>
              <a:t>Titolo Testo</a:t>
            </a:r>
          </a:p>
        </p:txBody>
      </p:sp>
      <p:sp>
        <p:nvSpPr>
          <p:cNvPr id="40" name="Shape 40"/>
          <p:cNvSpPr>
            <a:spLocks noGrp="1"/>
          </p:cNvSpPr>
          <p:nvPr>
            <p:ph type="body" sz="quarter" idx="1"/>
          </p:nvPr>
        </p:nvSpPr>
        <p:spPr>
          <a:xfrm>
            <a:off x="669726" y="3348633"/>
            <a:ext cx="3750469" cy="2893219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671" algn="ctr">
              <a:spcBef>
                <a:spcPts val="0"/>
              </a:spcBef>
              <a:buSzTx/>
              <a:buNone/>
              <a:defRPr sz="2200"/>
            </a:lvl2pPr>
            <a:lvl3pPr marL="0" indent="321341" algn="ctr">
              <a:spcBef>
                <a:spcPts val="0"/>
              </a:spcBef>
              <a:buSzTx/>
              <a:buNone/>
              <a:defRPr sz="2200"/>
            </a:lvl3pPr>
            <a:lvl4pPr marL="0" indent="482013" algn="ctr">
              <a:spcBef>
                <a:spcPts val="0"/>
              </a:spcBef>
              <a:buSzTx/>
              <a:buNone/>
              <a:defRPr sz="2200"/>
            </a:lvl4pPr>
            <a:lvl5pPr marL="0" indent="642684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1" name="Shape 41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723660235"/>
      </p:ext>
    </p:extLst>
  </p:cSld>
  <p:clrMapOvr>
    <a:masterClrMapping/>
  </p:clrMapOvr>
  <p:transition xmlns:p14="http://schemas.microsoft.com/office/powerpoint/2010/main"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9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9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72803133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- In al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Shape 48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49" name="Shape 49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099949046"/>
      </p:ext>
    </p:extLst>
  </p:cSld>
  <p:clrMapOvr>
    <a:masterClrMapping/>
  </p:clrMapOvr>
  <p:transition xmlns:p14="http://schemas.microsoft.com/office/powerpoint/2010/main" spd="med"/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 e 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" name="Shape 5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57" name="Shape 57"/>
          <p:cNvSpPr>
            <a:spLocks noGrp="1"/>
          </p:cNvSpPr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58" name="Shape 58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83859532"/>
      </p:ext>
    </p:extLst>
  </p:cSld>
  <p:clrMapOvr>
    <a:masterClrMapping/>
  </p:clrMapOvr>
  <p:transition xmlns:p14="http://schemas.microsoft.com/office/powerpoint/2010/main" spd="med"/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olo, punti elenco e 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Shape 65"/>
          <p:cNvSpPr>
            <a:spLocks noGrp="1"/>
          </p:cNvSpPr>
          <p:nvPr>
            <p:ph type="pic" sz="half" idx="13"/>
          </p:nvPr>
        </p:nvSpPr>
        <p:spPr>
          <a:xfrm>
            <a:off x="4723805" y="1821656"/>
            <a:ext cx="3750469" cy="4420195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66" name="Shape 6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67" name="Shape 67"/>
          <p:cNvSpPr>
            <a:spLocks noGrp="1"/>
          </p:cNvSpPr>
          <p:nvPr>
            <p:ph type="body" sz="half" idx="1"/>
          </p:nvPr>
        </p:nvSpPr>
        <p:spPr>
          <a:xfrm>
            <a:off x="669726" y="1821656"/>
            <a:ext cx="3750469" cy="4420195"/>
          </a:xfrm>
          <a:prstGeom prst="rect">
            <a:avLst/>
          </a:prstGeom>
        </p:spPr>
        <p:txBody>
          <a:bodyPr/>
          <a:lstStyle>
            <a:lvl1pPr marL="241008" indent="-241008">
              <a:spcBef>
                <a:spcPts val="2250"/>
              </a:spcBef>
              <a:defRPr sz="2000"/>
            </a:lvl1pPr>
            <a:lvl2pPr marL="482013" indent="-241008">
              <a:spcBef>
                <a:spcPts val="2250"/>
              </a:spcBef>
              <a:defRPr sz="2000"/>
            </a:lvl2pPr>
            <a:lvl3pPr marL="865837" indent="-241008">
              <a:spcBef>
                <a:spcPts val="2250"/>
              </a:spcBef>
              <a:defRPr sz="2000"/>
            </a:lvl3pPr>
            <a:lvl4pPr marL="1178255" indent="-241008">
              <a:spcBef>
                <a:spcPts val="2250"/>
              </a:spcBef>
              <a:defRPr sz="2000"/>
            </a:lvl4pPr>
            <a:lvl5pPr marL="1490672" indent="-241008">
              <a:spcBef>
                <a:spcPts val="2250"/>
              </a:spcBef>
              <a:defRPr sz="20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68" name="Shape 68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46874624"/>
      </p:ext>
    </p:extLst>
  </p:cSld>
  <p:clrMapOvr>
    <a:masterClrMapping/>
  </p:clrMapOvr>
  <p:transition xmlns:p14="http://schemas.microsoft.com/office/powerpoint/2010/main" spd="med"/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Punti ele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" name="Shape 75"/>
          <p:cNvSpPr>
            <a:spLocks noGrp="1"/>
          </p:cNvSpPr>
          <p:nvPr>
            <p:ph type="body" idx="1"/>
          </p:nvPr>
        </p:nvSpPr>
        <p:spPr>
          <a:xfrm>
            <a:off x="669727" y="892976"/>
            <a:ext cx="7804547" cy="5072063"/>
          </a:xfrm>
          <a:prstGeom prst="rect">
            <a:avLst/>
          </a:prstGeom>
        </p:spPr>
        <p:txBody>
          <a:bodyPr/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76" name="Shape 76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156975853"/>
      </p:ext>
    </p:extLst>
  </p:cSld>
  <p:clrMapOvr>
    <a:masterClrMapping/>
  </p:clrMapOvr>
  <p:transition xmlns:p14="http://schemas.microsoft.com/office/powerpoint/2010/main" spd="med"/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 - 3 per pagin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Shape 83"/>
          <p:cNvSpPr>
            <a:spLocks noGrp="1"/>
          </p:cNvSpPr>
          <p:nvPr>
            <p:ph type="pic" sz="quarter" idx="13"/>
          </p:nvPr>
        </p:nvSpPr>
        <p:spPr>
          <a:xfrm>
            <a:off x="4732734" y="3491508"/>
            <a:ext cx="3750469" cy="2741414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84" name="Shape 84"/>
          <p:cNvSpPr>
            <a:spLocks noGrp="1"/>
          </p:cNvSpPr>
          <p:nvPr>
            <p:ph type="pic" sz="quarter" idx="14"/>
          </p:nvPr>
        </p:nvSpPr>
        <p:spPr>
          <a:xfrm>
            <a:off x="4732734" y="446484"/>
            <a:ext cx="3750469" cy="2741414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85" name="Shape 85"/>
          <p:cNvSpPr>
            <a:spLocks noGrp="1"/>
          </p:cNvSpPr>
          <p:nvPr>
            <p:ph type="pic" sz="half" idx="15"/>
          </p:nvPr>
        </p:nvSpPr>
        <p:spPr>
          <a:xfrm>
            <a:off x="669726" y="446484"/>
            <a:ext cx="3750469" cy="5786438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86" name="Shape 86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936037954"/>
      </p:ext>
    </p:extLst>
  </p:cSld>
  <p:clrMapOvr>
    <a:masterClrMapping/>
  </p:clrMapOvr>
  <p:transition xmlns:p14="http://schemas.microsoft.com/office/powerpoint/2010/main" spd="med"/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Cita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Shape 93"/>
          <p:cNvSpPr>
            <a:spLocks noGrp="1"/>
          </p:cNvSpPr>
          <p:nvPr>
            <p:ph type="body" sz="quarter" idx="13"/>
          </p:nvPr>
        </p:nvSpPr>
        <p:spPr>
          <a:xfrm>
            <a:off x="892976" y="4473774"/>
            <a:ext cx="7358063" cy="333742"/>
          </a:xfrm>
          <a:prstGeom prst="rect">
            <a:avLst/>
          </a:prstGeom>
        </p:spPr>
        <p:txBody>
          <a:bodyPr anchor="t"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  <a:defRPr sz="1700" i="1"/>
            </a:lvl1pPr>
          </a:lstStyle>
          <a:p>
            <a:r>
              <a:t>–Giovanni Mela</a:t>
            </a:r>
          </a:p>
        </p:txBody>
      </p:sp>
      <p:sp>
        <p:nvSpPr>
          <p:cNvPr id="94" name="Shape 94"/>
          <p:cNvSpPr>
            <a:spLocks noGrp="1"/>
          </p:cNvSpPr>
          <p:nvPr>
            <p:ph type="body" sz="quarter" idx="14"/>
          </p:nvPr>
        </p:nvSpPr>
        <p:spPr>
          <a:xfrm>
            <a:off x="892976" y="2997662"/>
            <a:ext cx="7358063" cy="487630"/>
          </a:xfrm>
          <a:prstGeom prst="rect">
            <a:avLst/>
          </a:prstGeom>
        </p:spPr>
        <p:txBody>
          <a:bodyPr>
            <a:spAutoFit/>
          </a:bodyPr>
          <a:lstStyle>
            <a:lvl1pPr marL="0" indent="0" algn="ctr">
              <a:spcBef>
                <a:spcPts val="0"/>
              </a:spcBef>
              <a:buSzTx/>
              <a:buNone/>
            </a:lvl1pPr>
          </a:lstStyle>
          <a:p>
            <a:r>
              <a:t>“Inserisci qui una citazione”. </a:t>
            </a:r>
          </a:p>
        </p:txBody>
      </p:sp>
      <p:sp>
        <p:nvSpPr>
          <p:cNvPr id="95" name="Shape 95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108772958"/>
      </p:ext>
    </p:extLst>
  </p:cSld>
  <p:clrMapOvr>
    <a:masterClrMapping/>
  </p:clrMapOvr>
  <p:transition xmlns:p14="http://schemas.microsoft.com/office/powerpoint/2010/main" spd="med"/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F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" name="Shape 102"/>
          <p:cNvSpPr>
            <a:spLocks noGrp="1"/>
          </p:cNvSpPr>
          <p:nvPr>
            <p:ph type="pic" idx="13"/>
          </p:nvPr>
        </p:nvSpPr>
        <p:spPr>
          <a:xfrm>
            <a:off x="-2232" y="0"/>
            <a:ext cx="9144000" cy="6858000"/>
          </a:xfrm>
          <a:prstGeom prst="rect">
            <a:avLst/>
          </a:prstGeom>
        </p:spPr>
        <p:txBody>
          <a:bodyPr lIns="64267" tIns="32133" rIns="64267" bIns="32133" anchor="t">
            <a:noAutofit/>
          </a:bodyPr>
          <a:lstStyle/>
          <a:p>
            <a:endParaRPr/>
          </a:p>
        </p:txBody>
      </p:sp>
      <p:sp>
        <p:nvSpPr>
          <p:cNvPr id="103" name="Shape 103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306365110"/>
      </p:ext>
    </p:extLst>
  </p:cSld>
  <p:clrMapOvr>
    <a:masterClrMapping/>
  </p:clrMapOvr>
  <p:transition xmlns:p14="http://schemas.microsoft.com/office/powerpoint/2010/main" spd="med"/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0" name="Shape 110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674679069"/>
      </p:ext>
    </p:extLst>
  </p:cSld>
  <p:clrMapOvr>
    <a:masterClrMapping/>
  </p:clrMapOvr>
  <p:transition xmlns:p14="http://schemas.microsoft.com/office/powerpoint/2010/main" spd="med"/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Shape 117"/>
          <p:cNvSpPr>
            <a:spLocks noGrp="1"/>
          </p:cNvSpPr>
          <p:nvPr>
            <p:ph type="title"/>
          </p:nvPr>
        </p:nvSpPr>
        <p:spPr>
          <a:xfrm>
            <a:off x="892976" y="1151930"/>
            <a:ext cx="7358063" cy="2321719"/>
          </a:xfrm>
          <a:prstGeom prst="rect">
            <a:avLst/>
          </a:prstGeom>
        </p:spPr>
        <p:txBody>
          <a:bodyPr anchor="b"/>
          <a:lstStyle/>
          <a:p>
            <a:r>
              <a:t>Titolo Testo</a:t>
            </a:r>
          </a:p>
        </p:txBody>
      </p:sp>
      <p:sp>
        <p:nvSpPr>
          <p:cNvPr id="118" name="Shape 118"/>
          <p:cNvSpPr>
            <a:spLocks noGrp="1"/>
          </p:cNvSpPr>
          <p:nvPr>
            <p:ph type="body" sz="quarter" idx="1"/>
          </p:nvPr>
        </p:nvSpPr>
        <p:spPr>
          <a:xfrm>
            <a:off x="892976" y="3536156"/>
            <a:ext cx="7358063" cy="794742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2200"/>
            </a:lvl1pPr>
            <a:lvl2pPr marL="0" indent="160671" algn="ctr">
              <a:spcBef>
                <a:spcPts val="0"/>
              </a:spcBef>
              <a:buSzTx/>
              <a:buNone/>
              <a:defRPr sz="2200"/>
            </a:lvl2pPr>
            <a:lvl3pPr marL="0" indent="321341" algn="ctr">
              <a:spcBef>
                <a:spcPts val="0"/>
              </a:spcBef>
              <a:buSzTx/>
              <a:buNone/>
              <a:defRPr sz="2200"/>
            </a:lvl3pPr>
            <a:lvl4pPr marL="0" indent="482013" algn="ctr">
              <a:spcBef>
                <a:spcPts val="0"/>
              </a:spcBef>
              <a:buSzTx/>
              <a:buNone/>
              <a:defRPr sz="2200"/>
            </a:lvl4pPr>
            <a:lvl5pPr marL="0" indent="642684" algn="ctr">
              <a:spcBef>
                <a:spcPts val="0"/>
              </a:spcBef>
              <a:buSzTx/>
              <a:buNone/>
              <a:defRPr sz="2200"/>
            </a:lvl5pPr>
          </a:lstStyle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119" name="Shape 119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36822350"/>
      </p:ext>
    </p:extLst>
  </p:cSld>
  <p:clrMapOvr>
    <a:masterClrMapping/>
  </p:clrMapOvr>
  <p:transition xmlns:p14="http://schemas.microsoft.com/office/powerpoint/2010/main" spd="med"/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x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" name="Shape 126"/>
          <p:cNvSpPr>
            <a:spLocks noGrp="1"/>
          </p:cNvSpPr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r>
              <a:t>Titolo Testo</a:t>
            </a:r>
          </a:p>
        </p:txBody>
      </p:sp>
      <p:sp>
        <p:nvSpPr>
          <p:cNvPr id="127" name="Shape 127"/>
          <p:cNvSpPr>
            <a:spLocks noGrp="1"/>
          </p:cNvSpPr>
          <p:nvPr>
            <p:ph type="sldNum" sz="quarter" idx="2"/>
          </p:nvPr>
        </p:nvSpPr>
        <p:spPr>
          <a:xfrm>
            <a:off x="4397103" y="6509742"/>
            <a:ext cx="340865" cy="243841"/>
          </a:xfrm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>
                <a:solidFill>
                  <a:srgbClr val="000000"/>
                </a:solidFill>
                <a:latin typeface="Helvetica Light"/>
                <a:ea typeface="Helvetica Light"/>
                <a:cs typeface="Helvetica Light"/>
              </a:rPr>
              <a:pPr/>
              <a:t>‹n.›</a:t>
            </a:fld>
            <a:endParaRPr>
              <a:solidFill>
                <a:srgbClr val="000000"/>
              </a:solidFill>
              <a:latin typeface="Helvetica Light"/>
              <a:ea typeface="Helvetica Light"/>
              <a:cs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384852851"/>
      </p:ext>
    </p:extLst>
  </p:cSld>
  <p:clrMapOvr>
    <a:masterClrMapping/>
  </p:clrMapOvr>
  <p:transition xmlns:p14="http://schemas.microsoft.com/office/powerpoint/2010/main"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274224154"/>
      </p:ext>
    </p:extLst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503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009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6516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0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7527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3031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185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404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1345308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79466317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92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80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5031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009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6516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021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75279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30317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185368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40405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018277517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9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94849375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031" indent="0">
              <a:buNone/>
              <a:defRPr sz="2000" b="1"/>
            </a:lvl2pPr>
            <a:lvl3pPr marL="910096" indent="0">
              <a:buNone/>
              <a:defRPr sz="1800" b="1"/>
            </a:lvl3pPr>
            <a:lvl4pPr marL="1365160" indent="0">
              <a:buNone/>
              <a:defRPr sz="1600" b="1"/>
            </a:lvl4pPr>
            <a:lvl5pPr marL="1820210" indent="0">
              <a:buNone/>
              <a:defRPr sz="1600" b="1"/>
            </a:lvl5pPr>
            <a:lvl6pPr marL="2275279" indent="0">
              <a:buNone/>
              <a:defRPr sz="1600" b="1"/>
            </a:lvl6pPr>
            <a:lvl7pPr marL="2730317" indent="0">
              <a:buNone/>
              <a:defRPr sz="1600" b="1"/>
            </a:lvl7pPr>
            <a:lvl8pPr marL="3185368" indent="0">
              <a:buNone/>
              <a:defRPr sz="1600" b="1"/>
            </a:lvl8pPr>
            <a:lvl9pPr marL="3640405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5031" indent="0">
              <a:buNone/>
              <a:defRPr sz="2000" b="1"/>
            </a:lvl2pPr>
            <a:lvl3pPr marL="910096" indent="0">
              <a:buNone/>
              <a:defRPr sz="1800" b="1"/>
            </a:lvl3pPr>
            <a:lvl4pPr marL="1365160" indent="0">
              <a:buNone/>
              <a:defRPr sz="1600" b="1"/>
            </a:lvl4pPr>
            <a:lvl5pPr marL="1820210" indent="0">
              <a:buNone/>
              <a:defRPr sz="1600" b="1"/>
            </a:lvl5pPr>
            <a:lvl6pPr marL="2275279" indent="0">
              <a:buNone/>
              <a:defRPr sz="1600" b="1"/>
            </a:lvl6pPr>
            <a:lvl7pPr marL="2730317" indent="0">
              <a:buNone/>
              <a:defRPr sz="1600" b="1"/>
            </a:lvl7pPr>
            <a:lvl8pPr marL="3185368" indent="0">
              <a:buNone/>
              <a:defRPr sz="1600" b="1"/>
            </a:lvl8pPr>
            <a:lvl9pPr marL="3640405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0741784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72223535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8711316"/>
      </p:ext>
    </p:extLst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14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5031" indent="0">
              <a:buNone/>
              <a:defRPr sz="1200"/>
            </a:lvl2pPr>
            <a:lvl3pPr marL="910096" indent="0">
              <a:buNone/>
              <a:defRPr sz="1000"/>
            </a:lvl3pPr>
            <a:lvl4pPr marL="1365160" indent="0">
              <a:buNone/>
              <a:defRPr sz="900"/>
            </a:lvl4pPr>
            <a:lvl5pPr marL="1820210" indent="0">
              <a:buNone/>
              <a:defRPr sz="900"/>
            </a:lvl5pPr>
            <a:lvl6pPr marL="2275279" indent="0">
              <a:buNone/>
              <a:defRPr sz="900"/>
            </a:lvl6pPr>
            <a:lvl7pPr marL="2730317" indent="0">
              <a:buNone/>
              <a:defRPr sz="900"/>
            </a:lvl7pPr>
            <a:lvl8pPr marL="3185368" indent="0">
              <a:buNone/>
              <a:defRPr sz="900"/>
            </a:lvl8pPr>
            <a:lvl9pPr marL="3640405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67483776"/>
      </p:ext>
    </p:extLst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5031" indent="0">
              <a:buNone/>
              <a:defRPr sz="2800"/>
            </a:lvl2pPr>
            <a:lvl3pPr marL="910096" indent="0">
              <a:buNone/>
              <a:defRPr sz="2400"/>
            </a:lvl3pPr>
            <a:lvl4pPr marL="1365160" indent="0">
              <a:buNone/>
              <a:defRPr sz="2000"/>
            </a:lvl4pPr>
            <a:lvl5pPr marL="1820210" indent="0">
              <a:buNone/>
              <a:defRPr sz="2000"/>
            </a:lvl5pPr>
            <a:lvl6pPr marL="2275279" indent="0">
              <a:buNone/>
              <a:defRPr sz="2000"/>
            </a:lvl6pPr>
            <a:lvl7pPr marL="2730317" indent="0">
              <a:buNone/>
              <a:defRPr sz="2000"/>
            </a:lvl7pPr>
            <a:lvl8pPr marL="3185368" indent="0">
              <a:buNone/>
              <a:defRPr sz="2000"/>
            </a:lvl8pPr>
            <a:lvl9pPr marL="3640405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5031" indent="0">
              <a:buNone/>
              <a:defRPr sz="1200"/>
            </a:lvl2pPr>
            <a:lvl3pPr marL="910096" indent="0">
              <a:buNone/>
              <a:defRPr sz="1000"/>
            </a:lvl3pPr>
            <a:lvl4pPr marL="1365160" indent="0">
              <a:buNone/>
              <a:defRPr sz="900"/>
            </a:lvl4pPr>
            <a:lvl5pPr marL="1820210" indent="0">
              <a:buNone/>
              <a:defRPr sz="900"/>
            </a:lvl5pPr>
            <a:lvl6pPr marL="2275279" indent="0">
              <a:buNone/>
              <a:defRPr sz="900"/>
            </a:lvl6pPr>
            <a:lvl7pPr marL="2730317" indent="0">
              <a:buNone/>
              <a:defRPr sz="900"/>
            </a:lvl7pPr>
            <a:lvl8pPr marL="3185368" indent="0">
              <a:buNone/>
              <a:defRPr sz="900"/>
            </a:lvl8pPr>
            <a:lvl9pPr marL="3640405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72765573"/>
      </p:ext>
    </p:extLst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6600667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2556040194"/>
      </p:ext>
    </p:extLst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730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730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8771640"/>
      </p:ext>
    </p:extLst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56278144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78168884"/>
      </p:ext>
    </p:extLst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8372133"/>
      </p:ext>
    </p:extLst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84653788"/>
      </p:ext>
    </p:extLst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2717938"/>
      </p:ext>
    </p:extLst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46929303"/>
      </p:ext>
    </p:extLst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04086580"/>
      </p:ext>
    </p:extLst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246795888"/>
      </p:ext>
    </p:extLst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6000955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8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2" y="1435103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3177793133"/>
      </p:ext>
    </p:extLst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313497877"/>
      </p:ext>
    </p:extLst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668120474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1_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83089359"/>
      </p:ext>
    </p:extLst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965578892"/>
      </p:ext>
    </p:extLst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56049417"/>
      </p:ext>
    </p:extLst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919280635"/>
      </p:ext>
    </p:extLst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52295279"/>
      </p:ext>
    </p:extLst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90531275"/>
      </p:ext>
    </p:extLst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97510544"/>
      </p:ext>
    </p:extLst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25668550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80420809"/>
      </p:ext>
    </p:extLst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344865"/>
      </p:ext>
    </p:extLst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09877261"/>
      </p:ext>
    </p:extLst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22872573"/>
      </p:ext>
    </p:extLst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verticale e tes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88147587"/>
      </p:ext>
    </p:extLst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63392C-2C72-D24D-BA31-77AD3EEABAE5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29283543"/>
      </p:ext>
    </p:extLst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2748694-97D7-1640-8D37-014EE2F4CD4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0634692"/>
      </p:ext>
    </p:extLst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2603EFE-4A0F-2843-B745-12BE83A4E0EE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427879897"/>
      </p:ext>
    </p:extLst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Contenuto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46651D9-0324-F940-AECA-896BEF7A1CC9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2137494"/>
      </p:ext>
    </p:extLst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72B23DE-EF81-C544-B90D-38BA61DAD77B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841729842"/>
      </p:ext>
    </p:extLst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3F62C7-2316-694F-9377-030166600550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131478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_rels/slideMaster10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5.xml"/><Relationship Id="rId12" Type="http://schemas.openxmlformats.org/officeDocument/2006/relationships/theme" Target="../theme/theme10.xml"/><Relationship Id="rId1" Type="http://schemas.openxmlformats.org/officeDocument/2006/relationships/slideLayout" Target="../slideLayouts/slideLayout105.xml"/><Relationship Id="rId2" Type="http://schemas.openxmlformats.org/officeDocument/2006/relationships/slideLayout" Target="../slideLayouts/slideLayout106.xml"/><Relationship Id="rId3" Type="http://schemas.openxmlformats.org/officeDocument/2006/relationships/slideLayout" Target="../slideLayouts/slideLayout107.xml"/><Relationship Id="rId4" Type="http://schemas.openxmlformats.org/officeDocument/2006/relationships/slideLayout" Target="../slideLayouts/slideLayout108.xml"/><Relationship Id="rId5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0.xml"/><Relationship Id="rId7" Type="http://schemas.openxmlformats.org/officeDocument/2006/relationships/slideLayout" Target="../slideLayouts/slideLayout111.xml"/><Relationship Id="rId8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4.xml"/></Relationships>
</file>

<file path=ppt/slideMasters/_rels/slideMaster1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26.xml"/><Relationship Id="rId12" Type="http://schemas.openxmlformats.org/officeDocument/2006/relationships/theme" Target="../theme/theme11.xml"/><Relationship Id="rId1" Type="http://schemas.openxmlformats.org/officeDocument/2006/relationships/slideLayout" Target="../slideLayouts/slideLayout116.xml"/><Relationship Id="rId2" Type="http://schemas.openxmlformats.org/officeDocument/2006/relationships/slideLayout" Target="../slideLayouts/slideLayout117.xml"/><Relationship Id="rId3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20.xml"/><Relationship Id="rId6" Type="http://schemas.openxmlformats.org/officeDocument/2006/relationships/slideLayout" Target="../slideLayouts/slideLayout121.xml"/><Relationship Id="rId7" Type="http://schemas.openxmlformats.org/officeDocument/2006/relationships/slideLayout" Target="../slideLayouts/slideLayout122.xml"/><Relationship Id="rId8" Type="http://schemas.openxmlformats.org/officeDocument/2006/relationships/slideLayout" Target="../slideLayouts/slideLayout123.xml"/><Relationship Id="rId9" Type="http://schemas.openxmlformats.org/officeDocument/2006/relationships/slideLayout" Target="../slideLayouts/slideLayout124.xml"/><Relationship Id="rId10" Type="http://schemas.openxmlformats.org/officeDocument/2006/relationships/slideLayout" Target="../slideLayouts/slideLayout125.xml"/></Relationships>
</file>

<file path=ppt/slideMasters/_rels/slideMaster1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37.xml"/><Relationship Id="rId12" Type="http://schemas.openxmlformats.org/officeDocument/2006/relationships/theme" Target="../theme/theme12.xml"/><Relationship Id="rId1" Type="http://schemas.openxmlformats.org/officeDocument/2006/relationships/slideLayout" Target="../slideLayouts/slideLayout127.xml"/><Relationship Id="rId2" Type="http://schemas.openxmlformats.org/officeDocument/2006/relationships/slideLayout" Target="../slideLayouts/slideLayout128.xml"/><Relationship Id="rId3" Type="http://schemas.openxmlformats.org/officeDocument/2006/relationships/slideLayout" Target="../slideLayouts/slideLayout129.xml"/><Relationship Id="rId4" Type="http://schemas.openxmlformats.org/officeDocument/2006/relationships/slideLayout" Target="../slideLayouts/slideLayout130.xml"/><Relationship Id="rId5" Type="http://schemas.openxmlformats.org/officeDocument/2006/relationships/slideLayout" Target="../slideLayouts/slideLayout131.xml"/><Relationship Id="rId6" Type="http://schemas.openxmlformats.org/officeDocument/2006/relationships/slideLayout" Target="../slideLayouts/slideLayout132.xml"/><Relationship Id="rId7" Type="http://schemas.openxmlformats.org/officeDocument/2006/relationships/slideLayout" Target="../slideLayouts/slideLayout133.xml"/><Relationship Id="rId8" Type="http://schemas.openxmlformats.org/officeDocument/2006/relationships/slideLayout" Target="../slideLayouts/slideLayout134.xml"/><Relationship Id="rId9" Type="http://schemas.openxmlformats.org/officeDocument/2006/relationships/slideLayout" Target="../slideLayouts/slideLayout135.xml"/><Relationship Id="rId10" Type="http://schemas.openxmlformats.org/officeDocument/2006/relationships/slideLayout" Target="../slideLayouts/slideLayout136.xml"/></Relationships>
</file>

<file path=ppt/slideMasters/_rels/slideMaster1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48.xml"/><Relationship Id="rId12" Type="http://schemas.openxmlformats.org/officeDocument/2006/relationships/theme" Target="../theme/theme13.xml"/><Relationship Id="rId1" Type="http://schemas.openxmlformats.org/officeDocument/2006/relationships/slideLayout" Target="../slideLayouts/slideLayout138.xml"/><Relationship Id="rId2" Type="http://schemas.openxmlformats.org/officeDocument/2006/relationships/slideLayout" Target="../slideLayouts/slideLayout139.xml"/><Relationship Id="rId3" Type="http://schemas.openxmlformats.org/officeDocument/2006/relationships/slideLayout" Target="../slideLayouts/slideLayout140.xml"/><Relationship Id="rId4" Type="http://schemas.openxmlformats.org/officeDocument/2006/relationships/slideLayout" Target="../slideLayouts/slideLayout141.xml"/><Relationship Id="rId5" Type="http://schemas.openxmlformats.org/officeDocument/2006/relationships/slideLayout" Target="../slideLayouts/slideLayout142.xml"/><Relationship Id="rId6" Type="http://schemas.openxmlformats.org/officeDocument/2006/relationships/slideLayout" Target="../slideLayouts/slideLayout143.xml"/><Relationship Id="rId7" Type="http://schemas.openxmlformats.org/officeDocument/2006/relationships/slideLayout" Target="../slideLayouts/slideLayout144.xml"/><Relationship Id="rId8" Type="http://schemas.openxmlformats.org/officeDocument/2006/relationships/slideLayout" Target="../slideLayouts/slideLayout145.xml"/><Relationship Id="rId9" Type="http://schemas.openxmlformats.org/officeDocument/2006/relationships/slideLayout" Target="../slideLayouts/slideLayout146.xml"/><Relationship Id="rId10" Type="http://schemas.openxmlformats.org/officeDocument/2006/relationships/slideLayout" Target="../slideLayouts/slideLayout147.xml"/></Relationships>
</file>

<file path=ppt/slideMasters/_rels/slideMaster1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59.xml"/><Relationship Id="rId12" Type="http://schemas.openxmlformats.org/officeDocument/2006/relationships/theme" Target="../theme/theme14.xml"/><Relationship Id="rId1" Type="http://schemas.openxmlformats.org/officeDocument/2006/relationships/slideLayout" Target="../slideLayouts/slideLayout149.xml"/><Relationship Id="rId2" Type="http://schemas.openxmlformats.org/officeDocument/2006/relationships/slideLayout" Target="../slideLayouts/slideLayout150.xml"/><Relationship Id="rId3" Type="http://schemas.openxmlformats.org/officeDocument/2006/relationships/slideLayout" Target="../slideLayouts/slideLayout151.xml"/><Relationship Id="rId4" Type="http://schemas.openxmlformats.org/officeDocument/2006/relationships/slideLayout" Target="../slideLayouts/slideLayout152.xml"/><Relationship Id="rId5" Type="http://schemas.openxmlformats.org/officeDocument/2006/relationships/slideLayout" Target="../slideLayouts/slideLayout153.xml"/><Relationship Id="rId6" Type="http://schemas.openxmlformats.org/officeDocument/2006/relationships/slideLayout" Target="../slideLayouts/slideLayout154.xml"/><Relationship Id="rId7" Type="http://schemas.openxmlformats.org/officeDocument/2006/relationships/slideLayout" Target="../slideLayouts/slideLayout155.xml"/><Relationship Id="rId8" Type="http://schemas.openxmlformats.org/officeDocument/2006/relationships/slideLayout" Target="../slideLayouts/slideLayout156.xml"/><Relationship Id="rId9" Type="http://schemas.openxmlformats.org/officeDocument/2006/relationships/slideLayout" Target="../slideLayouts/slideLayout157.xml"/><Relationship Id="rId10" Type="http://schemas.openxmlformats.org/officeDocument/2006/relationships/slideLayout" Target="../slideLayouts/slideLayout158.xml"/></Relationships>
</file>

<file path=ppt/slideMasters/_rels/slideMaster1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70.xml"/><Relationship Id="rId12" Type="http://schemas.openxmlformats.org/officeDocument/2006/relationships/theme" Target="../theme/theme15.xml"/><Relationship Id="rId1" Type="http://schemas.openxmlformats.org/officeDocument/2006/relationships/slideLayout" Target="../slideLayouts/slideLayout160.xml"/><Relationship Id="rId2" Type="http://schemas.openxmlformats.org/officeDocument/2006/relationships/slideLayout" Target="../slideLayouts/slideLayout161.xml"/><Relationship Id="rId3" Type="http://schemas.openxmlformats.org/officeDocument/2006/relationships/slideLayout" Target="../slideLayouts/slideLayout162.xml"/><Relationship Id="rId4" Type="http://schemas.openxmlformats.org/officeDocument/2006/relationships/slideLayout" Target="../slideLayouts/slideLayout163.xml"/><Relationship Id="rId5" Type="http://schemas.openxmlformats.org/officeDocument/2006/relationships/slideLayout" Target="../slideLayouts/slideLayout164.xml"/><Relationship Id="rId6" Type="http://schemas.openxmlformats.org/officeDocument/2006/relationships/slideLayout" Target="../slideLayouts/slideLayout165.xml"/><Relationship Id="rId7" Type="http://schemas.openxmlformats.org/officeDocument/2006/relationships/slideLayout" Target="../slideLayouts/slideLayout166.xml"/><Relationship Id="rId8" Type="http://schemas.openxmlformats.org/officeDocument/2006/relationships/slideLayout" Target="../slideLayouts/slideLayout167.xml"/><Relationship Id="rId9" Type="http://schemas.openxmlformats.org/officeDocument/2006/relationships/slideLayout" Target="../slideLayouts/slideLayout168.xml"/><Relationship Id="rId10" Type="http://schemas.openxmlformats.org/officeDocument/2006/relationships/slideLayout" Target="../slideLayouts/slideLayout169.xml"/></Relationships>
</file>

<file path=ppt/slideMasters/_rels/slideMaster1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81.xml"/><Relationship Id="rId12" Type="http://schemas.openxmlformats.org/officeDocument/2006/relationships/theme" Target="../theme/theme16.xml"/><Relationship Id="rId1" Type="http://schemas.openxmlformats.org/officeDocument/2006/relationships/slideLayout" Target="../slideLayouts/slideLayout171.xml"/><Relationship Id="rId2" Type="http://schemas.openxmlformats.org/officeDocument/2006/relationships/slideLayout" Target="../slideLayouts/slideLayout172.xml"/><Relationship Id="rId3" Type="http://schemas.openxmlformats.org/officeDocument/2006/relationships/slideLayout" Target="../slideLayouts/slideLayout173.xml"/><Relationship Id="rId4" Type="http://schemas.openxmlformats.org/officeDocument/2006/relationships/slideLayout" Target="../slideLayouts/slideLayout174.xml"/><Relationship Id="rId5" Type="http://schemas.openxmlformats.org/officeDocument/2006/relationships/slideLayout" Target="../slideLayouts/slideLayout175.xml"/><Relationship Id="rId6" Type="http://schemas.openxmlformats.org/officeDocument/2006/relationships/slideLayout" Target="../slideLayouts/slideLayout176.xml"/><Relationship Id="rId7" Type="http://schemas.openxmlformats.org/officeDocument/2006/relationships/slideLayout" Target="../slideLayouts/slideLayout177.xml"/><Relationship Id="rId8" Type="http://schemas.openxmlformats.org/officeDocument/2006/relationships/slideLayout" Target="../slideLayouts/slideLayout178.xml"/><Relationship Id="rId9" Type="http://schemas.openxmlformats.org/officeDocument/2006/relationships/slideLayout" Target="../slideLayouts/slideLayout179.xml"/><Relationship Id="rId10" Type="http://schemas.openxmlformats.org/officeDocument/2006/relationships/slideLayout" Target="../slideLayouts/slideLayout180.xml"/></Relationships>
</file>

<file path=ppt/slideMasters/_rels/slideMaster1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92.xml"/><Relationship Id="rId12" Type="http://schemas.openxmlformats.org/officeDocument/2006/relationships/theme" Target="../theme/theme17.xml"/><Relationship Id="rId1" Type="http://schemas.openxmlformats.org/officeDocument/2006/relationships/slideLayout" Target="../slideLayouts/slideLayout182.xml"/><Relationship Id="rId2" Type="http://schemas.openxmlformats.org/officeDocument/2006/relationships/slideLayout" Target="../slideLayouts/slideLayout183.xml"/><Relationship Id="rId3" Type="http://schemas.openxmlformats.org/officeDocument/2006/relationships/slideLayout" Target="../slideLayouts/slideLayout184.xml"/><Relationship Id="rId4" Type="http://schemas.openxmlformats.org/officeDocument/2006/relationships/slideLayout" Target="../slideLayouts/slideLayout185.xml"/><Relationship Id="rId5" Type="http://schemas.openxmlformats.org/officeDocument/2006/relationships/slideLayout" Target="../slideLayouts/slideLayout186.xml"/><Relationship Id="rId6" Type="http://schemas.openxmlformats.org/officeDocument/2006/relationships/slideLayout" Target="../slideLayouts/slideLayout187.xml"/><Relationship Id="rId7" Type="http://schemas.openxmlformats.org/officeDocument/2006/relationships/slideLayout" Target="../slideLayouts/slideLayout188.xml"/><Relationship Id="rId8" Type="http://schemas.openxmlformats.org/officeDocument/2006/relationships/slideLayout" Target="../slideLayouts/slideLayout189.xml"/><Relationship Id="rId9" Type="http://schemas.openxmlformats.org/officeDocument/2006/relationships/slideLayout" Target="../slideLayouts/slideLayout190.xml"/><Relationship Id="rId10" Type="http://schemas.openxmlformats.org/officeDocument/2006/relationships/slideLayout" Target="../slideLayouts/slideLayout191.xml"/></Relationships>
</file>

<file path=ppt/slideMasters/_rels/slideMaster2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22.xml"/><Relationship Id="rId12" Type="http://schemas.openxmlformats.org/officeDocument/2006/relationships/theme" Target="../theme/theme2.xml"/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Relationship Id="rId9" Type="http://schemas.openxmlformats.org/officeDocument/2006/relationships/slideLayout" Target="../slideLayouts/slideLayout20.xml"/><Relationship Id="rId10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33.xml"/><Relationship Id="rId12" Type="http://schemas.openxmlformats.org/officeDocument/2006/relationships/slideLayout" Target="../slideLayouts/slideLayout34.xml"/><Relationship Id="rId13" Type="http://schemas.openxmlformats.org/officeDocument/2006/relationships/theme" Target="../theme/theme3.xml"/><Relationship Id="rId1" Type="http://schemas.openxmlformats.org/officeDocument/2006/relationships/slideLayout" Target="../slideLayouts/slideLayout23.xml"/><Relationship Id="rId2" Type="http://schemas.openxmlformats.org/officeDocument/2006/relationships/slideLayout" Target="../slideLayouts/slideLayout24.xml"/><Relationship Id="rId3" Type="http://schemas.openxmlformats.org/officeDocument/2006/relationships/slideLayout" Target="../slideLayouts/slideLayout25.xml"/><Relationship Id="rId4" Type="http://schemas.openxmlformats.org/officeDocument/2006/relationships/slideLayout" Target="../slideLayouts/slideLayout26.xml"/><Relationship Id="rId5" Type="http://schemas.openxmlformats.org/officeDocument/2006/relationships/slideLayout" Target="../slideLayouts/slideLayout27.xml"/><Relationship Id="rId6" Type="http://schemas.openxmlformats.org/officeDocument/2006/relationships/slideLayout" Target="../slideLayouts/slideLayout28.xml"/><Relationship Id="rId7" Type="http://schemas.openxmlformats.org/officeDocument/2006/relationships/slideLayout" Target="../slideLayouts/slideLayout29.xml"/><Relationship Id="rId8" Type="http://schemas.openxmlformats.org/officeDocument/2006/relationships/slideLayout" Target="../slideLayouts/slideLayout30.xml"/><Relationship Id="rId9" Type="http://schemas.openxmlformats.org/officeDocument/2006/relationships/slideLayout" Target="../slideLayouts/slideLayout31.xml"/><Relationship Id="rId10" Type="http://schemas.openxmlformats.org/officeDocument/2006/relationships/slideLayout" Target="../slideLayouts/slideLayout32.xml"/></Relationships>
</file>

<file path=ppt/slideMasters/_rels/slideMaster4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45.xml"/><Relationship Id="rId12" Type="http://schemas.openxmlformats.org/officeDocument/2006/relationships/theme" Target="../theme/theme4.xml"/><Relationship Id="rId1" Type="http://schemas.openxmlformats.org/officeDocument/2006/relationships/slideLayout" Target="../slideLayouts/slideLayout35.xml"/><Relationship Id="rId2" Type="http://schemas.openxmlformats.org/officeDocument/2006/relationships/slideLayout" Target="../slideLayouts/slideLayout36.xml"/><Relationship Id="rId3" Type="http://schemas.openxmlformats.org/officeDocument/2006/relationships/slideLayout" Target="../slideLayouts/slideLayout37.xml"/><Relationship Id="rId4" Type="http://schemas.openxmlformats.org/officeDocument/2006/relationships/slideLayout" Target="../slideLayouts/slideLayout38.xml"/><Relationship Id="rId5" Type="http://schemas.openxmlformats.org/officeDocument/2006/relationships/slideLayout" Target="../slideLayouts/slideLayout39.xml"/><Relationship Id="rId6" Type="http://schemas.openxmlformats.org/officeDocument/2006/relationships/slideLayout" Target="../slideLayouts/slideLayout40.xml"/><Relationship Id="rId7" Type="http://schemas.openxmlformats.org/officeDocument/2006/relationships/slideLayout" Target="../slideLayouts/slideLayout41.xml"/><Relationship Id="rId8" Type="http://schemas.openxmlformats.org/officeDocument/2006/relationships/slideLayout" Target="../slideLayouts/slideLayout42.xml"/><Relationship Id="rId9" Type="http://schemas.openxmlformats.org/officeDocument/2006/relationships/slideLayout" Target="../slideLayouts/slideLayout43.xml"/><Relationship Id="rId10" Type="http://schemas.openxmlformats.org/officeDocument/2006/relationships/slideLayout" Target="../slideLayouts/slideLayout44.xml"/></Relationships>
</file>

<file path=ppt/slideMasters/_rels/slideMaster5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56.xml"/><Relationship Id="rId12" Type="http://schemas.openxmlformats.org/officeDocument/2006/relationships/slideLayout" Target="../slideLayouts/slideLayout57.xml"/><Relationship Id="rId13" Type="http://schemas.openxmlformats.org/officeDocument/2006/relationships/slideLayout" Target="../slideLayouts/slideLayout58.xml"/><Relationship Id="rId14" Type="http://schemas.openxmlformats.org/officeDocument/2006/relationships/slideLayout" Target="../slideLayouts/slideLayout59.xml"/><Relationship Id="rId15" Type="http://schemas.openxmlformats.org/officeDocument/2006/relationships/theme" Target="../theme/theme5.xml"/><Relationship Id="rId1" Type="http://schemas.openxmlformats.org/officeDocument/2006/relationships/slideLayout" Target="../slideLayouts/slideLayout46.xml"/><Relationship Id="rId2" Type="http://schemas.openxmlformats.org/officeDocument/2006/relationships/slideLayout" Target="../slideLayouts/slideLayout47.xml"/><Relationship Id="rId3" Type="http://schemas.openxmlformats.org/officeDocument/2006/relationships/slideLayout" Target="../slideLayouts/slideLayout48.xml"/><Relationship Id="rId4" Type="http://schemas.openxmlformats.org/officeDocument/2006/relationships/slideLayout" Target="../slideLayouts/slideLayout49.xml"/><Relationship Id="rId5" Type="http://schemas.openxmlformats.org/officeDocument/2006/relationships/slideLayout" Target="../slideLayouts/slideLayout50.xml"/><Relationship Id="rId6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2.xml"/><Relationship Id="rId8" Type="http://schemas.openxmlformats.org/officeDocument/2006/relationships/slideLayout" Target="../slideLayouts/slideLayout53.xml"/><Relationship Id="rId9" Type="http://schemas.openxmlformats.org/officeDocument/2006/relationships/slideLayout" Target="../slideLayouts/slideLayout54.xml"/><Relationship Id="rId10" Type="http://schemas.openxmlformats.org/officeDocument/2006/relationships/slideLayout" Target="../slideLayouts/slideLayout55.xml"/></Relationships>
</file>

<file path=ppt/slideMasters/_rels/slideMaster6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70.xml"/><Relationship Id="rId12" Type="http://schemas.openxmlformats.org/officeDocument/2006/relationships/slideLayout" Target="../slideLayouts/slideLayout71.xml"/><Relationship Id="rId13" Type="http://schemas.openxmlformats.org/officeDocument/2006/relationships/theme" Target="../theme/theme6.xml"/><Relationship Id="rId1" Type="http://schemas.openxmlformats.org/officeDocument/2006/relationships/slideLayout" Target="../slideLayouts/slideLayout60.xml"/><Relationship Id="rId2" Type="http://schemas.openxmlformats.org/officeDocument/2006/relationships/slideLayout" Target="../slideLayouts/slideLayout61.xml"/><Relationship Id="rId3" Type="http://schemas.openxmlformats.org/officeDocument/2006/relationships/slideLayout" Target="../slideLayouts/slideLayout62.xml"/><Relationship Id="rId4" Type="http://schemas.openxmlformats.org/officeDocument/2006/relationships/slideLayout" Target="../slideLayouts/slideLayout63.xml"/><Relationship Id="rId5" Type="http://schemas.openxmlformats.org/officeDocument/2006/relationships/slideLayout" Target="../slideLayouts/slideLayout64.xml"/><Relationship Id="rId6" Type="http://schemas.openxmlformats.org/officeDocument/2006/relationships/slideLayout" Target="../slideLayouts/slideLayout65.xml"/><Relationship Id="rId7" Type="http://schemas.openxmlformats.org/officeDocument/2006/relationships/slideLayout" Target="../slideLayouts/slideLayout66.xml"/><Relationship Id="rId8" Type="http://schemas.openxmlformats.org/officeDocument/2006/relationships/slideLayout" Target="../slideLayouts/slideLayout67.xml"/><Relationship Id="rId9" Type="http://schemas.openxmlformats.org/officeDocument/2006/relationships/slideLayout" Target="../slideLayouts/slideLayout68.xml"/><Relationship Id="rId10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82.xml"/><Relationship Id="rId12" Type="http://schemas.openxmlformats.org/officeDocument/2006/relationships/theme" Target="../theme/theme7.xml"/><Relationship Id="rId1" Type="http://schemas.openxmlformats.org/officeDocument/2006/relationships/slideLayout" Target="../slideLayouts/slideLayout72.xml"/><Relationship Id="rId2" Type="http://schemas.openxmlformats.org/officeDocument/2006/relationships/slideLayout" Target="../slideLayouts/slideLayout73.xml"/><Relationship Id="rId3" Type="http://schemas.openxmlformats.org/officeDocument/2006/relationships/slideLayout" Target="../slideLayouts/slideLayout74.xml"/><Relationship Id="rId4" Type="http://schemas.openxmlformats.org/officeDocument/2006/relationships/slideLayout" Target="../slideLayouts/slideLayout75.xml"/><Relationship Id="rId5" Type="http://schemas.openxmlformats.org/officeDocument/2006/relationships/slideLayout" Target="../slideLayouts/slideLayout76.xml"/><Relationship Id="rId6" Type="http://schemas.openxmlformats.org/officeDocument/2006/relationships/slideLayout" Target="../slideLayouts/slideLayout77.xml"/><Relationship Id="rId7" Type="http://schemas.openxmlformats.org/officeDocument/2006/relationships/slideLayout" Target="../slideLayouts/slideLayout78.xml"/><Relationship Id="rId8" Type="http://schemas.openxmlformats.org/officeDocument/2006/relationships/slideLayout" Target="../slideLayouts/slideLayout79.xml"/><Relationship Id="rId9" Type="http://schemas.openxmlformats.org/officeDocument/2006/relationships/slideLayout" Target="../slideLayouts/slideLayout80.xml"/><Relationship Id="rId10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93.xml"/><Relationship Id="rId12" Type="http://schemas.openxmlformats.org/officeDocument/2006/relationships/theme" Target="../theme/theme8.xml"/><Relationship Id="rId1" Type="http://schemas.openxmlformats.org/officeDocument/2006/relationships/slideLayout" Target="../slideLayouts/slideLayout83.xml"/><Relationship Id="rId2" Type="http://schemas.openxmlformats.org/officeDocument/2006/relationships/slideLayout" Target="../slideLayouts/slideLayout84.xml"/><Relationship Id="rId3" Type="http://schemas.openxmlformats.org/officeDocument/2006/relationships/slideLayout" Target="../slideLayouts/slideLayout85.xml"/><Relationship Id="rId4" Type="http://schemas.openxmlformats.org/officeDocument/2006/relationships/slideLayout" Target="../slideLayouts/slideLayout86.xml"/><Relationship Id="rId5" Type="http://schemas.openxmlformats.org/officeDocument/2006/relationships/slideLayout" Target="../slideLayouts/slideLayout87.xml"/><Relationship Id="rId6" Type="http://schemas.openxmlformats.org/officeDocument/2006/relationships/slideLayout" Target="../slideLayouts/slideLayout88.xml"/><Relationship Id="rId7" Type="http://schemas.openxmlformats.org/officeDocument/2006/relationships/slideLayout" Target="../slideLayouts/slideLayout89.xml"/><Relationship Id="rId8" Type="http://schemas.openxmlformats.org/officeDocument/2006/relationships/slideLayout" Target="../slideLayouts/slideLayout90.xml"/><Relationship Id="rId9" Type="http://schemas.openxmlformats.org/officeDocument/2006/relationships/slideLayout" Target="../slideLayouts/slideLayout91.xml"/><Relationship Id="rId10" Type="http://schemas.openxmlformats.org/officeDocument/2006/relationships/slideLayout" Target="../slideLayouts/slideLayout92.xml"/></Relationships>
</file>

<file path=ppt/slideMasters/_rels/slideMaster9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04.xml"/><Relationship Id="rId12" Type="http://schemas.openxmlformats.org/officeDocument/2006/relationships/theme" Target="../theme/theme9.xml"/><Relationship Id="rId1" Type="http://schemas.openxmlformats.org/officeDocument/2006/relationships/slideLayout" Target="../slideLayouts/slideLayout94.xml"/><Relationship Id="rId2" Type="http://schemas.openxmlformats.org/officeDocument/2006/relationships/slideLayout" Target="../slideLayouts/slideLayout95.xml"/><Relationship Id="rId3" Type="http://schemas.openxmlformats.org/officeDocument/2006/relationships/slideLayout" Target="../slideLayouts/slideLayout96.xml"/><Relationship Id="rId4" Type="http://schemas.openxmlformats.org/officeDocument/2006/relationships/slideLayout" Target="../slideLayouts/slideLayout97.xml"/><Relationship Id="rId5" Type="http://schemas.openxmlformats.org/officeDocument/2006/relationships/slideLayout" Target="../slideLayouts/slideLayout98.xml"/><Relationship Id="rId6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0.xml"/><Relationship Id="rId8" Type="http://schemas.openxmlformats.org/officeDocument/2006/relationships/slideLayout" Target="../slideLayouts/slideLayout101.xml"/><Relationship Id="rId9" Type="http://schemas.openxmlformats.org/officeDocument/2006/relationships/slideLayout" Target="../slideLayouts/slideLayout102.xml"/><Relationship Id="rId10" Type="http://schemas.openxmlformats.org/officeDocument/2006/relationships/slideLayout" Target="../slideLayouts/slideLayout103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F90E-3115-BC43-A6E9-9AABA96BD431}" type="datetimeFigureOut">
              <a:rPr lang="it-IT" smtClean="0"/>
              <a:t>12/07/16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F082D-4E42-E74B-9902-A62441775A73}" type="slidenum">
              <a:rPr lang="it-IT" smtClean="0"/>
              <a:t>‹n.›</a:t>
            </a:fld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404803013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7375642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42" r:id="rId1"/>
    <p:sldLayoutId id="2147483943" r:id="rId2"/>
    <p:sldLayoutId id="2147483944" r:id="rId3"/>
    <p:sldLayoutId id="2147483945" r:id="rId4"/>
    <p:sldLayoutId id="2147483946" r:id="rId5"/>
    <p:sldLayoutId id="2147483947" r:id="rId6"/>
    <p:sldLayoutId id="2147483948" r:id="rId7"/>
    <p:sldLayoutId id="2147483949" r:id="rId8"/>
    <p:sldLayoutId id="2147483950" r:id="rId9"/>
    <p:sldLayoutId id="2147483951" r:id="rId10"/>
    <p:sldLayoutId id="214748395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04" tIns="45503" rIns="91004" bIns="45503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94"/>
            <a:ext cx="8229600" cy="4525963"/>
          </a:xfrm>
          <a:prstGeom prst="rect">
            <a:avLst/>
          </a:prstGeom>
        </p:spPr>
        <p:txBody>
          <a:bodyPr vert="horz" lIns="91004" tIns="45503" rIns="91004" bIns="45503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450"/>
            <a:ext cx="2133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pPr defTabSz="455031">
                <a:buFont typeface="Times New Roman" pitchFamily="18" charset="0"/>
                <a:buNone/>
              </a:pPr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1" y="6356450"/>
            <a:ext cx="2895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450"/>
            <a:ext cx="2133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pPr defTabSz="455031">
                <a:buFont typeface="Times New Roman" pitchFamily="18" charset="0"/>
                <a:buNone/>
              </a:pPr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407942032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54" r:id="rId1"/>
    <p:sldLayoutId id="2147483955" r:id="rId2"/>
    <p:sldLayoutId id="2147483956" r:id="rId3"/>
    <p:sldLayoutId id="2147483957" r:id="rId4"/>
    <p:sldLayoutId id="2147483958" r:id="rId5"/>
    <p:sldLayoutId id="2147483959" r:id="rId6"/>
    <p:sldLayoutId id="2147483960" r:id="rId7"/>
    <p:sldLayoutId id="2147483961" r:id="rId8"/>
    <p:sldLayoutId id="2147483962" r:id="rId9"/>
    <p:sldLayoutId id="2147483963" r:id="rId10"/>
    <p:sldLayoutId id="2147483964" r:id="rId11"/>
  </p:sldLayoutIdLst>
  <p:txStyles>
    <p:titleStyle>
      <a:lvl1pPr algn="ctr" defTabSz="45503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307" indent="-341307" algn="l" defTabSz="45503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454" indent="-284438" algn="l" defTabSz="45503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637" indent="-227511" algn="l" defTabSz="45503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2683" indent="-227511" algn="l" defTabSz="45503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740" indent="-227511" algn="l" defTabSz="45503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2803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7838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2895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7924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031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096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16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21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279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0317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5368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0405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77000">
              <a:schemeClr val="tx1"/>
            </a:gs>
            <a:gs pos="0">
              <a:schemeClr val="tx1"/>
            </a:gs>
            <a:gs pos="82000">
              <a:schemeClr val="tx1">
                <a:lumMod val="85000"/>
                <a:lumOff val="15000"/>
              </a:schemeClr>
            </a:gs>
            <a:gs pos="87000">
              <a:schemeClr val="tx1"/>
            </a:gs>
            <a:gs pos="92000">
              <a:schemeClr val="tx1">
                <a:lumMod val="85000"/>
                <a:lumOff val="15000"/>
              </a:schemeClr>
            </a:gs>
            <a:gs pos="65000">
              <a:schemeClr val="tx1">
                <a:lumMod val="95000"/>
                <a:lumOff val="5000"/>
              </a:schemeClr>
            </a:gs>
            <a:gs pos="72000">
              <a:schemeClr val="tx1">
                <a:lumMod val="85000"/>
                <a:lumOff val="15000"/>
              </a:schemeClr>
            </a:gs>
            <a:gs pos="97000">
              <a:schemeClr val="tx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FDAB63AF-26F7-4AFD-A2C4-2573E424CB86}" type="datetime1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defTabSz="914400"/>
              <a:t>12/07/16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defTabSz="914400"/>
              <a:t>‹n.›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71046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6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iming>
    <p:tnLst>
      <p:par>
        <p:cTn xmlns:p14="http://schemas.microsoft.com/office/powerpoint/2010/main" id="1" dur="indefinite" restart="never" nodeType="tmRoot"/>
      </p:par>
    </p:tnLst>
  </p:timing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bg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bg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bg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bg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bg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398461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8" r:id="rId1"/>
    <p:sldLayoutId id="2147483979" r:id="rId2"/>
    <p:sldLayoutId id="2147483980" r:id="rId3"/>
    <p:sldLayoutId id="2147483981" r:id="rId4"/>
    <p:sldLayoutId id="2147483982" r:id="rId5"/>
    <p:sldLayoutId id="2147483983" r:id="rId6"/>
    <p:sldLayoutId id="2147483984" r:id="rId7"/>
    <p:sldLayoutId id="2147483985" r:id="rId8"/>
    <p:sldLayoutId id="2147483986" r:id="rId9"/>
    <p:sldLayoutId id="2147483987" r:id="rId10"/>
    <p:sldLayoutId id="214748398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4818253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86" r:id="rId1"/>
    <p:sldLayoutId id="2147484087" r:id="rId2"/>
    <p:sldLayoutId id="2147484088" r:id="rId3"/>
    <p:sldLayoutId id="2147484089" r:id="rId4"/>
    <p:sldLayoutId id="2147484090" r:id="rId5"/>
    <p:sldLayoutId id="2147484091" r:id="rId6"/>
    <p:sldLayoutId id="2147484092" r:id="rId7"/>
    <p:sldLayoutId id="2147484093" r:id="rId8"/>
    <p:sldLayoutId id="2147484094" r:id="rId9"/>
    <p:sldLayoutId id="2147484095" r:id="rId10"/>
    <p:sldLayoutId id="2147484096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3327280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98" r:id="rId1"/>
    <p:sldLayoutId id="2147484099" r:id="rId2"/>
    <p:sldLayoutId id="2147484100" r:id="rId3"/>
    <p:sldLayoutId id="2147484101" r:id="rId4"/>
    <p:sldLayoutId id="2147484102" r:id="rId5"/>
    <p:sldLayoutId id="2147484103" r:id="rId6"/>
    <p:sldLayoutId id="2147484104" r:id="rId7"/>
    <p:sldLayoutId id="2147484105" r:id="rId8"/>
    <p:sldLayoutId id="2147484106" r:id="rId9"/>
    <p:sldLayoutId id="2147484107" r:id="rId10"/>
    <p:sldLayoutId id="214748410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68505808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10" r:id="rId1"/>
    <p:sldLayoutId id="2147484111" r:id="rId2"/>
    <p:sldLayoutId id="2147484112" r:id="rId3"/>
    <p:sldLayoutId id="2147484113" r:id="rId4"/>
    <p:sldLayoutId id="2147484114" r:id="rId5"/>
    <p:sldLayoutId id="2147484115" r:id="rId6"/>
    <p:sldLayoutId id="2147484116" r:id="rId7"/>
    <p:sldLayoutId id="2147484117" r:id="rId8"/>
    <p:sldLayoutId id="2147484118" r:id="rId9"/>
    <p:sldLayoutId id="2147484119" r:id="rId10"/>
    <p:sldLayoutId id="214748412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D3F90E-3115-BC43-A6E9-9AABA96BD431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81F082D-4E42-E74B-9902-A62441775A73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2463531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122" r:id="rId1"/>
    <p:sldLayoutId id="2147484123" r:id="rId2"/>
    <p:sldLayoutId id="2147484124" r:id="rId3"/>
    <p:sldLayoutId id="2147484125" r:id="rId4"/>
    <p:sldLayoutId id="2147484126" r:id="rId5"/>
    <p:sldLayoutId id="2147484127" r:id="rId6"/>
    <p:sldLayoutId id="2147484128" r:id="rId7"/>
    <p:sldLayoutId id="2147484129" r:id="rId8"/>
    <p:sldLayoutId id="2147484130" r:id="rId9"/>
    <p:sldLayoutId id="2147484131" r:id="rId10"/>
    <p:sldLayoutId id="2147484132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635425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8" r:id="rId1"/>
    <p:sldLayoutId id="2147483699" r:id="rId2"/>
    <p:sldLayoutId id="2147483700" r:id="rId3"/>
    <p:sldLayoutId id="2147483701" r:id="rId4"/>
    <p:sldLayoutId id="2147483702" r:id="rId5"/>
    <p:sldLayoutId id="2147483703" r:id="rId6"/>
    <p:sldLayoutId id="2147483704" r:id="rId7"/>
    <p:sldLayoutId id="2147483705" r:id="rId8"/>
    <p:sldLayoutId id="2147483706" r:id="rId9"/>
    <p:sldLayoutId id="2147483707" r:id="rId10"/>
    <p:sldLayoutId id="2147483708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69731" y="178598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69731" y="1821659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7" tIns="35717" rIns="35717" bIns="35717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397105" y="6509742"/>
            <a:ext cx="340869" cy="272186"/>
          </a:xfrm>
          <a:prstGeom prst="rect">
            <a:avLst/>
          </a:prstGeom>
          <a:ln w="12700">
            <a:miter lim="400000"/>
          </a:ln>
        </p:spPr>
        <p:txBody>
          <a:bodyPr wrap="none" lIns="35717" tIns="35717" rIns="35717" bIns="35717">
            <a:spAutoFit/>
          </a:bodyPr>
          <a:lstStyle>
            <a:lvl1pPr>
              <a:defRPr sz="1300"/>
            </a:lvl1pPr>
          </a:lstStyle>
          <a:p>
            <a:pPr algn="ctr" defTabSz="410751" hangingPunct="0"/>
            <a:fld id="{86CB4B4D-7CA3-9044-876B-883B54F8677D}" type="slidenum">
              <a:rPr ker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rPr>
              <a:pPr algn="ctr" defTabSz="410751" hangingPunct="0"/>
              <a:t>‹n.›</a:t>
            </a:fld>
            <a:endParaRPr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2944437867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10" r:id="rId1"/>
    <p:sldLayoutId id="2147483711" r:id="rId2"/>
    <p:sldLayoutId id="2147483712" r:id="rId3"/>
    <p:sldLayoutId id="2147483713" r:id="rId4"/>
    <p:sldLayoutId id="2147483714" r:id="rId5"/>
    <p:sldLayoutId id="2147483715" r:id="rId6"/>
    <p:sldLayoutId id="2147483716" r:id="rId7"/>
    <p:sldLayoutId id="2147483717" r:id="rId8"/>
    <p:sldLayoutId id="2147483718" r:id="rId9"/>
    <p:sldLayoutId id="2147483719" r:id="rId10"/>
    <p:sldLayoutId id="2147483720" r:id="rId11"/>
    <p:sldLayoutId id="2147483722" r:id="rId12"/>
  </p:sldLayoutIdLst>
  <p:transition xmlns:p14="http://schemas.microsoft.com/office/powerpoint/2010/main" spd="med"/>
  <p:txStyles>
    <p:title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1252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62505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93758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25011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1562640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1875168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2187696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2500224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2812752" marR="0" indent="-312528" algn="l" defTabSz="410751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7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457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186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915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643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372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5101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829" algn="ctr" defTabSz="410751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6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E82E295-49E1-2640-9EF8-286FB2BE91E8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8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6B4119-ACC0-7746-A914-A3127E52D13D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0178767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  <p:sldLayoutId id="2147483732" r:id="rId9"/>
    <p:sldLayoutId id="2147483733" r:id="rId10"/>
    <p:sldLayoutId id="2147483734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>
            <a:spLocks noGrp="1"/>
          </p:cNvSpPr>
          <p:nvPr>
            <p:ph type="title"/>
          </p:nvPr>
        </p:nvSpPr>
        <p:spPr>
          <a:xfrm>
            <a:off x="669727" y="178594"/>
            <a:ext cx="7804547" cy="1518047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03" tIns="35703" rIns="35703" bIns="35703" anchor="ctr">
            <a:normAutofit/>
          </a:bodyPr>
          <a:lstStyle/>
          <a:p>
            <a:r>
              <a:t>Titolo Testo</a:t>
            </a:r>
          </a:p>
        </p:txBody>
      </p:sp>
      <p:sp>
        <p:nvSpPr>
          <p:cNvPr id="3" name="Shape 3"/>
          <p:cNvSpPr>
            <a:spLocks noGrp="1"/>
          </p:cNvSpPr>
          <p:nvPr>
            <p:ph type="body" idx="1"/>
          </p:nvPr>
        </p:nvSpPr>
        <p:spPr>
          <a:xfrm>
            <a:off x="669727" y="1821656"/>
            <a:ext cx="7804547" cy="4420195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03" tIns="35703" rIns="35703" bIns="35703" anchor="ctr">
            <a:normAutofit/>
          </a:bodyPr>
          <a:lstStyle/>
          <a:p>
            <a:r>
              <a:t>Corpo livello uno</a:t>
            </a:r>
          </a:p>
          <a:p>
            <a:pPr lvl="1"/>
            <a:r>
              <a:t>Corpo livello due</a:t>
            </a:r>
          </a:p>
          <a:p>
            <a:pPr lvl="2"/>
            <a:r>
              <a:t>Corpo livello tre</a:t>
            </a:r>
          </a:p>
          <a:p>
            <a:pPr lvl="3"/>
            <a:r>
              <a:t>Corpo livello quattro</a:t>
            </a:r>
          </a:p>
          <a:p>
            <a:pPr lvl="4"/>
            <a:r>
              <a:t>Corpo livello cinque</a:t>
            </a:r>
          </a:p>
        </p:txBody>
      </p:sp>
      <p:sp>
        <p:nvSpPr>
          <p:cNvPr id="4" name="Shape 4"/>
          <p:cNvSpPr>
            <a:spLocks noGrp="1"/>
          </p:cNvSpPr>
          <p:nvPr>
            <p:ph type="sldNum" sz="quarter" idx="2"/>
          </p:nvPr>
        </p:nvSpPr>
        <p:spPr>
          <a:xfrm>
            <a:off x="4397108" y="6509743"/>
            <a:ext cx="340869" cy="272186"/>
          </a:xfrm>
          <a:prstGeom prst="rect">
            <a:avLst/>
          </a:prstGeom>
          <a:ln w="12700">
            <a:miter lim="400000"/>
          </a:ln>
        </p:spPr>
        <p:txBody>
          <a:bodyPr wrap="none" lIns="35703" tIns="35703" rIns="35703" bIns="35703">
            <a:spAutoFit/>
          </a:bodyPr>
          <a:lstStyle>
            <a:lvl1pPr>
              <a:defRPr sz="1300"/>
            </a:lvl1pPr>
          </a:lstStyle>
          <a:p>
            <a:pPr algn="ctr" defTabSz="410604" hangingPunct="0">
              <a:buFont typeface="Times New Roman" pitchFamily="18" charset="0"/>
              <a:buNone/>
            </a:pPr>
            <a:fld id="{86CB4B4D-7CA3-9044-876B-883B54F8677D}" type="slidenum">
              <a:rPr lang="it-IT" kern="0" smtClean="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rPr>
              <a:pPr algn="ctr" defTabSz="410604" hangingPunct="0">
                <a:buFont typeface="Times New Roman" pitchFamily="18" charset="0"/>
                <a:buNone/>
              </a:pPr>
              <a:t>‹n.›</a:t>
            </a:fld>
            <a:endParaRPr lang="it-IT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1691062774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764" r:id="rId1"/>
    <p:sldLayoutId id="2147483765" r:id="rId2"/>
    <p:sldLayoutId id="2147483766" r:id="rId3"/>
    <p:sldLayoutId id="2147483767" r:id="rId4"/>
    <p:sldLayoutId id="2147483768" r:id="rId5"/>
    <p:sldLayoutId id="2147483769" r:id="rId6"/>
    <p:sldLayoutId id="2147483770" r:id="rId7"/>
    <p:sldLayoutId id="2147483771" r:id="rId8"/>
    <p:sldLayoutId id="2147483772" r:id="rId9"/>
    <p:sldLayoutId id="2147483773" r:id="rId10"/>
    <p:sldLayoutId id="2147483774" r:id="rId11"/>
    <p:sldLayoutId id="2147483775" r:id="rId12"/>
    <p:sldLayoutId id="2147483776" r:id="rId13"/>
    <p:sldLayoutId id="2147483777" r:id="rId14"/>
  </p:sldLayoutIdLst>
  <p:transition xmlns:p14="http://schemas.microsoft.com/office/powerpoint/2010/main" spd="med"/>
  <p:txStyles>
    <p:titleStyle>
      <a:lvl1pPr marL="0" marR="0" indent="0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671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341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013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684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356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025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4698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368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6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titleStyle>
    <p:bodyStyle>
      <a:lvl1pPr marL="312416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1pPr>
      <a:lvl2pPr marL="624832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2pPr>
      <a:lvl3pPr marL="937248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3pPr>
      <a:lvl4pPr marL="1249664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4pPr>
      <a:lvl5pPr marL="1562080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5pPr>
      <a:lvl6pPr marL="1874496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6pPr>
      <a:lvl7pPr marL="2186912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7pPr>
      <a:lvl8pPr marL="2499328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8pPr>
      <a:lvl9pPr marL="2811744" marR="0" indent="-312416" algn="l" defTabSz="410604" rtl="0" latinLnBrk="0">
        <a:lnSpc>
          <a:spcPct val="100000"/>
        </a:lnSpc>
        <a:spcBef>
          <a:spcPts val="2953"/>
        </a:spcBef>
        <a:spcAft>
          <a:spcPts val="0"/>
        </a:spcAft>
        <a:buClrTx/>
        <a:buSzPct val="75000"/>
        <a:buFontTx/>
        <a:buChar char="•"/>
        <a:tabLst/>
        <a:defRPr sz="2700" b="0" i="0" u="none" strike="noStrike" cap="none" spc="0" baseline="0">
          <a:ln>
            <a:noFill/>
          </a:ln>
          <a:solidFill>
            <a:srgbClr val="FFFFFF"/>
          </a:solidFill>
          <a:uFillTx/>
          <a:latin typeface="+mn-lt"/>
          <a:ea typeface="+mn-ea"/>
          <a:cs typeface="+mn-cs"/>
          <a:sym typeface="Helvetica Light"/>
        </a:defRPr>
      </a:lvl9pPr>
    </p:bodyStyle>
    <p:otherStyle>
      <a:lvl1pPr marL="0" marR="0" indent="0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1pPr>
      <a:lvl2pPr marL="0" marR="0" indent="160671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2pPr>
      <a:lvl3pPr marL="0" marR="0" indent="321341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3pPr>
      <a:lvl4pPr marL="0" marR="0" indent="482013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4pPr>
      <a:lvl5pPr marL="0" marR="0" indent="642684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5pPr>
      <a:lvl6pPr marL="0" marR="0" indent="803356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6pPr>
      <a:lvl7pPr marL="0" marR="0" indent="964025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7pPr>
      <a:lvl8pPr marL="0" marR="0" indent="1124698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8pPr>
      <a:lvl9pPr marL="0" marR="0" indent="1285368" algn="ctr" defTabSz="410604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300" b="0" i="0" u="none" strike="noStrike" cap="none" spc="0" baseline="0">
          <a:ln>
            <a:noFill/>
          </a:ln>
          <a:solidFill>
            <a:schemeClr val="tx1"/>
          </a:solidFill>
          <a:uFillTx/>
          <a:latin typeface="+mn-lt"/>
          <a:ea typeface="+mn-ea"/>
          <a:cs typeface="+mn-cs"/>
          <a:sym typeface="Helvetica Light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004" tIns="45503" rIns="91004" bIns="45503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92"/>
            <a:ext cx="8229600" cy="4525963"/>
          </a:xfrm>
          <a:prstGeom prst="rect">
            <a:avLst/>
          </a:prstGeom>
        </p:spPr>
        <p:txBody>
          <a:bodyPr vert="horz" lIns="91004" tIns="45503" rIns="91004" bIns="45503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442"/>
            <a:ext cx="2133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fld id="{5E2ABF6E-12D6-5248-B468-52C3C9BAFE39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pPr defTabSz="455031">
                <a:buFont typeface="Times New Roman" pitchFamily="18" charset="0"/>
                <a:buNone/>
              </a:pPr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1" y="6356442"/>
            <a:ext cx="2895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442"/>
            <a:ext cx="2133600" cy="365125"/>
          </a:xfrm>
          <a:prstGeom prst="rect">
            <a:avLst/>
          </a:prstGeom>
        </p:spPr>
        <p:txBody>
          <a:bodyPr vert="horz" lIns="91004" tIns="45503" rIns="91004" bIns="45503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455031">
              <a:buFont typeface="Times New Roman" pitchFamily="18" charset="0"/>
              <a:buNone/>
            </a:pPr>
            <a:fld id="{7BE0B7E1-CC52-C948-BF17-FC1750B73F37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pPr defTabSz="455031">
                <a:buFont typeface="Times New Roman" pitchFamily="18" charset="0"/>
                <a:buNone/>
              </a:pPr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279004018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  <p:sldLayoutId id="2147483816" r:id="rId12"/>
  </p:sldLayoutIdLst>
  <p:txStyles>
    <p:titleStyle>
      <a:lvl1pPr algn="ctr" defTabSz="455031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1307" indent="-341307" algn="l" defTabSz="455031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9454" indent="-284438" algn="l" defTabSz="455031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37637" indent="-227511" algn="l" defTabSz="455031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592683" indent="-227511" algn="l" defTabSz="455031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47740" indent="-227511" algn="l" defTabSz="455031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02803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57838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12895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67924" indent="-227511" algn="l" defTabSz="455031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5031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0096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6516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0210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75279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30317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85368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40405" algn="l" defTabSz="455031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B6B19A94-CD8A-4B2A-9617-FE8AD244761A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6EDE24C0-FDBC-4C02-A401-4F540B36D23B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 defTabSz="914400"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17260058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18" r:id="rId1"/>
    <p:sldLayoutId id="2147483819" r:id="rId2"/>
    <p:sldLayoutId id="2147483820" r:id="rId3"/>
    <p:sldLayoutId id="2147483821" r:id="rId4"/>
    <p:sldLayoutId id="2147483822" r:id="rId5"/>
    <p:sldLayoutId id="2147483823" r:id="rId6"/>
    <p:sldLayoutId id="2147483824" r:id="rId7"/>
    <p:sldLayoutId id="2147483825" r:id="rId8"/>
    <p:sldLayoutId id="2147483826" r:id="rId9"/>
    <p:sldLayoutId id="2147483827" r:id="rId10"/>
    <p:sldLayoutId id="214748382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DAE806F-E435-7146-84B8-C29413D63D54}" type="datetimeFigureOut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D008C7-7852-C64E-A8DA-11A59B08229A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48692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30" r:id="rId1"/>
    <p:sldLayoutId id="2147483831" r:id="rId2"/>
    <p:sldLayoutId id="2147483832" r:id="rId3"/>
    <p:sldLayoutId id="2147483833" r:id="rId4"/>
    <p:sldLayoutId id="2147483834" r:id="rId5"/>
    <p:sldLayoutId id="2147483835" r:id="rId6"/>
    <p:sldLayoutId id="2147483836" r:id="rId7"/>
    <p:sldLayoutId id="2147483837" r:id="rId8"/>
    <p:sldLayoutId id="2147483838" r:id="rId9"/>
    <p:sldLayoutId id="2147483839" r:id="rId10"/>
    <p:sldLayoutId id="2147483840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stile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gli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46CCD3E-AB5D-7540-B642-EDD18B540A2A}" type="datetime1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12/07/16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EEAE07-21A4-2747-B830-939E913CA0C5}" type="slidenum">
              <a:rPr lang="it-IT" smtClean="0">
                <a:solidFill>
                  <a:prstClr val="black">
                    <a:tint val="75000"/>
                  </a:prstClr>
                </a:solidFill>
                <a:latin typeface="Calibri"/>
              </a:rPr>
              <a:pPr/>
              <a:t>‹n.›</a:t>
            </a:fld>
            <a:endParaRPr lang="it-IT">
              <a:solidFill>
                <a:prstClr val="black">
                  <a:tint val="75000"/>
                </a:prst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038831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02" r:id="rId1"/>
    <p:sldLayoutId id="2147483903" r:id="rId2"/>
    <p:sldLayoutId id="2147483904" r:id="rId3"/>
    <p:sldLayoutId id="2147483905" r:id="rId4"/>
    <p:sldLayoutId id="2147483906" r:id="rId5"/>
    <p:sldLayoutId id="2147483907" r:id="rId6"/>
    <p:sldLayoutId id="2147483908" r:id="rId7"/>
    <p:sldLayoutId id="2147483909" r:id="rId8"/>
    <p:sldLayoutId id="2147483910" r:id="rId9"/>
    <p:sldLayoutId id="2147483911" r:id="rId10"/>
    <p:sldLayoutId id="2147483912" r:id="rId11"/>
  </p:sldLayoutIdLst>
  <p:hf hdr="0" ftr="0" dt="0"/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image" Target="../media/image11.jpg"/><Relationship Id="rId13" Type="http://schemas.openxmlformats.org/officeDocument/2006/relationships/image" Target="../media/image12.jpeg"/><Relationship Id="rId14" Type="http://schemas.openxmlformats.org/officeDocument/2006/relationships/image" Target="../media/image13.jpeg"/><Relationship Id="rId15" Type="http://schemas.openxmlformats.org/officeDocument/2006/relationships/image" Target="../media/image14.png"/><Relationship Id="rId16" Type="http://schemas.openxmlformats.org/officeDocument/2006/relationships/image" Target="../media/image15.jpeg"/><Relationship Id="rId17" Type="http://schemas.openxmlformats.org/officeDocument/2006/relationships/image" Target="../media/image16.png"/><Relationship Id="rId1" Type="http://schemas.openxmlformats.org/officeDocument/2006/relationships/slideLayout" Target="../slideLayouts/slideLayout11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png"/><Relationship Id="rId4" Type="http://schemas.openxmlformats.org/officeDocument/2006/relationships/hyperlink" Target="https://events.kuoni-dmc.com/ei9/images/EWASS16/Abstracts/All_abstracts/EWASS16abstract01153.pdf" TargetMode="External"/><Relationship Id="rId5" Type="http://schemas.openxmlformats.org/officeDocument/2006/relationships/image" Target="../media/image4.png"/><Relationship Id="rId6" Type="http://schemas.openxmlformats.org/officeDocument/2006/relationships/image" Target="../media/image5.jpeg"/><Relationship Id="rId7" Type="http://schemas.openxmlformats.org/officeDocument/2006/relationships/image" Target="../media/image6.png"/><Relationship Id="rId8" Type="http://schemas.openxmlformats.org/officeDocument/2006/relationships/image" Target="../media/image7.png"/><Relationship Id="rId9" Type="http://schemas.openxmlformats.org/officeDocument/2006/relationships/image" Target="../media/image8.png"/><Relationship Id="rId10" Type="http://schemas.openxmlformats.org/officeDocument/2006/relationships/image" Target="../media/image9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microsoft.com/office/2007/relationships/hdphoto" Target="../media/hdphoto1.wdp"/><Relationship Id="rId5" Type="http://schemas.openxmlformats.org/officeDocument/2006/relationships/image" Target="../media/image42.png"/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jpeg"/><Relationship Id="rId4" Type="http://schemas.microsoft.com/office/2007/relationships/hdphoto" Target="../media/hdphoto1.wdp"/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0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4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1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47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4" Type="http://schemas.openxmlformats.org/officeDocument/2006/relationships/image" Target="../media/image49.png"/><Relationship Id="rId5" Type="http://schemas.openxmlformats.org/officeDocument/2006/relationships/image" Target="../media/image50.png"/><Relationship Id="rId6" Type="http://schemas.openxmlformats.org/officeDocument/2006/relationships/image" Target="../media/image51.png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4" Type="http://schemas.openxmlformats.org/officeDocument/2006/relationships/image" Target="../media/image53.png"/><Relationship Id="rId5" Type="http://schemas.openxmlformats.org/officeDocument/2006/relationships/image" Target="../media/image54.png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4" Type="http://schemas.openxmlformats.org/officeDocument/2006/relationships/image" Target="../media/image55.jpeg"/><Relationship Id="rId5" Type="http://schemas.openxmlformats.org/officeDocument/2006/relationships/image" Target="../media/image56.jpg"/><Relationship Id="rId6" Type="http://schemas.openxmlformats.org/officeDocument/2006/relationships/image" Target="../media/image57.jp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8.jpeg"/><Relationship Id="rId4" Type="http://schemas.openxmlformats.org/officeDocument/2006/relationships/image" Target="../media/image59.pn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.xml"/><Relationship Id="rId2" Type="http://schemas.openxmlformats.org/officeDocument/2006/relationships/image" Target="../media/image17.jpg"/><Relationship Id="rId3" Type="http://schemas.openxmlformats.org/officeDocument/2006/relationships/image" Target="../media/image18.jpg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Relationship Id="rId2" Type="http://schemas.openxmlformats.org/officeDocument/2006/relationships/image" Target="../media/image60.png"/><Relationship Id="rId3" Type="http://schemas.openxmlformats.org/officeDocument/2006/relationships/image" Target="../media/image61.pn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3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6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10.jpe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jpg"/><Relationship Id="rId9" Type="http://schemas.openxmlformats.org/officeDocument/2006/relationships/image" Target="../media/image68.jpg"/><Relationship Id="rId10" Type="http://schemas.openxmlformats.org/officeDocument/2006/relationships/image" Target="../media/image69.jpg"/><Relationship Id="rId1" Type="http://schemas.openxmlformats.org/officeDocument/2006/relationships/slideLayout" Target="../slideLayouts/slideLayout150.xml"/><Relationship Id="rId2" Type="http://schemas.openxmlformats.org/officeDocument/2006/relationships/notesSlide" Target="../notesSlides/notesSlide19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6.xml"/><Relationship Id="rId2" Type="http://schemas.openxmlformats.org/officeDocument/2006/relationships/image" Target="../media/image38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4" Type="http://schemas.openxmlformats.org/officeDocument/2006/relationships/image" Target="../media/image71.png"/><Relationship Id="rId5" Type="http://schemas.openxmlformats.org/officeDocument/2006/relationships/image" Target="../media/image72.png"/><Relationship Id="rId6" Type="http://schemas.openxmlformats.org/officeDocument/2006/relationships/image" Target="../media/image73.jpe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0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6.xml"/><Relationship Id="rId2" Type="http://schemas.openxmlformats.org/officeDocument/2006/relationships/image" Target="../media/image38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4.png"/><Relationship Id="rId4" Type="http://schemas.openxmlformats.org/officeDocument/2006/relationships/image" Target="../media/image75.png"/><Relationship Id="rId5" Type="http://schemas.openxmlformats.org/officeDocument/2006/relationships/image" Target="../media/image76.png"/><Relationship Id="rId6" Type="http://schemas.openxmlformats.org/officeDocument/2006/relationships/image" Target="../media/image77.png"/><Relationship Id="rId7" Type="http://schemas.openxmlformats.org/officeDocument/2006/relationships/image" Target="../media/image78.png"/><Relationship Id="rId8" Type="http://schemas.openxmlformats.org/officeDocument/2006/relationships/image" Target="../media/image45.jpeg"/><Relationship Id="rId9" Type="http://schemas.openxmlformats.org/officeDocument/2006/relationships/image" Target="../media/image55.jpeg"/><Relationship Id="rId10" Type="http://schemas.openxmlformats.org/officeDocument/2006/relationships/image" Target="../media/image79.pn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21.xml"/></Relationships>
</file>

<file path=ppt/slides/_rels/slide2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85.png"/><Relationship Id="rId12" Type="http://schemas.openxmlformats.org/officeDocument/2006/relationships/image" Target="../media/image86.jpeg"/><Relationship Id="rId1" Type="http://schemas.openxmlformats.org/officeDocument/2006/relationships/slideLayout" Target="../slideLayouts/slideLayout144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71.png"/><Relationship Id="rId4" Type="http://schemas.openxmlformats.org/officeDocument/2006/relationships/image" Target="../media/image72.png"/><Relationship Id="rId5" Type="http://schemas.openxmlformats.org/officeDocument/2006/relationships/image" Target="../media/image78.png"/><Relationship Id="rId6" Type="http://schemas.openxmlformats.org/officeDocument/2006/relationships/image" Target="../media/image80.jpg"/><Relationship Id="rId7" Type="http://schemas.openxmlformats.org/officeDocument/2006/relationships/image" Target="../media/image81.jpeg"/><Relationship Id="rId8" Type="http://schemas.openxmlformats.org/officeDocument/2006/relationships/image" Target="../media/image82.png"/><Relationship Id="rId9" Type="http://schemas.openxmlformats.org/officeDocument/2006/relationships/image" Target="../media/image83.gif"/><Relationship Id="rId10" Type="http://schemas.openxmlformats.org/officeDocument/2006/relationships/image" Target="../media/image84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9.jpg"/><Relationship Id="rId4" Type="http://schemas.openxmlformats.org/officeDocument/2006/relationships/image" Target="../media/image40.png"/><Relationship Id="rId5" Type="http://schemas.openxmlformats.org/officeDocument/2006/relationships/image" Target="../media/image36.png"/><Relationship Id="rId1" Type="http://schemas.openxmlformats.org/officeDocument/2006/relationships/slideLayout" Target="../slideLayouts/slideLayout66.xml"/><Relationship Id="rId2" Type="http://schemas.openxmlformats.org/officeDocument/2006/relationships/image" Target="../media/image38.png"/></Relationships>
</file>

<file path=ppt/slides/_rels/slide29.xml.rels><?xml version="1.0" encoding="UTF-8" standalone="yes"?>
<Relationships xmlns="http://schemas.openxmlformats.org/package/2006/relationships"><Relationship Id="rId9" Type="http://schemas.openxmlformats.org/officeDocument/2006/relationships/image" Target="../media/image82.png"/><Relationship Id="rId20" Type="http://schemas.openxmlformats.org/officeDocument/2006/relationships/image" Target="../media/image78.png"/><Relationship Id="rId21" Type="http://schemas.openxmlformats.org/officeDocument/2006/relationships/image" Target="../media/image95.png"/><Relationship Id="rId10" Type="http://schemas.openxmlformats.org/officeDocument/2006/relationships/image" Target="../media/image90.png"/><Relationship Id="rId11" Type="http://schemas.openxmlformats.org/officeDocument/2006/relationships/image" Target="../media/image91.png"/><Relationship Id="rId12" Type="http://schemas.openxmlformats.org/officeDocument/2006/relationships/image" Target="../media/image92.png"/><Relationship Id="rId13" Type="http://schemas.openxmlformats.org/officeDocument/2006/relationships/image" Target="../media/image93.png"/><Relationship Id="rId14" Type="http://schemas.openxmlformats.org/officeDocument/2006/relationships/image" Target="../media/image94.png"/><Relationship Id="rId15" Type="http://schemas.openxmlformats.org/officeDocument/2006/relationships/image" Target="../media/image6.png"/><Relationship Id="rId16" Type="http://schemas.openxmlformats.org/officeDocument/2006/relationships/image" Target="../media/image74.png"/><Relationship Id="rId17" Type="http://schemas.openxmlformats.org/officeDocument/2006/relationships/image" Target="../media/image75.png"/><Relationship Id="rId18" Type="http://schemas.openxmlformats.org/officeDocument/2006/relationships/image" Target="../media/image76.png"/><Relationship Id="rId19" Type="http://schemas.openxmlformats.org/officeDocument/2006/relationships/image" Target="../media/image77.png"/><Relationship Id="rId1" Type="http://schemas.openxmlformats.org/officeDocument/2006/relationships/slideLayout" Target="../slideLayouts/slideLayout84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87.jpeg"/><Relationship Id="rId4" Type="http://schemas.openxmlformats.org/officeDocument/2006/relationships/image" Target="../media/image88.jpeg"/><Relationship Id="rId5" Type="http://schemas.openxmlformats.org/officeDocument/2006/relationships/image" Target="../media/image89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8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4" Type="http://schemas.openxmlformats.org/officeDocument/2006/relationships/image" Target="../media/image21.png"/><Relationship Id="rId5" Type="http://schemas.openxmlformats.org/officeDocument/2006/relationships/image" Target="../media/image22.jpg"/><Relationship Id="rId1" Type="http://schemas.openxmlformats.org/officeDocument/2006/relationships/slideLayout" Target="../slideLayouts/slideLayout57.xml"/><Relationship Id="rId2" Type="http://schemas.openxmlformats.org/officeDocument/2006/relationships/image" Target="../media/image19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4" Type="http://schemas.openxmlformats.org/officeDocument/2006/relationships/image" Target="../media/image81.jpeg"/><Relationship Id="rId5" Type="http://schemas.openxmlformats.org/officeDocument/2006/relationships/image" Target="../media/image82.png"/><Relationship Id="rId6" Type="http://schemas.openxmlformats.org/officeDocument/2006/relationships/image" Target="../media/image97.jpeg"/><Relationship Id="rId7" Type="http://schemas.openxmlformats.org/officeDocument/2006/relationships/image" Target="../media/image83.gif"/><Relationship Id="rId8" Type="http://schemas.openxmlformats.org/officeDocument/2006/relationships/image" Target="../media/image32.jpg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24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4" Type="http://schemas.openxmlformats.org/officeDocument/2006/relationships/image" Target="../media/image81.jpeg"/><Relationship Id="rId5" Type="http://schemas.openxmlformats.org/officeDocument/2006/relationships/image" Target="../media/image82.png"/><Relationship Id="rId6" Type="http://schemas.openxmlformats.org/officeDocument/2006/relationships/image" Target="../media/image97.jpeg"/><Relationship Id="rId7" Type="http://schemas.openxmlformats.org/officeDocument/2006/relationships/image" Target="../media/image83.gif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25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4" Type="http://schemas.openxmlformats.org/officeDocument/2006/relationships/image" Target="../media/image81.jpeg"/><Relationship Id="rId5" Type="http://schemas.openxmlformats.org/officeDocument/2006/relationships/image" Target="../media/image82.png"/><Relationship Id="rId6" Type="http://schemas.openxmlformats.org/officeDocument/2006/relationships/image" Target="../media/image97.jpeg"/><Relationship Id="rId7" Type="http://schemas.openxmlformats.org/officeDocument/2006/relationships/image" Target="../media/image83.gif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26.xml"/></Relationships>
</file>

<file path=ppt/slides/_rels/slide33.xml.rels><?xml version="1.0" encoding="UTF-8" standalone="yes"?>
<Relationships xmlns="http://schemas.openxmlformats.org/package/2006/relationships"><Relationship Id="rId11" Type="http://schemas.openxmlformats.org/officeDocument/2006/relationships/image" Target="../media/image31.jpg"/><Relationship Id="rId12" Type="http://schemas.openxmlformats.org/officeDocument/2006/relationships/image" Target="../media/image67.jpg"/><Relationship Id="rId13" Type="http://schemas.openxmlformats.org/officeDocument/2006/relationships/image" Target="../media/image16.png"/><Relationship Id="rId14" Type="http://schemas.openxmlformats.org/officeDocument/2006/relationships/image" Target="../media/image104.png"/><Relationship Id="rId1" Type="http://schemas.openxmlformats.org/officeDocument/2006/relationships/slideLayout" Target="../slideLayouts/slideLayout61.xml"/><Relationship Id="rId2" Type="http://schemas.openxmlformats.org/officeDocument/2006/relationships/image" Target="../media/image98.png"/><Relationship Id="rId3" Type="http://schemas.openxmlformats.org/officeDocument/2006/relationships/image" Target="../media/image99.jpeg"/><Relationship Id="rId4" Type="http://schemas.openxmlformats.org/officeDocument/2006/relationships/image" Target="../media/image100.jpeg"/><Relationship Id="rId5" Type="http://schemas.openxmlformats.org/officeDocument/2006/relationships/image" Target="../media/image33.jpg"/><Relationship Id="rId6" Type="http://schemas.openxmlformats.org/officeDocument/2006/relationships/image" Target="../media/image101.jpg"/><Relationship Id="rId7" Type="http://schemas.openxmlformats.org/officeDocument/2006/relationships/image" Target="../media/image102.jpg"/><Relationship Id="rId8" Type="http://schemas.openxmlformats.org/officeDocument/2006/relationships/image" Target="../media/image103.jpg"/><Relationship Id="rId9" Type="http://schemas.openxmlformats.org/officeDocument/2006/relationships/image" Target="../media/image68.jpg"/><Relationship Id="rId10" Type="http://schemas.openxmlformats.org/officeDocument/2006/relationships/image" Target="../media/image94.pn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105.pn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4.xml"/><Relationship Id="rId2" Type="http://schemas.openxmlformats.org/officeDocument/2006/relationships/image" Target="../media/image106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g"/><Relationship Id="rId4" Type="http://schemas.openxmlformats.org/officeDocument/2006/relationships/image" Target="../media/image109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7.jp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jpeg"/><Relationship Id="rId4" Type="http://schemas.microsoft.com/office/2007/relationships/hdphoto" Target="../media/hdphoto2.wdp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09.png"/><Relationship Id="rId3" Type="http://schemas.openxmlformats.org/officeDocument/2006/relationships/image" Target="../media/image111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12.png"/><Relationship Id="rId5" Type="http://schemas.openxmlformats.org/officeDocument/2006/relationships/image" Target="../media/image113.png"/><Relationship Id="rId1" Type="http://schemas.openxmlformats.org/officeDocument/2006/relationships/slideLayout" Target="../slideLayouts/slideLayout7.xml"/><Relationship Id="rId2" Type="http://schemas.openxmlformats.org/officeDocument/2006/relationships/notesSlide" Target="../notesSlides/notesSlide2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png"/><Relationship Id="rId6" Type="http://schemas.openxmlformats.org/officeDocument/2006/relationships/image" Target="../media/image26.tiff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8.png"/><Relationship Id="rId4" Type="http://schemas.openxmlformats.org/officeDocument/2006/relationships/image" Target="../media/image114.png"/><Relationship Id="rId1" Type="http://schemas.openxmlformats.org/officeDocument/2006/relationships/slideLayout" Target="../slideLayouts/slideLayout95.xml"/><Relationship Id="rId2" Type="http://schemas.openxmlformats.org/officeDocument/2006/relationships/notesSlide" Target="../notesSlides/notesSlide29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5.pn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6.pn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117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1" Type="http://schemas.openxmlformats.org/officeDocument/2006/relationships/slideLayout" Target="../slideLayouts/slideLayout13.xml"/><Relationship Id="rId2" Type="http://schemas.openxmlformats.org/officeDocument/2006/relationships/image" Target="../media/image6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8.jpeg"/><Relationship Id="rId4" Type="http://schemas.microsoft.com/office/2007/relationships/hdphoto" Target="../media/hdphoto3.wdp"/><Relationship Id="rId5" Type="http://schemas.openxmlformats.org/officeDocument/2006/relationships/image" Target="../media/image119.jpeg"/><Relationship Id="rId6" Type="http://schemas.openxmlformats.org/officeDocument/2006/relationships/image" Target="../media/image120.jpeg"/><Relationship Id="rId1" Type="http://schemas.openxmlformats.org/officeDocument/2006/relationships/slideLayout" Target="../slideLayouts/slideLayout117.xml"/><Relationship Id="rId2" Type="http://schemas.openxmlformats.org/officeDocument/2006/relationships/notesSlide" Target="../notesSlides/notesSlide30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1.jpeg"/><Relationship Id="rId4" Type="http://schemas.microsoft.com/office/2007/relationships/hdphoto" Target="../media/hdphoto4.wdp"/><Relationship Id="rId1" Type="http://schemas.openxmlformats.org/officeDocument/2006/relationships/slideLayout" Target="../slideLayouts/slideLayout41.xml"/><Relationship Id="rId2" Type="http://schemas.openxmlformats.org/officeDocument/2006/relationships/notesSlide" Target="../notesSlides/notesSlide31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122.jpeg"/><Relationship Id="rId1" Type="http://schemas.openxmlformats.org/officeDocument/2006/relationships/slideLayout" Target="../slideLayouts/slideLayout78.xml"/><Relationship Id="rId2" Type="http://schemas.openxmlformats.org/officeDocument/2006/relationships/notesSlide" Target="../notesSlides/notesSlide3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4" Type="http://schemas.openxmlformats.org/officeDocument/2006/relationships/image" Target="../media/image124.png"/><Relationship Id="rId5" Type="http://schemas.openxmlformats.org/officeDocument/2006/relationships/image" Target="../media/image125.png"/><Relationship Id="rId6" Type="http://schemas.openxmlformats.org/officeDocument/2006/relationships/image" Target="../media/image126.png"/><Relationship Id="rId1" Type="http://schemas.openxmlformats.org/officeDocument/2006/relationships/slideLayout" Target="../slideLayouts/slideLayout160.xml"/><Relationship Id="rId2" Type="http://schemas.openxmlformats.org/officeDocument/2006/relationships/notesSlide" Target="../notesSlides/notesSlide33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3.png"/><Relationship Id="rId4" Type="http://schemas.openxmlformats.org/officeDocument/2006/relationships/image" Target="../media/image64.png"/><Relationship Id="rId5" Type="http://schemas.openxmlformats.org/officeDocument/2006/relationships/image" Target="../media/image10.jpeg"/><Relationship Id="rId6" Type="http://schemas.openxmlformats.org/officeDocument/2006/relationships/image" Target="../media/image65.png"/><Relationship Id="rId7" Type="http://schemas.openxmlformats.org/officeDocument/2006/relationships/image" Target="../media/image66.png"/><Relationship Id="rId8" Type="http://schemas.openxmlformats.org/officeDocument/2006/relationships/image" Target="../media/image67.jpg"/><Relationship Id="rId9" Type="http://schemas.openxmlformats.org/officeDocument/2006/relationships/image" Target="../media/image68.jpg"/><Relationship Id="rId10" Type="http://schemas.openxmlformats.org/officeDocument/2006/relationships/image" Target="../media/image69.jpg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3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4" Type="http://schemas.openxmlformats.org/officeDocument/2006/relationships/image" Target="../media/image24.jpeg"/><Relationship Id="rId5" Type="http://schemas.openxmlformats.org/officeDocument/2006/relationships/image" Target="../media/image25.png"/><Relationship Id="rId6" Type="http://schemas.openxmlformats.org/officeDocument/2006/relationships/image" Target="../media/image26.tiff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3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8.png"/><Relationship Id="rId4" Type="http://schemas.openxmlformats.org/officeDocument/2006/relationships/image" Target="../media/image129.png"/><Relationship Id="rId5" Type="http://schemas.openxmlformats.org/officeDocument/2006/relationships/image" Target="../media/image130.png"/><Relationship Id="rId6" Type="http://schemas.openxmlformats.org/officeDocument/2006/relationships/image" Target="../media/image131.png"/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27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4" Type="http://schemas.openxmlformats.org/officeDocument/2006/relationships/image" Target="../media/image45.jpeg"/><Relationship Id="rId5" Type="http://schemas.openxmlformats.org/officeDocument/2006/relationships/image" Target="../media/image46.jpe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image" Target="../media/image6.png"/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35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2.png"/><Relationship Id="rId4" Type="http://schemas.openxmlformats.org/officeDocument/2006/relationships/image" Target="../media/image133.png"/><Relationship Id="rId5" Type="http://schemas.openxmlformats.org/officeDocument/2006/relationships/image" Target="../media/image134.png"/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36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5.jpg"/><Relationship Id="rId4" Type="http://schemas.openxmlformats.org/officeDocument/2006/relationships/image" Target="../media/image136.jpg"/><Relationship Id="rId5" Type="http://schemas.openxmlformats.org/officeDocument/2006/relationships/image" Target="../media/image137.png"/><Relationship Id="rId6" Type="http://schemas.openxmlformats.org/officeDocument/2006/relationships/image" Target="../media/image138.jpg"/><Relationship Id="rId7" Type="http://schemas.openxmlformats.org/officeDocument/2006/relationships/image" Target="../media/image139.jpg"/><Relationship Id="rId8" Type="http://schemas.openxmlformats.org/officeDocument/2006/relationships/image" Target="../media/image140.png"/><Relationship Id="rId1" Type="http://schemas.openxmlformats.org/officeDocument/2006/relationships/slideLayout" Target="../slideLayouts/slideLayout89.xml"/><Relationship Id="rId2" Type="http://schemas.openxmlformats.org/officeDocument/2006/relationships/image" Target="../media/image127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1.emf"/><Relationship Id="rId4" Type="http://schemas.openxmlformats.org/officeDocument/2006/relationships/image" Target="../media/image142.emf"/><Relationship Id="rId5" Type="http://schemas.openxmlformats.org/officeDocument/2006/relationships/image" Target="../media/image143.jpg"/><Relationship Id="rId6" Type="http://schemas.openxmlformats.org/officeDocument/2006/relationships/image" Target="../media/image144.jpg"/><Relationship Id="rId7" Type="http://schemas.openxmlformats.org/officeDocument/2006/relationships/image" Target="../media/image145.png"/><Relationship Id="rId8" Type="http://schemas.openxmlformats.org/officeDocument/2006/relationships/image" Target="../media/image146.gif"/><Relationship Id="rId1" Type="http://schemas.openxmlformats.org/officeDocument/2006/relationships/slideLayout" Target="../slideLayouts/slideLayout89.xml"/><Relationship Id="rId2" Type="http://schemas.openxmlformats.org/officeDocument/2006/relationships/notesSlide" Target="../notesSlides/notesSlide37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Relationship Id="rId2" Type="http://schemas.openxmlformats.org/officeDocument/2006/relationships/image" Target="../media/image147.emf"/><Relationship Id="rId3" Type="http://schemas.openxmlformats.org/officeDocument/2006/relationships/image" Target="../media/image148.jpg"/></Relationships>
</file>

<file path=ppt/slides/_rels/slide57.xml.rels><?xml version="1.0" encoding="UTF-8" standalone="yes"?>
<Relationships xmlns="http://schemas.openxmlformats.org/package/2006/relationships"><Relationship Id="rId11" Type="http://schemas.openxmlformats.org/officeDocument/2006/relationships/image" Target="../media/image10.jpeg"/><Relationship Id="rId12" Type="http://schemas.openxmlformats.org/officeDocument/2006/relationships/image" Target="../media/image12.jpeg"/><Relationship Id="rId13" Type="http://schemas.openxmlformats.org/officeDocument/2006/relationships/image" Target="../media/image13.jpeg"/><Relationship Id="rId14" Type="http://schemas.openxmlformats.org/officeDocument/2006/relationships/image" Target="../media/image16.png"/><Relationship Id="rId15" Type="http://schemas.openxmlformats.org/officeDocument/2006/relationships/image" Target="../media/image104.png"/><Relationship Id="rId16" Type="http://schemas.openxmlformats.org/officeDocument/2006/relationships/image" Target="../media/image133.png"/><Relationship Id="rId1" Type="http://schemas.openxmlformats.org/officeDocument/2006/relationships/slideLayout" Target="../slideLayouts/slideLayout89.xml"/><Relationship Id="rId2" Type="http://schemas.openxmlformats.org/officeDocument/2006/relationships/image" Target="../media/image6.png"/><Relationship Id="rId3" Type="http://schemas.openxmlformats.org/officeDocument/2006/relationships/image" Target="../media/image7.png"/><Relationship Id="rId4" Type="http://schemas.openxmlformats.org/officeDocument/2006/relationships/image" Target="../media/image8.png"/><Relationship Id="rId5" Type="http://schemas.openxmlformats.org/officeDocument/2006/relationships/image" Target="../media/image144.jpg"/><Relationship Id="rId6" Type="http://schemas.openxmlformats.org/officeDocument/2006/relationships/image" Target="../media/image146.gif"/><Relationship Id="rId7" Type="http://schemas.openxmlformats.org/officeDocument/2006/relationships/image" Target="../media/image127.png"/><Relationship Id="rId8" Type="http://schemas.openxmlformats.org/officeDocument/2006/relationships/image" Target="../media/image135.jpg"/><Relationship Id="rId9" Type="http://schemas.openxmlformats.org/officeDocument/2006/relationships/image" Target="../media/image139.jpg"/><Relationship Id="rId10" Type="http://schemas.openxmlformats.org/officeDocument/2006/relationships/image" Target="../media/image5.jpeg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9.xml"/></Relationships>
</file>

<file path=ppt/slides/_rels/slide59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4" Type="http://schemas.openxmlformats.org/officeDocument/2006/relationships/image" Target="../media/image150.png"/><Relationship Id="rId5" Type="http://schemas.openxmlformats.org/officeDocument/2006/relationships/image" Target="../media/image151.png"/><Relationship Id="rId6" Type="http://schemas.openxmlformats.org/officeDocument/2006/relationships/image" Target="../media/image152.png"/><Relationship Id="rId7" Type="http://schemas.openxmlformats.org/officeDocument/2006/relationships/image" Target="../media/image153.png"/><Relationship Id="rId8" Type="http://schemas.openxmlformats.org/officeDocument/2006/relationships/image" Target="../media/image78.png"/><Relationship Id="rId1" Type="http://schemas.openxmlformats.org/officeDocument/2006/relationships/slideLayout" Target="../slideLayouts/slideLayout73.xml"/><Relationship Id="rId2" Type="http://schemas.openxmlformats.org/officeDocument/2006/relationships/image" Target="../media/image149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g"/><Relationship Id="rId4" Type="http://schemas.openxmlformats.org/officeDocument/2006/relationships/image" Target="../media/image28.png"/><Relationship Id="rId5" Type="http://schemas.openxmlformats.org/officeDocument/2006/relationships/image" Target="../media/image29.png"/><Relationship Id="rId6" Type="http://schemas.openxmlformats.org/officeDocument/2006/relationships/image" Target="../media/image20.pn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4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4.png"/><Relationship Id="rId4" Type="http://schemas.openxmlformats.org/officeDocument/2006/relationships/image" Target="../media/image10.jpeg"/><Relationship Id="rId5" Type="http://schemas.openxmlformats.org/officeDocument/2006/relationships/image" Target="../media/image155.png"/><Relationship Id="rId6" Type="http://schemas.openxmlformats.org/officeDocument/2006/relationships/image" Target="../media/image156.png"/><Relationship Id="rId7" Type="http://schemas.openxmlformats.org/officeDocument/2006/relationships/image" Target="../media/image66.png"/><Relationship Id="rId8" Type="http://schemas.openxmlformats.org/officeDocument/2006/relationships/image" Target="../media/image67.jpg"/><Relationship Id="rId9" Type="http://schemas.openxmlformats.org/officeDocument/2006/relationships/image" Target="../media/image68.jpg"/><Relationship Id="rId10" Type="http://schemas.openxmlformats.org/officeDocument/2006/relationships/image" Target="../media/image69.jpg"/><Relationship Id="rId1" Type="http://schemas.openxmlformats.org/officeDocument/2006/relationships/slideLayout" Target="../slideLayouts/slideLayout183.xml"/><Relationship Id="rId2" Type="http://schemas.openxmlformats.org/officeDocument/2006/relationships/notesSlide" Target="../notesSlides/notesSlide38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78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1" Type="http://schemas.openxmlformats.org/officeDocument/2006/relationships/slideLayout" Target="../slideLayouts/slideLayout172.xml"/><Relationship Id="rId2" Type="http://schemas.openxmlformats.org/officeDocument/2006/relationships/notesSlide" Target="../notesSlides/notesSlide39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6.jpeg"/><Relationship Id="rId4" Type="http://schemas.openxmlformats.org/officeDocument/2006/relationships/image" Target="../media/image81.jpeg"/><Relationship Id="rId5" Type="http://schemas.openxmlformats.org/officeDocument/2006/relationships/image" Target="../media/image82.png"/><Relationship Id="rId6" Type="http://schemas.openxmlformats.org/officeDocument/2006/relationships/image" Target="../media/image97.jpeg"/><Relationship Id="rId7" Type="http://schemas.openxmlformats.org/officeDocument/2006/relationships/image" Target="../media/image83.gif"/><Relationship Id="rId8" Type="http://schemas.openxmlformats.org/officeDocument/2006/relationships/image" Target="../media/image157.png"/><Relationship Id="rId1" Type="http://schemas.openxmlformats.org/officeDocument/2006/relationships/slideLayout" Target="../slideLayouts/slideLayout73.xml"/><Relationship Id="rId2" Type="http://schemas.openxmlformats.org/officeDocument/2006/relationships/notesSlide" Target="../notesSlides/notesSlide40.xml"/></Relationships>
</file>

<file path=ppt/slides/_rels/slide6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0.xml"/><Relationship Id="rId2" Type="http://schemas.openxmlformats.org/officeDocument/2006/relationships/image" Target="../media/image158.png"/><Relationship Id="rId3" Type="http://schemas.openxmlformats.org/officeDocument/2006/relationships/image" Target="../media/image159.png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4" Type="http://schemas.openxmlformats.org/officeDocument/2006/relationships/image" Target="../media/image92.png"/><Relationship Id="rId5" Type="http://schemas.openxmlformats.org/officeDocument/2006/relationships/image" Target="../media/image93.png"/><Relationship Id="rId6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4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160.png"/><Relationship Id="rId3" Type="http://schemas.openxmlformats.org/officeDocument/2006/relationships/image" Target="../media/image16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4" Type="http://schemas.openxmlformats.org/officeDocument/2006/relationships/image" Target="../media/image31.jpg"/><Relationship Id="rId5" Type="http://schemas.openxmlformats.org/officeDocument/2006/relationships/image" Target="../media/image32.jpg"/><Relationship Id="rId6" Type="http://schemas.openxmlformats.org/officeDocument/2006/relationships/image" Target="../media/image15.jpeg"/><Relationship Id="rId7" Type="http://schemas.openxmlformats.org/officeDocument/2006/relationships/image" Target="../media/image10.jpeg"/><Relationship Id="rId8" Type="http://schemas.openxmlformats.org/officeDocument/2006/relationships/image" Target="../media/image33.jpg"/><Relationship Id="rId1" Type="http://schemas.openxmlformats.org/officeDocument/2006/relationships/slideLayout" Target="../slideLayouts/slideLayout84.xml"/><Relationship Id="rId2" Type="http://schemas.openxmlformats.org/officeDocument/2006/relationships/notesSlide" Target="../notesSlides/notesSlid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4" Type="http://schemas.openxmlformats.org/officeDocument/2006/relationships/image" Target="../media/image35.jpeg"/><Relationship Id="rId5" Type="http://schemas.openxmlformats.org/officeDocument/2006/relationships/image" Target="../media/image36.png"/><Relationship Id="rId6" Type="http://schemas.openxmlformats.org/officeDocument/2006/relationships/image" Target="../media/image37.jpg"/><Relationship Id="rId1" Type="http://schemas.openxmlformats.org/officeDocument/2006/relationships/slideLayout" Target="../slideLayouts/slideLayout57.xml"/><Relationship Id="rId2" Type="http://schemas.openxmlformats.org/officeDocument/2006/relationships/notesSlide" Target="../notesSlides/notesSlid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4" Type="http://schemas.openxmlformats.org/officeDocument/2006/relationships/image" Target="../media/image39.jpg"/><Relationship Id="rId5" Type="http://schemas.openxmlformats.org/officeDocument/2006/relationships/image" Target="../media/image40.png"/><Relationship Id="rId6" Type="http://schemas.openxmlformats.org/officeDocument/2006/relationships/image" Target="../media/image36.png"/><Relationship Id="rId1" Type="http://schemas.openxmlformats.org/officeDocument/2006/relationships/slideLayout" Target="../slideLayouts/slideLayout66.xml"/><Relationship Id="rId2" Type="http://schemas.openxmlformats.org/officeDocument/2006/relationships/notesSlide" Target="../notesSlides/notesSlid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323" y="136"/>
            <a:ext cx="9149151" cy="68728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" name="CasellaDiTesto 49"/>
          <p:cNvSpPr txBox="1"/>
          <p:nvPr/>
        </p:nvSpPr>
        <p:spPr>
          <a:xfrm>
            <a:off x="1355186" y="1443458"/>
            <a:ext cx="7788814" cy="2739211"/>
          </a:xfrm>
          <a:prstGeom prst="rect">
            <a:avLst/>
          </a:prstGeom>
          <a:solidFill>
            <a:schemeClr val="tx2">
              <a:lumMod val="40000"/>
              <a:lumOff val="60000"/>
              <a:alpha val="82000"/>
            </a:schemeClr>
          </a:solidFill>
        </p:spPr>
        <p:txBody>
          <a:bodyPr wrap="square" rtlCol="0">
            <a:spAutoFit/>
          </a:bodyPr>
          <a:lstStyle/>
          <a:p>
            <a:endParaRPr lang="it-IT" sz="2600" b="1" i="1" dirty="0">
              <a:solidFill>
                <a:srgbClr val="0000FF"/>
              </a:solidFill>
              <a:latin typeface="Calibri"/>
              <a:hlinkClick r:id="rId4"/>
            </a:endParaRPr>
          </a:p>
          <a:p>
            <a:pPr algn="ctr"/>
            <a:endParaRPr lang="it-IT" sz="1000" b="1" i="1" dirty="0" smtClean="0">
              <a:solidFill>
                <a:srgbClr val="000090"/>
              </a:solidFill>
              <a:latin typeface="Chalkboard"/>
              <a:cs typeface="Chalkboard"/>
            </a:endParaRPr>
          </a:p>
          <a:p>
            <a:pPr algn="ctr"/>
            <a:r>
              <a:rPr lang="it-IT" sz="2800" b="1" i="1" dirty="0" smtClean="0">
                <a:solidFill>
                  <a:srgbClr val="000090"/>
                </a:solidFill>
                <a:latin typeface="Chalkboard"/>
                <a:cs typeface="Chalkboard"/>
              </a:rPr>
              <a:t>Multi-</a:t>
            </a:r>
            <a:r>
              <a:rPr lang="it-IT" sz="2800" b="1" i="1" dirty="0" err="1" smtClean="0">
                <a:solidFill>
                  <a:srgbClr val="000090"/>
                </a:solidFill>
                <a:latin typeface="Chalkboard"/>
                <a:cs typeface="Chalkboard"/>
              </a:rPr>
              <a:t>messenger</a:t>
            </a:r>
            <a:r>
              <a:rPr lang="it-IT" sz="2800" b="1" i="1" dirty="0" smtClean="0">
                <a:solidFill>
                  <a:srgbClr val="000090"/>
                </a:solidFill>
                <a:latin typeface="Chalkboard"/>
                <a:cs typeface="Chalkboard"/>
              </a:rPr>
              <a:t> </a:t>
            </a:r>
            <a:r>
              <a:rPr lang="it-IT" sz="2800" b="1" i="1" dirty="0" err="1" smtClean="0">
                <a:solidFill>
                  <a:srgbClr val="000090"/>
                </a:solidFill>
                <a:latin typeface="Chalkboard"/>
                <a:cs typeface="Chalkboard"/>
              </a:rPr>
              <a:t>astronomy</a:t>
            </a:r>
            <a:endParaRPr lang="it-IT" sz="2800" b="1" i="1" dirty="0" smtClean="0">
              <a:solidFill>
                <a:srgbClr val="000090"/>
              </a:solidFill>
              <a:latin typeface="Chalkboard"/>
              <a:cs typeface="Chalkboard"/>
            </a:endParaRPr>
          </a:p>
          <a:p>
            <a:pPr algn="ctr"/>
            <a:endParaRPr lang="it-IT" sz="10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endParaRPr lang="it-IT" sz="2600" dirty="0" smtClean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endParaRPr lang="it-IT" sz="26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endParaRPr lang="it-IT" sz="26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endParaRPr lang="it-IT" sz="2000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Sottotitolo 2"/>
          <p:cNvSpPr>
            <a:spLocks noGrp="1"/>
          </p:cNvSpPr>
          <p:nvPr>
            <p:ph type="subTitle" idx="4294967295"/>
          </p:nvPr>
        </p:nvSpPr>
        <p:spPr>
          <a:xfrm>
            <a:off x="1355186" y="2138336"/>
            <a:ext cx="7632848" cy="1752600"/>
          </a:xfrm>
        </p:spPr>
        <p:txBody>
          <a:bodyPr>
            <a:noAutofit/>
          </a:bodyPr>
          <a:lstStyle/>
          <a:p>
            <a:pPr algn="ctr">
              <a:buNone/>
            </a:pPr>
            <a:r>
              <a:rPr lang="it-IT" sz="2400" b="1" i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 </a:t>
            </a:r>
          </a:p>
          <a:p>
            <a:pPr algn="ctr">
              <a:buNone/>
            </a:pPr>
            <a:endParaRPr lang="it-IT" sz="2000" b="1" dirty="0" smtClean="0">
              <a:solidFill>
                <a:srgbClr val="0000FF"/>
              </a:solidFill>
              <a:latin typeface="Verdana"/>
              <a:cs typeface="Verdana"/>
            </a:endParaRPr>
          </a:p>
          <a:p>
            <a:pPr algn="ctr">
              <a:buNone/>
            </a:pPr>
            <a:r>
              <a:rPr lang="it-IT" sz="2000" b="1" dirty="0" err="1" smtClean="0">
                <a:solidFill>
                  <a:srgbClr val="0000FF"/>
                </a:solidFill>
                <a:latin typeface="Verdana"/>
                <a:cs typeface="Verdana"/>
              </a:rPr>
              <a:t>M.Branchesi</a:t>
            </a:r>
            <a:endParaRPr lang="en-US" sz="200" b="1" dirty="0" smtClean="0">
              <a:solidFill>
                <a:srgbClr val="0000FF"/>
              </a:solidFill>
              <a:latin typeface="Verdana"/>
              <a:cs typeface="Verdana"/>
            </a:endParaRPr>
          </a:p>
          <a:p>
            <a:pPr algn="ctr">
              <a:buNone/>
            </a:pPr>
            <a:endParaRPr lang="en-US" sz="200" b="1" dirty="0" smtClean="0">
              <a:solidFill>
                <a:srgbClr val="0000FF"/>
              </a:solidFill>
              <a:latin typeface="Verdana"/>
              <a:cs typeface="Verdana"/>
            </a:endParaRPr>
          </a:p>
          <a:p>
            <a:pPr algn="ctr">
              <a:buNone/>
            </a:pPr>
            <a:r>
              <a:rPr lang="en-US" sz="2000" b="1" dirty="0" smtClean="0">
                <a:solidFill>
                  <a:srgbClr val="0000FF"/>
                </a:solidFill>
                <a:latin typeface="Verdana"/>
                <a:cs typeface="Verdana"/>
              </a:rPr>
              <a:t>     </a:t>
            </a:r>
            <a:r>
              <a:rPr lang="en-US" sz="1600" b="1" dirty="0" smtClean="0">
                <a:solidFill>
                  <a:srgbClr val="0000FF"/>
                </a:solidFill>
                <a:latin typeface="Verdana"/>
                <a:cs typeface="Verdana"/>
              </a:rPr>
              <a:t>(</a:t>
            </a:r>
            <a:r>
              <a:rPr lang="en-US" sz="1600" b="1" dirty="0" err="1" smtClean="0">
                <a:solidFill>
                  <a:srgbClr val="0000FF"/>
                </a:solidFill>
                <a:latin typeface="Verdana"/>
                <a:cs typeface="Verdana"/>
              </a:rPr>
              <a:t>Università</a:t>
            </a:r>
            <a:r>
              <a:rPr lang="en-US" sz="1600" b="1" dirty="0" smtClean="0">
                <a:solidFill>
                  <a:srgbClr val="0000FF"/>
                </a:solidFill>
                <a:latin typeface="Verdana"/>
                <a:cs typeface="Verdana"/>
              </a:rPr>
              <a:t> di </a:t>
            </a:r>
            <a:r>
              <a:rPr lang="en-US" sz="1600" b="1" dirty="0" err="1" smtClean="0">
                <a:solidFill>
                  <a:srgbClr val="0000FF"/>
                </a:solidFill>
                <a:latin typeface="Verdana"/>
                <a:cs typeface="Verdana"/>
              </a:rPr>
              <a:t>Urbino</a:t>
            </a:r>
            <a:r>
              <a:rPr lang="en-US" sz="1600" b="1" dirty="0" smtClean="0">
                <a:solidFill>
                  <a:srgbClr val="0000FF"/>
                </a:solidFill>
                <a:latin typeface="Verdana"/>
                <a:cs typeface="Verdana"/>
              </a:rPr>
              <a:t>/INFN </a:t>
            </a:r>
            <a:r>
              <a:rPr lang="en-US" sz="1600" b="1" dirty="0" err="1" smtClean="0">
                <a:solidFill>
                  <a:srgbClr val="0000FF"/>
                </a:solidFill>
                <a:latin typeface="Verdana"/>
                <a:cs typeface="Verdana"/>
              </a:rPr>
              <a:t>Sezione</a:t>
            </a:r>
            <a:r>
              <a:rPr lang="en-US" sz="1600" b="1" dirty="0" smtClean="0">
                <a:solidFill>
                  <a:srgbClr val="0000FF"/>
                </a:solidFill>
                <a:latin typeface="Verdana"/>
                <a:cs typeface="Verdana"/>
              </a:rPr>
              <a:t> di Firenze)</a:t>
            </a:r>
          </a:p>
          <a:p>
            <a:pPr lvl="0" algn="ctr" defTabSz="913832">
              <a:spcBef>
                <a:spcPts val="0"/>
              </a:spcBef>
              <a:buNone/>
            </a:pPr>
            <a:r>
              <a:rPr lang="it-IT" sz="28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/>
                <a:cs typeface="Verdana"/>
              </a:rPr>
              <a:t>    </a:t>
            </a:r>
            <a:endParaRPr lang="it-IT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/>
              <a:cs typeface="Verdana"/>
            </a:endParaRPr>
          </a:p>
        </p:txBody>
      </p:sp>
      <p:pic>
        <p:nvPicPr>
          <p:cNvPr id="23" name="Immagine 6" descr="infn.pn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438605" y="2607593"/>
            <a:ext cx="641861" cy="641862"/>
          </a:xfrm>
          <a:prstGeom prst="rect">
            <a:avLst/>
          </a:prstGeom>
          <a:noFill/>
          <a:ln w="19050" cmpd="sng">
            <a:solidFill>
              <a:srgbClr val="000090"/>
            </a:solidFill>
            <a:miter lim="800000"/>
            <a:headEnd/>
            <a:tailEnd/>
          </a:ln>
        </p:spPr>
      </p:pic>
      <p:pic>
        <p:nvPicPr>
          <p:cNvPr id="48" name="Immagine 47" descr="tng_4_thumb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315846" y="5874258"/>
            <a:ext cx="638940" cy="986582"/>
          </a:xfrm>
          <a:prstGeom prst="rect">
            <a:avLst/>
          </a:prstGeom>
        </p:spPr>
      </p:pic>
      <p:pic>
        <p:nvPicPr>
          <p:cNvPr id="17" name="Picture 9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r="7941"/>
          <a:stretch/>
        </p:blipFill>
        <p:spPr bwMode="auto">
          <a:xfrm>
            <a:off x="3984941" y="190161"/>
            <a:ext cx="1264285" cy="1007676"/>
          </a:xfrm>
          <a:prstGeom prst="rect">
            <a:avLst/>
          </a:prstGeom>
          <a:solidFill>
            <a:srgbClr val="647AE6">
              <a:lumMod val="50000"/>
            </a:srgb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" name="Picture 18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3" y="160963"/>
            <a:ext cx="1867691" cy="1509659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6" name="Picture 20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04613" y="150432"/>
            <a:ext cx="1895631" cy="1289485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4" name="Sottotitolo 2"/>
          <p:cNvSpPr txBox="1">
            <a:spLocks/>
          </p:cNvSpPr>
          <p:nvPr/>
        </p:nvSpPr>
        <p:spPr>
          <a:xfrm>
            <a:off x="1545700" y="3900958"/>
            <a:ext cx="729992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342900" indent="-342900" algn="ctr" defTabSz="914400">
              <a:spcBef>
                <a:spcPct val="20000"/>
              </a:spcBef>
              <a:buFont typeface="Arial" pitchFamily="34" charset="0"/>
              <a:buNone/>
              <a:defRPr/>
            </a:pPr>
            <a:endParaRPr lang="en-US" sz="2800" b="1" dirty="0" smtClean="0">
              <a:solidFill>
                <a:srgbClr val="000066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1026" name="Picture 2" descr="C:\Users\Utente\Downloads\Immagine (3).png"/>
          <p:cNvPicPr>
            <a:picLocks noChangeAspect="1" noChangeArrowheads="1"/>
          </p:cNvPicPr>
          <p:nvPr/>
        </p:nvPicPr>
        <p:blipFill>
          <a:blip r:embed="rId10" cstate="print">
            <a:lum bright="-10000" contrast="30000"/>
          </a:blip>
          <a:srcRect/>
          <a:stretch>
            <a:fillRect/>
          </a:stretch>
        </p:blipFill>
        <p:spPr bwMode="auto">
          <a:xfrm>
            <a:off x="2081114" y="2670622"/>
            <a:ext cx="1134801" cy="500501"/>
          </a:xfrm>
          <a:prstGeom prst="rect">
            <a:avLst/>
          </a:prstGeom>
          <a:noFill/>
          <a:ln w="6350" cmpd="sng">
            <a:solidFill>
              <a:srgbClr val="000090"/>
            </a:solidFill>
          </a:ln>
        </p:spPr>
      </p:pic>
      <p:pic>
        <p:nvPicPr>
          <p:cNvPr id="45" name="Immagine 44" descr="swift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8112701" y="5017970"/>
            <a:ext cx="1036127" cy="932515"/>
          </a:xfrm>
          <a:prstGeom prst="rect">
            <a:avLst/>
          </a:prstGeom>
        </p:spPr>
      </p:pic>
      <p:pic>
        <p:nvPicPr>
          <p:cNvPr id="28" name="Immagine 27" descr="uni_urbino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8382" y="2612890"/>
            <a:ext cx="641862" cy="641862"/>
          </a:xfrm>
          <a:prstGeom prst="rect">
            <a:avLst/>
          </a:prstGeom>
          <a:solidFill>
            <a:srgbClr val="000090"/>
          </a:solidFill>
          <a:ln w="6350" cmpd="sng">
            <a:solidFill>
              <a:srgbClr val="000090"/>
            </a:solidFill>
          </a:ln>
        </p:spPr>
      </p:pic>
      <p:pic>
        <p:nvPicPr>
          <p:cNvPr id="38" name="Immagine 37" descr="not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6175572" y="4938160"/>
            <a:ext cx="1242306" cy="995392"/>
          </a:xfrm>
          <a:prstGeom prst="rect">
            <a:avLst/>
          </a:prstGeom>
        </p:spPr>
      </p:pic>
      <p:pic>
        <p:nvPicPr>
          <p:cNvPr id="25" name="Immagine 24" descr="medium_evla_array.jp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 flipH="1">
            <a:off x="6175572" y="5925056"/>
            <a:ext cx="1140274" cy="939977"/>
          </a:xfrm>
          <a:prstGeom prst="rect">
            <a:avLst/>
          </a:prstGeom>
        </p:spPr>
      </p:pic>
      <p:pic>
        <p:nvPicPr>
          <p:cNvPr id="5" name="Immagine 4" descr="Schermata 2016-07-05 alle 09.36.31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2196" y="4872827"/>
            <a:ext cx="6175930" cy="1988604"/>
          </a:xfrm>
          <a:prstGeom prst="rect">
            <a:avLst/>
          </a:prstGeom>
        </p:spPr>
      </p:pic>
      <p:pic>
        <p:nvPicPr>
          <p:cNvPr id="26" name="Immagine 25" descr="working-on-vst.jpg"/>
          <p:cNvPicPr>
            <a:picLocks noChangeAspect="1"/>
          </p:cNvPicPr>
          <p:nvPr/>
        </p:nvPicPr>
        <p:blipFill>
          <a:blip r:embed="rId16" cstate="print"/>
          <a:stretch>
            <a:fillRect/>
          </a:stretch>
        </p:blipFill>
        <p:spPr>
          <a:xfrm>
            <a:off x="7402608" y="4956096"/>
            <a:ext cx="693160" cy="994287"/>
          </a:xfrm>
          <a:prstGeom prst="rect">
            <a:avLst/>
          </a:prstGeom>
        </p:spPr>
      </p:pic>
      <p:pic>
        <p:nvPicPr>
          <p:cNvPr id="27" name="Immagine 26" descr="Schermata 2015-09-06 alle 14.03.57.png"/>
          <p:cNvPicPr>
            <a:picLocks noChangeAspect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93266" y="5950484"/>
            <a:ext cx="1137808" cy="907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73675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56519" y="4531622"/>
            <a:ext cx="4169886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1) </a:t>
            </a:r>
            <a:r>
              <a:rPr lang="it-IT" sz="2000" b="1" dirty="0" err="1" smtClean="0">
                <a:solidFill>
                  <a:srgbClr val="FF0000"/>
                </a:solidFill>
                <a:latin typeface="Calibri"/>
              </a:rPr>
              <a:t>Dynamical</a:t>
            </a:r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2000" b="1" dirty="0" err="1" smtClean="0">
                <a:solidFill>
                  <a:srgbClr val="FF0000"/>
                </a:solidFill>
                <a:latin typeface="Calibri"/>
              </a:rPr>
              <a:t>Phase</a:t>
            </a:r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: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when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the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tidal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effects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become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important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,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few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to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several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orbits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before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merger 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(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separation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~50 km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ast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several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tens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of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ms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4187486" y="4071150"/>
            <a:ext cx="4817592" cy="258532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0000FF"/>
                </a:solidFill>
                <a:latin typeface="Calibri"/>
                <a:sym typeface="Wingdings"/>
              </a:rPr>
              <a:t>NS-NS 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  <a:sym typeface="Wingdings"/>
              </a:rPr>
              <a:t>binary</a:t>
            </a:r>
            <a:r>
              <a:rPr lang="it-IT" b="1" dirty="0" smtClean="0">
                <a:solidFill>
                  <a:srgbClr val="0000FF"/>
                </a:solidFill>
                <a:latin typeface="Calibri"/>
                <a:sym typeface="Wingdings"/>
              </a:rPr>
              <a:t>  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unbound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mass of 10</a:t>
            </a:r>
            <a:r>
              <a:rPr lang="it-IT" b="1" baseline="30000" dirty="0" smtClean="0">
                <a:solidFill>
                  <a:srgbClr val="000090"/>
                </a:solidFill>
                <a:latin typeface="Calibri"/>
                <a:sym typeface="Wingdings"/>
              </a:rPr>
              <a:t>-4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-10</a:t>
            </a:r>
            <a:r>
              <a:rPr lang="it-IT" b="1" baseline="30000" dirty="0" smtClean="0">
                <a:solidFill>
                  <a:srgbClr val="000090"/>
                </a:solidFill>
                <a:latin typeface="Calibri"/>
                <a:sym typeface="Wingdings"/>
              </a:rPr>
              <a:t>-2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Mo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ejected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at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0.1-0.3c,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which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depends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on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total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mass, mass ratio, EOS NS and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binary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eccentricity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   </a:t>
            </a:r>
          </a:p>
          <a:p>
            <a:endParaRPr lang="it-IT" dirty="0">
              <a:solidFill>
                <a:srgbClr val="FFFFFF"/>
              </a:solidFill>
              <a:latin typeface="Calibri"/>
              <a:sym typeface="Wingdings"/>
            </a:endParaRPr>
          </a:p>
          <a:p>
            <a:endParaRPr lang="it-IT" dirty="0" smtClean="0">
              <a:solidFill>
                <a:srgbClr val="FFFFFF"/>
              </a:solidFill>
              <a:latin typeface="Calibri"/>
              <a:sym typeface="Wingdings"/>
            </a:endParaRPr>
          </a:p>
          <a:p>
            <a:endParaRPr lang="it-IT" dirty="0">
              <a:solidFill>
                <a:srgbClr val="FFFFFF"/>
              </a:solidFill>
              <a:latin typeface="Calibri"/>
              <a:sym typeface="Wingdings"/>
            </a:endParaRPr>
          </a:p>
          <a:p>
            <a:endParaRPr lang="it-IT" dirty="0" smtClean="0">
              <a:solidFill>
                <a:srgbClr val="FFFFFF"/>
              </a:solidFill>
              <a:latin typeface="Calibri"/>
              <a:sym typeface="Wingdings"/>
            </a:endParaRPr>
          </a:p>
          <a:p>
            <a:endParaRPr lang="it-IT" dirty="0">
              <a:solidFill>
                <a:srgbClr val="FFFFFF"/>
              </a:solidFill>
              <a:latin typeface="Calibri"/>
              <a:sym typeface="Wingdings"/>
            </a:endParaRPr>
          </a:p>
          <a:p>
            <a:endParaRPr lang="it-IT" dirty="0" smtClean="0">
              <a:solidFill>
                <a:srgbClr val="FFFFFF"/>
              </a:solidFill>
              <a:latin typeface="Calibri"/>
              <a:sym typeface="Wingdings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514490" y="188685"/>
            <a:ext cx="6245257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inspiral</a:t>
            </a:r>
            <a:r>
              <a:rPr lang="it-IT" sz="2000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 and merger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11" name="Immagine 10" descr="Schermata 2016-05-24 alle 17.30.56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3" y="842780"/>
            <a:ext cx="3244385" cy="3155090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434363" y="624518"/>
            <a:ext cx="32443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1294813" y="1437186"/>
            <a:ext cx="147877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Coalescence</a:t>
            </a:r>
            <a:endParaRPr lang="it-IT" b="1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15" name="Parentesi graffa aperta 14"/>
          <p:cNvSpPr/>
          <p:nvPr/>
        </p:nvSpPr>
        <p:spPr>
          <a:xfrm rot="16200000">
            <a:off x="1360430" y="3945177"/>
            <a:ext cx="507313" cy="593577"/>
          </a:xfrm>
          <a:prstGeom prst="leftBrac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Immagine 9" descr="Schermata 2016-05-22 alle 19.21.5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3519" y="5206250"/>
            <a:ext cx="3251856" cy="1392394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9" name="Rettangolo 8"/>
          <p:cNvSpPr/>
          <p:nvPr/>
        </p:nvSpPr>
        <p:spPr>
          <a:xfrm>
            <a:off x="4981899" y="6288988"/>
            <a:ext cx="3252552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da-DK" sz="1200" b="1" dirty="0" err="1" smtClean="0">
                <a:solidFill>
                  <a:prstClr val="white"/>
                </a:solidFill>
                <a:latin typeface="Calibri"/>
              </a:rPr>
              <a:t>Rosswog</a:t>
            </a:r>
            <a:r>
              <a:rPr lang="da-DK" sz="1200" b="1" dirty="0" smtClean="0">
                <a:solidFill>
                  <a:prstClr val="white"/>
                </a:solidFill>
                <a:latin typeface="Calibri"/>
              </a:rPr>
              <a:t>, 2013</a:t>
            </a:r>
            <a:endParaRPr lang="it-IT" sz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3992265" y="493254"/>
            <a:ext cx="47002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000" dirty="0">
              <a:solidFill>
                <a:srgbClr val="FFFFFF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Mass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ejected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by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t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idal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forces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smtClean="0">
                <a:solidFill>
                  <a:srgbClr val="FFFFFF"/>
                </a:solidFill>
                <a:latin typeface="Calibri"/>
                <a:sym typeface="Wingdings"/>
              </a:rPr>
              <a:t>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dynamically</a:t>
            </a:r>
            <a:r>
              <a:rPr lang="it-IT" sz="2000" dirty="0" smtClean="0">
                <a:solidFill>
                  <a:srgbClr val="FFFF00"/>
                </a:solidFill>
                <a:latin typeface="Calibri"/>
                <a:sym typeface="Wingdings"/>
              </a:rPr>
              <a:t>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unbound</a:t>
            </a:r>
            <a:r>
              <a:rPr lang="it-IT" sz="2000" dirty="0" smtClean="0">
                <a:solidFill>
                  <a:srgbClr val="FFFF00"/>
                </a:solidFill>
                <a:latin typeface="Calibri"/>
                <a:sym typeface="Wingdings"/>
              </a:rPr>
              <a:t>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matter</a:t>
            </a:r>
            <a:endParaRPr lang="it-IT" sz="2000" dirty="0" smtClean="0">
              <a:solidFill>
                <a:srgbClr val="FFFF00"/>
              </a:solidFill>
              <a:latin typeface="Calibri"/>
            </a:endParaRPr>
          </a:p>
          <a:p>
            <a:endParaRPr lang="it-IT" sz="2000" dirty="0" smtClean="0">
              <a:solidFill>
                <a:prstClr val="white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Ejected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m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ass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gravitationally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bound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from the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central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remnant</a:t>
            </a:r>
            <a:r>
              <a:rPr lang="it-IT" sz="2000" dirty="0" smtClean="0">
                <a:solidFill>
                  <a:prstClr val="white"/>
                </a:solidFill>
                <a:latin typeface="Calibri"/>
              </a:rPr>
              <a:t> can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possess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enough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angular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momentum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to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circularize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into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an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</a:rPr>
              <a:t>accretion</a:t>
            </a:r>
            <a:r>
              <a:rPr lang="it-IT" sz="2000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000" dirty="0" smtClean="0">
                <a:solidFill>
                  <a:srgbClr val="FFFF00"/>
                </a:solidFill>
              </a:rPr>
              <a:t>disk</a:t>
            </a:r>
          </a:p>
          <a:p>
            <a:endParaRPr lang="it-IT" sz="2000" dirty="0" smtClean="0">
              <a:solidFill>
                <a:srgbClr val="FFFF00"/>
              </a:solidFill>
            </a:endParaRPr>
          </a:p>
          <a:p>
            <a:r>
              <a:rPr lang="it-IT" sz="2000" dirty="0" smtClean="0">
                <a:solidFill>
                  <a:srgbClr val="FFFFFF"/>
                </a:solidFill>
                <a:sym typeface="Wingdings"/>
              </a:rPr>
              <a:t> </a:t>
            </a:r>
            <a:r>
              <a:rPr lang="it-IT" sz="2000" dirty="0" err="1" smtClean="0">
                <a:solidFill>
                  <a:srgbClr val="FFFFFF"/>
                </a:solidFill>
              </a:rPr>
              <a:t>Final</a:t>
            </a:r>
            <a:r>
              <a:rPr lang="it-IT" sz="2000" dirty="0" smtClean="0">
                <a:solidFill>
                  <a:srgbClr val="FFFFFF"/>
                </a:solidFill>
              </a:rPr>
              <a:t> </a:t>
            </a:r>
            <a:r>
              <a:rPr lang="it-IT" sz="2000" dirty="0" err="1">
                <a:solidFill>
                  <a:srgbClr val="FFFFFF"/>
                </a:solidFill>
              </a:rPr>
              <a:t>remnant</a:t>
            </a:r>
            <a:r>
              <a:rPr lang="it-IT" sz="2000" dirty="0">
                <a:solidFill>
                  <a:srgbClr val="FFFFFF"/>
                </a:solidFill>
              </a:rPr>
              <a:t> </a:t>
            </a:r>
            <a:r>
              <a:rPr lang="it-IT" sz="2000" dirty="0" err="1">
                <a:solidFill>
                  <a:srgbClr val="FFFFFF"/>
                </a:solidFill>
              </a:rPr>
              <a:t>contains</a:t>
            </a:r>
            <a:r>
              <a:rPr lang="it-IT" sz="2000" dirty="0">
                <a:solidFill>
                  <a:srgbClr val="FFFFFF"/>
                </a:solidFill>
              </a:rPr>
              <a:t> </a:t>
            </a:r>
            <a:r>
              <a:rPr lang="it-IT" sz="2000" dirty="0" err="1">
                <a:solidFill>
                  <a:srgbClr val="FFFFFF"/>
                </a:solidFill>
              </a:rPr>
              <a:t>most</a:t>
            </a:r>
            <a:r>
              <a:rPr lang="it-IT" sz="2000" dirty="0">
                <a:solidFill>
                  <a:srgbClr val="FFFFFF"/>
                </a:solidFill>
              </a:rPr>
              <a:t> (&gt;90%) of the mass </a:t>
            </a:r>
            <a:r>
              <a:rPr lang="it-IT" sz="2000" dirty="0" err="1">
                <a:solidFill>
                  <a:srgbClr val="FFFFFF"/>
                </a:solidFill>
              </a:rPr>
              <a:t>initially</a:t>
            </a:r>
            <a:r>
              <a:rPr lang="it-IT" sz="2000" dirty="0">
                <a:solidFill>
                  <a:srgbClr val="FFFFFF"/>
                </a:solidFill>
              </a:rPr>
              <a:t> in the </a:t>
            </a:r>
            <a:r>
              <a:rPr lang="it-IT" sz="2000" dirty="0" err="1">
                <a:solidFill>
                  <a:srgbClr val="FFFFFF"/>
                </a:solidFill>
              </a:rPr>
              <a:t>binary</a:t>
            </a:r>
            <a:endParaRPr lang="it-IT" sz="2000" dirty="0">
              <a:solidFill>
                <a:srgbClr val="FFFFFF"/>
              </a:solidFill>
            </a:endParaRPr>
          </a:p>
          <a:p>
            <a:pPr marL="342900" indent="-342900">
              <a:buFont typeface="Arial"/>
              <a:buChar char="•"/>
            </a:pPr>
            <a:endParaRPr lang="it-IT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92805" y="62655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Fernandez &amp; </a:t>
            </a:r>
            <a:r>
              <a:rPr lang="it-IT" dirty="0" err="1" smtClean="0">
                <a:solidFill>
                  <a:prstClr val="white"/>
                </a:solidFill>
                <a:latin typeface="Calibri"/>
              </a:rPr>
              <a:t>Metzger</a:t>
            </a:r>
            <a:r>
              <a:rPr lang="it-IT" dirty="0" smtClean="0">
                <a:solidFill>
                  <a:prstClr val="white"/>
                </a:solidFill>
                <a:latin typeface="Calibri"/>
              </a:rPr>
              <a:t> 2016, 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ARNPS, 66</a:t>
            </a:r>
            <a:endParaRPr lang="it-IT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9524312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/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56519" y="4531622"/>
            <a:ext cx="4169886" cy="16312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1) </a:t>
            </a:r>
            <a:r>
              <a:rPr lang="it-IT" sz="2000" b="1" dirty="0" err="1" smtClean="0">
                <a:solidFill>
                  <a:srgbClr val="FF0000"/>
                </a:solidFill>
                <a:latin typeface="Calibri"/>
              </a:rPr>
              <a:t>Dynamical</a:t>
            </a:r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2000" b="1" dirty="0" err="1" smtClean="0">
                <a:solidFill>
                  <a:srgbClr val="FF0000"/>
                </a:solidFill>
                <a:latin typeface="Calibri"/>
              </a:rPr>
              <a:t>Phase</a:t>
            </a:r>
            <a:r>
              <a:rPr lang="it-IT" sz="2000" b="1" dirty="0" smtClean="0">
                <a:solidFill>
                  <a:srgbClr val="FF0000"/>
                </a:solidFill>
                <a:latin typeface="Calibri"/>
              </a:rPr>
              <a:t>: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when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the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tidal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effects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become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important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,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few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to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several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orbits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before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merger 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(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separation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~50 km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)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ast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several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tens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of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ms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514490" y="188685"/>
            <a:ext cx="6245257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inspiral</a:t>
            </a:r>
            <a:r>
              <a:rPr lang="it-IT" sz="2000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 and merger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11" name="Immagine 10" descr="Schermata 2016-05-24 alle 17.30.56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3" y="842780"/>
            <a:ext cx="3244385" cy="3155090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434363" y="624518"/>
            <a:ext cx="32443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1294813" y="1437186"/>
            <a:ext cx="147877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Coalescence</a:t>
            </a:r>
            <a:endParaRPr lang="it-IT" b="1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15" name="Parentesi graffa aperta 14"/>
          <p:cNvSpPr/>
          <p:nvPr/>
        </p:nvSpPr>
        <p:spPr>
          <a:xfrm rot="16200000">
            <a:off x="1360430" y="3945177"/>
            <a:ext cx="507313" cy="593577"/>
          </a:xfrm>
          <a:prstGeom prst="leftBrace">
            <a:avLst/>
          </a:prstGeom>
          <a:ln w="38100" cmpd="sng">
            <a:solidFill>
              <a:srgbClr val="FF0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3992265" y="493254"/>
            <a:ext cx="4700240" cy="37856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endParaRPr lang="it-IT" sz="2000" dirty="0">
              <a:solidFill>
                <a:srgbClr val="FFFFFF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Mass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ejected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by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t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idal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forces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smtClean="0">
                <a:solidFill>
                  <a:srgbClr val="FFFFFF"/>
                </a:solidFill>
                <a:latin typeface="Calibri"/>
                <a:sym typeface="Wingdings"/>
              </a:rPr>
              <a:t>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dynamically</a:t>
            </a:r>
            <a:r>
              <a:rPr lang="it-IT" sz="2000" dirty="0" smtClean="0">
                <a:solidFill>
                  <a:srgbClr val="FFFF00"/>
                </a:solidFill>
                <a:latin typeface="Calibri"/>
                <a:sym typeface="Wingdings"/>
              </a:rPr>
              <a:t>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unbound</a:t>
            </a:r>
            <a:r>
              <a:rPr lang="it-IT" sz="2000" dirty="0" smtClean="0">
                <a:solidFill>
                  <a:srgbClr val="FFFF00"/>
                </a:solidFill>
                <a:latin typeface="Calibri"/>
                <a:sym typeface="Wingdings"/>
              </a:rPr>
              <a:t>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  <a:sym typeface="Wingdings"/>
              </a:rPr>
              <a:t>matter</a:t>
            </a:r>
            <a:endParaRPr lang="it-IT" sz="2000" dirty="0" smtClean="0">
              <a:solidFill>
                <a:srgbClr val="FFFF00"/>
              </a:solidFill>
              <a:latin typeface="Calibri"/>
            </a:endParaRPr>
          </a:p>
          <a:p>
            <a:endParaRPr lang="it-IT" sz="2000" dirty="0" smtClean="0">
              <a:solidFill>
                <a:prstClr val="white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Ejected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mass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gravitationally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bound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from the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central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remnant</a:t>
            </a:r>
            <a:r>
              <a:rPr lang="it-IT" sz="2000" dirty="0" smtClean="0">
                <a:solidFill>
                  <a:prstClr val="white"/>
                </a:solidFill>
                <a:latin typeface="Calibri"/>
              </a:rPr>
              <a:t> can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possess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enough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angular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momentum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to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circularize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into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an </a:t>
            </a:r>
            <a:r>
              <a:rPr lang="it-IT" sz="2000" dirty="0" err="1" smtClean="0">
                <a:solidFill>
                  <a:srgbClr val="FFFF00"/>
                </a:solidFill>
                <a:latin typeface="Calibri"/>
              </a:rPr>
              <a:t>accretion</a:t>
            </a:r>
            <a:r>
              <a:rPr lang="it-IT" sz="2000" dirty="0" smtClean="0">
                <a:solidFill>
                  <a:srgbClr val="FFFF00"/>
                </a:solidFill>
                <a:latin typeface="Calibri"/>
              </a:rPr>
              <a:t> disk</a:t>
            </a:r>
          </a:p>
          <a:p>
            <a:endParaRPr lang="it-IT" sz="2000" dirty="0" smtClean="0">
              <a:solidFill>
                <a:srgbClr val="FFFF00"/>
              </a:solidFill>
              <a:latin typeface="Calibri"/>
            </a:endParaRPr>
          </a:p>
          <a:p>
            <a:r>
              <a:rPr lang="it-IT" sz="2000" dirty="0" smtClean="0">
                <a:solidFill>
                  <a:srgbClr val="FFFFFF"/>
                </a:solidFill>
                <a:latin typeface="Calibri"/>
                <a:sym typeface="Wingdings"/>
              </a:rPr>
              <a:t> </a:t>
            </a:r>
            <a:r>
              <a:rPr lang="it-IT" sz="2000" dirty="0" err="1" smtClean="0">
                <a:solidFill>
                  <a:srgbClr val="FFFFFF"/>
                </a:solidFill>
                <a:latin typeface="Calibri"/>
              </a:rPr>
              <a:t>Final</a:t>
            </a:r>
            <a:r>
              <a:rPr lang="it-IT" sz="20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remnant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contains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most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(&gt;90%) of the mass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initially</a:t>
            </a:r>
            <a:r>
              <a:rPr lang="it-IT" sz="2000" dirty="0">
                <a:solidFill>
                  <a:srgbClr val="FFFFFF"/>
                </a:solidFill>
                <a:latin typeface="Calibri"/>
              </a:rPr>
              <a:t> in the </a:t>
            </a:r>
            <a:r>
              <a:rPr lang="it-IT" sz="2000" dirty="0" err="1">
                <a:solidFill>
                  <a:srgbClr val="FFFFFF"/>
                </a:solidFill>
                <a:latin typeface="Calibri"/>
              </a:rPr>
              <a:t>binary</a:t>
            </a:r>
            <a:endParaRPr lang="it-IT" sz="2000" dirty="0">
              <a:solidFill>
                <a:srgbClr val="FFFFFF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endParaRPr lang="it-IT" sz="20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4167640" y="4306264"/>
            <a:ext cx="4956514" cy="175432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srgbClr val="0000FF"/>
                </a:solidFill>
                <a:latin typeface="Calibri"/>
                <a:sym typeface="Wingdings"/>
              </a:rPr>
              <a:t>NS-BH 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  <a:sym typeface="Wingdings"/>
              </a:rPr>
              <a:t>binary</a:t>
            </a:r>
            <a:r>
              <a:rPr lang="it-IT" b="1" dirty="0" smtClean="0">
                <a:solidFill>
                  <a:srgbClr val="0000FF"/>
                </a:solidFill>
                <a:latin typeface="Calibri"/>
                <a:sym typeface="Wingdings"/>
              </a:rPr>
              <a:t> 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 </a:t>
            </a:r>
            <a:r>
              <a:rPr lang="it-IT" b="1" dirty="0" err="1">
                <a:solidFill>
                  <a:srgbClr val="000090"/>
                </a:solidFill>
                <a:latin typeface="Calibri"/>
                <a:sym typeface="Wingdings"/>
              </a:rPr>
              <a:t>unbound</a:t>
            </a:r>
            <a:r>
              <a:rPr lang="it-IT" b="1" dirty="0">
                <a:solidFill>
                  <a:srgbClr val="000090"/>
                </a:solidFill>
                <a:latin typeface="Calibri"/>
                <a:sym typeface="Wingdings"/>
              </a:rPr>
              <a:t> mass up to 0.1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  <a:sym typeface="Wingdings"/>
              </a:rPr>
              <a:t>Mo</a:t>
            </a:r>
            <a:endParaRPr lang="it-IT" b="1" dirty="0">
              <a:solidFill>
                <a:srgbClr val="000090"/>
              </a:solidFill>
              <a:latin typeface="Calibri"/>
              <a:sym typeface="Wingdings"/>
            </a:endParaRPr>
          </a:p>
          <a:p>
            <a:r>
              <a:rPr lang="it-IT" dirty="0" err="1" smtClean="0">
                <a:solidFill>
                  <a:srgbClr val="000090"/>
                </a:solidFill>
                <a:latin typeface="Calibri"/>
                <a:sym typeface="Wingdings"/>
              </a:rPr>
              <a:t>depends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 on </a:t>
            </a:r>
            <a:r>
              <a:rPr lang="it-IT" b="1" dirty="0" smtClean="0">
                <a:solidFill>
                  <a:srgbClr val="000090"/>
                </a:solidFill>
                <a:latin typeface="Calibri"/>
                <a:sym typeface="Wingdings"/>
              </a:rPr>
              <a:t>r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atio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of the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tidal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disruption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radius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to the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innermost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stable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circular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orbit</a:t>
            </a:r>
            <a:endParaRPr lang="it-IT" dirty="0">
              <a:solidFill>
                <a:srgbClr val="000090"/>
              </a:solidFill>
              <a:latin typeface="Calibri"/>
            </a:endParaRPr>
          </a:p>
          <a:p>
            <a:r>
              <a:rPr lang="it-IT" dirty="0" err="1" smtClean="0">
                <a:solidFill>
                  <a:srgbClr val="000090"/>
                </a:solidFill>
                <a:latin typeface="Calibri"/>
              </a:rPr>
              <a:t>If</a:t>
            </a:r>
            <a:r>
              <a:rPr lang="it-IT" dirty="0" smtClean="0">
                <a:solidFill>
                  <a:srgbClr val="000090"/>
                </a:solidFill>
                <a:latin typeface="Calibri"/>
              </a:rPr>
              <a:t> &lt; 1 </a:t>
            </a:r>
            <a:r>
              <a:rPr lang="it-IT" dirty="0">
                <a:solidFill>
                  <a:srgbClr val="000090"/>
                </a:solidFill>
                <a:latin typeface="Calibri"/>
                <a:sym typeface="Wingdings"/>
              </a:rPr>
              <a:t> NS </a:t>
            </a:r>
            <a:r>
              <a:rPr lang="it-IT" dirty="0" err="1">
                <a:solidFill>
                  <a:srgbClr val="000090"/>
                </a:solidFill>
                <a:latin typeface="Calibri"/>
                <a:sym typeface="Wingdings"/>
              </a:rPr>
              <a:t>swallowed</a:t>
            </a:r>
            <a:r>
              <a:rPr lang="it-IT" dirty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by </a:t>
            </a:r>
            <a:r>
              <a:rPr lang="it-IT" dirty="0">
                <a:solidFill>
                  <a:srgbClr val="000090"/>
                </a:solidFill>
                <a:latin typeface="Calibri"/>
                <a:sym typeface="Wingdings"/>
              </a:rPr>
              <a:t>the BH no mass </a:t>
            </a:r>
            <a:r>
              <a:rPr lang="it-IT" dirty="0" err="1">
                <a:solidFill>
                  <a:srgbClr val="000090"/>
                </a:solidFill>
                <a:latin typeface="Calibri"/>
                <a:sym typeface="Wingdings"/>
              </a:rPr>
              <a:t>ejection</a:t>
            </a:r>
            <a:endParaRPr lang="it-IT" dirty="0">
              <a:solidFill>
                <a:srgbClr val="000090"/>
              </a:solidFill>
              <a:latin typeface="Calibri"/>
              <a:sym typeface="Wingdings"/>
            </a:endParaRPr>
          </a:p>
          <a:p>
            <a:r>
              <a:rPr lang="it-IT" dirty="0" err="1" smtClean="0">
                <a:solidFill>
                  <a:srgbClr val="000090"/>
                </a:solidFill>
                <a:latin typeface="Calibri"/>
                <a:sym typeface="Wingdings"/>
              </a:rPr>
              <a:t>If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 &gt; 1 </a:t>
            </a:r>
            <a:r>
              <a:rPr lang="it-IT" dirty="0">
                <a:solidFill>
                  <a:srgbClr val="000090"/>
                </a:solidFill>
                <a:latin typeface="Calibri"/>
                <a:sym typeface="Wingdings"/>
              </a:rPr>
              <a:t>NS 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 </a:t>
            </a:r>
            <a:r>
              <a:rPr lang="it-IT" dirty="0" err="1" smtClean="0">
                <a:solidFill>
                  <a:srgbClr val="000090"/>
                </a:solidFill>
                <a:latin typeface="Calibri"/>
                <a:sym typeface="Wingdings"/>
              </a:rPr>
              <a:t>tidally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latin typeface="Calibri"/>
                <a:sym typeface="Wingdings"/>
              </a:rPr>
              <a:t>disrupted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, </a:t>
            </a:r>
            <a:r>
              <a:rPr lang="it-IT" dirty="0">
                <a:solidFill>
                  <a:srgbClr val="000090"/>
                </a:solidFill>
                <a:latin typeface="Calibri"/>
                <a:sym typeface="Wingdings"/>
              </a:rPr>
              <a:t>long </a:t>
            </a:r>
            <a:r>
              <a:rPr lang="it-IT" dirty="0" err="1" smtClean="0">
                <a:solidFill>
                  <a:srgbClr val="000090"/>
                </a:solidFill>
                <a:latin typeface="Calibri"/>
                <a:sym typeface="Wingdings"/>
              </a:rPr>
              <a:t>spiral</a:t>
            </a:r>
            <a:r>
              <a:rPr lang="it-IT" dirty="0" smtClean="0">
                <a:solidFill>
                  <a:srgbClr val="000090"/>
                </a:solidFill>
                <a:latin typeface="Calibri"/>
                <a:sym typeface="Wingdings"/>
              </a:rPr>
              <a:t> </a:t>
            </a:r>
            <a:r>
              <a:rPr lang="it-IT" dirty="0" err="1">
                <a:solidFill>
                  <a:srgbClr val="000090"/>
                </a:solidFill>
                <a:latin typeface="Calibri"/>
                <a:sym typeface="Wingdings"/>
              </a:rPr>
              <a:t>arms</a:t>
            </a:r>
            <a:endParaRPr lang="it-IT" dirty="0">
              <a:solidFill>
                <a:srgbClr val="000090"/>
              </a:solidFill>
              <a:latin typeface="Calibri"/>
            </a:endParaRPr>
          </a:p>
          <a:p>
            <a:r>
              <a:rPr lang="it-IT" dirty="0">
                <a:solidFill>
                  <a:srgbClr val="000090"/>
                </a:solidFill>
                <a:latin typeface="Calibri"/>
              </a:rPr>
              <a:t> </a:t>
            </a:r>
            <a:endParaRPr lang="it-IT" dirty="0" smtClean="0">
              <a:solidFill>
                <a:srgbClr val="FFFFFF"/>
              </a:solidFill>
              <a:latin typeface="Calibri"/>
              <a:sym typeface="Wingdings"/>
            </a:endParaRPr>
          </a:p>
        </p:txBody>
      </p:sp>
      <p:sp>
        <p:nvSpPr>
          <p:cNvPr id="16" name="Rettangolo 15"/>
          <p:cNvSpPr/>
          <p:nvPr/>
        </p:nvSpPr>
        <p:spPr>
          <a:xfrm>
            <a:off x="192805" y="626559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Fernandez &amp; </a:t>
            </a:r>
            <a:r>
              <a:rPr lang="it-IT" dirty="0" err="1" smtClean="0">
                <a:solidFill>
                  <a:prstClr val="white"/>
                </a:solidFill>
                <a:latin typeface="Calibri"/>
              </a:rPr>
              <a:t>Metzger</a:t>
            </a:r>
            <a:r>
              <a:rPr lang="it-IT" dirty="0" smtClean="0">
                <a:solidFill>
                  <a:prstClr val="white"/>
                </a:solidFill>
                <a:latin typeface="Calibri"/>
              </a:rPr>
              <a:t> 2016, 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ARNPS, 66</a:t>
            </a:r>
            <a:endParaRPr lang="it-IT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622266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156519" y="4531622"/>
            <a:ext cx="4083061" cy="163121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2) </a:t>
            </a:r>
            <a:r>
              <a:rPr lang="it-IT" sz="2000" b="1" dirty="0" err="1" smtClean="0">
                <a:solidFill>
                  <a:srgbClr val="0000FF"/>
                </a:solidFill>
                <a:latin typeface="Calibri"/>
              </a:rPr>
              <a:t>Accretion</a:t>
            </a:r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2000" b="1" dirty="0" err="1" smtClean="0">
                <a:solidFill>
                  <a:srgbClr val="0000FF"/>
                </a:solidFill>
                <a:latin typeface="Calibri"/>
              </a:rPr>
              <a:t>phase</a:t>
            </a:r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:</a:t>
            </a:r>
          </a:p>
          <a:p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within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 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100 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ms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after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the </a:t>
            </a:r>
            <a:r>
              <a:rPr lang="it-IT" sz="2000" b="1" dirty="0" smtClean="0">
                <a:solidFill>
                  <a:srgbClr val="000090"/>
                </a:solidFill>
                <a:latin typeface="Calibri"/>
              </a:rPr>
              <a:t>merger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,</a:t>
            </a:r>
          </a:p>
          <a:p>
            <a:r>
              <a:rPr lang="it-IT" sz="2000" b="1" dirty="0" smtClean="0">
                <a:solidFill>
                  <a:srgbClr val="000090"/>
                </a:solidFill>
                <a:latin typeface="Calibri"/>
              </a:rPr>
              <a:t>BH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-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torus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system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forms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that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can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power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a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transient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relativistic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jet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through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b="1" dirty="0" err="1">
                <a:solidFill>
                  <a:srgbClr val="000090"/>
                </a:solidFill>
                <a:latin typeface="Calibri"/>
              </a:rPr>
              <a:t>accretion</a:t>
            </a:r>
            <a:r>
              <a:rPr lang="it-IT" sz="2000" b="1" dirty="0">
                <a:solidFill>
                  <a:srgbClr val="000090"/>
                </a:solidFill>
                <a:latin typeface="Calibri"/>
              </a:rPr>
              <a:t> 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1514490" y="188685"/>
            <a:ext cx="6245257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inspiral</a:t>
            </a:r>
            <a:r>
              <a:rPr lang="it-IT" sz="2000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 and merger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11" name="Immagine 10" descr="Schermata 2016-05-24 alle 17.30.56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25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363" y="842780"/>
            <a:ext cx="3244385" cy="3155090"/>
          </a:xfrm>
          <a:prstGeom prst="rect">
            <a:avLst/>
          </a:prstGeom>
        </p:spPr>
      </p:pic>
      <p:sp>
        <p:nvSpPr>
          <p:cNvPr id="12" name="CasellaDiTesto 11"/>
          <p:cNvSpPr txBox="1"/>
          <p:nvPr/>
        </p:nvSpPr>
        <p:spPr>
          <a:xfrm>
            <a:off x="434363" y="624518"/>
            <a:ext cx="3244385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 rot="16200000">
            <a:off x="1294813" y="1437186"/>
            <a:ext cx="1478778" cy="369332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  <a:ln>
            <a:solidFill>
              <a:schemeClr val="tx2">
                <a:lumMod val="20000"/>
                <a:lumOff val="8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Coalescence</a:t>
            </a:r>
            <a:endParaRPr lang="it-IT" b="1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15" name="Parentesi graffa aperta 14"/>
          <p:cNvSpPr/>
          <p:nvPr/>
        </p:nvSpPr>
        <p:spPr>
          <a:xfrm rot="16200000">
            <a:off x="2459045" y="3680093"/>
            <a:ext cx="507313" cy="1123744"/>
          </a:xfrm>
          <a:prstGeom prst="leftBrace">
            <a:avLst/>
          </a:prstGeom>
          <a:ln w="38100" cmpd="sng">
            <a:solidFill>
              <a:srgbClr val="0000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4072131" y="995282"/>
            <a:ext cx="4739449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algn="ctr">
              <a:buFont typeface="Arial"/>
              <a:buChar char="•"/>
            </a:pPr>
            <a:r>
              <a:rPr lang="it-IT" dirty="0" err="1" smtClean="0">
                <a:solidFill>
                  <a:srgbClr val="FFFF00"/>
                </a:solidFill>
                <a:latin typeface="Calibri"/>
              </a:rPr>
              <a:t>Ejected</a:t>
            </a:r>
            <a:r>
              <a:rPr lang="it-IT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00"/>
                </a:solidFill>
                <a:latin typeface="Calibri"/>
              </a:rPr>
              <a:t>material</a:t>
            </a:r>
            <a:r>
              <a:rPr lang="it-IT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00"/>
                </a:solidFill>
                <a:latin typeface="Calibri"/>
              </a:rPr>
              <a:t>gravitationally</a:t>
            </a:r>
            <a:r>
              <a:rPr lang="it-IT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00"/>
                </a:solidFill>
                <a:latin typeface="Calibri"/>
              </a:rPr>
              <a:t>bound</a:t>
            </a:r>
            <a:r>
              <a:rPr lang="it-IT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from the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central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remnant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can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fall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back or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circularizes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into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an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accretion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disk </a:t>
            </a:r>
          </a:p>
          <a:p>
            <a:pPr marL="285750" indent="-285750">
              <a:buFont typeface="Arial"/>
              <a:buChar char="•"/>
            </a:pPr>
            <a:endParaRPr lang="it-IT" dirty="0" smtClean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4239580" y="2042717"/>
            <a:ext cx="4572000" cy="1200329"/>
          </a:xfrm>
          <a:prstGeom prst="rect">
            <a:avLst/>
          </a:prstGeom>
          <a:solidFill>
            <a:schemeClr val="bg1"/>
          </a:solidFill>
        </p:spPr>
        <p:txBody>
          <a:bodyPr>
            <a:spAutoFit/>
          </a:bodyPr>
          <a:lstStyle/>
          <a:p>
            <a:r>
              <a:rPr lang="it-IT" b="1" dirty="0">
                <a:solidFill>
                  <a:srgbClr val="000090"/>
                </a:solidFill>
                <a:latin typeface="Calibri"/>
              </a:rPr>
              <a:t>Disk mass 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dirty="0">
                <a:solidFill>
                  <a:srgbClr val="000090"/>
                </a:solidFill>
                <a:latin typeface="Calibri"/>
              </a:rPr>
              <a:t>up to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∼ 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0.3Mo </a:t>
            </a:r>
          </a:p>
          <a:p>
            <a:r>
              <a:rPr lang="it-IT" dirty="0" smtClean="0">
                <a:solidFill>
                  <a:srgbClr val="000090"/>
                </a:solidFill>
                <a:latin typeface="Calibri"/>
              </a:rPr>
              <a:t>Disk </a:t>
            </a:r>
            <a:r>
              <a:rPr lang="it-IT" dirty="0">
                <a:solidFill>
                  <a:srgbClr val="000090"/>
                </a:solidFill>
                <a:latin typeface="Calibri"/>
              </a:rPr>
              <a:t>mass </a:t>
            </a:r>
            <a:r>
              <a:rPr lang="it-IT" dirty="0" err="1" smtClean="0">
                <a:solidFill>
                  <a:srgbClr val="000090"/>
                </a:solidFill>
                <a:latin typeface="Calibri"/>
              </a:rPr>
              <a:t>depends</a:t>
            </a:r>
            <a:r>
              <a:rPr lang="it-IT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dirty="0">
                <a:solidFill>
                  <a:srgbClr val="000090"/>
                </a:solidFill>
                <a:latin typeface="Calibri"/>
              </a:rPr>
              <a:t>on the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mass ratio of the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binary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, 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the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spins of the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binary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000090"/>
                </a:solidFill>
                <a:latin typeface="Calibri"/>
              </a:rPr>
              <a:t>components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, the EOS, and the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total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000090"/>
                </a:solidFill>
                <a:latin typeface="Calibri"/>
              </a:rPr>
              <a:t>mass </a:t>
            </a:r>
            <a:r>
              <a:rPr lang="it-IT" b="1" dirty="0" smtClean="0">
                <a:solidFill>
                  <a:srgbClr val="000090"/>
                </a:solidFill>
                <a:latin typeface="Calibri"/>
              </a:rPr>
              <a:t>of the </a:t>
            </a:r>
            <a:r>
              <a:rPr lang="it-IT" b="1" dirty="0" err="1" smtClean="0">
                <a:solidFill>
                  <a:srgbClr val="000090"/>
                </a:solidFill>
                <a:latin typeface="Calibri"/>
              </a:rPr>
              <a:t>binary</a:t>
            </a:r>
            <a:endParaRPr lang="it-IT" b="1" dirty="0" smtClean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444999" y="4424238"/>
            <a:ext cx="4572000" cy="1200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b="1" dirty="0" err="1" smtClean="0">
                <a:solidFill>
                  <a:srgbClr val="CCFFCC"/>
                </a:solidFill>
                <a:latin typeface="Chalkduster"/>
                <a:cs typeface="Chalkduster"/>
              </a:rPr>
              <a:t>Outflow</a:t>
            </a:r>
            <a:r>
              <a:rPr lang="it-IT" sz="2400" b="1" dirty="0" smtClean="0">
                <a:solidFill>
                  <a:srgbClr val="CCFFCC"/>
                </a:solidFill>
                <a:latin typeface="Chalkduster"/>
                <a:cs typeface="Chalkduster"/>
              </a:rPr>
              <a:t> mass and </a:t>
            </a:r>
            <a:r>
              <a:rPr lang="it-IT" sz="2400" b="1" dirty="0" err="1" smtClean="0">
                <a:solidFill>
                  <a:srgbClr val="CCFFCC"/>
                </a:solidFill>
                <a:latin typeface="Chalkduster"/>
                <a:cs typeface="Chalkduster"/>
              </a:rPr>
              <a:t>geometry</a:t>
            </a:r>
            <a:r>
              <a:rPr lang="it-IT" sz="2400" b="1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400" b="1" dirty="0" err="1" smtClean="0">
                <a:solidFill>
                  <a:srgbClr val="CCFFCC"/>
                </a:solidFill>
                <a:latin typeface="Chalkduster"/>
                <a:cs typeface="Chalkduster"/>
              </a:rPr>
              <a:t>influence</a:t>
            </a:r>
            <a:r>
              <a:rPr lang="it-IT" sz="2400" b="1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</a:p>
          <a:p>
            <a:pPr algn="ctr"/>
            <a:r>
              <a:rPr lang="it-IT" sz="2400" b="1" dirty="0" smtClean="0">
                <a:solidFill>
                  <a:srgbClr val="CCFFCC"/>
                </a:solidFill>
                <a:latin typeface="Chalkduster"/>
                <a:cs typeface="Chalkduster"/>
              </a:rPr>
              <a:t>the EM </a:t>
            </a:r>
            <a:r>
              <a:rPr lang="it-IT" sz="2400" b="1" dirty="0" err="1" smtClean="0">
                <a:solidFill>
                  <a:srgbClr val="CCFFCC"/>
                </a:solidFill>
                <a:latin typeface="Chalkduster"/>
                <a:cs typeface="Chalkduster"/>
              </a:rPr>
              <a:t>emission</a:t>
            </a:r>
            <a:endParaRPr lang="it-IT" sz="2400" b="1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4444999" y="3263041"/>
            <a:ext cx="390938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chemeClr val="bg1"/>
                </a:solidFill>
              </a:rPr>
              <a:t>For NS-BH </a:t>
            </a:r>
            <a:r>
              <a:rPr lang="it-IT" sz="1400" dirty="0" err="1" smtClean="0">
                <a:solidFill>
                  <a:schemeClr val="bg1"/>
                </a:solidFill>
              </a:rPr>
              <a:t>see</a:t>
            </a:r>
            <a:r>
              <a:rPr lang="it-IT" sz="1400" dirty="0" smtClean="0">
                <a:solidFill>
                  <a:schemeClr val="bg1"/>
                </a:solidFill>
              </a:rPr>
              <a:t> e.g. </a:t>
            </a:r>
            <a:r>
              <a:rPr lang="it-IT" sz="1400" dirty="0" err="1" smtClean="0">
                <a:solidFill>
                  <a:schemeClr val="bg1"/>
                </a:solidFill>
              </a:rPr>
              <a:t>Foucart</a:t>
            </a:r>
            <a:r>
              <a:rPr lang="it-IT" sz="1400" dirty="0" smtClean="0">
                <a:solidFill>
                  <a:schemeClr val="bg1"/>
                </a:solidFill>
              </a:rPr>
              <a:t> 2012, </a:t>
            </a:r>
            <a:r>
              <a:rPr lang="it-IT" sz="1400" dirty="0" err="1" smtClean="0">
                <a:solidFill>
                  <a:schemeClr val="bg1"/>
                </a:solidFill>
              </a:rPr>
              <a:t>PhRvD</a:t>
            </a:r>
            <a:r>
              <a:rPr lang="it-IT" sz="1400" dirty="0" smtClean="0">
                <a:solidFill>
                  <a:schemeClr val="bg1"/>
                </a:solidFill>
              </a:rPr>
              <a:t>, 86;</a:t>
            </a:r>
          </a:p>
          <a:p>
            <a:r>
              <a:rPr lang="it-IT" sz="1400" dirty="0" smtClean="0">
                <a:solidFill>
                  <a:schemeClr val="bg1"/>
                </a:solidFill>
              </a:rPr>
              <a:t>Maselli &amp; Ferrari, </a:t>
            </a:r>
            <a:r>
              <a:rPr lang="it-IT" sz="1400" dirty="0" err="1" smtClean="0">
                <a:solidFill>
                  <a:schemeClr val="bg1"/>
                </a:solidFill>
              </a:rPr>
              <a:t>PhRvD</a:t>
            </a:r>
            <a:r>
              <a:rPr lang="it-IT" sz="1400" dirty="0">
                <a:solidFill>
                  <a:schemeClr val="bg1"/>
                </a:solidFill>
              </a:rPr>
              <a:t>, </a:t>
            </a:r>
            <a:r>
              <a:rPr lang="it-IT" sz="1400" dirty="0" smtClean="0">
                <a:solidFill>
                  <a:schemeClr val="bg1"/>
                </a:solidFill>
              </a:rPr>
              <a:t>89; </a:t>
            </a:r>
          </a:p>
          <a:p>
            <a:r>
              <a:rPr lang="it-IT" sz="1400" dirty="0" err="1" smtClean="0">
                <a:solidFill>
                  <a:schemeClr val="bg1"/>
                </a:solidFill>
              </a:rPr>
              <a:t>Pannarale</a:t>
            </a:r>
            <a:r>
              <a:rPr lang="it-IT" sz="1400" dirty="0" smtClean="0">
                <a:solidFill>
                  <a:schemeClr val="bg1"/>
                </a:solidFill>
              </a:rPr>
              <a:t> &amp; </a:t>
            </a:r>
            <a:r>
              <a:rPr lang="it-IT" sz="1400" dirty="0" err="1" smtClean="0">
                <a:solidFill>
                  <a:schemeClr val="bg1"/>
                </a:solidFill>
              </a:rPr>
              <a:t>Ohme</a:t>
            </a:r>
            <a:r>
              <a:rPr lang="it-IT" sz="1400" dirty="0" smtClean="0">
                <a:solidFill>
                  <a:schemeClr val="bg1"/>
                </a:solidFill>
              </a:rPr>
              <a:t>, </a:t>
            </a:r>
            <a:r>
              <a:rPr lang="it-IT" sz="1400" dirty="0" err="1" smtClean="0">
                <a:solidFill>
                  <a:schemeClr val="bg1"/>
                </a:solidFill>
              </a:rPr>
              <a:t>ApJL</a:t>
            </a:r>
            <a:r>
              <a:rPr lang="it-IT" sz="1400" dirty="0" smtClean="0">
                <a:solidFill>
                  <a:schemeClr val="bg1"/>
                </a:solidFill>
              </a:rPr>
              <a:t>, 791</a:t>
            </a:r>
            <a:endParaRPr lang="it-IT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389970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5" grpId="0" animBg="1"/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684920" y="5353625"/>
            <a:ext cx="7809127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err="1" smtClean="0">
                <a:solidFill>
                  <a:srgbClr val="CCFFCC"/>
                </a:solidFill>
                <a:latin typeface="Calibri"/>
              </a:rPr>
              <a:t>What</a:t>
            </a:r>
            <a:r>
              <a:rPr lang="it-IT" sz="2000" dirty="0" smtClean="0">
                <a:solidFill>
                  <a:srgbClr val="CCFFCC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CCFFCC"/>
                </a:solidFill>
                <a:latin typeface="Calibri"/>
              </a:rPr>
              <a:t>is</a:t>
            </a:r>
            <a:r>
              <a:rPr lang="it-IT" sz="2000" dirty="0" smtClean="0">
                <a:solidFill>
                  <a:srgbClr val="CCFFCC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CCFFCC"/>
                </a:solidFill>
                <a:latin typeface="Calibri"/>
              </a:rPr>
              <a:t>central</a:t>
            </a:r>
            <a:r>
              <a:rPr lang="it-IT" sz="2000" dirty="0" smtClean="0">
                <a:solidFill>
                  <a:srgbClr val="CCFFCC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CCFFCC"/>
                </a:solidFill>
                <a:latin typeface="Calibri"/>
              </a:rPr>
              <a:t>remnant</a:t>
            </a:r>
            <a:r>
              <a:rPr lang="it-IT" sz="2000" dirty="0" smtClean="0">
                <a:solidFill>
                  <a:srgbClr val="CCFFCC"/>
                </a:solidFill>
                <a:latin typeface="Calibri"/>
              </a:rPr>
              <a:t>?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It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depends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on the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total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mass of the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binary</a:t>
            </a:r>
            <a:endParaRPr lang="it-IT" dirty="0" smtClean="0">
              <a:solidFill>
                <a:srgbClr val="FFFFFF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dirty="0">
                <a:solidFill>
                  <a:srgbClr val="FFFFFF"/>
                </a:solidFill>
                <a:latin typeface="Calibri"/>
              </a:rPr>
              <a:t>T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he mass </a:t>
            </a:r>
            <a:r>
              <a:rPr lang="it-IT" dirty="0" err="1">
                <a:solidFill>
                  <a:srgbClr val="FFFFFF"/>
                </a:solidFill>
                <a:latin typeface="Calibri"/>
              </a:rPr>
              <a:t>threshold</a:t>
            </a:r>
            <a:r>
              <a:rPr lang="it-IT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above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which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a BH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forms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directly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depends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 on EOS </a:t>
            </a:r>
            <a:endParaRPr lang="it-IT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5617100" y="2685222"/>
            <a:ext cx="35269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smtClean="0">
                <a:solidFill>
                  <a:srgbClr val="CCFFCC"/>
                </a:solidFill>
                <a:latin typeface="Chalkduster"/>
                <a:cs typeface="Chalkduster"/>
              </a:rPr>
              <a:t>The </a:t>
            </a:r>
            <a:r>
              <a:rPr lang="it-IT" sz="20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central</a:t>
            </a:r>
            <a:r>
              <a:rPr lang="it-IT" sz="20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remnant</a:t>
            </a:r>
            <a:r>
              <a:rPr lang="it-IT" sz="20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influences</a:t>
            </a:r>
            <a:r>
              <a:rPr lang="it-IT" sz="2000" dirty="0" smtClean="0">
                <a:solidFill>
                  <a:srgbClr val="CCFFCC"/>
                </a:solidFill>
                <a:latin typeface="Chalkduster"/>
                <a:cs typeface="Chalkduster"/>
              </a:rPr>
              <a:t> GW and EM </a:t>
            </a:r>
            <a:r>
              <a:rPr lang="it-IT" sz="20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emission</a:t>
            </a:r>
            <a:endParaRPr lang="it-IT" sz="2000" dirty="0" smtClean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  <p:pic>
        <p:nvPicPr>
          <p:cNvPr id="8" name="Immagine 7" descr="Schermata 2016-05-24 alle 16.48.59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7847" y="923886"/>
            <a:ext cx="5117771" cy="4086897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856248" y="188685"/>
            <a:ext cx="7637799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Central </a:t>
            </a:r>
            <a:r>
              <a:rPr lang="it-IT" sz="2000" dirty="0" err="1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remnant</a:t>
            </a:r>
            <a:r>
              <a:rPr lang="it-IT" sz="2000" dirty="0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 of NS-NS or NS-BH merger</a:t>
            </a:r>
            <a:endParaRPr lang="it-IT" sz="2000" dirty="0">
              <a:solidFill>
                <a:srgbClr val="CCFFCC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4603520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" name="Immagine 44" descr="vla_panorama_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3141" y="-13498"/>
            <a:ext cx="2088232" cy="729302"/>
          </a:xfrm>
          <a:prstGeom prst="rect">
            <a:avLst/>
          </a:prstGeom>
        </p:spPr>
      </p:pic>
      <p:pic>
        <p:nvPicPr>
          <p:cNvPr id="47" name="Immagine 46" descr="_41534128_swift_nasa_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94723" y="732737"/>
            <a:ext cx="865518" cy="648072"/>
          </a:xfrm>
          <a:prstGeom prst="rect">
            <a:avLst/>
          </a:prstGeom>
        </p:spPr>
      </p:pic>
      <p:pic>
        <p:nvPicPr>
          <p:cNvPr id="48" name="Immagine 47" descr="ques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00752" y="1403900"/>
            <a:ext cx="659489" cy="565657"/>
          </a:xfrm>
          <a:prstGeom prst="rect">
            <a:avLst/>
          </a:prstGeom>
        </p:spPr>
      </p:pic>
      <p:pic>
        <p:nvPicPr>
          <p:cNvPr id="51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5551355"/>
            <a:ext cx="692654" cy="577283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53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152127" y="6218148"/>
            <a:ext cx="940454" cy="63985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50" name="Picture 9"/>
          <p:cNvPicPr>
            <a:picLocks noChangeAspect="1" noChangeArrowheads="1"/>
          </p:cNvPicPr>
          <p:nvPr/>
        </p:nvPicPr>
        <p:blipFill rotWithShape="1">
          <a:blip r:embed="rId8" cstate="print"/>
          <a:srcRect t="7800" r="7941"/>
          <a:stretch/>
        </p:blipFill>
        <p:spPr bwMode="auto">
          <a:xfrm>
            <a:off x="0" y="6128638"/>
            <a:ext cx="1152127" cy="729362"/>
          </a:xfrm>
          <a:prstGeom prst="rect">
            <a:avLst/>
          </a:prstGeom>
          <a:solidFill>
            <a:schemeClr val="tx1">
              <a:lumMod val="50000"/>
            </a:scheme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/>
        </p:spPr>
      </p:pic>
      <p:sp>
        <p:nvSpPr>
          <p:cNvPr id="2" name="Rettangolo 1"/>
          <p:cNvSpPr/>
          <p:nvPr/>
        </p:nvSpPr>
        <p:spPr>
          <a:xfrm>
            <a:off x="217711" y="785248"/>
            <a:ext cx="771797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3832">
              <a:defRPr/>
            </a:pPr>
            <a:r>
              <a:rPr lang="en-US" sz="20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GWs and photons provide complementary insight into the physics </a:t>
            </a:r>
            <a:r>
              <a:rPr lang="en-US" sz="2000" b="1" kern="0" dirty="0" smtClean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of the </a:t>
            </a:r>
            <a:r>
              <a:rPr lang="en-US" sz="2000" b="1" kern="0" dirty="0">
                <a:solidFill>
                  <a:srgbClr val="FFFFFF"/>
                </a:solidFill>
                <a:latin typeface="Arial" pitchFamily="34" charset="0"/>
                <a:cs typeface="Arial" pitchFamily="34" charset="0"/>
              </a:rPr>
              <a:t>progenitors and their environment</a:t>
            </a:r>
          </a:p>
        </p:txBody>
      </p:sp>
      <p:sp>
        <p:nvSpPr>
          <p:cNvPr id="3" name="CasellaDiTesto 2"/>
          <p:cNvSpPr txBox="1"/>
          <p:nvPr/>
        </p:nvSpPr>
        <p:spPr>
          <a:xfrm>
            <a:off x="940454" y="2317434"/>
            <a:ext cx="3354852" cy="3323987"/>
          </a:xfrm>
          <a:prstGeom prst="rect">
            <a:avLst/>
          </a:prstGeom>
          <a:solidFill>
            <a:schemeClr val="bg1"/>
          </a:solidFill>
          <a:ln w="57150" cmpd="sng">
            <a:solidFill>
              <a:srgbClr val="3366FF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Mass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Spins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Eccentricity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NS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compactness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and 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tidal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deformability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System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orientations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Luminosity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distance</a:t>
            </a:r>
            <a:endParaRPr lang="it-IT" sz="2000" dirty="0" smtClean="0">
              <a:solidFill>
                <a:srgbClr val="000090"/>
              </a:solidFill>
              <a:latin typeface="Calibri"/>
            </a:endParaRPr>
          </a:p>
          <a:p>
            <a:endParaRPr lang="it-IT" sz="1000" dirty="0" smtClean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Comapct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object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b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inary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rate</a:t>
            </a:r>
          </a:p>
          <a:p>
            <a:endParaRPr lang="it-IT" sz="1000" dirty="0" smtClean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Explosion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asymmetry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992756" y="2202308"/>
            <a:ext cx="3507996" cy="3631763"/>
          </a:xfrm>
          <a:prstGeom prst="rect">
            <a:avLst/>
          </a:prstGeom>
          <a:solidFill>
            <a:srgbClr val="FFFFFF"/>
          </a:solidFill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Energetics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Magnetic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field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strength</a:t>
            </a:r>
            <a:endParaRPr lang="it-IT" sz="2000" dirty="0" smtClean="0">
              <a:solidFill>
                <a:srgbClr val="000090"/>
              </a:solidFill>
              <a:latin typeface="Calibri"/>
            </a:endParaRP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Source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geometry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(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beaming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) 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Source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enviroment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endParaRPr lang="it-IT" sz="1000" dirty="0" smtClean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Precise 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(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arcsec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)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sky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localization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Host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galaxy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Redshift</a:t>
            </a: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Nuclear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astrophysics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832432" y="1809006"/>
            <a:ext cx="1705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>
                <a:solidFill>
                  <a:srgbClr val="3366FF"/>
                </a:solidFill>
                <a:latin typeface="Chalkduster"/>
                <a:cs typeface="Chalkduster"/>
              </a:rPr>
              <a:t>GWs</a:t>
            </a:r>
            <a:endParaRPr lang="it-IT" sz="2400" dirty="0">
              <a:solidFill>
                <a:srgbClr val="3366FF"/>
              </a:solidFill>
              <a:latin typeface="Chalkduster"/>
              <a:cs typeface="Chalkduster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5464470" y="1691759"/>
            <a:ext cx="247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0000"/>
                </a:solidFill>
                <a:latin typeface="Chalkduster"/>
                <a:cs typeface="Chalkduster"/>
              </a:rPr>
              <a:t>EM </a:t>
            </a:r>
            <a:r>
              <a:rPr lang="it-IT" sz="2400" dirty="0" err="1">
                <a:solidFill>
                  <a:srgbClr val="FF0000"/>
                </a:solidFill>
                <a:latin typeface="Chalkduster"/>
                <a:cs typeface="Chalkduster"/>
              </a:rPr>
              <a:t>emission</a:t>
            </a:r>
            <a:endParaRPr lang="it-IT" sz="24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5889313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0" y="-27384"/>
            <a:ext cx="9144000" cy="49244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it-IT" sz="2600" b="1" dirty="0" smtClean="0">
                <a:solidFill>
                  <a:srgbClr val="FFFF00"/>
                </a:solidFill>
                <a:latin typeface="Chalkduster"/>
                <a:cs typeface="Chalkduster"/>
              </a:rPr>
              <a:t>Gamma-</a:t>
            </a:r>
            <a:r>
              <a:rPr lang="it-IT" sz="2600" b="1" dirty="0" err="1" smtClean="0">
                <a:solidFill>
                  <a:srgbClr val="FFFF00"/>
                </a:solidFill>
                <a:latin typeface="Chalkduster"/>
                <a:cs typeface="Chalkduster"/>
              </a:rPr>
              <a:t>Ray</a:t>
            </a:r>
            <a:r>
              <a:rPr lang="it-IT" sz="2600" b="1" dirty="0" smtClean="0">
                <a:solidFill>
                  <a:srgbClr val="FFFF00"/>
                </a:solidFill>
                <a:latin typeface="Chalkduster"/>
                <a:cs typeface="Chalkduster"/>
              </a:rPr>
              <a:t> </a:t>
            </a:r>
            <a:r>
              <a:rPr lang="it-IT" sz="2600" b="1" dirty="0" err="1" smtClean="0">
                <a:solidFill>
                  <a:srgbClr val="FFFF00"/>
                </a:solidFill>
                <a:latin typeface="Chalkduster"/>
                <a:cs typeface="Chalkduster"/>
              </a:rPr>
              <a:t>Bursts</a:t>
            </a:r>
            <a:endParaRPr lang="it-IT" sz="2600" b="1" dirty="0" smtClean="0">
              <a:solidFill>
                <a:srgbClr val="FFFF00"/>
              </a:solidFill>
              <a:latin typeface="Chalkduster"/>
              <a:cs typeface="Chalkduster"/>
            </a:endParaRPr>
          </a:p>
        </p:txBody>
      </p:sp>
      <p:pic>
        <p:nvPicPr>
          <p:cNvPr id="4" name="Immagine 3" descr="Schermata 2015-04-20 alle 23.24.41.pn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83792" y="746560"/>
            <a:ext cx="6525302" cy="3676033"/>
          </a:xfrm>
          <a:prstGeom prst="rect">
            <a:avLst/>
          </a:prstGeom>
        </p:spPr>
      </p:pic>
      <p:sp>
        <p:nvSpPr>
          <p:cNvPr id="5" name="Rettangolo 4"/>
          <p:cNvSpPr/>
          <p:nvPr/>
        </p:nvSpPr>
        <p:spPr>
          <a:xfrm>
            <a:off x="626997" y="4628647"/>
            <a:ext cx="7992705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defTabSz="914400"/>
            <a:r>
              <a:rPr lang="it-IT" sz="2200" dirty="0">
                <a:solidFill>
                  <a:prstClr val="white"/>
                </a:solidFill>
                <a:latin typeface=""/>
              </a:rPr>
              <a:t>Brief, </a:t>
            </a:r>
            <a:r>
              <a:rPr lang="it-IT" sz="2200" dirty="0" err="1">
                <a:solidFill>
                  <a:prstClr val="white"/>
                </a:solidFill>
                <a:latin typeface=""/>
              </a:rPr>
              <a:t>sudden</a:t>
            </a:r>
            <a:r>
              <a:rPr lang="it-IT" sz="2200" dirty="0">
                <a:solidFill>
                  <a:prstClr val="white"/>
                </a:solidFill>
                <a:latin typeface=""/>
              </a:rPr>
              <a:t>, intense </a:t>
            </a:r>
            <a:r>
              <a:rPr lang="it-IT" sz="2200" dirty="0" err="1" smtClean="0">
                <a:solidFill>
                  <a:prstClr val="white"/>
                </a:solidFill>
                <a:latin typeface=""/>
              </a:rPr>
              <a:t>flashes</a:t>
            </a:r>
            <a:r>
              <a:rPr lang="it-IT" sz="2200" dirty="0" smtClean="0">
                <a:solidFill>
                  <a:prstClr val="white"/>
                </a:solidFill>
                <a:latin typeface=""/>
              </a:rPr>
              <a:t> of gamma </a:t>
            </a:r>
            <a:r>
              <a:rPr lang="it-IT" sz="2200" dirty="0" err="1" smtClean="0">
                <a:solidFill>
                  <a:prstClr val="white"/>
                </a:solidFill>
                <a:latin typeface=""/>
              </a:rPr>
              <a:t>ray</a:t>
            </a:r>
            <a:r>
              <a:rPr lang="it-IT" sz="2200" dirty="0" smtClean="0">
                <a:solidFill>
                  <a:prstClr val="white"/>
                </a:solidFill>
                <a:latin typeface=""/>
              </a:rPr>
              <a:t> </a:t>
            </a:r>
            <a:r>
              <a:rPr lang="it-IT" sz="2200" dirty="0" err="1" smtClean="0">
                <a:solidFill>
                  <a:prstClr val="white"/>
                </a:solidFill>
                <a:latin typeface=""/>
              </a:rPr>
              <a:t>radiation</a:t>
            </a:r>
            <a:r>
              <a:rPr lang="it-IT" sz="2200" dirty="0" smtClean="0">
                <a:solidFill>
                  <a:prstClr val="white"/>
                </a:solidFill>
                <a:latin typeface=""/>
              </a:rPr>
              <a:t> </a:t>
            </a:r>
            <a:r>
              <a:rPr lang="it-IT" sz="2200" dirty="0" err="1" smtClean="0">
                <a:solidFill>
                  <a:prstClr val="white"/>
                </a:solidFill>
                <a:latin typeface=""/>
              </a:rPr>
              <a:t>which</a:t>
            </a:r>
            <a:r>
              <a:rPr lang="it-IT" sz="2200" dirty="0" smtClean="0">
                <a:solidFill>
                  <a:prstClr val="white"/>
                </a:solidFill>
                <a:latin typeface=""/>
              </a:rPr>
              <a:t> release </a:t>
            </a:r>
            <a:r>
              <a:rPr lang="it-IT" sz="2200" dirty="0" err="1" smtClean="0">
                <a:solidFill>
                  <a:prstClr val="white"/>
                </a:solidFill>
                <a:latin typeface=""/>
              </a:rPr>
              <a:t>energy</a:t>
            </a:r>
            <a:r>
              <a:rPr lang="it-IT" sz="2200" dirty="0" smtClean="0">
                <a:solidFill>
                  <a:prstClr val="white"/>
                </a:solidFill>
                <a:latin typeface=""/>
              </a:rPr>
              <a:t> up to </a:t>
            </a:r>
            <a:r>
              <a:rPr lang="hu-HU" sz="2200" b="1" dirty="0">
                <a:solidFill>
                  <a:srgbClr val="FFFFFF"/>
                </a:solidFill>
                <a:latin typeface="Calibri"/>
              </a:rPr>
              <a:t>~ 10</a:t>
            </a:r>
            <a:r>
              <a:rPr lang="hu-HU" sz="2200" b="1" baseline="30000" dirty="0">
                <a:solidFill>
                  <a:srgbClr val="FFFFFF"/>
                </a:solidFill>
                <a:latin typeface="Calibri"/>
              </a:rPr>
              <a:t>53</a:t>
            </a:r>
            <a:r>
              <a:rPr lang="hu-HU" sz="2200" b="1" dirty="0">
                <a:solidFill>
                  <a:srgbClr val="FFFFFF"/>
                </a:solidFill>
                <a:latin typeface="Calibri"/>
              </a:rPr>
              <a:t> erg</a:t>
            </a:r>
            <a:r>
              <a:rPr lang="it-IT" sz="22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dirty="0" smtClean="0">
                <a:solidFill>
                  <a:srgbClr val="FFFFFF"/>
                </a:solidFill>
                <a:latin typeface="Calibri"/>
              </a:rPr>
              <a:t>(</a:t>
            </a:r>
            <a:r>
              <a:rPr lang="it-IT" dirty="0" err="1" smtClean="0">
                <a:solidFill>
                  <a:srgbClr val="FFFFFF"/>
                </a:solidFill>
                <a:latin typeface="Calibri"/>
              </a:rPr>
              <a:t>isotropic</a:t>
            </a:r>
            <a:r>
              <a:rPr lang="it-IT" dirty="0" err="1">
                <a:solidFill>
                  <a:srgbClr val="FFFFFF"/>
                </a:solidFill>
                <a:latin typeface="Calibri"/>
              </a:rPr>
              <a:t>-equivalent</a:t>
            </a:r>
            <a:r>
              <a:rPr lang="it-IT" dirty="0">
                <a:solidFill>
                  <a:srgbClr val="FFFFFF"/>
                </a:solidFill>
                <a:latin typeface="Calibri"/>
              </a:rPr>
              <a:t>)</a:t>
            </a: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2133811" y="5569551"/>
            <a:ext cx="4965894" cy="923330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/>
            <a:r>
              <a:rPr lang="it-IT" dirty="0" err="1">
                <a:solidFill>
                  <a:srgbClr val="000000"/>
                </a:solidFill>
                <a:latin typeface="Arial"/>
                <a:cs typeface="Arial"/>
              </a:rPr>
              <a:t>Duration</a:t>
            </a:r>
            <a:r>
              <a:rPr lang="it-IT" dirty="0">
                <a:solidFill>
                  <a:srgbClr val="000000"/>
                </a:solidFill>
                <a:latin typeface="Arial"/>
                <a:cs typeface="Arial"/>
              </a:rPr>
              <a:t>: 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from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few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ms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 to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hundreds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 of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s</a:t>
            </a:r>
            <a:endParaRPr lang="it-IT" b="1" dirty="0">
              <a:solidFill>
                <a:srgbClr val="0033CC"/>
              </a:solidFill>
              <a:latin typeface="Arial"/>
              <a:cs typeface="Arial"/>
            </a:endParaRPr>
          </a:p>
          <a:p>
            <a:pPr defTabSz="914400"/>
            <a:r>
              <a:rPr lang="it-IT" dirty="0" err="1" smtClean="0">
                <a:solidFill>
                  <a:srgbClr val="000000"/>
                </a:solidFill>
                <a:latin typeface="Arial"/>
                <a:cs typeface="Arial"/>
              </a:rPr>
              <a:t>Observational</a:t>
            </a:r>
            <a:r>
              <a:rPr lang="it-IT" dirty="0" smtClean="0">
                <a:solidFill>
                  <a:srgbClr val="000000"/>
                </a:solidFill>
                <a:latin typeface="Arial"/>
                <a:cs typeface="Arial"/>
              </a:rPr>
              <a:t> band: 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10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keV</a:t>
            </a:r>
            <a:r>
              <a:rPr lang="it-IT" b="1" dirty="0">
                <a:solidFill>
                  <a:srgbClr val="0033CC"/>
                </a:solidFill>
                <a:latin typeface="Arial"/>
                <a:cs typeface="Arial"/>
              </a:rPr>
              <a:t> – 1 </a:t>
            </a:r>
            <a:r>
              <a:rPr lang="it-IT" b="1" dirty="0" err="1">
                <a:solidFill>
                  <a:srgbClr val="0033CC"/>
                </a:solidFill>
                <a:latin typeface="Arial"/>
                <a:cs typeface="Arial"/>
              </a:rPr>
              <a:t>MeV</a:t>
            </a:r>
            <a:endParaRPr lang="it-IT" b="1" dirty="0">
              <a:solidFill>
                <a:srgbClr val="0033CC"/>
              </a:solidFill>
              <a:latin typeface="Arial"/>
              <a:cs typeface="Arial"/>
            </a:endParaRPr>
          </a:p>
          <a:p>
            <a:pPr defTabSz="914400"/>
            <a:r>
              <a:rPr lang="de-DE" dirty="0" err="1" smtClean="0">
                <a:solidFill>
                  <a:srgbClr val="000000"/>
                </a:solidFill>
                <a:latin typeface="Arial"/>
                <a:cs typeface="Arial"/>
              </a:rPr>
              <a:t>Flux</a:t>
            </a:r>
            <a:r>
              <a:rPr lang="de-DE" dirty="0">
                <a:solidFill>
                  <a:srgbClr val="000000"/>
                </a:solidFill>
                <a:latin typeface="Arial"/>
                <a:cs typeface="Arial"/>
              </a:rPr>
              <a:t>: </a:t>
            </a:r>
            <a:r>
              <a:rPr lang="de-DE" b="1" dirty="0" smtClean="0">
                <a:solidFill>
                  <a:srgbClr val="0033CC"/>
                </a:solidFill>
                <a:latin typeface="Arial"/>
                <a:cs typeface="Arial"/>
              </a:rPr>
              <a:t>10</a:t>
            </a:r>
            <a:r>
              <a:rPr lang="de-DE" b="1" baseline="30000" dirty="0" smtClean="0">
                <a:solidFill>
                  <a:srgbClr val="0033CC"/>
                </a:solidFill>
                <a:latin typeface="Arial"/>
                <a:cs typeface="Arial"/>
              </a:rPr>
              <a:t>-8</a:t>
            </a:r>
            <a:r>
              <a:rPr lang="de-DE" b="1" dirty="0" smtClean="0">
                <a:solidFill>
                  <a:srgbClr val="0033CC"/>
                </a:solidFill>
                <a:latin typeface="Arial"/>
                <a:cs typeface="Arial"/>
              </a:rPr>
              <a:t> </a:t>
            </a:r>
            <a:r>
              <a:rPr lang="de-DE" b="1" dirty="0">
                <a:solidFill>
                  <a:srgbClr val="0033CC"/>
                </a:solidFill>
                <a:latin typeface="Arial"/>
                <a:cs typeface="Arial"/>
              </a:rPr>
              <a:t>- 10</a:t>
            </a:r>
            <a:r>
              <a:rPr lang="de-DE" b="1" baseline="30000" dirty="0">
                <a:solidFill>
                  <a:srgbClr val="0033CC"/>
                </a:solidFill>
                <a:latin typeface="Arial"/>
                <a:cs typeface="Arial"/>
              </a:rPr>
              <a:t>–4 </a:t>
            </a:r>
            <a:r>
              <a:rPr lang="de-DE" b="1" dirty="0" err="1">
                <a:solidFill>
                  <a:srgbClr val="0033CC"/>
                </a:solidFill>
                <a:latin typeface="Arial"/>
                <a:cs typeface="Arial"/>
              </a:rPr>
              <a:t>erg</a:t>
            </a:r>
            <a:r>
              <a:rPr lang="de-DE" b="1" dirty="0">
                <a:solidFill>
                  <a:srgbClr val="0033CC"/>
                </a:solidFill>
                <a:latin typeface="Arial"/>
                <a:cs typeface="Arial"/>
              </a:rPr>
              <a:t> cm</a:t>
            </a:r>
            <a:r>
              <a:rPr lang="de-DE" b="1" baseline="30000" dirty="0">
                <a:solidFill>
                  <a:srgbClr val="0033CC"/>
                </a:solidFill>
                <a:latin typeface="Arial"/>
                <a:cs typeface="Arial"/>
              </a:rPr>
              <a:t>–2</a:t>
            </a:r>
            <a:r>
              <a:rPr lang="de-DE" b="1" dirty="0">
                <a:solidFill>
                  <a:srgbClr val="0033CC"/>
                </a:solidFill>
                <a:latin typeface="Arial"/>
                <a:cs typeface="Arial"/>
              </a:rPr>
              <a:t> s</a:t>
            </a:r>
            <a:r>
              <a:rPr lang="de-DE" b="1" baseline="30000" dirty="0">
                <a:solidFill>
                  <a:srgbClr val="0033CC"/>
                </a:solidFill>
                <a:latin typeface="Arial"/>
                <a:cs typeface="Arial"/>
              </a:rPr>
              <a:t>–1</a:t>
            </a:r>
            <a:endParaRPr lang="it-IT" b="1" baseline="30000" dirty="0">
              <a:solidFill>
                <a:srgbClr val="0033CC"/>
              </a:solidFill>
              <a:latin typeface="Arial"/>
              <a:cs typeface="Arial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1708813" y="4194899"/>
            <a:ext cx="4968552" cy="307777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1400" b="1" dirty="0" err="1" smtClean="0">
                <a:solidFill>
                  <a:prstClr val="white"/>
                </a:solidFill>
                <a:latin typeface="Calibri"/>
              </a:rPr>
              <a:t>Before</a:t>
            </a:r>
            <a:r>
              <a:rPr lang="it-IT" sz="1400" b="1" dirty="0" smtClean="0">
                <a:solidFill>
                  <a:prstClr val="white"/>
                </a:solidFill>
                <a:latin typeface="Calibri"/>
              </a:rPr>
              <a:t> and </a:t>
            </a:r>
            <a:r>
              <a:rPr lang="it-IT" sz="1400" b="1" dirty="0" err="1" smtClean="0">
                <a:solidFill>
                  <a:prstClr val="white"/>
                </a:solidFill>
                <a:latin typeface="Calibri"/>
              </a:rPr>
              <a:t>after</a:t>
            </a:r>
            <a:r>
              <a:rPr lang="it-IT" sz="1400" b="1" dirty="0" smtClean="0">
                <a:solidFill>
                  <a:prstClr val="white"/>
                </a:solidFill>
                <a:latin typeface="Calibri"/>
              </a:rPr>
              <a:t> Fermi LAT </a:t>
            </a:r>
            <a:r>
              <a:rPr lang="it-IT" sz="1400" b="1" dirty="0" err="1" smtClean="0">
                <a:solidFill>
                  <a:prstClr val="white"/>
                </a:solidFill>
                <a:latin typeface="Calibri"/>
              </a:rPr>
              <a:t>observation</a:t>
            </a:r>
            <a:r>
              <a:rPr lang="it-IT" sz="1400" b="1" dirty="0" smtClean="0">
                <a:solidFill>
                  <a:prstClr val="white"/>
                </a:solidFill>
                <a:latin typeface="Calibri"/>
              </a:rPr>
              <a:t> of GRB 130427A</a:t>
            </a:r>
            <a:endParaRPr lang="it-IT" sz="1400" b="1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3421312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Immagine 25" descr="Schermata 2016-07-05 alle 21.59.0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33747" y="484765"/>
            <a:ext cx="3643040" cy="2948800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4905608" y="4921377"/>
            <a:ext cx="3672408" cy="1200329"/>
          </a:xfrm>
          <a:prstGeom prst="rect">
            <a:avLst/>
          </a:prstGeom>
          <a:ln w="38100" cmpd="sng">
            <a:solidFill>
              <a:srgbClr val="CCFFCC"/>
            </a:solidFill>
          </a:ln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dirty="0" err="1" smtClean="0">
                <a:solidFill>
                  <a:schemeClr val="bg1"/>
                </a:solidFill>
                <a:latin typeface="Calibri"/>
              </a:rPr>
              <a:t>accretion</a:t>
            </a:r>
            <a:r>
              <a:rPr lang="it-IT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disk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is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fed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by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fallback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of SN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material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onto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disk,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timescale</a:t>
            </a:r>
            <a:endParaRPr lang="it-IT" dirty="0">
              <a:solidFill>
                <a:schemeClr val="bg1"/>
              </a:solidFill>
              <a:latin typeface="Calibri"/>
            </a:endParaRPr>
          </a:p>
          <a:p>
            <a:r>
              <a:rPr lang="it-IT" dirty="0" smtClean="0">
                <a:solidFill>
                  <a:schemeClr val="bg1"/>
                </a:solidFill>
                <a:latin typeface="Calibri"/>
              </a:rPr>
              <a:t>      t 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~ 10-</a:t>
            </a:r>
            <a:r>
              <a:rPr lang="it-IT" dirty="0" smtClean="0">
                <a:solidFill>
                  <a:schemeClr val="bg1"/>
                </a:solidFill>
                <a:latin typeface="Calibri"/>
              </a:rPr>
              <a:t>100s</a:t>
            </a:r>
            <a:endParaRPr lang="en-US" b="1" dirty="0">
              <a:solidFill>
                <a:schemeClr val="bg1"/>
              </a:solidFill>
              <a:latin typeface="Calibri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it-IT" dirty="0" err="1">
                <a:solidFill>
                  <a:schemeClr val="bg1"/>
                </a:solidFill>
                <a:latin typeface="Calibri"/>
              </a:rPr>
              <a:t>observed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Type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600" dirty="0" err="1">
                <a:solidFill>
                  <a:schemeClr val="bg1"/>
                </a:solidFill>
                <a:latin typeface="Comic Sans MS" pitchFamily="66" charset="0"/>
              </a:rPr>
              <a:t>I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c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SN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spectrum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</a:p>
        </p:txBody>
      </p:sp>
      <p:sp>
        <p:nvSpPr>
          <p:cNvPr id="39" name="Rettangolo 38"/>
          <p:cNvSpPr/>
          <p:nvPr/>
        </p:nvSpPr>
        <p:spPr>
          <a:xfrm>
            <a:off x="179512" y="4571622"/>
            <a:ext cx="4320480" cy="1754327"/>
          </a:xfrm>
          <a:prstGeom prst="rect">
            <a:avLst/>
          </a:prstGeom>
          <a:ln w="38100" cmpd="sng">
            <a:solidFill>
              <a:srgbClr val="FF6600"/>
            </a:solidFill>
          </a:ln>
        </p:spPr>
        <p:txBody>
          <a:bodyPr wrap="square">
            <a:spAutoFit/>
          </a:bodyPr>
          <a:lstStyle/>
          <a:p>
            <a:pPr marL="285750" indent="-285750" defTabSz="914400">
              <a:buFont typeface="Arial"/>
              <a:buChar char="•"/>
            </a:pPr>
            <a:r>
              <a:rPr lang="it-IT" dirty="0" err="1" smtClean="0">
                <a:solidFill>
                  <a:schemeClr val="bg1"/>
                </a:solidFill>
                <a:latin typeface="Calibri"/>
              </a:rPr>
              <a:t>accretion</a:t>
            </a:r>
            <a:r>
              <a:rPr lang="it-IT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timescale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of disk in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binary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merger model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is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short (t ~ 1s</a:t>
            </a:r>
            <a:r>
              <a:rPr lang="it-IT" dirty="0" smtClean="0">
                <a:solidFill>
                  <a:schemeClr val="bg1"/>
                </a:solidFill>
                <a:latin typeface="Calibri"/>
              </a:rPr>
              <a:t>)</a:t>
            </a:r>
            <a:r>
              <a:rPr lang="en-US" dirty="0" smtClean="0">
                <a:solidFill>
                  <a:schemeClr val="bg1"/>
                </a:solidFill>
                <a:latin typeface="Calibri"/>
              </a:rPr>
              <a:t> </a:t>
            </a:r>
            <a:endParaRPr lang="it-IT" dirty="0" smtClean="0">
              <a:solidFill>
                <a:schemeClr val="bg1"/>
              </a:solidFill>
              <a:latin typeface="Calibri"/>
            </a:endParaRPr>
          </a:p>
          <a:p>
            <a:pPr marL="285750" indent="-285750" defTabSz="914400">
              <a:buFont typeface="Arial"/>
              <a:buChar char="•"/>
            </a:pPr>
            <a:r>
              <a:rPr lang="it-IT" dirty="0" err="1" smtClean="0">
                <a:solidFill>
                  <a:schemeClr val="bg1"/>
                </a:solidFill>
                <a:latin typeface="Calibri"/>
              </a:rPr>
              <a:t>lack</a:t>
            </a:r>
            <a:r>
              <a:rPr lang="it-IT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of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observed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SN </a:t>
            </a:r>
          </a:p>
          <a:p>
            <a:pPr marL="285750" indent="-285750" defTabSz="914400">
              <a:buFont typeface="Arial"/>
              <a:buChar char="•"/>
            </a:pPr>
            <a:r>
              <a:rPr lang="it-IT" dirty="0" err="1">
                <a:solidFill>
                  <a:schemeClr val="bg1"/>
                </a:solidFill>
                <a:latin typeface="Calibri"/>
              </a:rPr>
              <a:t>association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with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older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stellar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population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</a:p>
          <a:p>
            <a:pPr marL="285750" indent="-285750" defTabSz="914400">
              <a:buFont typeface="Arial"/>
              <a:buChar char="•"/>
            </a:pPr>
            <a:r>
              <a:rPr lang="it-IT" dirty="0" err="1">
                <a:solidFill>
                  <a:schemeClr val="bg1"/>
                </a:solidFill>
                <a:latin typeface="Calibri"/>
              </a:rPr>
              <a:t>larger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distance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from the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host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galaxy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 center (~ 5-10 </a:t>
            </a:r>
            <a:r>
              <a:rPr lang="it-IT" dirty="0" err="1">
                <a:solidFill>
                  <a:schemeClr val="bg1"/>
                </a:solidFill>
                <a:latin typeface="Calibri"/>
              </a:rPr>
              <a:t>kpc</a:t>
            </a:r>
            <a:r>
              <a:rPr lang="it-IT" dirty="0">
                <a:solidFill>
                  <a:schemeClr val="bg1"/>
                </a:solidFill>
                <a:latin typeface="Calibri"/>
              </a:rPr>
              <a:t>)  </a:t>
            </a:r>
          </a:p>
        </p:txBody>
      </p:sp>
      <p:pic>
        <p:nvPicPr>
          <p:cNvPr id="4" name="Immagine 3" descr="Schermata 2015-04-21 alle 13.24.3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799" y="114163"/>
            <a:ext cx="1098901" cy="871297"/>
          </a:xfrm>
          <a:prstGeom prst="rect">
            <a:avLst/>
          </a:prstGeom>
        </p:spPr>
      </p:pic>
      <p:pic>
        <p:nvPicPr>
          <p:cNvPr id="9" name="Immagine 8" descr="Schermata 2015-04-21 alle 13.24.4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0400" y="3131905"/>
            <a:ext cx="863600" cy="1042029"/>
          </a:xfrm>
          <a:prstGeom prst="rect">
            <a:avLst/>
          </a:prstGeom>
          <a:solidFill>
            <a:srgbClr val="FFFFFF"/>
          </a:solidFill>
        </p:spPr>
      </p:pic>
      <p:pic>
        <p:nvPicPr>
          <p:cNvPr id="5" name="Immagine 4" descr="Schermata 2016-07-05 alle 21.51.4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70220" y="1005593"/>
            <a:ext cx="3308580" cy="2609310"/>
          </a:xfrm>
          <a:prstGeom prst="rect">
            <a:avLst/>
          </a:prstGeom>
        </p:spPr>
      </p:pic>
      <p:cxnSp>
        <p:nvCxnSpPr>
          <p:cNvPr id="12" name="Connettore 2 11"/>
          <p:cNvCxnSpPr/>
          <p:nvPr/>
        </p:nvCxnSpPr>
        <p:spPr>
          <a:xfrm flipH="1">
            <a:off x="1574800" y="1507072"/>
            <a:ext cx="1761066" cy="16933"/>
          </a:xfrm>
          <a:prstGeom prst="straightConnector1">
            <a:avLst/>
          </a:prstGeom>
          <a:ln w="38100" cmpd="sng">
            <a:solidFill>
              <a:srgbClr val="FF66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ttangolo 15"/>
          <p:cNvSpPr/>
          <p:nvPr/>
        </p:nvSpPr>
        <p:spPr>
          <a:xfrm>
            <a:off x="140266" y="4109181"/>
            <a:ext cx="222561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defTabSz="914400">
              <a:spcBef>
                <a:spcPct val="20000"/>
              </a:spcBef>
              <a:defRPr/>
            </a:pPr>
            <a:r>
              <a:rPr lang="it-IT" sz="2000" b="1" dirty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Short Hard GRB</a:t>
            </a:r>
          </a:p>
        </p:txBody>
      </p:sp>
      <p:sp>
        <p:nvSpPr>
          <p:cNvPr id="17" name="Rettangolo 16"/>
          <p:cNvSpPr/>
          <p:nvPr/>
        </p:nvSpPr>
        <p:spPr>
          <a:xfrm>
            <a:off x="4949144" y="4410996"/>
            <a:ext cx="201772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defTabSz="914400">
              <a:spcBef>
                <a:spcPct val="20000"/>
              </a:spcBef>
              <a:defRPr/>
            </a:pPr>
            <a:r>
              <a:rPr lang="it-IT" sz="2000" b="1" dirty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Long Soft GRB</a:t>
            </a:r>
          </a:p>
        </p:txBody>
      </p:sp>
      <p:cxnSp>
        <p:nvCxnSpPr>
          <p:cNvPr id="28" name="Connettore 2 27"/>
          <p:cNvCxnSpPr/>
          <p:nvPr/>
        </p:nvCxnSpPr>
        <p:spPr>
          <a:xfrm flipV="1">
            <a:off x="3420534" y="1507072"/>
            <a:ext cx="1365021" cy="3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Rettangolo 33"/>
          <p:cNvSpPr/>
          <p:nvPr/>
        </p:nvSpPr>
        <p:spPr>
          <a:xfrm>
            <a:off x="2914229" y="3378244"/>
            <a:ext cx="1871326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sz="1400" dirty="0" err="1">
                <a:solidFill>
                  <a:srgbClr val="FFFFFF"/>
                </a:solidFill>
                <a:latin typeface="Calibri"/>
              </a:rPr>
              <a:t>Kouveliotou</a:t>
            </a:r>
            <a:r>
              <a:rPr lang="it-IT" sz="1400" dirty="0">
                <a:solidFill>
                  <a:srgbClr val="FFFFFF"/>
                </a:solidFill>
                <a:latin typeface="Calibri"/>
              </a:rPr>
              <a:t> et al. 1993</a:t>
            </a:r>
          </a:p>
        </p:txBody>
      </p:sp>
      <p:sp>
        <p:nvSpPr>
          <p:cNvPr id="27" name="CasellaDiTesto 26"/>
          <p:cNvSpPr txBox="1"/>
          <p:nvPr/>
        </p:nvSpPr>
        <p:spPr>
          <a:xfrm>
            <a:off x="5762849" y="620229"/>
            <a:ext cx="20434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i="1" dirty="0" err="1" smtClean="0">
                <a:solidFill>
                  <a:schemeClr val="bg1"/>
                </a:solidFill>
                <a:latin typeface="Arial"/>
                <a:cs typeface="Arial"/>
              </a:rPr>
              <a:t>Hardness</a:t>
            </a:r>
            <a:r>
              <a:rPr lang="it-IT" sz="1600" b="1" i="1" dirty="0" smtClean="0">
                <a:solidFill>
                  <a:schemeClr val="bg1"/>
                </a:solidFill>
                <a:latin typeface="Arial"/>
                <a:cs typeface="Arial"/>
              </a:rPr>
              <a:t> ratio</a:t>
            </a:r>
            <a:endParaRPr lang="it-IT" sz="1600" b="1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1484037" y="108475"/>
            <a:ext cx="316835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i="1" dirty="0" err="1" smtClean="0">
                <a:solidFill>
                  <a:schemeClr val="bg1"/>
                </a:solidFill>
                <a:latin typeface="Arial"/>
                <a:cs typeface="Arial"/>
              </a:rPr>
              <a:t>Bimodal</a:t>
            </a:r>
            <a:r>
              <a:rPr lang="it-IT" sz="1600" b="1" i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600" b="1" i="1" dirty="0" err="1" smtClean="0">
                <a:solidFill>
                  <a:schemeClr val="bg1"/>
                </a:solidFill>
                <a:latin typeface="Arial"/>
                <a:cs typeface="Arial"/>
              </a:rPr>
              <a:t>duration</a:t>
            </a:r>
            <a:r>
              <a:rPr lang="it-IT" sz="1600" b="1" i="1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1600" b="1" i="1" dirty="0" err="1" smtClean="0">
                <a:solidFill>
                  <a:schemeClr val="bg1"/>
                </a:solidFill>
                <a:latin typeface="Arial"/>
                <a:cs typeface="Arial"/>
              </a:rPr>
              <a:t>distribution</a:t>
            </a:r>
            <a:endParaRPr lang="it-IT" sz="1600" b="1" i="1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sp>
        <p:nvSpPr>
          <p:cNvPr id="32" name="Rettangolo 31"/>
          <p:cNvSpPr/>
          <p:nvPr/>
        </p:nvSpPr>
        <p:spPr>
          <a:xfrm>
            <a:off x="3393242" y="3811607"/>
            <a:ext cx="317266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000" b="1" dirty="0" smtClean="0">
                <a:solidFill>
                  <a:schemeClr val="bg1"/>
                </a:solidFill>
                <a:latin typeface="Chalkduster"/>
                <a:cs typeface="Chalkduster"/>
              </a:rPr>
              <a:t>Different Progenitor</a:t>
            </a:r>
            <a:endParaRPr lang="it-IT" sz="20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  <p:sp>
        <p:nvSpPr>
          <p:cNvPr id="37" name="Freccia destra 36"/>
          <p:cNvSpPr/>
          <p:nvPr/>
        </p:nvSpPr>
        <p:spPr>
          <a:xfrm>
            <a:off x="196445" y="6468535"/>
            <a:ext cx="447021" cy="304800"/>
          </a:xfrm>
          <a:prstGeom prst="rightArrow">
            <a:avLst/>
          </a:prstGeom>
          <a:solidFill>
            <a:srgbClr val="FF6600"/>
          </a:solidFill>
          <a:ln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1" name="Rettangolo 40"/>
          <p:cNvSpPr/>
          <p:nvPr/>
        </p:nvSpPr>
        <p:spPr>
          <a:xfrm>
            <a:off x="688615" y="6373225"/>
            <a:ext cx="3231373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defTabSz="914400">
              <a:spcBef>
                <a:spcPct val="20000"/>
              </a:spcBef>
              <a:defRPr/>
            </a:pPr>
            <a:r>
              <a:rPr lang="it-IT" sz="2000" b="1" dirty="0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NS-NS NS-BH </a:t>
            </a:r>
            <a:r>
              <a:rPr lang="it-IT" sz="2000" b="1" dirty="0" err="1" smtClean="0">
                <a:solidFill>
                  <a:srgbClr val="FF66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mergers</a:t>
            </a:r>
            <a:endParaRPr lang="it-IT" sz="2000" b="1" dirty="0">
              <a:solidFill>
                <a:srgbClr val="FF66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  <p:sp>
        <p:nvSpPr>
          <p:cNvPr id="42" name="Freccia destra 41"/>
          <p:cNvSpPr/>
          <p:nvPr/>
        </p:nvSpPr>
        <p:spPr>
          <a:xfrm>
            <a:off x="4751425" y="6417739"/>
            <a:ext cx="447021" cy="304800"/>
          </a:xfrm>
          <a:prstGeom prst="rightArrow">
            <a:avLst/>
          </a:prstGeom>
          <a:solidFill>
            <a:srgbClr val="CCFFCC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43" name="Rettangolo 42"/>
          <p:cNvSpPr/>
          <p:nvPr/>
        </p:nvSpPr>
        <p:spPr>
          <a:xfrm>
            <a:off x="5141997" y="6322429"/>
            <a:ext cx="4023106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lvl="0" indent="-342900" defTabSz="914400">
              <a:spcBef>
                <a:spcPct val="20000"/>
              </a:spcBef>
              <a:defRPr/>
            </a:pPr>
            <a:r>
              <a:rPr lang="it-IT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Core-</a:t>
            </a:r>
            <a:r>
              <a:rPr lang="it-IT" sz="2000" b="1" dirty="0" err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collapse</a:t>
            </a:r>
            <a:r>
              <a:rPr lang="it-IT" sz="2000" b="1" dirty="0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 of massive </a:t>
            </a:r>
            <a:r>
              <a:rPr lang="it-IT" sz="2000" b="1" dirty="0" err="1" smtClean="0">
                <a:solidFill>
                  <a:srgbClr val="CCFF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</a:rPr>
              <a:t>stars</a:t>
            </a:r>
            <a:endParaRPr lang="it-IT" sz="2000" b="1" dirty="0">
              <a:solidFill>
                <a:srgbClr val="CCFF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omic Sans MS" pitchFamily="66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362443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668872"/>
            <a:ext cx="9144000" cy="4801315"/>
          </a:xfrm>
          <a:prstGeom prst="rect">
            <a:avLst/>
          </a:prstGeom>
          <a:solidFill>
            <a:srgbClr val="FFFFFF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1" name="CasellaDiTesto 60"/>
          <p:cNvSpPr txBox="1"/>
          <p:nvPr/>
        </p:nvSpPr>
        <p:spPr>
          <a:xfrm>
            <a:off x="7792502" y="1579235"/>
            <a:ext cx="936104" cy="1477328"/>
          </a:xfrm>
          <a:prstGeom prst="rect">
            <a:avLst/>
          </a:prstGeom>
          <a:blipFill>
            <a:blip r:embed="rId3" cstate="print"/>
            <a:tile tx="0" ty="0" sx="100000" sy="100000" flip="none" algn="tl"/>
          </a:blipFill>
        </p:spPr>
        <p:txBody>
          <a:bodyPr wrap="square" rtlCol="0">
            <a:spAutoFit/>
          </a:bodyPr>
          <a:lstStyle/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9" name="Connettore 2 8"/>
          <p:cNvCxnSpPr/>
          <p:nvPr/>
        </p:nvCxnSpPr>
        <p:spPr>
          <a:xfrm flipV="1">
            <a:off x="1728192" y="2758421"/>
            <a:ext cx="963142" cy="750060"/>
          </a:xfrm>
          <a:prstGeom prst="straightConnector1">
            <a:avLst/>
          </a:prstGeom>
          <a:ln w="317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Rettangolo 3"/>
          <p:cNvSpPr/>
          <p:nvPr/>
        </p:nvSpPr>
        <p:spPr>
          <a:xfrm>
            <a:off x="1547664" y="135333"/>
            <a:ext cx="6048672" cy="461665"/>
          </a:xfrm>
          <a:prstGeom prst="rect">
            <a:avLst/>
          </a:prstGeom>
          <a:noFill/>
          <a:ln w="28575">
            <a:noFill/>
          </a:ln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b="1" dirty="0">
                <a:solidFill>
                  <a:srgbClr val="CCFFCC"/>
                </a:solidFill>
                <a:latin typeface="Chalkduster"/>
                <a:cs typeface="Chalkduster"/>
              </a:rPr>
              <a:t>GRBs emission - Fireball Model</a:t>
            </a:r>
          </a:p>
        </p:txBody>
      </p:sp>
      <p:sp>
        <p:nvSpPr>
          <p:cNvPr id="5" name="CasellaDiTesto 4"/>
          <p:cNvSpPr txBox="1"/>
          <p:nvPr/>
        </p:nvSpPr>
        <p:spPr>
          <a:xfrm>
            <a:off x="0" y="700169"/>
            <a:ext cx="2520280" cy="227754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u="sng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Cataclysmic</a:t>
            </a:r>
            <a:r>
              <a:rPr lang="it-IT" b="1" u="sng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u="sng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event</a:t>
            </a:r>
            <a:endParaRPr lang="it-IT" b="1" u="sng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sz="800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it-IT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NS-NS NS-BH </a:t>
            </a:r>
          </a:p>
          <a:p>
            <a:pPr defTabSz="914400"/>
            <a:r>
              <a:rPr lang="it-IT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merger</a:t>
            </a:r>
            <a:endParaRPr lang="it-IT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4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it-IT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Core</a:t>
            </a:r>
            <a:r>
              <a:rPr lang="it-IT" sz="1600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Collapse</a:t>
            </a:r>
            <a:endParaRPr lang="it-IT" sz="1600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1656184" y="715159"/>
            <a:ext cx="2664296" cy="30162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dirty="0">
                <a:solidFill>
                  <a:srgbClr val="00B050"/>
                </a:solidFill>
                <a:latin typeface="Calibri"/>
              </a:rPr>
              <a:t>             </a:t>
            </a:r>
            <a:r>
              <a:rPr lang="it-IT" sz="17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Central</a:t>
            </a:r>
            <a:r>
              <a:rPr lang="it-IT" sz="1700" b="1" u="sng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700" b="1" u="sng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engine</a:t>
            </a:r>
            <a:endParaRPr lang="it-IT" sz="1700" b="1" u="sng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sz="800" dirty="0">
              <a:solidFill>
                <a:srgbClr val="008000"/>
              </a:solidFill>
              <a:latin typeface="Calibri"/>
            </a:endParaRPr>
          </a:p>
          <a:p>
            <a:pPr defTabSz="914400"/>
            <a:r>
              <a:rPr lang="it-IT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      </a:t>
            </a:r>
          </a:p>
          <a:p>
            <a:pPr defTabSz="914400"/>
            <a:r>
              <a:rPr lang="it-IT" b="1" dirty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                   </a:t>
            </a:r>
            <a:r>
              <a:rPr lang="it-IT" sz="1600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Black</a:t>
            </a:r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Hole</a:t>
            </a:r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defTabSz="914400"/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                        + </a:t>
            </a:r>
          </a:p>
          <a:p>
            <a:pPr defTabSz="914400"/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           </a:t>
            </a:r>
            <a:r>
              <a:rPr lang="it-IT" sz="1600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accretion</a:t>
            </a:r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disk</a:t>
            </a:r>
          </a:p>
          <a:p>
            <a:pPr defTabSz="914400"/>
            <a:endParaRPr lang="it-IT" sz="1600" b="1" dirty="0">
              <a:solidFill>
                <a:srgbClr val="008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              “</a:t>
            </a:r>
            <a:r>
              <a:rPr lang="it-IT" sz="1600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Magnetar</a:t>
            </a:r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”   </a:t>
            </a:r>
          </a:p>
          <a:p>
            <a:pPr defTabSz="914400"/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it-IT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millisecond</a:t>
            </a:r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 defTabSz="914400"/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</a:t>
            </a:r>
            <a:r>
              <a:rPr lang="it-IT" sz="1600" dirty="0" err="1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magnetized</a:t>
            </a:r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defTabSz="914400"/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  (B&gt; 10</a:t>
            </a:r>
            <a:r>
              <a:rPr lang="it-IT" sz="1600" baseline="300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11</a:t>
            </a:r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T) </a:t>
            </a:r>
          </a:p>
          <a:p>
            <a:pPr defTabSz="914400"/>
            <a:r>
              <a:rPr lang="it-IT" sz="1600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               </a:t>
            </a:r>
            <a:r>
              <a:rPr lang="it-IT" sz="1600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Neutron</a:t>
            </a:r>
            <a:r>
              <a:rPr lang="it-IT" sz="1600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Star</a:t>
            </a:r>
          </a:p>
        </p:txBody>
      </p:sp>
      <p:sp>
        <p:nvSpPr>
          <p:cNvPr id="7" name="Ovale 6"/>
          <p:cNvSpPr/>
          <p:nvPr/>
        </p:nvSpPr>
        <p:spPr>
          <a:xfrm>
            <a:off x="1929226" y="2830429"/>
            <a:ext cx="576064" cy="576064"/>
          </a:xfrm>
          <a:prstGeom prst="ellipse">
            <a:avLst/>
          </a:prstGeom>
          <a:solidFill>
            <a:srgbClr val="FF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1" name="Ovale 10"/>
          <p:cNvSpPr/>
          <p:nvPr/>
        </p:nvSpPr>
        <p:spPr>
          <a:xfrm>
            <a:off x="1991686" y="1564265"/>
            <a:ext cx="576064" cy="576064"/>
          </a:xfrm>
          <a:prstGeom prst="ellipse">
            <a:avLst/>
          </a:prstGeom>
          <a:solidFill>
            <a:srgbClr val="0000C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2" name="Rettangolo 11"/>
          <p:cNvSpPr/>
          <p:nvPr/>
        </p:nvSpPr>
        <p:spPr>
          <a:xfrm>
            <a:off x="1755230" y="1753251"/>
            <a:ext cx="1080120" cy="216024"/>
          </a:xfrm>
          <a:prstGeom prst="rect">
            <a:avLst/>
          </a:prstGeom>
          <a:solidFill>
            <a:srgbClr val="2ED23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10" name="Immagine 9" descr="shortGRB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0327" y="1853421"/>
            <a:ext cx="899793" cy="692604"/>
          </a:xfrm>
          <a:prstGeom prst="rect">
            <a:avLst/>
          </a:prstGeom>
        </p:spPr>
      </p:pic>
      <p:pic>
        <p:nvPicPr>
          <p:cNvPr id="13" name="Immagine 12" descr="LONGGRB2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44016" y="2932417"/>
            <a:ext cx="906429" cy="1152128"/>
          </a:xfrm>
          <a:prstGeom prst="rect">
            <a:avLst/>
          </a:prstGeom>
        </p:spPr>
      </p:pic>
      <p:sp>
        <p:nvSpPr>
          <p:cNvPr id="14" name="Rettangolo 13"/>
          <p:cNvSpPr/>
          <p:nvPr/>
        </p:nvSpPr>
        <p:spPr>
          <a:xfrm>
            <a:off x="7432462" y="1040339"/>
            <a:ext cx="1512168" cy="36004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r>
              <a:rPr lang="it-IT" dirty="0">
                <a:solidFill>
                  <a:srgbClr val="0066FF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0066FF"/>
                </a:solidFill>
                <a:latin typeface="Calibri"/>
              </a:rPr>
              <a:t>Surrounding</a:t>
            </a:r>
            <a:r>
              <a:rPr lang="it-IT" b="1" dirty="0">
                <a:solidFill>
                  <a:srgbClr val="0066FF"/>
                </a:solidFill>
                <a:latin typeface="Calibri"/>
              </a:rPr>
              <a:t> medium</a:t>
            </a:r>
          </a:p>
        </p:txBody>
      </p:sp>
      <p:sp>
        <p:nvSpPr>
          <p:cNvPr id="15" name="Luna 14"/>
          <p:cNvSpPr/>
          <p:nvPr/>
        </p:nvSpPr>
        <p:spPr>
          <a:xfrm flipH="1">
            <a:off x="5992302" y="1789447"/>
            <a:ext cx="144016" cy="1008112"/>
          </a:xfrm>
          <a:prstGeom prst="moon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7" name="Luna 16"/>
          <p:cNvSpPr/>
          <p:nvPr/>
        </p:nvSpPr>
        <p:spPr>
          <a:xfrm flipH="1">
            <a:off x="6568366" y="1710115"/>
            <a:ext cx="216024" cy="1130424"/>
          </a:xfrm>
          <a:prstGeom prst="moon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Luna 17"/>
          <p:cNvSpPr/>
          <p:nvPr/>
        </p:nvSpPr>
        <p:spPr>
          <a:xfrm flipH="1">
            <a:off x="6424350" y="1760419"/>
            <a:ext cx="216024" cy="1065606"/>
          </a:xfrm>
          <a:prstGeom prst="moon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9" name="Luna 18"/>
          <p:cNvSpPr/>
          <p:nvPr/>
        </p:nvSpPr>
        <p:spPr>
          <a:xfrm flipH="1">
            <a:off x="7504470" y="1566099"/>
            <a:ext cx="504056" cy="1490464"/>
          </a:xfrm>
          <a:prstGeom prst="moon">
            <a:avLst/>
          </a:prstGeom>
          <a:gradFill flip="none" rotWithShape="1">
            <a:gsLst>
              <a:gs pos="0">
                <a:srgbClr val="800080"/>
              </a:gs>
              <a:gs pos="50000">
                <a:srgbClr val="800080">
                  <a:tint val="44500"/>
                  <a:satMod val="160000"/>
                </a:srgbClr>
              </a:gs>
              <a:gs pos="100000">
                <a:srgbClr val="800080">
                  <a:tint val="23500"/>
                  <a:satMod val="160000"/>
                </a:srgb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Figura a mano libera 19"/>
          <p:cNvSpPr/>
          <p:nvPr/>
        </p:nvSpPr>
        <p:spPr>
          <a:xfrm>
            <a:off x="6888768" y="1919425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1" name="Triangolo isoscele 20"/>
          <p:cNvSpPr/>
          <p:nvPr/>
        </p:nvSpPr>
        <p:spPr>
          <a:xfrm>
            <a:off x="7321788" y="1949405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Figura a mano libera 21"/>
          <p:cNvSpPr/>
          <p:nvPr/>
        </p:nvSpPr>
        <p:spPr>
          <a:xfrm>
            <a:off x="6874108" y="2226153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Triangolo isoscele 22"/>
          <p:cNvSpPr/>
          <p:nvPr/>
        </p:nvSpPr>
        <p:spPr>
          <a:xfrm>
            <a:off x="7321772" y="2259814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igura a mano libera 23"/>
          <p:cNvSpPr/>
          <p:nvPr/>
        </p:nvSpPr>
        <p:spPr>
          <a:xfrm>
            <a:off x="6874108" y="2544165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5" name="Triangolo isoscele 24"/>
          <p:cNvSpPr/>
          <p:nvPr/>
        </p:nvSpPr>
        <p:spPr>
          <a:xfrm>
            <a:off x="7321868" y="2576322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Figura a mano libera 25"/>
          <p:cNvSpPr/>
          <p:nvPr/>
        </p:nvSpPr>
        <p:spPr>
          <a:xfrm>
            <a:off x="8037104" y="2233067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Triangolo isoscele 26"/>
          <p:cNvSpPr/>
          <p:nvPr/>
        </p:nvSpPr>
        <p:spPr>
          <a:xfrm>
            <a:off x="8484413" y="1723854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9" name="Triangolo isoscele 28"/>
          <p:cNvSpPr/>
          <p:nvPr/>
        </p:nvSpPr>
        <p:spPr>
          <a:xfrm>
            <a:off x="8479241" y="2269340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Figura a mano libera 29"/>
          <p:cNvSpPr/>
          <p:nvPr/>
        </p:nvSpPr>
        <p:spPr>
          <a:xfrm>
            <a:off x="8037667" y="1688411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1" name="Triangolo isoscele 30"/>
          <p:cNvSpPr/>
          <p:nvPr/>
        </p:nvSpPr>
        <p:spPr>
          <a:xfrm>
            <a:off x="8478678" y="2822152"/>
            <a:ext cx="62964" cy="90958"/>
          </a:xfrm>
          <a:prstGeom prst="triangle">
            <a:avLst/>
          </a:prstGeom>
          <a:solidFill>
            <a:srgbClr val="000000"/>
          </a:solidFill>
          <a:ln>
            <a:solidFill>
              <a:srgbClr val="000000"/>
            </a:solidFill>
          </a:ln>
          <a:scene3d>
            <a:camera prst="orthographicFront">
              <a:rot lat="0" lon="2400000" rev="162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2" name="Figura a mano libera 31"/>
          <p:cNvSpPr/>
          <p:nvPr/>
        </p:nvSpPr>
        <p:spPr>
          <a:xfrm>
            <a:off x="8032904" y="2780505"/>
            <a:ext cx="414338" cy="137368"/>
          </a:xfrm>
          <a:custGeom>
            <a:avLst/>
            <a:gdLst>
              <a:gd name="connsiteX0" fmla="*/ 0 w 414338"/>
              <a:gd name="connsiteY0" fmla="*/ 116681 h 119062"/>
              <a:gd name="connsiteX1" fmla="*/ 19050 w 414338"/>
              <a:gd name="connsiteY1" fmla="*/ 88106 h 119062"/>
              <a:gd name="connsiteX2" fmla="*/ 28575 w 414338"/>
              <a:gd name="connsiteY2" fmla="*/ 73818 h 119062"/>
              <a:gd name="connsiteX3" fmla="*/ 35719 w 414338"/>
              <a:gd name="connsiteY3" fmla="*/ 59531 h 119062"/>
              <a:gd name="connsiteX4" fmla="*/ 45244 w 414338"/>
              <a:gd name="connsiteY4" fmla="*/ 38100 h 119062"/>
              <a:gd name="connsiteX5" fmla="*/ 52388 w 414338"/>
              <a:gd name="connsiteY5" fmla="*/ 30956 h 119062"/>
              <a:gd name="connsiteX6" fmla="*/ 69056 w 414338"/>
              <a:gd name="connsiteY6" fmla="*/ 11906 h 119062"/>
              <a:gd name="connsiteX7" fmla="*/ 71438 w 414338"/>
              <a:gd name="connsiteY7" fmla="*/ 4762 h 119062"/>
              <a:gd name="connsiteX8" fmla="*/ 85725 w 414338"/>
              <a:gd name="connsiteY8" fmla="*/ 0 h 119062"/>
              <a:gd name="connsiteX9" fmla="*/ 97631 w 414338"/>
              <a:gd name="connsiteY9" fmla="*/ 2381 h 119062"/>
              <a:gd name="connsiteX10" fmla="*/ 107156 w 414338"/>
              <a:gd name="connsiteY10" fmla="*/ 14287 h 119062"/>
              <a:gd name="connsiteX11" fmla="*/ 111919 w 414338"/>
              <a:gd name="connsiteY11" fmla="*/ 21431 h 119062"/>
              <a:gd name="connsiteX12" fmla="*/ 123825 w 414338"/>
              <a:gd name="connsiteY12" fmla="*/ 42862 h 119062"/>
              <a:gd name="connsiteX13" fmla="*/ 128588 w 414338"/>
              <a:gd name="connsiteY13" fmla="*/ 50006 h 119062"/>
              <a:gd name="connsiteX14" fmla="*/ 130969 w 414338"/>
              <a:gd name="connsiteY14" fmla="*/ 57150 h 119062"/>
              <a:gd name="connsiteX15" fmla="*/ 138113 w 414338"/>
              <a:gd name="connsiteY15" fmla="*/ 61912 h 119062"/>
              <a:gd name="connsiteX16" fmla="*/ 142875 w 414338"/>
              <a:gd name="connsiteY16" fmla="*/ 76200 h 119062"/>
              <a:gd name="connsiteX17" fmla="*/ 145256 w 414338"/>
              <a:gd name="connsiteY17" fmla="*/ 83343 h 119062"/>
              <a:gd name="connsiteX18" fmla="*/ 147638 w 414338"/>
              <a:gd name="connsiteY18" fmla="*/ 90487 h 119062"/>
              <a:gd name="connsiteX19" fmla="*/ 154781 w 414338"/>
              <a:gd name="connsiteY19" fmla="*/ 95250 h 119062"/>
              <a:gd name="connsiteX20" fmla="*/ 161925 w 414338"/>
              <a:gd name="connsiteY20" fmla="*/ 109537 h 119062"/>
              <a:gd name="connsiteX21" fmla="*/ 176213 w 414338"/>
              <a:gd name="connsiteY21" fmla="*/ 119062 h 119062"/>
              <a:gd name="connsiteX22" fmla="*/ 200025 w 414338"/>
              <a:gd name="connsiteY22" fmla="*/ 116681 h 119062"/>
              <a:gd name="connsiteX23" fmla="*/ 207169 w 414338"/>
              <a:gd name="connsiteY23" fmla="*/ 109537 h 119062"/>
              <a:gd name="connsiteX24" fmla="*/ 214313 w 414338"/>
              <a:gd name="connsiteY24" fmla="*/ 104775 h 119062"/>
              <a:gd name="connsiteX25" fmla="*/ 223838 w 414338"/>
              <a:gd name="connsiteY25" fmla="*/ 92868 h 119062"/>
              <a:gd name="connsiteX26" fmla="*/ 226219 w 414338"/>
              <a:gd name="connsiteY26" fmla="*/ 85725 h 119062"/>
              <a:gd name="connsiteX27" fmla="*/ 230981 w 414338"/>
              <a:gd name="connsiteY27" fmla="*/ 78581 h 119062"/>
              <a:gd name="connsiteX28" fmla="*/ 233363 w 414338"/>
              <a:gd name="connsiteY28" fmla="*/ 71437 h 119062"/>
              <a:gd name="connsiteX29" fmla="*/ 240506 w 414338"/>
              <a:gd name="connsiteY29" fmla="*/ 69056 h 119062"/>
              <a:gd name="connsiteX30" fmla="*/ 247650 w 414338"/>
              <a:gd name="connsiteY30" fmla="*/ 47625 h 119062"/>
              <a:gd name="connsiteX31" fmla="*/ 250031 w 414338"/>
              <a:gd name="connsiteY31" fmla="*/ 40481 h 119062"/>
              <a:gd name="connsiteX32" fmla="*/ 257175 w 414338"/>
              <a:gd name="connsiteY32" fmla="*/ 35718 h 119062"/>
              <a:gd name="connsiteX33" fmla="*/ 261938 w 414338"/>
              <a:gd name="connsiteY33" fmla="*/ 28575 h 119062"/>
              <a:gd name="connsiteX34" fmla="*/ 264319 w 414338"/>
              <a:gd name="connsiteY34" fmla="*/ 21431 h 119062"/>
              <a:gd name="connsiteX35" fmla="*/ 271463 w 414338"/>
              <a:gd name="connsiteY35" fmla="*/ 16668 h 119062"/>
              <a:gd name="connsiteX36" fmla="*/ 273844 w 414338"/>
              <a:gd name="connsiteY36" fmla="*/ 9525 h 119062"/>
              <a:gd name="connsiteX37" fmla="*/ 280988 w 414338"/>
              <a:gd name="connsiteY37" fmla="*/ 7143 h 119062"/>
              <a:gd name="connsiteX38" fmla="*/ 288131 w 414338"/>
              <a:gd name="connsiteY38" fmla="*/ 2381 h 119062"/>
              <a:gd name="connsiteX39" fmla="*/ 314325 w 414338"/>
              <a:gd name="connsiteY39" fmla="*/ 7143 h 119062"/>
              <a:gd name="connsiteX40" fmla="*/ 321469 w 414338"/>
              <a:gd name="connsiteY40" fmla="*/ 11906 h 119062"/>
              <a:gd name="connsiteX41" fmla="*/ 330994 w 414338"/>
              <a:gd name="connsiteY41" fmla="*/ 23812 h 119062"/>
              <a:gd name="connsiteX42" fmla="*/ 340519 w 414338"/>
              <a:gd name="connsiteY42" fmla="*/ 38100 h 119062"/>
              <a:gd name="connsiteX43" fmla="*/ 345281 w 414338"/>
              <a:gd name="connsiteY43" fmla="*/ 45243 h 119062"/>
              <a:gd name="connsiteX44" fmla="*/ 350044 w 414338"/>
              <a:gd name="connsiteY44" fmla="*/ 52387 h 119062"/>
              <a:gd name="connsiteX45" fmla="*/ 364331 w 414338"/>
              <a:gd name="connsiteY45" fmla="*/ 61912 h 119062"/>
              <a:gd name="connsiteX46" fmla="*/ 371475 w 414338"/>
              <a:gd name="connsiteY46" fmla="*/ 66675 h 119062"/>
              <a:gd name="connsiteX47" fmla="*/ 378619 w 414338"/>
              <a:gd name="connsiteY47" fmla="*/ 69056 h 119062"/>
              <a:gd name="connsiteX48" fmla="*/ 414338 w 414338"/>
              <a:gd name="connsiteY48" fmla="*/ 66675 h 119062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</a:cxnLst>
            <a:rect l="l" t="t" r="r" b="b"/>
            <a:pathLst>
              <a:path w="414338" h="119062">
                <a:moveTo>
                  <a:pt x="0" y="116681"/>
                </a:moveTo>
                <a:lnTo>
                  <a:pt x="19050" y="88106"/>
                </a:lnTo>
                <a:lnTo>
                  <a:pt x="28575" y="73818"/>
                </a:lnTo>
                <a:cubicBezTo>
                  <a:pt x="31861" y="63960"/>
                  <a:pt x="29564" y="68763"/>
                  <a:pt x="35719" y="59531"/>
                </a:cubicBezTo>
                <a:cubicBezTo>
                  <a:pt x="39181" y="49143"/>
                  <a:pt x="38953" y="45649"/>
                  <a:pt x="45244" y="38100"/>
                </a:cubicBezTo>
                <a:cubicBezTo>
                  <a:pt x="47400" y="35513"/>
                  <a:pt x="50320" y="33614"/>
                  <a:pt x="52388" y="30956"/>
                </a:cubicBezTo>
                <a:cubicBezTo>
                  <a:pt x="67347" y="11722"/>
                  <a:pt x="55227" y="21125"/>
                  <a:pt x="69056" y="11906"/>
                </a:cubicBezTo>
                <a:cubicBezTo>
                  <a:pt x="69850" y="9525"/>
                  <a:pt x="69395" y="6221"/>
                  <a:pt x="71438" y="4762"/>
                </a:cubicBezTo>
                <a:cubicBezTo>
                  <a:pt x="75523" y="1844"/>
                  <a:pt x="85725" y="0"/>
                  <a:pt x="85725" y="0"/>
                </a:cubicBezTo>
                <a:cubicBezTo>
                  <a:pt x="89694" y="794"/>
                  <a:pt x="93841" y="960"/>
                  <a:pt x="97631" y="2381"/>
                </a:cubicBezTo>
                <a:cubicBezTo>
                  <a:pt x="107513" y="6086"/>
                  <a:pt x="103300" y="6576"/>
                  <a:pt x="107156" y="14287"/>
                </a:cubicBezTo>
                <a:cubicBezTo>
                  <a:pt x="108436" y="16847"/>
                  <a:pt x="110331" y="19050"/>
                  <a:pt x="111919" y="21431"/>
                </a:cubicBezTo>
                <a:cubicBezTo>
                  <a:pt x="116110" y="34005"/>
                  <a:pt x="112908" y="26487"/>
                  <a:pt x="123825" y="42862"/>
                </a:cubicBezTo>
                <a:lnTo>
                  <a:pt x="128588" y="50006"/>
                </a:lnTo>
                <a:cubicBezTo>
                  <a:pt x="129382" y="52387"/>
                  <a:pt x="129401" y="55190"/>
                  <a:pt x="130969" y="57150"/>
                </a:cubicBezTo>
                <a:cubicBezTo>
                  <a:pt x="132757" y="59385"/>
                  <a:pt x="136596" y="59485"/>
                  <a:pt x="138113" y="61912"/>
                </a:cubicBezTo>
                <a:cubicBezTo>
                  <a:pt x="140774" y="66169"/>
                  <a:pt x="141288" y="71437"/>
                  <a:pt x="142875" y="76200"/>
                </a:cubicBezTo>
                <a:lnTo>
                  <a:pt x="145256" y="83343"/>
                </a:lnTo>
                <a:cubicBezTo>
                  <a:pt x="146050" y="85724"/>
                  <a:pt x="145550" y="89094"/>
                  <a:pt x="147638" y="90487"/>
                </a:cubicBezTo>
                <a:lnTo>
                  <a:pt x="154781" y="95250"/>
                </a:lnTo>
                <a:cubicBezTo>
                  <a:pt x="156479" y="100343"/>
                  <a:pt x="157583" y="105737"/>
                  <a:pt x="161925" y="109537"/>
                </a:cubicBezTo>
                <a:cubicBezTo>
                  <a:pt x="166233" y="113306"/>
                  <a:pt x="176213" y="119062"/>
                  <a:pt x="176213" y="119062"/>
                </a:cubicBezTo>
                <a:cubicBezTo>
                  <a:pt x="184150" y="118268"/>
                  <a:pt x="192401" y="119027"/>
                  <a:pt x="200025" y="116681"/>
                </a:cubicBezTo>
                <a:cubicBezTo>
                  <a:pt x="203244" y="115691"/>
                  <a:pt x="204582" y="111693"/>
                  <a:pt x="207169" y="109537"/>
                </a:cubicBezTo>
                <a:cubicBezTo>
                  <a:pt x="209368" y="107705"/>
                  <a:pt x="211932" y="106362"/>
                  <a:pt x="214313" y="104775"/>
                </a:cubicBezTo>
                <a:cubicBezTo>
                  <a:pt x="220297" y="86821"/>
                  <a:pt x="211529" y="108254"/>
                  <a:pt x="223838" y="92868"/>
                </a:cubicBezTo>
                <a:cubicBezTo>
                  <a:pt x="225406" y="90908"/>
                  <a:pt x="225097" y="87970"/>
                  <a:pt x="226219" y="85725"/>
                </a:cubicBezTo>
                <a:cubicBezTo>
                  <a:pt x="227499" y="83165"/>
                  <a:pt x="229701" y="81141"/>
                  <a:pt x="230981" y="78581"/>
                </a:cubicBezTo>
                <a:cubicBezTo>
                  <a:pt x="232104" y="76336"/>
                  <a:pt x="231588" y="73212"/>
                  <a:pt x="233363" y="71437"/>
                </a:cubicBezTo>
                <a:cubicBezTo>
                  <a:pt x="235138" y="69662"/>
                  <a:pt x="238125" y="69850"/>
                  <a:pt x="240506" y="69056"/>
                </a:cubicBezTo>
                <a:lnTo>
                  <a:pt x="247650" y="47625"/>
                </a:lnTo>
                <a:cubicBezTo>
                  <a:pt x="248444" y="45244"/>
                  <a:pt x="247943" y="41873"/>
                  <a:pt x="250031" y="40481"/>
                </a:cubicBezTo>
                <a:lnTo>
                  <a:pt x="257175" y="35718"/>
                </a:lnTo>
                <a:cubicBezTo>
                  <a:pt x="258763" y="33337"/>
                  <a:pt x="260658" y="31135"/>
                  <a:pt x="261938" y="28575"/>
                </a:cubicBezTo>
                <a:cubicBezTo>
                  <a:pt x="263061" y="26330"/>
                  <a:pt x="262751" y="23391"/>
                  <a:pt x="264319" y="21431"/>
                </a:cubicBezTo>
                <a:cubicBezTo>
                  <a:pt x="266107" y="19196"/>
                  <a:pt x="269082" y="18256"/>
                  <a:pt x="271463" y="16668"/>
                </a:cubicBezTo>
                <a:cubicBezTo>
                  <a:pt x="272257" y="14287"/>
                  <a:pt x="272069" y="11300"/>
                  <a:pt x="273844" y="9525"/>
                </a:cubicBezTo>
                <a:cubicBezTo>
                  <a:pt x="275619" y="7750"/>
                  <a:pt x="278743" y="8266"/>
                  <a:pt x="280988" y="7143"/>
                </a:cubicBezTo>
                <a:cubicBezTo>
                  <a:pt x="283547" y="5863"/>
                  <a:pt x="285750" y="3968"/>
                  <a:pt x="288131" y="2381"/>
                </a:cubicBezTo>
                <a:cubicBezTo>
                  <a:pt x="294694" y="3201"/>
                  <a:pt x="306985" y="3473"/>
                  <a:pt x="314325" y="7143"/>
                </a:cubicBezTo>
                <a:cubicBezTo>
                  <a:pt x="316885" y="8423"/>
                  <a:pt x="319088" y="10318"/>
                  <a:pt x="321469" y="11906"/>
                </a:cubicBezTo>
                <a:cubicBezTo>
                  <a:pt x="326831" y="27995"/>
                  <a:pt x="319394" y="10555"/>
                  <a:pt x="330994" y="23812"/>
                </a:cubicBezTo>
                <a:cubicBezTo>
                  <a:pt x="334763" y="28120"/>
                  <a:pt x="337344" y="33337"/>
                  <a:pt x="340519" y="38100"/>
                </a:cubicBezTo>
                <a:lnTo>
                  <a:pt x="345281" y="45243"/>
                </a:lnTo>
                <a:cubicBezTo>
                  <a:pt x="346869" y="47624"/>
                  <a:pt x="347663" y="50799"/>
                  <a:pt x="350044" y="52387"/>
                </a:cubicBezTo>
                <a:lnTo>
                  <a:pt x="364331" y="61912"/>
                </a:lnTo>
                <a:cubicBezTo>
                  <a:pt x="366712" y="63500"/>
                  <a:pt x="368760" y="65770"/>
                  <a:pt x="371475" y="66675"/>
                </a:cubicBezTo>
                <a:lnTo>
                  <a:pt x="378619" y="69056"/>
                </a:lnTo>
                <a:cubicBezTo>
                  <a:pt x="407975" y="66388"/>
                  <a:pt x="396046" y="66675"/>
                  <a:pt x="414338" y="66675"/>
                </a:cubicBezTo>
              </a:path>
            </a:pathLst>
          </a:custGeom>
          <a:ln w="25400">
            <a:solidFill>
              <a:srgbClr val="000000"/>
            </a:solidFill>
            <a:tailEnd type="non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4" name="Connettore 2 33"/>
          <p:cNvCxnSpPr/>
          <p:nvPr/>
        </p:nvCxnSpPr>
        <p:spPr>
          <a:xfrm flipV="1">
            <a:off x="4120094" y="2306503"/>
            <a:ext cx="1551254" cy="1499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Connettore 2 36"/>
          <p:cNvCxnSpPr/>
          <p:nvPr/>
        </p:nvCxnSpPr>
        <p:spPr>
          <a:xfrm flipV="1">
            <a:off x="4135084" y="1922367"/>
            <a:ext cx="1497178" cy="390020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Connettore 2 38"/>
          <p:cNvCxnSpPr/>
          <p:nvPr/>
        </p:nvCxnSpPr>
        <p:spPr>
          <a:xfrm>
            <a:off x="4135084" y="2336483"/>
            <a:ext cx="1497178" cy="288032"/>
          </a:xfrm>
          <a:prstGeom prst="straightConnector1">
            <a:avLst/>
          </a:prstGeom>
          <a:ln w="38100">
            <a:solidFill>
              <a:srgbClr val="0033CC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2" name="Luna 41"/>
          <p:cNvSpPr/>
          <p:nvPr/>
        </p:nvSpPr>
        <p:spPr>
          <a:xfrm flipH="1">
            <a:off x="6208326" y="1789447"/>
            <a:ext cx="144016" cy="1008112"/>
          </a:xfrm>
          <a:prstGeom prst="moon">
            <a:avLst/>
          </a:prstGeom>
          <a:solidFill>
            <a:srgbClr val="99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7" name="CasellaDiTesto 56"/>
          <p:cNvSpPr txBox="1"/>
          <p:nvPr/>
        </p:nvSpPr>
        <p:spPr>
          <a:xfrm>
            <a:off x="4176464" y="2716393"/>
            <a:ext cx="12961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>
                <a:solidFill>
                  <a:srgbClr val="0000CC"/>
                </a:solidFill>
                <a:latin typeface="Calibri"/>
              </a:rPr>
              <a:t>Relativistic</a:t>
            </a:r>
            <a:endParaRPr lang="it-IT" b="1" dirty="0">
              <a:solidFill>
                <a:srgbClr val="0000CC"/>
              </a:solidFill>
              <a:latin typeface="Calibri"/>
            </a:endParaRPr>
          </a:p>
          <a:p>
            <a:pPr algn="ctr" defTabSz="914400"/>
            <a:r>
              <a:rPr lang="it-IT" b="1" dirty="0" err="1">
                <a:solidFill>
                  <a:srgbClr val="0000CC"/>
                </a:solidFill>
                <a:latin typeface="Calibri"/>
              </a:rPr>
              <a:t>Outflow</a:t>
            </a:r>
            <a:endParaRPr lang="it-IT" b="1" dirty="0">
              <a:solidFill>
                <a:srgbClr val="0000CC"/>
              </a:solidFill>
              <a:latin typeface="Calibri"/>
            </a:endParaRPr>
          </a:p>
        </p:txBody>
      </p:sp>
      <p:sp>
        <p:nvSpPr>
          <p:cNvPr id="58" name="CasellaDiTesto 57"/>
          <p:cNvSpPr txBox="1"/>
          <p:nvPr/>
        </p:nvSpPr>
        <p:spPr>
          <a:xfrm>
            <a:off x="5472608" y="2862150"/>
            <a:ext cx="207259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>
                <a:solidFill>
                  <a:srgbClr val="660066"/>
                </a:solidFill>
                <a:latin typeface="Calibri"/>
              </a:rPr>
              <a:t>Internal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660066"/>
                </a:solidFill>
                <a:latin typeface="Calibri"/>
              </a:rPr>
              <a:t>shocks</a:t>
            </a:r>
            <a:endParaRPr lang="it-IT" b="1" dirty="0">
              <a:solidFill>
                <a:srgbClr val="660066"/>
              </a:solidFill>
              <a:latin typeface="Calibri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7144430" y="3004425"/>
            <a:ext cx="203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>
                <a:solidFill>
                  <a:srgbClr val="0000CC"/>
                </a:solidFill>
                <a:latin typeface="Calibri"/>
              </a:rPr>
              <a:t>External</a:t>
            </a:r>
            <a:r>
              <a:rPr lang="it-IT" b="1" dirty="0">
                <a:solidFill>
                  <a:srgbClr val="0000CC"/>
                </a:solidFill>
                <a:latin typeface="Calibri"/>
              </a:rPr>
              <a:t> </a:t>
            </a:r>
            <a:r>
              <a:rPr lang="it-IT" b="1" dirty="0" err="1">
                <a:solidFill>
                  <a:srgbClr val="0000CC"/>
                </a:solidFill>
                <a:latin typeface="Calibri"/>
              </a:rPr>
              <a:t>Shocks</a:t>
            </a:r>
            <a:endParaRPr lang="it-IT" b="1" dirty="0">
              <a:solidFill>
                <a:srgbClr val="0000CC"/>
              </a:solidFill>
              <a:latin typeface="Calibri"/>
            </a:endParaRPr>
          </a:p>
        </p:txBody>
      </p:sp>
      <p:sp>
        <p:nvSpPr>
          <p:cNvPr id="76" name="Rettangolo 75"/>
          <p:cNvSpPr/>
          <p:nvPr/>
        </p:nvSpPr>
        <p:spPr>
          <a:xfrm>
            <a:off x="5796136" y="4125775"/>
            <a:ext cx="3096344" cy="1200329"/>
          </a:xfrm>
          <a:prstGeom prst="rect">
            <a:avLst/>
          </a:prstGeom>
          <a:solidFill>
            <a:srgbClr val="647AE6">
              <a:lumMod val="20000"/>
              <a:lumOff val="80000"/>
            </a:srgbClr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fr-FR" sz="2000" b="1" u="sng" kern="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Afterglow</a:t>
            </a:r>
            <a:r>
              <a:rPr lang="fr-FR" sz="2000" b="1" u="sng" kern="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fr-FR" sz="2000" b="1" u="sng" kern="0" dirty="0" err="1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emission</a:t>
            </a:r>
            <a:endParaRPr lang="fr-FR" sz="2000" b="1" u="sng" kern="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endParaRPr lang="fr-FR" sz="400" b="1" u="sng" kern="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endParaRPr lang="fr-FR" sz="400" b="1" u="sng" kern="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endParaRPr lang="fr-FR" sz="400" b="1" u="sng" kern="0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r>
              <a:rPr lang="fr-FR" sz="2000" b="1" kern="0" dirty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Optical, X-ray, radio -</a:t>
            </a:r>
            <a:r>
              <a:rPr lang="fr-FR" sz="2000" b="1" kern="0" dirty="0">
                <a:solidFill>
                  <a:srgbClr val="800080"/>
                </a:solidFill>
                <a:latin typeface="Arial" pitchFamily="34" charset="0"/>
                <a:cs typeface="Arial" pitchFamily="34" charset="0"/>
              </a:rPr>
              <a:t>  </a:t>
            </a:r>
          </a:p>
          <a:p>
            <a:pPr algn="ctr" defTabSz="914400">
              <a:defRPr/>
            </a:pPr>
            <a:r>
              <a:rPr lang="en-US" sz="2000" kern="0" dirty="0">
                <a:solidFill>
                  <a:srgbClr val="80008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sz="2000" kern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hours, days, months</a:t>
            </a:r>
            <a:endParaRPr lang="fr-FR" sz="2000" kern="0" dirty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77" name="Connettore 2 76"/>
          <p:cNvCxnSpPr/>
          <p:nvPr/>
        </p:nvCxnSpPr>
        <p:spPr>
          <a:xfrm flipH="1">
            <a:off x="7596336" y="3373757"/>
            <a:ext cx="566136" cy="759569"/>
          </a:xfrm>
          <a:prstGeom prst="straightConnector1">
            <a:avLst/>
          </a:prstGeom>
          <a:noFill/>
          <a:ln w="38100" cap="flat" cmpd="sng" algn="ctr">
            <a:solidFill>
              <a:srgbClr val="0033CC"/>
            </a:solidFill>
            <a:prstDash val="solid"/>
            <a:tailEnd type="arrow"/>
          </a:ln>
          <a:effectLst/>
        </p:spPr>
      </p:cxnSp>
      <p:sp>
        <p:nvSpPr>
          <p:cNvPr id="84" name="Rettangolo 83"/>
          <p:cNvSpPr/>
          <p:nvPr/>
        </p:nvSpPr>
        <p:spPr>
          <a:xfrm>
            <a:off x="2627784" y="4238433"/>
            <a:ext cx="2952328" cy="830997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  <a:ln w="28575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fr-FR" sz="2000" b="1" u="sng" kern="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Prompt </a:t>
            </a:r>
            <a:r>
              <a:rPr lang="fr-FR" sz="2000" b="1" u="sng" kern="0" dirty="0" err="1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emission</a:t>
            </a:r>
            <a:endParaRPr lang="fr-FR" sz="2000" b="1" u="sng" kern="0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endParaRPr lang="fr-FR" sz="400" b="1" u="sng" kern="0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endParaRPr lang="fr-FR" sz="400" b="1" kern="0" dirty="0">
              <a:solidFill>
                <a:srgbClr val="660066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>
              <a:defRPr/>
            </a:pPr>
            <a:r>
              <a:rPr lang="el-GR" sz="2000" b="1" kern="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ϒ</a:t>
            </a:r>
            <a:r>
              <a:rPr lang="fr-FR" sz="2000" b="1" kern="0" dirty="0">
                <a:solidFill>
                  <a:srgbClr val="660066"/>
                </a:solidFill>
                <a:latin typeface="Arial" pitchFamily="34" charset="0"/>
                <a:cs typeface="Arial" pitchFamily="34" charset="0"/>
              </a:rPr>
              <a:t>-ray - </a:t>
            </a:r>
            <a:r>
              <a:rPr lang="fr-FR" sz="2000" kern="0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within</a:t>
            </a:r>
            <a:r>
              <a:rPr lang="fr-FR" sz="2000" kern="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seconds</a:t>
            </a:r>
          </a:p>
        </p:txBody>
      </p:sp>
      <p:cxnSp>
        <p:nvCxnSpPr>
          <p:cNvPr id="85" name="Connettore 2 84"/>
          <p:cNvCxnSpPr>
            <a:stCxn id="58" idx="2"/>
          </p:cNvCxnSpPr>
          <p:nvPr/>
        </p:nvCxnSpPr>
        <p:spPr>
          <a:xfrm flipH="1">
            <a:off x="5220072" y="3231482"/>
            <a:ext cx="1288833" cy="901844"/>
          </a:xfrm>
          <a:prstGeom prst="straightConnector1">
            <a:avLst/>
          </a:prstGeom>
          <a:noFill/>
          <a:ln w="38100" cap="flat" cmpd="sng" algn="ctr">
            <a:solidFill>
              <a:srgbClr val="660066"/>
            </a:solidFill>
            <a:prstDash val="solid"/>
            <a:tailEnd type="arrow"/>
          </a:ln>
          <a:effectLst/>
        </p:spPr>
      </p:cxnSp>
      <p:sp>
        <p:nvSpPr>
          <p:cNvPr id="53" name="Freccia a destra 52"/>
          <p:cNvSpPr/>
          <p:nvPr/>
        </p:nvSpPr>
        <p:spPr>
          <a:xfrm>
            <a:off x="1512168" y="2465423"/>
            <a:ext cx="360040" cy="216024"/>
          </a:xfrm>
          <a:prstGeom prst="right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766743" y="5678065"/>
            <a:ext cx="7717670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Kinetic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energy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of the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relativistic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jet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converted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into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radiation</a:t>
            </a:r>
            <a:endParaRPr lang="it-IT" sz="2400" dirty="0" smtClean="0">
              <a:solidFill>
                <a:prstClr val="white"/>
              </a:solidFill>
              <a:latin typeface="Calibri"/>
            </a:endParaRPr>
          </a:p>
          <a:p>
            <a:pPr algn="ctr"/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Mjet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= 10</a:t>
            </a:r>
            <a:r>
              <a:rPr lang="it-IT" sz="2400" baseline="30000" dirty="0" smtClean="0">
                <a:solidFill>
                  <a:prstClr val="white"/>
                </a:solidFill>
                <a:latin typeface="Calibri"/>
              </a:rPr>
              <a:t>-7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-10</a:t>
            </a:r>
            <a:r>
              <a:rPr lang="it-IT" sz="2400" baseline="30000" dirty="0" smtClean="0">
                <a:solidFill>
                  <a:prstClr val="white"/>
                </a:solidFill>
                <a:latin typeface="Calibri"/>
              </a:rPr>
              <a:t>-5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sz="2400" dirty="0" err="1" smtClean="0">
                <a:solidFill>
                  <a:prstClr val="white"/>
                </a:solidFill>
                <a:latin typeface="Calibri"/>
              </a:rPr>
              <a:t>Mo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, Γ≥100, E=10</a:t>
            </a:r>
            <a:r>
              <a:rPr lang="it-IT" sz="2400" baseline="30000" dirty="0" smtClean="0">
                <a:solidFill>
                  <a:prstClr val="white"/>
                </a:solidFill>
                <a:latin typeface="Calibri"/>
              </a:rPr>
              <a:t>48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-10</a:t>
            </a:r>
            <a:r>
              <a:rPr lang="it-IT" sz="2400" baseline="30000" dirty="0" smtClean="0">
                <a:solidFill>
                  <a:prstClr val="white"/>
                </a:solidFill>
                <a:latin typeface="Calibri"/>
              </a:rPr>
              <a:t>51</a:t>
            </a:r>
            <a:r>
              <a:rPr lang="it-IT" sz="2400" dirty="0" smtClean="0">
                <a:solidFill>
                  <a:prstClr val="white"/>
                </a:solidFill>
                <a:latin typeface="Calibri"/>
              </a:rPr>
              <a:t> erg</a:t>
            </a:r>
            <a:endParaRPr lang="it-IT" sz="2400" dirty="0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8390681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31967"/>
            <a:ext cx="9144000" cy="430887"/>
          </a:xfrm>
          <a:prstGeom prst="rect">
            <a:avLst/>
          </a:prstGeom>
          <a:noFill/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200" b="1" dirty="0" smtClean="0">
                <a:solidFill>
                  <a:prstClr val="white"/>
                </a:solidFill>
                <a:latin typeface="Chalkduster"/>
                <a:cs typeface="Chalkduster"/>
              </a:rPr>
              <a:t>How </a:t>
            </a:r>
            <a:r>
              <a:rPr lang="it-IT" sz="2200" b="1" dirty="0" err="1" smtClean="0">
                <a:solidFill>
                  <a:prstClr val="white"/>
                </a:solidFill>
                <a:latin typeface="Chalkduster"/>
                <a:cs typeface="Chalkduster"/>
              </a:rPr>
              <a:t>many</a:t>
            </a:r>
            <a:r>
              <a:rPr lang="it-IT" sz="2200" b="1" dirty="0" smtClean="0">
                <a:solidFill>
                  <a:prstClr val="white"/>
                </a:solidFill>
                <a:latin typeface="Chalkduster"/>
                <a:cs typeface="Chalkduster"/>
              </a:rPr>
              <a:t> on-</a:t>
            </a:r>
            <a:r>
              <a:rPr lang="it-IT" sz="2200" b="1" dirty="0" err="1" smtClean="0">
                <a:solidFill>
                  <a:prstClr val="white"/>
                </a:solidFill>
                <a:latin typeface="Chalkduster"/>
                <a:cs typeface="Chalkduster"/>
              </a:rPr>
              <a:t>axis</a:t>
            </a:r>
            <a:r>
              <a:rPr lang="it-IT" sz="2200" b="1" dirty="0" smtClean="0">
                <a:solidFill>
                  <a:prstClr val="white"/>
                </a:solidFill>
                <a:latin typeface="Chalkduster"/>
                <a:cs typeface="Chalkduster"/>
              </a:rPr>
              <a:t>/off-</a:t>
            </a:r>
            <a:r>
              <a:rPr lang="it-IT" sz="2200" b="1" dirty="0" err="1" smtClean="0">
                <a:solidFill>
                  <a:prstClr val="white"/>
                </a:solidFill>
                <a:latin typeface="Chalkduster"/>
                <a:cs typeface="Chalkduster"/>
              </a:rPr>
              <a:t>axis</a:t>
            </a:r>
            <a:r>
              <a:rPr lang="it-IT" sz="2200" b="1" dirty="0" smtClean="0">
                <a:solidFill>
                  <a:prstClr val="white"/>
                </a:solidFill>
                <a:latin typeface="Chalkduster"/>
                <a:cs typeface="Chalkduster"/>
              </a:rPr>
              <a:t> short GRB?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199873" y="583433"/>
            <a:ext cx="4684629" cy="1231106"/>
          </a:xfrm>
          <a:prstGeom prst="rect">
            <a:avLst/>
          </a:prstGeom>
          <a:solidFill>
            <a:schemeClr val="bg1"/>
          </a:solidFill>
          <a:ln w="28575" cmpd="sng">
            <a:solidFill>
              <a:srgbClr val="0000FF"/>
            </a:solidFill>
          </a:ln>
        </p:spPr>
        <p:txBody>
          <a:bodyPr wrap="square">
            <a:spAutoFit/>
          </a:bodyPr>
          <a:lstStyle/>
          <a:p>
            <a:pPr defTabSz="914400"/>
            <a:r>
              <a:rPr lang="it-IT" sz="2000" b="1" dirty="0" err="1">
                <a:solidFill>
                  <a:srgbClr val="0000FF"/>
                </a:solidFill>
                <a:latin typeface="Chalkduster"/>
                <a:cs typeface="Chalkduster"/>
              </a:rPr>
              <a:t>Observed</a:t>
            </a:r>
            <a:r>
              <a:rPr lang="it-IT" sz="2000" b="1" dirty="0">
                <a:solidFill>
                  <a:srgbClr val="0000FF"/>
                </a:solidFill>
                <a:latin typeface="Chalkduster"/>
                <a:cs typeface="Chalkduster"/>
              </a:rPr>
              <a:t> on-</a:t>
            </a:r>
            <a:r>
              <a:rPr lang="it-IT" sz="2000" b="1" dirty="0" err="1">
                <a:solidFill>
                  <a:srgbClr val="0000FF"/>
                </a:solidFill>
                <a:latin typeface="Chalkduster"/>
                <a:cs typeface="Chalkduster"/>
              </a:rPr>
              <a:t>axis</a:t>
            </a:r>
            <a:r>
              <a:rPr lang="it-IT" sz="2000" b="1" dirty="0">
                <a:solidFill>
                  <a:srgbClr val="0000FF"/>
                </a:solidFill>
                <a:latin typeface="Chalkduster"/>
                <a:cs typeface="Chalkduster"/>
              </a:rPr>
              <a:t> SHORT </a:t>
            </a:r>
            <a:r>
              <a:rPr lang="it-IT" sz="2000" b="1" dirty="0" err="1">
                <a:solidFill>
                  <a:srgbClr val="0000FF"/>
                </a:solidFill>
                <a:latin typeface="Chalkduster"/>
                <a:cs typeface="Chalkduster"/>
              </a:rPr>
              <a:t>GRBs</a:t>
            </a:r>
            <a:endParaRPr lang="it-IT" sz="2000" b="1" dirty="0">
              <a:solidFill>
                <a:srgbClr val="0000FF"/>
              </a:solidFill>
              <a:latin typeface="Chalkduster"/>
              <a:cs typeface="Chalkduster"/>
            </a:endParaRPr>
          </a:p>
          <a:p>
            <a:pPr defTabSz="914400"/>
            <a:r>
              <a:rPr lang="it-IT" dirty="0">
                <a:solidFill>
                  <a:prstClr val="black"/>
                </a:solidFill>
                <a:latin typeface="Calibri"/>
              </a:rPr>
              <a:t>So far </a:t>
            </a:r>
            <a:r>
              <a:rPr lang="it-IT" b="1" dirty="0">
                <a:solidFill>
                  <a:prstClr val="black"/>
                </a:solidFill>
                <a:latin typeface="Calibri"/>
              </a:rPr>
              <a:t>~100 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of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which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b="1" dirty="0" smtClean="0">
                <a:solidFill>
                  <a:prstClr val="black"/>
                </a:solidFill>
                <a:latin typeface="Calibri"/>
              </a:rPr>
              <a:t>~25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at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known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distance</a:t>
            </a:r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it-IT" b="1" dirty="0">
                <a:solidFill>
                  <a:prstClr val="black"/>
                </a:solidFill>
                <a:latin typeface="Calibri"/>
              </a:rPr>
              <a:t>&lt;</a:t>
            </a:r>
            <a:r>
              <a:rPr lang="it-IT" b="1" dirty="0" err="1">
                <a:solidFill>
                  <a:prstClr val="black"/>
                </a:solidFill>
                <a:latin typeface="Calibri"/>
              </a:rPr>
              <a:t>z</a:t>
            </a:r>
            <a:r>
              <a:rPr lang="it-IT" b="1" dirty="0">
                <a:solidFill>
                  <a:prstClr val="black"/>
                </a:solidFill>
                <a:latin typeface="Calibri"/>
              </a:rPr>
              <a:t>&gt;=0.5 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= 3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Gpc</a:t>
            </a:r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tr-TR" b="1" dirty="0" err="1">
                <a:solidFill>
                  <a:prstClr val="black"/>
                </a:solidFill>
                <a:latin typeface="Calibri"/>
              </a:rPr>
              <a:t>zmin</a:t>
            </a:r>
            <a:r>
              <a:rPr lang="tr-TR" b="1" dirty="0">
                <a:solidFill>
                  <a:prstClr val="black"/>
                </a:solidFill>
                <a:latin typeface="Calibri"/>
              </a:rPr>
              <a:t> = 0.12 </a:t>
            </a:r>
            <a:r>
              <a:rPr lang="tr-TR" dirty="0">
                <a:solidFill>
                  <a:prstClr val="black"/>
                </a:solidFill>
                <a:latin typeface="Calibri"/>
              </a:rPr>
              <a:t>= 560 </a:t>
            </a:r>
            <a:r>
              <a:rPr lang="tr-TR" dirty="0" err="1" smtClean="0">
                <a:solidFill>
                  <a:prstClr val="black"/>
                </a:solidFill>
                <a:latin typeface="Calibri"/>
              </a:rPr>
              <a:t>Mpc</a:t>
            </a:r>
            <a:endParaRPr lang="tr-TR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2" name="Segnaposto testo 2"/>
          <p:cNvSpPr txBox="1">
            <a:spLocks/>
          </p:cNvSpPr>
          <p:nvPr/>
        </p:nvSpPr>
        <p:spPr>
          <a:xfrm>
            <a:off x="1485770" y="2046783"/>
            <a:ext cx="5720024" cy="2268060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FF"/>
            </a:solidFill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3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8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9pPr>
          </a:lstStyle>
          <a:p>
            <a:pPr defTabSz="914400">
              <a:buClr>
                <a:srgbClr val="00387E"/>
              </a:buClr>
              <a:defRPr/>
            </a:pPr>
            <a:r>
              <a:rPr lang="it-IT" sz="2000" kern="0" dirty="0" smtClean="0">
                <a:solidFill>
                  <a:srgbClr val="0000FF"/>
                </a:solidFill>
                <a:latin typeface="Chalkduster"/>
                <a:cs typeface="Chalkduster"/>
              </a:rPr>
              <a:t>Short GRB rate 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</a:rPr>
              <a:t>	</a:t>
            </a:r>
          </a:p>
          <a:p>
            <a:pPr defTabSz="914400">
              <a:buClr>
                <a:srgbClr val="00387E"/>
              </a:buClr>
              <a:defRPr/>
            </a:pPr>
            <a:endParaRPr lang="it-IT" sz="500" kern="0" dirty="0">
              <a:solidFill>
                <a:srgbClr val="00387E"/>
              </a:solidFill>
              <a:latin typeface="Calibri"/>
            </a:endParaRPr>
          </a:p>
          <a:p>
            <a:pPr defTabSz="914400">
              <a:buClr>
                <a:srgbClr val="00387E"/>
              </a:buClr>
              <a:defRPr/>
            </a:pPr>
            <a:r>
              <a:rPr lang="it-IT" sz="2400" b="1" kern="0" dirty="0" smtClean="0">
                <a:solidFill>
                  <a:prstClr val="black"/>
                </a:solidFill>
                <a:latin typeface="Calibri"/>
              </a:rPr>
              <a:t>R</a:t>
            </a:r>
            <a:r>
              <a:rPr lang="it-IT" sz="2400" b="1" kern="0" baseline="-25000" dirty="0">
                <a:solidFill>
                  <a:prstClr val="black"/>
                </a:solidFill>
                <a:latin typeface="Calibri"/>
                <a:sym typeface="Wingdings"/>
              </a:rPr>
              <a:t>GRB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</a:rPr>
              <a:t> = </a:t>
            </a:r>
            <a:r>
              <a:rPr lang="tr-TR" sz="2400" b="1" dirty="0" smtClean="0">
                <a:solidFill>
                  <a:prstClr val="black"/>
                </a:solidFill>
                <a:latin typeface="Calibri"/>
              </a:rPr>
              <a:t>1</a:t>
            </a:r>
            <a:r>
              <a:rPr lang="tr-TR" sz="2400" b="1" dirty="0">
                <a:solidFill>
                  <a:prstClr val="black"/>
                </a:solidFill>
                <a:latin typeface="Calibri"/>
              </a:rPr>
              <a:t>-</a:t>
            </a:r>
            <a:r>
              <a:rPr lang="tr-TR" sz="2400" b="1" dirty="0" smtClean="0">
                <a:solidFill>
                  <a:prstClr val="black"/>
                </a:solidFill>
                <a:latin typeface="Calibri"/>
              </a:rPr>
              <a:t>10 Gpc</a:t>
            </a:r>
            <a:r>
              <a:rPr lang="tr-TR" sz="2400" b="1" baseline="30000" dirty="0" smtClean="0">
                <a:solidFill>
                  <a:prstClr val="black"/>
                </a:solidFill>
                <a:latin typeface="Calibri"/>
              </a:rPr>
              <a:t>-</a:t>
            </a:r>
            <a:r>
              <a:rPr lang="tr-TR" sz="2400" b="1" baseline="30000" dirty="0">
                <a:solidFill>
                  <a:prstClr val="black"/>
                </a:solidFill>
                <a:latin typeface="Calibri"/>
              </a:rPr>
              <a:t>3</a:t>
            </a:r>
            <a:r>
              <a:rPr lang="tr-TR" sz="2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tr-TR" sz="2400" b="1" dirty="0" smtClean="0">
                <a:solidFill>
                  <a:prstClr val="black"/>
                </a:solidFill>
                <a:latin typeface="Calibri"/>
              </a:rPr>
              <a:t>yr</a:t>
            </a:r>
            <a:r>
              <a:rPr lang="tr-TR" sz="2400" b="1" baseline="30000" dirty="0" smtClean="0">
                <a:solidFill>
                  <a:prstClr val="black"/>
                </a:solidFill>
                <a:latin typeface="Calibri"/>
              </a:rPr>
              <a:t>-</a:t>
            </a:r>
            <a:r>
              <a:rPr lang="tr-TR" sz="2400" b="1" baseline="30000" dirty="0">
                <a:solidFill>
                  <a:prstClr val="black"/>
                </a:solidFill>
                <a:latin typeface="Calibri"/>
              </a:rPr>
              <a:t>1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</a:rPr>
              <a:t>    </a:t>
            </a:r>
            <a:r>
              <a:rPr lang="it-IT" sz="1600" kern="0" dirty="0">
                <a:solidFill>
                  <a:prstClr val="black"/>
                </a:solidFill>
              </a:rPr>
              <a:t>(</a:t>
            </a:r>
            <a:r>
              <a:rPr lang="it-IT" sz="1600" kern="0" dirty="0">
                <a:solidFill>
                  <a:prstClr val="black"/>
                </a:solidFill>
                <a:latin typeface="Calibri"/>
              </a:rPr>
              <a:t>e.g. </a:t>
            </a:r>
            <a:r>
              <a:rPr lang="it-IT" sz="1600" kern="0" dirty="0" err="1">
                <a:solidFill>
                  <a:prstClr val="black"/>
                </a:solidFill>
                <a:latin typeface="Calibri"/>
              </a:rPr>
              <a:t>Wanderman</a:t>
            </a:r>
            <a:r>
              <a:rPr lang="it-IT" sz="1600" kern="0" dirty="0">
                <a:solidFill>
                  <a:prstClr val="black"/>
                </a:solidFill>
                <a:latin typeface="Calibri"/>
              </a:rPr>
              <a:t> &amp; </a:t>
            </a:r>
            <a:r>
              <a:rPr lang="it-IT" sz="1600" kern="0" dirty="0" err="1">
                <a:solidFill>
                  <a:prstClr val="black"/>
                </a:solidFill>
                <a:latin typeface="Calibri"/>
              </a:rPr>
              <a:t>Piran</a:t>
            </a:r>
            <a:r>
              <a:rPr lang="it-IT" sz="1600" kern="0" dirty="0">
                <a:solidFill>
                  <a:prstClr val="black"/>
                </a:solidFill>
                <a:latin typeface="Calibri"/>
              </a:rPr>
              <a:t> 2015</a:t>
            </a:r>
            <a:r>
              <a:rPr lang="it-IT" sz="1600" kern="0" dirty="0" smtClean="0">
                <a:solidFill>
                  <a:prstClr val="black"/>
                </a:solidFill>
                <a:latin typeface="Calibri"/>
              </a:rPr>
              <a:t>) </a:t>
            </a:r>
            <a:r>
              <a:rPr lang="it-IT" sz="1000" b="1" kern="0" dirty="0">
                <a:solidFill>
                  <a:prstClr val="black"/>
                </a:solidFill>
                <a:latin typeface="Calibri"/>
              </a:rPr>
              <a:t>	</a:t>
            </a:r>
            <a:endParaRPr lang="it-IT" sz="1000" b="1" kern="0" dirty="0" smtClean="0">
              <a:solidFill>
                <a:prstClr val="black"/>
              </a:solidFill>
              <a:latin typeface="Calibri"/>
            </a:endParaRPr>
          </a:p>
          <a:p>
            <a:pPr marL="285750" indent="-285750" defTabSz="914400">
              <a:buClr>
                <a:srgbClr val="00387E"/>
              </a:buClr>
              <a:buFont typeface="Wingdings" charset="0"/>
              <a:buChar char="à"/>
              <a:defRPr/>
            </a:pP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R</a:t>
            </a:r>
            <a:r>
              <a:rPr lang="it-IT" sz="2400" b="1" kern="0" baseline="-25000" dirty="0" smtClean="0">
                <a:solidFill>
                  <a:prstClr val="black"/>
                </a:solidFill>
                <a:latin typeface="Calibri"/>
                <a:sym typeface="Wingdings"/>
              </a:rPr>
              <a:t>GRB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 (300* </a:t>
            </a:r>
            <a:r>
              <a:rPr lang="it-IT" sz="2400" b="1" kern="0" dirty="0" err="1" smtClean="0">
                <a:solidFill>
                  <a:prstClr val="black"/>
                </a:solidFill>
                <a:latin typeface="Calibri"/>
                <a:sym typeface="Wingdings"/>
              </a:rPr>
              <a:t>Mpc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) = 0.1-1 yr</a:t>
            </a:r>
            <a:r>
              <a:rPr lang="it-IT" sz="2400" b="1" kern="0" baseline="30000" dirty="0" smtClean="0">
                <a:solidFill>
                  <a:prstClr val="black"/>
                </a:solidFill>
                <a:latin typeface="Calibri"/>
                <a:sym typeface="Wingdings"/>
              </a:rPr>
              <a:t>-1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  </a:t>
            </a:r>
          </a:p>
          <a:p>
            <a:pPr marL="285750" indent="-285750" defTabSz="914400">
              <a:buClr>
                <a:srgbClr val="00387E"/>
              </a:buClr>
              <a:buFont typeface="Wingdings" charset="0"/>
              <a:buChar char="à"/>
              <a:defRPr/>
            </a:pP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R</a:t>
            </a:r>
            <a:r>
              <a:rPr lang="it-IT" sz="2400" b="1" kern="0" baseline="-25000" dirty="0" smtClean="0">
                <a:solidFill>
                  <a:prstClr val="black"/>
                </a:solidFill>
                <a:latin typeface="Calibri"/>
                <a:sym typeface="Wingdings"/>
              </a:rPr>
              <a:t>GRB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 (600* </a:t>
            </a:r>
            <a:r>
              <a:rPr lang="it-IT" sz="2400" b="1" kern="0" dirty="0" err="1" smtClean="0">
                <a:solidFill>
                  <a:prstClr val="black"/>
                </a:solidFill>
                <a:latin typeface="Calibri"/>
                <a:sym typeface="Wingdings"/>
              </a:rPr>
              <a:t>Mpc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) = 1-10 yr</a:t>
            </a:r>
            <a:r>
              <a:rPr lang="it-IT" sz="2400" b="1" kern="0" baseline="30000" dirty="0" smtClean="0">
                <a:solidFill>
                  <a:prstClr val="black"/>
                </a:solidFill>
                <a:latin typeface="Calibri"/>
                <a:sym typeface="Wingdings"/>
              </a:rPr>
              <a:t>-1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   </a:t>
            </a:r>
          </a:p>
          <a:p>
            <a:pPr defTabSz="914400">
              <a:buClr>
                <a:srgbClr val="00387E"/>
              </a:buClr>
              <a:defRPr/>
            </a:pP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(*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Distance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range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 for NS-NS 200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Mpc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 and for NS-BH 400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Mpc</a:t>
            </a:r>
            <a:r>
              <a:rPr lang="it-IT" sz="1800" kern="0" dirty="0">
                <a:solidFill>
                  <a:srgbClr val="00387E"/>
                </a:solidFill>
                <a:latin typeface="Calibri"/>
                <a:sym typeface="Wingdings"/>
              </a:rPr>
              <a:t>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expected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times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 1.5 for face-on </a:t>
            </a:r>
            <a:r>
              <a:rPr lang="it-IT" sz="1800" kern="0" dirty="0" err="1" smtClean="0">
                <a:solidFill>
                  <a:srgbClr val="00387E"/>
                </a:solidFill>
                <a:latin typeface="Calibri"/>
                <a:sym typeface="Wingdings"/>
              </a:rPr>
              <a:t>systems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  <a:sym typeface="Wingdings"/>
              </a:rPr>
              <a:t>)</a:t>
            </a:r>
          </a:p>
        </p:txBody>
      </p:sp>
      <p:pic>
        <p:nvPicPr>
          <p:cNvPr id="14" name="Immagine 13" descr="_41534128_swift_nasa_203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76833" y="5795284"/>
            <a:ext cx="1133139" cy="848459"/>
          </a:xfrm>
          <a:prstGeom prst="rect">
            <a:avLst/>
          </a:prstGeom>
        </p:spPr>
      </p:pic>
      <p:pic>
        <p:nvPicPr>
          <p:cNvPr id="15" name="Immagine 14" descr="glast1_small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40254" y="4334086"/>
            <a:ext cx="778933" cy="921846"/>
          </a:xfrm>
          <a:prstGeom prst="rect">
            <a:avLst/>
          </a:prstGeom>
        </p:spPr>
      </p:pic>
      <p:pic>
        <p:nvPicPr>
          <p:cNvPr id="16" name="Immagine 15" descr="Agile_Crab_Nasa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04430" y="621921"/>
            <a:ext cx="1116763" cy="1023699"/>
          </a:xfrm>
          <a:prstGeom prst="rect">
            <a:avLst/>
          </a:prstGeom>
        </p:spPr>
      </p:pic>
      <p:pic>
        <p:nvPicPr>
          <p:cNvPr id="17" name="Immagine 16" descr="Integral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86229" y="762423"/>
            <a:ext cx="1119565" cy="838593"/>
          </a:xfrm>
          <a:prstGeom prst="rect">
            <a:avLst/>
          </a:prstGeom>
        </p:spPr>
      </p:pic>
      <p:sp>
        <p:nvSpPr>
          <p:cNvPr id="18" name="Segnaposto testo 2"/>
          <p:cNvSpPr txBox="1">
            <a:spLocks/>
          </p:cNvSpPr>
          <p:nvPr/>
        </p:nvSpPr>
        <p:spPr>
          <a:xfrm>
            <a:off x="2709522" y="4476136"/>
            <a:ext cx="5720024" cy="2244583"/>
          </a:xfrm>
          <a:prstGeom prst="rect">
            <a:avLst/>
          </a:prstGeom>
          <a:solidFill>
            <a:srgbClr val="FFFFFF"/>
          </a:solidFill>
          <a:ln w="38100" cmpd="sng">
            <a:solidFill>
              <a:srgbClr val="0000FF"/>
            </a:solidFill>
          </a:ln>
        </p:spPr>
        <p:txBody>
          <a:bodyPr lIns="91425" tIns="91425" rIns="91425" bIns="91425" anchor="t" anchorCtr="0"/>
          <a:lstStyle>
            <a:def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32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1pPr>
            <a:lvl2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8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2pPr>
            <a:lvl3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4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3pPr>
            <a:lvl4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4pPr>
            <a:lvl5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5pPr>
            <a:lvl6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6pPr>
            <a:lvl7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7pPr>
            <a:lvl8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8pPr>
            <a:lvl9pPr marR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100000"/>
              <a:buFont typeface="Trebuchet MS"/>
              <a:buNone/>
              <a:defRPr sz="2000" b="0" i="0" u="none" strike="noStrike" cap="none" baseline="0">
                <a:solidFill>
                  <a:schemeClr val="dk2"/>
                </a:solidFill>
                <a:latin typeface="Trebuchet MS"/>
                <a:ea typeface="Trebuchet MS"/>
                <a:cs typeface="Trebuchet MS"/>
                <a:sym typeface="Trebuchet MS"/>
                <a:rtl val="0"/>
              </a:defRPr>
            </a:lvl9pPr>
          </a:lstStyle>
          <a:p>
            <a:pPr defTabSz="914400">
              <a:buClr>
                <a:srgbClr val="00387E"/>
              </a:buClr>
              <a:defRPr/>
            </a:pPr>
            <a:r>
              <a:rPr lang="it-IT" sz="2000" kern="0" dirty="0" smtClean="0">
                <a:solidFill>
                  <a:srgbClr val="0000FF"/>
                </a:solidFill>
                <a:latin typeface="Chalkduster"/>
                <a:cs typeface="Chalkduster"/>
              </a:rPr>
              <a:t>NS-NS merger rate </a:t>
            </a:r>
            <a:r>
              <a:rPr lang="it-IT" sz="1800" kern="0" dirty="0" smtClean="0">
                <a:solidFill>
                  <a:srgbClr val="00387E"/>
                </a:solidFill>
                <a:latin typeface="Calibri"/>
              </a:rPr>
              <a:t>	</a:t>
            </a:r>
          </a:p>
          <a:p>
            <a:pPr defTabSz="914400">
              <a:buClr>
                <a:srgbClr val="00387E"/>
              </a:buClr>
              <a:defRPr/>
            </a:pPr>
            <a:endParaRPr lang="it-IT" sz="500" kern="0" dirty="0" smtClean="0">
              <a:solidFill>
                <a:srgbClr val="00387E"/>
              </a:solidFill>
              <a:latin typeface="Calibri"/>
            </a:endParaRPr>
          </a:p>
          <a:p>
            <a:pPr defTabSz="914400">
              <a:buClr>
                <a:srgbClr val="00387E"/>
              </a:buClr>
              <a:defRPr/>
            </a:pPr>
            <a:r>
              <a:rPr lang="it-IT" sz="1800" kern="0" dirty="0" err="1" smtClean="0">
                <a:solidFill>
                  <a:schemeClr val="tx1"/>
                </a:solidFill>
                <a:latin typeface="Calibri"/>
              </a:rPr>
              <a:t>Assuming</a:t>
            </a:r>
            <a:r>
              <a:rPr lang="it-IT" sz="1800" kern="0" dirty="0" smtClean="0">
                <a:solidFill>
                  <a:schemeClr val="tx1"/>
                </a:solidFill>
                <a:latin typeface="Calibri"/>
              </a:rPr>
              <a:t> NS-NS progenitor of short GRB:</a:t>
            </a:r>
          </a:p>
          <a:p>
            <a:pPr defTabSz="914400">
              <a:buClr>
                <a:srgbClr val="00387E"/>
              </a:buClr>
              <a:defRPr/>
            </a:pPr>
            <a:endParaRPr lang="it-IT" sz="1800" kern="0" dirty="0">
              <a:solidFill>
                <a:schemeClr val="tx1"/>
              </a:solidFill>
              <a:latin typeface="Calibri"/>
            </a:endParaRPr>
          </a:p>
          <a:p>
            <a:pPr defTabSz="914400">
              <a:buClr>
                <a:srgbClr val="00387E"/>
              </a:buClr>
              <a:defRPr/>
            </a:pPr>
            <a:endParaRPr lang="it-IT" sz="1000" kern="0" dirty="0">
              <a:solidFill>
                <a:schemeClr val="tx1"/>
              </a:solidFill>
              <a:latin typeface="Calibri"/>
            </a:endParaRPr>
          </a:p>
          <a:p>
            <a:pPr defTabSz="914400">
              <a:buClr>
                <a:srgbClr val="00387E"/>
              </a:buClr>
              <a:defRPr/>
            </a:pPr>
            <a:r>
              <a:rPr lang="it-IT" sz="1800" kern="0" dirty="0" smtClean="0">
                <a:solidFill>
                  <a:srgbClr val="000000"/>
                </a:solidFill>
                <a:latin typeface="Calibri"/>
              </a:rPr>
              <a:t>For </a:t>
            </a:r>
            <a:r>
              <a:rPr lang="el-GR" sz="1800" b="1" dirty="0" smtClean="0">
                <a:solidFill>
                  <a:srgbClr val="000000"/>
                </a:solidFill>
                <a:latin typeface="Century"/>
                <a:ea typeface="+mn-ea"/>
                <a:cs typeface="+mn-cs"/>
              </a:rPr>
              <a:t>θ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  <a:ea typeface="+mn-ea"/>
                <a:cs typeface="+mn-cs"/>
              </a:rPr>
              <a:t> = 10 </a:t>
            </a:r>
            <a:r>
              <a:rPr lang="it-IT" sz="1800" b="1" dirty="0" err="1" smtClean="0">
                <a:solidFill>
                  <a:srgbClr val="000000"/>
                </a:solidFill>
                <a:latin typeface="Century"/>
                <a:ea typeface="+mn-ea"/>
                <a:cs typeface="+mn-cs"/>
              </a:rPr>
              <a:t>deg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  <a:ea typeface="+mn-ea"/>
                <a:cs typeface="+mn-cs"/>
              </a:rPr>
              <a:t> 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  <a:ea typeface="+mn-ea"/>
                <a:cs typeface="+mn-cs"/>
                <a:sym typeface="Wingdings"/>
              </a:rPr>
              <a:t> 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R</a:t>
            </a:r>
            <a:r>
              <a:rPr lang="it-IT" sz="2400" b="1" kern="0" baseline="-2500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NS-NS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 (200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* </a:t>
            </a:r>
            <a:r>
              <a:rPr lang="it-IT" sz="2400" b="1" kern="0" dirty="0" err="1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Mpc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) = 2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-20 yr</a:t>
            </a:r>
            <a:r>
              <a:rPr lang="it-IT" sz="2400" b="1" kern="0" baseline="30000" dirty="0">
                <a:solidFill>
                  <a:prstClr val="black"/>
                </a:solidFill>
                <a:latin typeface="Calibri"/>
                <a:ea typeface="+mn-ea"/>
                <a:cs typeface="+mn-cs"/>
                <a:sym typeface="Wingdings"/>
              </a:rPr>
              <a:t>-1</a:t>
            </a:r>
            <a:endParaRPr lang="it-IT" sz="1800" b="1" dirty="0" smtClean="0">
              <a:solidFill>
                <a:srgbClr val="000000"/>
              </a:solidFill>
              <a:latin typeface="Century"/>
              <a:ea typeface="+mn-ea"/>
              <a:cs typeface="+mn-cs"/>
              <a:sym typeface="Wingdings"/>
            </a:endParaRPr>
          </a:p>
          <a:p>
            <a:pPr defTabSz="914400">
              <a:buClr>
                <a:srgbClr val="00387E"/>
              </a:buClr>
              <a:defRPr/>
            </a:pPr>
            <a:endParaRPr lang="it-IT" sz="1000" b="1" dirty="0" smtClean="0">
              <a:solidFill>
                <a:srgbClr val="000000"/>
              </a:solidFill>
              <a:latin typeface="Century"/>
              <a:ea typeface="+mn-ea"/>
              <a:cs typeface="+mn-cs"/>
            </a:endParaRPr>
          </a:p>
          <a:p>
            <a:pPr defTabSz="914400">
              <a:buClr>
                <a:srgbClr val="00387E"/>
              </a:buClr>
              <a:defRPr/>
            </a:pPr>
            <a:r>
              <a:rPr lang="it-IT" sz="1800" kern="0" dirty="0">
                <a:solidFill>
                  <a:srgbClr val="000000"/>
                </a:solidFill>
                <a:latin typeface="Calibri"/>
              </a:rPr>
              <a:t>For </a:t>
            </a:r>
            <a:r>
              <a:rPr lang="el-GR" sz="1800" b="1" dirty="0">
                <a:solidFill>
                  <a:srgbClr val="000000"/>
                </a:solidFill>
                <a:latin typeface="Century"/>
              </a:rPr>
              <a:t>θ</a:t>
            </a:r>
            <a:r>
              <a:rPr lang="it-IT" sz="1800" b="1" dirty="0">
                <a:solidFill>
                  <a:srgbClr val="000000"/>
                </a:solidFill>
                <a:latin typeface="Century"/>
              </a:rPr>
              <a:t> = 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</a:rPr>
              <a:t>30 </a:t>
            </a:r>
            <a:r>
              <a:rPr lang="it-IT" sz="1800" b="1" dirty="0" err="1" smtClean="0">
                <a:solidFill>
                  <a:srgbClr val="000000"/>
                </a:solidFill>
                <a:latin typeface="Century"/>
              </a:rPr>
              <a:t>deg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</a:rPr>
              <a:t> 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  <a:sym typeface="Wingdings"/>
              </a:rPr>
              <a:t></a:t>
            </a:r>
            <a:r>
              <a:rPr lang="it-IT" sz="1800" b="1" dirty="0" smtClean="0">
                <a:solidFill>
                  <a:srgbClr val="000000"/>
                </a:solidFill>
                <a:latin typeface="Century"/>
              </a:rPr>
              <a:t> 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sym typeface="Wingdings"/>
              </a:rPr>
              <a:t>R</a:t>
            </a:r>
            <a:r>
              <a:rPr lang="it-IT" sz="2400" b="1" kern="0" baseline="-25000" dirty="0">
                <a:solidFill>
                  <a:prstClr val="black"/>
                </a:solidFill>
                <a:latin typeface="Calibri"/>
                <a:sym typeface="Wingdings"/>
              </a:rPr>
              <a:t>NS-NS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sym typeface="Wingdings"/>
              </a:rPr>
              <a:t> (200* </a:t>
            </a:r>
            <a:r>
              <a:rPr lang="it-IT" sz="2400" b="1" kern="0" dirty="0" err="1">
                <a:solidFill>
                  <a:prstClr val="black"/>
                </a:solidFill>
                <a:latin typeface="Calibri"/>
                <a:sym typeface="Wingdings"/>
              </a:rPr>
              <a:t>Mpc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sym typeface="Wingdings"/>
              </a:rPr>
              <a:t>) = 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0.2-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sym typeface="Wingdings"/>
              </a:rPr>
              <a:t>2</a:t>
            </a:r>
            <a:r>
              <a:rPr lang="it-IT" sz="2400" b="1" kern="0" dirty="0" smtClean="0">
                <a:solidFill>
                  <a:prstClr val="black"/>
                </a:solidFill>
                <a:latin typeface="Calibri"/>
                <a:sym typeface="Wingdings"/>
              </a:rPr>
              <a:t> </a:t>
            </a:r>
            <a:r>
              <a:rPr lang="it-IT" sz="2400" b="1" kern="0" dirty="0">
                <a:solidFill>
                  <a:prstClr val="black"/>
                </a:solidFill>
                <a:latin typeface="Calibri"/>
                <a:sym typeface="Wingdings"/>
              </a:rPr>
              <a:t>yr</a:t>
            </a:r>
            <a:r>
              <a:rPr lang="it-IT" sz="2400" b="1" kern="0" baseline="30000" dirty="0">
                <a:solidFill>
                  <a:prstClr val="black"/>
                </a:solidFill>
                <a:latin typeface="Calibri"/>
                <a:sym typeface="Wingdings"/>
              </a:rPr>
              <a:t>-</a:t>
            </a:r>
            <a:r>
              <a:rPr lang="it-IT" sz="2400" b="1" kern="0" baseline="30000" dirty="0" smtClean="0">
                <a:solidFill>
                  <a:prstClr val="black"/>
                </a:solidFill>
                <a:latin typeface="Calibri"/>
                <a:sym typeface="Wingdings"/>
              </a:rPr>
              <a:t>1</a:t>
            </a:r>
            <a:endParaRPr lang="it-IT" sz="1800" b="1" dirty="0" smtClean="0">
              <a:solidFill>
                <a:srgbClr val="000000"/>
              </a:solidFill>
              <a:latin typeface="Century"/>
              <a:sym typeface="Wingdings"/>
            </a:endParaRPr>
          </a:p>
          <a:p>
            <a:pPr defTabSz="914400">
              <a:buClr>
                <a:srgbClr val="00387E"/>
              </a:buClr>
              <a:defRPr/>
            </a:pPr>
            <a:endParaRPr lang="it-IT" sz="1800" b="1" dirty="0">
              <a:solidFill>
                <a:srgbClr val="000000"/>
              </a:solidFill>
              <a:latin typeface="Century"/>
            </a:endParaRPr>
          </a:p>
          <a:p>
            <a:pPr defTabSz="914400">
              <a:buClr>
                <a:srgbClr val="00387E"/>
              </a:buClr>
              <a:defRPr/>
            </a:pPr>
            <a:endParaRPr lang="it-IT" sz="1800" kern="0" dirty="0">
              <a:solidFill>
                <a:schemeClr val="tx1"/>
              </a:solidFill>
              <a:latin typeface="Calibri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2922084" y="5239593"/>
            <a:ext cx="2788338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sz="2200" b="1" dirty="0">
                <a:solidFill>
                  <a:srgbClr val="0000FF"/>
                </a:solidFill>
                <a:latin typeface="Century"/>
              </a:rPr>
              <a:t>R</a:t>
            </a:r>
            <a:r>
              <a:rPr lang="it-IT" sz="2200" b="1" baseline="-25000" dirty="0">
                <a:solidFill>
                  <a:srgbClr val="0000FF"/>
                </a:solidFill>
              </a:rPr>
              <a:t>NS-NS</a:t>
            </a:r>
            <a:r>
              <a:rPr lang="it-IT" sz="2200" b="1" dirty="0">
                <a:solidFill>
                  <a:srgbClr val="0000FF"/>
                </a:solidFill>
              </a:rPr>
              <a:t>=</a:t>
            </a:r>
            <a:r>
              <a:rPr lang="it-IT" sz="2200" b="1" dirty="0">
                <a:solidFill>
                  <a:srgbClr val="0000FF"/>
                </a:solidFill>
                <a:latin typeface="Century"/>
              </a:rPr>
              <a:t>R</a:t>
            </a:r>
            <a:r>
              <a:rPr lang="it-IT" sz="2200" b="1" baseline="-25000" dirty="0">
                <a:solidFill>
                  <a:srgbClr val="0000FF"/>
                </a:solidFill>
              </a:rPr>
              <a:t>GRB</a:t>
            </a:r>
            <a:r>
              <a:rPr lang="it-IT" sz="2200" b="1" dirty="0">
                <a:solidFill>
                  <a:srgbClr val="0000FF"/>
                </a:solidFill>
              </a:rPr>
              <a:t>/(1-cos(</a:t>
            </a:r>
            <a:r>
              <a:rPr lang="el-GR" sz="2200" b="1" dirty="0">
                <a:solidFill>
                  <a:srgbClr val="0000FF"/>
                </a:solidFill>
                <a:latin typeface="Century"/>
              </a:rPr>
              <a:t>θ</a:t>
            </a:r>
            <a:r>
              <a:rPr lang="it-IT" sz="2200" b="1" dirty="0">
                <a:solidFill>
                  <a:srgbClr val="0000FF"/>
                </a:solidFill>
              </a:rPr>
              <a:t>))</a:t>
            </a:r>
            <a:r>
              <a:rPr lang="it-IT" sz="2200" b="1" dirty="0">
                <a:solidFill>
                  <a:srgbClr val="0000FF"/>
                </a:solidFill>
                <a:latin typeface="Century"/>
              </a:rPr>
              <a:t> </a:t>
            </a:r>
          </a:p>
        </p:txBody>
      </p:sp>
      <p:sp>
        <p:nvSpPr>
          <p:cNvPr id="2" name="Ovale 1"/>
          <p:cNvSpPr/>
          <p:nvPr/>
        </p:nvSpPr>
        <p:spPr>
          <a:xfrm>
            <a:off x="4098206" y="3002028"/>
            <a:ext cx="1308347" cy="481094"/>
          </a:xfrm>
          <a:prstGeom prst="ellipse">
            <a:avLst/>
          </a:prstGeom>
          <a:noFill/>
          <a:ln w="38100" cmpd="sng">
            <a:solidFill>
              <a:srgbClr val="0000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</p:spTree>
    <p:extLst>
      <p:ext uri="{BB962C8B-B14F-4D97-AF65-F5344CB8AC3E}">
        <p14:creationId xmlns:p14="http://schemas.microsoft.com/office/powerpoint/2010/main" val="185380476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8" grpId="0" animBg="1"/>
      <p:bldP spid="13" grpId="0"/>
      <p:bldP spid="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asellaDiTesto 14"/>
          <p:cNvSpPr txBox="1"/>
          <p:nvPr/>
        </p:nvSpPr>
        <p:spPr>
          <a:xfrm>
            <a:off x="4116716" y="4719054"/>
            <a:ext cx="5012685" cy="213904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500" dirty="0">
              <a:solidFill>
                <a:prstClr val="black"/>
              </a:solidFill>
              <a:latin typeface="Calibri"/>
            </a:endParaRPr>
          </a:p>
          <a:p>
            <a:endParaRPr lang="it-IT" sz="500" dirty="0">
              <a:solidFill>
                <a:prstClr val="black"/>
              </a:solidFill>
              <a:latin typeface="Calibri"/>
            </a:endParaRPr>
          </a:p>
          <a:p>
            <a:endParaRPr lang="it-IT" sz="5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CasellaDiTesto 13"/>
          <p:cNvSpPr txBox="1"/>
          <p:nvPr/>
        </p:nvSpPr>
        <p:spPr>
          <a:xfrm>
            <a:off x="43788" y="471737"/>
            <a:ext cx="9100211" cy="4247317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0" name="Immagine 9" descr="merger-40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729809" y="548681"/>
            <a:ext cx="2344256" cy="1347947"/>
          </a:xfrm>
          <a:prstGeom prst="rect">
            <a:avLst/>
          </a:prstGeom>
        </p:spPr>
      </p:pic>
      <p:sp>
        <p:nvSpPr>
          <p:cNvPr id="47" name="Rettangolo 46"/>
          <p:cNvSpPr/>
          <p:nvPr/>
        </p:nvSpPr>
        <p:spPr>
          <a:xfrm>
            <a:off x="0" y="-56582"/>
            <a:ext cx="9144000" cy="52322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it-IT" sz="2800" b="1" kern="0" dirty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itchFamily="66" charset="0"/>
                <a:cs typeface="Arial" pitchFamily="34" charset="0"/>
              </a:rPr>
              <a:t> </a:t>
            </a:r>
            <a:r>
              <a:rPr lang="it-IT" sz="2200" b="1" kern="0" dirty="0" err="1">
                <a:solidFill>
                  <a:srgbClr val="000066"/>
                </a:solidFill>
                <a:latin typeface="Chalkduster"/>
                <a:cs typeface="Chalkduster"/>
              </a:rPr>
              <a:t>Macronova</a:t>
            </a:r>
            <a:r>
              <a:rPr lang="it-IT" sz="2200" b="1" kern="0" dirty="0">
                <a:solidFill>
                  <a:srgbClr val="000066"/>
                </a:solidFill>
                <a:latin typeface="Chalkduster"/>
                <a:cs typeface="Chalkduster"/>
              </a:rPr>
              <a:t>/</a:t>
            </a:r>
            <a:r>
              <a:rPr lang="it-IT" sz="2200" b="1" kern="0" dirty="0" err="1">
                <a:solidFill>
                  <a:srgbClr val="000066"/>
                </a:solidFill>
                <a:latin typeface="Chalkduster"/>
                <a:cs typeface="Chalkduster"/>
              </a:rPr>
              <a:t>Kilonova</a:t>
            </a:r>
            <a:r>
              <a:rPr lang="it-IT" sz="2200" b="1" kern="0" dirty="0">
                <a:solidFill>
                  <a:srgbClr val="000066"/>
                </a:solidFill>
                <a:latin typeface="Chalkduster"/>
                <a:cs typeface="Chalkduster"/>
              </a:rPr>
              <a:t>-Radio </a:t>
            </a:r>
            <a:r>
              <a:rPr lang="it-IT" sz="2200" b="1" kern="0" dirty="0" err="1">
                <a:solidFill>
                  <a:srgbClr val="000066"/>
                </a:solidFill>
                <a:latin typeface="Chalkduster"/>
                <a:cs typeface="Chalkduster"/>
              </a:rPr>
              <a:t>remnant</a:t>
            </a:r>
            <a:r>
              <a:rPr lang="it-IT" sz="2200" b="1" kern="0" dirty="0">
                <a:solidFill>
                  <a:srgbClr val="000066"/>
                </a:solidFill>
                <a:latin typeface="Chalkduster"/>
                <a:cs typeface="Chalkduster"/>
              </a:rPr>
              <a:t> </a:t>
            </a:r>
            <a:r>
              <a:rPr lang="it-IT" sz="2200" b="1" kern="0" dirty="0">
                <a:solidFill>
                  <a:srgbClr val="00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</a:t>
            </a:r>
            <a:r>
              <a:rPr lang="it-IT" sz="2200" b="1" kern="0" dirty="0">
                <a:solidFill>
                  <a:srgbClr val="80008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</a:t>
            </a:r>
            <a:r>
              <a:rPr lang="en-US" sz="2200" b="1" kern="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</a:t>
            </a:r>
            <a:endParaRPr lang="it-IT" sz="2200" kern="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-108520" y="471737"/>
            <a:ext cx="6838329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/>
            <a:r>
              <a:rPr lang="it-IT" sz="20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Significant</a:t>
            </a:r>
            <a:r>
              <a:rPr lang="it-IT" sz="200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mass (0.01-0.1 </a:t>
            </a:r>
            <a:r>
              <a:rPr lang="it-IT" sz="2000" b="1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M</a:t>
            </a:r>
            <a:r>
              <a:rPr lang="it-IT" sz="2000" b="1" baseline="-25000" dirty="0" err="1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</a:t>
            </a:r>
            <a:r>
              <a:rPr lang="it-IT" sz="20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) </a:t>
            </a:r>
            <a:r>
              <a:rPr lang="it-IT" sz="200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is </a:t>
            </a:r>
            <a:r>
              <a:rPr lang="it-IT" sz="20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dynamically ejected </a:t>
            </a:r>
          </a:p>
          <a:p>
            <a:pPr algn="ctr" defTabSz="914400"/>
            <a:r>
              <a:rPr lang="it-IT" sz="20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during </a:t>
            </a:r>
            <a:r>
              <a:rPr lang="it-IT" sz="2000" b="1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NS-NS NS-BH mergers </a:t>
            </a:r>
          </a:p>
          <a:p>
            <a:pPr algn="ctr" defTabSz="914400"/>
            <a:r>
              <a:rPr lang="it-IT" sz="2000" dirty="0">
                <a:solidFill>
                  <a:srgbClr val="0033CC"/>
                </a:solidFill>
                <a:latin typeface="Arial" pitchFamily="34" charset="0"/>
                <a:cs typeface="Arial" pitchFamily="34" charset="0"/>
              </a:rPr>
              <a:t>at</a:t>
            </a:r>
            <a:r>
              <a:rPr lang="it-IT" sz="2000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sub-relativistic velocity (0.1-0.3 c)</a:t>
            </a:r>
          </a:p>
          <a:p>
            <a:pPr algn="ctr" defTabSz="914400"/>
            <a:endParaRPr lang="it-IT" sz="2000" b="1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24" name="Rettangolo 23"/>
          <p:cNvSpPr/>
          <p:nvPr/>
        </p:nvSpPr>
        <p:spPr>
          <a:xfrm>
            <a:off x="5080966" y="4301227"/>
            <a:ext cx="3960440" cy="1046441"/>
          </a:xfrm>
          <a:prstGeom prst="rect">
            <a:avLst/>
          </a:prstGeom>
          <a:ln w="28575">
            <a:noFill/>
          </a:ln>
        </p:spPr>
        <p:txBody>
          <a:bodyPr wrap="square">
            <a:spAutoFit/>
          </a:bodyPr>
          <a:lstStyle/>
          <a:p>
            <a:pPr algn="ctr" defTabSz="914400"/>
            <a:r>
              <a:rPr lang="it-IT" b="1" dirty="0" err="1">
                <a:solidFill>
                  <a:srgbClr val="FF0000"/>
                </a:solidFill>
                <a:latin typeface="Calibri"/>
              </a:rPr>
              <a:t>Power</a:t>
            </a:r>
            <a:r>
              <a:rPr lang="it-IT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FF0000"/>
                </a:solidFill>
                <a:latin typeface="Helvetica"/>
                <a:cs typeface="Helvetica"/>
              </a:rPr>
              <a:t>MACRONOVA</a:t>
            </a:r>
            <a:r>
              <a:rPr lang="it-IT" sz="2000" b="1" dirty="0">
                <a:solidFill>
                  <a:srgbClr val="FF0000"/>
                </a:solidFill>
                <a:latin typeface="Helvetica"/>
                <a:cs typeface="Helvetica"/>
              </a:rPr>
              <a:t> </a:t>
            </a:r>
            <a:endParaRPr lang="it-IT" sz="2000" dirty="0">
              <a:solidFill>
                <a:srgbClr val="FF0000"/>
              </a:solidFill>
              <a:latin typeface="Helvetica"/>
              <a:cs typeface="Helvetica"/>
            </a:endParaRPr>
          </a:p>
          <a:p>
            <a:pPr algn="ctr" defTabSz="914400"/>
            <a:r>
              <a:rPr lang="it-IT" b="1" dirty="0">
                <a:solidFill>
                  <a:srgbClr val="FF0000"/>
                </a:solidFill>
                <a:latin typeface="Calibri"/>
              </a:rPr>
              <a:t>short </a:t>
            </a:r>
            <a:r>
              <a:rPr lang="it-IT" b="1" dirty="0" err="1">
                <a:solidFill>
                  <a:srgbClr val="FF0000"/>
                </a:solidFill>
                <a:latin typeface="Calibri"/>
              </a:rPr>
              <a:t>lived</a:t>
            </a:r>
            <a:r>
              <a:rPr lang="it-IT" b="1" dirty="0">
                <a:solidFill>
                  <a:srgbClr val="FF0000"/>
                </a:solidFill>
                <a:latin typeface="Calibri"/>
              </a:rPr>
              <a:t> IR-UV </a:t>
            </a:r>
            <a:r>
              <a:rPr lang="it-IT" b="1" dirty="0" err="1">
                <a:solidFill>
                  <a:srgbClr val="FF0000"/>
                </a:solidFill>
                <a:latin typeface="Calibri"/>
              </a:rPr>
              <a:t>signal</a:t>
            </a:r>
            <a:r>
              <a:rPr lang="it-IT" b="1" dirty="0">
                <a:solidFill>
                  <a:srgbClr val="FF0000"/>
                </a:solidFill>
                <a:latin typeface="Calibri"/>
              </a:rPr>
              <a:t> (</a:t>
            </a:r>
            <a:r>
              <a:rPr lang="it-IT" b="1" dirty="0" err="1">
                <a:solidFill>
                  <a:srgbClr val="FF0000"/>
                </a:solidFill>
                <a:latin typeface="Calibri"/>
              </a:rPr>
              <a:t>days</a:t>
            </a:r>
            <a:r>
              <a:rPr lang="it-IT" b="1" dirty="0">
                <a:solidFill>
                  <a:srgbClr val="FF0000"/>
                </a:solidFill>
                <a:latin typeface="Calibri"/>
              </a:rPr>
              <a:t>)</a:t>
            </a:r>
            <a:endParaRPr lang="it-IT" sz="200" dirty="0">
              <a:solidFill>
                <a:srgbClr val="FF0000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2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912339" y="1463276"/>
            <a:ext cx="4143090" cy="13080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FF0000"/>
                </a:solidFill>
                <a:latin typeface="Helvetica"/>
                <a:cs typeface="Helvetica"/>
              </a:rPr>
              <a:t>r-process</a:t>
            </a:r>
            <a:r>
              <a:rPr lang="it-IT" sz="2000" b="1" dirty="0">
                <a:solidFill>
                  <a:srgbClr val="FF0000"/>
                </a:solidFill>
                <a:latin typeface="Helvetica"/>
                <a:cs typeface="Helvetica"/>
              </a:rPr>
              <a:t> </a:t>
            </a:r>
          </a:p>
          <a:p>
            <a:endParaRPr lang="it-IT" sz="500" b="1" dirty="0">
              <a:solidFill>
                <a:srgbClr val="FF0000"/>
              </a:solidFill>
              <a:latin typeface="Helvetica"/>
              <a:cs typeface="Helvetica"/>
            </a:endParaRPr>
          </a:p>
          <a:p>
            <a:r>
              <a:rPr lang="it-IT" dirty="0" err="1">
                <a:solidFill>
                  <a:prstClr val="black"/>
                </a:solidFill>
                <a:latin typeface="Calibri"/>
              </a:rPr>
              <a:t>Neutron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capture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rate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much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faster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than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decay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, special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conditions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:</a:t>
            </a:r>
          </a:p>
          <a:p>
            <a:r>
              <a:rPr lang="it-IT" dirty="0">
                <a:solidFill>
                  <a:prstClr val="black"/>
                </a:solidFill>
                <a:latin typeface="Calibri"/>
              </a:rPr>
              <a:t>T &gt; 10</a:t>
            </a:r>
            <a:r>
              <a:rPr lang="it-IT" baseline="30000" dirty="0">
                <a:solidFill>
                  <a:prstClr val="black"/>
                </a:solidFill>
                <a:latin typeface="Calibri"/>
              </a:rPr>
              <a:t>9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K, high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neutron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density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10</a:t>
            </a:r>
            <a:r>
              <a:rPr lang="it-IT" baseline="30000" dirty="0">
                <a:solidFill>
                  <a:prstClr val="black"/>
                </a:solidFill>
                <a:latin typeface="Calibri"/>
              </a:rPr>
              <a:t>22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cm</a:t>
            </a:r>
            <a:r>
              <a:rPr lang="it-IT" baseline="30000" dirty="0">
                <a:solidFill>
                  <a:prstClr val="black"/>
                </a:solidFill>
                <a:latin typeface="Calibri"/>
              </a:rPr>
              <a:t>-3</a:t>
            </a:r>
          </a:p>
        </p:txBody>
      </p:sp>
      <p:sp>
        <p:nvSpPr>
          <p:cNvPr id="6" name="Rettangolo 5"/>
          <p:cNvSpPr/>
          <p:nvPr/>
        </p:nvSpPr>
        <p:spPr>
          <a:xfrm>
            <a:off x="4379478" y="3003809"/>
            <a:ext cx="4905021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b="1" dirty="0" err="1">
                <a:solidFill>
                  <a:srgbClr val="FF0000"/>
                </a:solidFill>
                <a:latin typeface="Helvetica"/>
                <a:cs typeface="Helvetica"/>
              </a:rPr>
              <a:t>nucleosynthesis</a:t>
            </a:r>
            <a:r>
              <a:rPr lang="it-IT" sz="2000" b="1" dirty="0">
                <a:solidFill>
                  <a:srgbClr val="FF0000"/>
                </a:solidFill>
                <a:latin typeface="Helvetica"/>
                <a:cs typeface="Helvetica"/>
              </a:rPr>
              <a:t> of </a:t>
            </a:r>
            <a:r>
              <a:rPr lang="it-IT" sz="2000" b="1" dirty="0" err="1">
                <a:solidFill>
                  <a:srgbClr val="FF0000"/>
                </a:solidFill>
                <a:latin typeface="Helvetica"/>
                <a:cs typeface="Helvetica"/>
              </a:rPr>
              <a:t>heavy</a:t>
            </a:r>
            <a:r>
              <a:rPr lang="it-IT" sz="2000" b="1" dirty="0">
                <a:solidFill>
                  <a:srgbClr val="FF0000"/>
                </a:solidFill>
                <a:latin typeface="Helvetica"/>
                <a:cs typeface="Helvetica"/>
              </a:rPr>
              <a:t> nuclei</a:t>
            </a: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it-IT" dirty="0">
                <a:solidFill>
                  <a:prstClr val="black"/>
                </a:solidFill>
                <a:latin typeface="Calibri"/>
              </a:rPr>
              <a:t>      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radioactive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decay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of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heavy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</a:rPr>
              <a:t>elements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8" name="Connettore 2 7"/>
          <p:cNvCxnSpPr/>
          <p:nvPr/>
        </p:nvCxnSpPr>
        <p:spPr>
          <a:xfrm>
            <a:off x="5620335" y="2757438"/>
            <a:ext cx="160581" cy="366806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Connettore 2 31"/>
          <p:cNvCxnSpPr/>
          <p:nvPr/>
        </p:nvCxnSpPr>
        <p:spPr>
          <a:xfrm>
            <a:off x="5888302" y="3361293"/>
            <a:ext cx="160581" cy="366806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6187899" y="4040371"/>
            <a:ext cx="160581" cy="366806"/>
          </a:xfrm>
          <a:prstGeom prst="straightConnector1">
            <a:avLst/>
          </a:prstGeom>
          <a:ln w="53975">
            <a:solidFill>
              <a:schemeClr val="tx1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34" name="Immagine 33" descr="kilo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20348" y="1571480"/>
            <a:ext cx="3788916" cy="3105528"/>
          </a:xfrm>
          <a:prstGeom prst="rect">
            <a:avLst/>
          </a:prstGeom>
          <a:solidFill>
            <a:srgbClr val="FFFFFF"/>
          </a:solidFill>
        </p:spPr>
      </p:pic>
      <p:cxnSp>
        <p:nvCxnSpPr>
          <p:cNvPr id="40" name="Connettore 1 39"/>
          <p:cNvCxnSpPr/>
          <p:nvPr/>
        </p:nvCxnSpPr>
        <p:spPr>
          <a:xfrm>
            <a:off x="1156674" y="3252036"/>
            <a:ext cx="177924" cy="1465734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Connettore 1 41"/>
          <p:cNvCxnSpPr/>
          <p:nvPr/>
        </p:nvCxnSpPr>
        <p:spPr>
          <a:xfrm flipH="1">
            <a:off x="969485" y="3229027"/>
            <a:ext cx="171450" cy="1456209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Connettore 1 42"/>
          <p:cNvCxnSpPr/>
          <p:nvPr/>
        </p:nvCxnSpPr>
        <p:spPr>
          <a:xfrm>
            <a:off x="969485" y="1876589"/>
            <a:ext cx="172591" cy="1355272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6" name="Connettore 1 45"/>
          <p:cNvCxnSpPr/>
          <p:nvPr/>
        </p:nvCxnSpPr>
        <p:spPr>
          <a:xfrm flipH="1">
            <a:off x="1155534" y="1928266"/>
            <a:ext cx="179064" cy="1313661"/>
          </a:xfrm>
          <a:prstGeom prst="line">
            <a:avLst/>
          </a:prstGeom>
          <a:ln w="190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9" name="Luna 48"/>
          <p:cNvSpPr/>
          <p:nvPr/>
        </p:nvSpPr>
        <p:spPr>
          <a:xfrm rot="10800000">
            <a:off x="1750037" y="2660047"/>
            <a:ext cx="597715" cy="1136539"/>
          </a:xfrm>
          <a:prstGeom prst="moon">
            <a:avLst/>
          </a:prstGeom>
          <a:solidFill>
            <a:srgbClr val="FF9933"/>
          </a:solidFill>
          <a:ln>
            <a:solidFill>
              <a:srgbClr val="FF66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0" name="Nuvola 49"/>
          <p:cNvSpPr/>
          <p:nvPr/>
        </p:nvSpPr>
        <p:spPr>
          <a:xfrm rot="2437665">
            <a:off x="2057252" y="2182328"/>
            <a:ext cx="465263" cy="370950"/>
          </a:xfrm>
          <a:prstGeom prst="cloud">
            <a:avLst/>
          </a:prstGeom>
          <a:solidFill>
            <a:srgbClr val="CCFF99"/>
          </a:solidFill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1" name="Nuvola 50"/>
          <p:cNvSpPr/>
          <p:nvPr/>
        </p:nvSpPr>
        <p:spPr>
          <a:xfrm rot="4000578">
            <a:off x="2452589" y="2717158"/>
            <a:ext cx="638816" cy="382888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2" name="Nuvola 51"/>
          <p:cNvSpPr/>
          <p:nvPr/>
        </p:nvSpPr>
        <p:spPr>
          <a:xfrm rot="6533303">
            <a:off x="2354656" y="3509546"/>
            <a:ext cx="482762" cy="359656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3" name="Nuvola 52"/>
          <p:cNvSpPr/>
          <p:nvPr/>
        </p:nvSpPr>
        <p:spPr>
          <a:xfrm rot="8437815">
            <a:off x="1990559" y="4047430"/>
            <a:ext cx="436040" cy="292000"/>
          </a:xfrm>
          <a:prstGeom prst="cloud">
            <a:avLst/>
          </a:prstGeom>
          <a:solidFill>
            <a:srgbClr val="CCFF99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611373" y="1581504"/>
            <a:ext cx="135064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err="1">
                <a:solidFill>
                  <a:srgbClr val="FFFF00"/>
                </a:solidFill>
                <a:latin typeface="Calibri"/>
              </a:rPr>
              <a:t>Relatvistic</a:t>
            </a:r>
            <a:r>
              <a:rPr lang="it-IT" sz="1400" dirty="0">
                <a:solidFill>
                  <a:srgbClr val="FFFF00"/>
                </a:solidFill>
                <a:latin typeface="Calibri"/>
              </a:rPr>
              <a:t> Jet</a:t>
            </a:r>
          </a:p>
        </p:txBody>
      </p:sp>
      <p:sp>
        <p:nvSpPr>
          <p:cNvPr id="19" name="Rettangolo 18"/>
          <p:cNvSpPr/>
          <p:nvPr/>
        </p:nvSpPr>
        <p:spPr>
          <a:xfrm>
            <a:off x="133192" y="2724263"/>
            <a:ext cx="147086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400" i="1" dirty="0" err="1">
                <a:solidFill>
                  <a:srgbClr val="CCFFCC"/>
                </a:solidFill>
                <a:latin typeface="Calibri"/>
              </a:rPr>
              <a:t>Dynamical</a:t>
            </a:r>
            <a:endParaRPr lang="it-IT" sz="1400" i="1" dirty="0">
              <a:solidFill>
                <a:srgbClr val="CCFFCC"/>
              </a:solidFill>
              <a:latin typeface="Calibri"/>
            </a:endParaRPr>
          </a:p>
          <a:p>
            <a:r>
              <a:rPr lang="it-IT" sz="1400" i="1" dirty="0" err="1">
                <a:solidFill>
                  <a:srgbClr val="CCFFCC"/>
                </a:solidFill>
                <a:latin typeface="Calibri"/>
              </a:rPr>
              <a:t>outflow</a:t>
            </a:r>
            <a:endParaRPr lang="it-IT" sz="1400" i="1" dirty="0">
              <a:solidFill>
                <a:srgbClr val="CCFFCC"/>
              </a:solidFill>
              <a:latin typeface="Calibri"/>
            </a:endParaRPr>
          </a:p>
        </p:txBody>
      </p:sp>
      <p:sp>
        <p:nvSpPr>
          <p:cNvPr id="56" name="Rettangolo 55"/>
          <p:cNvSpPr/>
          <p:nvPr/>
        </p:nvSpPr>
        <p:spPr>
          <a:xfrm>
            <a:off x="806799" y="5389847"/>
            <a:ext cx="4534919" cy="1477328"/>
          </a:xfrm>
          <a:prstGeom prst="rect">
            <a:avLst/>
          </a:prstGeom>
          <a:solidFill>
            <a:srgbClr val="F2F2F2"/>
          </a:solidFill>
          <a:ln w="28575">
            <a:noFill/>
          </a:ln>
        </p:spPr>
        <p:txBody>
          <a:bodyPr wrap="square">
            <a:spAutoFit/>
          </a:bodyPr>
          <a:lstStyle/>
          <a:p>
            <a:pPr defTabSz="914400"/>
            <a:r>
              <a:rPr lang="it-IT" b="1" dirty="0">
                <a:solidFill>
                  <a:srgbClr val="008000"/>
                </a:solidFill>
                <a:latin typeface="Helvetica"/>
                <a:cs typeface="Helvetica"/>
              </a:rPr>
              <a:t>RADIO REMNANT</a:t>
            </a:r>
          </a:p>
          <a:p>
            <a:pPr defTabSz="914400"/>
            <a:r>
              <a:rPr lang="it-IT" b="1" dirty="0">
                <a:solidFill>
                  <a:srgbClr val="008000"/>
                </a:solidFill>
                <a:latin typeface="Calibri"/>
                <a:cs typeface="Helvetica"/>
              </a:rPr>
              <a:t>long </a:t>
            </a:r>
            <a:r>
              <a:rPr lang="it-IT" b="1" dirty="0" err="1">
                <a:solidFill>
                  <a:srgbClr val="008000"/>
                </a:solidFill>
                <a:latin typeface="Calibri"/>
                <a:cs typeface="Helvetica"/>
              </a:rPr>
              <a:t>lasting</a:t>
            </a:r>
            <a:r>
              <a:rPr lang="it-IT" b="1" dirty="0">
                <a:solidFill>
                  <a:srgbClr val="008000"/>
                </a:solidFill>
                <a:latin typeface="Calibri"/>
                <a:cs typeface="Helvetica"/>
              </a:rPr>
              <a:t> radio </a:t>
            </a:r>
            <a:r>
              <a:rPr lang="it-IT" b="1" dirty="0" err="1">
                <a:solidFill>
                  <a:srgbClr val="008000"/>
                </a:solidFill>
                <a:latin typeface="Calibri"/>
                <a:cs typeface="Helvetica"/>
              </a:rPr>
              <a:t>signals</a:t>
            </a:r>
            <a:r>
              <a:rPr lang="it-IT" b="1" dirty="0">
                <a:solidFill>
                  <a:srgbClr val="008000"/>
                </a:solidFill>
                <a:latin typeface="Calibri"/>
                <a:cs typeface="Helvetica"/>
              </a:rPr>
              <a:t> (</a:t>
            </a:r>
            <a:r>
              <a:rPr lang="it-IT" b="1" dirty="0" err="1">
                <a:solidFill>
                  <a:srgbClr val="008000"/>
                </a:solidFill>
                <a:latin typeface="Calibri"/>
                <a:cs typeface="Helvetica"/>
              </a:rPr>
              <a:t>years</a:t>
            </a:r>
            <a:r>
              <a:rPr lang="it-IT" b="1" dirty="0">
                <a:solidFill>
                  <a:srgbClr val="008000"/>
                </a:solidFill>
                <a:latin typeface="Calibri"/>
                <a:cs typeface="Helvetica"/>
              </a:rPr>
              <a:t>)</a:t>
            </a:r>
          </a:p>
          <a:p>
            <a:pPr defTabSz="914400"/>
            <a:r>
              <a:rPr lang="it-IT" dirty="0" err="1">
                <a:solidFill>
                  <a:prstClr val="black"/>
                </a:solidFill>
                <a:latin typeface="Calibri"/>
                <a:cs typeface="Helvetica"/>
              </a:rPr>
              <a:t>produced</a:t>
            </a:r>
            <a:r>
              <a:rPr lang="it-IT" dirty="0">
                <a:solidFill>
                  <a:prstClr val="black"/>
                </a:solidFill>
                <a:latin typeface="Calibri"/>
                <a:cs typeface="Helvetica"/>
              </a:rPr>
              <a:t> by </a:t>
            </a:r>
            <a:r>
              <a:rPr lang="it-IT" dirty="0" err="1">
                <a:solidFill>
                  <a:prstClr val="black"/>
                </a:solidFill>
                <a:latin typeface="Calibri"/>
                <a:cs typeface="Helvetica"/>
              </a:rPr>
              <a:t>interaction</a:t>
            </a:r>
            <a:r>
              <a:rPr lang="it-IT" dirty="0">
                <a:solidFill>
                  <a:prstClr val="black"/>
                </a:solidFill>
                <a:latin typeface="Calibri"/>
                <a:cs typeface="Helvetica"/>
              </a:rPr>
              <a:t> of sub-</a:t>
            </a:r>
            <a:r>
              <a:rPr lang="it-IT" dirty="0" err="1">
                <a:solidFill>
                  <a:prstClr val="black"/>
                </a:solidFill>
                <a:latin typeface="Calibri"/>
                <a:cs typeface="Helvetica"/>
              </a:rPr>
              <a:t>relativistic</a:t>
            </a:r>
            <a:r>
              <a:rPr lang="it-IT" dirty="0">
                <a:solidFill>
                  <a:prstClr val="black"/>
                </a:solidFill>
                <a:latin typeface="Calibri"/>
                <a:cs typeface="Helvetica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Calibri"/>
                <a:cs typeface="Helvetica"/>
              </a:rPr>
              <a:t>outflow</a:t>
            </a:r>
            <a:r>
              <a:rPr lang="it-IT" dirty="0">
                <a:solidFill>
                  <a:prstClr val="black"/>
                </a:solidFill>
                <a:latin typeface="Calibri"/>
                <a:cs typeface="Helvetica"/>
              </a:rPr>
              <a:t> with </a:t>
            </a:r>
            <a:r>
              <a:rPr lang="it-IT" dirty="0" err="1">
                <a:solidFill>
                  <a:prstClr val="black"/>
                </a:solidFill>
                <a:latin typeface="Calibri"/>
                <a:cs typeface="Helvetica"/>
              </a:rPr>
              <a:t>surrounding</a:t>
            </a:r>
            <a:r>
              <a:rPr lang="it-IT" dirty="0">
                <a:solidFill>
                  <a:prstClr val="black"/>
                </a:solidFill>
                <a:latin typeface="Calibri"/>
                <a:cs typeface="Helvetica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Calibri"/>
                <a:cs typeface="Helvetica"/>
              </a:rPr>
              <a:t>matter</a:t>
            </a:r>
            <a:endParaRPr lang="it-IT" dirty="0">
              <a:solidFill>
                <a:prstClr val="black"/>
              </a:solidFill>
              <a:latin typeface="Calibri"/>
              <a:cs typeface="Helvetica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  <a:cs typeface="Helvetica"/>
            </a:endParaRPr>
          </a:p>
        </p:txBody>
      </p:sp>
      <p:sp>
        <p:nvSpPr>
          <p:cNvPr id="57" name="Rettangolo 56"/>
          <p:cNvSpPr/>
          <p:nvPr/>
        </p:nvSpPr>
        <p:spPr>
          <a:xfrm>
            <a:off x="3231373" y="6511403"/>
            <a:ext cx="2296209" cy="2874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da-DK" sz="1200" b="1" dirty="0">
                <a:solidFill>
                  <a:srgbClr val="000066"/>
                </a:solidFill>
                <a:latin typeface="Calibri"/>
              </a:rPr>
              <a:t>Piran et al. 2013, MNRAS, 430</a:t>
            </a:r>
          </a:p>
        </p:txBody>
      </p:sp>
      <p:cxnSp>
        <p:nvCxnSpPr>
          <p:cNvPr id="58" name="Connettore 2 57"/>
          <p:cNvCxnSpPr/>
          <p:nvPr/>
        </p:nvCxnSpPr>
        <p:spPr>
          <a:xfrm>
            <a:off x="2347751" y="4444593"/>
            <a:ext cx="121984" cy="903075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0" name="Connettore 2 59"/>
          <p:cNvCxnSpPr/>
          <p:nvPr/>
        </p:nvCxnSpPr>
        <p:spPr>
          <a:xfrm flipV="1">
            <a:off x="2347751" y="1795176"/>
            <a:ext cx="1655563" cy="102496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2501692" y="4320679"/>
            <a:ext cx="344118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a-DK" sz="1200" b="1" dirty="0" err="1">
                <a:solidFill>
                  <a:prstClr val="white"/>
                </a:solidFill>
                <a:latin typeface="Calibri"/>
              </a:rPr>
              <a:t>Rosswog</a:t>
            </a:r>
            <a:r>
              <a:rPr lang="da-DK" sz="1200" b="1" dirty="0">
                <a:solidFill>
                  <a:prstClr val="white"/>
                </a:solidFill>
                <a:latin typeface="Calibri"/>
              </a:rPr>
              <a:t> et al. 2013</a:t>
            </a:r>
            <a:endParaRPr lang="it-IT" sz="12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1" name="Rettangolo 30"/>
          <p:cNvSpPr/>
          <p:nvPr/>
        </p:nvSpPr>
        <p:spPr>
          <a:xfrm>
            <a:off x="4855987" y="5022688"/>
            <a:ext cx="4237213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defTabSz="914400"/>
            <a:r>
              <a:rPr lang="da-DK" sz="1200" b="1" dirty="0" smtClean="0">
                <a:solidFill>
                  <a:srgbClr val="000066"/>
                </a:solidFill>
                <a:latin typeface="Calibri"/>
              </a:rPr>
              <a:t>Kulkarni 2005, </a:t>
            </a:r>
            <a:r>
              <a:rPr lang="it-IT" sz="1200" b="1" dirty="0" smtClean="0">
                <a:solidFill>
                  <a:srgbClr val="000066"/>
                </a:solidFill>
                <a:latin typeface="Calibri"/>
              </a:rPr>
              <a:t>astro-ph0510256</a:t>
            </a:r>
            <a:r>
              <a:rPr lang="da-DK" sz="1200" b="1" dirty="0" smtClean="0">
                <a:solidFill>
                  <a:srgbClr val="000066"/>
                </a:solidFill>
                <a:latin typeface="Calibri"/>
              </a:rPr>
              <a:t>;  Li &amp; Paczynski 1998,ApJL, 507</a:t>
            </a:r>
          </a:p>
          <a:p>
            <a:pPr defTabSz="914400"/>
            <a:r>
              <a:rPr lang="da-DK" sz="1200" b="1" dirty="0" smtClean="0">
                <a:solidFill>
                  <a:srgbClr val="000066"/>
                </a:solidFill>
                <a:latin typeface="Calibri"/>
              </a:rPr>
              <a:t>Metzger et al. 2010, MNRAS, 406; </a:t>
            </a:r>
            <a:r>
              <a:rPr lang="da-DK" sz="1200" b="1" dirty="0" err="1" smtClean="0">
                <a:solidFill>
                  <a:srgbClr val="000066"/>
                </a:solidFill>
                <a:latin typeface="Calibri"/>
              </a:rPr>
              <a:t>Tanaka</a:t>
            </a:r>
            <a:r>
              <a:rPr lang="da-DK" sz="1200" b="1" dirty="0" smtClean="0">
                <a:solidFill>
                  <a:srgbClr val="000066"/>
                </a:solidFill>
                <a:latin typeface="Calibri"/>
              </a:rPr>
              <a:t> et al. 2014 </a:t>
            </a:r>
            <a:r>
              <a:rPr lang="da-DK" sz="1200" b="1" dirty="0" err="1" smtClean="0">
                <a:solidFill>
                  <a:srgbClr val="000066"/>
                </a:solidFill>
                <a:latin typeface="Calibri"/>
              </a:rPr>
              <a:t>ApJ</a:t>
            </a:r>
            <a:r>
              <a:rPr lang="da-DK" sz="1200" b="1" dirty="0" smtClean="0">
                <a:solidFill>
                  <a:srgbClr val="000066"/>
                </a:solidFill>
                <a:latin typeface="Calibri"/>
              </a:rPr>
              <a:t>, 780;</a:t>
            </a:r>
          </a:p>
          <a:p>
            <a:pPr defTabSz="914400"/>
            <a:r>
              <a:rPr lang="it-IT" sz="1200" b="1" dirty="0" err="1" smtClean="0">
                <a:solidFill>
                  <a:srgbClr val="000066"/>
                </a:solidFill>
              </a:rPr>
              <a:t>Barnes</a:t>
            </a:r>
            <a:r>
              <a:rPr lang="it-IT" sz="1200" b="1" dirty="0">
                <a:solidFill>
                  <a:srgbClr val="000066"/>
                </a:solidFill>
              </a:rPr>
              <a:t> </a:t>
            </a:r>
            <a:r>
              <a:rPr lang="it-IT" sz="1200" b="1" dirty="0" smtClean="0">
                <a:solidFill>
                  <a:srgbClr val="000066"/>
                </a:solidFill>
              </a:rPr>
              <a:t>&amp; </a:t>
            </a:r>
            <a:r>
              <a:rPr lang="it-IT" sz="1200" b="1" dirty="0" err="1" smtClean="0">
                <a:solidFill>
                  <a:srgbClr val="000066"/>
                </a:solidFill>
              </a:rPr>
              <a:t>Kasen</a:t>
            </a:r>
            <a:r>
              <a:rPr lang="it-IT" sz="1200" b="1" dirty="0">
                <a:solidFill>
                  <a:srgbClr val="000066"/>
                </a:solidFill>
              </a:rPr>
              <a:t> </a:t>
            </a:r>
            <a:r>
              <a:rPr lang="it-IT" sz="1200" b="1" dirty="0" smtClean="0">
                <a:solidFill>
                  <a:srgbClr val="000066"/>
                </a:solidFill>
              </a:rPr>
              <a:t>2013, </a:t>
            </a:r>
            <a:r>
              <a:rPr lang="it-IT" sz="1200" b="1" dirty="0" err="1" smtClean="0">
                <a:solidFill>
                  <a:srgbClr val="000066"/>
                </a:solidFill>
              </a:rPr>
              <a:t>ApJ</a:t>
            </a:r>
            <a:r>
              <a:rPr lang="it-IT" sz="1200" b="1" dirty="0" smtClean="0">
                <a:solidFill>
                  <a:srgbClr val="000066"/>
                </a:solidFill>
              </a:rPr>
              <a:t>, 775. </a:t>
            </a:r>
            <a:r>
              <a:rPr lang="it-IT" sz="1200" b="1" dirty="0" err="1" smtClean="0">
                <a:solidFill>
                  <a:srgbClr val="000066"/>
                </a:solidFill>
              </a:rPr>
              <a:t>See</a:t>
            </a:r>
            <a:r>
              <a:rPr lang="it-IT" sz="1200" b="1" dirty="0" smtClean="0">
                <a:solidFill>
                  <a:srgbClr val="000066"/>
                </a:solidFill>
              </a:rPr>
              <a:t> </a:t>
            </a:r>
            <a:r>
              <a:rPr lang="it-IT" sz="1200" b="1" dirty="0" err="1">
                <a:solidFill>
                  <a:srgbClr val="000066"/>
                </a:solidFill>
              </a:rPr>
              <a:t>Kasen</a:t>
            </a:r>
            <a:r>
              <a:rPr lang="it-IT" sz="1200" b="1" dirty="0">
                <a:solidFill>
                  <a:srgbClr val="000066"/>
                </a:solidFill>
              </a:rPr>
              <a:t> et al. 2015, MNRAS, </a:t>
            </a:r>
            <a:r>
              <a:rPr lang="it-IT" sz="1200" b="1" dirty="0" smtClean="0">
                <a:solidFill>
                  <a:srgbClr val="000066"/>
                </a:solidFill>
              </a:rPr>
              <a:t>450 for the </a:t>
            </a:r>
            <a:r>
              <a:rPr lang="it-IT" sz="1200" b="1" dirty="0" err="1" smtClean="0">
                <a:solidFill>
                  <a:srgbClr val="000066"/>
                </a:solidFill>
              </a:rPr>
              <a:t>accretion</a:t>
            </a:r>
            <a:r>
              <a:rPr lang="it-IT" sz="1200" b="1" dirty="0" smtClean="0">
                <a:solidFill>
                  <a:srgbClr val="000066"/>
                </a:solidFill>
              </a:rPr>
              <a:t> disk </a:t>
            </a:r>
            <a:r>
              <a:rPr lang="it-IT" sz="1200" b="1" dirty="0" err="1" smtClean="0">
                <a:solidFill>
                  <a:srgbClr val="000066"/>
                </a:solidFill>
              </a:rPr>
              <a:t>wind</a:t>
            </a:r>
            <a:r>
              <a:rPr lang="it-IT" sz="1200" b="1" dirty="0" smtClean="0">
                <a:solidFill>
                  <a:srgbClr val="000066"/>
                </a:solidFill>
              </a:rPr>
              <a:t> </a:t>
            </a:r>
            <a:r>
              <a:rPr lang="it-IT" sz="1200" b="1" dirty="0" err="1" smtClean="0">
                <a:solidFill>
                  <a:srgbClr val="000066"/>
                </a:solidFill>
              </a:rPr>
              <a:t>outflow</a:t>
            </a:r>
            <a:r>
              <a:rPr lang="it-IT" sz="1200" b="1" dirty="0" smtClean="0">
                <a:solidFill>
                  <a:srgbClr val="000066"/>
                </a:solidFill>
              </a:rPr>
              <a:t> component.</a:t>
            </a:r>
            <a:endParaRPr lang="da-DK" sz="1200" b="1" dirty="0">
              <a:solidFill>
                <a:srgbClr val="000066"/>
              </a:solidFill>
            </a:endParaRPr>
          </a:p>
          <a:p>
            <a:pPr defTabSz="914400"/>
            <a:endParaRPr lang="it-IT" sz="1200" b="1" dirty="0" smtClean="0">
              <a:solidFill>
                <a:srgbClr val="000066"/>
              </a:solidFill>
            </a:endParaRPr>
          </a:p>
          <a:p>
            <a:pPr defTabSz="914400"/>
            <a:endParaRPr lang="da-DK" sz="1200" b="1" dirty="0" smtClean="0">
              <a:solidFill>
                <a:srgbClr val="000066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672242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4" grpId="0"/>
      <p:bldP spid="6" grpId="0"/>
      <p:bldP spid="49" grpId="0" animBg="1"/>
      <p:bldP spid="56" grpId="0" animBg="1"/>
      <p:bldP spid="57" grpId="0"/>
      <p:bldP spid="31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LIGOTimeline_R2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668" y="780947"/>
            <a:ext cx="8551293" cy="5403942"/>
          </a:xfrm>
          <a:prstGeom prst="rect">
            <a:avLst/>
          </a:prstGeom>
        </p:spPr>
      </p:pic>
      <p:pic>
        <p:nvPicPr>
          <p:cNvPr id="7" name="Immagine 6" descr="LIGO-VIRGO-LOGO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44933" y="6084535"/>
            <a:ext cx="999068" cy="773472"/>
          </a:xfrm>
          <a:prstGeom prst="rect">
            <a:avLst/>
          </a:prstGeom>
        </p:spPr>
      </p:pic>
      <p:sp>
        <p:nvSpPr>
          <p:cNvPr id="6" name="Rettangolo 5"/>
          <p:cNvSpPr/>
          <p:nvPr/>
        </p:nvSpPr>
        <p:spPr>
          <a:xfrm>
            <a:off x="1591732" y="139469"/>
            <a:ext cx="63500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it-IT" sz="2400" dirty="0">
                <a:solidFill>
                  <a:schemeClr val="bg1"/>
                </a:solidFill>
                <a:latin typeface="Chalkduster"/>
                <a:cs typeface="Chalkduster"/>
              </a:rPr>
              <a:t>The era of </a:t>
            </a:r>
            <a:r>
              <a:rPr lang="it-IT" sz="2400" dirty="0" smtClean="0">
                <a:solidFill>
                  <a:schemeClr val="bg1"/>
                </a:solidFill>
                <a:latin typeface="Chalkduster"/>
                <a:cs typeface="Chalkduster"/>
              </a:rPr>
              <a:t>GW </a:t>
            </a:r>
            <a:r>
              <a:rPr lang="it-IT" sz="2400" dirty="0" err="1" smtClean="0">
                <a:solidFill>
                  <a:schemeClr val="bg1"/>
                </a:solidFill>
                <a:latin typeface="Chalkduster"/>
                <a:cs typeface="Chalkduster"/>
              </a:rPr>
              <a:t>astronomy</a:t>
            </a:r>
            <a:r>
              <a:rPr lang="it-IT" sz="24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 smtClean="0">
                <a:solidFill>
                  <a:schemeClr val="bg1"/>
                </a:solidFill>
                <a:latin typeface="Chalkduster"/>
                <a:cs typeface="Chalkduster"/>
              </a:rPr>
              <a:t>started</a:t>
            </a:r>
            <a:r>
              <a:rPr lang="it-IT" sz="2400" dirty="0">
                <a:solidFill>
                  <a:schemeClr val="bg1"/>
                </a:solidFill>
                <a:latin typeface="Chalkduster"/>
                <a:cs typeface="Chalkduster"/>
              </a:rPr>
              <a:t>!</a:t>
            </a:r>
          </a:p>
        </p:txBody>
      </p:sp>
      <p:sp>
        <p:nvSpPr>
          <p:cNvPr id="2" name="CasellaDiTesto 1"/>
          <p:cNvSpPr txBox="1"/>
          <p:nvPr/>
        </p:nvSpPr>
        <p:spPr>
          <a:xfrm>
            <a:off x="342900" y="6197600"/>
            <a:ext cx="18542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 smtClean="0">
                <a:solidFill>
                  <a:schemeClr val="bg1"/>
                </a:solidFill>
              </a:rPr>
              <a:t>Credits</a:t>
            </a:r>
            <a:r>
              <a:rPr lang="it-IT" sz="1600" dirty="0" smtClean="0">
                <a:solidFill>
                  <a:schemeClr val="bg1"/>
                </a:solidFill>
              </a:rPr>
              <a:t>: LIGO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189784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numero diapositiva 1"/>
          <p:cNvSpPr>
            <a:spLocks noGrp="1"/>
          </p:cNvSpPr>
          <p:nvPr>
            <p:ph type="sldNum" sz="quarter" idx="12"/>
          </p:nvPr>
        </p:nvSpPr>
        <p:spPr>
          <a:xfrm>
            <a:off x="6481192" y="6293634"/>
            <a:ext cx="2133600" cy="365125"/>
          </a:xfrm>
        </p:spPr>
        <p:txBody>
          <a:bodyPr/>
          <a:lstStyle/>
          <a:p>
            <a:fld id="{C90575E8-9CA9-4AE2-BCF2-0C4EFDD447A4}" type="slidenum">
              <a:rPr lang="en-US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/>
              <a:t>20</a:t>
            </a:fld>
            <a:endParaRPr lang="en-US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pic>
        <p:nvPicPr>
          <p:cNvPr id="3" name="Immagine 2" descr="Tanvir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11696" y="993385"/>
            <a:ext cx="4728451" cy="1961024"/>
          </a:xfrm>
          <a:prstGeom prst="rect">
            <a:avLst/>
          </a:prstGeom>
        </p:spPr>
      </p:pic>
      <p:pic>
        <p:nvPicPr>
          <p:cNvPr id="4" name="Immagine 3" descr="tanvir2.png"/>
          <p:cNvPicPr>
            <a:picLocks noChangeAspect="1"/>
          </p:cNvPicPr>
          <p:nvPr/>
        </p:nvPicPr>
        <p:blipFill>
          <a:blip r:embed="rId3" cstate="print">
            <a:lum bright="-20000" contrast="40000"/>
          </a:blip>
          <a:stretch>
            <a:fillRect/>
          </a:stretch>
        </p:blipFill>
        <p:spPr>
          <a:xfrm>
            <a:off x="4918088" y="2819811"/>
            <a:ext cx="4225912" cy="404580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124437" y="2945117"/>
            <a:ext cx="3528392" cy="36933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Afterglow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and </a:t>
            </a:r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host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galaxy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z=0.356</a:t>
            </a:r>
            <a:endParaRPr lang="it-IT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4936428" y="1175415"/>
            <a:ext cx="3984518" cy="1154162"/>
          </a:xfrm>
          <a:prstGeom prst="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HST </a:t>
            </a:r>
            <a:r>
              <a:rPr lang="it-IT" sz="1600" b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two</a:t>
            </a:r>
            <a:r>
              <a:rPr lang="it-IT" sz="16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epochs</a:t>
            </a:r>
            <a:r>
              <a:rPr lang="it-IT" sz="1600" b="1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(9d, 30d) </a:t>
            </a:r>
            <a:r>
              <a:rPr lang="it-IT" sz="1600" b="1" dirty="0" err="1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observations</a:t>
            </a:r>
            <a:endParaRPr lang="it-IT" sz="16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sz="500" b="1" dirty="0" smtClean="0">
              <a:solidFill>
                <a:srgbClr val="000066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sz="600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 F606W/</a:t>
            </a:r>
            <a:r>
              <a:rPr lang="it-IT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optical</a:t>
            </a:r>
            <a:r>
              <a:rPr lang="it-IT" dirty="0" smtClean="0">
                <a:solidFill>
                  <a:srgbClr val="647AE6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dirty="0" smtClean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endParaRPr lang="it-IT" sz="600" dirty="0" smtClean="0">
              <a:solidFill>
                <a:srgbClr val="647AE6"/>
              </a:solidFill>
              <a:latin typeface="Arial" pitchFamily="34" charset="0"/>
              <a:cs typeface="Arial" pitchFamily="34" charset="0"/>
            </a:endParaRPr>
          </a:p>
          <a:p>
            <a:pPr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  NIR/F160W 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cxnSp>
        <p:nvCxnSpPr>
          <p:cNvPr id="9" name="Connettore 2 8"/>
          <p:cNvCxnSpPr/>
          <p:nvPr/>
        </p:nvCxnSpPr>
        <p:spPr>
          <a:xfrm flipH="1" flipV="1">
            <a:off x="4499992" y="1497441"/>
            <a:ext cx="576063" cy="72008"/>
          </a:xfrm>
          <a:prstGeom prst="straightConnector1">
            <a:avLst/>
          </a:prstGeom>
          <a:ln w="38100">
            <a:solidFill>
              <a:srgbClr val="0000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Connettore 2 9"/>
          <p:cNvCxnSpPr/>
          <p:nvPr/>
        </p:nvCxnSpPr>
        <p:spPr>
          <a:xfrm flipH="1">
            <a:off x="4427984" y="1980289"/>
            <a:ext cx="600140" cy="376848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107504" y="3933056"/>
            <a:ext cx="4608512" cy="1446550"/>
          </a:xfrm>
          <a:prstGeom prst="rect">
            <a:avLst/>
          </a:prstGeom>
          <a:solidFill>
            <a:schemeClr val="bg1"/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FF9900"/>
                </a:solidFill>
                <a:latin typeface="Calibri"/>
              </a:rPr>
              <a:t>Orange curves </a:t>
            </a:r>
            <a:r>
              <a:rPr lang="en-US" sz="2000" b="1" dirty="0" smtClean="0">
                <a:solidFill>
                  <a:srgbClr val="FF9900"/>
                </a:solidFill>
                <a:latin typeface="Calibri"/>
                <a:sym typeface="Wingdings" pitchFamily="2" charset="2"/>
              </a:rPr>
              <a:t> </a:t>
            </a:r>
            <a:r>
              <a:rPr lang="en-US" sz="2000" b="1" dirty="0" err="1" smtClean="0">
                <a:solidFill>
                  <a:srgbClr val="FF9900"/>
                </a:solidFill>
                <a:latin typeface="Calibri"/>
                <a:sym typeface="Wingdings" pitchFamily="2" charset="2"/>
              </a:rPr>
              <a:t>kilonova</a:t>
            </a:r>
            <a:r>
              <a:rPr lang="en-US" sz="2000" b="1" dirty="0" smtClean="0">
                <a:solidFill>
                  <a:srgbClr val="FF9900"/>
                </a:solidFill>
                <a:latin typeface="Calibri"/>
                <a:sym typeface="Wingdings" pitchFamily="2" charset="2"/>
              </a:rPr>
              <a:t> NIR model</a:t>
            </a:r>
            <a:r>
              <a:rPr lang="en-US" dirty="0" smtClean="0">
                <a:solidFill>
                  <a:srgbClr val="647AE6"/>
                </a:solidFill>
                <a:latin typeface="Calibri"/>
                <a:sym typeface="Wingdings" pitchFamily="2" charset="2"/>
              </a:rPr>
              <a:t> </a:t>
            </a:r>
          </a:p>
          <a:p>
            <a:pPr defTabSz="914400"/>
            <a:r>
              <a:rPr lang="en-US" b="1" dirty="0" smtClean="0">
                <a:solidFill>
                  <a:srgbClr val="000000"/>
                </a:solidFill>
                <a:latin typeface="Calibri"/>
              </a:rPr>
              <a:t>ejected masses of 10</a:t>
            </a:r>
            <a:r>
              <a:rPr lang="en-US" b="1" baseline="30000" dirty="0" smtClean="0">
                <a:solidFill>
                  <a:srgbClr val="000000"/>
                </a:solidFill>
                <a:latin typeface="Calibri"/>
              </a:rPr>
              <a:t>-2</a:t>
            </a:r>
            <a:r>
              <a:rPr lang="en-US" b="1" dirty="0" smtClean="0">
                <a:solidFill>
                  <a:srgbClr val="000000"/>
                </a:solidFill>
                <a:latin typeface="Calibri"/>
              </a:rPr>
              <a:t> Mo and 10</a:t>
            </a:r>
            <a:r>
              <a:rPr lang="en-US" b="1" baseline="30000" dirty="0" smtClean="0">
                <a:solidFill>
                  <a:srgbClr val="000000"/>
                </a:solidFill>
                <a:latin typeface="Calibri"/>
              </a:rPr>
              <a:t>-1</a:t>
            </a:r>
            <a:r>
              <a:rPr lang="en-US" b="1" dirty="0" smtClean="0">
                <a:solidFill>
                  <a:srgbClr val="000000"/>
                </a:solidFill>
                <a:latin typeface="Calibri"/>
              </a:rPr>
              <a:t>Mo</a:t>
            </a:r>
            <a:endParaRPr lang="en-US" sz="5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en-US" sz="500" b="1" dirty="0" smtClean="0">
                <a:solidFill>
                  <a:srgbClr val="000000"/>
                </a:solidFill>
                <a:latin typeface="Calibri"/>
              </a:rPr>
              <a:t> </a:t>
            </a:r>
          </a:p>
          <a:p>
            <a:pPr defTabSz="914400"/>
            <a:r>
              <a:rPr lang="en-US" b="1" dirty="0" smtClean="0">
                <a:solidFill>
                  <a:srgbClr val="C00000"/>
                </a:solidFill>
                <a:latin typeface="Calibri"/>
              </a:rPr>
              <a:t> </a:t>
            </a:r>
            <a:r>
              <a:rPr lang="en-US" sz="2000" b="1" dirty="0" smtClean="0">
                <a:solidFill>
                  <a:srgbClr val="C00000"/>
                </a:solidFill>
                <a:latin typeface="Calibri"/>
              </a:rPr>
              <a:t>Solid red curves  </a:t>
            </a:r>
            <a:r>
              <a:rPr lang="en-US" sz="2000" b="1" dirty="0" smtClean="0">
                <a:solidFill>
                  <a:srgbClr val="C00000"/>
                </a:solidFill>
                <a:latin typeface="Calibri"/>
                <a:sym typeface="Wingdings" pitchFamily="2" charset="2"/>
              </a:rPr>
              <a:t></a:t>
            </a:r>
            <a:r>
              <a:rPr lang="en-US" sz="2000" b="1" dirty="0" smtClean="0">
                <a:solidFill>
                  <a:srgbClr val="C00000"/>
                </a:solidFill>
                <a:latin typeface="Calibri"/>
              </a:rPr>
              <a:t> afterglow +</a:t>
            </a:r>
            <a:r>
              <a:rPr lang="en-US" sz="2000" b="1" dirty="0" err="1" smtClean="0">
                <a:solidFill>
                  <a:srgbClr val="C00000"/>
                </a:solidFill>
                <a:latin typeface="Calibri"/>
              </a:rPr>
              <a:t>kilonova</a:t>
            </a:r>
            <a:r>
              <a:rPr lang="en-US" sz="2000" b="1" dirty="0" smtClean="0">
                <a:solidFill>
                  <a:srgbClr val="C00000"/>
                </a:solidFill>
                <a:latin typeface="Calibri"/>
              </a:rPr>
              <a:t> </a:t>
            </a:r>
            <a:r>
              <a:rPr lang="en-US" b="1" dirty="0" smtClean="0">
                <a:solidFill>
                  <a:srgbClr val="000000"/>
                </a:solidFill>
                <a:latin typeface="Calibri"/>
              </a:rPr>
              <a:t> </a:t>
            </a:r>
          </a:p>
          <a:p>
            <a:pPr defTabSz="914400"/>
            <a:endParaRPr lang="en-US" sz="500" b="1" dirty="0" smtClean="0">
              <a:solidFill>
                <a:srgbClr val="0099FF"/>
              </a:solidFill>
              <a:latin typeface="Calibri"/>
            </a:endParaRPr>
          </a:p>
          <a:p>
            <a:pPr defTabSz="914400"/>
            <a:r>
              <a:rPr lang="en-US" sz="2000" b="1" dirty="0" smtClean="0">
                <a:solidFill>
                  <a:srgbClr val="0099FF"/>
                </a:solidFill>
                <a:latin typeface="Calibri"/>
              </a:rPr>
              <a:t>Cyan curve </a:t>
            </a:r>
            <a:r>
              <a:rPr lang="en-US" b="1" dirty="0" smtClean="0">
                <a:solidFill>
                  <a:srgbClr val="0099FF"/>
                </a:solidFill>
                <a:latin typeface="Calibri"/>
                <a:sym typeface="Wingdings" pitchFamily="2" charset="2"/>
              </a:rPr>
              <a:t></a:t>
            </a:r>
            <a:r>
              <a:rPr lang="en-US" dirty="0" smtClean="0">
                <a:solidFill>
                  <a:srgbClr val="0099FF"/>
                </a:solidFill>
                <a:latin typeface="Calibri"/>
              </a:rPr>
              <a:t> </a:t>
            </a:r>
            <a:r>
              <a:rPr lang="en-US" sz="2000" b="1" dirty="0" err="1" smtClean="0">
                <a:solidFill>
                  <a:srgbClr val="0099FF"/>
                </a:solidFill>
                <a:latin typeface="Calibri"/>
              </a:rPr>
              <a:t>kilonova</a:t>
            </a:r>
            <a:r>
              <a:rPr lang="en-US" sz="2000" b="1" dirty="0" smtClean="0">
                <a:solidFill>
                  <a:srgbClr val="0099FF"/>
                </a:solidFill>
                <a:latin typeface="Calibri"/>
              </a:rPr>
              <a:t> optical model</a:t>
            </a:r>
          </a:p>
        </p:txBody>
      </p:sp>
      <p:sp>
        <p:nvSpPr>
          <p:cNvPr id="13" name="CasellaDiTesto 12"/>
          <p:cNvSpPr txBox="1"/>
          <p:nvPr/>
        </p:nvSpPr>
        <p:spPr>
          <a:xfrm>
            <a:off x="101036" y="116632"/>
            <a:ext cx="8935460" cy="707886"/>
          </a:xfrm>
          <a:prstGeom prst="rect">
            <a:avLst/>
          </a:prstGeom>
          <a:noFill/>
          <a:ln w="19050"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400">
              <a:defRPr/>
            </a:pPr>
            <a:r>
              <a:rPr lang="it-IT" sz="2000" b="1" i="1" kern="0" dirty="0" err="1">
                <a:solidFill>
                  <a:schemeClr val="bg1"/>
                </a:solidFill>
                <a:latin typeface="Chalkduster"/>
                <a:cs typeface="Chalkduster"/>
              </a:rPr>
              <a:t>P</a:t>
            </a:r>
            <a:r>
              <a:rPr lang="it-IT" sz="2000" b="1" i="1" kern="0" dirty="0" err="1" smtClean="0">
                <a:solidFill>
                  <a:schemeClr val="bg1"/>
                </a:solidFill>
                <a:latin typeface="Chalkduster"/>
                <a:cs typeface="Chalkduster"/>
              </a:rPr>
              <a:t>ossible</a:t>
            </a:r>
            <a:r>
              <a:rPr lang="it-IT" sz="2000" b="1" i="1" kern="0" dirty="0" smtClean="0">
                <a:solidFill>
                  <a:schemeClr val="bg1"/>
                </a:solidFill>
                <a:latin typeface="Chalkduster"/>
                <a:cs typeface="Chalkduster"/>
              </a:rPr>
              <a:t> HST </a:t>
            </a:r>
            <a:r>
              <a:rPr lang="it-IT" sz="2000" b="1" i="1" kern="0" dirty="0" err="1" smtClean="0">
                <a:solidFill>
                  <a:schemeClr val="bg1"/>
                </a:solidFill>
                <a:latin typeface="Chalkduster"/>
                <a:cs typeface="Chalkduster"/>
              </a:rPr>
              <a:t>kilonova</a:t>
            </a:r>
            <a:r>
              <a:rPr lang="it-IT" sz="2000" b="1" i="1" kern="0" dirty="0" smtClean="0">
                <a:solidFill>
                  <a:schemeClr val="bg1"/>
                </a:solidFill>
                <a:latin typeface="Chalkduster"/>
                <a:cs typeface="Chalkduster"/>
              </a:rPr>
              <a:t> detection </a:t>
            </a:r>
            <a:r>
              <a:rPr lang="en-US" sz="2000" b="1" kern="0" dirty="0" smtClean="0">
                <a:solidFill>
                  <a:schemeClr val="bg1"/>
                </a:solidFill>
                <a:latin typeface="Chalkduster"/>
                <a:cs typeface="Chalkduster"/>
              </a:rPr>
              <a:t>for short GRB130603B after 9.4 days (</a:t>
            </a:r>
            <a:r>
              <a:rPr lang="it-IT" b="1" kern="0" dirty="0" err="1" smtClean="0">
                <a:solidFill>
                  <a:srgbClr val="FFFFFF"/>
                </a:solidFill>
                <a:latin typeface="Calibri"/>
              </a:rPr>
              <a:t>Tanvir</a:t>
            </a:r>
            <a:r>
              <a:rPr lang="it-IT" b="1" kern="0" dirty="0" smtClean="0">
                <a:solidFill>
                  <a:srgbClr val="FFFFFF"/>
                </a:solidFill>
                <a:latin typeface="Calibri"/>
              </a:rPr>
              <a:t>  et al. 2013, Nature ,500)</a:t>
            </a:r>
            <a:endParaRPr lang="it-IT" b="1" kern="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2" name="Ovale 21"/>
          <p:cNvSpPr/>
          <p:nvPr/>
        </p:nvSpPr>
        <p:spPr>
          <a:xfrm>
            <a:off x="4206626" y="1430196"/>
            <a:ext cx="144016" cy="144016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Ovale 22"/>
          <p:cNvSpPr/>
          <p:nvPr/>
        </p:nvSpPr>
        <p:spPr>
          <a:xfrm>
            <a:off x="3296877" y="1430180"/>
            <a:ext cx="144016" cy="144016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Ovale 23"/>
          <p:cNvSpPr/>
          <p:nvPr/>
        </p:nvSpPr>
        <p:spPr>
          <a:xfrm>
            <a:off x="3301624" y="2330371"/>
            <a:ext cx="144016" cy="1440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4211389" y="2332959"/>
            <a:ext cx="144016" cy="1440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6" name="Ovale 25"/>
          <p:cNvSpPr/>
          <p:nvPr/>
        </p:nvSpPr>
        <p:spPr>
          <a:xfrm>
            <a:off x="2392137" y="1429633"/>
            <a:ext cx="144016" cy="144016"/>
          </a:xfrm>
          <a:prstGeom prst="ellipse">
            <a:avLst/>
          </a:prstGeom>
          <a:noFill/>
          <a:ln w="28575">
            <a:solidFill>
              <a:srgbClr val="00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Ovale 26"/>
          <p:cNvSpPr/>
          <p:nvPr/>
        </p:nvSpPr>
        <p:spPr>
          <a:xfrm>
            <a:off x="2396337" y="2332959"/>
            <a:ext cx="144016" cy="144016"/>
          </a:xfrm>
          <a:prstGeom prst="ellipse">
            <a:avLst/>
          </a:prstGeom>
          <a:noFill/>
          <a:ln w="28575"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4932602" y="2578685"/>
            <a:ext cx="4211960" cy="55399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Time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since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GRB 130603B (</a:t>
            </a:r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days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)</a:t>
            </a:r>
            <a:endParaRPr lang="it-IT" sz="1200" b="1" dirty="0" smtClean="0">
              <a:solidFill>
                <a:srgbClr val="000000"/>
              </a:solidFill>
              <a:latin typeface="Calibri"/>
            </a:endParaRPr>
          </a:p>
          <a:p>
            <a:pPr algn="ctr" defTabSz="914400"/>
            <a:r>
              <a:rPr lang="it-IT" sz="1200" b="1" dirty="0" smtClean="0">
                <a:solidFill>
                  <a:srgbClr val="000000"/>
                </a:solidFill>
                <a:latin typeface="Calibri"/>
              </a:rPr>
              <a:t>       1                                10</a:t>
            </a:r>
            <a:endParaRPr lang="it-IT" b="1" dirty="0" smtClea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CasellaDiTesto 28"/>
          <p:cNvSpPr txBox="1"/>
          <p:nvPr/>
        </p:nvSpPr>
        <p:spPr>
          <a:xfrm rot="16200000">
            <a:off x="2930188" y="4463302"/>
            <a:ext cx="4281562" cy="5078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AB-magnitude</a:t>
            </a:r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algn="ctr" defTabSz="914400"/>
            <a:endParaRPr lang="it-IT" sz="900" b="1" dirty="0" smtClean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5004048" y="3140968"/>
            <a:ext cx="432048" cy="36625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21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23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25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27</a:t>
            </a: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2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29</a:t>
            </a:r>
          </a:p>
          <a:p>
            <a:pPr defTabSz="914400"/>
            <a:endParaRPr lang="it-IT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5292080" y="6566487"/>
            <a:ext cx="3041178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endParaRPr lang="it-IT" sz="1200" dirty="0" smtClean="0">
              <a:solidFill>
                <a:srgbClr val="647AE6"/>
              </a:solidFill>
              <a:latin typeface="Calibri"/>
            </a:endParaRPr>
          </a:p>
        </p:txBody>
      </p:sp>
      <p:sp>
        <p:nvSpPr>
          <p:cNvPr id="32" name="CasellaDiTesto 31"/>
          <p:cNvSpPr txBox="1"/>
          <p:nvPr/>
        </p:nvSpPr>
        <p:spPr>
          <a:xfrm rot="16200000">
            <a:off x="7069920" y="4473987"/>
            <a:ext cx="3456384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 </a:t>
            </a:r>
          </a:p>
          <a:p>
            <a:pPr algn="ctr" defTabSz="914400"/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X-ray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000000"/>
                </a:solidFill>
                <a:latin typeface="Calibri"/>
              </a:rPr>
              <a:t>Flux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 (erg s</a:t>
            </a:r>
            <a:r>
              <a:rPr lang="it-IT" b="1" baseline="30000" dirty="0" smtClean="0">
                <a:solidFill>
                  <a:srgbClr val="000000"/>
                </a:solidFill>
                <a:latin typeface="Calibri"/>
              </a:rPr>
              <a:t>-1 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cm</a:t>
            </a:r>
            <a:r>
              <a:rPr lang="it-IT" sz="1600" b="1" baseline="30000" dirty="0" smtClean="0">
                <a:solidFill>
                  <a:srgbClr val="000000"/>
                </a:solidFill>
                <a:latin typeface="Calibri"/>
              </a:rPr>
              <a:t>-2</a:t>
            </a:r>
            <a:r>
              <a:rPr lang="it-IT" b="1" dirty="0" smtClean="0">
                <a:solidFill>
                  <a:srgbClr val="000000"/>
                </a:solidFill>
                <a:latin typeface="Calibri"/>
              </a:rPr>
              <a:t>)</a:t>
            </a:r>
            <a:endParaRPr lang="it-IT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8372786" y="3110816"/>
            <a:ext cx="771214" cy="31393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10</a:t>
            </a:r>
            <a:r>
              <a:rPr lang="it-IT" b="1" baseline="30000" dirty="0" smtClean="0">
                <a:solidFill>
                  <a:srgbClr val="000000"/>
                </a:solidFill>
                <a:latin typeface="Calibri"/>
              </a:rPr>
              <a:t>-11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10</a:t>
            </a:r>
            <a:r>
              <a:rPr lang="it-IT" b="1" baseline="30000" dirty="0" smtClean="0">
                <a:solidFill>
                  <a:srgbClr val="000000"/>
                </a:solidFill>
                <a:latin typeface="Calibri"/>
              </a:rPr>
              <a:t>-12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10</a:t>
            </a:r>
            <a:r>
              <a:rPr lang="it-IT" b="1" baseline="30000" dirty="0" smtClean="0">
                <a:solidFill>
                  <a:srgbClr val="000000"/>
                </a:solidFill>
                <a:latin typeface="Calibri"/>
              </a:rPr>
              <a:t>-13</a:t>
            </a:r>
          </a:p>
          <a:p>
            <a:pPr defTabSz="914400"/>
            <a:endParaRPr lang="it-IT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it-IT" b="1" dirty="0" smtClean="0">
                <a:solidFill>
                  <a:srgbClr val="000000"/>
                </a:solidFill>
                <a:latin typeface="Calibri"/>
              </a:rPr>
              <a:t>10</a:t>
            </a:r>
            <a:r>
              <a:rPr lang="it-IT" b="1" baseline="30000" dirty="0" smtClean="0">
                <a:solidFill>
                  <a:srgbClr val="000000"/>
                </a:solidFill>
                <a:latin typeface="Calibri"/>
              </a:rPr>
              <a:t>-14</a:t>
            </a:r>
            <a:endParaRPr lang="it-IT" b="1" baseline="30000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8604448" y="6453336"/>
            <a:ext cx="467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dirty="0" smtClean="0">
                <a:solidFill>
                  <a:srgbClr val="000000"/>
                </a:solidFill>
                <a:latin typeface="Calibri"/>
              </a:rPr>
              <a:t>14</a:t>
            </a:r>
            <a:endParaRPr lang="it-IT" dirty="0">
              <a:solidFill>
                <a:srgbClr val="00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864794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0000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604887" y="184574"/>
            <a:ext cx="7930784" cy="43088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X-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ray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emission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Chalkduster"/>
                <a:cs typeface="Chalkduster"/>
              </a:rPr>
              <a:t>from the long-</a:t>
            </a:r>
            <a:r>
              <a:rPr lang="it-IT" sz="2200" dirty="0" err="1">
                <a:solidFill>
                  <a:schemeClr val="bg1"/>
                </a:solidFill>
                <a:latin typeface="Chalkduster"/>
                <a:cs typeface="Chalkduster"/>
              </a:rPr>
              <a:t>lived</a:t>
            </a:r>
            <a:r>
              <a:rPr lang="it-IT" sz="2200" dirty="0">
                <a:solidFill>
                  <a:schemeClr val="bg1"/>
                </a:solidFill>
                <a:latin typeface="Chalkduster"/>
                <a:cs typeface="Chalkduster"/>
              </a:rPr>
              <a:t> NS </a:t>
            </a:r>
            <a:r>
              <a:rPr lang="it-IT" sz="2200" dirty="0" err="1">
                <a:solidFill>
                  <a:schemeClr val="bg1"/>
                </a:solidFill>
                <a:latin typeface="Chalkduster"/>
                <a:cs typeface="Chalkduster"/>
              </a:rPr>
              <a:t>remnant</a:t>
            </a:r>
            <a:endParaRPr lang="it-IT" sz="22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  <p:pic>
        <p:nvPicPr>
          <p:cNvPr id="4" name="Immagine 3" descr="Schermata 2016-07-06 alle 17.16.5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4887" y="1019919"/>
            <a:ext cx="2628747" cy="4868676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3520994" y="5494116"/>
            <a:ext cx="3559473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  <a:latin typeface="Chalkboard"/>
                <a:cs typeface="Chalkboard"/>
              </a:rPr>
              <a:t>Siegel</a:t>
            </a:r>
            <a:r>
              <a:rPr lang="it-IT" dirty="0" smtClean="0">
                <a:solidFill>
                  <a:schemeClr val="bg1"/>
                </a:solidFill>
                <a:latin typeface="Chalkboard"/>
                <a:cs typeface="Chalkboard"/>
              </a:rPr>
              <a:t> &amp; </a:t>
            </a:r>
            <a:r>
              <a:rPr lang="it-IT" dirty="0" err="1" smtClean="0">
                <a:solidFill>
                  <a:schemeClr val="bg1"/>
                </a:solidFill>
                <a:latin typeface="Chalkboard"/>
                <a:cs typeface="Chalkboard"/>
              </a:rPr>
              <a:t>Ciolfi</a:t>
            </a:r>
            <a:r>
              <a:rPr lang="it-IT" dirty="0" smtClean="0">
                <a:solidFill>
                  <a:schemeClr val="bg1"/>
                </a:solidFill>
                <a:latin typeface="Chalkboard"/>
                <a:cs typeface="Chalkboard"/>
              </a:rPr>
              <a:t> 2016, </a:t>
            </a:r>
            <a:r>
              <a:rPr lang="it-IT" dirty="0" err="1" smtClean="0">
                <a:solidFill>
                  <a:schemeClr val="bg1"/>
                </a:solidFill>
                <a:latin typeface="Chalkboard"/>
                <a:cs typeface="Chalkboard"/>
              </a:rPr>
              <a:t>ApJ</a:t>
            </a:r>
            <a:r>
              <a:rPr lang="it-IT" dirty="0" smtClean="0">
                <a:solidFill>
                  <a:schemeClr val="bg1"/>
                </a:solidFill>
                <a:latin typeface="Chalkboard"/>
                <a:cs typeface="Chalkboard"/>
              </a:rPr>
              <a:t>, 819, 14</a:t>
            </a:r>
          </a:p>
          <a:p>
            <a:r>
              <a:rPr lang="it-IT" dirty="0" err="1">
                <a:solidFill>
                  <a:schemeClr val="bg1"/>
                </a:solidFill>
                <a:latin typeface="Chalkboard"/>
                <a:cs typeface="Chalkboard"/>
              </a:rPr>
              <a:t>Siegel</a:t>
            </a:r>
            <a:r>
              <a:rPr lang="it-IT" dirty="0">
                <a:solidFill>
                  <a:schemeClr val="bg1"/>
                </a:solidFill>
                <a:latin typeface="Chalkboard"/>
                <a:cs typeface="Chalkboard"/>
              </a:rPr>
              <a:t> &amp; </a:t>
            </a:r>
            <a:r>
              <a:rPr lang="it-IT" dirty="0" err="1">
                <a:solidFill>
                  <a:schemeClr val="bg1"/>
                </a:solidFill>
                <a:latin typeface="Chalkboard"/>
                <a:cs typeface="Chalkboard"/>
              </a:rPr>
              <a:t>Ciolfi</a:t>
            </a:r>
            <a:r>
              <a:rPr lang="it-IT" dirty="0">
                <a:solidFill>
                  <a:schemeClr val="bg1"/>
                </a:solidFill>
                <a:latin typeface="Chalkboard"/>
                <a:cs typeface="Chalkboard"/>
              </a:rPr>
              <a:t> 2016, </a:t>
            </a:r>
            <a:r>
              <a:rPr lang="it-IT" dirty="0" err="1">
                <a:solidFill>
                  <a:schemeClr val="bg1"/>
                </a:solidFill>
                <a:latin typeface="Chalkboard"/>
                <a:cs typeface="Chalkboard"/>
              </a:rPr>
              <a:t>ApJ</a:t>
            </a:r>
            <a:r>
              <a:rPr lang="it-IT" dirty="0">
                <a:solidFill>
                  <a:schemeClr val="bg1"/>
                </a:solidFill>
                <a:latin typeface="Chalkboard"/>
                <a:cs typeface="Chalkboard"/>
              </a:rPr>
              <a:t>, 819, </a:t>
            </a:r>
            <a:r>
              <a:rPr lang="it-IT" dirty="0" smtClean="0">
                <a:solidFill>
                  <a:schemeClr val="bg1"/>
                </a:solidFill>
                <a:latin typeface="Chalkboard"/>
                <a:cs typeface="Chalkboard"/>
              </a:rPr>
              <a:t>15 </a:t>
            </a:r>
            <a:endParaRPr lang="it-IT" dirty="0">
              <a:solidFill>
                <a:schemeClr val="bg1"/>
              </a:solidFill>
              <a:latin typeface="Chalkboard"/>
              <a:cs typeface="Chalkboard"/>
            </a:endParaRPr>
          </a:p>
          <a:p>
            <a:r>
              <a:rPr lang="it-IT" dirty="0" smtClean="0">
                <a:solidFill>
                  <a:schemeClr val="bg1"/>
                </a:solidFill>
                <a:latin typeface="Chalkboard"/>
                <a:cs typeface="Chalkboard"/>
              </a:rPr>
              <a:t> </a:t>
            </a:r>
            <a:endParaRPr lang="it-IT" dirty="0">
              <a:solidFill>
                <a:schemeClr val="bg1"/>
              </a:solidFill>
              <a:latin typeface="Chalkboard"/>
              <a:cs typeface="Chalkboard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3300931" y="1212650"/>
            <a:ext cx="5766110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X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-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ray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afterglow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radiation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produced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by 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spin-down </a:t>
            </a:r>
            <a:r>
              <a:rPr lang="it-IT" sz="2200" dirty="0" err="1">
                <a:solidFill>
                  <a:srgbClr val="FFFF00"/>
                </a:solidFill>
                <a:latin typeface="Arial"/>
                <a:cs typeface="Arial"/>
              </a:rPr>
              <a:t>energy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200" dirty="0" err="1">
                <a:solidFill>
                  <a:srgbClr val="FFFF00"/>
                </a:solidFill>
                <a:latin typeface="Arial"/>
                <a:cs typeface="Arial"/>
              </a:rPr>
              <a:t>extracted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 from the NS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prior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to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collapse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,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slowly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diffusing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through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optically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thick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environment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composed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of a pulsar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wind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nebula (PWN) and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outer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shell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of 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ejected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material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endParaRPr lang="it-IT" sz="20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signal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peaks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at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r>
              <a:rPr lang="it-IT" sz="2400" baseline="30000" dirty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-10</a:t>
            </a:r>
            <a:r>
              <a:rPr lang="it-IT" sz="2400" baseline="30000" dirty="0">
                <a:solidFill>
                  <a:srgbClr val="FFFF00"/>
                </a:solidFill>
                <a:latin typeface="Arial"/>
                <a:cs typeface="Arial"/>
              </a:rPr>
              <a:t>4 </a:t>
            </a:r>
            <a:r>
              <a:rPr lang="it-IT" sz="2400" dirty="0" err="1" smtClean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r>
              <a:rPr lang="it-IT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after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the merger</a:t>
            </a:r>
          </a:p>
          <a:p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luminosities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10</a:t>
            </a:r>
            <a:r>
              <a:rPr lang="it-IT" sz="2400" baseline="30000" dirty="0">
                <a:solidFill>
                  <a:srgbClr val="FFFF00"/>
                </a:solidFill>
                <a:latin typeface="Arial"/>
                <a:cs typeface="Arial"/>
              </a:rPr>
              <a:t>46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-10</a:t>
            </a:r>
            <a:r>
              <a:rPr lang="it-IT" sz="2400" baseline="30000" dirty="0">
                <a:solidFill>
                  <a:srgbClr val="FFFF00"/>
                </a:solidFill>
                <a:latin typeface="Arial"/>
                <a:cs typeface="Arial"/>
              </a:rPr>
              <a:t>49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 erg/</a:t>
            </a:r>
            <a:r>
              <a:rPr lang="it-IT" sz="2400" dirty="0" err="1" smtClean="0">
                <a:solidFill>
                  <a:srgbClr val="FFFF00"/>
                </a:solidFill>
                <a:latin typeface="Arial"/>
                <a:cs typeface="Arial"/>
              </a:rPr>
              <a:t>s</a:t>
            </a:r>
            <a:endParaRPr lang="it-IT" sz="2400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endParaRPr lang="it-IT" sz="2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mostly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in the 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soft X-</a:t>
            </a:r>
            <a:r>
              <a:rPr lang="it-IT" sz="2200" dirty="0" err="1" smtClean="0">
                <a:solidFill>
                  <a:srgbClr val="FFFF00"/>
                </a:solidFill>
                <a:latin typeface="Arial"/>
                <a:cs typeface="Arial"/>
              </a:rPr>
              <a:t>rays</a:t>
            </a:r>
            <a:r>
              <a:rPr lang="it-IT" sz="22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(0.2-10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keV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)</a:t>
            </a:r>
            <a:endParaRPr lang="it-IT" sz="2000" dirty="0">
              <a:solidFill>
                <a:schemeClr val="bg1"/>
              </a:solidFill>
              <a:latin typeface="Arial"/>
              <a:cs typeface="Arial"/>
            </a:endParaRPr>
          </a:p>
          <a:p>
            <a:endParaRPr lang="it-IT" dirty="0"/>
          </a:p>
        </p:txBody>
      </p:sp>
    </p:spTree>
    <p:extLst>
      <p:ext uri="{BB962C8B-B14F-4D97-AF65-F5344CB8AC3E}">
        <p14:creationId xmlns:p14="http://schemas.microsoft.com/office/powerpoint/2010/main" val="80417534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XRTEWASS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38" y="477856"/>
            <a:ext cx="4139567" cy="3104675"/>
          </a:xfrm>
          <a:prstGeom prst="rect">
            <a:avLst/>
          </a:prstGeom>
        </p:spPr>
      </p:pic>
      <p:pic>
        <p:nvPicPr>
          <p:cNvPr id="5" name="Immagine 4" descr="OpticalbEWASS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269" y="454489"/>
            <a:ext cx="4132337" cy="3099252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0" y="-27384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NS-NS merger EM-</a:t>
            </a:r>
            <a:r>
              <a:rPr lang="it-IT" sz="2200" b="1" dirty="0" err="1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emissions</a:t>
            </a:r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 </a:t>
            </a:r>
            <a:endParaRPr lang="it-IT" sz="2200" b="1" dirty="0">
              <a:solidFill>
                <a:srgbClr val="9BBB59">
                  <a:lumMod val="60000"/>
                  <a:lumOff val="40000"/>
                </a:srgbClr>
              </a:solidFill>
              <a:latin typeface="Chalkduster"/>
              <a:cs typeface="Chalkduster"/>
            </a:endParaRPr>
          </a:p>
        </p:txBody>
      </p:sp>
      <p:pic>
        <p:nvPicPr>
          <p:cNvPr id="42" name="Immagine 41" descr="swif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4206" y="4472367"/>
            <a:ext cx="880096" cy="792087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5792857" y="4786754"/>
            <a:ext cx="28952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t-IT" sz="2000" b="1" kern="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Arial" pitchFamily="34" charset="0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Source </a:t>
            </a:r>
            <a:r>
              <a:rPr lang="it-IT" sz="2000" b="1" kern="0" dirty="0" err="1">
                <a:solidFill>
                  <a:prstClr val="white"/>
                </a:solidFill>
                <a:latin typeface="Chalkduster"/>
                <a:cs typeface="Chalkduster"/>
              </a:rPr>
              <a:t>at</a:t>
            </a:r>
            <a:r>
              <a:rPr lang="it-IT" sz="2000" b="1" kern="0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200 </a:t>
            </a:r>
            <a:r>
              <a:rPr lang="it-IT" sz="2000" b="1" kern="0" dirty="0" err="1" smtClean="0">
                <a:solidFill>
                  <a:prstClr val="white"/>
                </a:solidFill>
                <a:latin typeface="Chalkduster"/>
                <a:cs typeface="Chalkduster"/>
              </a:rPr>
              <a:t>Mpc</a:t>
            </a:r>
            <a:endParaRPr lang="it-IT" sz="2000" b="1" kern="0" dirty="0" smtClean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pic>
        <p:nvPicPr>
          <p:cNvPr id="6" name="Immagine 5" descr="RadioEWASS2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2" y="3687280"/>
            <a:ext cx="4138759" cy="31040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mpd="sng">
            <a:noFill/>
          </a:ln>
        </p:spPr>
      </p:pic>
      <p:sp>
        <p:nvSpPr>
          <p:cNvPr id="25" name="CasellaDiTesto 24"/>
          <p:cNvSpPr txBox="1"/>
          <p:nvPr/>
        </p:nvSpPr>
        <p:spPr>
          <a:xfrm>
            <a:off x="3320036" y="5825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X-</a:t>
            </a:r>
            <a:r>
              <a:rPr lang="it-IT" sz="2000" b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sz="20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988746" y="650243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8000"/>
                </a:solidFill>
                <a:latin typeface="Calibri"/>
              </a:rPr>
              <a:t>Optical</a:t>
            </a:r>
            <a:endParaRPr lang="it-IT" sz="2000" b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031262" y="3917610"/>
            <a:ext cx="1296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800000"/>
                </a:solidFill>
                <a:latin typeface="Calibri"/>
              </a:rPr>
              <a:t>Radio</a:t>
            </a:r>
            <a:endParaRPr lang="it-IT" sz="2000" b="1" dirty="0">
              <a:solidFill>
                <a:srgbClr val="80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149530" y="660534"/>
            <a:ext cx="148844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Kilonova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35" name="Connettore 2 34"/>
          <p:cNvCxnSpPr/>
          <p:nvPr/>
        </p:nvCxnSpPr>
        <p:spPr>
          <a:xfrm>
            <a:off x="6717482" y="868775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717482" y="1100363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6734418" y="1303562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6734418" y="1370627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1077478" y="2432384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1077478" y="2663972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/>
          <p:cNvSpPr txBox="1"/>
          <p:nvPr/>
        </p:nvSpPr>
        <p:spPr>
          <a:xfrm>
            <a:off x="2460124" y="3883744"/>
            <a:ext cx="148844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Off-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8000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Radio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remnant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46" name="Connettore 2 45"/>
          <p:cNvCxnSpPr/>
          <p:nvPr/>
        </p:nvCxnSpPr>
        <p:spPr>
          <a:xfrm>
            <a:off x="2028076" y="4091985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/>
          <p:nvPr/>
        </p:nvCxnSpPr>
        <p:spPr>
          <a:xfrm>
            <a:off x="2028076" y="4323573"/>
            <a:ext cx="432048" cy="0"/>
          </a:xfrm>
          <a:prstGeom prst="straightConnector1">
            <a:avLst/>
          </a:prstGeom>
          <a:ln>
            <a:solidFill>
              <a:srgbClr val="008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2045012" y="4593837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4247286" y="4868411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Piran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0" name="CasellaDiTesto 49"/>
          <p:cNvSpPr txBox="1"/>
          <p:nvPr/>
        </p:nvSpPr>
        <p:spPr>
          <a:xfrm>
            <a:off x="5891890" y="215857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+ 2015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1" name="CasellaDiTesto 50"/>
          <p:cNvSpPr txBox="1"/>
          <p:nvPr/>
        </p:nvSpPr>
        <p:spPr>
          <a:xfrm>
            <a:off x="5204770" y="281029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Barnes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2" name="CasellaDiTesto 51"/>
          <p:cNvSpPr txBox="1"/>
          <p:nvPr/>
        </p:nvSpPr>
        <p:spPr>
          <a:xfrm>
            <a:off x="5123219" y="1378672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3366FF"/>
                </a:solidFill>
                <a:latin typeface="Calibri"/>
              </a:rPr>
              <a:t>Kann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+ 2011</a:t>
            </a:r>
            <a:endParaRPr lang="it-IT" sz="1200" b="1" dirty="0">
              <a:solidFill>
                <a:srgbClr val="3366FF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73089" y="2889004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009B02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5148844" y="1660862"/>
            <a:ext cx="1234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Stratta+ in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prep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374062" y="2224143"/>
            <a:ext cx="148844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2061885" y="6029661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3366FF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3366FF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8000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8000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8000"/>
              </a:solidFill>
              <a:latin typeface="Calibri"/>
            </a:endParaRPr>
          </a:p>
        </p:txBody>
      </p:sp>
      <p:pic>
        <p:nvPicPr>
          <p:cNvPr id="15" name="Immagine 14" descr="Schermata 2016-06-30 alle 10.52.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6" y="3753325"/>
            <a:ext cx="884908" cy="501852"/>
          </a:xfrm>
          <a:prstGeom prst="rect">
            <a:avLst/>
          </a:prstGeom>
        </p:spPr>
      </p:pic>
      <p:pic>
        <p:nvPicPr>
          <p:cNvPr id="16" name="Immagine 15" descr="VL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682" y="6063527"/>
            <a:ext cx="2125063" cy="742164"/>
          </a:xfrm>
          <a:prstGeom prst="rect">
            <a:avLst/>
          </a:prstGeom>
        </p:spPr>
      </p:pic>
      <p:pic>
        <p:nvPicPr>
          <p:cNvPr id="18" name="Immagine 17" descr="VS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31" y="3685593"/>
            <a:ext cx="912247" cy="686946"/>
          </a:xfrm>
          <a:prstGeom prst="rect">
            <a:avLst/>
          </a:prstGeom>
        </p:spPr>
      </p:pic>
      <p:pic>
        <p:nvPicPr>
          <p:cNvPr id="19" name="Immagine 18" descr="DE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225" y="3679588"/>
            <a:ext cx="1067050" cy="709884"/>
          </a:xfrm>
          <a:prstGeom prst="rect">
            <a:avLst/>
          </a:prstGeom>
        </p:spPr>
      </p:pic>
      <p:sp>
        <p:nvSpPr>
          <p:cNvPr id="48" name="Rettangolo 47"/>
          <p:cNvSpPr/>
          <p:nvPr/>
        </p:nvSpPr>
        <p:spPr>
          <a:xfrm>
            <a:off x="1221106" y="615525"/>
            <a:ext cx="1395094" cy="657505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61" name="Rettangolo 60"/>
          <p:cNvSpPr/>
          <p:nvPr/>
        </p:nvSpPr>
        <p:spPr>
          <a:xfrm>
            <a:off x="2053908" y="763229"/>
            <a:ext cx="562291" cy="251789"/>
          </a:xfrm>
          <a:prstGeom prst="rect">
            <a:avLst/>
          </a:prstGeom>
          <a:solidFill>
            <a:schemeClr val="accent2">
              <a:lumMod val="75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1380180" y="1707668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Evans+ 2009</a:t>
            </a:r>
            <a:endParaRPr lang="it-IT" sz="1200" b="1" dirty="0">
              <a:solidFill>
                <a:srgbClr val="3366FF"/>
              </a:solidFill>
              <a:latin typeface="Calibri"/>
            </a:endParaRPr>
          </a:p>
        </p:txBody>
      </p:sp>
      <p:sp>
        <p:nvSpPr>
          <p:cNvPr id="63" name="CasellaDiTesto 62"/>
          <p:cNvSpPr txBox="1"/>
          <p:nvPr/>
        </p:nvSpPr>
        <p:spPr>
          <a:xfrm>
            <a:off x="1107112" y="52312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100" b="1" dirty="0" err="1" smtClean="0">
                <a:solidFill>
                  <a:srgbClr val="FF0000"/>
                </a:solidFill>
                <a:latin typeface="Calibri"/>
              </a:rPr>
              <a:t>Siegel</a:t>
            </a:r>
            <a:r>
              <a:rPr lang="it-IT" sz="1100" b="1" dirty="0" smtClean="0">
                <a:solidFill>
                  <a:srgbClr val="FF0000"/>
                </a:solidFill>
                <a:latin typeface="Calibri"/>
              </a:rPr>
              <a:t> &amp; </a:t>
            </a:r>
            <a:r>
              <a:rPr lang="it-IT" sz="1100" b="1" dirty="0" err="1" smtClean="0">
                <a:solidFill>
                  <a:srgbClr val="FF0000"/>
                </a:solidFill>
                <a:latin typeface="Calibri"/>
              </a:rPr>
              <a:t>Cilofi</a:t>
            </a:r>
            <a:r>
              <a:rPr lang="it-IT" sz="1100" b="1" dirty="0" smtClean="0">
                <a:solidFill>
                  <a:srgbClr val="FF0000"/>
                </a:solidFill>
                <a:latin typeface="Calibri"/>
              </a:rPr>
              <a:t> 2015</a:t>
            </a:r>
            <a:endParaRPr lang="it-IT" sz="11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4" name="Ovale 63"/>
          <p:cNvSpPr/>
          <p:nvPr/>
        </p:nvSpPr>
        <p:spPr>
          <a:xfrm>
            <a:off x="2010617" y="727425"/>
            <a:ext cx="62341" cy="61788"/>
          </a:xfrm>
          <a:prstGeom prst="ellipse">
            <a:avLst/>
          </a:prstGeom>
          <a:solidFill>
            <a:srgbClr val="CF03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5" name="Ovale 64"/>
          <p:cNvSpPr/>
          <p:nvPr/>
        </p:nvSpPr>
        <p:spPr>
          <a:xfrm>
            <a:off x="2201117" y="898875"/>
            <a:ext cx="62341" cy="61788"/>
          </a:xfrm>
          <a:prstGeom prst="ellipse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7" name="Rettangolo 66"/>
          <p:cNvSpPr/>
          <p:nvPr/>
        </p:nvSpPr>
        <p:spPr>
          <a:xfrm>
            <a:off x="1477550" y="2670472"/>
            <a:ext cx="941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Isotropic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8" name="Rettangolo 67"/>
          <p:cNvSpPr/>
          <p:nvPr/>
        </p:nvSpPr>
        <p:spPr>
          <a:xfrm flipV="1">
            <a:off x="1094411" y="2827229"/>
            <a:ext cx="414556" cy="112574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69" name="CasellaDiTesto 68"/>
          <p:cNvSpPr txBox="1"/>
          <p:nvPr/>
        </p:nvSpPr>
        <p:spPr>
          <a:xfrm>
            <a:off x="2341640" y="763254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100" b="1" dirty="0" smtClean="0">
                <a:solidFill>
                  <a:srgbClr val="FF0000"/>
                </a:solidFill>
                <a:latin typeface="Calibri"/>
              </a:rPr>
              <a:t>Zhang 2013</a:t>
            </a:r>
            <a:endParaRPr lang="it-IT" sz="1100" b="1" dirty="0">
              <a:solidFill>
                <a:srgbClr val="FF0000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2900030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456969" y="85463"/>
            <a:ext cx="4705838" cy="461740"/>
          </a:xfrm>
          <a:prstGeom prst="rect">
            <a:avLst/>
          </a:prstGeom>
          <a:solidFill>
            <a:srgbClr val="000000"/>
          </a:solidFill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800" b="1" i="1" dirty="0" err="1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Different</a:t>
            </a:r>
            <a:r>
              <a:rPr lang="it-IT" sz="2800" b="1" i="1" dirty="0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 </a:t>
            </a:r>
            <a:r>
              <a:rPr lang="it-IT" sz="2800" b="1" i="1" dirty="0" err="1" smtClean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timescale</a:t>
            </a:r>
            <a:endParaRPr lang="it-IT" sz="2800" b="1" i="1" dirty="0">
              <a:solidFill>
                <a:srgbClr val="CCFFCC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4" name="Immagine 3" descr="XZcutns14ns14_lowres - Cop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425" y="988040"/>
            <a:ext cx="4258885" cy="4935926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cxnSp>
        <p:nvCxnSpPr>
          <p:cNvPr id="5" name="Connettore 1 4"/>
          <p:cNvCxnSpPr/>
          <p:nvPr/>
        </p:nvCxnSpPr>
        <p:spPr>
          <a:xfrm>
            <a:off x="1952904" y="2455324"/>
            <a:ext cx="193884" cy="255704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 flipH="1">
            <a:off x="2181069" y="2455324"/>
            <a:ext cx="243348" cy="2544647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259743" y="1403484"/>
            <a:ext cx="4752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FF00"/>
                </a:solidFill>
                <a:latin typeface="Calibri"/>
              </a:rPr>
              <a:t>GRB</a:t>
            </a:r>
            <a:r>
              <a:rPr lang="it-IT" sz="2200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FFFF00"/>
                </a:solidFill>
                <a:latin typeface="Calibri"/>
                <a:sym typeface="Wingdings"/>
              </a:rPr>
              <a:t></a:t>
            </a:r>
            <a:r>
              <a:rPr lang="it-IT" b="1" dirty="0">
                <a:solidFill>
                  <a:prstClr val="white"/>
                </a:solidFill>
                <a:latin typeface="Calibri"/>
                <a:sym typeface="Wingdings"/>
              </a:rPr>
              <a:t> </a:t>
            </a:r>
            <a:r>
              <a:rPr lang="it-IT" sz="1600" b="1" dirty="0" err="1">
                <a:solidFill>
                  <a:srgbClr val="FFFF00"/>
                </a:solidFill>
                <a:latin typeface="Chalkduster"/>
                <a:cs typeface="Chalkduster"/>
              </a:rPr>
              <a:t>prompt</a:t>
            </a:r>
            <a:r>
              <a:rPr lang="it-IT" sz="1600" b="1" dirty="0">
                <a:solidFill>
                  <a:srgbClr val="FFFF00"/>
                </a:solidFill>
                <a:latin typeface="Chalkduster"/>
                <a:cs typeface="Chalkduster"/>
              </a:rPr>
              <a:t> gamma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(sec)</a:t>
            </a:r>
          </a:p>
          <a:p>
            <a:pPr marL="285750" indent="-285750">
              <a:buFont typeface="Wingdings" charset="0"/>
              <a:buChar char="à"/>
            </a:pP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Afterglows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 X-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ray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, 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optical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, radio</a:t>
            </a:r>
          </a:p>
          <a:p>
            <a:r>
              <a:rPr lang="it-IT" sz="1600" b="1" dirty="0">
                <a:solidFill>
                  <a:srgbClr val="FFFF00"/>
                </a:solidFill>
                <a:latin typeface="Chalkduster"/>
                <a:cs typeface="Chalkduster"/>
                <a:sym typeface="Wingdings"/>
              </a:rPr>
              <a:t>     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(minutes, hours,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days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months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)</a:t>
            </a:r>
            <a:endParaRPr lang="it-IT" sz="1600" b="1" dirty="0">
              <a:solidFill>
                <a:prstClr val="white"/>
              </a:solidFill>
              <a:latin typeface="Calibri"/>
              <a:cs typeface="Chalkduster"/>
            </a:endParaRP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2162706" y="2326814"/>
            <a:ext cx="8381" cy="2644282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2163721" y="2997191"/>
            <a:ext cx="456096" cy="2001821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2187355" y="2402346"/>
            <a:ext cx="2016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Off-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axis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afterglow</a:t>
            </a:r>
            <a:endParaRPr lang="it-IT" sz="1600" b="1" dirty="0">
              <a:solidFill>
                <a:srgbClr val="27FF3B"/>
              </a:solidFill>
              <a:latin typeface="Chalkduster"/>
              <a:cs typeface="Chalkduster"/>
            </a:endParaRPr>
          </a:p>
          <a:p>
            <a:pPr algn="ctr"/>
            <a:endParaRPr lang="it-IT" b="1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034957" y="4244038"/>
            <a:ext cx="2672521" cy="17697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7FF3B"/>
                </a:solidFill>
                <a:latin typeface="Calibri"/>
                <a:cs typeface="Chalkduster"/>
              </a:rPr>
              <a:t>Isotropic</a:t>
            </a:r>
            <a:r>
              <a:rPr lang="it-IT" sz="2000" b="1" dirty="0">
                <a:solidFill>
                  <a:srgbClr val="27FF3B"/>
                </a:solidFill>
                <a:latin typeface="Calibri"/>
                <a:cs typeface="Chalkduster"/>
              </a:rPr>
              <a:t> </a:t>
            </a:r>
            <a:r>
              <a:rPr lang="it-IT" sz="2000" b="1" dirty="0" err="1" smtClean="0">
                <a:solidFill>
                  <a:srgbClr val="27FF3B"/>
                </a:solidFill>
                <a:latin typeface="Calibri"/>
                <a:cs typeface="Chalkduster"/>
              </a:rPr>
              <a:t>emission</a:t>
            </a:r>
            <a:endParaRPr lang="it-IT" sz="2000" b="1" dirty="0" smtClean="0">
              <a:solidFill>
                <a:srgbClr val="27FF3B"/>
              </a:solidFill>
              <a:latin typeface="Calibri"/>
              <a:cs typeface="Chalkduster"/>
            </a:endParaRPr>
          </a:p>
          <a:p>
            <a:pPr algn="ctr"/>
            <a:endParaRPr lang="it-IT" sz="1600" b="1" dirty="0" smtClean="0">
              <a:solidFill>
                <a:prstClr val="white"/>
              </a:solidFill>
              <a:latin typeface="Chalkduster"/>
              <a:cs typeface="Chalkduster"/>
            </a:endParaRPr>
          </a:p>
          <a:p>
            <a:pPr algn="ctr"/>
            <a:r>
              <a:rPr lang="it-IT" sz="1600" b="1" dirty="0" smtClean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endParaRPr lang="it-IT" sz="1600" b="1" dirty="0">
              <a:solidFill>
                <a:prstClr val="white"/>
              </a:solidFill>
              <a:latin typeface="Chalkduster"/>
              <a:cs typeface="Chalkduster"/>
            </a:endParaRPr>
          </a:p>
          <a:p>
            <a:pPr algn="ctr"/>
            <a:endParaRPr lang="it-IT" sz="500" b="1" dirty="0">
              <a:solidFill>
                <a:prstClr val="white"/>
              </a:solidFill>
              <a:latin typeface="Chalkduster"/>
              <a:cs typeface="Chalkduster"/>
            </a:endParaRPr>
          </a:p>
          <a:p>
            <a:pPr algn="ctr"/>
            <a:r>
              <a:rPr lang="it-IT" b="1" dirty="0">
                <a:solidFill>
                  <a:srgbClr val="27FF3B"/>
                </a:solidFill>
                <a:latin typeface="Chalkduster"/>
                <a:cs typeface="Chalkduster"/>
              </a:rPr>
              <a:t>Radio </a:t>
            </a:r>
            <a:r>
              <a:rPr lang="it-IT" b="1" dirty="0" err="1">
                <a:solidFill>
                  <a:srgbClr val="27FF3B"/>
                </a:solidFill>
                <a:latin typeface="Chalkduster"/>
                <a:cs typeface="Chalkduster"/>
              </a:rPr>
              <a:t>remnants</a:t>
            </a:r>
            <a:r>
              <a:rPr lang="it-IT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Chalkduster"/>
              </a:rPr>
              <a:t>months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, 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Chalkduster"/>
              </a:rPr>
              <a:t>years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pPr algn="ctr"/>
            <a:endParaRPr lang="it-IT" sz="1600" b="1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79872" y="1072228"/>
            <a:ext cx="3808372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191930" y="5232979"/>
            <a:ext cx="191590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>
                <a:solidFill>
                  <a:srgbClr val="27FF3B"/>
                </a:solidFill>
                <a:latin typeface="Chalkduster"/>
                <a:cs typeface="Chalkduster"/>
              </a:rPr>
              <a:t>X-</a:t>
            </a:r>
            <a:r>
              <a:rPr lang="it-IT" b="1" dirty="0" err="1">
                <a:solidFill>
                  <a:srgbClr val="27FF3B"/>
                </a:solidFill>
                <a:latin typeface="Chalkduster"/>
                <a:cs typeface="Chalkduster"/>
              </a:rPr>
              <a:t>ray</a:t>
            </a:r>
            <a:r>
              <a:rPr lang="it-IT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Chalkduster"/>
              </a:rPr>
              <a:t>min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, 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Chalkduster"/>
              </a:rPr>
              <a:t>hrs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301117" y="4105333"/>
            <a:ext cx="1479892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b="1" dirty="0" err="1">
                <a:solidFill>
                  <a:srgbClr val="27FF3B"/>
                </a:solidFill>
                <a:latin typeface="Chalkduster"/>
                <a:cs typeface="Chalkduster"/>
              </a:rPr>
              <a:t>Kilonovae</a:t>
            </a:r>
            <a:r>
              <a:rPr lang="it-IT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endParaRPr lang="it-IT" b="1" dirty="0" smtClean="0">
              <a:solidFill>
                <a:srgbClr val="27FF3B"/>
              </a:solidFill>
              <a:latin typeface="Chalkduster"/>
              <a:cs typeface="Chalkduster"/>
            </a:endParaRPr>
          </a:p>
          <a:p>
            <a:pPr algn="ctr"/>
            <a:r>
              <a:rPr lang="it-IT" b="1" dirty="0" smtClean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b="1" dirty="0" err="1">
                <a:solidFill>
                  <a:prstClr val="white"/>
                </a:solidFill>
                <a:latin typeface="Calibri"/>
                <a:cs typeface="Chalkduster"/>
              </a:rPr>
              <a:t>days</a:t>
            </a:r>
            <a:r>
              <a:rPr lang="it-IT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</p:txBody>
      </p:sp>
      <p:sp>
        <p:nvSpPr>
          <p:cNvPr id="28" name="CasellaDiTesto 27"/>
          <p:cNvSpPr txBox="1"/>
          <p:nvPr/>
        </p:nvSpPr>
        <p:spPr>
          <a:xfrm>
            <a:off x="4733681" y="698184"/>
            <a:ext cx="3808372" cy="2655160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Core-</a:t>
            </a:r>
            <a:r>
              <a:rPr lang="it-IT" sz="20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collapse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4741345" y="3630186"/>
            <a:ext cx="3834580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Isolated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NS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instabilities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30" name="Immagine 29" descr="Palomar-imaage-251x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39" y="1364219"/>
            <a:ext cx="1642527" cy="1963180"/>
          </a:xfrm>
          <a:prstGeom prst="rect">
            <a:avLst/>
          </a:prstGeom>
        </p:spPr>
      </p:pic>
      <p:sp>
        <p:nvSpPr>
          <p:cNvPr id="31" name="CasellaDiTesto 30"/>
          <p:cNvSpPr txBox="1"/>
          <p:nvPr/>
        </p:nvSpPr>
        <p:spPr>
          <a:xfrm>
            <a:off x="6607498" y="1028807"/>
            <a:ext cx="1939680" cy="233910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SBO X-</a:t>
            </a:r>
            <a:r>
              <a:rPr lang="it-IT" sz="1600" dirty="0" err="1">
                <a:solidFill>
                  <a:srgbClr val="3366FF"/>
                </a:solidFill>
                <a:latin typeface="Chalkduster"/>
                <a:cs typeface="Chalkduster"/>
              </a:rPr>
              <a:t>ray</a:t>
            </a:r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/</a:t>
            </a:r>
            <a:r>
              <a:rPr lang="it-IT" sz="1600" dirty="0" smtClean="0">
                <a:solidFill>
                  <a:srgbClr val="3366FF"/>
                </a:solidFill>
                <a:latin typeface="Chalkduster"/>
                <a:cs typeface="Chalkduster"/>
              </a:rPr>
              <a:t>UV</a:t>
            </a:r>
          </a:p>
          <a:p>
            <a:r>
              <a:rPr lang="it-IT" sz="1600" dirty="0" smtClean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dirty="0" err="1" smtClean="0">
                <a:solidFill>
                  <a:prstClr val="white"/>
                </a:solidFill>
                <a:latin typeface="Calibri"/>
                <a:cs typeface="Chalkduster"/>
              </a:rPr>
              <a:t>minutes,days</a:t>
            </a:r>
            <a:r>
              <a:rPr lang="it-IT" sz="1600" dirty="0" smtClean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endParaRPr lang="it-IT" sz="10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Optical</a:t>
            </a:r>
          </a:p>
          <a:p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(weeks, </a:t>
            </a:r>
            <a:r>
              <a:rPr lang="it-IT" sz="1600" dirty="0" err="1" smtClean="0">
                <a:solidFill>
                  <a:prstClr val="white"/>
                </a:solidFill>
                <a:latin typeface="Calibri"/>
                <a:cs typeface="Chalkduster"/>
              </a:rPr>
              <a:t>months</a:t>
            </a:r>
            <a:r>
              <a:rPr lang="it-IT" sz="1600" dirty="0" smtClean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  <a:endParaRPr lang="it-IT" sz="1600" dirty="0">
              <a:solidFill>
                <a:prstClr val="white"/>
              </a:solidFill>
              <a:latin typeface="Calibri"/>
              <a:cs typeface="Chalkduster"/>
            </a:endParaRPr>
          </a:p>
          <a:p>
            <a:endParaRPr lang="it-IT" sz="10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Radio</a:t>
            </a:r>
          </a:p>
          <a:p>
            <a:r>
              <a:rPr lang="it-IT" sz="1600" dirty="0">
                <a:solidFill>
                  <a:srgbClr val="FFFFFF"/>
                </a:solidFill>
                <a:latin typeface="Calibri"/>
                <a:cs typeface="Chalkduster"/>
              </a:rPr>
              <a:t>(</a:t>
            </a:r>
            <a:r>
              <a:rPr lang="it-IT" sz="1600" dirty="0" err="1">
                <a:solidFill>
                  <a:srgbClr val="FFFFFF"/>
                </a:solidFill>
                <a:latin typeface="Calibri"/>
                <a:cs typeface="Chalkduster"/>
              </a:rPr>
              <a:t>years</a:t>
            </a:r>
            <a:r>
              <a:rPr lang="it-IT" sz="1600" dirty="0" smtClean="0">
                <a:solidFill>
                  <a:srgbClr val="FFFFFF"/>
                </a:solidFill>
                <a:latin typeface="Calibri"/>
                <a:cs typeface="Chalkduster"/>
              </a:rPr>
              <a:t>)</a:t>
            </a:r>
          </a:p>
          <a:p>
            <a:endParaRPr lang="it-IT" sz="1000" dirty="0" smtClean="0">
              <a:solidFill>
                <a:srgbClr val="FFFFFF"/>
              </a:solidFill>
              <a:latin typeface="Calibri"/>
              <a:cs typeface="Chalkduster"/>
            </a:endParaRPr>
          </a:p>
          <a:p>
            <a:r>
              <a:rPr lang="it-IT" sz="2000" dirty="0" smtClean="0">
                <a:solidFill>
                  <a:srgbClr val="3366FF"/>
                </a:solidFill>
                <a:latin typeface="Chalkduster"/>
                <a:cs typeface="Chalkduster"/>
              </a:rPr>
              <a:t>+ Long GRB</a:t>
            </a:r>
            <a:endParaRPr lang="it-IT" sz="2000" dirty="0">
              <a:solidFill>
                <a:srgbClr val="3366FF"/>
              </a:solidFill>
              <a:latin typeface="Chalkduster"/>
              <a:cs typeface="Chalkduster"/>
            </a:endParaRPr>
          </a:p>
        </p:txBody>
      </p:sp>
      <p:pic>
        <p:nvPicPr>
          <p:cNvPr id="32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25924" y="3952936"/>
            <a:ext cx="1152128" cy="103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" name="CasellaDiTesto 32"/>
          <p:cNvSpPr txBox="1"/>
          <p:nvPr/>
        </p:nvSpPr>
        <p:spPr>
          <a:xfrm>
            <a:off x="5300138" y="4410127"/>
            <a:ext cx="30987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Soft Gamma </a:t>
            </a:r>
            <a:r>
              <a:rPr lang="it-IT" sz="1600" b="1" i="1" dirty="0" err="1">
                <a:solidFill>
                  <a:srgbClr val="FF6600"/>
                </a:solidFill>
                <a:latin typeface="Chalkduster"/>
                <a:cs typeface="Chalkduster"/>
              </a:rPr>
              <a:t>Ray</a:t>
            </a:r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           </a:t>
            </a:r>
          </a:p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 err="1">
                <a:solidFill>
                  <a:srgbClr val="FF6600"/>
                </a:solidFill>
                <a:latin typeface="Chalkduster"/>
                <a:cs typeface="Chalkduster"/>
              </a:rPr>
              <a:t>Repeaters</a:t>
            </a:r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and</a:t>
            </a:r>
          </a:p>
          <a:p>
            <a:pPr algn="r" defTabSz="914400"/>
            <a:r>
              <a:rPr lang="en-US" sz="1600" b="1" i="1" dirty="0">
                <a:solidFill>
                  <a:srgbClr val="FF6600"/>
                </a:solidFill>
                <a:latin typeface="Chalkduster"/>
                <a:cs typeface="Chalkduster"/>
              </a:rPr>
              <a:t>Anomalous X-ray Pulsars</a:t>
            </a:r>
          </a:p>
          <a:p>
            <a:pPr defTabSz="914400"/>
            <a:r>
              <a:rPr lang="en-US" sz="1600" dirty="0">
                <a:solidFill>
                  <a:prstClr val="black"/>
                </a:solidFill>
                <a:latin typeface="Calibri"/>
              </a:rPr>
              <a:t>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4" name="Immagine 33" descr="Schermata 2016-04-05 alle 11.10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9999" y="5278123"/>
            <a:ext cx="1300536" cy="1197137"/>
          </a:xfrm>
          <a:prstGeom prst="rect">
            <a:avLst/>
          </a:prstGeom>
          <a:ln w="38100" cmpd="sng">
            <a:noFill/>
          </a:ln>
        </p:spPr>
      </p:pic>
      <p:sp>
        <p:nvSpPr>
          <p:cNvPr id="35" name="CasellaDiTesto 34"/>
          <p:cNvSpPr txBox="1"/>
          <p:nvPr/>
        </p:nvSpPr>
        <p:spPr>
          <a:xfrm>
            <a:off x="6154458" y="5650861"/>
            <a:ext cx="30987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dirty="0">
                <a:solidFill>
                  <a:srgbClr val="1F497D">
                    <a:lumMod val="20000"/>
                    <a:lumOff val="80000"/>
                  </a:srgbClr>
                </a:solidFill>
                <a:latin typeface="Chalkduster"/>
                <a:cs typeface="Chalkduster"/>
              </a:rPr>
              <a:t>Radio/gamma-ray</a:t>
            </a:r>
          </a:p>
          <a:p>
            <a:pPr defTabSz="914400"/>
            <a:r>
              <a:rPr lang="en-US" sz="1600" dirty="0">
                <a:solidFill>
                  <a:srgbClr val="1F497D">
                    <a:lumMod val="20000"/>
                    <a:lumOff val="80000"/>
                  </a:srgbClr>
                </a:solidFill>
                <a:latin typeface="Chalkduster"/>
                <a:cs typeface="Chalkduster"/>
              </a:rPr>
              <a:t>Pulsar glitches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 rot="19863854">
            <a:off x="-100289" y="2738038"/>
            <a:ext cx="9182736" cy="1415772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3810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Request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for network of multi-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wavelength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observatories</a:t>
            </a:r>
            <a:endParaRPr lang="it-IT" sz="22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endParaRPr lang="it-IT" sz="10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which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cover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huge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region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of the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sky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and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repeat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</a:p>
          <a:p>
            <a:pPr algn="ctr"/>
            <a:endParaRPr lang="it-IT" sz="10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algn="ctr"/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observations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over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different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timescales</a:t>
            </a:r>
            <a:r>
              <a:rPr lang="it-IT" sz="2200" dirty="0" smtClean="0">
                <a:solidFill>
                  <a:srgbClr val="000090"/>
                </a:solidFill>
                <a:latin typeface="Chalkduster"/>
                <a:cs typeface="Chalkduster"/>
              </a:rPr>
              <a:t>…</a:t>
            </a:r>
            <a:endParaRPr lang="it-IT" sz="2200" dirty="0">
              <a:solidFill>
                <a:srgbClr val="000090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341663070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779990" y="84745"/>
            <a:ext cx="43483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prstClr val="white"/>
                </a:solidFill>
                <a:latin typeface="Chalkduster"/>
                <a:cs typeface="Chalkduster"/>
              </a:rPr>
              <a:t>Neutrino </a:t>
            </a:r>
            <a:r>
              <a:rPr lang="it-IT" sz="2400" dirty="0" err="1" smtClean="0">
                <a:solidFill>
                  <a:prstClr val="white"/>
                </a:solidFill>
                <a:latin typeface="Chalkduster"/>
                <a:cs typeface="Chalkduster"/>
              </a:rPr>
              <a:t>emission</a:t>
            </a:r>
            <a:endParaRPr lang="it-IT" sz="2400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pic>
        <p:nvPicPr>
          <p:cNvPr id="3" name="Immagine 2" descr="Schermata 2015-09-09 alle 11.36.0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80592" y="1642700"/>
            <a:ext cx="5266095" cy="2724432"/>
          </a:xfrm>
          <a:prstGeom prst="rect">
            <a:avLst/>
          </a:prstGeom>
        </p:spPr>
      </p:pic>
      <p:sp>
        <p:nvSpPr>
          <p:cNvPr id="4" name="CasellaDiTesto 3"/>
          <p:cNvSpPr txBox="1"/>
          <p:nvPr/>
        </p:nvSpPr>
        <p:spPr>
          <a:xfrm>
            <a:off x="1765254" y="1453448"/>
            <a:ext cx="720080" cy="276999"/>
          </a:xfrm>
          <a:prstGeom prst="rect">
            <a:avLst/>
          </a:prstGeom>
          <a:solidFill>
            <a:schemeClr val="tx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1200" b="1" dirty="0" smtClean="0">
                <a:solidFill>
                  <a:srgbClr val="FFFF00"/>
                </a:solidFill>
                <a:latin typeface="Calibri"/>
              </a:rPr>
              <a:t>Merger</a:t>
            </a:r>
            <a:endParaRPr lang="it-IT" sz="1200" b="1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572992" y="4410454"/>
            <a:ext cx="1123414" cy="276999"/>
          </a:xfrm>
          <a:prstGeom prst="rect">
            <a:avLst/>
          </a:prstGeom>
          <a:solidFill>
            <a:srgbClr val="000000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1200" b="1" dirty="0" smtClean="0">
                <a:solidFill>
                  <a:srgbClr val="FFFF00"/>
                </a:solidFill>
                <a:latin typeface="Calibri"/>
              </a:rPr>
              <a:t>Core-</a:t>
            </a:r>
            <a:r>
              <a:rPr lang="it-IT" sz="1200" b="1" dirty="0" err="1" smtClean="0">
                <a:solidFill>
                  <a:srgbClr val="FFFF00"/>
                </a:solidFill>
                <a:latin typeface="Calibri"/>
              </a:rPr>
              <a:t>collapse</a:t>
            </a:r>
            <a:endParaRPr lang="it-IT" sz="1200" b="1" dirty="0">
              <a:solidFill>
                <a:srgbClr val="FFFF00"/>
              </a:solidFill>
              <a:latin typeface="Calibri"/>
            </a:endParaRPr>
          </a:p>
        </p:txBody>
      </p:sp>
      <p:pic>
        <p:nvPicPr>
          <p:cNvPr id="9" name="Immagine 8" descr="Schermata 2015-09-09 alle 12.11.17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87307" y="210480"/>
            <a:ext cx="931580" cy="847928"/>
          </a:xfrm>
          <a:prstGeom prst="rect">
            <a:avLst/>
          </a:prstGeom>
        </p:spPr>
      </p:pic>
      <p:pic>
        <p:nvPicPr>
          <p:cNvPr id="10" name="Immagine 9" descr="Schermata 2015-09-09 alle 12.12.5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87168" y="1549668"/>
            <a:ext cx="800278" cy="724062"/>
          </a:xfrm>
          <a:prstGeom prst="rect">
            <a:avLst/>
          </a:prstGeom>
        </p:spPr>
      </p:pic>
      <p:sp>
        <p:nvSpPr>
          <p:cNvPr id="18" name="Rettangolo 17"/>
          <p:cNvSpPr/>
          <p:nvPr/>
        </p:nvSpPr>
        <p:spPr>
          <a:xfrm>
            <a:off x="6598128" y="5123672"/>
            <a:ext cx="149612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en-US" sz="1400" b="1" dirty="0" smtClean="0">
                <a:solidFill>
                  <a:prstClr val="black"/>
                </a:solidFill>
                <a:latin typeface="Calibri"/>
              </a:rPr>
              <a:t>Science 342, 2013</a:t>
            </a:r>
            <a:endParaRPr lang="it-IT" sz="14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467544" y="588691"/>
            <a:ext cx="82444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High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energy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neutrinos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(HEN) from </a:t>
            </a:r>
            <a:r>
              <a:rPr lang="it-IT" sz="2000" dirty="0" err="1">
                <a:solidFill>
                  <a:srgbClr val="FFFF00"/>
                </a:solidFill>
                <a:latin typeface="Arial"/>
                <a:cs typeface="Arial"/>
              </a:rPr>
              <a:t>MeV</a:t>
            </a:r>
            <a:r>
              <a:rPr lang="it-IT" sz="2000" dirty="0">
                <a:solidFill>
                  <a:srgbClr val="FFFF00"/>
                </a:solidFill>
                <a:latin typeface="Arial"/>
                <a:cs typeface="Arial"/>
              </a:rPr>
              <a:t> to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PeV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are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expecetd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to be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produced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 by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GRBs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and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SGRs</a:t>
            </a:r>
            <a:endParaRPr lang="it-IT" sz="20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3232372" y="2832446"/>
            <a:ext cx="1462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dirty="0" err="1" smtClean="0">
                <a:solidFill>
                  <a:srgbClr val="FFFFFF"/>
                </a:solidFill>
                <a:latin typeface="Calibri"/>
              </a:rPr>
              <a:t>TeV</a:t>
            </a:r>
            <a:r>
              <a:rPr lang="it-IT" b="1" dirty="0" err="1">
                <a:solidFill>
                  <a:srgbClr val="FFFFFF"/>
                </a:solidFill>
                <a:latin typeface="Calibri"/>
              </a:rPr>
              <a:t>-</a:t>
            </a:r>
            <a:r>
              <a:rPr lang="it-IT" b="1" dirty="0" err="1" smtClean="0">
                <a:solidFill>
                  <a:srgbClr val="FFFFFF"/>
                </a:solidFill>
                <a:latin typeface="Calibri"/>
              </a:rPr>
              <a:t>PeV</a:t>
            </a:r>
            <a:r>
              <a:rPr lang="it-IT" b="1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FFFFFF"/>
                </a:solidFill>
                <a:latin typeface="Calibri"/>
              </a:rPr>
              <a:t>neutrinos</a:t>
            </a:r>
            <a:r>
              <a:rPr lang="it-IT" b="1" dirty="0" smtClean="0">
                <a:solidFill>
                  <a:srgbClr val="FFFFFF"/>
                </a:solidFill>
                <a:latin typeface="Calibri"/>
              </a:rPr>
              <a:t> </a:t>
            </a:r>
            <a:endParaRPr lang="it-IT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5154883" y="2856862"/>
            <a:ext cx="146227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>
                <a:solidFill>
                  <a:prstClr val="white"/>
                </a:solidFill>
                <a:latin typeface="Calibri"/>
              </a:rPr>
              <a:t>P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eV-</a:t>
            </a:r>
            <a:r>
              <a:rPr lang="it-IT" b="1" dirty="0" err="1">
                <a:solidFill>
                  <a:prstClr val="white"/>
                </a:solidFill>
                <a:latin typeface="Calibri"/>
              </a:rPr>
              <a:t>E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eV</a:t>
            </a:r>
            <a:r>
              <a:rPr lang="it-IT" b="1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neutrinos</a:t>
            </a:r>
            <a:r>
              <a:rPr lang="it-IT" b="1" dirty="0" smtClean="0">
                <a:solidFill>
                  <a:prstClr val="white"/>
                </a:solidFill>
                <a:latin typeface="Calibri"/>
              </a:rPr>
              <a:t> </a:t>
            </a:r>
            <a:endParaRPr lang="it-IT" b="1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23" name="Connettore 1 22"/>
          <p:cNvCxnSpPr/>
          <p:nvPr/>
        </p:nvCxnSpPr>
        <p:spPr>
          <a:xfrm>
            <a:off x="4733122" y="1962907"/>
            <a:ext cx="0" cy="1828115"/>
          </a:xfrm>
          <a:prstGeom prst="line">
            <a:avLst/>
          </a:prstGeom>
          <a:ln w="57150" cmpd="sng"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Freccia giù 28"/>
          <p:cNvSpPr/>
          <p:nvPr/>
        </p:nvSpPr>
        <p:spPr>
          <a:xfrm>
            <a:off x="3925042" y="2731392"/>
            <a:ext cx="173163" cy="158786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0" name="Freccia giù 29"/>
          <p:cNvSpPr/>
          <p:nvPr/>
        </p:nvSpPr>
        <p:spPr>
          <a:xfrm>
            <a:off x="5751322" y="2749084"/>
            <a:ext cx="173163" cy="158786"/>
          </a:xfrm>
          <a:prstGeom prst="downArrow">
            <a:avLst/>
          </a:prstGeom>
          <a:solidFill>
            <a:schemeClr val="bg1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1" name="Picture 6" descr="SN1987A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 rot="10800000">
            <a:off x="6237536" y="4784706"/>
            <a:ext cx="1704428" cy="1445721"/>
          </a:xfrm>
          <a:prstGeom prst="rect">
            <a:avLst/>
          </a:prstGeom>
        </p:spPr>
      </p:pic>
      <p:grpSp>
        <p:nvGrpSpPr>
          <p:cNvPr id="32" name="Gruppo 31"/>
          <p:cNvGrpSpPr/>
          <p:nvPr/>
        </p:nvGrpSpPr>
        <p:grpSpPr>
          <a:xfrm rot="19654287">
            <a:off x="4893555" y="5397267"/>
            <a:ext cx="2289742" cy="576064"/>
            <a:chOff x="6084168" y="3933056"/>
            <a:chExt cx="2289742" cy="576064"/>
          </a:xfrm>
        </p:grpSpPr>
        <p:sp>
          <p:nvSpPr>
            <p:cNvPr id="33" name="Freccia a destra 19"/>
            <p:cNvSpPr/>
            <p:nvPr/>
          </p:nvSpPr>
          <p:spPr>
            <a:xfrm>
              <a:off x="6084168" y="3933056"/>
              <a:ext cx="1728192" cy="576064"/>
            </a:xfrm>
            <a:prstGeom prst="rightArrow">
              <a:avLst/>
            </a:prstGeom>
            <a:solidFill>
              <a:schemeClr val="accent4">
                <a:lumMod val="20000"/>
                <a:lumOff val="8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it-IT">
                <a:solidFill>
                  <a:prstClr val="white"/>
                </a:solidFill>
                <a:latin typeface="Calibri"/>
              </a:endParaRPr>
            </a:p>
          </p:txBody>
        </p:sp>
        <p:sp>
          <p:nvSpPr>
            <p:cNvPr id="34" name="CasellaDiTesto 33"/>
            <p:cNvSpPr txBox="1"/>
            <p:nvPr/>
          </p:nvSpPr>
          <p:spPr>
            <a:xfrm>
              <a:off x="6285678" y="4038752"/>
              <a:ext cx="2088232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/>
              <a:r>
                <a:rPr lang="it-IT" dirty="0" smtClean="0">
                  <a:solidFill>
                    <a:prstClr val="black"/>
                  </a:solidFill>
                  <a:latin typeface="Calibri"/>
                </a:rPr>
                <a:t>SN1987a</a:t>
              </a:r>
              <a:endParaRPr lang="it-IT" dirty="0">
                <a:solidFill>
                  <a:prstClr val="black"/>
                </a:solidFill>
                <a:latin typeface="Calibri"/>
              </a:endParaRPr>
            </a:p>
          </p:txBody>
        </p:sp>
      </p:grpSp>
      <p:sp>
        <p:nvSpPr>
          <p:cNvPr id="35" name="Rettangolo 34"/>
          <p:cNvSpPr/>
          <p:nvPr/>
        </p:nvSpPr>
        <p:spPr>
          <a:xfrm>
            <a:off x="595748" y="5431449"/>
            <a:ext cx="504168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Low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-energy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(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few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tens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MeV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)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neutrinos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are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emitted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by </a:t>
            </a:r>
            <a:r>
              <a:rPr lang="it-IT" sz="2000" dirty="0" smtClean="0">
                <a:solidFill>
                  <a:srgbClr val="FF00FF"/>
                </a:solidFill>
                <a:latin typeface="Arial"/>
                <a:cs typeface="Arial"/>
              </a:rPr>
              <a:t>core</a:t>
            </a:r>
            <a:r>
              <a:rPr lang="it-IT" sz="2000" dirty="0">
                <a:solidFill>
                  <a:srgbClr val="FF00FF"/>
                </a:solidFill>
                <a:latin typeface="Arial"/>
                <a:cs typeface="Arial"/>
              </a:rPr>
              <a:t>-</a:t>
            </a:r>
            <a:r>
              <a:rPr lang="it-IT" sz="2000" dirty="0" err="1">
                <a:solidFill>
                  <a:srgbClr val="FF00FF"/>
                </a:solidFill>
                <a:latin typeface="Arial"/>
                <a:cs typeface="Arial"/>
              </a:rPr>
              <a:t>collapse</a:t>
            </a:r>
            <a:r>
              <a:rPr lang="it-IT" sz="2000" dirty="0">
                <a:solidFill>
                  <a:srgbClr val="FF00FF"/>
                </a:solidFill>
                <a:latin typeface="Arial"/>
                <a:cs typeface="Arial"/>
              </a:rPr>
              <a:t> supernova</a:t>
            </a:r>
            <a:endParaRPr lang="it-IT" sz="2000" dirty="0">
              <a:solidFill>
                <a:srgbClr val="FFFFFF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24479959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CasellaDiTesto 17"/>
          <p:cNvSpPr txBox="1"/>
          <p:nvPr/>
        </p:nvSpPr>
        <p:spPr>
          <a:xfrm>
            <a:off x="4733681" y="755916"/>
            <a:ext cx="3808372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Core-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collapse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of massive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stars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21" name="Rettangolo 20"/>
          <p:cNvSpPr/>
          <p:nvPr/>
        </p:nvSpPr>
        <p:spPr>
          <a:xfrm>
            <a:off x="5583422" y="3277441"/>
            <a:ext cx="2749471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rgbClr val="FF0000"/>
                </a:solidFill>
                <a:latin typeface="Chalkduster"/>
                <a:cs typeface="Chalkduster"/>
              </a:rPr>
              <a:t>Low-energy</a:t>
            </a:r>
            <a:r>
              <a:rPr lang="it-IT" sz="1600" b="1" dirty="0" smtClean="0">
                <a:solidFill>
                  <a:srgbClr val="FF0000"/>
                </a:solidFill>
                <a:latin typeface="Chalkduster"/>
                <a:cs typeface="Chalkduster"/>
              </a:rPr>
              <a:t> </a:t>
            </a:r>
            <a:r>
              <a:rPr lang="it-IT" sz="1600" b="1" dirty="0" err="1" smtClean="0">
                <a:solidFill>
                  <a:srgbClr val="FF0000"/>
                </a:solidFill>
                <a:latin typeface="Chalkduster"/>
                <a:cs typeface="Chalkduster"/>
              </a:rPr>
              <a:t>Neutrinos</a:t>
            </a:r>
            <a:endParaRPr lang="it-IT" sz="1600" b="1" dirty="0">
              <a:solidFill>
                <a:prstClr val="white"/>
              </a:solidFill>
              <a:cs typeface="Chalkduster"/>
            </a:endParaRPr>
          </a:p>
        </p:txBody>
      </p:sp>
      <p:pic>
        <p:nvPicPr>
          <p:cNvPr id="4" name="Immagine 3" descr="XZcutns14ns14_lowres - Cop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425" y="824887"/>
            <a:ext cx="4258885" cy="4935926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cxnSp>
        <p:nvCxnSpPr>
          <p:cNvPr id="5" name="Connettore 1 4"/>
          <p:cNvCxnSpPr/>
          <p:nvPr/>
        </p:nvCxnSpPr>
        <p:spPr>
          <a:xfrm>
            <a:off x="1952904" y="2292171"/>
            <a:ext cx="193884" cy="255704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 flipH="1">
            <a:off x="2181069" y="2292171"/>
            <a:ext cx="243348" cy="2544647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259743" y="1415795"/>
            <a:ext cx="475253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0000"/>
                </a:solidFill>
                <a:latin typeface="Calibri"/>
              </a:rPr>
              <a:t>GRB</a:t>
            </a:r>
            <a:r>
              <a:rPr lang="it-IT" sz="22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FF0000"/>
                </a:solidFill>
                <a:latin typeface="Calibri"/>
                <a:sym typeface="Wingdings"/>
              </a:rPr>
              <a:t> </a:t>
            </a:r>
            <a:r>
              <a:rPr lang="it-IT" sz="1600" b="1" dirty="0" err="1">
                <a:solidFill>
                  <a:srgbClr val="FF0000"/>
                </a:solidFill>
                <a:latin typeface="Chalkduster"/>
                <a:cs typeface="Chalkduster"/>
              </a:rPr>
              <a:t>prompt</a:t>
            </a:r>
            <a:r>
              <a:rPr lang="it-IT" sz="1600" b="1" dirty="0">
                <a:solidFill>
                  <a:srgbClr val="FF0000"/>
                </a:solidFill>
                <a:latin typeface="Chalkduster"/>
                <a:cs typeface="Chalkduster"/>
              </a:rPr>
              <a:t> </a:t>
            </a:r>
            <a:r>
              <a:rPr lang="it-IT" sz="1600" b="1" dirty="0" smtClean="0">
                <a:solidFill>
                  <a:srgbClr val="FF0000"/>
                </a:solidFill>
                <a:latin typeface="Chalkduster"/>
                <a:cs typeface="Chalkduster"/>
              </a:rPr>
              <a:t>gamma</a:t>
            </a: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2162706" y="2163661"/>
            <a:ext cx="8381" cy="2644282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CasellaDiTesto 15"/>
          <p:cNvSpPr txBox="1"/>
          <p:nvPr/>
        </p:nvSpPr>
        <p:spPr>
          <a:xfrm>
            <a:off x="479872" y="959874"/>
            <a:ext cx="3808372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961474" y="3806449"/>
            <a:ext cx="3834580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Isolated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NS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instabilities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37" name="Immagine 36" descr="Palomar-imaage-251x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39" y="1421951"/>
            <a:ext cx="1642527" cy="1963180"/>
          </a:xfrm>
          <a:prstGeom prst="rect">
            <a:avLst/>
          </a:prstGeom>
        </p:spPr>
      </p:pic>
      <p:sp>
        <p:nvSpPr>
          <p:cNvPr id="38" name="CasellaDiTesto 37"/>
          <p:cNvSpPr txBox="1"/>
          <p:nvPr/>
        </p:nvSpPr>
        <p:spPr>
          <a:xfrm>
            <a:off x="6700989" y="1421951"/>
            <a:ext cx="19396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FF0000"/>
                </a:solidFill>
                <a:latin typeface="Chalkduster"/>
                <a:cs typeface="Chalkduster"/>
              </a:rPr>
              <a:t>SBO X-</a:t>
            </a:r>
            <a:r>
              <a:rPr lang="it-IT" sz="1600" dirty="0" err="1">
                <a:solidFill>
                  <a:srgbClr val="FF0000"/>
                </a:solidFill>
                <a:latin typeface="Chalkduster"/>
                <a:cs typeface="Chalkduster"/>
              </a:rPr>
              <a:t>ray</a:t>
            </a:r>
            <a:r>
              <a:rPr lang="it-IT" sz="1600" dirty="0">
                <a:solidFill>
                  <a:srgbClr val="FF0000"/>
                </a:solidFill>
                <a:latin typeface="Chalkduster"/>
                <a:cs typeface="Chalkduster"/>
              </a:rPr>
              <a:t>/UV </a:t>
            </a:r>
          </a:p>
          <a:p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dirty="0" err="1">
                <a:solidFill>
                  <a:prstClr val="white"/>
                </a:solidFill>
                <a:latin typeface="Calibri"/>
                <a:cs typeface="Chalkduster"/>
              </a:rPr>
              <a:t>minutes,days</a:t>
            </a:r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endParaRPr lang="it-IT" sz="16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FF0000"/>
                </a:solidFill>
                <a:latin typeface="Chalkduster"/>
                <a:cs typeface="Chalkduster"/>
              </a:rPr>
              <a:t>Optical</a:t>
            </a:r>
          </a:p>
          <a:p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(weeks, </a:t>
            </a:r>
            <a:r>
              <a:rPr lang="it-IT" sz="1600" dirty="0" err="1">
                <a:solidFill>
                  <a:prstClr val="white"/>
                </a:solidFill>
                <a:latin typeface="Calibri"/>
                <a:cs typeface="Chalkduster"/>
              </a:rPr>
              <a:t>months</a:t>
            </a:r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endParaRPr lang="it-IT" sz="1600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6053" y="4129199"/>
            <a:ext cx="1152128" cy="103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CasellaDiTesto 40"/>
          <p:cNvSpPr txBox="1"/>
          <p:nvPr/>
        </p:nvSpPr>
        <p:spPr>
          <a:xfrm>
            <a:off x="5520267" y="4586390"/>
            <a:ext cx="30987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>
                <a:solidFill>
                  <a:srgbClr val="FF0000"/>
                </a:solidFill>
                <a:latin typeface="Chalkduster"/>
                <a:cs typeface="Chalkduster"/>
              </a:rPr>
              <a:t>Soft Gamma </a:t>
            </a:r>
            <a:r>
              <a:rPr lang="it-IT" sz="1600" b="1" i="1" dirty="0" err="1">
                <a:solidFill>
                  <a:srgbClr val="FF0000"/>
                </a:solidFill>
                <a:latin typeface="Chalkduster"/>
                <a:cs typeface="Chalkduster"/>
              </a:rPr>
              <a:t>Ray</a:t>
            </a:r>
            <a:r>
              <a:rPr lang="it-IT" sz="1600" b="1" i="1" dirty="0">
                <a:solidFill>
                  <a:srgbClr val="FF0000"/>
                </a:solidFill>
                <a:latin typeface="Chalkduster"/>
                <a:cs typeface="Chalkduster"/>
              </a:rPr>
              <a:t>                    </a:t>
            </a:r>
          </a:p>
          <a:p>
            <a:pPr defTabSz="914400"/>
            <a:r>
              <a:rPr lang="it-IT" sz="1600" b="1" i="1" dirty="0">
                <a:solidFill>
                  <a:srgbClr val="FF00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 err="1">
                <a:solidFill>
                  <a:srgbClr val="FF0000"/>
                </a:solidFill>
                <a:latin typeface="Chalkduster"/>
                <a:cs typeface="Chalkduster"/>
              </a:rPr>
              <a:t>Repeaters</a:t>
            </a:r>
            <a:r>
              <a:rPr lang="it-IT" sz="1600" b="1" i="1" dirty="0">
                <a:solidFill>
                  <a:srgbClr val="FF0000"/>
                </a:solidFill>
                <a:latin typeface="Chalkduster"/>
                <a:cs typeface="Chalkduster"/>
              </a:rPr>
              <a:t> and</a:t>
            </a:r>
          </a:p>
          <a:p>
            <a:pPr algn="r" defTabSz="914400"/>
            <a:r>
              <a:rPr lang="en-US" sz="1600" b="1" i="1" dirty="0">
                <a:solidFill>
                  <a:srgbClr val="FF0000"/>
                </a:solidFill>
                <a:latin typeface="Chalkduster"/>
                <a:cs typeface="Chalkduster"/>
              </a:rPr>
              <a:t>Anomalous X-ray Pulsars</a:t>
            </a:r>
          </a:p>
          <a:p>
            <a:pPr defTabSz="914400"/>
            <a:r>
              <a:rPr lang="en-US" sz="1600" dirty="0">
                <a:solidFill>
                  <a:srgbClr val="FF0000"/>
                </a:solidFill>
                <a:latin typeface="Calibri"/>
              </a:rPr>
              <a:t>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2" name="Immagine 41" descr="Schermata 2016-04-05 alle 11.10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28" y="5454386"/>
            <a:ext cx="1300536" cy="1197137"/>
          </a:xfrm>
          <a:prstGeom prst="rect">
            <a:avLst/>
          </a:prstGeom>
          <a:ln w="38100" cmpd="sng">
            <a:noFill/>
          </a:ln>
        </p:spPr>
      </p:pic>
      <p:sp>
        <p:nvSpPr>
          <p:cNvPr id="43" name="CasellaDiTesto 42"/>
          <p:cNvSpPr txBox="1"/>
          <p:nvPr/>
        </p:nvSpPr>
        <p:spPr>
          <a:xfrm>
            <a:off x="6374587" y="5827124"/>
            <a:ext cx="30987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dirty="0">
                <a:solidFill>
                  <a:srgbClr val="FF0000"/>
                </a:solidFill>
                <a:latin typeface="Chalkduster"/>
                <a:cs typeface="Chalkduster"/>
              </a:rPr>
              <a:t>Radio/gamma-ray</a:t>
            </a:r>
          </a:p>
          <a:p>
            <a:pPr defTabSz="914400"/>
            <a:r>
              <a:rPr lang="en-US" sz="1600" dirty="0">
                <a:solidFill>
                  <a:srgbClr val="FF0000"/>
                </a:solidFill>
                <a:latin typeface="Chalkduster"/>
                <a:cs typeface="Chalkduster"/>
              </a:rPr>
              <a:t>Pulsar glitches                          </a:t>
            </a:r>
          </a:p>
          <a:p>
            <a:endParaRPr lang="it-IT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6" name="Ovale 45"/>
          <p:cNvSpPr/>
          <p:nvPr/>
        </p:nvSpPr>
        <p:spPr>
          <a:xfrm rot="16200000">
            <a:off x="3084902" y="-277795"/>
            <a:ext cx="2736353" cy="7553046"/>
          </a:xfrm>
          <a:prstGeom prst="ellipse">
            <a:avLst/>
          </a:prstGeom>
          <a:solidFill>
            <a:schemeClr val="tx1">
              <a:lumMod val="85000"/>
              <a:lumOff val="15000"/>
              <a:alpha val="89000"/>
            </a:schemeClr>
          </a:solidFill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47" name="CasellaDiTesto 46"/>
          <p:cNvSpPr txBox="1"/>
          <p:nvPr/>
        </p:nvSpPr>
        <p:spPr>
          <a:xfrm>
            <a:off x="1185334" y="2851724"/>
            <a:ext cx="6756400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8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  <a:sym typeface="Wingdings"/>
              </a:rPr>
              <a:t> </a:t>
            </a:r>
            <a:r>
              <a:rPr lang="it-IT" sz="2800" b="1" dirty="0" err="1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Triggered</a:t>
            </a:r>
            <a:r>
              <a:rPr lang="it-IT" sz="2800" b="1" dirty="0">
                <a:solidFill>
                  <a:srgbClr val="FF0000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 Analysis: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search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that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uses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EM or neutrino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observations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to drive the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detection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of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GWs</a:t>
            </a:r>
            <a:endParaRPr lang="it-IT" sz="2400" b="1" i="1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2433670" y="84745"/>
            <a:ext cx="516174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smtClean="0">
                <a:solidFill>
                  <a:prstClr val="white"/>
                </a:solidFill>
                <a:latin typeface="Chalkduster"/>
                <a:cs typeface="Chalkduster"/>
              </a:rPr>
              <a:t>Multi-</a:t>
            </a:r>
            <a:r>
              <a:rPr lang="it-IT" sz="2400" dirty="0" err="1" smtClean="0">
                <a:solidFill>
                  <a:prstClr val="white"/>
                </a:solidFill>
                <a:latin typeface="Chalkduster"/>
                <a:cs typeface="Chalkduster"/>
              </a:rPr>
              <a:t>messenger</a:t>
            </a:r>
            <a:r>
              <a:rPr lang="it-IT" sz="2400" dirty="0" smtClean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 smtClean="0">
                <a:solidFill>
                  <a:prstClr val="white"/>
                </a:solidFill>
                <a:latin typeface="Chalkduster"/>
                <a:cs typeface="Chalkduster"/>
              </a:rPr>
              <a:t>searches</a:t>
            </a:r>
            <a:endParaRPr lang="it-IT" sz="2400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433670" y="1780266"/>
            <a:ext cx="203132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smtClean="0">
                <a:solidFill>
                  <a:srgbClr val="FF0000"/>
                </a:solidFill>
                <a:latin typeface="Chalkduster"/>
                <a:cs typeface="Chalkduster"/>
              </a:rPr>
              <a:t>HEN </a:t>
            </a:r>
            <a:r>
              <a:rPr lang="it-IT" b="1" dirty="0" err="1" smtClean="0">
                <a:solidFill>
                  <a:srgbClr val="FF0000"/>
                </a:solidFill>
                <a:latin typeface="Chalkduster"/>
                <a:cs typeface="Chalkduster"/>
              </a:rPr>
              <a:t>Neutrinos</a:t>
            </a:r>
            <a:endParaRPr lang="it-IT" b="1" dirty="0">
              <a:solidFill>
                <a:prstClr val="white"/>
              </a:solidFill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21527625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 animBg="1"/>
      <p:bldP spid="47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35496" y="2424109"/>
            <a:ext cx="9108504" cy="3970318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0" y="-8140"/>
            <a:ext cx="9144000" cy="1384995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>
              <a:defRPr/>
            </a:pPr>
            <a:r>
              <a:rPr lang="en-US" b="1" kern="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GRB prompt emission, SN explosion in local galaxies, flares SGR, </a:t>
            </a:r>
          </a:p>
          <a:p>
            <a:pPr defTabSz="914400">
              <a:defRPr/>
            </a:pPr>
            <a:r>
              <a:rPr lang="en-US" b="1" kern="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pulsar glitches, low and high energy neutrino </a:t>
            </a:r>
            <a:r>
              <a:rPr lang="en-US" b="1" kern="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en-US" b="1" kern="0" dirty="0" smtClean="0">
                <a:solidFill>
                  <a:srgbClr val="0066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en-US" b="1" kern="0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GW TRIGGERED ANALYSIS</a:t>
            </a:r>
          </a:p>
          <a:p>
            <a:pPr defTabSz="914400">
              <a:defRPr/>
            </a:pPr>
            <a:endParaRPr lang="en-US" sz="2400" b="1" kern="0" dirty="0" smtClean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defTabSz="914400">
              <a:defRPr/>
            </a:pPr>
            <a:r>
              <a:rPr lang="it-IT" sz="2400" b="1" kern="0" dirty="0" smtClean="0">
                <a:solidFill>
                  <a:srgbClr val="0000CC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endParaRPr lang="it-IT" sz="2400" b="1" kern="0" dirty="0">
              <a:solidFill>
                <a:srgbClr val="0000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Rectangle 12"/>
          <p:cNvSpPr/>
          <p:nvPr/>
        </p:nvSpPr>
        <p:spPr>
          <a:xfrm>
            <a:off x="5469160" y="4617526"/>
            <a:ext cx="3567336" cy="959328"/>
          </a:xfrm>
          <a:prstGeom prst="rect">
            <a:avLst/>
          </a:prstGeom>
          <a:solidFill>
            <a:srgbClr val="FF505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srgbClr val="FF7C80"/>
              </a:solidFill>
              <a:latin typeface="Calibri"/>
            </a:endParaRPr>
          </a:p>
        </p:txBody>
      </p:sp>
      <p:sp>
        <p:nvSpPr>
          <p:cNvPr id="11" name="TextBox 9"/>
          <p:cNvSpPr txBox="1"/>
          <p:nvPr/>
        </p:nvSpPr>
        <p:spPr>
          <a:xfrm>
            <a:off x="6804248" y="5504846"/>
            <a:ext cx="951167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Calibri"/>
              </a:rPr>
              <a:t>EM </a:t>
            </a:r>
            <a:r>
              <a:rPr lang="en-US" sz="1600" b="1" dirty="0">
                <a:solidFill>
                  <a:srgbClr val="006600"/>
                </a:solidFill>
                <a:latin typeface="Calibri"/>
              </a:rPr>
              <a:t>trigger</a:t>
            </a:r>
          </a:p>
        </p:txBody>
      </p:sp>
      <p:sp>
        <p:nvSpPr>
          <p:cNvPr id="17" name="Rectangle 7"/>
          <p:cNvSpPr/>
          <p:nvPr/>
        </p:nvSpPr>
        <p:spPr>
          <a:xfrm flipH="1">
            <a:off x="7034784" y="4626236"/>
            <a:ext cx="432050" cy="941326"/>
          </a:xfrm>
          <a:prstGeom prst="rect">
            <a:avLst/>
          </a:prstGeom>
          <a:solidFill>
            <a:srgbClr val="85EE86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anchor="ctr"/>
          <a:lstStyle/>
          <a:p>
            <a:pPr algn="ctr" defTabSz="914400">
              <a:defRPr/>
            </a:pPr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10" name="Straight Connector 6"/>
          <p:cNvCxnSpPr/>
          <p:nvPr/>
        </p:nvCxnSpPr>
        <p:spPr>
          <a:xfrm>
            <a:off x="7265324" y="4613871"/>
            <a:ext cx="7065" cy="962983"/>
          </a:xfrm>
          <a:prstGeom prst="line">
            <a:avLst/>
          </a:prstGeom>
          <a:ln w="28575">
            <a:solidFill>
              <a:srgbClr val="000066"/>
            </a:solidFill>
          </a:ln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2555776" y="3245750"/>
            <a:ext cx="2808312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Unmodeled</a:t>
            </a:r>
            <a:r>
              <a:rPr lang="it-IT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GW </a:t>
            </a:r>
            <a:r>
              <a:rPr lang="it-IT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burst</a:t>
            </a:r>
            <a:r>
              <a:rPr lang="it-IT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(&lt; 1 sec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duration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)</a:t>
            </a:r>
          </a:p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Arbitrary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waveform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it-IT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Excess</a:t>
            </a:r>
            <a:r>
              <a:rPr lang="it-IT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power</a:t>
            </a:r>
            <a:endParaRPr lang="it-IT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1763688" y="4620872"/>
            <a:ext cx="4176464" cy="12618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Compact </a:t>
            </a:r>
            <a:r>
              <a:rPr lang="it-IT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it-IT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sz="1900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Coalescence</a:t>
            </a:r>
            <a:r>
              <a:rPr lang="it-IT" sz="19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Known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waveform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</a:p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it-IT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Matched</a:t>
            </a:r>
            <a:r>
              <a:rPr lang="it-IT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srgbClr val="0000CC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filter</a:t>
            </a:r>
            <a:endParaRPr lang="it-IT" b="1" dirty="0">
              <a:solidFill>
                <a:srgbClr val="0000CC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36" name="Rettangolo 35"/>
          <p:cNvSpPr/>
          <p:nvPr/>
        </p:nvSpPr>
        <p:spPr>
          <a:xfrm>
            <a:off x="6384625" y="2451191"/>
            <a:ext cx="2545989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Abadie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et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 al. 2012, </a:t>
            </a:r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ApJ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, 760</a:t>
            </a:r>
          </a:p>
        </p:txBody>
      </p:sp>
      <p:sp>
        <p:nvSpPr>
          <p:cNvPr id="25" name="Rettangolo 24"/>
          <p:cNvSpPr/>
          <p:nvPr/>
        </p:nvSpPr>
        <p:spPr>
          <a:xfrm>
            <a:off x="35496" y="2749825"/>
            <a:ext cx="324036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en-US" sz="2000" b="1" dirty="0" smtClean="0">
                <a:solidFill>
                  <a:srgbClr val="0000CC"/>
                </a:solidFill>
                <a:latin typeface="Arial" pitchFamily="34" charset="0"/>
                <a:cs typeface="Arial" pitchFamily="34" charset="0"/>
              </a:rPr>
              <a:t>GW transient searches </a:t>
            </a:r>
          </a:p>
        </p:txBody>
      </p:sp>
      <p:sp>
        <p:nvSpPr>
          <p:cNvPr id="26" name="CasellaDiTesto 25"/>
          <p:cNvSpPr txBox="1"/>
          <p:nvPr/>
        </p:nvSpPr>
        <p:spPr>
          <a:xfrm>
            <a:off x="6732240" y="427141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6600"/>
                </a:solidFill>
                <a:latin typeface="Calibri"/>
              </a:rPr>
              <a:t>On source</a:t>
            </a:r>
            <a:endParaRPr lang="it-IT" b="1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812360" y="4278969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Off source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28" name="CasellaDiTesto 27"/>
          <p:cNvSpPr txBox="1"/>
          <p:nvPr/>
        </p:nvSpPr>
        <p:spPr>
          <a:xfrm>
            <a:off x="7524328" y="5504846"/>
            <a:ext cx="154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Background estimate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30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b="8598"/>
          <a:stretch>
            <a:fillRect/>
          </a:stretch>
        </p:blipFill>
        <p:spPr bwMode="auto">
          <a:xfrm>
            <a:off x="1355652" y="4620872"/>
            <a:ext cx="1416148" cy="123280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0577" b="859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1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2331" y="4672937"/>
            <a:ext cx="1193897" cy="11720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2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5" t="45653"/>
          <a:stretch>
            <a:fillRect/>
          </a:stretch>
        </p:blipFill>
        <p:spPr bwMode="auto">
          <a:xfrm>
            <a:off x="955836" y="3284649"/>
            <a:ext cx="1749990" cy="136815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-705" t="4565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39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48" y="3277078"/>
            <a:ext cx="1211316" cy="11596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0" name="CasellaDiTesto 39"/>
          <p:cNvSpPr txBox="1"/>
          <p:nvPr/>
        </p:nvSpPr>
        <p:spPr>
          <a:xfrm>
            <a:off x="971600" y="4446659"/>
            <a:ext cx="1800200" cy="24622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endParaRPr lang="it-IT" sz="1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43" name="CasellaDiTesto 42"/>
          <p:cNvSpPr txBox="1"/>
          <p:nvPr/>
        </p:nvSpPr>
        <p:spPr>
          <a:xfrm>
            <a:off x="5580112" y="4271418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Off source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5436096" y="5504846"/>
            <a:ext cx="154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Background estimate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45" name="Immagine 44" descr="1195424442512928781chronometre_lalanne_laur_01.svg.med.png"/>
          <p:cNvPicPr>
            <a:picLocks noChangeAspect="1"/>
          </p:cNvPicPr>
          <p:nvPr/>
        </p:nvPicPr>
        <p:blipFill>
          <a:blip r:embed="rId7" cstate="print">
            <a:lum bright="-18000" contrast="33000"/>
          </a:blip>
          <a:stretch>
            <a:fillRect/>
          </a:stretch>
        </p:blipFill>
        <p:spPr>
          <a:xfrm>
            <a:off x="5292080" y="4631459"/>
            <a:ext cx="284430" cy="360039"/>
          </a:xfrm>
          <a:prstGeom prst="rect">
            <a:avLst/>
          </a:prstGeom>
        </p:spPr>
      </p:pic>
      <p:cxnSp>
        <p:nvCxnSpPr>
          <p:cNvPr id="47" name="Connettore 2 46"/>
          <p:cNvCxnSpPr/>
          <p:nvPr/>
        </p:nvCxnSpPr>
        <p:spPr>
          <a:xfrm>
            <a:off x="5652120" y="4847482"/>
            <a:ext cx="504056" cy="0"/>
          </a:xfrm>
          <a:prstGeom prst="straightConnector1">
            <a:avLst/>
          </a:prstGeom>
          <a:ln w="28575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CasellaDiTesto 1"/>
          <p:cNvSpPr txBox="1"/>
          <p:nvPr/>
        </p:nvSpPr>
        <p:spPr>
          <a:xfrm>
            <a:off x="1023036" y="716438"/>
            <a:ext cx="7092280" cy="1077218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endParaRPr lang="it-IT" sz="400" dirty="0" smtClean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Known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event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time 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and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sky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position:</a:t>
            </a:r>
          </a:p>
          <a:p>
            <a:pPr algn="ctr" defTabSz="914400"/>
            <a:endParaRPr lang="it-IT" sz="400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defTabSz="914400"/>
            <a:r>
              <a:rPr lang="it-IT" sz="2000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       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reduction</a:t>
            </a:r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in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search</a:t>
            </a:r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parameter</a:t>
            </a:r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space</a:t>
            </a:r>
            <a:endParaRPr lang="it-IT" b="1" dirty="0" smtClean="0">
              <a:solidFill>
                <a:srgbClr val="008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  <a:p>
            <a:pPr defTabSz="914400"/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                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</a:t>
            </a:r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gain in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search</a:t>
            </a:r>
            <a:r>
              <a:rPr lang="it-IT" b="1" dirty="0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 </a:t>
            </a:r>
            <a:r>
              <a:rPr lang="it-IT" b="1" dirty="0" err="1" smtClean="0">
                <a:solidFill>
                  <a:srgbClr val="008000"/>
                </a:solidFill>
                <a:latin typeface="Arial" pitchFamily="34" charset="0"/>
                <a:cs typeface="Arial" pitchFamily="34" charset="0"/>
                <a:sym typeface="Wingdings" pitchFamily="2" charset="2"/>
              </a:rPr>
              <a:t>sensitivity</a:t>
            </a:r>
            <a:endParaRPr lang="it-IT" b="1" dirty="0" smtClean="0">
              <a:solidFill>
                <a:srgbClr val="008000"/>
              </a:solidFill>
              <a:latin typeface="Arial" pitchFamily="34" charset="0"/>
              <a:cs typeface="Arial" pitchFamily="34" charset="0"/>
              <a:sym typeface="Wingdings" pitchFamily="2" charset="2"/>
            </a:endParaRPr>
          </a:p>
        </p:txBody>
      </p:sp>
      <p:pic>
        <p:nvPicPr>
          <p:cNvPr id="37" name="Immagine 36" descr="_41534128_swift_nasa_203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0" y="618642"/>
            <a:ext cx="1012613" cy="758213"/>
          </a:xfrm>
          <a:prstGeom prst="rect">
            <a:avLst/>
          </a:prstGeom>
        </p:spPr>
      </p:pic>
      <p:pic>
        <p:nvPicPr>
          <p:cNvPr id="38" name="Immagine 37" descr="glast1_small.jp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8115316" y="661448"/>
            <a:ext cx="1028684" cy="1217420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6375411" y="2756952"/>
            <a:ext cx="25078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Aasi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600" b="1" dirty="0">
                <a:solidFill>
                  <a:prstClr val="black"/>
                </a:solidFill>
                <a:latin typeface="Calibri"/>
              </a:rPr>
              <a:t>et al. 2014,PhRvL, 113</a:t>
            </a:r>
          </a:p>
        </p:txBody>
      </p:sp>
      <p:pic>
        <p:nvPicPr>
          <p:cNvPr id="69" name="Immagine 68" descr="Schermata 2015-09-09 alle 21.03.32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376854"/>
            <a:ext cx="1023036" cy="816327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6324921" y="3088886"/>
            <a:ext cx="2768419" cy="3847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>
                <a:solidFill>
                  <a:srgbClr val="000000"/>
                </a:solidFill>
                <a:latin typeface="Calibri"/>
                <a:cs typeface="Arial" pitchFamily="34" charset="0"/>
              </a:rPr>
              <a:t>Abadie et al. 2012, </a:t>
            </a:r>
            <a:r>
              <a:rPr lang="it-IT" sz="1600" b="1" dirty="0" err="1">
                <a:solidFill>
                  <a:srgbClr val="000000"/>
                </a:solidFill>
                <a:latin typeface="Calibri"/>
                <a:cs typeface="Arial" pitchFamily="34" charset="0"/>
              </a:rPr>
              <a:t>ApJ</a:t>
            </a:r>
            <a:r>
              <a:rPr lang="it-IT" sz="1600" b="1" dirty="0">
                <a:solidFill>
                  <a:srgbClr val="000000"/>
                </a:solidFill>
                <a:latin typeface="Calibri"/>
                <a:cs typeface="Arial" pitchFamily="34" charset="0"/>
              </a:rPr>
              <a:t>, 755 </a:t>
            </a:r>
          </a:p>
          <a:p>
            <a:endParaRPr lang="it-IT" sz="300" b="1" dirty="0">
              <a:solidFill>
                <a:srgbClr val="990099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977275" y="3379214"/>
            <a:ext cx="325471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>
                <a:solidFill>
                  <a:prstClr val="black"/>
                </a:solidFill>
                <a:latin typeface="Calibri"/>
              </a:rPr>
              <a:t>Adrián-Martínez</a:t>
            </a:r>
            <a:r>
              <a:rPr lang="it-IT" sz="1600" b="1" dirty="0">
                <a:solidFill>
                  <a:prstClr val="black"/>
                </a:solidFill>
                <a:latin typeface="Calibri"/>
              </a:rPr>
              <a:t> et al. 2013, 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JCAP</a:t>
            </a:r>
          </a:p>
          <a:p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Aartsen</a:t>
            </a:r>
            <a:r>
              <a:rPr lang="it-IT" sz="1600" b="1" dirty="0">
                <a:solidFill>
                  <a:prstClr val="black"/>
                </a:solidFill>
                <a:latin typeface="Calibri"/>
              </a:rPr>
              <a:t> et al, </a:t>
            </a:r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PhysRevD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, 90, 102002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71642428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30544" y="33432"/>
            <a:ext cx="4829488" cy="2862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9" name="Rettangolo 8"/>
          <p:cNvSpPr/>
          <p:nvPr/>
        </p:nvSpPr>
        <p:spPr>
          <a:xfrm>
            <a:off x="4360358" y="1228268"/>
            <a:ext cx="4783641" cy="2769989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342900" indent="-342900" defTabSz="914400">
              <a:buFont typeface="Arial"/>
              <a:buChar char="•"/>
            </a:pP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Are the GW and EM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emissions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simultaneous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?</a:t>
            </a:r>
          </a:p>
          <a:p>
            <a:pPr marL="342900" indent="-342900" defTabSz="914400">
              <a:buFont typeface="Arial"/>
              <a:buChar char="•"/>
            </a:pPr>
            <a:endParaRPr lang="it-IT" sz="1000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marL="342900" indent="-342900" defTabSz="914400">
              <a:buFont typeface="Arial"/>
              <a:buChar char="•"/>
            </a:pP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What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is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the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possible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time delay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between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GW and EM?</a:t>
            </a:r>
          </a:p>
          <a:p>
            <a:pPr marL="342900" indent="-342900" defTabSz="914400">
              <a:buFont typeface="Arial"/>
              <a:buChar char="•"/>
            </a:pPr>
            <a:endParaRPr lang="it-IT" sz="1000" dirty="0" smtClean="0">
              <a:solidFill>
                <a:srgbClr val="000090"/>
              </a:solidFill>
              <a:latin typeface="Chalkduster"/>
              <a:cs typeface="Chalkduster"/>
            </a:endParaRPr>
          </a:p>
          <a:p>
            <a:pPr marL="342900" indent="-342900" defTabSz="914400">
              <a:buFont typeface="Arial"/>
              <a:buChar char="•"/>
            </a:pP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What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are the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uncertainities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in the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observed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EM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event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time?</a:t>
            </a:r>
            <a:endParaRPr lang="it-IT" dirty="0">
              <a:solidFill>
                <a:srgbClr val="000090"/>
              </a:solidFill>
              <a:latin typeface="Chalkduster"/>
              <a:cs typeface="Chalkduster"/>
            </a:endParaRPr>
          </a:p>
          <a:p>
            <a:pPr marL="342900" indent="-342900" defTabSz="914400">
              <a:buFont typeface="Arial"/>
              <a:buChar char="•"/>
            </a:pPr>
            <a:endParaRPr lang="it-IT" sz="1000" dirty="0" smtClean="0">
              <a:solidFill>
                <a:srgbClr val="000090"/>
              </a:solidFill>
              <a:latin typeface="Chalkduster"/>
              <a:cs typeface="Chalkduster"/>
            </a:endParaRPr>
          </a:p>
          <a:p>
            <a:pPr marL="342900" indent="-342900" defTabSz="914400">
              <a:buFont typeface="Arial"/>
              <a:buChar char="•"/>
            </a:pP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What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is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the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temporal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on-source </a:t>
            </a:r>
            <a:r>
              <a:rPr lang="it-IT" dirty="0" err="1" smtClean="0">
                <a:solidFill>
                  <a:srgbClr val="000090"/>
                </a:solidFill>
                <a:latin typeface="Chalkduster"/>
                <a:cs typeface="Chalkduster"/>
              </a:rPr>
              <a:t>window</a:t>
            </a:r>
            <a:r>
              <a:rPr lang="it-IT" dirty="0" smtClean="0">
                <a:solidFill>
                  <a:srgbClr val="000090"/>
                </a:solidFill>
                <a:latin typeface="Chalkduster"/>
                <a:cs typeface="Chalkduster"/>
              </a:rPr>
              <a:t> to use?</a:t>
            </a:r>
          </a:p>
        </p:txBody>
      </p:sp>
      <p:pic>
        <p:nvPicPr>
          <p:cNvPr id="12" name="Immagine 11" descr="Schermata 2015-09-09 alle 12.11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49542" y="187808"/>
            <a:ext cx="860916" cy="783610"/>
          </a:xfrm>
          <a:prstGeom prst="rect">
            <a:avLst/>
          </a:prstGeom>
        </p:spPr>
      </p:pic>
      <p:pic>
        <p:nvPicPr>
          <p:cNvPr id="13" name="Immagine 12" descr="Schermata 2015-09-09 alle 12.12.55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89161" y="295504"/>
            <a:ext cx="844596" cy="764159"/>
          </a:xfrm>
          <a:prstGeom prst="rect">
            <a:avLst/>
          </a:prstGeom>
        </p:spPr>
      </p:pic>
      <p:sp>
        <p:nvSpPr>
          <p:cNvPr id="14" name="Parentesi graffa aperta 13"/>
          <p:cNvSpPr/>
          <p:nvPr/>
        </p:nvSpPr>
        <p:spPr>
          <a:xfrm rot="5400000" flipV="1">
            <a:off x="543935" y="171356"/>
            <a:ext cx="360041" cy="1080119"/>
          </a:xfrm>
          <a:prstGeom prst="leftBrace">
            <a:avLst/>
          </a:prstGeom>
          <a:solidFill>
            <a:srgbClr val="009802"/>
          </a:solidFill>
          <a:ln w="31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Parentesi graffa aperta 14"/>
          <p:cNvSpPr/>
          <p:nvPr/>
        </p:nvSpPr>
        <p:spPr>
          <a:xfrm rot="5400000" flipV="1">
            <a:off x="3320889" y="-132007"/>
            <a:ext cx="350749" cy="1728191"/>
          </a:xfrm>
          <a:prstGeom prst="leftBrace">
            <a:avLst/>
          </a:prstGeom>
          <a:solidFill>
            <a:srgbClr val="009802"/>
          </a:solidFill>
          <a:ln w="3175" cmpd="sng">
            <a:solidFill>
              <a:srgbClr val="0080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399919" y="196675"/>
            <a:ext cx="7920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i="1" dirty="0" smtClean="0">
                <a:solidFill>
                  <a:srgbClr val="0000FF"/>
                </a:solidFill>
                <a:latin typeface="Calibri"/>
              </a:rPr>
              <a:t>GW</a:t>
            </a:r>
            <a:endParaRPr lang="it-IT" b="1" i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2848191" y="187384"/>
            <a:ext cx="166935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i="1" dirty="0" smtClean="0">
                <a:solidFill>
                  <a:srgbClr val="0000FF"/>
                </a:solidFill>
                <a:latin typeface="Calibri"/>
              </a:rPr>
              <a:t>EM/Neutrino</a:t>
            </a:r>
            <a:endParaRPr lang="it-IT" b="1" i="1" dirty="0">
              <a:solidFill>
                <a:srgbClr val="0000FF"/>
              </a:solidFill>
              <a:latin typeface="Calibri"/>
            </a:endParaRPr>
          </a:p>
        </p:txBody>
      </p:sp>
      <p:cxnSp>
        <p:nvCxnSpPr>
          <p:cNvPr id="19" name="Connettore 2 18"/>
          <p:cNvCxnSpPr/>
          <p:nvPr/>
        </p:nvCxnSpPr>
        <p:spPr>
          <a:xfrm>
            <a:off x="1336023" y="484707"/>
            <a:ext cx="1440160" cy="0"/>
          </a:xfrm>
          <a:prstGeom prst="straightConnector1">
            <a:avLst/>
          </a:prstGeom>
          <a:ln w="38100" cmpd="sng">
            <a:solidFill>
              <a:srgbClr val="008000"/>
            </a:solidFill>
            <a:headEnd type="arrow"/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CasellaDiTesto 20"/>
          <p:cNvSpPr txBox="1"/>
          <p:nvPr/>
        </p:nvSpPr>
        <p:spPr>
          <a:xfrm>
            <a:off x="1696063" y="43368"/>
            <a:ext cx="792088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2200" b="1" dirty="0" err="1" smtClean="0">
                <a:solidFill>
                  <a:srgbClr val="008000"/>
                </a:solidFill>
                <a:latin typeface="Calibri"/>
              </a:rPr>
              <a:t>Δt</a:t>
            </a:r>
            <a:r>
              <a:rPr lang="it-IT" sz="2200" b="1" dirty="0" smtClean="0">
                <a:solidFill>
                  <a:srgbClr val="008000"/>
                </a:solidFill>
                <a:latin typeface="Calibri"/>
              </a:rPr>
              <a:t> =? </a:t>
            </a:r>
            <a:endParaRPr lang="it-IT" sz="2200" b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20" name="Rectangle 12"/>
          <p:cNvSpPr/>
          <p:nvPr/>
        </p:nvSpPr>
        <p:spPr>
          <a:xfrm>
            <a:off x="504991" y="1309551"/>
            <a:ext cx="3567336" cy="959328"/>
          </a:xfrm>
          <a:prstGeom prst="rect">
            <a:avLst/>
          </a:prstGeom>
          <a:solidFill>
            <a:srgbClr val="FF505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>
              <a:defRPr/>
            </a:pPr>
            <a:endParaRPr lang="en-US">
              <a:solidFill>
                <a:srgbClr val="FF7C80"/>
              </a:solidFill>
              <a:latin typeface="Calibri"/>
            </a:endParaRPr>
          </a:p>
        </p:txBody>
      </p:sp>
      <p:sp>
        <p:nvSpPr>
          <p:cNvPr id="25" name="TextBox 9"/>
          <p:cNvSpPr txBox="1"/>
          <p:nvPr/>
        </p:nvSpPr>
        <p:spPr>
          <a:xfrm>
            <a:off x="1840079" y="2196871"/>
            <a:ext cx="951167" cy="58477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 defTabSz="914400">
              <a:defRPr/>
            </a:pPr>
            <a:r>
              <a:rPr lang="en-US" sz="1600" b="1" dirty="0" smtClean="0">
                <a:solidFill>
                  <a:srgbClr val="006600"/>
                </a:solidFill>
                <a:latin typeface="Calibri"/>
              </a:rPr>
              <a:t>EM </a:t>
            </a:r>
            <a:r>
              <a:rPr lang="en-US" sz="1600" b="1" dirty="0">
                <a:solidFill>
                  <a:srgbClr val="006600"/>
                </a:solidFill>
                <a:latin typeface="Calibri"/>
              </a:rPr>
              <a:t>trigger</a:t>
            </a:r>
          </a:p>
        </p:txBody>
      </p:sp>
      <p:sp>
        <p:nvSpPr>
          <p:cNvPr id="26" name="Rectangle 7"/>
          <p:cNvSpPr/>
          <p:nvPr/>
        </p:nvSpPr>
        <p:spPr>
          <a:xfrm flipH="1">
            <a:off x="2070615" y="1318261"/>
            <a:ext cx="432050" cy="941326"/>
          </a:xfrm>
          <a:prstGeom prst="rect">
            <a:avLst/>
          </a:prstGeom>
          <a:solidFill>
            <a:srgbClr val="85EE86"/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anchor="ctr"/>
          <a:lstStyle/>
          <a:p>
            <a:pPr algn="ctr" defTabSz="914400">
              <a:defRPr/>
            </a:pPr>
            <a:endParaRPr lang="en-US" kern="0">
              <a:solidFill>
                <a:srgbClr val="FFFFFF"/>
              </a:solidFill>
              <a:latin typeface="Arial"/>
            </a:endParaRPr>
          </a:p>
        </p:txBody>
      </p:sp>
      <p:cxnSp>
        <p:nvCxnSpPr>
          <p:cNvPr id="27" name="Straight Connector 6"/>
          <p:cNvCxnSpPr/>
          <p:nvPr/>
        </p:nvCxnSpPr>
        <p:spPr>
          <a:xfrm>
            <a:off x="2301155" y="1305896"/>
            <a:ext cx="7065" cy="962983"/>
          </a:xfrm>
          <a:prstGeom prst="line">
            <a:avLst/>
          </a:prstGeom>
          <a:ln w="28575">
            <a:solidFill>
              <a:srgbClr val="000066"/>
            </a:solidFill>
          </a:ln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8" name="CasellaDiTesto 27"/>
          <p:cNvSpPr txBox="1"/>
          <p:nvPr/>
        </p:nvSpPr>
        <p:spPr>
          <a:xfrm>
            <a:off x="1768071" y="96344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6600"/>
                </a:solidFill>
                <a:latin typeface="Calibri"/>
              </a:rPr>
              <a:t>On source</a:t>
            </a:r>
            <a:endParaRPr lang="it-IT" b="1" dirty="0">
              <a:solidFill>
                <a:srgbClr val="006600"/>
              </a:solidFill>
              <a:latin typeface="Calibri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2848191" y="970994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Off source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2560159" y="2196871"/>
            <a:ext cx="154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Background estimate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615943" y="963443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Off source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32" name="CasellaDiTesto 31"/>
          <p:cNvSpPr txBox="1"/>
          <p:nvPr/>
        </p:nvSpPr>
        <p:spPr>
          <a:xfrm>
            <a:off x="471927" y="2196871"/>
            <a:ext cx="15476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Calibri"/>
              </a:rPr>
              <a:t>Background estimate</a:t>
            </a:r>
            <a:endParaRPr lang="it-IT" b="1" dirty="0">
              <a:solidFill>
                <a:srgbClr val="C00000"/>
              </a:solidFill>
              <a:latin typeface="Calibri"/>
            </a:endParaRPr>
          </a:p>
        </p:txBody>
      </p:sp>
      <p:pic>
        <p:nvPicPr>
          <p:cNvPr id="33" name="Immagine 32" descr="1195424442512928781chronometre_lalanne_laur_01.svg.med.png"/>
          <p:cNvPicPr>
            <a:picLocks noChangeAspect="1"/>
          </p:cNvPicPr>
          <p:nvPr/>
        </p:nvPicPr>
        <p:blipFill>
          <a:blip r:embed="rId5" cstate="print">
            <a:lum bright="-18000" contrast="33000"/>
          </a:blip>
          <a:stretch>
            <a:fillRect/>
          </a:stretch>
        </p:blipFill>
        <p:spPr>
          <a:xfrm>
            <a:off x="327911" y="1323484"/>
            <a:ext cx="284430" cy="360039"/>
          </a:xfrm>
          <a:prstGeom prst="rect">
            <a:avLst/>
          </a:prstGeom>
        </p:spPr>
      </p:pic>
      <p:cxnSp>
        <p:nvCxnSpPr>
          <p:cNvPr id="34" name="Connettore 2 33"/>
          <p:cNvCxnSpPr/>
          <p:nvPr/>
        </p:nvCxnSpPr>
        <p:spPr>
          <a:xfrm>
            <a:off x="687951" y="1539507"/>
            <a:ext cx="504056" cy="0"/>
          </a:xfrm>
          <a:prstGeom prst="straightConnector1">
            <a:avLst/>
          </a:prstGeom>
          <a:ln w="28575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4" name="Immagine 3" descr="Chandra-crab.jpg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59234" y="27059"/>
            <a:ext cx="884766" cy="884766"/>
          </a:xfrm>
          <a:prstGeom prst="rect">
            <a:avLst/>
          </a:prstGeom>
        </p:spPr>
      </p:pic>
      <p:pic>
        <p:nvPicPr>
          <p:cNvPr id="35" name="Immagine 46" descr="Computer cartoon.JPG"/>
          <p:cNvPicPr>
            <a:picLocks noChangeAspect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642071" y="2873981"/>
            <a:ext cx="1053182" cy="11242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6" name="Immagine 35" descr="20060324_266.pn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577234" y="2879288"/>
            <a:ext cx="802933" cy="1118969"/>
          </a:xfrm>
          <a:prstGeom prst="rect">
            <a:avLst/>
          </a:prstGeom>
        </p:spPr>
      </p:pic>
      <p:pic>
        <p:nvPicPr>
          <p:cNvPr id="37" name="Picture 20" descr="telescope-color1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4834632" y="394043"/>
            <a:ext cx="613820" cy="846647"/>
          </a:xfrm>
          <a:prstGeom prst="rect">
            <a:avLst/>
          </a:prstGeom>
        </p:spPr>
      </p:pic>
      <p:sp>
        <p:nvSpPr>
          <p:cNvPr id="38" name="Rettangolo 37"/>
          <p:cNvSpPr/>
          <p:nvPr/>
        </p:nvSpPr>
        <p:spPr>
          <a:xfrm>
            <a:off x="107504" y="4160900"/>
            <a:ext cx="8784976" cy="3570208"/>
          </a:xfrm>
          <a:prstGeom prst="rect">
            <a:avLst/>
          </a:prstGeom>
          <a:noFill/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85750" indent="-285750" defTabSz="914400">
              <a:buFont typeface="Wingdings" charset="0"/>
              <a:buChar char="à"/>
            </a:pPr>
            <a:r>
              <a:rPr lang="it-IT" b="1" i="1" dirty="0" smtClean="0">
                <a:solidFill>
                  <a:schemeClr val="bg1"/>
                </a:solidFill>
                <a:latin typeface="Arial"/>
                <a:cs typeface="Arial"/>
              </a:rPr>
              <a:t>“Time</a:t>
            </a:r>
            <a:r>
              <a:rPr lang="it-IT" b="1" i="1" dirty="0">
                <a:solidFill>
                  <a:schemeClr val="bg1"/>
                </a:solidFill>
                <a:latin typeface="Arial"/>
                <a:cs typeface="Arial"/>
              </a:rPr>
              <a:t>-</a:t>
            </a:r>
            <a:r>
              <a:rPr lang="it-IT" b="1" i="1" dirty="0" err="1" smtClean="0">
                <a:solidFill>
                  <a:schemeClr val="bg1"/>
                </a:solidFill>
                <a:latin typeface="Arial"/>
                <a:cs typeface="Arial"/>
              </a:rPr>
              <a:t>reversal</a:t>
            </a:r>
            <a:r>
              <a:rPr lang="it-IT" b="1" i="1" dirty="0" smtClean="0">
                <a:solidFill>
                  <a:schemeClr val="bg1"/>
                </a:solidFill>
                <a:latin typeface="Arial"/>
                <a:cs typeface="Arial"/>
              </a:rPr>
              <a:t>” scenario for NS-</a:t>
            </a:r>
            <a:r>
              <a:rPr lang="it-IT" b="1" i="1" dirty="0">
                <a:solidFill>
                  <a:schemeClr val="bg1"/>
                </a:solidFill>
                <a:latin typeface="Arial"/>
                <a:cs typeface="Arial"/>
              </a:rPr>
              <a:t>NS </a:t>
            </a:r>
            <a:r>
              <a:rPr lang="it-IT" b="1" i="1" dirty="0" smtClean="0">
                <a:solidFill>
                  <a:schemeClr val="bg1"/>
                </a:solidFill>
                <a:latin typeface="Arial"/>
                <a:cs typeface="Arial"/>
              </a:rPr>
              <a:t>merger </a:t>
            </a:r>
            <a:r>
              <a:rPr lang="it-IT" sz="1600" dirty="0" smtClean="0">
                <a:solidFill>
                  <a:schemeClr val="bg1"/>
                </a:solidFill>
                <a:latin typeface="Arial"/>
                <a:cs typeface="Arial"/>
              </a:rPr>
              <a:t>(</a:t>
            </a:r>
            <a:r>
              <a:rPr lang="it-IT" sz="1600" dirty="0" err="1">
                <a:solidFill>
                  <a:schemeClr val="bg1"/>
                </a:solidFill>
                <a:latin typeface="Arial"/>
                <a:cs typeface="Arial"/>
              </a:rPr>
              <a:t>Ciolfi</a:t>
            </a:r>
            <a:r>
              <a:rPr lang="it-IT" sz="1600" dirty="0">
                <a:solidFill>
                  <a:schemeClr val="bg1"/>
                </a:solidFill>
                <a:latin typeface="Arial"/>
                <a:cs typeface="Arial"/>
              </a:rPr>
              <a:t> &amp; </a:t>
            </a:r>
            <a:r>
              <a:rPr lang="it-IT" sz="1600" dirty="0" err="1" smtClean="0">
                <a:solidFill>
                  <a:schemeClr val="bg1"/>
                </a:solidFill>
                <a:latin typeface="Arial"/>
                <a:cs typeface="Arial"/>
              </a:rPr>
              <a:t>Siegel</a:t>
            </a:r>
            <a:r>
              <a:rPr lang="it-IT" sz="1600" dirty="0" smtClean="0">
                <a:solidFill>
                  <a:schemeClr val="bg1"/>
                </a:solidFill>
                <a:latin typeface="Arial"/>
                <a:cs typeface="Arial"/>
              </a:rPr>
              <a:t> 2014)</a:t>
            </a:r>
            <a:r>
              <a:rPr lang="it-IT" b="1" i="1" dirty="0" smtClean="0">
                <a:solidFill>
                  <a:schemeClr val="bg1"/>
                </a:solidFill>
                <a:latin typeface="Arial"/>
                <a:cs typeface="Arial"/>
              </a:rPr>
              <a:t>:</a:t>
            </a: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defTabSz="914400"/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b="1" i="1" dirty="0" smtClean="0">
              <a:solidFill>
                <a:srgbClr val="0000FF"/>
              </a:solidFill>
              <a:latin typeface="Calibri"/>
            </a:endParaRPr>
          </a:p>
          <a:p>
            <a:pPr marL="285750" indent="-285750" defTabSz="914400">
              <a:buFont typeface="Wingdings" charset="0"/>
              <a:buChar char="à"/>
            </a:pPr>
            <a:endParaRPr lang="it-IT" sz="1600" i="1" dirty="0">
              <a:solidFill>
                <a:srgbClr val="0000FF"/>
              </a:solidFill>
              <a:latin typeface="Calibri"/>
            </a:endParaRPr>
          </a:p>
        </p:txBody>
      </p:sp>
      <p:pic>
        <p:nvPicPr>
          <p:cNvPr id="40" name="Immagine 39" descr="Schermata 2015-10-15 alle 00.52.07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47864" y="6096144"/>
            <a:ext cx="1728192" cy="714421"/>
          </a:xfrm>
          <a:prstGeom prst="rect">
            <a:avLst/>
          </a:prstGeom>
        </p:spPr>
      </p:pic>
      <p:pic>
        <p:nvPicPr>
          <p:cNvPr id="41" name="Immagine 40" descr="Schermata 2015-10-15 alle 00.51.32.pn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4592948"/>
            <a:ext cx="4248472" cy="911013"/>
          </a:xfrm>
          <a:prstGeom prst="rect">
            <a:avLst/>
          </a:prstGeom>
        </p:spPr>
      </p:pic>
      <p:pic>
        <p:nvPicPr>
          <p:cNvPr id="42" name="Immagine 41" descr="gravity-waves.jpg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7544" y="5889843"/>
            <a:ext cx="971826" cy="647321"/>
          </a:xfrm>
          <a:prstGeom prst="rect">
            <a:avLst/>
          </a:prstGeom>
        </p:spPr>
      </p:pic>
      <p:sp>
        <p:nvSpPr>
          <p:cNvPr id="43" name="Rettangolo 42"/>
          <p:cNvSpPr/>
          <p:nvPr/>
        </p:nvSpPr>
        <p:spPr>
          <a:xfrm>
            <a:off x="1619672" y="5673068"/>
            <a:ext cx="1779190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it-IT" dirty="0" err="1" smtClean="0">
                <a:solidFill>
                  <a:srgbClr val="3EB8FF"/>
                </a:solidFill>
                <a:latin typeface="Calibri"/>
                <a:sym typeface="Wingdings"/>
              </a:rPr>
              <a:t>S</a:t>
            </a:r>
            <a:r>
              <a:rPr lang="it-IT" dirty="0" err="1" smtClean="0">
                <a:solidFill>
                  <a:srgbClr val="3EB8FF"/>
                </a:solidFill>
                <a:latin typeface="Calibri"/>
              </a:rPr>
              <a:t>upramassive</a:t>
            </a:r>
            <a:r>
              <a:rPr lang="it-IT" dirty="0" smtClean="0">
                <a:solidFill>
                  <a:srgbClr val="3EB8FF"/>
                </a:solidFill>
                <a:latin typeface="Calibri"/>
              </a:rPr>
              <a:t> </a:t>
            </a:r>
            <a:r>
              <a:rPr lang="it-IT" dirty="0">
                <a:solidFill>
                  <a:srgbClr val="3EB8FF"/>
                </a:solidFill>
                <a:latin typeface="Calibri"/>
              </a:rPr>
              <a:t>NS </a:t>
            </a:r>
            <a:endParaRPr lang="it-IT" dirty="0" smtClean="0">
              <a:solidFill>
                <a:srgbClr val="3EB8FF"/>
              </a:solidFill>
              <a:latin typeface="Calibri"/>
            </a:endParaRPr>
          </a:p>
          <a:p>
            <a:pPr algn="ctr" defTabSz="914400"/>
            <a:r>
              <a:rPr lang="it-IT" dirty="0" err="1" smtClean="0">
                <a:solidFill>
                  <a:srgbClr val="3EB8FF"/>
                </a:solidFill>
                <a:latin typeface="Calibri"/>
              </a:rPr>
              <a:t>lifetime</a:t>
            </a:r>
            <a:r>
              <a:rPr lang="it-IT" dirty="0" smtClean="0">
                <a:solidFill>
                  <a:srgbClr val="3EB8FF"/>
                </a:solidFill>
                <a:latin typeface="Calibri"/>
              </a:rPr>
              <a:t> </a:t>
            </a:r>
            <a:r>
              <a:rPr lang="it-IT" sz="2200" b="1" dirty="0" smtClean="0">
                <a:solidFill>
                  <a:srgbClr val="3EB8FF"/>
                </a:solidFill>
                <a:latin typeface="Calibri"/>
              </a:rPr>
              <a:t>10</a:t>
            </a:r>
            <a:r>
              <a:rPr lang="it-IT" sz="2200" b="1" baseline="30000" dirty="0" smtClean="0">
                <a:solidFill>
                  <a:srgbClr val="3EB8FF"/>
                </a:solidFill>
                <a:latin typeface="Calibri"/>
              </a:rPr>
              <a:t>3</a:t>
            </a:r>
            <a:r>
              <a:rPr lang="it-IT" sz="2200" b="1" dirty="0" smtClean="0">
                <a:solidFill>
                  <a:srgbClr val="3EB8FF"/>
                </a:solidFill>
                <a:latin typeface="Calibri"/>
              </a:rPr>
              <a:t> </a:t>
            </a:r>
            <a:r>
              <a:rPr lang="it-IT" sz="2200" b="1" dirty="0" err="1" smtClean="0">
                <a:solidFill>
                  <a:srgbClr val="3EB8FF"/>
                </a:solidFill>
                <a:latin typeface="Calibri"/>
              </a:rPr>
              <a:t>s</a:t>
            </a:r>
            <a:endParaRPr lang="it-IT" sz="2200" b="1" dirty="0">
              <a:solidFill>
                <a:srgbClr val="3EB8FF"/>
              </a:solidFill>
              <a:latin typeface="Calibri"/>
            </a:endParaRPr>
          </a:p>
        </p:txBody>
      </p:sp>
      <p:pic>
        <p:nvPicPr>
          <p:cNvPr id="44" name="Immagine 43" descr="1195424442512928781chronometre_lalanne_laur_01.svg.med.png"/>
          <p:cNvPicPr>
            <a:picLocks noChangeAspect="1"/>
          </p:cNvPicPr>
          <p:nvPr/>
        </p:nvPicPr>
        <p:blipFill>
          <a:blip r:embed="rId5" cstate="print">
            <a:lum bright="-18000" contrast="33000"/>
          </a:blip>
          <a:stretch>
            <a:fillRect/>
          </a:stretch>
        </p:blipFill>
        <p:spPr>
          <a:xfrm>
            <a:off x="5477588" y="5462028"/>
            <a:ext cx="364357" cy="461212"/>
          </a:xfrm>
          <a:prstGeom prst="rect">
            <a:avLst/>
          </a:prstGeom>
        </p:spPr>
      </p:pic>
      <p:sp>
        <p:nvSpPr>
          <p:cNvPr id="45" name="Rettangolo 44"/>
          <p:cNvSpPr/>
          <p:nvPr/>
        </p:nvSpPr>
        <p:spPr>
          <a:xfrm>
            <a:off x="3419872" y="5673068"/>
            <a:ext cx="154520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it-IT" dirty="0" err="1" smtClean="0">
                <a:solidFill>
                  <a:srgbClr val="FF0000"/>
                </a:solidFill>
                <a:latin typeface="Calibri"/>
                <a:sym typeface="Wingdings"/>
              </a:rPr>
              <a:t>Collapse</a:t>
            </a:r>
            <a:r>
              <a:rPr lang="it-IT" dirty="0" smtClean="0">
                <a:solidFill>
                  <a:srgbClr val="FF0000"/>
                </a:solidFill>
                <a:latin typeface="Calibri"/>
                <a:sym typeface="Wingdings"/>
              </a:rPr>
              <a:t> to BH</a:t>
            </a:r>
            <a:endParaRPr lang="it-IT" dirty="0" smtClean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6" name="Rettangolo 45"/>
          <p:cNvSpPr/>
          <p:nvPr/>
        </p:nvSpPr>
        <p:spPr>
          <a:xfrm>
            <a:off x="5344600" y="5035529"/>
            <a:ext cx="6335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b="1" dirty="0" err="1" smtClean="0">
                <a:solidFill>
                  <a:srgbClr val="CCFFCC"/>
                </a:solidFill>
                <a:latin typeface="Calibri"/>
                <a:sym typeface="Wingdings"/>
              </a:rPr>
              <a:t>GWs</a:t>
            </a:r>
            <a:endParaRPr lang="it-IT" b="1" dirty="0">
              <a:solidFill>
                <a:srgbClr val="CCFFCC"/>
              </a:solidFill>
              <a:latin typeface="Calibri"/>
            </a:endParaRPr>
          </a:p>
        </p:txBody>
      </p:sp>
      <p:cxnSp>
        <p:nvCxnSpPr>
          <p:cNvPr id="47" name="Connettore 2 46"/>
          <p:cNvCxnSpPr/>
          <p:nvPr/>
        </p:nvCxnSpPr>
        <p:spPr>
          <a:xfrm>
            <a:off x="5992672" y="5260845"/>
            <a:ext cx="504056" cy="0"/>
          </a:xfrm>
          <a:prstGeom prst="straightConnector1">
            <a:avLst/>
          </a:prstGeom>
          <a:ln>
            <a:solidFill>
              <a:srgbClr val="CCFFCC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8" name="Rettangolo 47"/>
          <p:cNvSpPr/>
          <p:nvPr/>
        </p:nvSpPr>
        <p:spPr>
          <a:xfrm>
            <a:off x="6568736" y="5057521"/>
            <a:ext cx="6976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b="1" dirty="0" smtClean="0">
                <a:solidFill>
                  <a:srgbClr val="3EB8FF"/>
                </a:solidFill>
                <a:latin typeface="Calibri"/>
                <a:sym typeface="Wingdings"/>
              </a:rPr>
              <a:t>X-</a:t>
            </a:r>
            <a:r>
              <a:rPr lang="it-IT" b="1" dirty="0" err="1" smtClean="0">
                <a:solidFill>
                  <a:srgbClr val="3EB8FF"/>
                </a:solidFill>
                <a:latin typeface="Calibri"/>
                <a:sym typeface="Wingdings"/>
              </a:rPr>
              <a:t>ray</a:t>
            </a:r>
            <a:endParaRPr lang="it-IT" b="1" dirty="0">
              <a:solidFill>
                <a:srgbClr val="3EB8FF"/>
              </a:solidFill>
              <a:latin typeface="Calibri"/>
            </a:endParaRPr>
          </a:p>
        </p:txBody>
      </p:sp>
      <p:sp>
        <p:nvSpPr>
          <p:cNvPr id="50" name="Rettangolo 49"/>
          <p:cNvSpPr/>
          <p:nvPr/>
        </p:nvSpPr>
        <p:spPr>
          <a:xfrm>
            <a:off x="7642733" y="5044821"/>
            <a:ext cx="131318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b="1" dirty="0" smtClean="0">
                <a:solidFill>
                  <a:srgbClr val="FF0000"/>
                </a:solidFill>
                <a:latin typeface="Calibri"/>
                <a:sym typeface="Wingdings"/>
              </a:rPr>
              <a:t>Gamma-</a:t>
            </a:r>
            <a:r>
              <a:rPr lang="it-IT" b="1" dirty="0" err="1" smtClean="0">
                <a:solidFill>
                  <a:srgbClr val="FF0000"/>
                </a:solidFill>
                <a:latin typeface="Calibri"/>
                <a:sym typeface="Wingdings"/>
              </a:rPr>
              <a:t>ray</a:t>
            </a:r>
            <a:endParaRPr lang="it-IT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51" name="Connettore 2 50"/>
          <p:cNvCxnSpPr/>
          <p:nvPr/>
        </p:nvCxnSpPr>
        <p:spPr>
          <a:xfrm>
            <a:off x="7240431" y="5255074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2" name="Rettangolo 51"/>
          <p:cNvSpPr/>
          <p:nvPr/>
        </p:nvSpPr>
        <p:spPr>
          <a:xfrm>
            <a:off x="516792" y="5519760"/>
            <a:ext cx="892379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CFFCC"/>
                </a:solidFill>
                <a:latin typeface="Calibri"/>
              </a:rPr>
              <a:t>Merger</a:t>
            </a:r>
            <a:endParaRPr lang="it-IT" b="1" dirty="0">
              <a:solidFill>
                <a:srgbClr val="CCFFCC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5692809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5" presetID="1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43" grpId="0"/>
      <p:bldP spid="43" grpId="1"/>
      <p:bldP spid="45" grpId="0"/>
      <p:bldP spid="45" grpId="1"/>
      <p:bldP spid="46" grpId="0"/>
      <p:bldP spid="46" grpId="1"/>
      <p:bldP spid="48" grpId="0"/>
      <p:bldP spid="48" grpId="1"/>
      <p:bldP spid="50" grpId="0"/>
      <p:bldP spid="50" grpId="1"/>
      <p:bldP spid="52" grpId="0"/>
      <p:bldP spid="52" grpId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magine 3" descr="XZcutns14ns14_lowres - Copia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96425" y="632447"/>
            <a:ext cx="4258885" cy="4935926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cxnSp>
        <p:nvCxnSpPr>
          <p:cNvPr id="5" name="Connettore 1 4"/>
          <p:cNvCxnSpPr/>
          <p:nvPr/>
        </p:nvCxnSpPr>
        <p:spPr>
          <a:xfrm>
            <a:off x="1952904" y="2099731"/>
            <a:ext cx="193884" cy="2557044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Connettore 1 5"/>
          <p:cNvCxnSpPr/>
          <p:nvPr/>
        </p:nvCxnSpPr>
        <p:spPr>
          <a:xfrm flipH="1">
            <a:off x="2181069" y="2099731"/>
            <a:ext cx="243348" cy="2544647"/>
          </a:xfrm>
          <a:prstGeom prst="line">
            <a:avLst/>
          </a:prstGeom>
          <a:ln w="28575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CasellaDiTesto 6"/>
          <p:cNvSpPr txBox="1"/>
          <p:nvPr/>
        </p:nvSpPr>
        <p:spPr>
          <a:xfrm>
            <a:off x="259743" y="1047891"/>
            <a:ext cx="475253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>
                <a:solidFill>
                  <a:srgbClr val="FFFF00"/>
                </a:solidFill>
                <a:latin typeface="Calibri"/>
              </a:rPr>
              <a:t>GRB</a:t>
            </a:r>
            <a:r>
              <a:rPr lang="it-IT" sz="2200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FFFF00"/>
                </a:solidFill>
                <a:latin typeface="Calibri"/>
                <a:sym typeface="Wingdings"/>
              </a:rPr>
              <a:t></a:t>
            </a:r>
            <a:r>
              <a:rPr lang="it-IT" b="1" dirty="0">
                <a:solidFill>
                  <a:prstClr val="white"/>
                </a:solidFill>
                <a:latin typeface="Calibri"/>
                <a:sym typeface="Wingdings"/>
              </a:rPr>
              <a:t> </a:t>
            </a:r>
            <a:r>
              <a:rPr lang="it-IT" sz="1600" b="1" dirty="0" err="1">
                <a:solidFill>
                  <a:srgbClr val="FFFF00"/>
                </a:solidFill>
                <a:latin typeface="Chalkduster"/>
                <a:cs typeface="Chalkduster"/>
              </a:rPr>
              <a:t>prompt</a:t>
            </a:r>
            <a:r>
              <a:rPr lang="it-IT" sz="1600" b="1" dirty="0">
                <a:solidFill>
                  <a:srgbClr val="FFFF00"/>
                </a:solidFill>
                <a:latin typeface="Chalkduster"/>
                <a:cs typeface="Chalkduster"/>
              </a:rPr>
              <a:t> gamma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(sec)</a:t>
            </a:r>
          </a:p>
          <a:p>
            <a:pPr marL="285750" indent="-285750">
              <a:buFont typeface="Wingdings" charset="0"/>
              <a:buChar char="à"/>
            </a:pP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Afterglows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 X-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ray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, 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optical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  <a:sym typeface="Wingdings"/>
              </a:rPr>
              <a:t>, radio</a:t>
            </a:r>
          </a:p>
          <a:p>
            <a:r>
              <a:rPr lang="it-IT" sz="1600" b="1" dirty="0">
                <a:solidFill>
                  <a:srgbClr val="FFFF00"/>
                </a:solidFill>
                <a:latin typeface="Chalkduster"/>
                <a:cs typeface="Chalkduster"/>
                <a:sym typeface="Wingdings"/>
              </a:rPr>
              <a:t>     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(minutes, hours,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days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months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  <a:sym typeface="Wingdings"/>
              </a:rPr>
              <a:t>)</a:t>
            </a:r>
            <a:endParaRPr lang="it-IT" sz="1600" b="1" dirty="0">
              <a:solidFill>
                <a:prstClr val="white"/>
              </a:solidFill>
              <a:latin typeface="Calibri"/>
              <a:cs typeface="Chalkduster"/>
            </a:endParaRPr>
          </a:p>
        </p:txBody>
      </p:sp>
      <p:cxnSp>
        <p:nvCxnSpPr>
          <p:cNvPr id="10" name="Connettore 2 9"/>
          <p:cNvCxnSpPr/>
          <p:nvPr/>
        </p:nvCxnSpPr>
        <p:spPr>
          <a:xfrm flipV="1">
            <a:off x="2162706" y="1971221"/>
            <a:ext cx="8381" cy="2644282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Connettore 2 10"/>
          <p:cNvCxnSpPr/>
          <p:nvPr/>
        </p:nvCxnSpPr>
        <p:spPr>
          <a:xfrm flipV="1">
            <a:off x="2163721" y="2641598"/>
            <a:ext cx="456096" cy="2001821"/>
          </a:xfrm>
          <a:prstGeom prst="straightConnector1">
            <a:avLst/>
          </a:prstGeom>
          <a:ln w="28575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CasellaDiTesto 11"/>
          <p:cNvSpPr txBox="1"/>
          <p:nvPr/>
        </p:nvSpPr>
        <p:spPr>
          <a:xfrm>
            <a:off x="2187355" y="2046753"/>
            <a:ext cx="201622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Off-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axis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afterglow</a:t>
            </a:r>
            <a:endParaRPr lang="it-IT" sz="1600" b="1" dirty="0">
              <a:solidFill>
                <a:srgbClr val="27FF3B"/>
              </a:solidFill>
              <a:latin typeface="Chalkduster"/>
              <a:cs typeface="Chalkduster"/>
            </a:endParaRPr>
          </a:p>
          <a:p>
            <a:pPr algn="ctr"/>
            <a:endParaRPr lang="it-IT" b="1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2034957" y="3854579"/>
            <a:ext cx="2672521" cy="19543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7FF3B"/>
                </a:solidFill>
                <a:latin typeface="Calibri"/>
                <a:cs typeface="Chalkduster"/>
              </a:rPr>
              <a:t>Isotropic</a:t>
            </a:r>
            <a:r>
              <a:rPr lang="it-IT" sz="2000" b="1" dirty="0">
                <a:solidFill>
                  <a:srgbClr val="27FF3B"/>
                </a:solidFill>
                <a:latin typeface="Calibri"/>
                <a:cs typeface="Chalkduster"/>
              </a:rPr>
              <a:t> </a:t>
            </a:r>
            <a:r>
              <a:rPr lang="it-IT" sz="2000" b="1" dirty="0" err="1">
                <a:solidFill>
                  <a:srgbClr val="27FF3B"/>
                </a:solidFill>
                <a:latin typeface="Calibri"/>
                <a:cs typeface="Chalkduster"/>
              </a:rPr>
              <a:t>emission</a:t>
            </a:r>
            <a:endParaRPr lang="it-IT" sz="2000" b="1" dirty="0">
              <a:solidFill>
                <a:srgbClr val="27FF3B"/>
              </a:solidFill>
              <a:latin typeface="Calibri"/>
              <a:cs typeface="Chalkduster"/>
            </a:endParaRPr>
          </a:p>
          <a:p>
            <a:pPr algn="ctr"/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Kilonovae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</a:rPr>
              <a:t>days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pPr algn="ctr"/>
            <a:r>
              <a:rPr lang="it-IT" sz="1600" b="1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</a:p>
          <a:p>
            <a:pPr algn="ctr"/>
            <a:endParaRPr lang="it-IT" sz="500" b="1" dirty="0">
              <a:solidFill>
                <a:prstClr val="white"/>
              </a:solidFill>
              <a:latin typeface="Chalkduster"/>
              <a:cs typeface="Chalkduster"/>
            </a:endParaRPr>
          </a:p>
          <a:p>
            <a:pPr algn="ctr"/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Radio 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remnants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</a:rPr>
              <a:t>months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</a:rPr>
              <a:t>years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pPr algn="ctr"/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X-</a:t>
            </a:r>
            <a:r>
              <a:rPr lang="it-IT" sz="1600" b="1" dirty="0" err="1">
                <a:solidFill>
                  <a:srgbClr val="27FF3B"/>
                </a:solidFill>
                <a:latin typeface="Chalkduster"/>
                <a:cs typeface="Chalkduster"/>
              </a:rPr>
              <a:t>ray</a:t>
            </a:r>
            <a:r>
              <a:rPr lang="it-IT" sz="1600" b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</a:rPr>
              <a:t>min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, </a:t>
            </a:r>
            <a:r>
              <a:rPr lang="it-IT" sz="1600" b="1" dirty="0" err="1">
                <a:solidFill>
                  <a:prstClr val="white"/>
                </a:solidFill>
                <a:latin typeface="Calibri"/>
                <a:cs typeface="Chalkduster"/>
              </a:rPr>
              <a:t>hrs</a:t>
            </a:r>
            <a:r>
              <a:rPr lang="it-IT" sz="1600" b="1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pPr algn="ctr"/>
            <a:endParaRPr lang="it-IT" sz="1600" b="1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79872" y="716635"/>
            <a:ext cx="3808372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761027" y="5771569"/>
            <a:ext cx="2946400" cy="919814"/>
          </a:xfrm>
          <a:prstGeom prst="rect">
            <a:avLst/>
          </a:prstGeom>
          <a:solidFill>
            <a:schemeClr val="tx1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BH-BH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4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733681" y="698184"/>
            <a:ext cx="3808372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Core-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collapse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of massive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stars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961474" y="3748717"/>
            <a:ext cx="3834580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Isolated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NS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instabilities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4001797" y="5590956"/>
            <a:ext cx="12644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0" dirty="0">
                <a:solidFill>
                  <a:srgbClr val="27FF3B"/>
                </a:solidFill>
                <a:latin typeface="Chalkduster"/>
                <a:cs typeface="Chalkduster"/>
              </a:rPr>
              <a:t>?</a:t>
            </a:r>
          </a:p>
        </p:txBody>
      </p:sp>
      <p:pic>
        <p:nvPicPr>
          <p:cNvPr id="37" name="Immagine 36" descr="Palomar-imaage-251x300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39" y="1364219"/>
            <a:ext cx="1642527" cy="1963180"/>
          </a:xfrm>
          <a:prstGeom prst="rect">
            <a:avLst/>
          </a:prstGeom>
        </p:spPr>
      </p:pic>
      <p:sp>
        <p:nvSpPr>
          <p:cNvPr id="38" name="CasellaDiTesto 37"/>
          <p:cNvSpPr txBox="1"/>
          <p:nvPr/>
        </p:nvSpPr>
        <p:spPr>
          <a:xfrm>
            <a:off x="6679381" y="1364219"/>
            <a:ext cx="1939680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FFFF00"/>
                </a:solidFill>
                <a:latin typeface="Chalkduster"/>
                <a:cs typeface="Chalkduster"/>
              </a:rPr>
              <a:t>SBO X-</a:t>
            </a:r>
            <a:r>
              <a:rPr lang="it-IT" sz="1600" dirty="0" err="1">
                <a:solidFill>
                  <a:srgbClr val="FFFF00"/>
                </a:solidFill>
                <a:latin typeface="Chalkduster"/>
                <a:cs typeface="Chalkduster"/>
              </a:rPr>
              <a:t>r</a:t>
            </a:r>
            <a:r>
              <a:rPr lang="it-IT" sz="1600" dirty="0" err="1">
                <a:solidFill>
                  <a:srgbClr val="27FF3B"/>
                </a:solidFill>
                <a:latin typeface="Chalkduster"/>
                <a:cs typeface="Chalkduster"/>
              </a:rPr>
              <a:t>ay</a:t>
            </a:r>
            <a:r>
              <a:rPr lang="it-IT" sz="1600" dirty="0">
                <a:solidFill>
                  <a:srgbClr val="27FF3B"/>
                </a:solidFill>
                <a:latin typeface="Chalkduster"/>
                <a:cs typeface="Chalkduster"/>
              </a:rPr>
              <a:t>/UV</a:t>
            </a:r>
          </a:p>
          <a:p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(</a:t>
            </a:r>
            <a:r>
              <a:rPr lang="it-IT" sz="1600" dirty="0" err="1">
                <a:solidFill>
                  <a:prstClr val="white"/>
                </a:solidFill>
                <a:latin typeface="Calibri"/>
                <a:cs typeface="Chalkduster"/>
              </a:rPr>
              <a:t>minutes,days</a:t>
            </a:r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endParaRPr lang="it-IT" sz="16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27FF3B"/>
                </a:solidFill>
                <a:latin typeface="Chalkduster"/>
                <a:cs typeface="Chalkduster"/>
              </a:rPr>
              <a:t>Optical</a:t>
            </a:r>
          </a:p>
          <a:p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(weeks, </a:t>
            </a:r>
            <a:r>
              <a:rPr lang="it-IT" sz="1600" dirty="0" err="1">
                <a:solidFill>
                  <a:prstClr val="white"/>
                </a:solidFill>
                <a:latin typeface="Calibri"/>
                <a:cs typeface="Chalkduster"/>
              </a:rPr>
              <a:t>months</a:t>
            </a:r>
            <a:r>
              <a:rPr lang="it-IT" sz="1600" dirty="0">
                <a:solidFill>
                  <a:prstClr val="white"/>
                </a:solidFill>
                <a:latin typeface="Calibri"/>
                <a:cs typeface="Chalkduster"/>
              </a:rPr>
              <a:t>)</a:t>
            </a:r>
          </a:p>
          <a:p>
            <a:endParaRPr lang="it-IT" sz="16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27FF3B"/>
                </a:solidFill>
                <a:latin typeface="Chalkduster"/>
                <a:cs typeface="Chalkduster"/>
              </a:rPr>
              <a:t>Radio</a:t>
            </a:r>
          </a:p>
          <a:p>
            <a:r>
              <a:rPr lang="it-IT" sz="1600" dirty="0">
                <a:solidFill>
                  <a:srgbClr val="FFFFFF"/>
                </a:solidFill>
                <a:latin typeface="Calibri"/>
                <a:cs typeface="Chalkduster"/>
              </a:rPr>
              <a:t>(</a:t>
            </a:r>
            <a:r>
              <a:rPr lang="it-IT" sz="1600" dirty="0" err="1">
                <a:solidFill>
                  <a:srgbClr val="FFFFFF"/>
                </a:solidFill>
                <a:latin typeface="Calibri"/>
                <a:cs typeface="Chalkduster"/>
              </a:rPr>
              <a:t>years</a:t>
            </a:r>
            <a:r>
              <a:rPr lang="it-IT" sz="1600" dirty="0">
                <a:solidFill>
                  <a:srgbClr val="FFFFFF"/>
                </a:solidFill>
                <a:latin typeface="Calibri"/>
                <a:cs typeface="Chalkduster"/>
              </a:rPr>
              <a:t>)</a:t>
            </a: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046053" y="4071467"/>
            <a:ext cx="1152128" cy="103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CasellaDiTesto 40"/>
          <p:cNvSpPr txBox="1"/>
          <p:nvPr/>
        </p:nvSpPr>
        <p:spPr>
          <a:xfrm>
            <a:off x="5520267" y="4528658"/>
            <a:ext cx="30987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>
                <a:solidFill>
                  <a:srgbClr val="FFFF00"/>
                </a:solidFill>
                <a:latin typeface="Chalkduster"/>
                <a:cs typeface="Chalkduster"/>
              </a:rPr>
              <a:t>Soft Gamma </a:t>
            </a:r>
            <a:r>
              <a:rPr lang="it-IT" sz="1600" b="1" i="1" dirty="0" err="1">
                <a:solidFill>
                  <a:srgbClr val="FFFF00"/>
                </a:solidFill>
                <a:latin typeface="Chalkduster"/>
                <a:cs typeface="Chalkduster"/>
              </a:rPr>
              <a:t>Ray</a:t>
            </a:r>
            <a:r>
              <a:rPr lang="it-IT" sz="1600" b="1" i="1" dirty="0">
                <a:solidFill>
                  <a:srgbClr val="FFFF00"/>
                </a:solidFill>
                <a:latin typeface="Chalkduster"/>
                <a:cs typeface="Chalkduster"/>
              </a:rPr>
              <a:t>                    </a:t>
            </a:r>
          </a:p>
          <a:p>
            <a:pPr defTabSz="914400"/>
            <a:r>
              <a:rPr lang="it-IT" sz="1600" b="1" i="1" dirty="0">
                <a:solidFill>
                  <a:srgbClr val="FFFF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 err="1">
                <a:solidFill>
                  <a:srgbClr val="FFFF00"/>
                </a:solidFill>
                <a:latin typeface="Chalkduster"/>
                <a:cs typeface="Chalkduster"/>
              </a:rPr>
              <a:t>Repeaters</a:t>
            </a:r>
            <a:r>
              <a:rPr lang="it-IT" sz="1600" b="1" i="1" dirty="0">
                <a:solidFill>
                  <a:srgbClr val="FFFF00"/>
                </a:solidFill>
                <a:latin typeface="Chalkduster"/>
                <a:cs typeface="Chalkduster"/>
              </a:rPr>
              <a:t> and</a:t>
            </a:r>
          </a:p>
          <a:p>
            <a:pPr algn="r" defTabSz="914400"/>
            <a:r>
              <a:rPr lang="en-US" sz="1600" b="1" i="1" dirty="0">
                <a:solidFill>
                  <a:srgbClr val="FFFF00"/>
                </a:solidFill>
                <a:latin typeface="Chalkduster"/>
                <a:cs typeface="Chalkduster"/>
              </a:rPr>
              <a:t>Anomalous X-ray Pulsars</a:t>
            </a:r>
          </a:p>
          <a:p>
            <a:pPr defTabSz="914400"/>
            <a:r>
              <a:rPr lang="en-US" sz="1600" dirty="0">
                <a:solidFill>
                  <a:prstClr val="black"/>
                </a:solidFill>
                <a:latin typeface="Calibri"/>
              </a:rPr>
              <a:t>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2" name="Immagine 41" descr="Schermata 2016-04-05 alle 11.10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28" y="5396654"/>
            <a:ext cx="1300536" cy="1197137"/>
          </a:xfrm>
          <a:prstGeom prst="rect">
            <a:avLst/>
          </a:prstGeom>
          <a:ln w="38100" cmpd="sng">
            <a:noFill/>
          </a:ln>
        </p:spPr>
      </p:pic>
      <p:sp>
        <p:nvSpPr>
          <p:cNvPr id="43" name="CasellaDiTesto 42"/>
          <p:cNvSpPr txBox="1"/>
          <p:nvPr/>
        </p:nvSpPr>
        <p:spPr>
          <a:xfrm>
            <a:off x="6374587" y="5769392"/>
            <a:ext cx="30987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dirty="0">
                <a:solidFill>
                  <a:srgbClr val="FFFF00"/>
                </a:solidFill>
                <a:latin typeface="Chalkduster"/>
                <a:cs typeface="Chalkduster"/>
              </a:rPr>
              <a:t>Radio/gamma-ray</a:t>
            </a:r>
          </a:p>
          <a:p>
            <a:pPr defTabSz="914400"/>
            <a:r>
              <a:rPr lang="en-US" sz="1600" dirty="0">
                <a:solidFill>
                  <a:srgbClr val="FFFF00"/>
                </a:solidFill>
                <a:latin typeface="Chalkduster"/>
                <a:cs typeface="Chalkduster"/>
              </a:rPr>
              <a:t>Pulsar glitches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4" name="Ovale 23"/>
          <p:cNvSpPr/>
          <p:nvPr/>
        </p:nvSpPr>
        <p:spPr>
          <a:xfrm rot="16200000">
            <a:off x="3084902" y="-335527"/>
            <a:ext cx="2736353" cy="7553046"/>
          </a:xfrm>
          <a:prstGeom prst="ellipse">
            <a:avLst/>
          </a:prstGeom>
          <a:solidFill>
            <a:schemeClr val="tx1">
              <a:lumMod val="85000"/>
              <a:lumOff val="15000"/>
              <a:alpha val="89000"/>
            </a:schemeClr>
          </a:solidFill>
          <a:ln w="57150" cmpd="sng">
            <a:solidFill>
              <a:srgbClr val="27FF3B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1083734" y="2814938"/>
            <a:ext cx="7027337" cy="1200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400" b="1" dirty="0">
                <a:solidFill>
                  <a:srgbClr val="27FF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  <a:sym typeface="Wingdings"/>
              </a:rPr>
              <a:t> </a:t>
            </a:r>
            <a:r>
              <a:rPr lang="it-IT" sz="2400" b="1" dirty="0">
                <a:solidFill>
                  <a:srgbClr val="27FF3B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"/>
                <a:cs typeface="Arial"/>
              </a:rPr>
              <a:t>EM follow-up</a:t>
            </a:r>
            <a:r>
              <a:rPr lang="it-IT" sz="2400" dirty="0">
                <a:solidFill>
                  <a:srgbClr val="27FF3B"/>
                </a:solidFill>
                <a:latin typeface="Arial"/>
                <a:cs typeface="Arial"/>
              </a:rPr>
              <a:t>:</a:t>
            </a:r>
            <a:r>
              <a:rPr lang="it-IT" sz="2400" b="1" i="1" dirty="0">
                <a:solidFill>
                  <a:srgbClr val="000099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  <a:sym typeface="Wingdings"/>
              </a:rPr>
              <a:t>low-latency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  <a:sym typeface="Wingdings"/>
              </a:rPr>
              <a:t> 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GW candidate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events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to trigger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prompt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EM </a:t>
            </a:r>
            <a:r>
              <a:rPr lang="it-IT" sz="2400" b="1" i="1" dirty="0" err="1">
                <a:solidFill>
                  <a:prstClr val="white"/>
                </a:solidFill>
                <a:latin typeface="Chalkduster"/>
                <a:cs typeface="Chalkduster"/>
              </a:rPr>
              <a:t>observations</a:t>
            </a:r>
            <a:r>
              <a:rPr lang="it-IT" sz="2400" b="1" i="1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400" b="1" i="1" dirty="0" smtClean="0">
                <a:solidFill>
                  <a:prstClr val="white"/>
                </a:solidFill>
                <a:latin typeface="Chalkduster"/>
                <a:cs typeface="Chalkduster"/>
              </a:rPr>
              <a:t>and </a:t>
            </a:r>
            <a:r>
              <a:rPr lang="it-IT" sz="2400" dirty="0" smtClean="0">
                <a:solidFill>
                  <a:srgbClr val="FFFF00"/>
                </a:solidFill>
                <a:latin typeface="Arial"/>
                <a:cs typeface="Arial"/>
                <a:sym typeface="Wingdings"/>
              </a:rPr>
              <a:t></a:t>
            </a:r>
            <a:r>
              <a:rPr lang="it-IT" sz="24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400" dirty="0" err="1">
                <a:solidFill>
                  <a:srgbClr val="FFFF00"/>
                </a:solidFill>
                <a:latin typeface="Arial"/>
                <a:cs typeface="Arial"/>
              </a:rPr>
              <a:t>archival</a:t>
            </a:r>
            <a:r>
              <a:rPr lang="it-IT" sz="24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400" dirty="0" err="1" smtClean="0">
                <a:solidFill>
                  <a:srgbClr val="FFFF00"/>
                </a:solidFill>
                <a:latin typeface="Arial"/>
                <a:cs typeface="Arial"/>
              </a:rPr>
              <a:t>searches</a:t>
            </a:r>
            <a:endParaRPr lang="it-IT" sz="2400" dirty="0">
              <a:solidFill>
                <a:srgbClr val="FFFF00"/>
              </a:solidFill>
              <a:latin typeface="Arial"/>
              <a:cs typeface="Arial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1471964" y="5086721"/>
            <a:ext cx="128115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dirty="0" err="1" smtClean="0">
                <a:solidFill>
                  <a:prstClr val="white"/>
                </a:solidFill>
                <a:latin typeface="Calibri"/>
              </a:rPr>
              <a:t>Siegel</a:t>
            </a:r>
            <a:r>
              <a:rPr lang="it-IT" sz="1200" dirty="0" smtClean="0">
                <a:solidFill>
                  <a:prstClr val="white"/>
                </a:solidFill>
                <a:latin typeface="Calibri"/>
              </a:rPr>
              <a:t> &amp; </a:t>
            </a:r>
            <a:r>
              <a:rPr lang="it-IT" sz="1200" dirty="0" err="1" smtClean="0">
                <a:solidFill>
                  <a:prstClr val="white"/>
                </a:solidFill>
                <a:latin typeface="Calibri"/>
              </a:rPr>
              <a:t>Ciolfi</a:t>
            </a:r>
            <a:r>
              <a:rPr lang="it-IT" sz="1200" dirty="0" smtClean="0">
                <a:solidFill>
                  <a:prstClr val="white"/>
                </a:solidFill>
                <a:latin typeface="Calibri"/>
              </a:rPr>
              <a:t> 2016, </a:t>
            </a:r>
            <a:r>
              <a:rPr lang="it-IT" sz="1200" dirty="0" err="1" smtClean="0">
                <a:solidFill>
                  <a:prstClr val="white"/>
                </a:solidFill>
                <a:latin typeface="Calibri"/>
              </a:rPr>
              <a:t>ApJ</a:t>
            </a:r>
            <a:endParaRPr lang="it-IT" sz="1200" dirty="0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15" name="Connettore 2 14"/>
          <p:cNvCxnSpPr/>
          <p:nvPr/>
        </p:nvCxnSpPr>
        <p:spPr>
          <a:xfrm>
            <a:off x="2251375" y="5411595"/>
            <a:ext cx="277629" cy="0"/>
          </a:xfrm>
          <a:prstGeom prst="straightConnector1">
            <a:avLst/>
          </a:prstGeom>
          <a:ln>
            <a:solidFill>
              <a:schemeClr val="bg1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Rettangolo 8"/>
          <p:cNvSpPr/>
          <p:nvPr/>
        </p:nvSpPr>
        <p:spPr>
          <a:xfrm>
            <a:off x="2299284" y="36714"/>
            <a:ext cx="4618980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it-IT" sz="2400" dirty="0">
                <a:solidFill>
                  <a:prstClr val="white"/>
                </a:solidFill>
                <a:latin typeface="Chalkduster"/>
                <a:cs typeface="Chalkduster"/>
              </a:rPr>
              <a:t>Multi-</a:t>
            </a:r>
            <a:r>
              <a:rPr lang="it-IT" sz="2400" dirty="0" err="1">
                <a:solidFill>
                  <a:prstClr val="white"/>
                </a:solidFill>
                <a:latin typeface="Chalkduster"/>
                <a:cs typeface="Chalkduster"/>
              </a:rPr>
              <a:t>messenger</a:t>
            </a:r>
            <a:r>
              <a:rPr lang="it-IT" sz="2400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>
                <a:solidFill>
                  <a:prstClr val="white"/>
                </a:solidFill>
                <a:latin typeface="Chalkduster"/>
                <a:cs typeface="Chalkduster"/>
              </a:rPr>
              <a:t>searches</a:t>
            </a:r>
            <a:endParaRPr lang="it-IT" sz="2400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17398112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1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Rettangolo 31"/>
          <p:cNvSpPr/>
          <p:nvPr/>
        </p:nvSpPr>
        <p:spPr>
          <a:xfrm>
            <a:off x="1680735" y="3236632"/>
            <a:ext cx="425116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800" b="1" kern="0" dirty="0">
                <a:solidFill>
                  <a:srgbClr val="EEECE1"/>
                </a:solidFill>
                <a:latin typeface="Calibri"/>
              </a:rPr>
              <a:t>NASA</a:t>
            </a:r>
          </a:p>
        </p:txBody>
      </p:sp>
      <p:sp>
        <p:nvSpPr>
          <p:cNvPr id="33" name="Rettangolo 32"/>
          <p:cNvSpPr/>
          <p:nvPr/>
        </p:nvSpPr>
        <p:spPr>
          <a:xfrm>
            <a:off x="1631540" y="1972441"/>
            <a:ext cx="348172" cy="21544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defRPr/>
            </a:pPr>
            <a:r>
              <a:rPr lang="it-IT" sz="800" kern="0" dirty="0">
                <a:solidFill>
                  <a:srgbClr val="EEECE1"/>
                </a:solidFill>
                <a:latin typeface="Calibri"/>
              </a:rPr>
              <a:t>ESO</a:t>
            </a:r>
          </a:p>
        </p:txBody>
      </p:sp>
      <p:pic>
        <p:nvPicPr>
          <p:cNvPr id="49" name="Immagine 5" descr="tarot_calern1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244408" y="2238407"/>
            <a:ext cx="531947" cy="6480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0" name="Immagine 34" descr="zadkotelescope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380312" y="1662343"/>
            <a:ext cx="576064" cy="5760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" name="Picture 19"/>
          <p:cNvPicPr>
            <a:picLocks noChangeAspect="1"/>
          </p:cNvPicPr>
          <p:nvPr/>
        </p:nvPicPr>
        <p:blipFill>
          <a:blip r:embed="rId5" cstate="print"/>
          <a:srcRect l="12743" r="12833"/>
          <a:stretch>
            <a:fillRect/>
          </a:stretch>
        </p:blipFill>
        <p:spPr bwMode="auto">
          <a:xfrm>
            <a:off x="7524328" y="2238407"/>
            <a:ext cx="720080" cy="6435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3" name="CasellaDiTesto 43"/>
          <p:cNvSpPr txBox="1">
            <a:spLocks noChangeArrowheads="1"/>
          </p:cNvSpPr>
          <p:nvPr/>
        </p:nvSpPr>
        <p:spPr bwMode="auto">
          <a:xfrm>
            <a:off x="179512" y="1438769"/>
            <a:ext cx="904415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LIGO-H</a:t>
            </a:r>
          </a:p>
        </p:txBody>
      </p:sp>
      <p:pic>
        <p:nvPicPr>
          <p:cNvPr id="64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133493" y="1755837"/>
            <a:ext cx="662947" cy="552523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sp>
        <p:nvSpPr>
          <p:cNvPr id="65" name="CasellaDiTesto 45"/>
          <p:cNvSpPr txBox="1">
            <a:spLocks noChangeArrowheads="1"/>
          </p:cNvSpPr>
          <p:nvPr/>
        </p:nvSpPr>
        <p:spPr bwMode="auto">
          <a:xfrm>
            <a:off x="1061485" y="1467805"/>
            <a:ext cx="881973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>
                <a:solidFill>
                  <a:srgbClr val="000099"/>
                </a:solidFill>
                <a:latin typeface="Arial" charset="0"/>
                <a:cs typeface="Arial" charset="0"/>
              </a:rPr>
              <a:t>LIGO-L</a:t>
            </a:r>
          </a:p>
        </p:txBody>
      </p:sp>
      <p:sp>
        <p:nvSpPr>
          <p:cNvPr id="66" name="CasellaDiTesto 53"/>
          <p:cNvSpPr txBox="1">
            <a:spLocks noChangeArrowheads="1"/>
          </p:cNvSpPr>
          <p:nvPr/>
        </p:nvSpPr>
        <p:spPr bwMode="auto">
          <a:xfrm>
            <a:off x="1403648" y="1051567"/>
            <a:ext cx="235743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rgbClr val="000099"/>
                </a:solidFill>
                <a:latin typeface="Chalkboard"/>
                <a:cs typeface="Chalkboard"/>
              </a:rPr>
              <a:t>GW </a:t>
            </a:r>
            <a:r>
              <a:rPr lang="it-IT" sz="2000" b="1" dirty="0" err="1">
                <a:solidFill>
                  <a:srgbClr val="000099"/>
                </a:solidFill>
                <a:latin typeface="Chalkboard"/>
                <a:cs typeface="Chalkboard"/>
              </a:rPr>
              <a:t>candidates</a:t>
            </a:r>
            <a:endParaRPr lang="it-IT" sz="2000" b="1" dirty="0">
              <a:solidFill>
                <a:srgbClr val="000099"/>
              </a:solidFill>
              <a:latin typeface="Chalkboard"/>
              <a:cs typeface="Chalkboard"/>
            </a:endParaRPr>
          </a:p>
        </p:txBody>
      </p:sp>
      <p:pic>
        <p:nvPicPr>
          <p:cNvPr id="67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23528" y="1757266"/>
            <a:ext cx="809965" cy="55107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sp>
        <p:nvSpPr>
          <p:cNvPr id="69" name="CasellaDiTesto 53"/>
          <p:cNvSpPr txBox="1">
            <a:spLocks noChangeArrowheads="1"/>
          </p:cNvSpPr>
          <p:nvPr/>
        </p:nvSpPr>
        <p:spPr bwMode="auto">
          <a:xfrm>
            <a:off x="3707904" y="1049639"/>
            <a:ext cx="2232248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it-IT" sz="2000" b="1" dirty="0" err="1">
                <a:solidFill>
                  <a:srgbClr val="000099"/>
                </a:solidFill>
                <a:latin typeface="Chalkboard"/>
                <a:cs typeface="Chalkboard"/>
              </a:rPr>
              <a:t>Sky</a:t>
            </a:r>
            <a:r>
              <a:rPr lang="it-IT" sz="2000" b="1" dirty="0">
                <a:solidFill>
                  <a:srgbClr val="000099"/>
                </a:solidFill>
                <a:latin typeface="Chalkboard"/>
                <a:cs typeface="Chalkboard"/>
              </a:rPr>
              <a:t> </a:t>
            </a:r>
            <a:r>
              <a:rPr lang="it-IT" sz="2000" b="1" dirty="0" err="1">
                <a:solidFill>
                  <a:srgbClr val="000099"/>
                </a:solidFill>
                <a:latin typeface="Chalkboard"/>
                <a:cs typeface="Chalkboard"/>
              </a:rPr>
              <a:t>Localization</a:t>
            </a:r>
            <a:endParaRPr lang="it-IT" sz="2000" b="1" dirty="0">
              <a:solidFill>
                <a:srgbClr val="000099"/>
              </a:solidFill>
              <a:latin typeface="Chalkboard"/>
              <a:cs typeface="Chalkboard"/>
            </a:endParaRPr>
          </a:p>
        </p:txBody>
      </p:sp>
      <p:sp>
        <p:nvSpPr>
          <p:cNvPr id="70" name="Freccia a destra 69"/>
          <p:cNvSpPr/>
          <p:nvPr/>
        </p:nvSpPr>
        <p:spPr>
          <a:xfrm>
            <a:off x="2051720" y="2022383"/>
            <a:ext cx="288032" cy="216024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1" name="Rettangolo 70"/>
          <p:cNvSpPr/>
          <p:nvPr/>
        </p:nvSpPr>
        <p:spPr>
          <a:xfrm>
            <a:off x="7308304" y="1011497"/>
            <a:ext cx="168507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b="1" dirty="0">
                <a:solidFill>
                  <a:srgbClr val="000099"/>
                </a:solidFill>
                <a:latin typeface="Chalkboard"/>
                <a:cs typeface="Chalkboard"/>
              </a:rPr>
              <a:t>EM </a:t>
            </a:r>
            <a:r>
              <a:rPr lang="it-IT" sz="2000" b="1" dirty="0" err="1">
                <a:solidFill>
                  <a:srgbClr val="000099"/>
                </a:solidFill>
                <a:latin typeface="Chalkboard"/>
                <a:cs typeface="Chalkboard"/>
              </a:rPr>
              <a:t>facilities</a:t>
            </a:r>
            <a:endParaRPr lang="it-IT" sz="2000" b="1" dirty="0">
              <a:solidFill>
                <a:srgbClr val="000099"/>
              </a:solidFill>
              <a:latin typeface="Chalkboard"/>
              <a:cs typeface="Chalkboard"/>
            </a:endParaRPr>
          </a:p>
        </p:txBody>
      </p:sp>
      <p:pic>
        <p:nvPicPr>
          <p:cNvPr id="75" name="Immagine 46" descr="Computer cartoon.JPG"/>
          <p:cNvPicPr>
            <a:picLocks noChangeAspect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2483768" y="1734351"/>
            <a:ext cx="926997" cy="98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7" name="Immagine 36" descr="20060324_266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6228184" y="1738958"/>
            <a:ext cx="720080" cy="1003505"/>
          </a:xfrm>
          <a:prstGeom prst="rect">
            <a:avLst/>
          </a:prstGeom>
        </p:spPr>
      </p:pic>
      <p:pic>
        <p:nvPicPr>
          <p:cNvPr id="44" name="Immagine 43" descr="its-antennas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98083" y="1662343"/>
            <a:ext cx="1138413" cy="576064"/>
          </a:xfrm>
          <a:prstGeom prst="rect">
            <a:avLst/>
          </a:prstGeom>
        </p:spPr>
      </p:pic>
      <p:sp>
        <p:nvSpPr>
          <p:cNvPr id="77" name="Freccia a destra 76"/>
          <p:cNvSpPr/>
          <p:nvPr/>
        </p:nvSpPr>
        <p:spPr>
          <a:xfrm>
            <a:off x="3635896" y="2022383"/>
            <a:ext cx="288032" cy="216024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8" name="Freccia a destra 77"/>
          <p:cNvSpPr/>
          <p:nvPr/>
        </p:nvSpPr>
        <p:spPr>
          <a:xfrm>
            <a:off x="5796136" y="2022383"/>
            <a:ext cx="288032" cy="216024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9" name="Freccia a destra 78"/>
          <p:cNvSpPr/>
          <p:nvPr/>
        </p:nvSpPr>
        <p:spPr>
          <a:xfrm>
            <a:off x="7020272" y="2022383"/>
            <a:ext cx="288032" cy="216024"/>
          </a:xfrm>
          <a:prstGeom prst="rightArrow">
            <a:avLst/>
          </a:prstGeom>
          <a:solidFill>
            <a:srgbClr val="0000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82" name="CasellaDiTesto 81"/>
          <p:cNvSpPr txBox="1"/>
          <p:nvPr/>
        </p:nvSpPr>
        <p:spPr>
          <a:xfrm>
            <a:off x="72008" y="3289077"/>
            <a:ext cx="2962934" cy="76944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3832"/>
            <a:r>
              <a:rPr lang="it-IT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Low-latency</a:t>
            </a:r>
            <a:r>
              <a:rPr lang="it-IT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Search</a:t>
            </a:r>
            <a:r>
              <a:rPr lang="it-IT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3832"/>
            <a:r>
              <a:rPr lang="it-IT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to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identify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the GW-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candidates</a:t>
            </a:r>
            <a:endParaRPr lang="it-IT" sz="16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defTabSz="913832"/>
            <a:endParaRPr lang="it-IT" sz="800" b="1" dirty="0">
              <a:solidFill>
                <a:srgbClr val="008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sp>
        <p:nvSpPr>
          <p:cNvPr id="83" name="CasellaDiTesto 82"/>
          <p:cNvSpPr txBox="1"/>
          <p:nvPr/>
        </p:nvSpPr>
        <p:spPr>
          <a:xfrm>
            <a:off x="3940861" y="3437510"/>
            <a:ext cx="3078607" cy="1738937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>
            <a:noFill/>
          </a:ln>
        </p:spPr>
        <p:txBody>
          <a:bodyPr wrap="square" rtlCol="0">
            <a:spAutoFit/>
          </a:bodyPr>
          <a:lstStyle/>
          <a:p>
            <a:pPr defTabSz="913832"/>
            <a:r>
              <a:rPr lang="it-IT" sz="2200" b="1" dirty="0">
                <a:solidFill>
                  <a:srgbClr val="008000"/>
                </a:solidFill>
                <a:latin typeface="Calibri"/>
              </a:rPr>
              <a:t>  </a:t>
            </a:r>
            <a:r>
              <a:rPr lang="it-IT" b="1" dirty="0">
                <a:solidFill>
                  <a:srgbClr val="008000"/>
                </a:solidFill>
                <a:latin typeface="Arial" pitchFamily="34" charset="0"/>
                <a:cs typeface="Arial" pitchFamily="34" charset="0"/>
              </a:rPr>
              <a:t>Software to</a:t>
            </a:r>
          </a:p>
          <a:p>
            <a:pPr defTabSz="913832"/>
            <a:endParaRPr lang="it-IT" sz="5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defTabSz="913832">
              <a:buFont typeface="Arial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select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statistically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significant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 </a:t>
            </a:r>
          </a:p>
          <a:p>
            <a:pPr defTabSz="913832"/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triggers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wrt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background</a:t>
            </a:r>
          </a:p>
          <a:p>
            <a:pPr defTabSz="913832">
              <a:buFont typeface="Arial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c</a:t>
            </a:r>
            <a:r>
              <a:rPr lang="it-IT" sz="1600" dirty="0" err="1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heck</a:t>
            </a:r>
            <a:r>
              <a:rPr lang="it-IT" sz="1600" dirty="0" smtClean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detector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sanity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and  </a:t>
            </a:r>
          </a:p>
          <a:p>
            <a:pPr defTabSz="913832"/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 data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quality</a:t>
            </a:r>
            <a:endParaRPr lang="it-IT" sz="500" dirty="0">
              <a:solidFill>
                <a:srgbClr val="000000"/>
              </a:solidFill>
              <a:latin typeface="Arial" pitchFamily="34" charset="0"/>
              <a:cs typeface="Arial" pitchFamily="34" charset="0"/>
            </a:endParaRPr>
          </a:p>
          <a:p>
            <a:pPr defTabSz="913832">
              <a:buFont typeface="Arial" pitchFamily="34" charset="0"/>
              <a:buChar char="•"/>
            </a:pP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determine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source </a:t>
            </a:r>
            <a:r>
              <a:rPr lang="it-IT" sz="1600" dirty="0" err="1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localization</a:t>
            </a:r>
            <a:r>
              <a:rPr lang="it-IT" sz="1600" dirty="0">
                <a:solidFill>
                  <a:srgbClr val="000000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84" name="Rettangolo 83"/>
          <p:cNvSpPr/>
          <p:nvPr/>
        </p:nvSpPr>
        <p:spPr>
          <a:xfrm>
            <a:off x="5580112" y="2805179"/>
            <a:ext cx="1946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b="1" dirty="0" err="1">
                <a:solidFill>
                  <a:srgbClr val="0000CC"/>
                </a:solidFill>
                <a:latin typeface="Comic Sans MS" pitchFamily="66" charset="0"/>
              </a:rPr>
              <a:t>Event</a:t>
            </a:r>
            <a:r>
              <a:rPr lang="it-IT" b="1" dirty="0">
                <a:solidFill>
                  <a:srgbClr val="0000CC"/>
                </a:solidFill>
                <a:latin typeface="Comic Sans MS" pitchFamily="66" charset="0"/>
              </a:rPr>
              <a:t> </a:t>
            </a:r>
            <a:r>
              <a:rPr lang="it-IT" b="1" dirty="0" err="1">
                <a:solidFill>
                  <a:srgbClr val="0000CC"/>
                </a:solidFill>
                <a:latin typeface="Comic Sans MS" pitchFamily="66" charset="0"/>
              </a:rPr>
              <a:t>validation</a:t>
            </a:r>
            <a:endParaRPr lang="it-IT" b="1" dirty="0">
              <a:solidFill>
                <a:srgbClr val="0000CC"/>
              </a:solidFill>
              <a:latin typeface="Comic Sans MS" pitchFamily="66" charset="0"/>
            </a:endParaRPr>
          </a:p>
        </p:txBody>
      </p:sp>
      <p:cxnSp>
        <p:nvCxnSpPr>
          <p:cNvPr id="86" name="Connettore 2 85"/>
          <p:cNvCxnSpPr/>
          <p:nvPr/>
        </p:nvCxnSpPr>
        <p:spPr>
          <a:xfrm flipH="1">
            <a:off x="1331640" y="2293920"/>
            <a:ext cx="792088" cy="1006371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1" name="Connettore 2 90"/>
          <p:cNvCxnSpPr/>
          <p:nvPr/>
        </p:nvCxnSpPr>
        <p:spPr>
          <a:xfrm>
            <a:off x="3557380" y="2301789"/>
            <a:ext cx="711696" cy="1069995"/>
          </a:xfrm>
          <a:prstGeom prst="straightConnector1">
            <a:avLst/>
          </a:prstGeom>
          <a:ln w="28575"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Rettangolo 1"/>
          <p:cNvSpPr/>
          <p:nvPr/>
        </p:nvSpPr>
        <p:spPr>
          <a:xfrm>
            <a:off x="0" y="17292"/>
            <a:ext cx="7983671" cy="70788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 defTabSz="913832"/>
            <a:r>
              <a:rPr lang="en-US" sz="2000" b="1" i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Low-latency GW data analysis pipelines to promptly identify GW candidates and send GW alert to obtain EM observations </a:t>
            </a:r>
          </a:p>
        </p:txBody>
      </p:sp>
      <p:grpSp>
        <p:nvGrpSpPr>
          <p:cNvPr id="42" name="Group 26"/>
          <p:cNvGrpSpPr>
            <a:grpSpLocks/>
          </p:cNvGrpSpPr>
          <p:nvPr/>
        </p:nvGrpSpPr>
        <p:grpSpPr bwMode="auto">
          <a:xfrm>
            <a:off x="39937" y="782628"/>
            <a:ext cx="766944" cy="297621"/>
            <a:chOff x="4800" y="3408"/>
            <a:chExt cx="672" cy="286"/>
          </a:xfrm>
        </p:grpSpPr>
        <p:sp>
          <p:nvSpPr>
            <p:cNvPr id="43" name="Rectangle 11"/>
            <p:cNvSpPr>
              <a:spLocks noChangeArrowheads="1"/>
            </p:cNvSpPr>
            <p:nvPr/>
          </p:nvSpPr>
          <p:spPr bwMode="auto">
            <a:xfrm>
              <a:off x="4848" y="3408"/>
              <a:ext cx="528" cy="192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14554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2200" dirty="0">
                <a:solidFill>
                  <a:srgbClr val="FFFFFF"/>
                </a:solidFill>
                <a:latin typeface="Times New Roman" pitchFamily="18" charset="0"/>
                <a:cs typeface="Lucida Sans Unicode" pitchFamily="34" charset="0"/>
              </a:endParaRPr>
            </a:p>
          </p:txBody>
        </p:sp>
        <p:pic>
          <p:nvPicPr>
            <p:cNvPr id="47" name="Picture 18" descr="LSC_Logo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800" y="3408"/>
              <a:ext cx="67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55" name="Picture 1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891050" y="776275"/>
            <a:ext cx="1334858" cy="2898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9" name="Picture 3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7956376" y="-27383"/>
            <a:ext cx="1220359" cy="8641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2" name="Immagine 61" descr="gw150914-localization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98379" y="1546041"/>
            <a:ext cx="1528748" cy="1528748"/>
          </a:xfrm>
          <a:prstGeom prst="rect">
            <a:avLst/>
          </a:prstGeom>
        </p:spPr>
      </p:pic>
      <p:pic>
        <p:nvPicPr>
          <p:cNvPr id="68" name="Picture 9"/>
          <p:cNvPicPr>
            <a:picLocks noChangeAspect="1" noChangeArrowheads="1"/>
          </p:cNvPicPr>
          <p:nvPr/>
        </p:nvPicPr>
        <p:blipFill rotWithShape="1">
          <a:blip r:embed="rId15" cstate="print"/>
          <a:srcRect t="7800" r="7941"/>
          <a:stretch/>
        </p:blipFill>
        <p:spPr bwMode="auto">
          <a:xfrm>
            <a:off x="683934" y="2289815"/>
            <a:ext cx="715020" cy="452648"/>
          </a:xfrm>
          <a:prstGeom prst="rect">
            <a:avLst/>
          </a:prstGeom>
          <a:solidFill>
            <a:schemeClr val="tx1">
              <a:lumMod val="50000"/>
            </a:scheme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/>
        </p:spPr>
      </p:pic>
      <p:sp>
        <p:nvSpPr>
          <p:cNvPr id="73" name="CasellaDiTesto 42"/>
          <p:cNvSpPr txBox="1">
            <a:spLocks noChangeArrowheads="1"/>
          </p:cNvSpPr>
          <p:nvPr/>
        </p:nvSpPr>
        <p:spPr bwMode="auto">
          <a:xfrm>
            <a:off x="621817" y="2721863"/>
            <a:ext cx="705129" cy="33855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it-IT" sz="1600" b="1" dirty="0" err="1">
                <a:solidFill>
                  <a:srgbClr val="000099"/>
                </a:solidFill>
                <a:latin typeface="Arial" charset="0"/>
                <a:cs typeface="Arial" charset="0"/>
              </a:rPr>
              <a:t>Virgo</a:t>
            </a:r>
            <a:endParaRPr lang="it-IT" sz="1600" b="1" dirty="0">
              <a:solidFill>
                <a:srgbClr val="000099"/>
              </a:solidFill>
              <a:latin typeface="Arial" charset="0"/>
              <a:cs typeface="Arial" charset="0"/>
            </a:endParaRPr>
          </a:p>
        </p:txBody>
      </p:sp>
      <p:pic>
        <p:nvPicPr>
          <p:cNvPr id="80" name="Picture 3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577" b="8598"/>
          <a:stretch>
            <a:fillRect/>
          </a:stretch>
        </p:blipFill>
        <p:spPr bwMode="auto">
          <a:xfrm>
            <a:off x="820634" y="4944512"/>
            <a:ext cx="827088" cy="72000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10577" b="8598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1" name="Picture 4"/>
          <p:cNvPicPr>
            <a:picLocks noChangeAspect="1" noChangeArrowheads="1"/>
          </p:cNvPicPr>
          <p:nvPr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9" y="4944512"/>
            <a:ext cx="719016" cy="705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5" name="Picture 5"/>
          <p:cNvPicPr>
            <a:picLocks noChangeAspect="1" noChangeArrowheads="1"/>
          </p:cNvPicPr>
          <p:nvPr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705" t="45653"/>
          <a:stretch>
            <a:fillRect/>
          </a:stretch>
        </p:blipFill>
        <p:spPr bwMode="auto">
          <a:xfrm>
            <a:off x="791025" y="4127162"/>
            <a:ext cx="889710" cy="6955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 l="-705" t="45653"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pic>
        <p:nvPicPr>
          <p:cNvPr id="87" name="Picture 6"/>
          <p:cNvPicPr>
            <a:picLocks noChangeAspect="1" noChangeArrowheads="1"/>
          </p:cNvPicPr>
          <p:nvPr/>
        </p:nvPicPr>
        <p:blipFill>
          <a:blip r:embed="rId1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08" y="4127162"/>
            <a:ext cx="719017" cy="68837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blipFill dpi="0" rotWithShape="0">
                  <a:blip/>
                  <a:srcRect/>
                  <a:stretch>
                    <a:fillRect/>
                  </a:stretch>
                </a:blipFill>
              </a14:hiddenFill>
            </a:ext>
            <a:ext uri="{91240B29-F687-4f45-9708-019B960494DF}">
              <a14:hiddenLine xmlns:a14="http://schemas.microsoft.com/office/drawing/2010/main" w="9525" cap="flat">
                <a:solidFill>
                  <a:srgbClr val="000000"/>
                </a:solidFill>
                <a:round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4" name="Rettangolo 3"/>
          <p:cNvSpPr/>
          <p:nvPr/>
        </p:nvSpPr>
        <p:spPr>
          <a:xfrm>
            <a:off x="1640125" y="4201540"/>
            <a:ext cx="1712127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Unmodeled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GW</a:t>
            </a:r>
          </a:p>
          <a:p>
            <a:pPr algn="ctr"/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burst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search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90" name="Rettangolo 89"/>
          <p:cNvSpPr/>
          <p:nvPr/>
        </p:nvSpPr>
        <p:spPr>
          <a:xfrm>
            <a:off x="1557524" y="4929583"/>
            <a:ext cx="252392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Matched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filter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with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waveforms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of compact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binary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1600" b="1" dirty="0" err="1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coalescence</a:t>
            </a:r>
            <a:r>
              <a:rPr lang="it-IT" sz="1600" b="1" dirty="0">
                <a:solidFill>
                  <a:srgbClr val="800000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54" name="Immagine 53" descr="1195424442512928781chronometre_lalanne_laur_01.svg.med.png"/>
          <p:cNvPicPr>
            <a:picLocks noChangeAspect="1"/>
          </p:cNvPicPr>
          <p:nvPr/>
        </p:nvPicPr>
        <p:blipFill>
          <a:blip r:embed="rId20" cstate="print">
            <a:lum bright="-18000" contrast="33000"/>
          </a:blip>
          <a:stretch>
            <a:fillRect/>
          </a:stretch>
        </p:blipFill>
        <p:spPr>
          <a:xfrm>
            <a:off x="369509" y="5657505"/>
            <a:ext cx="504616" cy="638755"/>
          </a:xfrm>
          <a:prstGeom prst="rect">
            <a:avLst/>
          </a:prstGeom>
        </p:spPr>
      </p:pic>
      <p:cxnSp>
        <p:nvCxnSpPr>
          <p:cNvPr id="56" name="Connettore 2 55"/>
          <p:cNvCxnSpPr/>
          <p:nvPr/>
        </p:nvCxnSpPr>
        <p:spPr bwMode="auto">
          <a:xfrm>
            <a:off x="1083927" y="6043995"/>
            <a:ext cx="2984017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7" name="CasellaDiTesto 56"/>
          <p:cNvSpPr txBox="1"/>
          <p:nvPr/>
        </p:nvSpPr>
        <p:spPr>
          <a:xfrm>
            <a:off x="4067944" y="5771214"/>
            <a:ext cx="201622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a </a:t>
            </a:r>
            <a:r>
              <a:rPr lang="it-IT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few</a:t>
            </a:r>
            <a:r>
              <a:rPr lang="it-IT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it-IT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cxnSp>
        <p:nvCxnSpPr>
          <p:cNvPr id="74" name="Connettore 2 73"/>
          <p:cNvCxnSpPr/>
          <p:nvPr/>
        </p:nvCxnSpPr>
        <p:spPr bwMode="auto">
          <a:xfrm flipV="1">
            <a:off x="5580112" y="6027062"/>
            <a:ext cx="1997166" cy="16933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76" name="CasellaDiTesto 75"/>
          <p:cNvSpPr txBox="1"/>
          <p:nvPr/>
        </p:nvSpPr>
        <p:spPr>
          <a:xfrm>
            <a:off x="7577278" y="5771214"/>
            <a:ext cx="145921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15/30 </a:t>
            </a:r>
            <a:r>
              <a:rPr lang="it-IT" sz="2000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min</a:t>
            </a:r>
            <a:r>
              <a:rPr lang="it-IT" sz="2000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</a:t>
            </a:r>
          </a:p>
        </p:txBody>
      </p:sp>
      <p:sp>
        <p:nvSpPr>
          <p:cNvPr id="7" name="CasellaDiTesto 6"/>
          <p:cNvSpPr txBox="1"/>
          <p:nvPr/>
        </p:nvSpPr>
        <p:spPr>
          <a:xfrm>
            <a:off x="13917" y="6434667"/>
            <a:ext cx="3295250" cy="369332"/>
          </a:xfrm>
          <a:prstGeom prst="rect">
            <a:avLst/>
          </a:prstGeom>
          <a:solidFill>
            <a:srgbClr val="EBF1DE"/>
          </a:solidFill>
        </p:spPr>
        <p:txBody>
          <a:bodyPr wrap="square" rtlCol="0">
            <a:spAutoFit/>
          </a:bodyPr>
          <a:lstStyle/>
          <a:p>
            <a:r>
              <a:rPr lang="it-IT" b="1" dirty="0" err="1">
                <a:solidFill>
                  <a:srgbClr val="008000"/>
                </a:solidFill>
                <a:latin typeface="Arial"/>
                <a:cs typeface="Arial"/>
              </a:rPr>
              <a:t>Parameter</a:t>
            </a:r>
            <a:r>
              <a:rPr lang="it-IT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srgbClr val="008000"/>
                </a:solidFill>
                <a:latin typeface="Arial"/>
                <a:cs typeface="Arial"/>
              </a:rPr>
              <a:t>estimation</a:t>
            </a:r>
            <a:r>
              <a:rPr lang="it-IT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srgbClr val="008000"/>
                </a:solidFill>
                <a:latin typeface="Arial"/>
                <a:cs typeface="Arial"/>
              </a:rPr>
              <a:t>codes</a:t>
            </a:r>
            <a:endParaRPr lang="it-IT" b="1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cxnSp>
        <p:nvCxnSpPr>
          <p:cNvPr id="92" name="Connettore 2 91"/>
          <p:cNvCxnSpPr/>
          <p:nvPr/>
        </p:nvCxnSpPr>
        <p:spPr bwMode="auto">
          <a:xfrm flipV="1">
            <a:off x="3309167" y="6651655"/>
            <a:ext cx="1347513" cy="1544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93" name="Rettangolo 92"/>
          <p:cNvSpPr/>
          <p:nvPr/>
        </p:nvSpPr>
        <p:spPr>
          <a:xfrm>
            <a:off x="6481530" y="6191572"/>
            <a:ext cx="2554966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sz="2000" b="1" dirty="0">
                <a:solidFill>
                  <a:srgbClr val="000099"/>
                </a:solidFill>
                <a:latin typeface="Chalkboard"/>
                <a:cs typeface="Chalkboard"/>
              </a:rPr>
              <a:t>GW candidate </a:t>
            </a:r>
            <a:r>
              <a:rPr lang="it-IT" sz="2000" b="1" dirty="0" err="1">
                <a:solidFill>
                  <a:srgbClr val="000099"/>
                </a:solidFill>
                <a:latin typeface="Chalkboard"/>
                <a:cs typeface="Chalkboard"/>
              </a:rPr>
              <a:t>updates</a:t>
            </a:r>
            <a:endParaRPr lang="it-IT" sz="2000" b="1" dirty="0">
              <a:solidFill>
                <a:srgbClr val="000099"/>
              </a:solidFill>
              <a:latin typeface="Chalkboard"/>
              <a:cs typeface="Chalkboard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656680" y="6417734"/>
            <a:ext cx="178359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b="1" dirty="0" err="1">
                <a:solidFill>
                  <a:srgbClr val="0000FF"/>
                </a:solidFill>
                <a:latin typeface="Arial"/>
                <a:cs typeface="Arial"/>
              </a:rPr>
              <a:t>Hours,days</a:t>
            </a:r>
            <a:endParaRPr lang="it-IT" sz="20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cxnSp>
        <p:nvCxnSpPr>
          <p:cNvPr id="94" name="Connettore 2 93"/>
          <p:cNvCxnSpPr/>
          <p:nvPr/>
        </p:nvCxnSpPr>
        <p:spPr bwMode="auto">
          <a:xfrm>
            <a:off x="6296818" y="6669325"/>
            <a:ext cx="520158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pic>
        <p:nvPicPr>
          <p:cNvPr id="20" name="Immagine 19" descr="GCN.png"/>
          <p:cNvPicPr>
            <a:picLocks noChangeAspect="1"/>
          </p:cNvPicPr>
          <p:nvPr/>
        </p:nvPicPr>
        <p:blipFill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8304" y="3454443"/>
            <a:ext cx="1601692" cy="1221524"/>
          </a:xfrm>
          <a:prstGeom prst="rect">
            <a:avLst/>
          </a:prstGeom>
        </p:spPr>
      </p:pic>
      <p:sp>
        <p:nvSpPr>
          <p:cNvPr id="52" name="CasellaDiTesto 51"/>
          <p:cNvSpPr txBox="1"/>
          <p:nvPr/>
        </p:nvSpPr>
        <p:spPr>
          <a:xfrm>
            <a:off x="2339752" y="759772"/>
            <a:ext cx="4676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rgbClr val="000090"/>
                </a:solidFill>
              </a:rPr>
              <a:t>Branchesi 2016 on </a:t>
            </a:r>
            <a:r>
              <a:rPr lang="it-IT" sz="1400" dirty="0" err="1" smtClean="0">
                <a:solidFill>
                  <a:srgbClr val="000090"/>
                </a:solidFill>
              </a:rPr>
              <a:t>behalf</a:t>
            </a:r>
            <a:r>
              <a:rPr lang="it-IT" sz="1400" dirty="0" smtClean="0">
                <a:solidFill>
                  <a:srgbClr val="000090"/>
                </a:solidFill>
              </a:rPr>
              <a:t>  of LVC, Ricap2016 conference</a:t>
            </a:r>
            <a:endParaRPr lang="it-IT" sz="1400" dirty="0">
              <a:solidFill>
                <a:srgbClr val="00009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0864272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2" grpId="0" animBg="1"/>
      <p:bldP spid="83" grpId="0" animBg="1"/>
      <p:bldP spid="4" grpId="0"/>
      <p:bldP spid="90" grpId="0"/>
      <p:bldP spid="57" grpId="0"/>
      <p:bldP spid="76" grpId="0"/>
      <p:bldP spid="7" grpId="0" animBg="1"/>
      <p:bldP spid="93" grpId="0"/>
      <p:bldP spid="8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39174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160671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321341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482013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642684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803356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964025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124698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285368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sz="2400" dirty="0" smtClean="0">
                <a:latin typeface="Chalkduster"/>
                <a:cs typeface="Chalkduster"/>
              </a:rPr>
              <a:t>Parameters of the BBH systems</a:t>
            </a:r>
            <a:endParaRPr lang="en-US" sz="2400" dirty="0">
              <a:latin typeface="Chalkduster"/>
              <a:cs typeface="Chalkduster"/>
            </a:endParaRPr>
          </a:p>
        </p:txBody>
      </p:sp>
      <p:pic>
        <p:nvPicPr>
          <p:cNvPr id="7" name="Immagine 6" descr="Schermata 2016-06-15 alle 15.13.23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3633" y="812800"/>
            <a:ext cx="3564388" cy="2565400"/>
          </a:xfrm>
          <a:prstGeom prst="rect">
            <a:avLst/>
          </a:prstGeom>
        </p:spPr>
      </p:pic>
      <p:sp>
        <p:nvSpPr>
          <p:cNvPr id="11" name="CasellaDiTesto 10"/>
          <p:cNvSpPr txBox="1"/>
          <p:nvPr/>
        </p:nvSpPr>
        <p:spPr>
          <a:xfrm>
            <a:off x="5164667" y="1076990"/>
            <a:ext cx="3183466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2200" b="0" i="0" u="none" strike="noStrike" cap="none" spc="0" normalizeH="0" baseline="0" dirty="0" smtClean="0">
                <a:ln>
                  <a:noFill/>
                </a:ln>
                <a:solidFill>
                  <a:srgbClr val="3EB8FF"/>
                </a:solidFill>
                <a:effectLst/>
                <a:uFillTx/>
                <a:latin typeface="Chalkduster"/>
                <a:cs typeface="Chalkduster"/>
                <a:sym typeface="Helvetica Light"/>
              </a:rPr>
              <a:t>Component </a:t>
            </a:r>
            <a:r>
              <a:rPr lang="it-IT" sz="2200" dirty="0" err="1">
                <a:solidFill>
                  <a:srgbClr val="3EB8FF"/>
                </a:solidFill>
                <a:latin typeface="Chalkduster"/>
                <a:cs typeface="Chalkduster"/>
                <a:sym typeface="Helvetica Light"/>
              </a:rPr>
              <a:t>m</a:t>
            </a:r>
            <a:r>
              <a:rPr kumimoji="0" lang="it-IT" sz="2200" b="0" i="0" u="none" strike="noStrike" cap="none" spc="0" normalizeH="0" baseline="0" dirty="0" err="1" smtClean="0">
                <a:ln>
                  <a:noFill/>
                </a:ln>
                <a:solidFill>
                  <a:srgbClr val="3EB8FF"/>
                </a:solidFill>
                <a:effectLst/>
                <a:uFillTx/>
                <a:latin typeface="Chalkduster"/>
                <a:cs typeface="Chalkduster"/>
                <a:sym typeface="Helvetica Light"/>
              </a:rPr>
              <a:t>asses</a:t>
            </a:r>
            <a:endParaRPr kumimoji="0" lang="it-IT" sz="2200" b="0" i="0" u="none" strike="noStrike" cap="none" spc="0" normalizeH="0" baseline="0" dirty="0">
              <a:ln>
                <a:noFill/>
              </a:ln>
              <a:solidFill>
                <a:srgbClr val="3EB8FF"/>
              </a:solidFill>
              <a:effectLst/>
              <a:uFillTx/>
              <a:latin typeface="Chalkduster"/>
              <a:cs typeface="Chalkduster"/>
              <a:sym typeface="Helvetica Light"/>
            </a:endParaRPr>
          </a:p>
        </p:txBody>
      </p:sp>
      <p:cxnSp>
        <p:nvCxnSpPr>
          <p:cNvPr id="13" name="Connettore 2 12"/>
          <p:cNvCxnSpPr/>
          <p:nvPr/>
        </p:nvCxnSpPr>
        <p:spPr>
          <a:xfrm flipH="1">
            <a:off x="4047066" y="1608667"/>
            <a:ext cx="1117601" cy="330097"/>
          </a:xfrm>
          <a:prstGeom prst="straightConnector1">
            <a:avLst/>
          </a:prstGeom>
          <a:noFill/>
          <a:ln w="57150" cap="flat" cmpd="sng">
            <a:solidFill>
              <a:srgbClr val="3EB8FF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15" name="Immagine 14" descr="Schermata 2016-06-15 alle 15.22.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333" y="4016279"/>
            <a:ext cx="3623733" cy="372168"/>
          </a:xfrm>
          <a:prstGeom prst="rect">
            <a:avLst/>
          </a:prstGeom>
        </p:spPr>
      </p:pic>
      <p:pic>
        <p:nvPicPr>
          <p:cNvPr id="16" name="Immagine 15" descr="Schermata 2016-06-15 alle 15.21.4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8531" y="4403006"/>
            <a:ext cx="3759200" cy="786363"/>
          </a:xfrm>
          <a:prstGeom prst="rect">
            <a:avLst/>
          </a:prstGeom>
        </p:spPr>
      </p:pic>
      <p:pic>
        <p:nvPicPr>
          <p:cNvPr id="17" name="Immagine 16" descr="Black Hole Mass Chart R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04735" y="2418080"/>
            <a:ext cx="5020734" cy="4016587"/>
          </a:xfrm>
          <a:prstGeom prst="rect">
            <a:avLst/>
          </a:prstGeom>
          <a:ln w="38100" cmpd="sng">
            <a:solidFill>
              <a:schemeClr val="tx1"/>
            </a:solidFill>
          </a:ln>
        </p:spPr>
      </p:pic>
      <p:sp>
        <p:nvSpPr>
          <p:cNvPr id="2" name="Rettangolo 1"/>
          <p:cNvSpPr/>
          <p:nvPr/>
        </p:nvSpPr>
        <p:spPr>
          <a:xfrm>
            <a:off x="84665" y="6434668"/>
            <a:ext cx="423333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smtClean="0"/>
              <a:t>LVC 2016 </a:t>
            </a:r>
            <a:r>
              <a:rPr lang="hu-HU" dirty="0"/>
              <a:t>Phys. Rev. Lett. 116, 241103 </a:t>
            </a:r>
            <a:endParaRPr lang="it-IT" dirty="0"/>
          </a:p>
        </p:txBody>
      </p:sp>
      <p:sp>
        <p:nvSpPr>
          <p:cNvPr id="3" name="Rettangolo 2"/>
          <p:cNvSpPr/>
          <p:nvPr/>
        </p:nvSpPr>
        <p:spPr>
          <a:xfrm>
            <a:off x="84665" y="6065335"/>
            <a:ext cx="2492990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  <a:cs typeface="Helvetica"/>
              </a:rPr>
              <a:t>LVC arXiv</a:t>
            </a:r>
            <a:r>
              <a:rPr lang="it-IT" dirty="0">
                <a:solidFill>
                  <a:srgbClr val="FFFFFF"/>
                </a:solidFill>
                <a:cs typeface="Helvetica"/>
              </a:rPr>
              <a:t>:1606.04856 </a:t>
            </a:r>
          </a:p>
        </p:txBody>
      </p:sp>
    </p:spTree>
    <p:extLst>
      <p:ext uri="{BB962C8B-B14F-4D97-AF65-F5344CB8AC3E}">
        <p14:creationId xmlns:p14="http://schemas.microsoft.com/office/powerpoint/2010/main" val="4103958968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-2738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Hunt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the elusive EM-</a:t>
            </a:r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counterpart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!  </a:t>
            </a:r>
            <a:endParaRPr lang="it-IT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04925" y="1059445"/>
            <a:ext cx="252028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Wide-field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endParaRPr lang="it-IT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FOV &gt;1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sq.degree</a:t>
            </a:r>
            <a:endParaRPr lang="it-IT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148941" y="2451404"/>
            <a:ext cx="23762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rgbClr val="3EB8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“Fast” and “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” software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select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 sample of candidate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counterparts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004925" y="4379274"/>
            <a:ext cx="25922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cmpd="sng">
            <a:solidFill>
              <a:srgbClr val="01E403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characterize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he candidate nature </a:t>
            </a:r>
            <a:endParaRPr lang="it-IT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73485" y="5955989"/>
            <a:ext cx="169168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EM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Counterpart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Immagine 14" descr="ELT_v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989" y="4010752"/>
            <a:ext cx="2232248" cy="14872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6" name="Immagine 46" descr="Computer carto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941" y="2636207"/>
            <a:ext cx="926997" cy="98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20060324_26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6053" y="2550267"/>
            <a:ext cx="720080" cy="1003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1070045" y="4082760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ELT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150165" y="4433508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VLT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ccia in giù 19"/>
          <p:cNvSpPr/>
          <p:nvPr/>
        </p:nvSpPr>
        <p:spPr>
          <a:xfrm>
            <a:off x="4085045" y="1851533"/>
            <a:ext cx="288032" cy="432048"/>
          </a:xfrm>
          <a:prstGeom prst="downArrow">
            <a:avLst/>
          </a:prstGeom>
          <a:solidFill>
            <a:srgbClr val="3E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reccia in giù 23"/>
          <p:cNvSpPr/>
          <p:nvPr/>
        </p:nvSpPr>
        <p:spPr>
          <a:xfrm>
            <a:off x="4085045" y="5451933"/>
            <a:ext cx="288032" cy="432048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Immagine 24" descr="index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9072" y="889476"/>
            <a:ext cx="1351037" cy="1351037"/>
          </a:xfrm>
          <a:prstGeom prst="rect">
            <a:avLst/>
          </a:prstGeom>
        </p:spPr>
      </p:pic>
      <p:pic>
        <p:nvPicPr>
          <p:cNvPr id="26" name="Picture 20" descr="telescope-color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5352" y="1465540"/>
            <a:ext cx="436565" cy="602158"/>
          </a:xfrm>
          <a:prstGeom prst="rect">
            <a:avLst/>
          </a:prstGeom>
        </p:spPr>
      </p:pic>
      <p:cxnSp>
        <p:nvCxnSpPr>
          <p:cNvPr id="28" name="Connettore 2 27"/>
          <p:cNvCxnSpPr/>
          <p:nvPr/>
        </p:nvCxnSpPr>
        <p:spPr>
          <a:xfrm flipV="1">
            <a:off x="791917" y="961484"/>
            <a:ext cx="288032" cy="504056"/>
          </a:xfrm>
          <a:prstGeom prst="straightConnector1">
            <a:avLst/>
          </a:prstGeom>
          <a:ln w="38100" cmpd="sng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758389" y="1969596"/>
            <a:ext cx="360040" cy="216024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ccia in giù 28"/>
          <p:cNvSpPr/>
          <p:nvPr/>
        </p:nvSpPr>
        <p:spPr>
          <a:xfrm>
            <a:off x="4085045" y="3766721"/>
            <a:ext cx="288032" cy="432048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048672" y="6600254"/>
            <a:ext cx="262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endParaRPr lang="it-IT" sz="16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6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en-US" sz="16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5933231" y="769044"/>
            <a:ext cx="2859633" cy="144655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Not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 easy to cover </a:t>
            </a:r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hundreds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 of </a:t>
            </a:r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square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degrees</a:t>
            </a:r>
            <a:r>
              <a:rPr lang="it-IT" sz="2200" dirty="0">
                <a:solidFill>
                  <a:srgbClr val="FF0000"/>
                </a:solidFill>
                <a:latin typeface="Arial"/>
                <a:cs typeface="Arial"/>
              </a:rPr>
              <a:t> 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with FOV 1-10 </a:t>
            </a:r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sq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. </a:t>
            </a:r>
            <a:r>
              <a:rPr lang="it-IT" sz="2200" dirty="0" err="1" smtClean="0">
                <a:solidFill>
                  <a:srgbClr val="FF0000"/>
                </a:solidFill>
                <a:latin typeface="Arial"/>
                <a:cs typeface="Arial"/>
              </a:rPr>
              <a:t>degrees</a:t>
            </a:r>
            <a:r>
              <a:rPr lang="it-IT" sz="2200" dirty="0" smtClean="0">
                <a:solidFill>
                  <a:srgbClr val="FF0000"/>
                </a:solidFill>
                <a:latin typeface="Arial"/>
                <a:cs typeface="Arial"/>
              </a:rPr>
              <a:t>!</a:t>
            </a:r>
            <a:endParaRPr lang="it-IT" sz="2200" dirty="0">
              <a:solidFill>
                <a:srgbClr val="FF0000"/>
              </a:solidFill>
              <a:latin typeface="Arial"/>
              <a:cs typeface="Arial"/>
            </a:endParaRPr>
          </a:p>
        </p:txBody>
      </p:sp>
      <p:sp>
        <p:nvSpPr>
          <p:cNvPr id="2" name="Freccia giù 1"/>
          <p:cNvSpPr/>
          <p:nvPr/>
        </p:nvSpPr>
        <p:spPr>
          <a:xfrm>
            <a:off x="7176672" y="2451404"/>
            <a:ext cx="327086" cy="415918"/>
          </a:xfrm>
          <a:prstGeom prst="downArrow">
            <a:avLst/>
          </a:prstGeom>
          <a:solidFill>
            <a:srgbClr val="FF0000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pic>
        <p:nvPicPr>
          <p:cNvPr id="22" name="Immagine 21" descr="original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10192" y="3063901"/>
            <a:ext cx="2667232" cy="1349704"/>
          </a:xfrm>
          <a:prstGeom prst="rect">
            <a:avLst/>
          </a:prstGeom>
        </p:spPr>
      </p:pic>
      <p:sp>
        <p:nvSpPr>
          <p:cNvPr id="10" name="CasellaDiTesto 9"/>
          <p:cNvSpPr txBox="1"/>
          <p:nvPr/>
        </p:nvSpPr>
        <p:spPr>
          <a:xfrm>
            <a:off x="6029431" y="4656989"/>
            <a:ext cx="2744193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err="1" smtClean="0">
                <a:solidFill>
                  <a:schemeClr val="bg1"/>
                </a:solidFill>
                <a:latin typeface="Chalkduster"/>
                <a:cs typeface="Chalkduster"/>
              </a:rPr>
              <a:t>Galaxy-targeting</a:t>
            </a:r>
            <a:r>
              <a:rPr lang="it-IT" sz="20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Chalkduster"/>
                <a:cs typeface="Chalkduster"/>
              </a:rPr>
              <a:t>observational</a:t>
            </a:r>
            <a:r>
              <a:rPr lang="it-IT" sz="20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Chalkduster"/>
                <a:cs typeface="Chalkduster"/>
              </a:rPr>
              <a:t>strategy</a:t>
            </a:r>
            <a:endParaRPr lang="it-IT" sz="20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962773" y="5749273"/>
            <a:ext cx="3137931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Nissanke</a:t>
            </a:r>
            <a:r>
              <a:rPr lang="it-IT" dirty="0" smtClean="0">
                <a:solidFill>
                  <a:srgbClr val="FFFFFF"/>
                </a:solidFill>
              </a:rPr>
              <a:t> et al. 2013, </a:t>
            </a:r>
            <a:r>
              <a:rPr lang="it-IT" dirty="0" err="1" smtClean="0">
                <a:solidFill>
                  <a:srgbClr val="FFFFFF"/>
                </a:solidFill>
              </a:rPr>
              <a:t>ApJ</a:t>
            </a:r>
            <a:r>
              <a:rPr lang="it-IT" dirty="0" smtClean="0">
                <a:solidFill>
                  <a:srgbClr val="FFFFFF"/>
                </a:solidFill>
              </a:rPr>
              <a:t>, 767</a:t>
            </a:r>
          </a:p>
          <a:p>
            <a:r>
              <a:rPr lang="it-IT" dirty="0" err="1" smtClean="0">
                <a:solidFill>
                  <a:srgbClr val="FFFFFF"/>
                </a:solidFill>
              </a:rPr>
              <a:t>Aasi</a:t>
            </a:r>
            <a:r>
              <a:rPr lang="it-IT" dirty="0" smtClean="0">
                <a:solidFill>
                  <a:srgbClr val="FFFFFF"/>
                </a:solidFill>
              </a:rPr>
              <a:t> et al. 2014, </a:t>
            </a:r>
            <a:r>
              <a:rPr lang="it-IT" dirty="0" err="1" smtClean="0">
                <a:solidFill>
                  <a:srgbClr val="FFFFFF"/>
                </a:solidFill>
              </a:rPr>
              <a:t>ApJS</a:t>
            </a:r>
            <a:r>
              <a:rPr lang="it-IT" dirty="0" smtClean="0">
                <a:solidFill>
                  <a:srgbClr val="FFFFFF"/>
                </a:solidFill>
              </a:rPr>
              <a:t>, 211</a:t>
            </a:r>
          </a:p>
          <a:p>
            <a:r>
              <a:rPr lang="it-IT" dirty="0" err="1" smtClean="0">
                <a:solidFill>
                  <a:srgbClr val="FFFFFF"/>
                </a:solidFill>
              </a:rPr>
              <a:t>Gherels</a:t>
            </a:r>
            <a:r>
              <a:rPr lang="it-IT" dirty="0" smtClean="0">
                <a:solidFill>
                  <a:srgbClr val="FFFFFF"/>
                </a:solidFill>
              </a:rPr>
              <a:t> et al., 2016, </a:t>
            </a:r>
            <a:r>
              <a:rPr lang="it-IT" dirty="0" err="1" smtClean="0">
                <a:solidFill>
                  <a:srgbClr val="FFFFFF"/>
                </a:solidFill>
              </a:rPr>
              <a:t>ApJ</a:t>
            </a:r>
            <a:r>
              <a:rPr lang="it-IT" dirty="0" smtClean="0">
                <a:solidFill>
                  <a:srgbClr val="FFFFFF"/>
                </a:solidFill>
              </a:rPr>
              <a:t>, 820</a:t>
            </a:r>
            <a:endParaRPr lang="it-IT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638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animBg="1"/>
      <p:bldP spid="2" grpId="0" animBg="1"/>
      <p:bldP spid="10" grpId="0"/>
      <p:bldP spid="11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-2738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Hunt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the elusive EM-</a:t>
            </a:r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counterpart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!  </a:t>
            </a:r>
            <a:endParaRPr lang="it-IT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04925" y="1059445"/>
            <a:ext cx="252028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Wide-field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endParaRPr lang="it-IT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FOV &gt;1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sq.degree</a:t>
            </a:r>
            <a:endParaRPr lang="it-IT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148941" y="2451404"/>
            <a:ext cx="23762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rgbClr val="3EB8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“Fast” and “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” software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select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 sample of candidate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counterparts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004925" y="4379274"/>
            <a:ext cx="25922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cmpd="sng">
            <a:solidFill>
              <a:srgbClr val="01E403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characterize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he candidate nature </a:t>
            </a:r>
            <a:endParaRPr lang="it-IT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73485" y="5955989"/>
            <a:ext cx="169168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EM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Counterpart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Immagine 14" descr="ELT_v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989" y="4010752"/>
            <a:ext cx="2232248" cy="14872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6" name="Immagine 46" descr="Computer carto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941" y="2636207"/>
            <a:ext cx="926997" cy="98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20060324_26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6053" y="2550267"/>
            <a:ext cx="720080" cy="1003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1070045" y="4082760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ELT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150165" y="4433508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VLT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ccia in giù 19"/>
          <p:cNvSpPr/>
          <p:nvPr/>
        </p:nvSpPr>
        <p:spPr>
          <a:xfrm>
            <a:off x="4085045" y="1851533"/>
            <a:ext cx="288032" cy="432048"/>
          </a:xfrm>
          <a:prstGeom prst="downArrow">
            <a:avLst/>
          </a:prstGeom>
          <a:solidFill>
            <a:srgbClr val="3E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reccia in giù 23"/>
          <p:cNvSpPr/>
          <p:nvPr/>
        </p:nvSpPr>
        <p:spPr>
          <a:xfrm>
            <a:off x="4085045" y="5451933"/>
            <a:ext cx="288032" cy="432048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Immagine 24" descr="index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9072" y="889476"/>
            <a:ext cx="1351037" cy="1351037"/>
          </a:xfrm>
          <a:prstGeom prst="rect">
            <a:avLst/>
          </a:prstGeom>
        </p:spPr>
      </p:pic>
      <p:pic>
        <p:nvPicPr>
          <p:cNvPr id="26" name="Picture 20" descr="telescope-color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5352" y="1465540"/>
            <a:ext cx="436565" cy="602158"/>
          </a:xfrm>
          <a:prstGeom prst="rect">
            <a:avLst/>
          </a:prstGeom>
        </p:spPr>
      </p:pic>
      <p:cxnSp>
        <p:nvCxnSpPr>
          <p:cNvPr id="28" name="Connettore 2 27"/>
          <p:cNvCxnSpPr/>
          <p:nvPr/>
        </p:nvCxnSpPr>
        <p:spPr>
          <a:xfrm flipV="1">
            <a:off x="791917" y="961484"/>
            <a:ext cx="288032" cy="504056"/>
          </a:xfrm>
          <a:prstGeom prst="straightConnector1">
            <a:avLst/>
          </a:prstGeom>
          <a:ln w="38100" cmpd="sng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758389" y="1969596"/>
            <a:ext cx="360040" cy="216024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ccia in giù 28"/>
          <p:cNvSpPr/>
          <p:nvPr/>
        </p:nvSpPr>
        <p:spPr>
          <a:xfrm>
            <a:off x="4085045" y="3766721"/>
            <a:ext cx="288032" cy="432048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048672" y="6600254"/>
            <a:ext cx="262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endParaRPr lang="it-IT" sz="16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6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en-US" sz="16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695161" y="867005"/>
            <a:ext cx="3136185" cy="45550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FFFF00"/>
                </a:solidFill>
                <a:latin typeface="Chalkduster"/>
                <a:cs typeface="Chalkduster"/>
              </a:rPr>
              <a:t>Optical/NIR band</a:t>
            </a:r>
          </a:p>
          <a:p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600" b="1" dirty="0" smtClean="0">
                <a:solidFill>
                  <a:srgbClr val="3EB8FF"/>
                </a:solidFill>
                <a:latin typeface="Calibri"/>
              </a:rPr>
              <a:t>10</a:t>
            </a:r>
            <a:r>
              <a:rPr lang="it-IT" sz="2600" b="1" baseline="30000" dirty="0" smtClean="0">
                <a:solidFill>
                  <a:srgbClr val="3EB8FF"/>
                </a:solidFill>
                <a:latin typeface="Calibri"/>
              </a:rPr>
              <a:t>4</a:t>
            </a:r>
            <a:r>
              <a:rPr lang="it-IT" sz="2600" b="1" dirty="0" smtClean="0">
                <a:solidFill>
                  <a:srgbClr val="3EB8FF"/>
                </a:solidFill>
                <a:latin typeface="Calibri"/>
              </a:rPr>
              <a:t>-10</a:t>
            </a:r>
            <a:r>
              <a:rPr lang="it-IT" sz="2600" b="1" baseline="30000" dirty="0" smtClean="0">
                <a:solidFill>
                  <a:srgbClr val="3EB8FF"/>
                </a:solidFill>
                <a:latin typeface="Calibri"/>
              </a:rPr>
              <a:t>5</a:t>
            </a:r>
            <a:r>
              <a:rPr lang="it-IT" sz="2600" b="1" dirty="0" smtClean="0">
                <a:solidFill>
                  <a:srgbClr val="3EB8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variable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objects</a:t>
            </a:r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200" dirty="0">
                <a:solidFill>
                  <a:srgbClr val="FFFFFF"/>
                </a:solidFill>
                <a:latin typeface="Calibri"/>
              </a:rPr>
              <a:t>o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ver 100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sq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.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degrees</a:t>
            </a:r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Artifacts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and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many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astrophysical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contaminants</a:t>
            </a:r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A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few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tens</a:t>
            </a:r>
            <a:r>
              <a:rPr lang="it-IT" sz="2200" dirty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of</a:t>
            </a:r>
          </a:p>
          <a:p>
            <a:pPr algn="ctr"/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candidate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counterparts</a:t>
            </a:r>
            <a:endParaRPr lang="it-IT" sz="22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21" name="Freccia in giù 19"/>
          <p:cNvSpPr/>
          <p:nvPr/>
        </p:nvSpPr>
        <p:spPr>
          <a:xfrm>
            <a:off x="7046532" y="2561341"/>
            <a:ext cx="288032" cy="432048"/>
          </a:xfrm>
          <a:prstGeom prst="downArrow">
            <a:avLst/>
          </a:prstGeom>
          <a:solidFill>
            <a:srgbClr val="3E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2" name="Freccia in giù 28"/>
          <p:cNvSpPr/>
          <p:nvPr/>
        </p:nvSpPr>
        <p:spPr>
          <a:xfrm>
            <a:off x="7071279" y="4235705"/>
            <a:ext cx="288032" cy="432048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75702939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-2738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Hunt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the elusive EM-</a:t>
            </a:r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counterpart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!  </a:t>
            </a:r>
            <a:endParaRPr lang="it-IT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04925" y="1059445"/>
            <a:ext cx="252028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Wide-field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endParaRPr lang="it-IT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FOV &gt;1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sq.degree</a:t>
            </a:r>
            <a:endParaRPr lang="it-IT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148941" y="2451404"/>
            <a:ext cx="23762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rgbClr val="3EB8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“Fast” and “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” software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select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 sample of candidate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counterparts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004925" y="4379274"/>
            <a:ext cx="25922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cmpd="sng">
            <a:solidFill>
              <a:srgbClr val="01E403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characterize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he candidate nature </a:t>
            </a:r>
            <a:endParaRPr lang="it-IT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73485" y="5955989"/>
            <a:ext cx="169168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EM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Counterpart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Immagine 14" descr="ELT_v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989" y="4010752"/>
            <a:ext cx="2232248" cy="14872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6" name="Immagine 46" descr="Computer carto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941" y="2636207"/>
            <a:ext cx="926997" cy="98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20060324_26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6053" y="2550267"/>
            <a:ext cx="720080" cy="1003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1070045" y="4082760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ELT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150165" y="4433508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VLT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ccia in giù 19"/>
          <p:cNvSpPr/>
          <p:nvPr/>
        </p:nvSpPr>
        <p:spPr>
          <a:xfrm>
            <a:off x="4085045" y="1851533"/>
            <a:ext cx="288032" cy="432048"/>
          </a:xfrm>
          <a:prstGeom prst="downArrow">
            <a:avLst/>
          </a:prstGeom>
          <a:solidFill>
            <a:srgbClr val="3E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reccia in giù 23"/>
          <p:cNvSpPr/>
          <p:nvPr/>
        </p:nvSpPr>
        <p:spPr>
          <a:xfrm>
            <a:off x="4085045" y="5451933"/>
            <a:ext cx="288032" cy="432048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Immagine 24" descr="index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9072" y="889476"/>
            <a:ext cx="1351037" cy="1351037"/>
          </a:xfrm>
          <a:prstGeom prst="rect">
            <a:avLst/>
          </a:prstGeom>
        </p:spPr>
      </p:pic>
      <p:pic>
        <p:nvPicPr>
          <p:cNvPr id="26" name="Picture 20" descr="telescope-color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5352" y="1465540"/>
            <a:ext cx="436565" cy="602158"/>
          </a:xfrm>
          <a:prstGeom prst="rect">
            <a:avLst/>
          </a:prstGeom>
        </p:spPr>
      </p:pic>
      <p:cxnSp>
        <p:nvCxnSpPr>
          <p:cNvPr id="28" name="Connettore 2 27"/>
          <p:cNvCxnSpPr/>
          <p:nvPr/>
        </p:nvCxnSpPr>
        <p:spPr>
          <a:xfrm flipV="1">
            <a:off x="791917" y="961484"/>
            <a:ext cx="288032" cy="504056"/>
          </a:xfrm>
          <a:prstGeom prst="straightConnector1">
            <a:avLst/>
          </a:prstGeom>
          <a:ln w="38100" cmpd="sng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758389" y="1969596"/>
            <a:ext cx="360040" cy="216024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ccia in giù 28"/>
          <p:cNvSpPr/>
          <p:nvPr/>
        </p:nvSpPr>
        <p:spPr>
          <a:xfrm>
            <a:off x="4085045" y="3766721"/>
            <a:ext cx="288032" cy="432048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048672" y="6600254"/>
            <a:ext cx="262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endParaRPr lang="it-IT" sz="16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6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en-US" sz="16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695161" y="482125"/>
            <a:ext cx="3448839" cy="59708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FFFF00"/>
                </a:solidFill>
                <a:latin typeface="Chalkduster"/>
                <a:cs typeface="Chalkduster"/>
              </a:rPr>
              <a:t>X-</a:t>
            </a:r>
            <a:r>
              <a:rPr lang="it-IT" sz="2200" dirty="0" err="1" smtClean="0">
                <a:solidFill>
                  <a:srgbClr val="FFFF00"/>
                </a:solidFill>
                <a:latin typeface="Chalkduster"/>
                <a:cs typeface="Chalkduster"/>
              </a:rPr>
              <a:t>rays</a:t>
            </a:r>
            <a:endParaRPr lang="it-IT" sz="2200" dirty="0" smtClean="0">
              <a:solidFill>
                <a:srgbClr val="01E403"/>
              </a:solidFill>
              <a:latin typeface="Chalkduster"/>
              <a:cs typeface="Chalkduster"/>
            </a:endParaRPr>
          </a:p>
          <a:p>
            <a:endParaRPr lang="it-IT" sz="1000" dirty="0" smtClean="0">
              <a:solidFill>
                <a:srgbClr val="01E403"/>
              </a:solidFill>
              <a:latin typeface="Calibri"/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200" dirty="0" smtClean="0">
                <a:solidFill>
                  <a:srgbClr val="01E403"/>
                </a:solidFill>
                <a:latin typeface="Calibri"/>
              </a:rPr>
              <a:t> </a:t>
            </a:r>
            <a:r>
              <a:rPr lang="it-IT" sz="2200" dirty="0" err="1">
                <a:solidFill>
                  <a:srgbClr val="FFFFFF"/>
                </a:solidFill>
                <a:latin typeface="Calibri"/>
              </a:rPr>
              <a:t>l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ess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contaminants</a:t>
            </a:r>
            <a:endParaRPr lang="it-IT" sz="2200" dirty="0" smtClean="0">
              <a:solidFill>
                <a:srgbClr val="FF0000"/>
              </a:solidFill>
              <a:latin typeface="Calibri"/>
            </a:endParaRPr>
          </a:p>
          <a:p>
            <a:pPr marL="342900" indent="-342900">
              <a:buFont typeface="Lucida Grande"/>
              <a:buChar char="x"/>
            </a:pPr>
            <a:r>
              <a:rPr lang="it-IT" sz="2200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no wide-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field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telescope</a:t>
            </a:r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200" dirty="0" smtClean="0">
                <a:solidFill>
                  <a:srgbClr val="FFFF00"/>
                </a:solidFill>
                <a:latin typeface="Chalkduster"/>
                <a:cs typeface="Chalkduster"/>
              </a:rPr>
              <a:t>Gamma-</a:t>
            </a:r>
            <a:r>
              <a:rPr lang="it-IT" sz="2200" dirty="0" err="1" smtClean="0">
                <a:solidFill>
                  <a:srgbClr val="FFFF00"/>
                </a:solidFill>
                <a:latin typeface="Chalkduster"/>
                <a:cs typeface="Chalkduster"/>
              </a:rPr>
              <a:t>rays</a:t>
            </a:r>
            <a:endParaRPr lang="it-IT" sz="2200" dirty="0">
              <a:solidFill>
                <a:srgbClr val="01E403"/>
              </a:solidFill>
              <a:latin typeface="Chalkduster"/>
              <a:cs typeface="Chalkduster"/>
            </a:endParaRPr>
          </a:p>
          <a:p>
            <a:endParaRPr lang="it-IT" sz="1000" dirty="0">
              <a:solidFill>
                <a:srgbClr val="01E403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200" dirty="0">
                <a:solidFill>
                  <a:srgbClr val="01E403"/>
                </a:solidFill>
              </a:rPr>
              <a:t> </a:t>
            </a:r>
            <a:r>
              <a:rPr lang="it-IT" sz="2200" dirty="0" err="1">
                <a:solidFill>
                  <a:srgbClr val="FFFFFF"/>
                </a:solidFill>
              </a:rPr>
              <a:t>less</a:t>
            </a:r>
            <a:r>
              <a:rPr lang="it-IT" sz="2200" dirty="0">
                <a:solidFill>
                  <a:srgbClr val="FFFFFF"/>
                </a:solidFill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</a:rPr>
              <a:t>contaminants</a:t>
            </a:r>
            <a:endParaRPr lang="it-IT" sz="2200" dirty="0" smtClean="0">
              <a:solidFill>
                <a:srgbClr val="01E403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200" dirty="0">
                <a:solidFill>
                  <a:srgbClr val="01E403"/>
                </a:solidFill>
                <a:latin typeface="Calibri"/>
              </a:rPr>
              <a:t> </a:t>
            </a:r>
            <a:r>
              <a:rPr lang="it-IT" sz="2200" dirty="0" err="1">
                <a:solidFill>
                  <a:srgbClr val="FFFFFF"/>
                </a:solidFill>
                <a:latin typeface="Calibri"/>
              </a:rPr>
              <a:t>a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ll-sky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monitors</a:t>
            </a:r>
            <a:endParaRPr lang="it-IT" sz="2200" dirty="0">
              <a:solidFill>
                <a:srgbClr val="FF0000"/>
              </a:solidFill>
            </a:endParaRPr>
          </a:p>
          <a:p>
            <a:pPr marL="342900" indent="-342900">
              <a:buFont typeface="Lucida Grande"/>
              <a:buChar char="x"/>
            </a:pPr>
            <a:r>
              <a:rPr lang="it-IT" sz="2200" dirty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beamed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</a:rPr>
              <a:t>emission</a:t>
            </a:r>
            <a:endParaRPr lang="it-IT" sz="2200" dirty="0" smtClean="0">
              <a:solidFill>
                <a:srgbClr val="FFFFFF"/>
              </a:solidFill>
              <a:latin typeface="Calibri"/>
            </a:endParaRPr>
          </a:p>
          <a:p>
            <a:pPr algn="ctr"/>
            <a:endParaRPr lang="it-IT" sz="2200" dirty="0">
              <a:solidFill>
                <a:srgbClr val="FFFFFF"/>
              </a:solidFill>
              <a:latin typeface="Calibri"/>
            </a:endParaRPr>
          </a:p>
          <a:p>
            <a:pPr algn="ctr"/>
            <a:r>
              <a:rPr lang="it-IT" sz="2200" dirty="0" smtClean="0">
                <a:solidFill>
                  <a:srgbClr val="FFFF00"/>
                </a:solidFill>
                <a:latin typeface="Chalkduster"/>
                <a:cs typeface="Chalkduster"/>
              </a:rPr>
              <a:t>Radio</a:t>
            </a:r>
            <a:endParaRPr lang="it-IT" sz="2200" dirty="0">
              <a:solidFill>
                <a:srgbClr val="01E403"/>
              </a:solidFill>
              <a:latin typeface="Chalkduster"/>
              <a:cs typeface="Chalkduster"/>
            </a:endParaRPr>
          </a:p>
          <a:p>
            <a:endParaRPr lang="it-IT" sz="1000" dirty="0">
              <a:solidFill>
                <a:srgbClr val="01E403"/>
              </a:solidFill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200" dirty="0" smtClean="0">
                <a:solidFill>
                  <a:srgbClr val="01E403"/>
                </a:solidFill>
              </a:rPr>
              <a:t>  </a:t>
            </a:r>
            <a:r>
              <a:rPr lang="it-IT" sz="2200" dirty="0" err="1" smtClean="0">
                <a:solidFill>
                  <a:srgbClr val="FFFFFF"/>
                </a:solidFill>
              </a:rPr>
              <a:t>less</a:t>
            </a:r>
            <a:r>
              <a:rPr lang="it-IT" sz="2200" dirty="0" smtClean="0">
                <a:solidFill>
                  <a:srgbClr val="FFFFFF"/>
                </a:solidFill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</a:rPr>
              <a:t>contaminants</a:t>
            </a:r>
            <a:endParaRPr lang="it-IT" sz="2200" dirty="0">
              <a:solidFill>
                <a:srgbClr val="01E403"/>
              </a:solidFill>
              <a:latin typeface="Chalkduster"/>
              <a:cs typeface="Chalkduster"/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200" dirty="0" smtClean="0">
                <a:solidFill>
                  <a:srgbClr val="01E403"/>
                </a:solidFill>
              </a:rPr>
              <a:t> </a:t>
            </a:r>
            <a:r>
              <a:rPr lang="it-IT" sz="2200" dirty="0" smtClean="0">
                <a:solidFill>
                  <a:srgbClr val="FFFFFF"/>
                </a:solidFill>
              </a:rPr>
              <a:t> wide-</a:t>
            </a:r>
            <a:r>
              <a:rPr lang="it-IT" sz="2200" dirty="0" err="1" smtClean="0">
                <a:solidFill>
                  <a:srgbClr val="FFFFFF"/>
                </a:solidFill>
              </a:rPr>
              <a:t>field</a:t>
            </a:r>
            <a:r>
              <a:rPr lang="it-IT" sz="2200" dirty="0" smtClean="0">
                <a:solidFill>
                  <a:srgbClr val="FFFFFF"/>
                </a:solidFill>
              </a:rPr>
              <a:t> array </a:t>
            </a:r>
            <a:r>
              <a:rPr lang="it-IT" sz="2200" dirty="0" err="1" smtClean="0">
                <a:solidFill>
                  <a:srgbClr val="FFFFFF"/>
                </a:solidFill>
              </a:rPr>
              <a:t>at</a:t>
            </a:r>
            <a:r>
              <a:rPr lang="it-IT" sz="2200" dirty="0" smtClean="0">
                <a:solidFill>
                  <a:srgbClr val="FFFFFF"/>
                </a:solidFill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</a:rPr>
              <a:t>low</a:t>
            </a:r>
            <a:r>
              <a:rPr lang="it-IT" sz="2200" dirty="0" smtClean="0">
                <a:solidFill>
                  <a:srgbClr val="FFFFFF"/>
                </a:solidFill>
              </a:rPr>
              <a:t>     </a:t>
            </a:r>
          </a:p>
          <a:p>
            <a:r>
              <a:rPr lang="it-IT" sz="2200" dirty="0">
                <a:solidFill>
                  <a:srgbClr val="FFFFFF"/>
                </a:solidFill>
              </a:rPr>
              <a:t> </a:t>
            </a:r>
            <a:r>
              <a:rPr lang="it-IT" sz="2200" dirty="0" smtClean="0">
                <a:solidFill>
                  <a:srgbClr val="FFFFFF"/>
                </a:solidFill>
              </a:rPr>
              <a:t>      </a:t>
            </a:r>
            <a:r>
              <a:rPr lang="it-IT" sz="2200" dirty="0" err="1" smtClean="0">
                <a:solidFill>
                  <a:srgbClr val="FFFFFF"/>
                </a:solidFill>
              </a:rPr>
              <a:t>frequencies</a:t>
            </a:r>
            <a:r>
              <a:rPr lang="it-IT" sz="2200" dirty="0" smtClean="0">
                <a:solidFill>
                  <a:srgbClr val="FFFFFF"/>
                </a:solidFill>
              </a:rPr>
              <a:t> (MHz) </a:t>
            </a:r>
            <a:endParaRPr lang="it-IT" sz="2200" dirty="0" smtClean="0">
              <a:solidFill>
                <a:srgbClr val="FF0000"/>
              </a:solidFill>
            </a:endParaRPr>
          </a:p>
          <a:p>
            <a:pPr marL="342900" indent="-342900">
              <a:buFont typeface="Lucida Grande"/>
              <a:buChar char="x"/>
            </a:pP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</a:rPr>
              <a:t>fai</a:t>
            </a:r>
            <a:r>
              <a:rPr lang="it-IT" sz="2200" dirty="0" err="1" smtClean="0">
                <a:solidFill>
                  <a:srgbClr val="FFFFFF"/>
                </a:solidFill>
              </a:rPr>
              <a:t>nt</a:t>
            </a:r>
            <a:r>
              <a:rPr lang="it-IT" sz="2200" dirty="0" smtClean="0">
                <a:solidFill>
                  <a:srgbClr val="FFFFFF"/>
                </a:solidFill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</a:rPr>
              <a:t>sources</a:t>
            </a:r>
            <a:r>
              <a:rPr lang="it-IT" sz="2200" dirty="0" smtClean="0">
                <a:solidFill>
                  <a:srgbClr val="FFFFFF"/>
                </a:solidFill>
              </a:rPr>
              <a:t> </a:t>
            </a:r>
            <a:endParaRPr lang="it-IT" sz="2200" dirty="0">
              <a:solidFill>
                <a:srgbClr val="FFFFFF"/>
              </a:solidFill>
            </a:endParaRPr>
          </a:p>
          <a:p>
            <a:pPr marL="342900" indent="-342900">
              <a:buFont typeface="Lucida Grande"/>
              <a:buChar char="x"/>
            </a:pPr>
            <a:r>
              <a:rPr lang="it-IT" sz="2200" dirty="0" smtClean="0">
                <a:solidFill>
                  <a:srgbClr val="FF0000"/>
                </a:solidFill>
              </a:rPr>
              <a:t> </a:t>
            </a:r>
            <a:r>
              <a:rPr lang="it-IT" sz="2200" dirty="0" smtClean="0">
                <a:solidFill>
                  <a:srgbClr val="FFFFFF"/>
                </a:solidFill>
                <a:latin typeface="Calibri"/>
              </a:rPr>
              <a:t>long delay GW </a:t>
            </a:r>
            <a:r>
              <a:rPr lang="it-IT" sz="2200" dirty="0" smtClean="0">
                <a:solidFill>
                  <a:srgbClr val="FFFFFF"/>
                </a:solidFill>
                <a:latin typeface="Calibri"/>
                <a:sym typeface="Wingdings"/>
              </a:rPr>
              <a:t> radio </a:t>
            </a:r>
            <a:r>
              <a:rPr lang="it-IT" sz="2200" dirty="0" err="1" smtClean="0">
                <a:solidFill>
                  <a:srgbClr val="FFFFFF"/>
                </a:solidFill>
                <a:latin typeface="Calibri"/>
                <a:sym typeface="Wingdings"/>
              </a:rPr>
              <a:t>emission</a:t>
            </a:r>
            <a:endParaRPr lang="it-IT" sz="2200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0812175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asellaDiTesto 4"/>
          <p:cNvSpPr txBox="1"/>
          <p:nvPr/>
        </p:nvSpPr>
        <p:spPr>
          <a:xfrm>
            <a:off x="132007" y="33083"/>
            <a:ext cx="7224482" cy="769003"/>
          </a:xfrm>
          <a:prstGeom prst="rect">
            <a:avLst/>
          </a:prstGeom>
          <a:noFill/>
        </p:spPr>
        <p:txBody>
          <a:bodyPr wrap="square" lIns="91004" tIns="45503" rIns="91004" bIns="45503" rtlCol="0">
            <a:spAutoFit/>
          </a:bodyPr>
          <a:lstStyle/>
          <a:p>
            <a:pPr defTabSz="455031">
              <a:buFont typeface="Times New Roman" pitchFamily="18" charset="0"/>
              <a:buNone/>
            </a:pP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The first multi-</a:t>
            </a:r>
            <a:r>
              <a:rPr lang="it-IT" sz="2200" b="1" i="1" dirty="0" err="1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messenger</a:t>
            </a: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  <a:r>
              <a:rPr lang="it-IT" sz="2200" b="1" i="1" dirty="0" err="1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campaign</a:t>
            </a: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  <a:r>
              <a:rPr lang="it-IT" sz="2200" b="1" i="1" dirty="0" err="1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including</a:t>
            </a: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 </a:t>
            </a:r>
          </a:p>
          <a:p>
            <a:pPr defTabSz="455031">
              <a:buFont typeface="Times New Roman" pitchFamily="18" charset="0"/>
              <a:buNone/>
            </a:pP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GW/</a:t>
            </a:r>
            <a:r>
              <a:rPr lang="it-IT" sz="2200" b="1" i="1" dirty="0" err="1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photons</a:t>
            </a: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 and </a:t>
            </a:r>
            <a:r>
              <a:rPr lang="it-IT" sz="2200" b="1" i="1" dirty="0" err="1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neutrinos</a:t>
            </a:r>
            <a:r>
              <a:rPr lang="it-IT" sz="2200" b="1" i="1" dirty="0" smtClean="0">
                <a:solidFill>
                  <a:srgbClr val="0000FF"/>
                </a:solidFill>
                <a:latin typeface="Arial"/>
                <a:ea typeface="Arial Unicode MS" pitchFamily="34" charset="-128"/>
                <a:cs typeface="Arial"/>
              </a:rPr>
              <a:t>…..</a:t>
            </a:r>
            <a:endParaRPr lang="it-IT" sz="2200" b="1" i="1" dirty="0">
              <a:solidFill>
                <a:srgbClr val="0000FF"/>
              </a:solidFill>
              <a:latin typeface="Arial"/>
              <a:ea typeface="Arial Unicode MS" pitchFamily="34" charset="-128"/>
              <a:cs typeface="Arial"/>
            </a:endParaRPr>
          </a:p>
        </p:txBody>
      </p:sp>
      <p:pic>
        <p:nvPicPr>
          <p:cNvPr id="7" name="Picture 2" descr="C:\Users\Utente\Documents\Desktop\TALK\01-ESA-European-Space-Agency-Newton-XMM-observatory-CNES-image-posted-on-The-SpaceFlight-Group-Insider-655x484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861808" y="1154065"/>
            <a:ext cx="1282192" cy="1104067"/>
          </a:xfrm>
          <a:prstGeom prst="rect">
            <a:avLst/>
          </a:prstGeom>
          <a:noFill/>
        </p:spPr>
      </p:pic>
      <p:pic>
        <p:nvPicPr>
          <p:cNvPr id="14" name="Picture 4" descr="Black Hole Merger Simulation.jpg"/>
          <p:cNvPicPr>
            <a:picLocks noChangeAspect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rot="5400000">
            <a:off x="303535" y="1081202"/>
            <a:ext cx="2573094" cy="1926812"/>
          </a:xfrm>
          <a:prstGeom prst="rect">
            <a:avLst/>
          </a:prstGeom>
        </p:spPr>
      </p:pic>
      <p:pic>
        <p:nvPicPr>
          <p:cNvPr id="16" name="Immagine 15" descr="fermi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579709" y="-1593"/>
            <a:ext cx="1282191" cy="759655"/>
          </a:xfrm>
          <a:prstGeom prst="rect">
            <a:avLst/>
          </a:prstGeom>
        </p:spPr>
      </p:pic>
      <p:sp>
        <p:nvSpPr>
          <p:cNvPr id="4" name="Rettangolo 3"/>
          <p:cNvSpPr/>
          <p:nvPr/>
        </p:nvSpPr>
        <p:spPr>
          <a:xfrm>
            <a:off x="4747772" y="2956766"/>
            <a:ext cx="1970448" cy="368894"/>
          </a:xfrm>
          <a:prstGeom prst="rect">
            <a:avLst/>
          </a:prstGeom>
        </p:spPr>
        <p:txBody>
          <a:bodyPr wrap="none" lIns="91004" tIns="45503" rIns="91004" bIns="45503">
            <a:spAutoFit/>
          </a:bodyPr>
          <a:lstStyle/>
          <a:p>
            <a:pPr algn="ctr" defTabSz="455031">
              <a:buFont typeface="Times New Roman" pitchFamily="18" charset="0"/>
              <a:buNone/>
            </a:pPr>
            <a:r>
              <a:rPr lang="it-IT" b="1" i="1" dirty="0">
                <a:solidFill>
                  <a:prstClr val="white"/>
                </a:solidFill>
                <a:latin typeface="Arial"/>
                <a:ea typeface="Arial Unicode MS" pitchFamily="34" charset="-128"/>
                <a:cs typeface="Arial"/>
              </a:rPr>
              <a:t>620 </a:t>
            </a:r>
            <a:r>
              <a:rPr lang="it-IT" b="1" i="1" dirty="0" err="1">
                <a:solidFill>
                  <a:prstClr val="white"/>
                </a:solidFill>
                <a:latin typeface="Arial"/>
                <a:ea typeface="Arial Unicode MS" pitchFamily="34" charset="-128"/>
                <a:cs typeface="Arial"/>
              </a:rPr>
              <a:t>sq</a:t>
            </a:r>
            <a:r>
              <a:rPr lang="it-IT" b="1" i="1" dirty="0">
                <a:solidFill>
                  <a:prstClr val="white"/>
                </a:solidFill>
                <a:latin typeface="Arial"/>
                <a:ea typeface="Arial Unicode MS" pitchFamily="34" charset="-128"/>
                <a:cs typeface="Arial"/>
              </a:rPr>
              <a:t>. </a:t>
            </a:r>
            <a:r>
              <a:rPr lang="it-IT" b="1" i="1">
                <a:solidFill>
                  <a:prstClr val="white"/>
                </a:solidFill>
                <a:latin typeface="Arial"/>
                <a:ea typeface="Arial Unicode MS" pitchFamily="34" charset="-128"/>
                <a:cs typeface="Arial"/>
              </a:rPr>
              <a:t>degrees </a:t>
            </a:r>
            <a:endParaRPr lang="it-IT" b="1" i="1" dirty="0">
              <a:solidFill>
                <a:prstClr val="white"/>
              </a:solidFill>
              <a:latin typeface="Arial"/>
              <a:ea typeface="Arial Unicode MS" pitchFamily="34" charset="-128"/>
              <a:cs typeface="Arial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5431369" y="5767355"/>
            <a:ext cx="2178558" cy="338554"/>
          </a:xfrm>
          <a:prstGeom prst="rect">
            <a:avLst/>
          </a:prstGeom>
          <a:noFill/>
        </p:spPr>
        <p:txBody>
          <a:bodyPr wrap="square" lIns="91004" tIns="45503" rIns="91004" bIns="45503">
            <a:spAutoFit/>
          </a:bodyPr>
          <a:lstStyle/>
          <a:p>
            <a:pPr defTabSz="455031">
              <a:buFont typeface="Times New Roman" pitchFamily="18" charset="0"/>
              <a:buNone/>
            </a:pPr>
            <a:r>
              <a:rPr lang="it-IT" sz="1600" dirty="0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Radio </a:t>
            </a:r>
            <a:r>
              <a:rPr lang="it-IT" sz="1600" dirty="0" err="1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interferometers</a:t>
            </a:r>
            <a:endParaRPr lang="it-IT" sz="1600" dirty="0">
              <a:solidFill>
                <a:prstClr val="white"/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1" name="Immagine 20" descr="integralEarth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861900" y="-1593"/>
            <a:ext cx="1309109" cy="1193190"/>
          </a:xfrm>
          <a:prstGeom prst="rect">
            <a:avLst/>
          </a:prstGeom>
        </p:spPr>
      </p:pic>
      <p:sp>
        <p:nvSpPr>
          <p:cNvPr id="18" name="Rettangolo 17"/>
          <p:cNvSpPr/>
          <p:nvPr/>
        </p:nvSpPr>
        <p:spPr>
          <a:xfrm>
            <a:off x="7861808" y="2258132"/>
            <a:ext cx="1309201" cy="830558"/>
          </a:xfrm>
          <a:prstGeom prst="rect">
            <a:avLst/>
          </a:prstGeom>
          <a:solidFill>
            <a:schemeClr val="tx1"/>
          </a:solidFill>
        </p:spPr>
        <p:txBody>
          <a:bodyPr wrap="square" lIns="91004" tIns="45503" rIns="91004" bIns="45503">
            <a:spAutoFit/>
          </a:bodyPr>
          <a:lstStyle/>
          <a:p>
            <a:pPr defTabSz="455031">
              <a:buFont typeface="Times New Roman" pitchFamily="18" charset="0"/>
              <a:buNone/>
            </a:pPr>
            <a:r>
              <a:rPr lang="it-IT" sz="1600" dirty="0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Gamma and X-</a:t>
            </a:r>
            <a:r>
              <a:rPr lang="it-IT" sz="1600" dirty="0" err="1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ray</a:t>
            </a:r>
            <a:r>
              <a:rPr lang="it-IT" sz="1600" dirty="0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it-IT" sz="1600" dirty="0" err="1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satellites</a:t>
            </a:r>
            <a:endParaRPr lang="it-IT" sz="1600" dirty="0">
              <a:solidFill>
                <a:prstClr val="white"/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6" name="Immagine 5" descr="panstarr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25423" y="5295639"/>
            <a:ext cx="1106793" cy="799391"/>
          </a:xfrm>
          <a:prstGeom prst="rect">
            <a:avLst/>
          </a:prstGeom>
        </p:spPr>
      </p:pic>
      <p:pic>
        <p:nvPicPr>
          <p:cNvPr id="8" name="Immagine 7" descr="PTF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70984" y="6066380"/>
            <a:ext cx="1964295" cy="805361"/>
          </a:xfrm>
          <a:prstGeom prst="rect">
            <a:avLst/>
          </a:prstGeom>
        </p:spPr>
      </p:pic>
      <p:pic>
        <p:nvPicPr>
          <p:cNvPr id="9" name="Immagine 8" descr="DES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84716" y="6021019"/>
            <a:ext cx="2117821" cy="850722"/>
          </a:xfrm>
          <a:prstGeom prst="rect">
            <a:avLst/>
          </a:prstGeom>
        </p:spPr>
      </p:pic>
      <p:pic>
        <p:nvPicPr>
          <p:cNvPr id="12" name="Immagine 11" descr="1304748808258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6066379"/>
            <a:ext cx="1081371" cy="814301"/>
          </a:xfrm>
          <a:prstGeom prst="rect">
            <a:avLst/>
          </a:prstGeom>
        </p:spPr>
      </p:pic>
      <p:pic>
        <p:nvPicPr>
          <p:cNvPr id="15" name="Immagine 14" descr="gw150914-localization.pn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3488" y="758061"/>
            <a:ext cx="5308320" cy="5308320"/>
          </a:xfrm>
          <a:prstGeom prst="rect">
            <a:avLst/>
          </a:prstGeom>
        </p:spPr>
      </p:pic>
      <p:pic>
        <p:nvPicPr>
          <p:cNvPr id="20" name="Immagine 19" descr="MWA.jpg"/>
          <p:cNvPicPr>
            <a:picLocks noChangeAspect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93897" y="5666604"/>
            <a:ext cx="1750102" cy="1224942"/>
          </a:xfrm>
          <a:prstGeom prst="rect">
            <a:avLst/>
          </a:prstGeom>
        </p:spPr>
      </p:pic>
      <p:pic>
        <p:nvPicPr>
          <p:cNvPr id="17" name="Immagine 16" descr="vla_panorama_lo.jpg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6057" y="6066381"/>
            <a:ext cx="2362726" cy="825166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1081370" y="5716605"/>
            <a:ext cx="2616743" cy="373659"/>
          </a:xfrm>
          <a:prstGeom prst="rect">
            <a:avLst/>
          </a:prstGeom>
          <a:solidFill>
            <a:schemeClr val="tx1"/>
          </a:solidFill>
        </p:spPr>
        <p:txBody>
          <a:bodyPr wrap="square" lIns="91004" tIns="45503" rIns="91004" bIns="45503" rtlCol="0">
            <a:spAutoFit/>
          </a:bodyPr>
          <a:lstStyle/>
          <a:p>
            <a:pPr defTabSz="455031">
              <a:buFont typeface="Times New Roman" pitchFamily="18" charset="0"/>
              <a:buNone/>
            </a:pPr>
            <a:r>
              <a:rPr lang="it-IT" dirty="0" err="1">
                <a:solidFill>
                  <a:prstClr val="black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T</a:t>
            </a:r>
            <a:r>
              <a:rPr lang="it-IT" dirty="0" err="1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Optical</a:t>
            </a:r>
            <a:r>
              <a:rPr lang="it-IT" dirty="0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 </a:t>
            </a:r>
            <a:r>
              <a:rPr lang="it-IT" dirty="0" err="1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telescopes</a:t>
            </a:r>
            <a:endParaRPr lang="it-IT" dirty="0">
              <a:solidFill>
                <a:prstClr val="black"/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6572171" y="5685848"/>
            <a:ext cx="1585759" cy="373659"/>
          </a:xfrm>
          <a:prstGeom prst="rect">
            <a:avLst/>
          </a:prstGeom>
          <a:solidFill>
            <a:schemeClr val="tx1"/>
          </a:solidFill>
        </p:spPr>
        <p:txBody>
          <a:bodyPr wrap="square" lIns="91004" tIns="45503" rIns="91004" bIns="45503" rtlCol="0">
            <a:spAutoFit/>
          </a:bodyPr>
          <a:lstStyle/>
          <a:p>
            <a:pPr defTabSz="455031">
              <a:buFont typeface="Times New Roman" pitchFamily="18" charset="0"/>
              <a:buNone/>
            </a:pPr>
            <a:r>
              <a:rPr lang="it-IT" dirty="0">
                <a:solidFill>
                  <a:schemeClr val="bg1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R</a:t>
            </a:r>
            <a:r>
              <a:rPr lang="it-IT" dirty="0" smtClean="0">
                <a:solidFill>
                  <a:schemeClr val="bg1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adi</a:t>
            </a:r>
            <a:r>
              <a:rPr lang="it-IT" dirty="0" smtClean="0">
                <a:solidFill>
                  <a:prstClr val="white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o arrays</a:t>
            </a:r>
            <a:endParaRPr lang="it-IT" dirty="0">
              <a:solidFill>
                <a:prstClr val="black"/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  <p:pic>
        <p:nvPicPr>
          <p:cNvPr id="24" name="Immagine 23" descr="Schermata 2015-09-06 alle 14.03.57.png"/>
          <p:cNvPicPr>
            <a:picLocks noChangeAspect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38" y="3762845"/>
            <a:ext cx="1065646" cy="720950"/>
          </a:xfrm>
          <a:prstGeom prst="rect">
            <a:avLst/>
          </a:prstGeom>
        </p:spPr>
      </p:pic>
      <p:pic>
        <p:nvPicPr>
          <p:cNvPr id="25" name="Immagine 24" descr="Schermata 2015-09-06 alle 14.05.47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7384" y="3525615"/>
            <a:ext cx="936104" cy="938936"/>
          </a:xfrm>
          <a:prstGeom prst="rect">
            <a:avLst/>
          </a:prstGeom>
        </p:spPr>
      </p:pic>
      <p:sp>
        <p:nvSpPr>
          <p:cNvPr id="26" name="CasellaDiTesto 25"/>
          <p:cNvSpPr txBox="1"/>
          <p:nvPr/>
        </p:nvSpPr>
        <p:spPr>
          <a:xfrm>
            <a:off x="967729" y="4464551"/>
            <a:ext cx="1585759" cy="645893"/>
          </a:xfrm>
          <a:prstGeom prst="rect">
            <a:avLst/>
          </a:prstGeom>
          <a:solidFill>
            <a:schemeClr val="tx1"/>
          </a:solidFill>
        </p:spPr>
        <p:txBody>
          <a:bodyPr wrap="square" lIns="91004" tIns="45503" rIns="91004" bIns="45503" rtlCol="0">
            <a:spAutoFit/>
          </a:bodyPr>
          <a:lstStyle/>
          <a:p>
            <a:pPr algn="ctr" defTabSz="455031">
              <a:buFont typeface="Times New Roman" pitchFamily="18" charset="0"/>
              <a:buNone/>
            </a:pPr>
            <a:r>
              <a:rPr lang="it-IT" dirty="0" smtClean="0">
                <a:solidFill>
                  <a:schemeClr val="bg1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Neutrino </a:t>
            </a:r>
            <a:r>
              <a:rPr lang="it-IT" dirty="0" err="1" smtClean="0">
                <a:solidFill>
                  <a:schemeClr val="bg1"/>
                </a:solidFill>
                <a:latin typeface="Calibri"/>
                <a:ea typeface="Arial Unicode MS" pitchFamily="34" charset="-128"/>
                <a:cs typeface="Arial Unicode MS" pitchFamily="34" charset="-128"/>
              </a:rPr>
              <a:t>observatories</a:t>
            </a:r>
            <a:endParaRPr lang="it-IT" dirty="0">
              <a:solidFill>
                <a:prstClr val="black"/>
              </a:solidFill>
              <a:latin typeface="Calibri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31761061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asellaDiTesto 5"/>
          <p:cNvSpPr txBox="1"/>
          <p:nvPr/>
        </p:nvSpPr>
        <p:spPr>
          <a:xfrm>
            <a:off x="150023" y="2472262"/>
            <a:ext cx="8875445" cy="28623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>
              <a:solidFill>
                <a:srgbClr val="FFFFFF"/>
              </a:solidFill>
            </a:endParaRP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>
              <a:solidFill>
                <a:srgbClr val="FFFFFF"/>
              </a:solidFill>
            </a:endParaRP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>
              <a:solidFill>
                <a:srgbClr val="FFFFFF"/>
              </a:solidFill>
            </a:endParaRP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>
              <a:solidFill>
                <a:srgbClr val="FFFFFF"/>
              </a:solidFill>
            </a:endParaRPr>
          </a:p>
          <a:p>
            <a:endParaRPr lang="it-IT" dirty="0" smtClean="0">
              <a:solidFill>
                <a:srgbClr val="FFFFFF"/>
              </a:solidFill>
            </a:endParaRPr>
          </a:p>
          <a:p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0" y="842535"/>
            <a:ext cx="9144000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200" b="1" i="1" dirty="0">
                <a:solidFill>
                  <a:srgbClr val="0000FF"/>
                </a:solidFill>
                <a:latin typeface="Chalkduster"/>
                <a:cs typeface="Chalkduster"/>
              </a:rPr>
              <a:t>EM </a:t>
            </a:r>
            <a:r>
              <a:rPr lang="it-IT" sz="2200" b="1" i="1" dirty="0" err="1">
                <a:solidFill>
                  <a:srgbClr val="0000FF"/>
                </a:solidFill>
                <a:latin typeface="Chalkduster"/>
                <a:cs typeface="Chalkduster"/>
              </a:rPr>
              <a:t>follow</a:t>
            </a:r>
            <a:r>
              <a:rPr lang="it-IT" sz="2200" b="1" i="1" dirty="0">
                <a:solidFill>
                  <a:srgbClr val="0000FF"/>
                </a:solidFill>
                <a:latin typeface="Chalkduster"/>
                <a:cs typeface="Chalkduster"/>
              </a:rPr>
              <a:t> up </a:t>
            </a:r>
            <a:r>
              <a:rPr lang="it-IT" sz="2200" b="1" i="1" dirty="0" err="1">
                <a:solidFill>
                  <a:srgbClr val="0000FF"/>
                </a:solidFill>
                <a:latin typeface="Chalkduster"/>
                <a:cs typeface="Chalkduster"/>
              </a:rPr>
              <a:t>observations</a:t>
            </a:r>
            <a:r>
              <a:rPr lang="it-IT" sz="2200" b="1" i="1" dirty="0">
                <a:solidFill>
                  <a:srgbClr val="0000FF"/>
                </a:solidFill>
                <a:latin typeface="Chalkduster"/>
                <a:cs typeface="Chalkduster"/>
              </a:rPr>
              <a:t> and </a:t>
            </a:r>
            <a:r>
              <a:rPr lang="it-IT" sz="2200" b="1" i="1" dirty="0" err="1">
                <a:solidFill>
                  <a:srgbClr val="0000FF"/>
                </a:solidFill>
                <a:latin typeface="Chalkduster"/>
                <a:cs typeface="Chalkduster"/>
              </a:rPr>
              <a:t>archival</a:t>
            </a:r>
            <a:r>
              <a:rPr lang="it-IT" sz="2200" b="1" i="1" dirty="0">
                <a:solidFill>
                  <a:srgbClr val="0000FF"/>
                </a:solidFill>
                <a:latin typeface="Chalkduster"/>
                <a:cs typeface="Chalkduster"/>
              </a:rPr>
              <a:t> </a:t>
            </a:r>
            <a:r>
              <a:rPr lang="it-IT" sz="2200" b="1" i="1" dirty="0" err="1">
                <a:solidFill>
                  <a:srgbClr val="0000FF"/>
                </a:solidFill>
                <a:latin typeface="Chalkduster"/>
                <a:cs typeface="Chalkduster"/>
              </a:rPr>
              <a:t>searches</a:t>
            </a:r>
            <a:endParaRPr lang="it-IT" sz="2200" b="1" i="1" dirty="0">
              <a:solidFill>
                <a:srgbClr val="0000FF"/>
              </a:solidFill>
              <a:latin typeface="Chalkduster"/>
              <a:cs typeface="Chalkduster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0" y="1275490"/>
            <a:ext cx="91440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285750" indent="-285750">
              <a:buFont typeface="Wingdings" charset="2"/>
              <a:buChar char="Ø"/>
            </a:pP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Twenty-five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teams 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of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observers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responded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to the GW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alert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endParaRPr lang="it-IT" i="1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buFont typeface="Wingdings" charset="2"/>
              <a:buChar char="Ø"/>
            </a:pP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The EM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observations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involved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satellites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and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ground-based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telescopes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around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the globe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spanning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19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orders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of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magnitude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in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frequency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across</a:t>
            </a:r>
            <a:r>
              <a:rPr lang="it-IT" i="1" dirty="0">
                <a:solidFill>
                  <a:prstClr val="black"/>
                </a:solidFill>
                <a:latin typeface="Arial"/>
                <a:cs typeface="Arial"/>
              </a:rPr>
              <a:t> the EM </a:t>
            </a:r>
            <a:r>
              <a:rPr lang="it-IT" i="1" dirty="0" err="1">
                <a:solidFill>
                  <a:prstClr val="black"/>
                </a:solidFill>
                <a:latin typeface="Arial"/>
                <a:cs typeface="Arial"/>
              </a:rPr>
              <a:t>spectrum</a:t>
            </a:r>
            <a:endParaRPr lang="it-IT" i="1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pic>
        <p:nvPicPr>
          <p:cNvPr id="3" name="Immagine 2" descr="Schermata 2016-05-25 alle 00.10.54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71214" y="2671323"/>
            <a:ext cx="7420429" cy="2515543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sp>
        <p:nvSpPr>
          <p:cNvPr id="5" name="CasellaDiTesto 4"/>
          <p:cNvSpPr txBox="1"/>
          <p:nvPr/>
        </p:nvSpPr>
        <p:spPr>
          <a:xfrm>
            <a:off x="217756" y="3397038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00FF"/>
                </a:solidFill>
                <a:latin typeface="Calibri"/>
              </a:rPr>
              <a:t>High-</a:t>
            </a:r>
            <a:r>
              <a:rPr lang="it-IT" dirty="0" err="1">
                <a:solidFill>
                  <a:srgbClr val="0000FF"/>
                </a:solidFill>
                <a:latin typeface="Calibri"/>
              </a:rPr>
              <a:t>energy</a:t>
            </a:r>
            <a:endParaRPr lang="it-IT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52013" y="3766370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8000"/>
                </a:solidFill>
                <a:latin typeface="Calibri"/>
              </a:rPr>
              <a:t>Optical/NIR</a:t>
            </a:r>
          </a:p>
        </p:txBody>
      </p:sp>
      <p:sp>
        <p:nvSpPr>
          <p:cNvPr id="8" name="CasellaDiTesto 7"/>
          <p:cNvSpPr txBox="1"/>
          <p:nvPr/>
        </p:nvSpPr>
        <p:spPr>
          <a:xfrm>
            <a:off x="823729" y="4257015"/>
            <a:ext cx="141514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Calibri"/>
              </a:rPr>
              <a:t>Radio</a:t>
            </a:r>
          </a:p>
        </p:txBody>
      </p:sp>
      <p:sp>
        <p:nvSpPr>
          <p:cNvPr id="9" name="Rettangolo 8"/>
          <p:cNvSpPr/>
          <p:nvPr/>
        </p:nvSpPr>
        <p:spPr>
          <a:xfrm>
            <a:off x="16498" y="5714083"/>
            <a:ext cx="7603502" cy="1323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  <a:latin typeface="Calibri"/>
              </a:rPr>
              <a:t>LVC+astronomers</a:t>
            </a:r>
            <a:r>
              <a:rPr lang="it-IT" sz="1600" dirty="0">
                <a:solidFill>
                  <a:schemeClr val="bg1"/>
                </a:solidFill>
                <a:latin typeface="Calibri"/>
              </a:rPr>
              <a:t> arXiv1602.08492</a:t>
            </a:r>
          </a:p>
          <a:p>
            <a:r>
              <a:rPr lang="it-IT" sz="1600" dirty="0" err="1">
                <a:solidFill>
                  <a:schemeClr val="bg1"/>
                </a:solidFill>
                <a:latin typeface="Calibri"/>
              </a:rPr>
              <a:t>LVC+astronomers</a:t>
            </a:r>
            <a:r>
              <a:rPr lang="it-IT" sz="1600" dirty="0">
                <a:solidFill>
                  <a:schemeClr val="bg1"/>
                </a:solidFill>
                <a:latin typeface="Calibri"/>
              </a:rPr>
              <a:t> arXiv1604.07864</a:t>
            </a:r>
          </a:p>
          <a:p>
            <a:r>
              <a:rPr lang="it-IT" sz="1600" dirty="0" err="1">
                <a:solidFill>
                  <a:schemeClr val="bg1"/>
                </a:solidFill>
                <a:latin typeface="Calibri"/>
              </a:rPr>
              <a:t>Connaughton</a:t>
            </a:r>
            <a:r>
              <a:rPr lang="it-IT" sz="1600" dirty="0">
                <a:solidFill>
                  <a:schemeClr val="bg1"/>
                </a:solidFill>
                <a:latin typeface="Calibri"/>
              </a:rPr>
              <a:t> et al. arXiv:1602.03920</a:t>
            </a:r>
          </a:p>
          <a:p>
            <a:r>
              <a:rPr lang="it-IT" sz="1600" dirty="0" err="1">
                <a:solidFill>
                  <a:schemeClr val="bg1"/>
                </a:solidFill>
                <a:latin typeface="Calibri"/>
              </a:rPr>
              <a:t>Savchenko</a:t>
            </a:r>
            <a:r>
              <a:rPr lang="it-IT" sz="1600" dirty="0">
                <a:solidFill>
                  <a:schemeClr val="bg1"/>
                </a:solidFill>
                <a:latin typeface="Calibri"/>
              </a:rPr>
              <a:t> et al. 2016 </a:t>
            </a:r>
            <a:r>
              <a:rPr lang="it-IT" sz="1600" dirty="0" err="1">
                <a:solidFill>
                  <a:schemeClr val="bg1"/>
                </a:solidFill>
                <a:latin typeface="Calibri"/>
              </a:rPr>
              <a:t>ApJL</a:t>
            </a:r>
            <a:r>
              <a:rPr lang="it-IT" sz="1600" dirty="0">
                <a:solidFill>
                  <a:schemeClr val="bg1"/>
                </a:solidFill>
                <a:latin typeface="Calibri"/>
              </a:rPr>
              <a:t> 820, 36</a:t>
            </a:r>
          </a:p>
          <a:p>
            <a:r>
              <a:rPr lang="it-IT" sz="1600" dirty="0">
                <a:solidFill>
                  <a:schemeClr val="bg1"/>
                </a:solidFill>
                <a:latin typeface="Calibri"/>
              </a:rPr>
              <a:t> </a:t>
            </a:r>
          </a:p>
        </p:txBody>
      </p:sp>
      <p:sp>
        <p:nvSpPr>
          <p:cNvPr id="10" name="Rettangolo 9"/>
          <p:cNvSpPr/>
          <p:nvPr/>
        </p:nvSpPr>
        <p:spPr>
          <a:xfrm>
            <a:off x="5894029" y="5686388"/>
            <a:ext cx="4572000" cy="132343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dirty="0" err="1" smtClean="0">
                <a:solidFill>
                  <a:srgbClr val="FFFFFF"/>
                </a:solidFill>
                <a:latin typeface="Calibri"/>
              </a:rPr>
              <a:t>Morokuma</a:t>
            </a:r>
            <a:r>
              <a:rPr lang="it-IT" sz="1600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it-IT" sz="1600" dirty="0">
                <a:solidFill>
                  <a:srgbClr val="FFFFFF"/>
                </a:solidFill>
                <a:latin typeface="Calibri"/>
              </a:rPr>
              <a:t>et al. arXiv:1605.03216</a:t>
            </a:r>
          </a:p>
          <a:p>
            <a:r>
              <a:rPr lang="it-IT" sz="1600" dirty="0">
                <a:solidFill>
                  <a:srgbClr val="FFFFFF"/>
                </a:solidFill>
                <a:latin typeface="Calibri"/>
              </a:rPr>
              <a:t>Fermi-LAT </a:t>
            </a:r>
            <a:r>
              <a:rPr lang="it-IT" sz="1600" dirty="0" err="1">
                <a:solidFill>
                  <a:srgbClr val="FFFFFF"/>
                </a:solidFill>
                <a:latin typeface="Calibri"/>
              </a:rPr>
              <a:t>collaboration</a:t>
            </a:r>
            <a:r>
              <a:rPr lang="it-IT" sz="1600" dirty="0">
                <a:solidFill>
                  <a:srgbClr val="FFFFFF"/>
                </a:solidFill>
                <a:latin typeface="Calibri"/>
              </a:rPr>
              <a:t> APJL, 823,2</a:t>
            </a:r>
          </a:p>
          <a:p>
            <a:r>
              <a:rPr lang="it-IT" sz="1600" dirty="0" err="1">
                <a:solidFill>
                  <a:srgbClr val="FFFFFF"/>
                </a:solidFill>
                <a:latin typeface="Calibri"/>
              </a:rPr>
              <a:t>Lipunov</a:t>
            </a:r>
            <a:r>
              <a:rPr lang="it-IT" sz="1600" dirty="0">
                <a:solidFill>
                  <a:srgbClr val="FFFFFF"/>
                </a:solidFill>
                <a:latin typeface="Calibri"/>
              </a:rPr>
              <a:t> et al. arXiv:</a:t>
            </a:r>
            <a:r>
              <a:rPr lang="it-IT" sz="1600" dirty="0" smtClean="0">
                <a:solidFill>
                  <a:srgbClr val="FFFFFF"/>
                </a:solidFill>
                <a:latin typeface="Calibri"/>
              </a:rPr>
              <a:t>1605.01607</a:t>
            </a:r>
          </a:p>
          <a:p>
            <a:r>
              <a:rPr lang="it-IT" sz="1600" dirty="0">
                <a:solidFill>
                  <a:srgbClr val="FFFFFF"/>
                </a:solidFill>
              </a:rPr>
              <a:t>Soares-Santos et al. arXiv:1602.04198</a:t>
            </a:r>
          </a:p>
          <a:p>
            <a:endParaRPr lang="it-IT" sz="1600" dirty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200403" y="5697150"/>
            <a:ext cx="4572000" cy="156966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</a:rPr>
              <a:t>Smartt</a:t>
            </a:r>
            <a:r>
              <a:rPr lang="it-IT" sz="1600" dirty="0">
                <a:solidFill>
                  <a:schemeClr val="bg1"/>
                </a:solidFill>
              </a:rPr>
              <a:t> et al. arXiv160204156S</a:t>
            </a:r>
          </a:p>
          <a:p>
            <a:r>
              <a:rPr lang="it-IT" sz="1600" dirty="0">
                <a:solidFill>
                  <a:schemeClr val="bg1"/>
                </a:solidFill>
              </a:rPr>
              <a:t>Evans et al. MNRAS 460, L40 </a:t>
            </a:r>
            <a:endParaRPr lang="it-IT" sz="1600" dirty="0" smtClean="0">
              <a:solidFill>
                <a:schemeClr val="bg1"/>
              </a:solidFill>
            </a:endParaRPr>
          </a:p>
          <a:p>
            <a:r>
              <a:rPr lang="it-IT" sz="1600" dirty="0" err="1">
                <a:solidFill>
                  <a:srgbClr val="FFFFFF"/>
                </a:solidFill>
              </a:rPr>
              <a:t>Annis</a:t>
            </a:r>
            <a:r>
              <a:rPr lang="it-IT" sz="1600" dirty="0">
                <a:solidFill>
                  <a:srgbClr val="FFFFFF"/>
                </a:solidFill>
              </a:rPr>
              <a:t> et al. arXiv:</a:t>
            </a:r>
            <a:r>
              <a:rPr lang="it-IT" sz="1600" dirty="0" smtClean="0">
                <a:solidFill>
                  <a:srgbClr val="FFFFFF"/>
                </a:solidFill>
              </a:rPr>
              <a:t>1602.04199</a:t>
            </a:r>
          </a:p>
          <a:p>
            <a:r>
              <a:rPr lang="it-IT" sz="1600" dirty="0" err="1">
                <a:solidFill>
                  <a:srgbClr val="FFFFFF"/>
                </a:solidFill>
              </a:rPr>
              <a:t>Kasliwal</a:t>
            </a:r>
            <a:r>
              <a:rPr lang="it-IT" sz="1600" dirty="0">
                <a:solidFill>
                  <a:srgbClr val="FFFFFF"/>
                </a:solidFill>
              </a:rPr>
              <a:t> et al. arXiv:1602.08764</a:t>
            </a:r>
          </a:p>
          <a:p>
            <a:endParaRPr lang="it-IT" sz="1600" dirty="0">
              <a:solidFill>
                <a:srgbClr val="FFFFFF"/>
              </a:solidFill>
            </a:endParaRPr>
          </a:p>
          <a:p>
            <a:r>
              <a:rPr lang="it-IT" sz="1600" dirty="0">
                <a:solidFill>
                  <a:schemeClr val="bg1"/>
                </a:solidFill>
              </a:rPr>
              <a:t> </a:t>
            </a:r>
            <a:endParaRPr lang="it-IT" sz="1600" dirty="0"/>
          </a:p>
        </p:txBody>
      </p:sp>
      <p:sp>
        <p:nvSpPr>
          <p:cNvPr id="12" name="Rettangolo 11"/>
          <p:cNvSpPr/>
          <p:nvPr/>
        </p:nvSpPr>
        <p:spPr>
          <a:xfrm>
            <a:off x="3204066" y="77801"/>
            <a:ext cx="2520598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>
                <a:solidFill>
                  <a:srgbClr val="FFFFFF"/>
                </a:solidFill>
                <a:latin typeface="Chalkduster"/>
                <a:cs typeface="Chalkduster"/>
              </a:rPr>
              <a:t>GW150914</a:t>
            </a:r>
            <a:endParaRPr lang="en-US" sz="30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sp>
        <p:nvSpPr>
          <p:cNvPr id="13" name="Ovale 12"/>
          <p:cNvSpPr/>
          <p:nvPr/>
        </p:nvSpPr>
        <p:spPr>
          <a:xfrm>
            <a:off x="1481510" y="2623041"/>
            <a:ext cx="1815094" cy="2409873"/>
          </a:xfrm>
          <a:prstGeom prst="ellipse">
            <a:avLst/>
          </a:prstGeom>
          <a:solidFill>
            <a:schemeClr val="accent6">
              <a:lumMod val="20000"/>
              <a:lumOff val="80000"/>
              <a:alpha val="58000"/>
            </a:schemeClr>
          </a:solidFill>
          <a:ln w="57150" cmpd="sng">
            <a:solidFill>
              <a:srgbClr val="FFFF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400" b="1" dirty="0" err="1" smtClean="0">
                <a:solidFill>
                  <a:srgbClr val="FFFF00"/>
                </a:solidFill>
              </a:rPr>
              <a:t>Archival</a:t>
            </a:r>
            <a:r>
              <a:rPr lang="it-IT" sz="2400" b="1" dirty="0" smtClean="0">
                <a:solidFill>
                  <a:srgbClr val="FFFF00"/>
                </a:solidFill>
              </a:rPr>
              <a:t> </a:t>
            </a:r>
            <a:r>
              <a:rPr lang="it-IT" sz="2400" b="1" dirty="0" err="1" smtClean="0">
                <a:solidFill>
                  <a:srgbClr val="FFFF00"/>
                </a:solidFill>
              </a:rPr>
              <a:t>searches</a:t>
            </a:r>
            <a:endParaRPr lang="it-IT" sz="2400" b="1" dirty="0">
              <a:solidFill>
                <a:srgbClr val="FFFF00"/>
              </a:solidFill>
            </a:endParaRPr>
          </a:p>
        </p:txBody>
      </p:sp>
      <p:sp>
        <p:nvSpPr>
          <p:cNvPr id="14" name="Ovale 13"/>
          <p:cNvSpPr/>
          <p:nvPr/>
        </p:nvSpPr>
        <p:spPr>
          <a:xfrm>
            <a:off x="3427547" y="2623041"/>
            <a:ext cx="5433204" cy="2515543"/>
          </a:xfrm>
          <a:prstGeom prst="ellipse">
            <a:avLst/>
          </a:prstGeom>
          <a:solidFill>
            <a:srgbClr val="EBF1DE">
              <a:alpha val="73000"/>
            </a:srgbClr>
          </a:solidFill>
          <a:ln w="57150" cmpd="sng">
            <a:solidFill>
              <a:srgbClr val="01E403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it-IT" sz="2800" b="1" dirty="0" smtClean="0">
                <a:solidFill>
                  <a:srgbClr val="009B02"/>
                </a:solidFill>
              </a:rPr>
              <a:t>EM-</a:t>
            </a:r>
            <a:r>
              <a:rPr lang="it-IT" sz="2800" b="1" dirty="0" err="1" smtClean="0">
                <a:solidFill>
                  <a:srgbClr val="009B02"/>
                </a:solidFill>
              </a:rPr>
              <a:t>follow</a:t>
            </a:r>
            <a:r>
              <a:rPr lang="it-IT" sz="2800" b="1" dirty="0" smtClean="0">
                <a:solidFill>
                  <a:srgbClr val="009B02"/>
                </a:solidFill>
              </a:rPr>
              <a:t> up</a:t>
            </a:r>
            <a:endParaRPr lang="it-IT" sz="2800" b="1" dirty="0">
              <a:solidFill>
                <a:srgbClr val="009B0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9886794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132"/>
          <p:cNvSpPr/>
          <p:nvPr/>
        </p:nvSpPr>
        <p:spPr>
          <a:xfrm>
            <a:off x="2426671" y="1316585"/>
            <a:ext cx="4557887" cy="4631439"/>
          </a:xfrm>
          <a:prstGeom prst="rect">
            <a:avLst/>
          </a:prstGeom>
          <a:solidFill>
            <a:srgbClr val="FFFFFF">
              <a:alpha val="91499"/>
            </a:srgbClr>
          </a:soli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defRPr sz="2600"/>
            </a:pPr>
            <a:endParaRPr sz="2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pic>
        <p:nvPicPr>
          <p:cNvPr id="6" name="image94.png" descr="tiles.pdf"/>
          <p:cNvPicPr>
            <a:picLocks noChangeAspect="1"/>
          </p:cNvPicPr>
          <p:nvPr/>
        </p:nvPicPr>
        <p:blipFill>
          <a:blip r:embed="rId2">
            <a:extLst/>
          </a:blip>
          <a:stretch>
            <a:fillRect/>
          </a:stretch>
        </p:blipFill>
        <p:spPr>
          <a:xfrm>
            <a:off x="1401177" y="288166"/>
            <a:ext cx="6100294" cy="6100294"/>
          </a:xfrm>
          <a:prstGeom prst="rect">
            <a:avLst/>
          </a:prstGeom>
          <a:ln w="12700">
            <a:miter lim="400000"/>
          </a:ln>
        </p:spPr>
      </p:pic>
      <p:sp>
        <p:nvSpPr>
          <p:cNvPr id="7" name="CasellaDiTesto 6"/>
          <p:cNvSpPr txBox="1"/>
          <p:nvPr/>
        </p:nvSpPr>
        <p:spPr>
          <a:xfrm>
            <a:off x="-89294" y="-51754"/>
            <a:ext cx="9233295" cy="538609"/>
          </a:xfrm>
          <a:prstGeom prst="rect">
            <a:avLst/>
          </a:prstGeom>
          <a:solidFill>
            <a:srgbClr val="DEFFEC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400" b="1" i="1" dirty="0" err="1" smtClean="0">
                <a:solidFill>
                  <a:srgbClr val="008000"/>
                </a:solidFill>
                <a:latin typeface="Chalkduster"/>
                <a:ea typeface="Helvetica Light"/>
                <a:cs typeface="Chalkduster"/>
              </a:rPr>
              <a:t>Sky</a:t>
            </a:r>
            <a:r>
              <a:rPr lang="it-IT" sz="2400" b="1" i="1" dirty="0" smtClean="0">
                <a:solidFill>
                  <a:srgbClr val="008000"/>
                </a:solidFill>
                <a:latin typeface="Chalkduster"/>
                <a:ea typeface="Helvetica Light"/>
                <a:cs typeface="Chalkduster"/>
              </a:rPr>
              <a:t> </a:t>
            </a:r>
            <a:r>
              <a:rPr lang="it-IT" sz="2400" b="1" i="1" dirty="0" err="1" smtClean="0">
                <a:solidFill>
                  <a:srgbClr val="008000"/>
                </a:solidFill>
                <a:latin typeface="Chalkduster"/>
                <a:ea typeface="Helvetica Light"/>
                <a:cs typeface="Chalkduster"/>
              </a:rPr>
              <a:t>map</a:t>
            </a:r>
            <a:r>
              <a:rPr lang="it-IT" sz="2400" b="1" i="1" dirty="0" smtClean="0">
                <a:solidFill>
                  <a:srgbClr val="008000"/>
                </a:solidFill>
                <a:latin typeface="Chalkduster"/>
                <a:ea typeface="Helvetica Light"/>
                <a:cs typeface="Chalkduster"/>
              </a:rPr>
              <a:t> </a:t>
            </a:r>
            <a:r>
              <a:rPr lang="it-IT" sz="2400" b="1" i="1" dirty="0" err="1" smtClean="0">
                <a:solidFill>
                  <a:srgbClr val="008000"/>
                </a:solidFill>
                <a:latin typeface="Chalkduster"/>
                <a:ea typeface="Helvetica Light"/>
                <a:cs typeface="Chalkduster"/>
              </a:rPr>
              <a:t>coverage</a:t>
            </a:r>
            <a:endParaRPr lang="it-IT" sz="2400" b="1" i="1" dirty="0" smtClean="0">
              <a:solidFill>
                <a:srgbClr val="008000"/>
              </a:solidFill>
              <a:latin typeface="Chalkduster"/>
              <a:ea typeface="Helvetica Light"/>
              <a:cs typeface="Chalkduster"/>
            </a:endParaRPr>
          </a:p>
          <a:p>
            <a:pPr algn="ctr"/>
            <a:endParaRPr lang="it-IT" sz="500" b="1" i="1" dirty="0">
              <a:solidFill>
                <a:srgbClr val="0000FF"/>
              </a:solidFill>
              <a:latin typeface="Arial"/>
              <a:ea typeface="Helvetica Light"/>
              <a:cs typeface="Arial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6370" y="6255794"/>
            <a:ext cx="5256829" cy="58477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>
                <a:latin typeface="Calibri"/>
              </a:rPr>
              <a:t>LVC+astronomers</a:t>
            </a:r>
            <a:r>
              <a:rPr lang="it-IT" sz="1600" dirty="0">
                <a:latin typeface="Calibri"/>
              </a:rPr>
              <a:t> </a:t>
            </a:r>
            <a:r>
              <a:rPr lang="it-IT" sz="1600" dirty="0" smtClean="0">
                <a:latin typeface="Calibri"/>
              </a:rPr>
              <a:t>arXiv1602.08492, </a:t>
            </a:r>
            <a:r>
              <a:rPr lang="it-IT" sz="1600" dirty="0" err="1" smtClean="0">
                <a:latin typeface="Calibri"/>
              </a:rPr>
              <a:t>accepted</a:t>
            </a:r>
            <a:r>
              <a:rPr lang="it-IT" sz="1600" dirty="0" smtClean="0">
                <a:latin typeface="Calibri"/>
              </a:rPr>
              <a:t> in </a:t>
            </a:r>
            <a:r>
              <a:rPr lang="it-IT" sz="1600" dirty="0" err="1" smtClean="0">
                <a:latin typeface="Calibri"/>
              </a:rPr>
              <a:t>ApJL</a:t>
            </a:r>
            <a:endParaRPr lang="it-IT" sz="1600" dirty="0">
              <a:latin typeface="Calibri"/>
            </a:endParaRPr>
          </a:p>
          <a:p>
            <a:r>
              <a:rPr lang="it-IT" sz="1600" dirty="0" err="1">
                <a:latin typeface="Calibri"/>
              </a:rPr>
              <a:t>LVC+astronomers</a:t>
            </a:r>
            <a:r>
              <a:rPr lang="it-IT" sz="1600" dirty="0">
                <a:latin typeface="Calibri"/>
              </a:rPr>
              <a:t> </a:t>
            </a:r>
            <a:r>
              <a:rPr lang="it-IT" sz="1600" dirty="0" smtClean="0">
                <a:latin typeface="Calibri"/>
              </a:rPr>
              <a:t>arXiv1604.07864, </a:t>
            </a:r>
            <a:r>
              <a:rPr lang="it-IT" sz="1600" dirty="0" err="1" smtClean="0">
                <a:latin typeface="Calibri"/>
              </a:rPr>
              <a:t>accepted</a:t>
            </a:r>
            <a:r>
              <a:rPr lang="it-IT" sz="1600" dirty="0" smtClean="0">
                <a:latin typeface="Calibri"/>
              </a:rPr>
              <a:t> in </a:t>
            </a:r>
            <a:r>
              <a:rPr lang="it-IT" sz="1600" dirty="0" err="1" smtClean="0">
                <a:latin typeface="Calibri"/>
              </a:rPr>
              <a:t>ApJS</a:t>
            </a:r>
            <a:endParaRPr lang="it-IT" sz="1600" dirty="0"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10374034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1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500"/>
                            </p:stCondLst>
                            <p:childTnLst>
                              <p:par>
                                <p:cTn id="9" presetID="9" presetClass="entr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1" dur="1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 advAuto="0"/>
      <p:bldP spid="6" grpId="0" animBg="1" advAuto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12818"/>
            <a:ext cx="9144000" cy="44627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Skymap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coverage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/Depth and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Results</a:t>
            </a:r>
            <a:r>
              <a:rPr lang="it-IT" b="1" i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00FF"/>
                </a:solidFill>
                <a:latin typeface="Arial"/>
                <a:cs typeface="Arial"/>
              </a:rPr>
              <a:t>Summary</a:t>
            </a:r>
            <a:endParaRPr lang="it-IT" b="1" i="1" dirty="0">
              <a:solidFill>
                <a:srgbClr val="0000FF"/>
              </a:solidFill>
              <a:latin typeface="Arial"/>
              <a:cs typeface="Arial"/>
            </a:endParaRPr>
          </a:p>
          <a:p>
            <a:pPr algn="ctr"/>
            <a:endParaRPr lang="it-IT" sz="500" b="1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079996" y="703147"/>
            <a:ext cx="4063996" cy="1892826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1700" b="1" dirty="0" err="1">
                <a:solidFill>
                  <a:srgbClr val="000090"/>
                </a:solidFill>
                <a:latin typeface="Arial"/>
                <a:cs typeface="Arial"/>
              </a:rPr>
              <a:t>Most</a:t>
            </a:r>
            <a:r>
              <a:rPr lang="it-IT" sz="1700" b="1" dirty="0">
                <a:solidFill>
                  <a:srgbClr val="000090"/>
                </a:solidFill>
                <a:latin typeface="Arial"/>
                <a:cs typeface="Arial"/>
              </a:rPr>
              <a:t> complete </a:t>
            </a:r>
            <a:r>
              <a:rPr lang="it-IT" sz="1700" b="1" dirty="0" err="1">
                <a:solidFill>
                  <a:srgbClr val="000090"/>
                </a:solidFill>
                <a:latin typeface="Arial"/>
                <a:cs typeface="Arial"/>
              </a:rPr>
              <a:t>coverage</a:t>
            </a:r>
            <a:r>
              <a:rPr lang="it-IT" sz="1700" b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in the </a:t>
            </a:r>
            <a:r>
              <a:rPr lang="it-IT" sz="1700" b="1" dirty="0">
                <a:solidFill>
                  <a:srgbClr val="000090"/>
                </a:solidFill>
                <a:latin typeface="Arial"/>
                <a:cs typeface="Arial"/>
              </a:rPr>
              <a:t>gamma-</a:t>
            </a:r>
            <a:r>
              <a:rPr lang="it-IT" sz="1700" b="1" dirty="0" err="1">
                <a:solidFill>
                  <a:srgbClr val="000090"/>
                </a:solidFill>
                <a:latin typeface="Arial"/>
                <a:cs typeface="Arial"/>
              </a:rPr>
              <a:t>ray</a:t>
            </a:r>
            <a:r>
              <a:rPr lang="it-IT" sz="1700" b="1" dirty="0">
                <a:solidFill>
                  <a:srgbClr val="000090"/>
                </a:solidFill>
                <a:latin typeface="Arial"/>
                <a:cs typeface="Arial"/>
              </a:rPr>
              <a:t> down to</a:t>
            </a:r>
            <a:r>
              <a:rPr lang="it-IT" b="1" dirty="0">
                <a:solidFill>
                  <a:srgbClr val="000090"/>
                </a:solidFill>
                <a:latin typeface="Arial"/>
                <a:cs typeface="Arial"/>
              </a:rPr>
              <a:t> 10</a:t>
            </a:r>
            <a:r>
              <a:rPr lang="it-IT" b="1" baseline="30000" dirty="0">
                <a:solidFill>
                  <a:srgbClr val="000090"/>
                </a:solidFill>
                <a:latin typeface="Arial"/>
                <a:cs typeface="Arial"/>
              </a:rPr>
              <a:t>-7 </a:t>
            </a:r>
            <a:r>
              <a:rPr lang="it-IT" sz="1600" b="1" dirty="0">
                <a:solidFill>
                  <a:srgbClr val="000090"/>
                </a:solidFill>
                <a:latin typeface="Arial"/>
                <a:cs typeface="Arial"/>
              </a:rPr>
              <a:t>erg cm</a:t>
            </a:r>
            <a:r>
              <a:rPr lang="it-IT" sz="1600" b="1" baseline="30000" dirty="0">
                <a:solidFill>
                  <a:srgbClr val="000090"/>
                </a:solidFill>
                <a:latin typeface="Arial"/>
                <a:cs typeface="Arial"/>
              </a:rPr>
              <a:t>-2 </a:t>
            </a:r>
            <a:r>
              <a:rPr lang="it-IT" sz="1600" b="1" dirty="0">
                <a:solidFill>
                  <a:srgbClr val="000090"/>
                </a:solidFill>
                <a:latin typeface="Arial"/>
                <a:cs typeface="Arial"/>
              </a:rPr>
              <a:t>s</a:t>
            </a:r>
            <a:r>
              <a:rPr lang="it-IT" sz="1600" b="1" baseline="30000" dirty="0">
                <a:solidFill>
                  <a:srgbClr val="000090"/>
                </a:solidFill>
                <a:latin typeface="Arial"/>
                <a:cs typeface="Arial"/>
              </a:rPr>
              <a:t>-</a:t>
            </a:r>
            <a:r>
              <a:rPr lang="it-IT" sz="16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1</a:t>
            </a:r>
            <a:endParaRPr lang="it-IT" sz="1000" b="1" baseline="30000" dirty="0" smtClean="0">
              <a:solidFill>
                <a:srgbClr val="000090"/>
              </a:solidFill>
              <a:latin typeface="Arial"/>
              <a:cs typeface="Arial"/>
            </a:endParaRPr>
          </a:p>
          <a:p>
            <a:pPr algn="ctr"/>
            <a:r>
              <a:rPr lang="it-IT" sz="1000" b="1" baseline="30000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10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endParaRPr lang="it-IT" sz="1000" b="1" dirty="0">
              <a:solidFill>
                <a:srgbClr val="0000FF"/>
              </a:solidFill>
              <a:latin typeface="Arial"/>
              <a:cs typeface="Arial"/>
            </a:endParaRPr>
          </a:p>
          <a:p>
            <a:pPr algn="ctr"/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X-</a:t>
            </a:r>
            <a:r>
              <a:rPr lang="it-IT" sz="1700" b="1" dirty="0" err="1">
                <a:solidFill>
                  <a:srgbClr val="0000FF"/>
                </a:solidFill>
                <a:latin typeface="Arial"/>
                <a:cs typeface="Arial"/>
              </a:rPr>
              <a:t>rays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00FF"/>
                </a:solidFill>
                <a:latin typeface="Arial"/>
                <a:cs typeface="Arial"/>
              </a:rPr>
              <a:t>coverage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complete down to </a:t>
            </a:r>
            <a:r>
              <a:rPr lang="it-IT" b="1" dirty="0">
                <a:solidFill>
                  <a:srgbClr val="0000FF"/>
                </a:solidFill>
                <a:latin typeface="Arial"/>
                <a:cs typeface="Arial"/>
              </a:rPr>
              <a:t>10</a:t>
            </a:r>
            <a:r>
              <a:rPr lang="it-IT" b="1" baseline="30000" dirty="0">
                <a:solidFill>
                  <a:srgbClr val="0000FF"/>
                </a:solidFill>
                <a:latin typeface="Arial"/>
                <a:cs typeface="Arial"/>
              </a:rPr>
              <a:t>-9</a:t>
            </a:r>
            <a:r>
              <a:rPr lang="it-IT" b="1" dirty="0">
                <a:solidFill>
                  <a:srgbClr val="0000FF"/>
                </a:solidFill>
                <a:latin typeface="Arial"/>
                <a:cs typeface="Arial"/>
              </a:rPr>
              <a:t> erg cm</a:t>
            </a:r>
            <a:r>
              <a:rPr lang="it-IT" b="1" baseline="30000" dirty="0">
                <a:solidFill>
                  <a:srgbClr val="0000FF"/>
                </a:solidFill>
                <a:latin typeface="Arial"/>
                <a:cs typeface="Arial"/>
              </a:rPr>
              <a:t>-2 </a:t>
            </a:r>
            <a:r>
              <a:rPr lang="it-IT" b="1" dirty="0">
                <a:solidFill>
                  <a:srgbClr val="0000FF"/>
                </a:solidFill>
                <a:latin typeface="Arial"/>
                <a:cs typeface="Arial"/>
              </a:rPr>
              <a:t>s</a:t>
            </a:r>
            <a:r>
              <a:rPr lang="it-IT" b="1" baseline="30000" dirty="0">
                <a:solidFill>
                  <a:srgbClr val="0000FF"/>
                </a:solidFill>
                <a:latin typeface="Arial"/>
                <a:cs typeface="Arial"/>
              </a:rPr>
              <a:t>-1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(MAXI),  </a:t>
            </a:r>
          </a:p>
          <a:p>
            <a:pPr algn="ctr"/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relatively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sparse </a:t>
            </a:r>
            <a:r>
              <a:rPr lang="it-IT" sz="1700" b="1" dirty="0" err="1">
                <a:solidFill>
                  <a:srgbClr val="0000FF"/>
                </a:solidFill>
                <a:latin typeface="Arial"/>
                <a:cs typeface="Arial"/>
              </a:rPr>
              <a:t>at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00FF"/>
                </a:solidFill>
                <a:latin typeface="Arial"/>
                <a:cs typeface="Arial"/>
              </a:rPr>
              <a:t>fainter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00FF"/>
                </a:solidFill>
                <a:latin typeface="Arial"/>
                <a:cs typeface="Arial"/>
              </a:rPr>
              <a:t>flux</a:t>
            </a:r>
            <a:r>
              <a:rPr lang="it-IT" sz="1700" b="1" dirty="0">
                <a:solidFill>
                  <a:srgbClr val="0000FF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with the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Swift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XRT </a:t>
            </a:r>
          </a:p>
        </p:txBody>
      </p:sp>
      <p:sp>
        <p:nvSpPr>
          <p:cNvPr id="10" name="CasellaDiTesto 9"/>
          <p:cNvSpPr txBox="1"/>
          <p:nvPr/>
        </p:nvSpPr>
        <p:spPr>
          <a:xfrm>
            <a:off x="5029197" y="3217354"/>
            <a:ext cx="4131727" cy="2523768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sz="1700" b="1" dirty="0">
                <a:solidFill>
                  <a:srgbClr val="000090"/>
                </a:solidFill>
                <a:latin typeface="Calibri"/>
              </a:rPr>
              <a:t>Fermi-GBM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 sub-</a:t>
            </a:r>
            <a:r>
              <a:rPr lang="it-IT" sz="1700" dirty="0" err="1">
                <a:solidFill>
                  <a:prstClr val="black"/>
                </a:solidFill>
                <a:latin typeface="Calibri"/>
              </a:rPr>
              <a:t>threshold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Calibri"/>
              </a:rPr>
              <a:t>search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700" dirty="0" smtClean="0">
                <a:solidFill>
                  <a:prstClr val="black"/>
                </a:solidFill>
                <a:latin typeface="Calibri"/>
                <a:sym typeface="Wingdings"/>
              </a:rPr>
              <a:t></a:t>
            </a:r>
          </a:p>
          <a:p>
            <a:r>
              <a:rPr lang="it-IT" sz="1700" b="1" dirty="0" err="1" smtClean="0">
                <a:solidFill>
                  <a:srgbClr val="800000"/>
                </a:solidFill>
                <a:latin typeface="Calibri"/>
                <a:sym typeface="Wingdings"/>
              </a:rPr>
              <a:t>weak</a:t>
            </a:r>
            <a:r>
              <a:rPr lang="it-IT" sz="1700" b="1" dirty="0" smtClean="0">
                <a:solidFill>
                  <a:srgbClr val="800000"/>
                </a:solidFill>
                <a:latin typeface="Calibri"/>
                <a:sym typeface="Wingdings"/>
              </a:rPr>
              <a:t> </a:t>
            </a:r>
            <a:r>
              <a:rPr lang="it-IT" sz="1700" b="1" dirty="0" err="1">
                <a:solidFill>
                  <a:srgbClr val="800000"/>
                </a:solidFill>
                <a:latin typeface="Calibri"/>
                <a:sym typeface="Wingdings"/>
              </a:rPr>
              <a:t>signal</a:t>
            </a:r>
            <a:r>
              <a:rPr lang="it-IT" sz="1700" b="1" dirty="0">
                <a:solidFill>
                  <a:srgbClr val="800000"/>
                </a:solidFill>
                <a:latin typeface="Calibri"/>
                <a:sym typeface="Wingdings"/>
              </a:rPr>
              <a:t> </a:t>
            </a:r>
            <a:r>
              <a:rPr lang="it-IT" sz="1700" b="1" dirty="0">
                <a:solidFill>
                  <a:srgbClr val="800000"/>
                </a:solidFill>
                <a:latin typeface="Calibri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of 1 sec 0.4 </a:t>
            </a:r>
            <a:r>
              <a:rPr lang="it-IT" sz="1700" dirty="0" err="1">
                <a:solidFill>
                  <a:prstClr val="black"/>
                </a:solidFill>
                <a:latin typeface="Calibri"/>
              </a:rPr>
              <a:t>s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Calibri"/>
              </a:rPr>
              <a:t>after</a:t>
            </a:r>
            <a:r>
              <a:rPr lang="it-IT" sz="1700" dirty="0" smtClean="0">
                <a:solidFill>
                  <a:prstClr val="black"/>
                </a:solidFill>
                <a:latin typeface="Calibri"/>
              </a:rPr>
              <a:t> GW15014  </a:t>
            </a:r>
            <a:r>
              <a:rPr lang="it-IT" sz="1700" dirty="0" err="1" smtClean="0">
                <a:solidFill>
                  <a:prstClr val="black"/>
                </a:solidFill>
                <a:latin typeface="Calibri"/>
              </a:rPr>
              <a:t>fluence</a:t>
            </a:r>
            <a:r>
              <a:rPr lang="it-IT" sz="1700" dirty="0" smtClean="0">
                <a:solidFill>
                  <a:prstClr val="black"/>
                </a:solidFill>
                <a:latin typeface="Calibri"/>
              </a:rPr>
              <a:t>(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1 </a:t>
            </a:r>
            <a:r>
              <a:rPr lang="it-IT" sz="1700" dirty="0" smtClean="0">
                <a:solidFill>
                  <a:prstClr val="black"/>
                </a:solidFill>
                <a:latin typeface="Calibri"/>
              </a:rPr>
              <a:t>keV-10 </a:t>
            </a:r>
            <a:r>
              <a:rPr lang="it-IT" sz="1700" dirty="0" err="1">
                <a:solidFill>
                  <a:prstClr val="black"/>
                </a:solidFill>
                <a:latin typeface="Calibri"/>
              </a:rPr>
              <a:t>MeV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) = 2.4 × 10</a:t>
            </a:r>
            <a:r>
              <a:rPr lang="it-IT" sz="1700" baseline="30000" dirty="0">
                <a:solidFill>
                  <a:prstClr val="black"/>
                </a:solidFill>
                <a:latin typeface="Calibri"/>
              </a:rPr>
              <a:t>−7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 erg cm</a:t>
            </a:r>
            <a:r>
              <a:rPr lang="it-IT" sz="1700" baseline="30000" dirty="0">
                <a:solidFill>
                  <a:prstClr val="black"/>
                </a:solidFill>
                <a:latin typeface="Calibri"/>
              </a:rPr>
              <a:t>−</a:t>
            </a:r>
            <a:r>
              <a:rPr lang="it-IT" sz="1700" baseline="30000" dirty="0" smtClean="0">
                <a:solidFill>
                  <a:prstClr val="black"/>
                </a:solidFill>
                <a:latin typeface="Calibri"/>
              </a:rPr>
              <a:t>2</a:t>
            </a:r>
            <a:r>
              <a:rPr lang="it-IT" sz="1700" dirty="0" smtClean="0">
                <a:solidFill>
                  <a:prstClr val="black"/>
                </a:solidFill>
                <a:latin typeface="Calibri"/>
              </a:rPr>
              <a:t> FAR 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4.79 × 10</a:t>
            </a:r>
            <a:r>
              <a:rPr lang="it-IT" sz="1700" baseline="30000" dirty="0">
                <a:solidFill>
                  <a:prstClr val="black"/>
                </a:solidFill>
                <a:latin typeface="Calibri"/>
              </a:rPr>
              <a:t>−4 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Hz, FAP</a:t>
            </a:r>
            <a:r>
              <a:rPr lang="it-IT" sz="1700" baseline="300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Calibri"/>
              </a:rPr>
              <a:t>0.0022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nl-NL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nl-NL" b="1" dirty="0" smtClean="0">
                <a:solidFill>
                  <a:srgbClr val="0000FF"/>
                </a:solidFill>
                <a:latin typeface="Calibri"/>
              </a:rPr>
              <a:t>INTEGRAL</a:t>
            </a:r>
            <a:r>
              <a:rPr lang="nl-NL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nl-NL" dirty="0">
                <a:solidFill>
                  <a:prstClr val="black"/>
                </a:solidFill>
                <a:latin typeface="Calibri"/>
                <a:sym typeface="Wingdings"/>
              </a:rPr>
              <a:t> no </a:t>
            </a:r>
            <a:r>
              <a:rPr lang="nl-NL" dirty="0" err="1">
                <a:solidFill>
                  <a:prstClr val="black"/>
                </a:solidFill>
                <a:latin typeface="Calibri"/>
                <a:sym typeface="Wingdings"/>
              </a:rPr>
              <a:t>signal</a:t>
            </a:r>
            <a:r>
              <a:rPr lang="nl-NL" dirty="0">
                <a:solidFill>
                  <a:prstClr val="black"/>
                </a:solidFill>
                <a:latin typeface="Calibri"/>
                <a:sym typeface="Wingdings"/>
              </a:rPr>
              <a:t> but </a:t>
            </a:r>
            <a:r>
              <a:rPr lang="nl-NL" b="1" dirty="0" smtClean="0">
                <a:solidFill>
                  <a:srgbClr val="800000"/>
                </a:solidFill>
                <a:latin typeface="Calibri"/>
                <a:sym typeface="Wingdings"/>
              </a:rPr>
              <a:t>stringent</a:t>
            </a:r>
          </a:p>
          <a:p>
            <a:r>
              <a:rPr lang="nl-NL" b="1" dirty="0">
                <a:solidFill>
                  <a:srgbClr val="800000"/>
                </a:solidFill>
                <a:latin typeface="Calibri"/>
                <a:sym typeface="Wingdings"/>
              </a:rPr>
              <a:t> </a:t>
            </a:r>
            <a:r>
              <a:rPr lang="nl-NL" b="1" dirty="0" smtClean="0">
                <a:solidFill>
                  <a:srgbClr val="800000"/>
                </a:solidFill>
                <a:latin typeface="Calibri"/>
                <a:sym typeface="Wingdings"/>
              </a:rPr>
              <a:t>                        </a:t>
            </a:r>
            <a:r>
              <a:rPr lang="nl-NL" b="1" dirty="0" err="1" smtClean="0">
                <a:solidFill>
                  <a:srgbClr val="800000"/>
                </a:solidFill>
                <a:latin typeface="Calibri"/>
                <a:sym typeface="Wingdings"/>
              </a:rPr>
              <a:t>upper</a:t>
            </a:r>
            <a:r>
              <a:rPr lang="nl-NL" b="1" dirty="0" smtClean="0">
                <a:solidFill>
                  <a:srgbClr val="800000"/>
                </a:solidFill>
                <a:latin typeface="Calibri"/>
                <a:sym typeface="Wingdings"/>
              </a:rPr>
              <a:t> </a:t>
            </a:r>
            <a:r>
              <a:rPr lang="nl-NL" b="1" dirty="0">
                <a:solidFill>
                  <a:srgbClr val="800000"/>
                </a:solidFill>
                <a:latin typeface="Calibri"/>
                <a:sym typeface="Wingdings"/>
              </a:rPr>
              <a:t>limit</a:t>
            </a: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11" name="Immagine 10" descr="Integral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17639" y="5339367"/>
            <a:ext cx="757059" cy="689407"/>
          </a:xfrm>
          <a:prstGeom prst="rect">
            <a:avLst/>
          </a:prstGeom>
        </p:spPr>
      </p:pic>
      <p:pic>
        <p:nvPicPr>
          <p:cNvPr id="12" name="Immagine 11" descr="spacecraf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36134" y="2674193"/>
            <a:ext cx="636971" cy="849295"/>
          </a:xfrm>
          <a:prstGeom prst="rect">
            <a:avLst/>
          </a:prstGeom>
        </p:spPr>
      </p:pic>
      <p:sp>
        <p:nvSpPr>
          <p:cNvPr id="13" name="Rettangolo 12"/>
          <p:cNvSpPr/>
          <p:nvPr/>
        </p:nvSpPr>
        <p:spPr>
          <a:xfrm>
            <a:off x="5241965" y="4287746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(</a:t>
            </a:r>
            <a:r>
              <a:rPr lang="it-IT" sz="1400" b="1" dirty="0" err="1">
                <a:solidFill>
                  <a:prstClr val="black"/>
                </a:solidFill>
                <a:latin typeface="Calibri"/>
              </a:rPr>
              <a:t>Connaughton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sz="1400" b="1" dirty="0">
                <a:solidFill>
                  <a:prstClr val="black"/>
                </a:solidFill>
                <a:latin typeface="Calibri"/>
              </a:rPr>
              <a:t>et al.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 arXiv:1602.03920</a:t>
            </a:r>
            <a:r>
              <a:rPr lang="nl-NL" sz="1400" b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nl-NL" dirty="0">
                <a:solidFill>
                  <a:prstClr val="black"/>
                </a:solidFill>
                <a:latin typeface="Calibri"/>
              </a:rPr>
              <a:t>)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5666237" y="5339367"/>
            <a:ext cx="266989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de-DE" dirty="0">
                <a:solidFill>
                  <a:prstClr val="black"/>
                </a:solidFill>
                <a:latin typeface="Calibri"/>
              </a:rPr>
              <a:t>(</a:t>
            </a:r>
            <a:r>
              <a:rPr lang="de-DE" sz="1400" b="1" dirty="0" err="1">
                <a:solidFill>
                  <a:prstClr val="black"/>
                </a:solidFill>
                <a:latin typeface="Calibri"/>
              </a:rPr>
              <a:t>Savchenko</a:t>
            </a:r>
            <a:r>
              <a:rPr lang="de-DE" sz="1400" b="1" dirty="0">
                <a:solidFill>
                  <a:prstClr val="black"/>
                </a:solidFill>
                <a:latin typeface="Calibri"/>
              </a:rPr>
              <a:t> et al. 2016 </a:t>
            </a:r>
            <a:r>
              <a:rPr lang="de-DE" sz="1400" b="1" dirty="0" err="1">
                <a:solidFill>
                  <a:prstClr val="black"/>
                </a:solidFill>
                <a:latin typeface="Calibri"/>
              </a:rPr>
              <a:t>ApJL</a:t>
            </a:r>
            <a:r>
              <a:rPr lang="de-DE" sz="1400" b="1" dirty="0">
                <a:solidFill>
                  <a:prstClr val="black"/>
                </a:solidFill>
                <a:latin typeface="Calibri"/>
              </a:rPr>
              <a:t>, 820)</a:t>
            </a:r>
            <a:endParaRPr lang="it-IT" sz="1400" b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3" name="Immagine 2" descr="Schermata 2016-06-29 alle 18.13.1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" y="522141"/>
            <a:ext cx="4974165" cy="5966742"/>
          </a:xfrm>
          <a:prstGeom prst="rect">
            <a:avLst/>
          </a:prstGeom>
        </p:spPr>
      </p:pic>
      <p:sp>
        <p:nvSpPr>
          <p:cNvPr id="8" name="Rettangolo 7"/>
          <p:cNvSpPr/>
          <p:nvPr/>
        </p:nvSpPr>
        <p:spPr>
          <a:xfrm>
            <a:off x="21171" y="982133"/>
            <a:ext cx="4974165" cy="2082800"/>
          </a:xfrm>
          <a:prstGeom prst="rect">
            <a:avLst/>
          </a:prstGeom>
          <a:gradFill flip="none" rotWithShape="1">
            <a:gsLst>
              <a:gs pos="0">
                <a:schemeClr val="accent1">
                  <a:tint val="100000"/>
                  <a:shade val="100000"/>
                  <a:satMod val="130000"/>
                  <a:alpha val="19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19000"/>
                </a:schemeClr>
              </a:gs>
            </a:gsLst>
            <a:lin ang="16200000" scaled="0"/>
            <a:tileRect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1171" y="6488883"/>
            <a:ext cx="6362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</a:rPr>
              <a:t>LVC+astronomers</a:t>
            </a:r>
            <a:r>
              <a:rPr lang="it-IT" sz="1600" dirty="0">
                <a:solidFill>
                  <a:schemeClr val="bg1"/>
                </a:solidFill>
              </a:rPr>
              <a:t> </a:t>
            </a:r>
            <a:r>
              <a:rPr lang="it-IT" sz="1600" dirty="0" smtClean="0">
                <a:solidFill>
                  <a:schemeClr val="bg1"/>
                </a:solidFill>
              </a:rPr>
              <a:t>arXiv1602.08492, </a:t>
            </a:r>
            <a:r>
              <a:rPr lang="it-IT" sz="1600" dirty="0" err="1" smtClean="0">
                <a:solidFill>
                  <a:schemeClr val="bg1"/>
                </a:solidFill>
              </a:rPr>
              <a:t>ApJL</a:t>
            </a:r>
            <a:r>
              <a:rPr lang="it-IT" sz="1600" dirty="0" smtClean="0">
                <a:solidFill>
                  <a:schemeClr val="bg1"/>
                </a:solidFill>
              </a:rPr>
              <a:t> in press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45860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tangolo 6"/>
          <p:cNvSpPr/>
          <p:nvPr/>
        </p:nvSpPr>
        <p:spPr>
          <a:xfrm rot="10800000" flipV="1">
            <a:off x="5058830" y="546940"/>
            <a:ext cx="4051303" cy="267765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Optical </a:t>
            </a:r>
            <a:r>
              <a:rPr lang="it-IT" sz="1700" b="1" dirty="0" err="1" smtClean="0">
                <a:solidFill>
                  <a:srgbClr val="008000"/>
                </a:solidFill>
                <a:latin typeface="Arial"/>
                <a:cs typeface="Arial"/>
              </a:rPr>
              <a:t>facilities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tiled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together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about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900 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deg</a:t>
            </a:r>
            <a:r>
              <a:rPr lang="it-IT" sz="1700" b="1" baseline="30000" dirty="0">
                <a:solidFill>
                  <a:srgbClr val="008000"/>
                </a:solidFill>
                <a:latin typeface="Arial"/>
                <a:cs typeface="Arial"/>
              </a:rPr>
              <a:t>2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with a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contained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probability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of </a:t>
            </a:r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over 50% 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of the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initial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sky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map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and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slightly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less</a:t>
            </a:r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of the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refined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sky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sz="1700" b="1" dirty="0" err="1">
                <a:solidFill>
                  <a:srgbClr val="008000"/>
                </a:solidFill>
                <a:latin typeface="Arial"/>
                <a:cs typeface="Arial"/>
              </a:rPr>
              <a:t>map</a:t>
            </a:r>
            <a:endParaRPr lang="it-IT" sz="1700" dirty="0">
              <a:solidFill>
                <a:prstClr val="black"/>
              </a:solidFill>
              <a:latin typeface="Arial"/>
              <a:cs typeface="Arial"/>
            </a:endParaRPr>
          </a:p>
          <a:p>
            <a:endParaRPr lang="it-IT" sz="500" dirty="0">
              <a:solidFill>
                <a:prstClr val="black"/>
              </a:solidFill>
              <a:latin typeface="Arial"/>
              <a:cs typeface="Arial"/>
            </a:endParaRPr>
          </a:p>
          <a:p>
            <a:endParaRPr lang="it-IT" sz="5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/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it-IT" b="1" dirty="0" err="1">
                <a:solidFill>
                  <a:prstClr val="black"/>
                </a:solidFill>
                <a:latin typeface="Arial"/>
                <a:cs typeface="Arial"/>
              </a:rPr>
              <a:t>depth</a:t>
            </a:r>
            <a:r>
              <a:rPr lang="it-IT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prstClr val="black"/>
                </a:solidFill>
                <a:latin typeface="Arial"/>
                <a:cs typeface="Arial"/>
              </a:rPr>
              <a:t>varies</a:t>
            </a:r>
            <a:r>
              <a:rPr lang="it-IT" b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prstClr val="black"/>
                </a:solidFill>
                <a:latin typeface="Arial"/>
                <a:cs typeface="Arial"/>
              </a:rPr>
              <a:t>widely</a:t>
            </a:r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"/>
                <a:cs typeface="Arial"/>
              </a:rPr>
              <a:t>among</a:t>
            </a:r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dirty="0" smtClean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it-IT" dirty="0" err="1" smtClean="0">
                <a:solidFill>
                  <a:prstClr val="black"/>
                </a:solidFill>
                <a:latin typeface="Arial"/>
                <a:cs typeface="Arial"/>
              </a:rPr>
              <a:t>different</a:t>
            </a:r>
            <a:r>
              <a:rPr lang="it-IT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Arial"/>
                <a:cs typeface="Arial"/>
              </a:rPr>
              <a:t>facilities</a:t>
            </a:r>
            <a:r>
              <a:rPr lang="it-IT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algn="ctr"/>
            <a:endParaRPr lang="it-IT" sz="1000" b="1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/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DES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and </a:t>
            </a:r>
            <a:r>
              <a:rPr lang="it-IT" sz="1700" b="1" dirty="0">
                <a:solidFill>
                  <a:srgbClr val="008000"/>
                </a:solidFill>
                <a:latin typeface="Arial"/>
                <a:cs typeface="Arial"/>
              </a:rPr>
              <a:t>VST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deepest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surveys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b="1" dirty="0" smtClean="0">
                <a:solidFill>
                  <a:prstClr val="black"/>
                </a:solidFill>
                <a:latin typeface="Arial"/>
                <a:cs typeface="Arial"/>
              </a:rPr>
              <a:t>22.5</a:t>
            </a:r>
          </a:p>
          <a:p>
            <a:pPr algn="ctr"/>
            <a:endParaRPr lang="it-IT" sz="1000" b="1" dirty="0" smtClean="0">
              <a:solidFill>
                <a:prstClr val="black"/>
              </a:solidFill>
              <a:latin typeface="Arial"/>
              <a:cs typeface="Arial"/>
            </a:endParaRPr>
          </a:p>
          <a:p>
            <a:pPr algn="ctr"/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Only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one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NIR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Infrared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facility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VISTA</a:t>
            </a:r>
            <a:endParaRPr lang="it-IT" sz="1700" b="1" dirty="0">
              <a:solidFill>
                <a:srgbClr val="008000"/>
              </a:solidFill>
              <a:latin typeface="Arial"/>
              <a:cs typeface="Arial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058830" y="4910676"/>
            <a:ext cx="4034371" cy="1692771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1700" b="1" dirty="0" smtClean="0">
                <a:solidFill>
                  <a:srgbClr val="008000"/>
                </a:solidFill>
                <a:latin typeface="Calibri"/>
              </a:rPr>
              <a:t>        </a:t>
            </a:r>
            <a:r>
              <a:rPr lang="it-IT" sz="1700" b="1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008000"/>
                </a:solidFill>
                <a:latin typeface="Arial"/>
                <a:cs typeface="Arial"/>
              </a:rPr>
              <a:t>Deep</a:t>
            </a:r>
            <a:r>
              <a:rPr lang="it-IT" b="1" dirty="0" smtClean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srgbClr val="008000"/>
                </a:solidFill>
                <a:latin typeface="Arial"/>
                <a:cs typeface="Arial"/>
              </a:rPr>
              <a:t>photometry</a:t>
            </a:r>
            <a:r>
              <a:rPr lang="it-IT" b="1" dirty="0">
                <a:solidFill>
                  <a:srgbClr val="008000"/>
                </a:solidFill>
                <a:latin typeface="Arial"/>
                <a:cs typeface="Arial"/>
              </a:rPr>
              <a:t>, broadband </a:t>
            </a:r>
            <a:r>
              <a:rPr lang="it-IT" b="1" dirty="0" err="1">
                <a:solidFill>
                  <a:srgbClr val="008000"/>
                </a:solidFill>
                <a:latin typeface="Arial"/>
                <a:cs typeface="Arial"/>
              </a:rPr>
              <a:t>observations</a:t>
            </a:r>
            <a:r>
              <a:rPr lang="it-IT" b="1" dirty="0">
                <a:solidFill>
                  <a:srgbClr val="008000"/>
                </a:solidFill>
                <a:latin typeface="Arial"/>
                <a:cs typeface="Arial"/>
              </a:rPr>
              <a:t> and </a:t>
            </a:r>
            <a:r>
              <a:rPr lang="it-IT" b="1" dirty="0" err="1" smtClean="0">
                <a:solidFill>
                  <a:srgbClr val="008000"/>
                </a:solidFill>
                <a:latin typeface="Arial"/>
                <a:cs typeface="Arial"/>
              </a:rPr>
              <a:t>spectroscopy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  <a:sym typeface="Wingdings"/>
              </a:rPr>
              <a:t> 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candidates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are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normal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population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type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Ia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type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II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SNe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dwarf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novae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,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active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galactic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nuclei, </a:t>
            </a:r>
            <a:r>
              <a:rPr lang="it-IT" sz="1700" dirty="0" err="1">
                <a:solidFill>
                  <a:prstClr val="black"/>
                </a:solidFill>
                <a:latin typeface="Arial"/>
                <a:cs typeface="Arial"/>
              </a:rPr>
              <a:t>all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 err="1" smtClean="0">
                <a:solidFill>
                  <a:prstClr val="black"/>
                </a:solidFill>
                <a:latin typeface="Arial"/>
                <a:cs typeface="Arial"/>
              </a:rPr>
              <a:t>unrelated</a:t>
            </a:r>
            <a:r>
              <a:rPr lang="it-IT" sz="1700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1700" dirty="0">
                <a:solidFill>
                  <a:prstClr val="black"/>
                </a:solidFill>
                <a:latin typeface="Arial"/>
                <a:cs typeface="Arial"/>
              </a:rPr>
              <a:t>to GW150914</a:t>
            </a:r>
          </a:p>
        </p:txBody>
      </p:sp>
      <p:sp>
        <p:nvSpPr>
          <p:cNvPr id="15" name="CasellaDiTesto 14"/>
          <p:cNvSpPr txBox="1"/>
          <p:nvPr/>
        </p:nvSpPr>
        <p:spPr>
          <a:xfrm>
            <a:off x="0" y="12818"/>
            <a:ext cx="9144000" cy="44627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err="1">
                <a:solidFill>
                  <a:srgbClr val="008000"/>
                </a:solidFill>
                <a:latin typeface="Arial"/>
                <a:cs typeface="Arial"/>
              </a:rPr>
              <a:t>Skymap</a:t>
            </a:r>
            <a:r>
              <a:rPr lang="it-IT" b="1" i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8000"/>
                </a:solidFill>
                <a:latin typeface="Arial"/>
                <a:cs typeface="Arial"/>
              </a:rPr>
              <a:t>coverage</a:t>
            </a:r>
            <a:r>
              <a:rPr lang="it-IT" b="1" i="1" dirty="0">
                <a:solidFill>
                  <a:srgbClr val="008000"/>
                </a:solidFill>
                <a:latin typeface="Arial"/>
                <a:cs typeface="Arial"/>
              </a:rPr>
              <a:t>/Depth and </a:t>
            </a:r>
            <a:r>
              <a:rPr lang="it-IT" b="1" i="1" dirty="0" err="1">
                <a:solidFill>
                  <a:srgbClr val="008000"/>
                </a:solidFill>
                <a:latin typeface="Arial"/>
                <a:cs typeface="Arial"/>
              </a:rPr>
              <a:t>Results</a:t>
            </a:r>
            <a:r>
              <a:rPr lang="it-IT" b="1" i="1" dirty="0">
                <a:solidFill>
                  <a:srgbClr val="008000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008000"/>
                </a:solidFill>
                <a:latin typeface="Arial"/>
                <a:cs typeface="Arial"/>
              </a:rPr>
              <a:t>Summary</a:t>
            </a:r>
            <a:endParaRPr lang="it-IT" b="1" i="1" dirty="0">
              <a:solidFill>
                <a:srgbClr val="008000"/>
              </a:solidFill>
              <a:latin typeface="Arial"/>
              <a:cs typeface="Arial"/>
            </a:endParaRPr>
          </a:p>
          <a:p>
            <a:pPr algn="ctr"/>
            <a:endParaRPr lang="it-IT" sz="500" b="1" i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pic>
        <p:nvPicPr>
          <p:cNvPr id="16" name="Immagine 15" descr="Schermata 2016-06-29 alle 18.13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" y="522141"/>
            <a:ext cx="4974165" cy="5966742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16933" y="3070471"/>
            <a:ext cx="4974165" cy="2686861"/>
          </a:xfrm>
          <a:prstGeom prst="rect">
            <a:avLst/>
          </a:prstGeom>
          <a:solidFill>
            <a:schemeClr val="accent3">
              <a:lumMod val="40000"/>
              <a:lumOff val="60000"/>
              <a:alpha val="1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21171" y="5232437"/>
            <a:ext cx="4969927" cy="491029"/>
          </a:xfrm>
          <a:prstGeom prst="rect">
            <a:avLst/>
          </a:prstGeom>
          <a:solidFill>
            <a:schemeClr val="accent3">
              <a:lumMod val="60000"/>
              <a:lumOff val="40000"/>
              <a:alpha val="1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cxnSp>
        <p:nvCxnSpPr>
          <p:cNvPr id="9" name="Connettore 2 8"/>
          <p:cNvCxnSpPr/>
          <p:nvPr/>
        </p:nvCxnSpPr>
        <p:spPr>
          <a:xfrm flipV="1">
            <a:off x="4622800" y="2878667"/>
            <a:ext cx="677333" cy="345929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>
            <a:off x="5213347" y="4567174"/>
            <a:ext cx="306920" cy="614464"/>
          </a:xfrm>
          <a:prstGeom prst="straightConnector1">
            <a:avLst/>
          </a:prstGeom>
          <a:ln w="38100" cmpd="sng"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Rettangolo 10"/>
          <p:cNvSpPr/>
          <p:nvPr/>
        </p:nvSpPr>
        <p:spPr>
          <a:xfrm>
            <a:off x="21171" y="6488883"/>
            <a:ext cx="6362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</a:rPr>
              <a:t>LVC+astronomers</a:t>
            </a:r>
            <a:r>
              <a:rPr lang="it-IT" sz="1600" dirty="0">
                <a:solidFill>
                  <a:schemeClr val="bg1"/>
                </a:solidFill>
              </a:rPr>
              <a:t> </a:t>
            </a:r>
            <a:r>
              <a:rPr lang="it-IT" sz="1600" dirty="0" smtClean="0">
                <a:solidFill>
                  <a:schemeClr val="bg1"/>
                </a:solidFill>
              </a:rPr>
              <a:t>arXiv1602.08492, </a:t>
            </a:r>
            <a:r>
              <a:rPr lang="it-IT" sz="1600" dirty="0" err="1" smtClean="0">
                <a:solidFill>
                  <a:schemeClr val="bg1"/>
                </a:solidFill>
              </a:rPr>
              <a:t>ApJL</a:t>
            </a:r>
            <a:r>
              <a:rPr lang="it-IT" sz="1600" dirty="0" smtClean="0">
                <a:solidFill>
                  <a:schemeClr val="bg1"/>
                </a:solidFill>
              </a:rPr>
              <a:t> in press</a:t>
            </a:r>
            <a:endParaRPr lang="it-IT" sz="1600" dirty="0">
              <a:solidFill>
                <a:schemeClr val="bg1"/>
              </a:solidFill>
            </a:endParaRPr>
          </a:p>
        </p:txBody>
      </p:sp>
      <p:pic>
        <p:nvPicPr>
          <p:cNvPr id="3" name="Immagine 2" descr="Schermata 2016-06-29 alle 19.57.40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58830" y="3553438"/>
            <a:ext cx="4034371" cy="9931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4544881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5130800" y="1172276"/>
            <a:ext cx="3776134" cy="1200329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Radio </a:t>
            </a:r>
            <a:r>
              <a:rPr lang="it-IT" b="1" dirty="0" err="1">
                <a:solidFill>
                  <a:srgbClr val="800000"/>
                </a:solidFill>
                <a:latin typeface="Arial"/>
                <a:cs typeface="Arial"/>
              </a:rPr>
              <a:t>coverage</a:t>
            </a:r>
            <a:r>
              <a:rPr lang="it-IT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at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low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frequencies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extensive</a:t>
            </a:r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, with the </a:t>
            </a:r>
            <a:r>
              <a:rPr lang="it-IT" dirty="0" err="1">
                <a:solidFill>
                  <a:prstClr val="black"/>
                </a:solidFill>
                <a:latin typeface="Arial"/>
                <a:cs typeface="Arial"/>
              </a:rPr>
              <a:t>contained</a:t>
            </a:r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dirty="0" err="1">
                <a:solidFill>
                  <a:prstClr val="black"/>
                </a:solidFill>
                <a:latin typeface="Arial"/>
                <a:cs typeface="Arial"/>
              </a:rPr>
              <a:t>probability</a:t>
            </a:r>
            <a:r>
              <a:rPr lang="it-IT" dirty="0">
                <a:solidFill>
                  <a:prstClr val="black"/>
                </a:solidFill>
                <a:latin typeface="Arial"/>
                <a:cs typeface="Arial"/>
              </a:rPr>
              <a:t> of </a:t>
            </a:r>
            <a:r>
              <a:rPr lang="it-IT" dirty="0" err="1" smtClean="0">
                <a:solidFill>
                  <a:prstClr val="black"/>
                </a:solidFill>
                <a:latin typeface="Arial"/>
                <a:cs typeface="Arial"/>
              </a:rPr>
              <a:t>about</a:t>
            </a:r>
            <a:r>
              <a:rPr lang="it-IT" dirty="0" smtClean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90% </a:t>
            </a:r>
            <a:r>
              <a:rPr lang="it-IT" dirty="0" smtClean="0">
                <a:solidFill>
                  <a:prstClr val="black"/>
                </a:solidFill>
                <a:latin typeface="Arial"/>
                <a:cs typeface="Arial"/>
              </a:rPr>
              <a:t>down to 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5-200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mJy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flux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densities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endParaRPr lang="it-IT" b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sp>
        <p:nvSpPr>
          <p:cNvPr id="15" name="CasellaDiTesto 14"/>
          <p:cNvSpPr txBox="1"/>
          <p:nvPr/>
        </p:nvSpPr>
        <p:spPr>
          <a:xfrm>
            <a:off x="0" y="12818"/>
            <a:ext cx="9144000" cy="44627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i="1" dirty="0" err="1">
                <a:solidFill>
                  <a:srgbClr val="800000"/>
                </a:solidFill>
                <a:latin typeface="Arial"/>
                <a:cs typeface="Arial"/>
              </a:rPr>
              <a:t>Skymap</a:t>
            </a:r>
            <a:r>
              <a:rPr lang="it-IT" b="1" i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800000"/>
                </a:solidFill>
                <a:latin typeface="Arial"/>
                <a:cs typeface="Arial"/>
              </a:rPr>
              <a:t>coverage</a:t>
            </a:r>
            <a:r>
              <a:rPr lang="it-IT" b="1" i="1" dirty="0">
                <a:solidFill>
                  <a:srgbClr val="800000"/>
                </a:solidFill>
                <a:latin typeface="Arial"/>
                <a:cs typeface="Arial"/>
              </a:rPr>
              <a:t>/Depth and </a:t>
            </a:r>
            <a:r>
              <a:rPr lang="it-IT" b="1" i="1" dirty="0" err="1">
                <a:solidFill>
                  <a:srgbClr val="800000"/>
                </a:solidFill>
                <a:latin typeface="Arial"/>
                <a:cs typeface="Arial"/>
              </a:rPr>
              <a:t>Results</a:t>
            </a:r>
            <a:r>
              <a:rPr lang="it-IT" b="1" i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i="1" dirty="0" err="1">
                <a:solidFill>
                  <a:srgbClr val="800000"/>
                </a:solidFill>
                <a:latin typeface="Arial"/>
                <a:cs typeface="Arial"/>
              </a:rPr>
              <a:t>Summary</a:t>
            </a:r>
            <a:endParaRPr lang="it-IT" b="1" i="1" dirty="0">
              <a:solidFill>
                <a:srgbClr val="800000"/>
              </a:solidFill>
              <a:latin typeface="Arial"/>
              <a:cs typeface="Arial"/>
            </a:endParaRPr>
          </a:p>
          <a:p>
            <a:pPr algn="ctr"/>
            <a:endParaRPr lang="it-IT" sz="500" b="1" i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pic>
        <p:nvPicPr>
          <p:cNvPr id="16" name="Immagine 15" descr="Schermata 2016-06-29 alle 18.13.14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171" y="522141"/>
            <a:ext cx="4974165" cy="5966742"/>
          </a:xfrm>
          <a:prstGeom prst="rect">
            <a:avLst/>
          </a:prstGeom>
        </p:spPr>
      </p:pic>
      <p:sp>
        <p:nvSpPr>
          <p:cNvPr id="17" name="Rettangolo 16"/>
          <p:cNvSpPr/>
          <p:nvPr/>
        </p:nvSpPr>
        <p:spPr>
          <a:xfrm>
            <a:off x="21171" y="5740406"/>
            <a:ext cx="4974165" cy="748477"/>
          </a:xfrm>
          <a:prstGeom prst="rect">
            <a:avLst/>
          </a:prstGeom>
          <a:solidFill>
            <a:schemeClr val="accent2">
              <a:lumMod val="60000"/>
              <a:lumOff val="40000"/>
              <a:alpha val="19000"/>
            </a:schemeClr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21171" y="6488883"/>
            <a:ext cx="6362696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>
                <a:solidFill>
                  <a:schemeClr val="bg1"/>
                </a:solidFill>
              </a:rPr>
              <a:t>LVC+astronomers</a:t>
            </a:r>
            <a:r>
              <a:rPr lang="it-IT" sz="1600" dirty="0">
                <a:solidFill>
                  <a:schemeClr val="bg1"/>
                </a:solidFill>
              </a:rPr>
              <a:t> </a:t>
            </a:r>
            <a:r>
              <a:rPr lang="it-IT" sz="1600" dirty="0" smtClean="0">
                <a:solidFill>
                  <a:schemeClr val="bg1"/>
                </a:solidFill>
              </a:rPr>
              <a:t>arXiv1602.08492, </a:t>
            </a:r>
            <a:r>
              <a:rPr lang="it-IT" sz="1600" dirty="0" err="1" smtClean="0">
                <a:solidFill>
                  <a:schemeClr val="bg1"/>
                </a:solidFill>
              </a:rPr>
              <a:t>ApJL</a:t>
            </a:r>
            <a:r>
              <a:rPr lang="it-IT" sz="1600" dirty="0" smtClean="0">
                <a:solidFill>
                  <a:schemeClr val="bg1"/>
                </a:solidFill>
              </a:rPr>
              <a:t> in press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5249334" y="3588647"/>
            <a:ext cx="3657600" cy="1200329"/>
          </a:xfrm>
          <a:prstGeom prst="rect">
            <a:avLst/>
          </a:prstGeom>
          <a:solidFill>
            <a:srgbClr val="F2DCDB"/>
          </a:solidFill>
        </p:spPr>
        <p:txBody>
          <a:bodyPr wrap="square">
            <a:spAutoFit/>
          </a:bodyPr>
          <a:lstStyle/>
          <a:p>
            <a:pPr algn="ctr"/>
            <a:r>
              <a:rPr lang="it-IT" dirty="0" smtClean="0">
                <a:latin typeface="Arial"/>
                <a:cs typeface="Arial"/>
              </a:rPr>
              <a:t>At 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high-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frequency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dirty="0" smtClean="0">
                <a:latin typeface="Arial"/>
                <a:cs typeface="Arial"/>
              </a:rPr>
              <a:t>(GHz)</a:t>
            </a:r>
            <a:endParaRPr lang="it-IT" dirty="0">
              <a:latin typeface="Arial"/>
              <a:cs typeface="Arial"/>
            </a:endParaRPr>
          </a:p>
          <a:p>
            <a:pPr algn="ctr"/>
            <a:r>
              <a:rPr lang="it-IT" dirty="0" smtClean="0">
                <a:latin typeface="Arial"/>
                <a:cs typeface="Arial"/>
              </a:rPr>
              <a:t>the </a:t>
            </a:r>
            <a:r>
              <a:rPr lang="it-IT" dirty="0" err="1">
                <a:latin typeface="Arial"/>
                <a:cs typeface="Arial"/>
              </a:rPr>
              <a:t>narrow-field</a:t>
            </a:r>
            <a:r>
              <a:rPr lang="it-IT" dirty="0">
                <a:latin typeface="Arial"/>
                <a:cs typeface="Arial"/>
              </a:rPr>
              <a:t> </a:t>
            </a:r>
            <a:r>
              <a:rPr lang="it-IT" dirty="0" smtClean="0">
                <a:latin typeface="Arial"/>
                <a:cs typeface="Arial"/>
              </a:rPr>
              <a:t>VLA </a:t>
            </a:r>
            <a:r>
              <a:rPr lang="it-IT" dirty="0" err="1" smtClean="0">
                <a:latin typeface="Arial"/>
                <a:cs typeface="Arial"/>
              </a:rPr>
              <a:t>followed</a:t>
            </a:r>
            <a:r>
              <a:rPr lang="it-IT" dirty="0" smtClean="0">
                <a:latin typeface="Arial"/>
                <a:cs typeface="Arial"/>
              </a:rPr>
              <a:t> </a:t>
            </a:r>
            <a:r>
              <a:rPr lang="it-IT" dirty="0" err="1" smtClean="0">
                <a:latin typeface="Arial"/>
                <a:cs typeface="Arial"/>
              </a:rPr>
              <a:t>localized</a:t>
            </a:r>
            <a:r>
              <a:rPr lang="it-IT" dirty="0" smtClean="0">
                <a:latin typeface="Arial"/>
                <a:cs typeface="Arial"/>
              </a:rPr>
              <a:t> </a:t>
            </a:r>
            <a:r>
              <a:rPr lang="it-IT" dirty="0" err="1" smtClean="0">
                <a:latin typeface="Arial"/>
                <a:cs typeface="Arial"/>
              </a:rPr>
              <a:t>transients</a:t>
            </a:r>
            <a:r>
              <a:rPr lang="it-IT" dirty="0" smtClean="0">
                <a:latin typeface="Arial"/>
                <a:cs typeface="Arial"/>
              </a:rPr>
              <a:t> down </a:t>
            </a:r>
            <a:r>
              <a:rPr lang="it-IT" dirty="0">
                <a:latin typeface="Arial"/>
                <a:cs typeface="Arial"/>
              </a:rPr>
              <a:t>to </a:t>
            </a:r>
            <a:endParaRPr lang="it-IT" dirty="0" smtClean="0">
              <a:latin typeface="Arial"/>
              <a:cs typeface="Arial"/>
            </a:endParaRPr>
          </a:p>
          <a:p>
            <a:pPr algn="ctr"/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μJy</a:t>
            </a:r>
            <a:r>
              <a:rPr lang="it-IT" b="1" dirty="0" smtClean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>
                <a:solidFill>
                  <a:srgbClr val="800000"/>
                </a:solidFill>
                <a:latin typeface="Arial"/>
                <a:cs typeface="Arial"/>
              </a:rPr>
              <a:t>flux</a:t>
            </a:r>
            <a:r>
              <a:rPr lang="it-IT" b="1" dirty="0">
                <a:solidFill>
                  <a:srgbClr val="800000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Arial"/>
                <a:cs typeface="Arial"/>
              </a:rPr>
              <a:t>densities</a:t>
            </a:r>
            <a:endParaRPr lang="it-IT" b="1" dirty="0">
              <a:solidFill>
                <a:srgbClr val="800000"/>
              </a:solidFill>
              <a:latin typeface="Arial"/>
              <a:cs typeface="Arial"/>
            </a:endParaRPr>
          </a:p>
        </p:txBody>
      </p:sp>
      <p:pic>
        <p:nvPicPr>
          <p:cNvPr id="8" name="Immagine 7" descr="Schermata 2016-06-29 alle 19.57.58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30800" y="2790004"/>
            <a:ext cx="3987800" cy="379529"/>
          </a:xfrm>
          <a:prstGeom prst="rect">
            <a:avLst/>
          </a:prstGeom>
        </p:spPr>
      </p:pic>
      <p:cxnSp>
        <p:nvCxnSpPr>
          <p:cNvPr id="19" name="Connettore 2 18"/>
          <p:cNvCxnSpPr/>
          <p:nvPr/>
        </p:nvCxnSpPr>
        <p:spPr>
          <a:xfrm>
            <a:off x="6841067" y="3177421"/>
            <a:ext cx="0" cy="411226"/>
          </a:xfrm>
          <a:prstGeom prst="straightConnector1">
            <a:avLst/>
          </a:prstGeom>
          <a:ln w="38100" cmpd="sng">
            <a:solidFill>
              <a:srgbClr val="80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2044829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0" y="1088578"/>
            <a:ext cx="9127068" cy="2027152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/>
          </a:p>
        </p:txBody>
      </p:sp>
      <p:sp>
        <p:nvSpPr>
          <p:cNvPr id="2" name="Rettangolo 1"/>
          <p:cNvSpPr/>
          <p:nvPr/>
        </p:nvSpPr>
        <p:spPr>
          <a:xfrm>
            <a:off x="0" y="-27384"/>
            <a:ext cx="91440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it-IT" sz="2400" b="1" kern="0" dirty="0" smtClean="0">
                <a:solidFill>
                  <a:srgbClr val="008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 </a:t>
            </a:r>
            <a:r>
              <a:rPr lang="it-IT" sz="2400" b="1" kern="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High-Energy Neutrino Follow-up of GW150914 </a:t>
            </a:r>
            <a:endParaRPr lang="it-IT" sz="2400" b="1" kern="0" dirty="0">
              <a:solidFill>
                <a:srgbClr val="FFFF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39" name="Rettangolo 38"/>
          <p:cNvSpPr/>
          <p:nvPr/>
        </p:nvSpPr>
        <p:spPr>
          <a:xfrm>
            <a:off x="295260" y="6436403"/>
            <a:ext cx="3488956" cy="338554"/>
          </a:xfrm>
          <a:prstGeom prst="rect">
            <a:avLst/>
          </a:prstGeom>
          <a:solidFill>
            <a:schemeClr val="bg1"/>
          </a:solidFill>
        </p:spPr>
        <p:txBody>
          <a:bodyPr wrap="none">
            <a:spAutoFit/>
          </a:bodyPr>
          <a:lstStyle/>
          <a:p>
            <a:r>
              <a:rPr lang="it-IT" sz="1600" b="1" dirty="0" err="1"/>
              <a:t>Adrián-</a:t>
            </a:r>
            <a:r>
              <a:rPr lang="it-IT" sz="1600" b="1" dirty="0" err="1" smtClean="0"/>
              <a:t>Martínez</a:t>
            </a:r>
            <a:r>
              <a:rPr lang="it-IT" sz="1600" b="1" dirty="0" smtClean="0"/>
              <a:t> et al. </a:t>
            </a:r>
            <a:r>
              <a:rPr lang="it-IT" sz="1600" b="1" dirty="0"/>
              <a:t>PRD, 93, 122010</a:t>
            </a:r>
            <a:r>
              <a:rPr lang="it-IT" sz="1600" b="1" dirty="0" smtClean="0"/>
              <a:t> </a:t>
            </a:r>
            <a:endParaRPr lang="it-IT" sz="1600" b="1" dirty="0"/>
          </a:p>
        </p:txBody>
      </p:sp>
      <p:sp>
        <p:nvSpPr>
          <p:cNvPr id="38" name="Rettangolo 37"/>
          <p:cNvSpPr/>
          <p:nvPr/>
        </p:nvSpPr>
        <p:spPr>
          <a:xfrm>
            <a:off x="295260" y="596672"/>
            <a:ext cx="8536084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dirty="0" err="1" smtClean="0">
                <a:solidFill>
                  <a:schemeClr val="bg1"/>
                </a:solidFill>
                <a:latin typeface="Arial"/>
                <a:cs typeface="Arial"/>
              </a:rPr>
              <a:t>Search</a:t>
            </a:r>
            <a:r>
              <a:rPr lang="it-IT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dirty="0">
                <a:solidFill>
                  <a:schemeClr val="bg1"/>
                </a:solidFill>
                <a:latin typeface="Arial"/>
                <a:cs typeface="Arial"/>
              </a:rPr>
              <a:t>for </a:t>
            </a:r>
            <a:r>
              <a:rPr lang="it-IT" dirty="0" err="1">
                <a:solidFill>
                  <a:schemeClr val="bg1"/>
                </a:solidFill>
                <a:latin typeface="Arial"/>
                <a:cs typeface="Arial"/>
              </a:rPr>
              <a:t>coincident</a:t>
            </a:r>
            <a:r>
              <a:rPr lang="it-IT" dirty="0">
                <a:solidFill>
                  <a:schemeClr val="bg1"/>
                </a:solidFill>
                <a:latin typeface="Arial"/>
                <a:cs typeface="Arial"/>
              </a:rPr>
              <a:t> neutrino </a:t>
            </a:r>
            <a:r>
              <a:rPr lang="it-IT" dirty="0" err="1">
                <a:solidFill>
                  <a:schemeClr val="bg1"/>
                </a:solidFill>
                <a:latin typeface="Arial"/>
                <a:cs typeface="Arial"/>
              </a:rPr>
              <a:t>candidates</a:t>
            </a:r>
            <a:r>
              <a:rPr lang="it-IT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dirty="0" err="1">
                <a:solidFill>
                  <a:schemeClr val="bg1"/>
                </a:solidFill>
                <a:latin typeface="Arial"/>
                <a:cs typeface="Arial"/>
              </a:rPr>
              <a:t>within</a:t>
            </a:r>
            <a:r>
              <a:rPr lang="it-IT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dirty="0" smtClean="0">
                <a:solidFill>
                  <a:schemeClr val="bg1"/>
                </a:solidFill>
                <a:latin typeface="Arial"/>
                <a:cs typeface="Arial"/>
              </a:rPr>
              <a:t>data of </a:t>
            </a:r>
            <a:r>
              <a:rPr lang="it-IT" sz="2000" b="1" dirty="0" err="1" smtClean="0">
                <a:solidFill>
                  <a:srgbClr val="CCFFCC"/>
                </a:solidFill>
                <a:latin typeface="Arial"/>
                <a:cs typeface="Arial"/>
              </a:rPr>
              <a:t>IceCube</a:t>
            </a:r>
            <a:r>
              <a:rPr lang="it-IT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dirty="0">
                <a:solidFill>
                  <a:schemeClr val="bg1"/>
                </a:solidFill>
                <a:latin typeface="Arial"/>
                <a:cs typeface="Arial"/>
              </a:rPr>
              <a:t>a</a:t>
            </a:r>
            <a:r>
              <a:rPr lang="it-IT" dirty="0" smtClean="0">
                <a:solidFill>
                  <a:schemeClr val="bg1"/>
                </a:solidFill>
                <a:latin typeface="Arial"/>
                <a:cs typeface="Arial"/>
              </a:rPr>
              <a:t>nd </a:t>
            </a:r>
            <a:r>
              <a:rPr lang="it-IT" sz="2200" b="1" dirty="0" err="1" smtClean="0">
                <a:solidFill>
                  <a:srgbClr val="CCFFCC"/>
                </a:solidFill>
                <a:latin typeface="Arial"/>
                <a:cs typeface="Arial"/>
              </a:rPr>
              <a:t>An</a:t>
            </a:r>
            <a:r>
              <a:rPr lang="it-IT" b="1" dirty="0" err="1" smtClean="0">
                <a:solidFill>
                  <a:srgbClr val="CCFFCC"/>
                </a:solidFill>
                <a:latin typeface="Arial"/>
                <a:cs typeface="Arial"/>
              </a:rPr>
              <a:t>tares</a:t>
            </a:r>
            <a:endParaRPr lang="it-IT" b="1" dirty="0">
              <a:solidFill>
                <a:srgbClr val="CCFFCC"/>
              </a:solidFill>
              <a:latin typeface="Arial"/>
              <a:cs typeface="Arial"/>
            </a:endParaRPr>
          </a:p>
        </p:txBody>
      </p:sp>
      <p:sp>
        <p:nvSpPr>
          <p:cNvPr id="46" name="CasellaDiTesto 45"/>
          <p:cNvSpPr txBox="1"/>
          <p:nvPr/>
        </p:nvSpPr>
        <p:spPr>
          <a:xfrm>
            <a:off x="1187795" y="1103143"/>
            <a:ext cx="1233677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err="1" smtClean="0">
                <a:solidFill>
                  <a:srgbClr val="008000"/>
                </a:solidFill>
                <a:latin typeface="Calibri"/>
              </a:rPr>
              <a:t>Δt</a:t>
            </a:r>
            <a:r>
              <a:rPr lang="it-IT" b="1" dirty="0" smtClean="0">
                <a:solidFill>
                  <a:srgbClr val="008000"/>
                </a:solidFill>
                <a:latin typeface="Calibri"/>
              </a:rPr>
              <a:t> ~ 1000 </a:t>
            </a:r>
            <a:r>
              <a:rPr lang="it-IT" b="1" dirty="0" err="1" smtClean="0">
                <a:solidFill>
                  <a:srgbClr val="008000"/>
                </a:solidFill>
                <a:latin typeface="Calibri"/>
              </a:rPr>
              <a:t>s</a:t>
            </a:r>
            <a:endParaRPr lang="it-IT" b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55" name="Rectangle 12"/>
          <p:cNvSpPr/>
          <p:nvPr/>
        </p:nvSpPr>
        <p:spPr>
          <a:xfrm>
            <a:off x="472323" y="1569688"/>
            <a:ext cx="2084613" cy="959328"/>
          </a:xfrm>
          <a:prstGeom prst="rect">
            <a:avLst/>
          </a:prstGeom>
          <a:solidFill>
            <a:srgbClr val="FF5050">
              <a:alpha val="61961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US">
              <a:solidFill>
                <a:srgbClr val="FF7C80"/>
              </a:solidFill>
            </a:endParaRPr>
          </a:p>
        </p:txBody>
      </p:sp>
      <p:sp>
        <p:nvSpPr>
          <p:cNvPr id="56" name="TextBox 9"/>
          <p:cNvSpPr txBox="1"/>
          <p:nvPr/>
        </p:nvSpPr>
        <p:spPr>
          <a:xfrm>
            <a:off x="1037268" y="2654635"/>
            <a:ext cx="1197940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en-US" sz="1600" b="1" dirty="0" smtClean="0">
                <a:solidFill>
                  <a:srgbClr val="000090"/>
                </a:solidFill>
              </a:rPr>
              <a:t>GW150914</a:t>
            </a:r>
            <a:endParaRPr lang="en-US" sz="1600" b="1" dirty="0">
              <a:solidFill>
                <a:srgbClr val="000090"/>
              </a:solidFill>
            </a:endParaRPr>
          </a:p>
        </p:txBody>
      </p:sp>
      <p:sp>
        <p:nvSpPr>
          <p:cNvPr id="57" name="Rectangle 7"/>
          <p:cNvSpPr/>
          <p:nvPr/>
        </p:nvSpPr>
        <p:spPr>
          <a:xfrm flipH="1">
            <a:off x="1414729" y="1578398"/>
            <a:ext cx="432050" cy="94132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ln w="25400" cap="flat" cmpd="sng" algn="ctr">
            <a:noFill/>
            <a:prstDash val="solid"/>
          </a:ln>
          <a:effectLst/>
          <a:scene3d>
            <a:camera prst="orthographicFront"/>
            <a:lightRig rig="threePt" dir="t"/>
          </a:scene3d>
          <a:sp3d extrusionH="76200">
            <a:extrusionClr>
              <a:schemeClr val="tx1"/>
            </a:extrusionClr>
          </a:sp3d>
        </p:spPr>
        <p:txBody>
          <a:bodyPr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/>
              <a:ea typeface="+mn-ea"/>
              <a:cs typeface="+mn-cs"/>
            </a:endParaRPr>
          </a:p>
        </p:txBody>
      </p:sp>
      <p:cxnSp>
        <p:nvCxnSpPr>
          <p:cNvPr id="58" name="Straight Connector 6"/>
          <p:cNvCxnSpPr/>
          <p:nvPr/>
        </p:nvCxnSpPr>
        <p:spPr>
          <a:xfrm>
            <a:off x="1628336" y="1566033"/>
            <a:ext cx="7065" cy="962983"/>
          </a:xfrm>
          <a:prstGeom prst="line">
            <a:avLst/>
          </a:prstGeom>
          <a:ln w="28575">
            <a:solidFill>
              <a:srgbClr val="000066"/>
            </a:solidFill>
          </a:ln>
          <a:scene3d>
            <a:camera prst="orthographicFront">
              <a:rot lat="0" lon="3000000" rev="0"/>
            </a:camera>
            <a:lightRig rig="threePt" dir="t"/>
          </a:scene3d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60" name="Immagine 59" descr="1195424442512928781chronometre_lalanne_laur_01.svg.med.png"/>
          <p:cNvPicPr>
            <a:picLocks noChangeAspect="1"/>
          </p:cNvPicPr>
          <p:nvPr/>
        </p:nvPicPr>
        <p:blipFill>
          <a:blip r:embed="rId3" cstate="print">
            <a:lum bright="-18000" contrast="33000"/>
          </a:blip>
          <a:stretch>
            <a:fillRect/>
          </a:stretch>
        </p:blipFill>
        <p:spPr>
          <a:xfrm>
            <a:off x="289491" y="1583621"/>
            <a:ext cx="284430" cy="360039"/>
          </a:xfrm>
          <a:prstGeom prst="rect">
            <a:avLst/>
          </a:prstGeom>
        </p:spPr>
      </p:pic>
      <p:cxnSp>
        <p:nvCxnSpPr>
          <p:cNvPr id="61" name="Connettore 2 60"/>
          <p:cNvCxnSpPr/>
          <p:nvPr/>
        </p:nvCxnSpPr>
        <p:spPr>
          <a:xfrm>
            <a:off x="573921" y="1799644"/>
            <a:ext cx="504056" cy="0"/>
          </a:xfrm>
          <a:prstGeom prst="straightConnector1">
            <a:avLst/>
          </a:prstGeom>
          <a:ln w="28575">
            <a:solidFill>
              <a:srgbClr val="000066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3" name="Rettangolo 62"/>
          <p:cNvSpPr/>
          <p:nvPr/>
        </p:nvSpPr>
        <p:spPr>
          <a:xfrm>
            <a:off x="2641601" y="1247024"/>
            <a:ext cx="6451599" cy="147732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it-IT" dirty="0" err="1" smtClean="0"/>
              <a:t>Within</a:t>
            </a:r>
            <a:r>
              <a:rPr lang="it-IT" dirty="0" smtClean="0"/>
              <a:t> </a:t>
            </a:r>
            <a:r>
              <a:rPr lang="it-IT" dirty="0"/>
              <a:t>±500 </a:t>
            </a:r>
            <a:r>
              <a:rPr lang="it-IT" dirty="0" err="1"/>
              <a:t>s</a:t>
            </a:r>
            <a:r>
              <a:rPr lang="it-IT" dirty="0"/>
              <a:t> </a:t>
            </a:r>
            <a:r>
              <a:rPr lang="it-IT" dirty="0" smtClean="0"/>
              <a:t>of GW150914: </a:t>
            </a:r>
          </a:p>
          <a:p>
            <a:r>
              <a:rPr lang="it-IT" b="1" dirty="0" err="1" smtClean="0">
                <a:solidFill>
                  <a:srgbClr val="008000"/>
                </a:solidFill>
              </a:rPr>
              <a:t>IceCube</a:t>
            </a:r>
            <a:r>
              <a:rPr lang="it-IT" dirty="0" smtClean="0"/>
              <a:t> neutrino </a:t>
            </a:r>
            <a:r>
              <a:rPr lang="it-IT" dirty="0" err="1" smtClean="0"/>
              <a:t>candidates</a:t>
            </a:r>
            <a:r>
              <a:rPr lang="it-IT" dirty="0" smtClean="0"/>
              <a:t> </a:t>
            </a:r>
            <a:r>
              <a:rPr lang="it-IT" b="1" dirty="0" smtClean="0">
                <a:solidFill>
                  <a:srgbClr val="008000"/>
                </a:solidFill>
              </a:rPr>
              <a:t>3</a:t>
            </a:r>
            <a:r>
              <a:rPr lang="it-IT" dirty="0" smtClean="0"/>
              <a:t> </a:t>
            </a:r>
          </a:p>
          <a:p>
            <a:r>
              <a:rPr lang="it-IT" b="1" dirty="0" smtClean="0">
                <a:solidFill>
                  <a:srgbClr val="008000"/>
                </a:solidFill>
              </a:rPr>
              <a:t>ANTARES</a:t>
            </a:r>
            <a:r>
              <a:rPr lang="it-IT" dirty="0" smtClean="0"/>
              <a:t> neutrino candidate</a:t>
            </a:r>
            <a:r>
              <a:rPr lang="it-IT" b="1" dirty="0" smtClean="0">
                <a:solidFill>
                  <a:srgbClr val="008000"/>
                </a:solidFill>
              </a:rPr>
              <a:t> 0 </a:t>
            </a:r>
          </a:p>
          <a:p>
            <a:pPr marL="285750" indent="-285750">
              <a:buFont typeface="Arial"/>
              <a:buChar char="•"/>
            </a:pPr>
            <a:r>
              <a:rPr lang="it-IT" dirty="0" err="1"/>
              <a:t>C</a:t>
            </a:r>
            <a:r>
              <a:rPr lang="it-IT" dirty="0" err="1" smtClean="0"/>
              <a:t>onsistent</a:t>
            </a:r>
            <a:r>
              <a:rPr lang="it-IT" dirty="0" smtClean="0"/>
              <a:t> </a:t>
            </a:r>
            <a:r>
              <a:rPr lang="it-IT" dirty="0"/>
              <a:t>with the </a:t>
            </a:r>
            <a:r>
              <a:rPr lang="it-IT" dirty="0" err="1"/>
              <a:t>expected</a:t>
            </a:r>
            <a:r>
              <a:rPr lang="it-IT" dirty="0"/>
              <a:t> </a:t>
            </a:r>
            <a:r>
              <a:rPr lang="it-IT" dirty="0" err="1"/>
              <a:t>atmospheric</a:t>
            </a:r>
            <a:r>
              <a:rPr lang="it-IT" dirty="0"/>
              <a:t> </a:t>
            </a:r>
            <a:r>
              <a:rPr lang="it-IT" dirty="0" smtClean="0"/>
              <a:t>background</a:t>
            </a:r>
            <a:endParaRPr lang="it-IT" dirty="0"/>
          </a:p>
          <a:p>
            <a:pPr marL="285750" indent="-285750">
              <a:buFont typeface="Arial"/>
              <a:buChar char="•"/>
            </a:pPr>
            <a:r>
              <a:rPr lang="it-IT" dirty="0" smtClean="0"/>
              <a:t>No </a:t>
            </a:r>
            <a:r>
              <a:rPr lang="it-IT" dirty="0"/>
              <a:t>neutrino </a:t>
            </a:r>
            <a:r>
              <a:rPr lang="it-IT" dirty="0" smtClean="0"/>
              <a:t>candidate </a:t>
            </a:r>
            <a:r>
              <a:rPr lang="it-IT" dirty="0" err="1" smtClean="0"/>
              <a:t>directionally</a:t>
            </a:r>
            <a:r>
              <a:rPr lang="it-IT" dirty="0" smtClean="0"/>
              <a:t> </a:t>
            </a:r>
            <a:r>
              <a:rPr lang="it-IT" dirty="0" err="1"/>
              <a:t>coincident</a:t>
            </a:r>
            <a:r>
              <a:rPr lang="it-IT" dirty="0"/>
              <a:t> with </a:t>
            </a:r>
            <a:r>
              <a:rPr lang="it-IT" dirty="0" smtClean="0"/>
              <a:t>GW150914</a:t>
            </a:r>
            <a:endParaRPr lang="it-IT" dirty="0"/>
          </a:p>
        </p:txBody>
      </p:sp>
      <p:pic>
        <p:nvPicPr>
          <p:cNvPr id="8" name="Immagine 7" descr="Schermata 2016-02-28 alle 19.48.08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62880" y="2966212"/>
            <a:ext cx="4385734" cy="2422291"/>
          </a:xfrm>
          <a:prstGeom prst="rect">
            <a:avLst/>
          </a:prstGeom>
        </p:spPr>
      </p:pic>
      <p:pic>
        <p:nvPicPr>
          <p:cNvPr id="10" name="Immagine 9" descr="Schermata 2016-02-28 alle 19.47.58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1" y="3096485"/>
            <a:ext cx="4781545" cy="1464267"/>
          </a:xfrm>
          <a:prstGeom prst="rect">
            <a:avLst/>
          </a:prstGeom>
        </p:spPr>
      </p:pic>
      <p:sp>
        <p:nvSpPr>
          <p:cNvPr id="70" name="Rettangolo 69"/>
          <p:cNvSpPr/>
          <p:nvPr/>
        </p:nvSpPr>
        <p:spPr>
          <a:xfrm>
            <a:off x="50852" y="5608001"/>
            <a:ext cx="5198526" cy="70788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dirty="0" smtClean="0"/>
              <a:t>No-</a:t>
            </a:r>
            <a:r>
              <a:rPr lang="it-IT" sz="2000" dirty="0" err="1"/>
              <a:t>detection</a:t>
            </a:r>
            <a:r>
              <a:rPr lang="it-IT" sz="2000" dirty="0"/>
              <a:t> </a:t>
            </a:r>
            <a:r>
              <a:rPr lang="it-IT" sz="2000" dirty="0" err="1"/>
              <a:t>is</a:t>
            </a:r>
            <a:r>
              <a:rPr lang="it-IT" sz="2000" dirty="0"/>
              <a:t> </a:t>
            </a:r>
            <a:r>
              <a:rPr lang="it-IT" sz="2000" dirty="0" err="1"/>
              <a:t>consistent</a:t>
            </a:r>
            <a:r>
              <a:rPr lang="it-IT" sz="2000" dirty="0"/>
              <a:t> with </a:t>
            </a:r>
            <a:r>
              <a:rPr lang="it-IT" sz="2000" dirty="0" err="1"/>
              <a:t>our</a:t>
            </a:r>
            <a:r>
              <a:rPr lang="it-IT" sz="2000" dirty="0"/>
              <a:t> </a:t>
            </a:r>
            <a:r>
              <a:rPr lang="it-IT" sz="2000" dirty="0" err="1"/>
              <a:t>expectation</a:t>
            </a:r>
            <a:r>
              <a:rPr lang="it-IT" sz="2000" dirty="0"/>
              <a:t> </a:t>
            </a:r>
            <a:endParaRPr lang="it-IT" sz="2000" dirty="0" smtClean="0"/>
          </a:p>
          <a:p>
            <a:pPr algn="ctr"/>
            <a:r>
              <a:rPr lang="it-IT" sz="2000" dirty="0" smtClean="0"/>
              <a:t>from </a:t>
            </a:r>
            <a:r>
              <a:rPr lang="it-IT" sz="2000" dirty="0"/>
              <a:t>a </a:t>
            </a:r>
            <a:r>
              <a:rPr lang="it-IT" sz="2000" dirty="0" err="1"/>
              <a:t>binary</a:t>
            </a:r>
            <a:r>
              <a:rPr lang="it-IT" sz="2000" dirty="0"/>
              <a:t> </a:t>
            </a:r>
            <a:r>
              <a:rPr lang="it-IT" sz="2000" dirty="0" err="1"/>
              <a:t>black</a:t>
            </a:r>
            <a:r>
              <a:rPr lang="it-IT" sz="2000" dirty="0"/>
              <a:t> </a:t>
            </a:r>
            <a:r>
              <a:rPr lang="it-IT" sz="2000" dirty="0" err="1" smtClean="0"/>
              <a:t>hole</a:t>
            </a:r>
            <a:r>
              <a:rPr lang="it-IT" sz="2000" dirty="0" smtClean="0"/>
              <a:t> merger</a:t>
            </a:r>
            <a:endParaRPr lang="it-IT" sz="2000" dirty="0"/>
          </a:p>
        </p:txBody>
      </p:sp>
      <p:cxnSp>
        <p:nvCxnSpPr>
          <p:cNvPr id="4" name="Connettore 2 3"/>
          <p:cNvCxnSpPr/>
          <p:nvPr/>
        </p:nvCxnSpPr>
        <p:spPr>
          <a:xfrm flipH="1">
            <a:off x="4199467" y="4428288"/>
            <a:ext cx="1354666" cy="499307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Connettore 2 24"/>
          <p:cNvCxnSpPr/>
          <p:nvPr/>
        </p:nvCxnSpPr>
        <p:spPr>
          <a:xfrm>
            <a:off x="2887135" y="4381141"/>
            <a:ext cx="287864" cy="499307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CasellaDiTesto 8"/>
          <p:cNvSpPr txBox="1"/>
          <p:nvPr/>
        </p:nvSpPr>
        <p:spPr>
          <a:xfrm>
            <a:off x="2785536" y="4829649"/>
            <a:ext cx="161633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FFFFFF"/>
                </a:solidFill>
              </a:rPr>
              <a:t>Small </a:t>
            </a:r>
            <a:r>
              <a:rPr lang="it-IT" dirty="0" err="1" smtClean="0">
                <a:solidFill>
                  <a:srgbClr val="FFFFFF"/>
                </a:solidFill>
              </a:rPr>
              <a:t>angular</a:t>
            </a:r>
            <a:r>
              <a:rPr lang="it-IT" dirty="0" smtClean="0">
                <a:solidFill>
                  <a:srgbClr val="FFFFFF"/>
                </a:solidFill>
              </a:rPr>
              <a:t> </a:t>
            </a:r>
            <a:r>
              <a:rPr lang="it-IT" dirty="0" err="1" smtClean="0">
                <a:solidFill>
                  <a:srgbClr val="FFFFFF"/>
                </a:solidFill>
              </a:rPr>
              <a:t>uncertainties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20" name="Ovale 19"/>
          <p:cNvSpPr/>
          <p:nvPr/>
        </p:nvSpPr>
        <p:spPr>
          <a:xfrm>
            <a:off x="4419600" y="5621868"/>
            <a:ext cx="4588936" cy="1032228"/>
          </a:xfrm>
          <a:prstGeom prst="ellipse">
            <a:avLst/>
          </a:prstGeom>
          <a:solidFill>
            <a:schemeClr val="accent6">
              <a:lumMod val="20000"/>
              <a:lumOff val="80000"/>
            </a:schemeClr>
          </a:solidFill>
          <a:ln w="38100" cmpd="sng">
            <a:solidFill>
              <a:srgbClr val="FF66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/>
          </a:p>
        </p:txBody>
      </p:sp>
      <p:sp>
        <p:nvSpPr>
          <p:cNvPr id="19" name="CasellaDiTesto 18"/>
          <p:cNvSpPr txBox="1"/>
          <p:nvPr/>
        </p:nvSpPr>
        <p:spPr>
          <a:xfrm>
            <a:off x="4351868" y="5828029"/>
            <a:ext cx="4775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/>
              <a:t>A </a:t>
            </a:r>
            <a:r>
              <a:rPr lang="it-IT" sz="2000" b="1" dirty="0" err="1" smtClean="0"/>
              <a:t>rapid</a:t>
            </a:r>
            <a:r>
              <a:rPr lang="it-IT" sz="2000" b="1" dirty="0" smtClean="0"/>
              <a:t> GW/neutrino </a:t>
            </a:r>
            <a:r>
              <a:rPr lang="it-IT" sz="2000" b="1" dirty="0" err="1" smtClean="0"/>
              <a:t>detection</a:t>
            </a:r>
            <a:r>
              <a:rPr lang="it-IT" sz="2000" b="1" dirty="0" smtClean="0"/>
              <a:t> </a:t>
            </a:r>
            <a:r>
              <a:rPr lang="it-IT" sz="2000" b="1" dirty="0" err="1" smtClean="0"/>
              <a:t>could</a:t>
            </a:r>
            <a:r>
              <a:rPr lang="it-IT" sz="2000" b="1" dirty="0" smtClean="0"/>
              <a:t> be </a:t>
            </a:r>
            <a:r>
              <a:rPr lang="it-IT" sz="2000" b="1" dirty="0" err="1" smtClean="0"/>
              <a:t>used</a:t>
            </a:r>
            <a:r>
              <a:rPr lang="it-IT" sz="2000" b="1" dirty="0" smtClean="0"/>
              <a:t> in </a:t>
            </a:r>
            <a:r>
              <a:rPr lang="it-IT" sz="2000" b="1" dirty="0" err="1" smtClean="0"/>
              <a:t>targeted</a:t>
            </a:r>
            <a:r>
              <a:rPr lang="it-IT" sz="2000" b="1" dirty="0" smtClean="0"/>
              <a:t> EM follow-up</a:t>
            </a:r>
            <a:endParaRPr lang="it-IT" sz="2000" b="1" dirty="0"/>
          </a:p>
        </p:txBody>
      </p:sp>
    </p:spTree>
    <p:extLst>
      <p:ext uri="{BB962C8B-B14F-4D97-AF65-F5344CB8AC3E}">
        <p14:creationId xmlns:p14="http://schemas.microsoft.com/office/powerpoint/2010/main" val="390742494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1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/>
        </p:nvSpPr>
        <p:spPr>
          <a:xfrm>
            <a:off x="0" y="1439574"/>
            <a:ext cx="9038247" cy="1890593"/>
          </a:xfrm>
          <a:prstGeom prst="rect">
            <a:avLst/>
          </a:prstGeom>
          <a:gradFill>
            <a:gsLst>
              <a:gs pos="0">
                <a:srgbClr val="00586C"/>
              </a:gs>
              <a:gs pos="100000">
                <a:srgbClr val="000000"/>
              </a:gs>
            </a:gsLst>
          </a:gra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buFont typeface="Times New Roman" pitchFamily="18" charset="0"/>
              <a:buNone/>
              <a:defRPr sz="2600"/>
            </a:pPr>
            <a:endParaRPr sz="2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0" y="4509120"/>
            <a:ext cx="9144000" cy="23488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6" tIns="45716" rIns="45716" bIns="45716"/>
          <a:lstStyle/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image62.jpg" descr="47tuc_sal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73139" y="1486380"/>
            <a:ext cx="1603643" cy="1222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63.jpg" descr="M101_hires_STScI-PRC2006-10a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751" y="1717601"/>
            <a:ext cx="1384905" cy="1083039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Shape 212"/>
          <p:cNvSpPr/>
          <p:nvPr/>
        </p:nvSpPr>
        <p:spPr>
          <a:xfrm>
            <a:off x="5047670" y="4457946"/>
            <a:ext cx="3484770" cy="415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6" tIns="45716" rIns="45716" bIns="45716">
            <a:spAutoFit/>
          </a:bodyPr>
          <a:lstStyle/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b="1" kern="0" dirty="0" err="1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Dynamical</a:t>
            </a:r>
            <a:r>
              <a:rPr lang="it-IT" sz="2100" b="1" kern="0" dirty="0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r>
              <a:rPr lang="it-IT" sz="2100" b="1" kern="0" dirty="0" err="1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interactions</a:t>
            </a:r>
            <a:r>
              <a:rPr sz="2100" b="1" kern="0" dirty="0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endParaRPr sz="2100" b="1" kern="0" dirty="0">
              <a:solidFill>
                <a:srgbClr val="008000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</p:txBody>
      </p:sp>
      <p:sp>
        <p:nvSpPr>
          <p:cNvPr id="214" name="Shape 214"/>
          <p:cNvSpPr/>
          <p:nvPr/>
        </p:nvSpPr>
        <p:spPr>
          <a:xfrm rot="16200000">
            <a:off x="400841" y="-3360964"/>
            <a:ext cx="72128" cy="402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5" tIns="35715" rIns="35715" bIns="35715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kern="0"/>
              <a:t> </a:t>
            </a:r>
          </a:p>
        </p:txBody>
      </p:sp>
      <p:sp>
        <p:nvSpPr>
          <p:cNvPr id="221" name="Shape 221"/>
          <p:cNvSpPr/>
          <p:nvPr/>
        </p:nvSpPr>
        <p:spPr>
          <a:xfrm>
            <a:off x="3773453" y="4612141"/>
            <a:ext cx="621127" cy="7112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buFont typeface="Times New Roman" pitchFamily="18" charset="0"/>
              <a:buNone/>
              <a:defRPr sz="2600"/>
            </a:pPr>
            <a:endParaRPr sz="2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8" name="Shape 228"/>
          <p:cNvSpPr/>
          <p:nvPr/>
        </p:nvSpPr>
        <p:spPr>
          <a:xfrm>
            <a:off x="3897946" y="334252"/>
            <a:ext cx="5953541" cy="748089"/>
          </a:xfrm>
          <a:prstGeom prst="rect">
            <a:avLst/>
          </a:prstGeom>
          <a:gradFill>
            <a:gsLst>
              <a:gs pos="0">
                <a:srgbClr val="A9A9A9"/>
              </a:gs>
              <a:gs pos="100000">
                <a:srgbClr val="000000"/>
              </a:gs>
            </a:gsLst>
            <a:lin ang="108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79927" tIns="179927" rIns="179927" bIns="179927">
            <a:spAutoFit/>
          </a:bodyPr>
          <a:lstStyle>
            <a:lvl1pPr algn="l" defTabSz="1300480">
              <a:spcBef>
                <a:spcPts val="2800"/>
              </a:spcBef>
              <a:tabLst>
                <a:tab pos="1295400" algn="l"/>
                <a:tab pos="2590800" algn="l"/>
                <a:tab pos="3898900" algn="l"/>
                <a:tab pos="5194300" algn="l"/>
                <a:tab pos="6502400" algn="l"/>
                <a:tab pos="7797800" algn="l"/>
                <a:tab pos="9080500" algn="l"/>
                <a:tab pos="10375900" algn="l"/>
                <a:tab pos="11684000" algn="l"/>
                <a:tab pos="12979400" algn="l"/>
                <a:tab pos="14274800" algn="l"/>
              </a:tabLst>
              <a:defRPr>
                <a:solidFill>
                  <a:srgbClr val="76D6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500" kern="0" dirty="0" err="1" smtClean="0">
                <a:solidFill>
                  <a:srgbClr val="F5E6D0"/>
                </a:solidFill>
              </a:rPr>
              <a:t>Where</a:t>
            </a:r>
            <a:r>
              <a:rPr lang="it-IT" sz="2500" kern="0" dirty="0" smtClean="0">
                <a:solidFill>
                  <a:srgbClr val="F5E6D0"/>
                </a:solidFill>
              </a:rPr>
              <a:t> do </a:t>
            </a:r>
            <a:r>
              <a:rPr lang="it-IT" sz="2500" kern="0" dirty="0" err="1" smtClean="0">
                <a:solidFill>
                  <a:srgbClr val="F5E6D0"/>
                </a:solidFill>
              </a:rPr>
              <a:t>black</a:t>
            </a:r>
            <a:r>
              <a:rPr lang="it-IT" sz="2500" kern="0" dirty="0" smtClean="0">
                <a:solidFill>
                  <a:srgbClr val="F5E6D0"/>
                </a:solidFill>
              </a:rPr>
              <a:t> </a:t>
            </a:r>
            <a:r>
              <a:rPr lang="it-IT" sz="2500" kern="0" dirty="0" err="1" smtClean="0">
                <a:solidFill>
                  <a:srgbClr val="F5E6D0"/>
                </a:solidFill>
              </a:rPr>
              <a:t>holes</a:t>
            </a:r>
            <a:r>
              <a:rPr lang="it-IT" sz="2500" kern="0" dirty="0" smtClean="0">
                <a:solidFill>
                  <a:srgbClr val="F5E6D0"/>
                </a:solidFill>
              </a:rPr>
              <a:t> </a:t>
            </a:r>
            <a:r>
              <a:rPr lang="it-IT" sz="2500" kern="0" dirty="0" err="1" smtClean="0">
                <a:solidFill>
                  <a:srgbClr val="F5E6D0"/>
                </a:solidFill>
              </a:rPr>
              <a:t>form</a:t>
            </a:r>
            <a:r>
              <a:rPr sz="2500" kern="0" dirty="0" smtClean="0">
                <a:solidFill>
                  <a:srgbClr val="F5E6D0"/>
                </a:solidFill>
              </a:rPr>
              <a:t>?</a:t>
            </a:r>
            <a:endParaRPr sz="2500" kern="0" dirty="0">
              <a:solidFill>
                <a:srgbClr val="F5E6D0"/>
              </a:solidFill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1547664" y="1691878"/>
            <a:ext cx="3165283" cy="104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5" tIns="35715" rIns="35715" bIns="35715" anchor="ctr">
            <a:spAutoFit/>
          </a:bodyPr>
          <a:lstStyle/>
          <a:p>
            <a:pPr defTabSz="410730" hangingPunct="0">
              <a:buFont typeface="Times New Roman" pitchFamily="18" charset="0"/>
              <a:buNone/>
              <a:defRPr sz="3000">
                <a:solidFill>
                  <a:srgbClr val="C8B0FD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Galaxy</a:t>
            </a:r>
            <a:r>
              <a:rPr lang="it-IT" sz="2100" kern="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r>
              <a:rPr lang="it-IT" sz="2100" kern="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field</a:t>
            </a:r>
            <a:endParaRPr sz="2100" kern="0" dirty="0">
              <a:solidFill>
                <a:schemeClr val="accent1">
                  <a:lumMod val="40000"/>
                  <a:lumOff val="60000"/>
                </a:schemeClr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 kpc, </a:t>
            </a: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10</a:t>
            </a:r>
            <a:r>
              <a:rPr sz="2100" kern="0" baseline="30533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lang="it-IT"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ars</a:t>
            </a:r>
            <a:endParaRPr sz="2100" kern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5035584" y="1624694"/>
            <a:ext cx="2895478" cy="1370564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5" tIns="35715" rIns="35715" bIns="35715" anchor="ctr">
            <a:spAutoFit/>
          </a:bodyPr>
          <a:lstStyle/>
          <a:p>
            <a:pPr algn="just" defTabSz="410730" hangingPunct="0">
              <a:buFont typeface="Times New Roman" pitchFamily="18" charset="0"/>
              <a:buNone/>
              <a:defRPr sz="30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Dense </a:t>
            </a:r>
            <a:r>
              <a:rPr lang="it-IT" sz="2100" kern="0" dirty="0" err="1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environment</a:t>
            </a:r>
            <a:endParaRPr sz="2100" kern="0" dirty="0">
              <a:solidFill>
                <a:srgbClr val="CCFFCC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algn="just" defTabSz="410730" hangingPunct="0">
              <a:buFont typeface="Times New Roman" pitchFamily="18" charset="0"/>
              <a:buNone/>
              <a:defRPr sz="30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s</a:t>
            </a:r>
            <a:r>
              <a:rPr lang="it-IT" sz="2100" kern="0" dirty="0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tar clusters</a:t>
            </a:r>
            <a:endParaRPr sz="2100" kern="0" dirty="0">
              <a:solidFill>
                <a:srgbClr val="CCFFCC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1-10 pc, </a:t>
            </a: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10</a:t>
            </a:r>
            <a:r>
              <a:rPr sz="2100" kern="0" baseline="30533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3-7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lang="it-IT"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ars</a:t>
            </a:r>
            <a:endParaRPr sz="2100" kern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2218263" y="3582960"/>
            <a:ext cx="7602312" cy="748089"/>
          </a:xfrm>
          <a:prstGeom prst="rect">
            <a:avLst/>
          </a:prstGeom>
          <a:gradFill>
            <a:gsLst>
              <a:gs pos="0">
                <a:srgbClr val="A9A9A9"/>
              </a:gs>
              <a:gs pos="100000">
                <a:srgbClr val="000000"/>
              </a:gs>
            </a:gsLst>
            <a:lin ang="108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179927" tIns="179927" rIns="179927" bIns="179927">
            <a:spAutoFit/>
          </a:bodyPr>
          <a:lstStyle>
            <a:lvl1pPr algn="l" defTabSz="1300480">
              <a:spcBef>
                <a:spcPts val="2800"/>
              </a:spcBef>
              <a:tabLst>
                <a:tab pos="1295400" algn="l"/>
                <a:tab pos="2590800" algn="l"/>
                <a:tab pos="3898900" algn="l"/>
                <a:tab pos="5194300" algn="l"/>
                <a:tab pos="6502400" algn="l"/>
                <a:tab pos="7797800" algn="l"/>
                <a:tab pos="9080500" algn="l"/>
                <a:tab pos="10375900" algn="l"/>
                <a:tab pos="11684000" algn="l"/>
                <a:tab pos="12979400" algn="l"/>
                <a:tab pos="14274800" algn="l"/>
              </a:tabLst>
              <a:defRPr>
                <a:solidFill>
                  <a:srgbClr val="76D6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do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they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form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binary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systems</a:t>
            </a:r>
            <a:r>
              <a:rPr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?</a:t>
            </a:r>
            <a:endParaRPr sz="2500" kern="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3" name="Immagine 32" descr="Schermata 2016-03-07 alle 11.32.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3" y="4831579"/>
            <a:ext cx="2688651" cy="1875922"/>
          </a:xfrm>
          <a:prstGeom prst="rect">
            <a:avLst/>
          </a:prstGeom>
        </p:spPr>
      </p:pic>
      <p:pic>
        <p:nvPicPr>
          <p:cNvPr id="34" name="Immagine 33" descr="sistema_binario_isolato_v2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79612" y="4117352"/>
            <a:ext cx="1944216" cy="3312368"/>
          </a:xfrm>
          <a:prstGeom prst="rect">
            <a:avLst/>
          </a:prstGeom>
        </p:spPr>
      </p:pic>
      <p:sp>
        <p:nvSpPr>
          <p:cNvPr id="232" name="Shape 232"/>
          <p:cNvSpPr/>
          <p:nvPr/>
        </p:nvSpPr>
        <p:spPr>
          <a:xfrm>
            <a:off x="121784" y="4510430"/>
            <a:ext cx="3946160" cy="415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6" tIns="45716" rIns="45716" bIns="45716">
            <a:spAutoFit/>
          </a:bodyPr>
          <a:lstStyle>
            <a:lvl1pPr algn="l" defTabSz="650240">
              <a:defRPr sz="2400">
                <a:solidFill>
                  <a:srgbClr val="A138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100" b="1" kern="0" dirty="0" err="1" smtClean="0">
                <a:solidFill>
                  <a:srgbClr val="0000FF"/>
                </a:solidFill>
              </a:rPr>
              <a:t>Isolated</a:t>
            </a:r>
            <a:r>
              <a:rPr lang="it-IT" sz="2100" b="1" kern="0" dirty="0" smtClean="0">
                <a:solidFill>
                  <a:srgbClr val="0000FF"/>
                </a:solidFill>
              </a:rPr>
              <a:t> </a:t>
            </a:r>
            <a:r>
              <a:rPr lang="it-IT" sz="2100" b="1" kern="0" dirty="0" err="1" smtClean="0">
                <a:solidFill>
                  <a:srgbClr val="0000FF"/>
                </a:solidFill>
              </a:rPr>
              <a:t>binary</a:t>
            </a:r>
            <a:endParaRPr sz="2100" b="1" kern="0" dirty="0">
              <a:solidFill>
                <a:srgbClr val="0000FF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808122" y="6403313"/>
            <a:ext cx="29460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See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e.g. </a:t>
            </a:r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Belczynsky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arXiv:1602.04531</a:t>
            </a:r>
            <a:endParaRPr lang="it-IT" sz="1400" dirty="0"/>
          </a:p>
        </p:txBody>
      </p:sp>
      <p:sp>
        <p:nvSpPr>
          <p:cNvPr id="17" name="Rettangolo 16"/>
          <p:cNvSpPr/>
          <p:nvPr/>
        </p:nvSpPr>
        <p:spPr>
          <a:xfrm>
            <a:off x="7060376" y="6479959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See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e.g. </a:t>
            </a:r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Ziosi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et al. 2014</a:t>
            </a:r>
            <a:endParaRPr lang="it-IT" sz="1400" dirty="0"/>
          </a:p>
        </p:txBody>
      </p:sp>
      <p:sp>
        <p:nvSpPr>
          <p:cNvPr id="20" name="Shape 202"/>
          <p:cNvSpPr/>
          <p:nvPr/>
        </p:nvSpPr>
        <p:spPr>
          <a:xfrm>
            <a:off x="311751" y="4942853"/>
            <a:ext cx="8614231" cy="1844883"/>
          </a:xfrm>
          <a:prstGeom prst="rect">
            <a:avLst/>
          </a:prstGeom>
          <a:gradFill>
            <a:gsLst>
              <a:gs pos="0">
                <a:srgbClr val="00586C"/>
              </a:gs>
              <a:gs pos="100000">
                <a:srgbClr val="000000"/>
              </a:gs>
            </a:gsLst>
          </a:gra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buFont typeface="Times New Roman" pitchFamily="18" charset="0"/>
              <a:buNone/>
              <a:defRPr sz="2600"/>
            </a:pPr>
            <a:r>
              <a:rPr lang="it-IT" sz="2200" kern="0" dirty="0" err="1">
                <a:latin typeface="Chalkduster"/>
                <a:cs typeface="Chalkduster"/>
              </a:rPr>
              <a:t>Both</a:t>
            </a:r>
            <a:r>
              <a:rPr lang="it-IT" sz="2200" kern="0" dirty="0">
                <a:latin typeface="Chalkduster"/>
                <a:cs typeface="Chalkduster"/>
              </a:rPr>
              <a:t> </a:t>
            </a:r>
            <a:r>
              <a:rPr lang="it-IT" sz="2200" kern="0" dirty="0" err="1" smtClean="0">
                <a:latin typeface="Chalkduster"/>
                <a:cs typeface="Chalkduster"/>
              </a:rPr>
              <a:t>formation</a:t>
            </a:r>
            <a:r>
              <a:rPr lang="it-IT" sz="2200" kern="0" dirty="0" smtClean="0">
                <a:latin typeface="Chalkduster"/>
                <a:cs typeface="Chalkduster"/>
              </a:rPr>
              <a:t> </a:t>
            </a:r>
            <a:r>
              <a:rPr lang="it-IT" sz="2200" kern="0" dirty="0" err="1" smtClean="0">
                <a:latin typeface="Chalkduster"/>
                <a:cs typeface="Chalkduster"/>
              </a:rPr>
              <a:t>paths</a:t>
            </a:r>
            <a:r>
              <a:rPr lang="it-IT" sz="2200" kern="0" dirty="0" smtClean="0">
                <a:latin typeface="Chalkduster"/>
                <a:cs typeface="Chalkduster"/>
              </a:rPr>
              <a:t> are </a:t>
            </a:r>
            <a:r>
              <a:rPr lang="it-IT" sz="2200" kern="0" dirty="0" err="1" smtClean="0">
                <a:latin typeface="Chalkduster"/>
                <a:cs typeface="Chalkduster"/>
              </a:rPr>
              <a:t>consistent</a:t>
            </a:r>
            <a:r>
              <a:rPr lang="it-IT" sz="2200" kern="0" dirty="0" smtClean="0">
                <a:latin typeface="Chalkduster"/>
                <a:cs typeface="Chalkduster"/>
              </a:rPr>
              <a:t> </a:t>
            </a:r>
            <a:r>
              <a:rPr lang="it-IT" sz="2200" kern="0" dirty="0">
                <a:latin typeface="Chalkduster"/>
                <a:cs typeface="Chalkduster"/>
              </a:rPr>
              <a:t>with </a:t>
            </a:r>
            <a:endParaRPr lang="it-IT" sz="2200" kern="0" dirty="0" smtClean="0">
              <a:latin typeface="Chalkduster"/>
              <a:cs typeface="Chalkduster"/>
            </a:endParaRPr>
          </a:p>
          <a:p>
            <a:pPr algn="ctr" defTabSz="410730" hangingPunct="0">
              <a:buFont typeface="Times New Roman" pitchFamily="18" charset="0"/>
              <a:buNone/>
              <a:defRPr sz="2600"/>
            </a:pPr>
            <a:r>
              <a:rPr lang="it-IT" sz="2200" kern="0" dirty="0" smtClean="0">
                <a:latin typeface="Chalkduster"/>
                <a:cs typeface="Chalkduster"/>
              </a:rPr>
              <a:t>GW150914 and GW151226</a:t>
            </a:r>
          </a:p>
          <a:p>
            <a:pPr algn="ctr" defTabSz="410730" hangingPunct="0">
              <a:buFont typeface="Times New Roman" pitchFamily="18" charset="0"/>
              <a:buNone/>
              <a:defRPr sz="2600"/>
            </a:pPr>
            <a:r>
              <a:rPr lang="it-IT" sz="2200" kern="0" dirty="0">
                <a:latin typeface="Chalkduster"/>
                <a:cs typeface="Chalkduster"/>
              </a:rPr>
              <a:t>For </a:t>
            </a:r>
            <a:r>
              <a:rPr lang="it-IT" sz="2200" kern="0" dirty="0" smtClean="0">
                <a:latin typeface="Chalkduster"/>
                <a:cs typeface="Chalkduster"/>
              </a:rPr>
              <a:t>GW150914, </a:t>
            </a:r>
            <a:r>
              <a:rPr lang="it-IT" sz="2200" kern="0" dirty="0" err="1" smtClean="0">
                <a:latin typeface="Chalkduster"/>
                <a:cs typeface="Chalkduster"/>
              </a:rPr>
              <a:t>low</a:t>
            </a:r>
            <a:r>
              <a:rPr lang="it-IT" sz="2200" kern="0" dirty="0" smtClean="0">
                <a:latin typeface="Chalkduster"/>
                <a:cs typeface="Chalkduster"/>
              </a:rPr>
              <a:t> </a:t>
            </a:r>
            <a:r>
              <a:rPr lang="it-IT" sz="2200" kern="0" dirty="0" err="1" smtClean="0">
                <a:latin typeface="Chalkduster"/>
                <a:cs typeface="Chalkduster"/>
              </a:rPr>
              <a:t>metallicities</a:t>
            </a:r>
            <a:r>
              <a:rPr lang="it-IT" sz="2200" kern="0" dirty="0" smtClean="0">
                <a:latin typeface="Chalkduster"/>
                <a:cs typeface="Chalkduster"/>
              </a:rPr>
              <a:t> are </a:t>
            </a:r>
            <a:r>
              <a:rPr lang="it-IT" sz="2200" kern="0" dirty="0" err="1" smtClean="0">
                <a:latin typeface="Chalkduster"/>
                <a:cs typeface="Chalkduster"/>
              </a:rPr>
              <a:t>necessary</a:t>
            </a:r>
            <a:r>
              <a:rPr lang="it-IT" sz="2200" kern="0" dirty="0" smtClean="0">
                <a:latin typeface="Chalkduster"/>
                <a:cs typeface="Chalkduster"/>
              </a:rPr>
              <a:t> </a:t>
            </a:r>
            <a:endParaRPr sz="2200" kern="0" dirty="0"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3" name="CasellaDiTesto 2"/>
          <p:cNvSpPr txBox="1"/>
          <p:nvPr/>
        </p:nvSpPr>
        <p:spPr>
          <a:xfrm>
            <a:off x="6062128" y="6403882"/>
            <a:ext cx="2134457" cy="348813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sz="1600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See</a:t>
            </a:r>
            <a:r>
              <a:rPr kumimoji="0" lang="it-IT" sz="16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kumimoji="0" lang="it-IT" sz="1600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Nissanke’s</a:t>
            </a:r>
            <a:r>
              <a:rPr kumimoji="0" lang="it-IT" sz="1600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talk </a:t>
            </a:r>
            <a:endParaRPr kumimoji="0" lang="it-IT" sz="1600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507096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/>
    </mc:Choice>
    <mc:Fallback xmlns="">
      <p:transition xmlns:p14="http://schemas.microsoft.com/office/powerpoint/2010/main"/>
    </mc:Fallback>
  </mc:AlternateContent>
  <p:timing>
    <p:tnLst>
      <p:par>
        <p:cTn xmlns:p14="http://schemas.microsoft.com/office/powerpoint/2010/main" id="1" dur="indefinite" restart="never" fill="hold" nodeType="tmRoot">
          <p:childTnLst>
            <p:seq concurrent="1" prevAc="none" nextAc="seek">
              <p:cTn id="2" dur="indefinite" fill="hold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 advAuto="0"/>
      <p:bldP spid="3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asellaDiTesto 9"/>
          <p:cNvSpPr txBox="1"/>
          <p:nvPr/>
        </p:nvSpPr>
        <p:spPr>
          <a:xfrm>
            <a:off x="279882" y="2920606"/>
            <a:ext cx="8560423" cy="3046988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 smtClean="0"/>
          </a:p>
          <a:p>
            <a:endParaRPr lang="it-IT" sz="1600" dirty="0"/>
          </a:p>
          <a:p>
            <a:endParaRPr lang="it-IT" sz="1600" dirty="0"/>
          </a:p>
          <a:p>
            <a:endParaRPr lang="it-IT" sz="1600" dirty="0"/>
          </a:p>
        </p:txBody>
      </p:sp>
      <p:sp>
        <p:nvSpPr>
          <p:cNvPr id="7" name="CasellaDiTesto 6"/>
          <p:cNvSpPr txBox="1"/>
          <p:nvPr/>
        </p:nvSpPr>
        <p:spPr>
          <a:xfrm>
            <a:off x="279882" y="718459"/>
            <a:ext cx="8560423" cy="224676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r>
              <a:rPr lang="it-IT" sz="2200" b="1" i="1" dirty="0" err="1" smtClean="0">
                <a:solidFill>
                  <a:prstClr val="black"/>
                </a:solidFill>
              </a:rPr>
              <a:t>Thirty</a:t>
            </a:r>
            <a:r>
              <a:rPr lang="it-IT" sz="2200" b="1" i="1" dirty="0" err="1">
                <a:solidFill>
                  <a:prstClr val="black"/>
                </a:solidFill>
              </a:rPr>
              <a:t>-one</a:t>
            </a:r>
            <a:r>
              <a:rPr lang="it-IT" sz="2200" b="1" i="1" dirty="0">
                <a:solidFill>
                  <a:prstClr val="black"/>
                </a:solidFill>
              </a:rPr>
              <a:t> </a:t>
            </a:r>
            <a:r>
              <a:rPr lang="it-IT" sz="2200" b="1" i="1" dirty="0" err="1" smtClean="0">
                <a:solidFill>
                  <a:prstClr val="black"/>
                </a:solidFill>
                <a:latin typeface="Calibri"/>
              </a:rPr>
              <a:t>groups</a:t>
            </a:r>
            <a:r>
              <a:rPr lang="it-IT" sz="2200" b="1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200" i="1" dirty="0" err="1" smtClean="0">
                <a:solidFill>
                  <a:prstClr val="black"/>
                </a:solidFill>
                <a:latin typeface="Calibri"/>
              </a:rPr>
              <a:t>responded</a:t>
            </a:r>
            <a:r>
              <a:rPr lang="it-IT" sz="2200" i="1" dirty="0" smtClean="0">
                <a:solidFill>
                  <a:prstClr val="black"/>
                </a:solidFill>
                <a:latin typeface="Calibri"/>
              </a:rPr>
              <a:t> to the GW </a:t>
            </a:r>
            <a:r>
              <a:rPr lang="it-IT" sz="2200" i="1" dirty="0" err="1" smtClean="0">
                <a:solidFill>
                  <a:prstClr val="black"/>
                </a:solidFill>
                <a:latin typeface="Calibri"/>
              </a:rPr>
              <a:t>alert</a:t>
            </a:r>
            <a:r>
              <a:rPr lang="it-IT" sz="2200" i="1" dirty="0" smtClean="0">
                <a:solidFill>
                  <a:prstClr val="black"/>
                </a:solidFill>
                <a:latin typeface="Calibri"/>
              </a:rPr>
              <a:t>: </a:t>
            </a:r>
          </a:p>
          <a:p>
            <a:endParaRPr lang="it-IT" sz="5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b="1" dirty="0" smtClean="0">
                <a:solidFill>
                  <a:srgbClr val="0000FF"/>
                </a:solidFill>
                <a:latin typeface="Calibri"/>
              </a:rPr>
              <a:t>High-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energy</a:t>
            </a:r>
            <a:r>
              <a:rPr lang="it-IT" b="1" dirty="0" smtClean="0">
                <a:solidFill>
                  <a:srgbClr val="0000FF"/>
                </a:solidFill>
                <a:latin typeface="Calibri"/>
              </a:rPr>
              <a:t> and 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Very</a:t>
            </a:r>
            <a:r>
              <a:rPr lang="it-IT" b="1" dirty="0" smtClean="0">
                <a:solidFill>
                  <a:srgbClr val="0000FF"/>
                </a:solidFill>
                <a:latin typeface="Calibri"/>
              </a:rPr>
              <a:t> high-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energy</a:t>
            </a:r>
            <a:r>
              <a:rPr lang="it-IT" b="1" dirty="0" smtClean="0">
                <a:solidFill>
                  <a:srgbClr val="0000FF"/>
                </a:solidFill>
                <a:latin typeface="Calibri"/>
                <a:sym typeface="Wingdings"/>
              </a:rPr>
              <a:t> </a:t>
            </a:r>
            <a:r>
              <a:rPr lang="it-IT" b="1" dirty="0" err="1">
                <a:solidFill>
                  <a:srgbClr val="0000FF"/>
                </a:solidFill>
              </a:rPr>
              <a:t>Swift</a:t>
            </a:r>
            <a:r>
              <a:rPr lang="it-IT" b="1" dirty="0">
                <a:solidFill>
                  <a:srgbClr val="0000FF"/>
                </a:solidFill>
              </a:rPr>
              <a:t>, XMM-</a:t>
            </a:r>
            <a:r>
              <a:rPr lang="it-IT" b="1" dirty="0" err="1">
                <a:solidFill>
                  <a:srgbClr val="0000FF"/>
                </a:solidFill>
              </a:rPr>
              <a:t>Slew</a:t>
            </a:r>
            <a:r>
              <a:rPr lang="it-IT" b="1" dirty="0">
                <a:solidFill>
                  <a:srgbClr val="0000FF"/>
                </a:solidFill>
              </a:rPr>
              <a:t>, MAXI, AGILE, Fermi, CALET, CZTI, IPN, MAGIC, </a:t>
            </a:r>
            <a:r>
              <a:rPr lang="it-IT" b="1" dirty="0" smtClean="0">
                <a:solidFill>
                  <a:srgbClr val="0000FF"/>
                </a:solidFill>
              </a:rPr>
              <a:t>HAWC</a:t>
            </a:r>
            <a:endParaRPr lang="it-IT" b="1" i="1" dirty="0" smtClean="0">
              <a:solidFill>
                <a:srgbClr val="0000FF"/>
              </a:solidFill>
              <a:latin typeface="Calibri"/>
            </a:endParaRPr>
          </a:p>
          <a:p>
            <a:endParaRPr lang="it-IT" sz="500" b="1" i="1" dirty="0">
              <a:solidFill>
                <a:srgbClr val="0000FF"/>
              </a:solidFill>
              <a:latin typeface="Calibri"/>
            </a:endParaRPr>
          </a:p>
          <a:p>
            <a:r>
              <a:rPr lang="it-IT" b="1" dirty="0" smtClean="0">
                <a:solidFill>
                  <a:srgbClr val="008000"/>
                </a:solidFill>
                <a:latin typeface="Calibri"/>
              </a:rPr>
              <a:t>Optical-NIR </a:t>
            </a:r>
            <a:r>
              <a:rPr lang="it-IT" b="1" dirty="0" smtClean="0">
                <a:solidFill>
                  <a:srgbClr val="008000"/>
                </a:solidFill>
                <a:latin typeface="Calibri"/>
                <a:sym typeface="Wingdings"/>
              </a:rPr>
              <a:t></a:t>
            </a:r>
            <a:r>
              <a:rPr lang="it-IT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b="1" dirty="0">
                <a:solidFill>
                  <a:srgbClr val="008000"/>
                </a:solidFill>
              </a:rPr>
              <a:t>MASTER, GRAWITA, GOTO, Pan-STARRS1, J-GEM, DES, La Silla–QUEST, </a:t>
            </a:r>
            <a:r>
              <a:rPr lang="it-IT" b="1" dirty="0" err="1">
                <a:solidFill>
                  <a:srgbClr val="008000"/>
                </a:solidFill>
              </a:rPr>
              <a:t>iPTF</a:t>
            </a:r>
            <a:r>
              <a:rPr lang="it-IT" b="1" dirty="0">
                <a:solidFill>
                  <a:srgbClr val="008000"/>
                </a:solidFill>
              </a:rPr>
              <a:t>, Mini-GWAC SVOM, LBT-</a:t>
            </a:r>
            <a:r>
              <a:rPr lang="it-IT" b="1" dirty="0" err="1">
                <a:solidFill>
                  <a:srgbClr val="008000"/>
                </a:solidFill>
              </a:rPr>
              <a:t>Garnavich</a:t>
            </a:r>
            <a:r>
              <a:rPr lang="it-IT" b="1" dirty="0">
                <a:solidFill>
                  <a:srgbClr val="008000"/>
                </a:solidFill>
              </a:rPr>
              <a:t>, Liverpool </a:t>
            </a:r>
            <a:r>
              <a:rPr lang="it-IT" b="1" dirty="0" err="1">
                <a:solidFill>
                  <a:srgbClr val="008000"/>
                </a:solidFill>
              </a:rPr>
              <a:t>Telescope</a:t>
            </a:r>
            <a:r>
              <a:rPr lang="it-IT" b="1" dirty="0">
                <a:solidFill>
                  <a:srgbClr val="008000"/>
                </a:solidFill>
              </a:rPr>
              <a:t>, PESSTO, VISTA-Leicester, </a:t>
            </a:r>
            <a:r>
              <a:rPr lang="it-IT" b="1" dirty="0" err="1">
                <a:solidFill>
                  <a:srgbClr val="008000"/>
                </a:solidFill>
              </a:rPr>
              <a:t>Pi</a:t>
            </a:r>
            <a:r>
              <a:rPr lang="it-IT" b="1" dirty="0">
                <a:solidFill>
                  <a:srgbClr val="008000"/>
                </a:solidFill>
              </a:rPr>
              <a:t> of the </a:t>
            </a:r>
            <a:r>
              <a:rPr lang="it-IT" b="1" dirty="0" err="1">
                <a:solidFill>
                  <a:srgbClr val="008000"/>
                </a:solidFill>
              </a:rPr>
              <a:t>Sky</a:t>
            </a:r>
            <a:r>
              <a:rPr lang="it-IT" b="1" dirty="0">
                <a:solidFill>
                  <a:srgbClr val="008000"/>
                </a:solidFill>
              </a:rPr>
              <a:t> </a:t>
            </a:r>
            <a:r>
              <a:rPr lang="it-IT" b="1" dirty="0" err="1">
                <a:solidFill>
                  <a:srgbClr val="008000"/>
                </a:solidFill>
              </a:rPr>
              <a:t>observations</a:t>
            </a:r>
            <a:r>
              <a:rPr lang="it-IT" b="1" dirty="0">
                <a:solidFill>
                  <a:srgbClr val="008000"/>
                </a:solidFill>
              </a:rPr>
              <a:t>, LCOGT/UCSB, CSS/CRTS, </a:t>
            </a:r>
            <a:r>
              <a:rPr lang="it-IT" b="1" dirty="0" smtClean="0">
                <a:solidFill>
                  <a:srgbClr val="008000"/>
                </a:solidFill>
              </a:rPr>
              <a:t>GTC</a:t>
            </a:r>
            <a:endParaRPr lang="it-IT" b="1" dirty="0" smtClean="0">
              <a:solidFill>
                <a:srgbClr val="008000"/>
              </a:solidFill>
              <a:latin typeface="Calibri"/>
            </a:endParaRPr>
          </a:p>
          <a:p>
            <a:r>
              <a:rPr lang="it-IT" b="1" dirty="0" smtClean="0">
                <a:solidFill>
                  <a:srgbClr val="FF0000"/>
                </a:solidFill>
                <a:latin typeface="Calibri"/>
              </a:rPr>
              <a:t>Radio </a:t>
            </a:r>
            <a:r>
              <a:rPr lang="it-IT" b="1" dirty="0" smtClean="0">
                <a:solidFill>
                  <a:srgbClr val="FF0000"/>
                </a:solidFill>
                <a:latin typeface="Calibri"/>
                <a:sym typeface="Wingdings"/>
              </a:rPr>
              <a:t> </a:t>
            </a:r>
            <a:r>
              <a:rPr lang="it-IT" b="1" dirty="0">
                <a:solidFill>
                  <a:srgbClr val="FF0000"/>
                </a:solidFill>
              </a:rPr>
              <a:t>VLA-Corsi, LOFAR, </a:t>
            </a:r>
            <a:r>
              <a:rPr lang="it-IT" b="1" dirty="0" smtClean="0">
                <a:solidFill>
                  <a:srgbClr val="FF0000"/>
                </a:solidFill>
              </a:rPr>
              <a:t>MWA</a:t>
            </a:r>
            <a:endParaRPr lang="it-IT" b="1" dirty="0">
              <a:solidFill>
                <a:srgbClr val="FF0000"/>
              </a:solidFill>
            </a:endParaRPr>
          </a:p>
        </p:txBody>
      </p:sp>
      <p:pic>
        <p:nvPicPr>
          <p:cNvPr id="13" name="Immagine 12" descr="1195424442512928781chronometre_lalanne_laur_01.svg.med.png"/>
          <p:cNvPicPr>
            <a:picLocks noChangeAspect="1"/>
          </p:cNvPicPr>
          <p:nvPr/>
        </p:nvPicPr>
        <p:blipFill>
          <a:blip r:embed="rId3" cstate="print">
            <a:lum bright="-18000" contrast="33000"/>
          </a:blip>
          <a:stretch>
            <a:fillRect/>
          </a:stretch>
        </p:blipFill>
        <p:spPr>
          <a:xfrm>
            <a:off x="463493" y="3248562"/>
            <a:ext cx="504616" cy="638755"/>
          </a:xfrm>
          <a:prstGeom prst="rect">
            <a:avLst/>
          </a:prstGeom>
        </p:spPr>
      </p:pic>
      <p:cxnSp>
        <p:nvCxnSpPr>
          <p:cNvPr id="14" name="Connettore 2 13"/>
          <p:cNvCxnSpPr/>
          <p:nvPr/>
        </p:nvCxnSpPr>
        <p:spPr bwMode="auto">
          <a:xfrm>
            <a:off x="1437967" y="4009069"/>
            <a:ext cx="1019403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triangle" w="med" len="med"/>
            <a:tailEnd type="triangle"/>
          </a:ln>
          <a:effectLst/>
        </p:spPr>
      </p:cxnSp>
      <p:cxnSp>
        <p:nvCxnSpPr>
          <p:cNvPr id="19" name="Connettore 2 18"/>
          <p:cNvCxnSpPr/>
          <p:nvPr/>
        </p:nvCxnSpPr>
        <p:spPr bwMode="auto">
          <a:xfrm flipV="1">
            <a:off x="4176158" y="4724198"/>
            <a:ext cx="3824381" cy="20716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gradFill flip="none" rotWithShape="1">
              <a:gsLst>
                <a:gs pos="54000">
                  <a:srgbClr val="008000"/>
                </a:gs>
                <a:gs pos="100000">
                  <a:prstClr val="white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triangle"/>
          </a:ln>
          <a:effectLst/>
        </p:spPr>
      </p:cxnSp>
      <p:pic>
        <p:nvPicPr>
          <p:cNvPr id="22" name="Immagine 21" descr="Schermata 2015-11-15 alle 13.28.11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0800000" flipV="1">
            <a:off x="1180107" y="3299874"/>
            <a:ext cx="1609739" cy="581246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3525753" y="3371893"/>
            <a:ext cx="1193122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800000"/>
                </a:solidFill>
                <a:latin typeface="Calibri"/>
              </a:rPr>
              <a:t>Alert</a:t>
            </a:r>
            <a:r>
              <a:rPr lang="it-IT" b="1" dirty="0" smtClean="0">
                <a:solidFill>
                  <a:srgbClr val="800000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srgbClr val="800000"/>
                </a:solidFill>
                <a:latin typeface="Calibri"/>
              </a:rPr>
              <a:t>sent</a:t>
            </a:r>
            <a:r>
              <a:rPr lang="it-IT" b="1" dirty="0" smtClean="0">
                <a:solidFill>
                  <a:srgbClr val="800000"/>
                </a:solidFill>
                <a:latin typeface="Calibri"/>
              </a:rPr>
              <a:t>! </a:t>
            </a:r>
            <a:endParaRPr lang="it-IT" b="1" dirty="0">
              <a:solidFill>
                <a:srgbClr val="800000"/>
              </a:solidFill>
              <a:latin typeface="Calibri"/>
            </a:endParaRPr>
          </a:p>
        </p:txBody>
      </p:sp>
      <p:cxnSp>
        <p:nvCxnSpPr>
          <p:cNvPr id="26" name="Connettore 2 25"/>
          <p:cNvCxnSpPr/>
          <p:nvPr/>
        </p:nvCxnSpPr>
        <p:spPr bwMode="auto">
          <a:xfrm>
            <a:off x="2864299" y="3567608"/>
            <a:ext cx="617006" cy="0"/>
          </a:xfrm>
          <a:prstGeom prst="straightConnector1">
            <a:avLst/>
          </a:prstGeom>
          <a:solidFill>
            <a:srgbClr val="00B8FF"/>
          </a:solidFill>
          <a:ln w="28575" cap="flat" cmpd="sng" algn="ctr">
            <a:solidFill>
              <a:srgbClr val="800000"/>
            </a:solidFill>
            <a:prstDash val="solid"/>
            <a:round/>
            <a:headEnd type="none" w="med" len="med"/>
            <a:tailEnd type="triangle"/>
          </a:ln>
          <a:effectLst/>
        </p:spPr>
      </p:cxnSp>
      <p:sp>
        <p:nvSpPr>
          <p:cNvPr id="32" name="CasellaDiTesto 31"/>
          <p:cNvSpPr txBox="1"/>
          <p:nvPr/>
        </p:nvSpPr>
        <p:spPr>
          <a:xfrm>
            <a:off x="3679699" y="2979174"/>
            <a:ext cx="11097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800000"/>
                </a:solidFill>
                <a:latin typeface="Calibri"/>
              </a:rPr>
              <a:t>1.6 </a:t>
            </a:r>
            <a:r>
              <a:rPr lang="it-IT" dirty="0" err="1" smtClean="0">
                <a:solidFill>
                  <a:srgbClr val="800000"/>
                </a:solidFill>
                <a:latin typeface="Calibri"/>
              </a:rPr>
              <a:t>days</a:t>
            </a:r>
            <a:endParaRPr lang="it-IT" dirty="0">
              <a:solidFill>
                <a:srgbClr val="800000"/>
              </a:solidFill>
              <a:latin typeface="Calibri"/>
            </a:endParaRPr>
          </a:p>
        </p:txBody>
      </p:sp>
      <p:sp>
        <p:nvSpPr>
          <p:cNvPr id="34" name="CasellaDiTesto 33"/>
          <p:cNvSpPr txBox="1"/>
          <p:nvPr/>
        </p:nvSpPr>
        <p:spPr>
          <a:xfrm>
            <a:off x="1759241" y="2979174"/>
            <a:ext cx="5644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800000"/>
                </a:solidFill>
                <a:latin typeface="Calibri"/>
              </a:rPr>
              <a:t>To</a:t>
            </a:r>
            <a:endParaRPr lang="it-IT" dirty="0">
              <a:solidFill>
                <a:srgbClr val="800000"/>
              </a:solidFill>
              <a:latin typeface="Calibri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1032255" y="3947170"/>
            <a:ext cx="1896190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1600" i="1" dirty="0" smtClean="0">
                <a:solidFill>
                  <a:srgbClr val="0000FF"/>
                </a:solidFill>
                <a:latin typeface="Calibri"/>
              </a:rPr>
              <a:t>Gamma  </a:t>
            </a:r>
          </a:p>
          <a:p>
            <a:pPr algn="ctr"/>
            <a:r>
              <a:rPr lang="it-IT" sz="1600" i="1" dirty="0" smtClean="0">
                <a:solidFill>
                  <a:srgbClr val="0000FF"/>
                </a:solidFill>
                <a:latin typeface="Calibri"/>
              </a:rPr>
              <a:t>hard X-</a:t>
            </a:r>
            <a:r>
              <a:rPr lang="it-IT" sz="1600" i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sz="1600" i="1" dirty="0">
              <a:solidFill>
                <a:srgbClr val="0000FF"/>
              </a:solidFill>
              <a:latin typeface="Calibri"/>
            </a:endParaRPr>
          </a:p>
        </p:txBody>
      </p:sp>
      <p:cxnSp>
        <p:nvCxnSpPr>
          <p:cNvPr id="36" name="Connettore 2 35"/>
          <p:cNvCxnSpPr/>
          <p:nvPr/>
        </p:nvCxnSpPr>
        <p:spPr bwMode="auto">
          <a:xfrm>
            <a:off x="4390631" y="4097388"/>
            <a:ext cx="1403388" cy="13615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7" name="Rettangolo 36"/>
          <p:cNvSpPr/>
          <p:nvPr/>
        </p:nvSpPr>
        <p:spPr>
          <a:xfrm>
            <a:off x="4309782" y="4063519"/>
            <a:ext cx="672918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i="1" dirty="0" smtClean="0">
                <a:solidFill>
                  <a:srgbClr val="0000FF"/>
                </a:solidFill>
                <a:latin typeface="Calibri"/>
              </a:rPr>
              <a:t>X-</a:t>
            </a:r>
            <a:r>
              <a:rPr lang="it-IT" sz="1600" i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sz="1600" i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38" name="Rettangolo 37"/>
          <p:cNvSpPr/>
          <p:nvPr/>
        </p:nvSpPr>
        <p:spPr>
          <a:xfrm>
            <a:off x="4154120" y="4722400"/>
            <a:ext cx="170763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dirty="0" smtClean="0">
                <a:solidFill>
                  <a:srgbClr val="008000"/>
                </a:solidFill>
                <a:latin typeface="Calibri"/>
              </a:rPr>
              <a:t>Optical/</a:t>
            </a:r>
            <a:r>
              <a:rPr lang="it-IT" i="1" dirty="0" err="1" smtClean="0">
                <a:solidFill>
                  <a:srgbClr val="008000"/>
                </a:solidFill>
                <a:latin typeface="Calibri"/>
              </a:rPr>
              <a:t>Near</a:t>
            </a:r>
            <a:r>
              <a:rPr lang="it-IT" i="1" dirty="0" smtClean="0">
                <a:solidFill>
                  <a:srgbClr val="008000"/>
                </a:solidFill>
                <a:latin typeface="Calibri"/>
              </a:rPr>
              <a:t>-IR</a:t>
            </a:r>
            <a:endParaRPr lang="it-IT" i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7072393" y="4771653"/>
            <a:ext cx="119907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008000"/>
                </a:solidFill>
                <a:latin typeface="Calibri"/>
              </a:rPr>
              <a:t>3</a:t>
            </a:r>
            <a:r>
              <a:rPr lang="it-IT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008000"/>
                </a:solidFill>
                <a:latin typeface="Calibri"/>
              </a:rPr>
              <a:t>months</a:t>
            </a:r>
            <a:endParaRPr lang="it-IT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44" name="CasellaDiTesto 43"/>
          <p:cNvSpPr txBox="1"/>
          <p:nvPr/>
        </p:nvSpPr>
        <p:spPr>
          <a:xfrm>
            <a:off x="3599836" y="4054081"/>
            <a:ext cx="88709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800000"/>
                </a:solidFill>
                <a:latin typeface="Calibri"/>
              </a:rPr>
              <a:t>1 </a:t>
            </a:r>
            <a:r>
              <a:rPr lang="it-IT" sz="1600" dirty="0" err="1" smtClean="0">
                <a:solidFill>
                  <a:srgbClr val="800000"/>
                </a:solidFill>
                <a:latin typeface="Calibri"/>
              </a:rPr>
              <a:t>hrs</a:t>
            </a:r>
            <a:endParaRPr lang="it-IT" sz="1600" dirty="0">
              <a:solidFill>
                <a:srgbClr val="800000"/>
              </a:solidFill>
              <a:latin typeface="Calibri"/>
            </a:endParaRPr>
          </a:p>
        </p:txBody>
      </p:sp>
      <p:cxnSp>
        <p:nvCxnSpPr>
          <p:cNvPr id="46" name="Connettore 2 45"/>
          <p:cNvCxnSpPr/>
          <p:nvPr/>
        </p:nvCxnSpPr>
        <p:spPr bwMode="auto">
          <a:xfrm flipV="1">
            <a:off x="3533862" y="4097388"/>
            <a:ext cx="785355" cy="13615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rgbClr val="800000"/>
            </a:solidFill>
            <a:prstDash val="solid"/>
            <a:round/>
            <a:headEnd type="arrow" w="med" len="med"/>
            <a:tailEnd type="arrow"/>
          </a:ln>
          <a:effectLst/>
        </p:spPr>
      </p:cxnSp>
      <p:cxnSp>
        <p:nvCxnSpPr>
          <p:cNvPr id="49" name="Connettore 2 48"/>
          <p:cNvCxnSpPr/>
          <p:nvPr/>
        </p:nvCxnSpPr>
        <p:spPr bwMode="auto">
          <a:xfrm>
            <a:off x="3561168" y="4741131"/>
            <a:ext cx="462781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rgbClr val="800000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51" name="CasellaDiTesto 50"/>
          <p:cNvSpPr txBox="1"/>
          <p:nvPr/>
        </p:nvSpPr>
        <p:spPr>
          <a:xfrm>
            <a:off x="3371812" y="4717067"/>
            <a:ext cx="78741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smtClean="0">
                <a:solidFill>
                  <a:srgbClr val="800000"/>
                </a:solidFill>
                <a:latin typeface="Calibri"/>
              </a:rPr>
              <a:t>0.5 </a:t>
            </a:r>
            <a:r>
              <a:rPr lang="it-IT" sz="1600" dirty="0" err="1" smtClean="0">
                <a:solidFill>
                  <a:srgbClr val="800000"/>
                </a:solidFill>
                <a:latin typeface="Calibri"/>
              </a:rPr>
              <a:t>hrs</a:t>
            </a:r>
            <a:endParaRPr lang="it-IT" sz="1600" dirty="0">
              <a:solidFill>
                <a:srgbClr val="800000"/>
              </a:solidFill>
              <a:latin typeface="Calibri"/>
            </a:endParaRPr>
          </a:p>
        </p:txBody>
      </p:sp>
      <p:cxnSp>
        <p:nvCxnSpPr>
          <p:cNvPr id="53" name="Connettore 2 52"/>
          <p:cNvCxnSpPr/>
          <p:nvPr/>
        </p:nvCxnSpPr>
        <p:spPr bwMode="auto">
          <a:xfrm>
            <a:off x="4982700" y="5245543"/>
            <a:ext cx="3000906" cy="11018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gradFill flip="none" rotWithShape="1">
              <a:gsLst>
                <a:gs pos="59000">
                  <a:srgbClr val="FF0000"/>
                </a:gs>
                <a:gs pos="100000">
                  <a:prstClr val="white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0" name="CasellaDiTesto 59"/>
          <p:cNvSpPr txBox="1"/>
          <p:nvPr/>
        </p:nvSpPr>
        <p:spPr>
          <a:xfrm>
            <a:off x="3723816" y="5198890"/>
            <a:ext cx="954675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800000"/>
                </a:solidFill>
                <a:latin typeface="Calibri"/>
              </a:rPr>
              <a:t>3</a:t>
            </a:r>
            <a:r>
              <a:rPr lang="it-IT" sz="1600" dirty="0" smtClean="0">
                <a:solidFill>
                  <a:srgbClr val="800000"/>
                </a:solidFill>
                <a:latin typeface="Calibri"/>
              </a:rPr>
              <a:t>.5 </a:t>
            </a:r>
            <a:r>
              <a:rPr lang="it-IT" sz="1600" dirty="0" err="1" smtClean="0">
                <a:solidFill>
                  <a:srgbClr val="800000"/>
                </a:solidFill>
                <a:latin typeface="Calibri"/>
              </a:rPr>
              <a:t>days</a:t>
            </a:r>
            <a:endParaRPr lang="it-IT" sz="1600" dirty="0">
              <a:solidFill>
                <a:srgbClr val="800000"/>
              </a:solidFill>
              <a:latin typeface="Calibri"/>
            </a:endParaRPr>
          </a:p>
        </p:txBody>
      </p:sp>
      <p:cxnSp>
        <p:nvCxnSpPr>
          <p:cNvPr id="61" name="Connettore 2 60"/>
          <p:cNvCxnSpPr/>
          <p:nvPr/>
        </p:nvCxnSpPr>
        <p:spPr bwMode="auto">
          <a:xfrm>
            <a:off x="3530372" y="5245543"/>
            <a:ext cx="1418462" cy="0"/>
          </a:xfrm>
          <a:prstGeom prst="straightConnector1">
            <a:avLst/>
          </a:prstGeom>
          <a:solidFill>
            <a:srgbClr val="00B8FF"/>
          </a:solidFill>
          <a:ln w="9525" cap="flat" cmpd="sng" algn="ctr">
            <a:solidFill>
              <a:srgbClr val="800000"/>
            </a:solidFill>
            <a:prstDash val="solid"/>
            <a:round/>
            <a:headEnd type="arrow" w="med" len="med"/>
            <a:tailEnd type="arrow"/>
          </a:ln>
          <a:effectLst/>
        </p:spPr>
      </p:cxnSp>
      <p:sp>
        <p:nvSpPr>
          <p:cNvPr id="67" name="CasellaDiTesto 66"/>
          <p:cNvSpPr txBox="1"/>
          <p:nvPr/>
        </p:nvSpPr>
        <p:spPr>
          <a:xfrm>
            <a:off x="7445730" y="5272464"/>
            <a:ext cx="111768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>
                <a:solidFill>
                  <a:srgbClr val="FF0000"/>
                </a:solidFill>
                <a:latin typeface="Calibri"/>
              </a:rPr>
              <a:t>3</a:t>
            </a:r>
            <a:r>
              <a:rPr lang="it-IT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dirty="0" err="1" smtClean="0">
                <a:solidFill>
                  <a:srgbClr val="FF0000"/>
                </a:solidFill>
                <a:latin typeface="Calibri"/>
              </a:rPr>
              <a:t>months</a:t>
            </a:r>
            <a:endParaRPr lang="it-IT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4522949" y="5304585"/>
            <a:ext cx="189619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i="1" dirty="0" smtClean="0">
                <a:solidFill>
                  <a:srgbClr val="FF0000"/>
                </a:solidFill>
                <a:latin typeface="Calibri"/>
              </a:rPr>
              <a:t>Radio</a:t>
            </a:r>
          </a:p>
        </p:txBody>
      </p:sp>
      <p:sp>
        <p:nvSpPr>
          <p:cNvPr id="48" name="CasellaDiTesto 47"/>
          <p:cNvSpPr txBox="1"/>
          <p:nvPr/>
        </p:nvSpPr>
        <p:spPr>
          <a:xfrm>
            <a:off x="5753610" y="3912051"/>
            <a:ext cx="93332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0000FF"/>
                </a:solidFill>
                <a:latin typeface="Calibri"/>
              </a:rPr>
              <a:t>10 </a:t>
            </a:r>
            <a:r>
              <a:rPr lang="it-IT" dirty="0" err="1" smtClean="0">
                <a:solidFill>
                  <a:srgbClr val="0000FF"/>
                </a:solidFill>
                <a:latin typeface="Calibri"/>
              </a:rPr>
              <a:t>days</a:t>
            </a:r>
            <a:endParaRPr lang="it-IT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3496392" y="4124850"/>
            <a:ext cx="288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800000"/>
                </a:solidFill>
              </a:rPr>
              <a:t>˜</a:t>
            </a:r>
            <a:r>
              <a:rPr lang="it-IT" dirty="0"/>
              <a:t> </a:t>
            </a:r>
          </a:p>
        </p:txBody>
      </p:sp>
      <p:sp>
        <p:nvSpPr>
          <p:cNvPr id="43" name="Rettangolo 42"/>
          <p:cNvSpPr/>
          <p:nvPr/>
        </p:nvSpPr>
        <p:spPr>
          <a:xfrm>
            <a:off x="3259333" y="4751374"/>
            <a:ext cx="288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800000"/>
                </a:solidFill>
              </a:rPr>
              <a:t>˜</a:t>
            </a:r>
            <a:r>
              <a:rPr lang="it-IT" dirty="0"/>
              <a:t> </a:t>
            </a:r>
          </a:p>
        </p:txBody>
      </p:sp>
      <p:sp>
        <p:nvSpPr>
          <p:cNvPr id="50" name="Rettangolo 49"/>
          <p:cNvSpPr/>
          <p:nvPr/>
        </p:nvSpPr>
        <p:spPr>
          <a:xfrm>
            <a:off x="3581063" y="5259367"/>
            <a:ext cx="28858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srgbClr val="800000"/>
                </a:solidFill>
              </a:rPr>
              <a:t>˜</a:t>
            </a:r>
            <a:r>
              <a:rPr lang="it-IT" dirty="0"/>
              <a:t> </a:t>
            </a:r>
          </a:p>
        </p:txBody>
      </p:sp>
      <p:sp>
        <p:nvSpPr>
          <p:cNvPr id="9" name="Rettangolo 8"/>
          <p:cNvSpPr/>
          <p:nvPr/>
        </p:nvSpPr>
        <p:spPr>
          <a:xfrm>
            <a:off x="144583" y="5922629"/>
            <a:ext cx="4804251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dirty="0" err="1" smtClean="0">
                <a:solidFill>
                  <a:srgbClr val="FFFFFF"/>
                </a:solidFill>
              </a:rPr>
              <a:t>Racusin</a:t>
            </a:r>
            <a:r>
              <a:rPr lang="it-IT" sz="1600" dirty="0" smtClean="0">
                <a:solidFill>
                  <a:srgbClr val="FFFFFF"/>
                </a:solidFill>
              </a:rPr>
              <a:t> </a:t>
            </a:r>
            <a:r>
              <a:rPr lang="it-IT" sz="1600" dirty="0">
                <a:solidFill>
                  <a:srgbClr val="FFFFFF"/>
                </a:solidFill>
              </a:rPr>
              <a:t>et al. arXiv:1606.04901</a:t>
            </a:r>
          </a:p>
          <a:p>
            <a:r>
              <a:rPr lang="it-IT" sz="1600" dirty="0" err="1">
                <a:solidFill>
                  <a:srgbClr val="FFFFFF"/>
                </a:solidFill>
              </a:rPr>
              <a:t>Smartt</a:t>
            </a:r>
            <a:r>
              <a:rPr lang="it-IT" sz="1600" dirty="0">
                <a:solidFill>
                  <a:srgbClr val="FFFFFF"/>
                </a:solidFill>
              </a:rPr>
              <a:t> et al. arXiv:1606.04795</a:t>
            </a:r>
          </a:p>
          <a:p>
            <a:r>
              <a:rPr lang="it-IT" sz="1600" dirty="0" err="1">
                <a:solidFill>
                  <a:srgbClr val="FFFFFF"/>
                </a:solidFill>
              </a:rPr>
              <a:t>Copperwheat</a:t>
            </a:r>
            <a:r>
              <a:rPr lang="it-IT" sz="1600" dirty="0">
                <a:solidFill>
                  <a:srgbClr val="FFFFFF"/>
                </a:solidFill>
              </a:rPr>
              <a:t> et al. arXiv:</a:t>
            </a:r>
            <a:r>
              <a:rPr lang="it-IT" sz="1600" dirty="0" smtClean="0">
                <a:solidFill>
                  <a:srgbClr val="FFFFFF"/>
                </a:solidFill>
              </a:rPr>
              <a:t>1606.04574</a:t>
            </a:r>
            <a:endParaRPr lang="it-IT" sz="1600" dirty="0">
              <a:solidFill>
                <a:srgbClr val="FFFFFF"/>
              </a:solidFill>
            </a:endParaRPr>
          </a:p>
        </p:txBody>
      </p:sp>
      <p:sp>
        <p:nvSpPr>
          <p:cNvPr id="11" name="Rettangolo 10"/>
          <p:cNvSpPr/>
          <p:nvPr/>
        </p:nvSpPr>
        <p:spPr>
          <a:xfrm>
            <a:off x="3422611" y="5984499"/>
            <a:ext cx="4572000" cy="861774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it-IT" sz="1600" dirty="0" err="1">
                <a:solidFill>
                  <a:srgbClr val="FFFFFF"/>
                </a:solidFill>
              </a:rPr>
              <a:t>Cowperthwaite</a:t>
            </a:r>
            <a:r>
              <a:rPr lang="it-IT" sz="1600" dirty="0">
                <a:solidFill>
                  <a:srgbClr val="FFFFFF"/>
                </a:solidFill>
              </a:rPr>
              <a:t> et al. arXiv:1606.04538</a:t>
            </a:r>
          </a:p>
          <a:p>
            <a:r>
              <a:rPr lang="it-IT" sz="1600" dirty="0">
                <a:solidFill>
                  <a:srgbClr val="FFFFFF"/>
                </a:solidFill>
              </a:rPr>
              <a:t>Evans et al. arXiv:</a:t>
            </a:r>
            <a:r>
              <a:rPr lang="it-IT" sz="1600" dirty="0" smtClean="0">
                <a:solidFill>
                  <a:srgbClr val="FFFFFF"/>
                </a:solidFill>
              </a:rPr>
              <a:t>1606.05001</a:t>
            </a:r>
          </a:p>
          <a:p>
            <a:r>
              <a:rPr lang="fr-FR" sz="1600" dirty="0" err="1">
                <a:solidFill>
                  <a:schemeClr val="bg1"/>
                </a:solidFill>
              </a:rPr>
              <a:t>Adriani</a:t>
            </a:r>
            <a:r>
              <a:rPr lang="fr-FR" sz="1600" dirty="0">
                <a:solidFill>
                  <a:schemeClr val="bg1"/>
                </a:solidFill>
              </a:rPr>
              <a:t> et al</a:t>
            </a:r>
            <a:r>
              <a:rPr lang="fr-FR" sz="1600" dirty="0" smtClean="0">
                <a:solidFill>
                  <a:schemeClr val="bg1"/>
                </a:solidFill>
              </a:rPr>
              <a:t>. </a:t>
            </a:r>
            <a:r>
              <a:rPr lang="fr-FR" sz="1600" dirty="0">
                <a:solidFill>
                  <a:schemeClr val="bg1"/>
                </a:solidFill>
              </a:rPr>
              <a:t>arXiv:1607:00233</a:t>
            </a:r>
            <a:endParaRPr lang="it-IT" sz="1600" dirty="0">
              <a:solidFill>
                <a:schemeClr val="bg1"/>
              </a:solidFill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3204066" y="77801"/>
            <a:ext cx="2352261" cy="553998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3000" dirty="0" smtClean="0">
                <a:solidFill>
                  <a:srgbClr val="FFFFFF"/>
                </a:solidFill>
                <a:latin typeface="Chalkduster"/>
                <a:cs typeface="Chalkduster"/>
              </a:rPr>
              <a:t>GW151226</a:t>
            </a:r>
            <a:endParaRPr lang="en-US" sz="30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268924" y="5632178"/>
            <a:ext cx="5665020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err="1" smtClean="0"/>
              <a:t>All</a:t>
            </a:r>
            <a:r>
              <a:rPr lang="it-IT" sz="1400" b="1" dirty="0" smtClean="0"/>
              <a:t> the info from public </a:t>
            </a:r>
            <a:r>
              <a:rPr lang="it-IT" sz="1400" b="1" dirty="0" err="1" smtClean="0"/>
              <a:t>GCNs</a:t>
            </a:r>
            <a:r>
              <a:rPr lang="it-IT" sz="1400" b="1" dirty="0" smtClean="0"/>
              <a:t>: http</a:t>
            </a:r>
            <a:r>
              <a:rPr lang="it-IT" sz="1400" b="1" dirty="0"/>
              <a:t>://gcn.gsfc.nasa.gov/</a:t>
            </a:r>
            <a:r>
              <a:rPr lang="it-IT" sz="1400" b="1" dirty="0" smtClean="0"/>
              <a:t>gcn3_archive.html</a:t>
            </a:r>
            <a:endParaRPr lang="it-IT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75185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bayestar3d.png,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2148" y="-305491"/>
            <a:ext cx="7095044" cy="5321284"/>
          </a:xfrm>
          <a:prstGeom prst="rect">
            <a:avLst/>
          </a:prstGeom>
        </p:spPr>
      </p:pic>
      <p:sp>
        <p:nvSpPr>
          <p:cNvPr id="6" name="CasellaDiTesto 5"/>
          <p:cNvSpPr txBox="1"/>
          <p:nvPr/>
        </p:nvSpPr>
        <p:spPr>
          <a:xfrm>
            <a:off x="4354850" y="1249338"/>
            <a:ext cx="10519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prstClr val="black"/>
                </a:solidFill>
                <a:latin typeface="Calibri"/>
              </a:rPr>
              <a:t>Bayestar</a:t>
            </a:r>
            <a:endParaRPr lang="it-IT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1473198" y="4013188"/>
            <a:ext cx="6180667" cy="209288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Large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portions</a:t>
            </a: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  <a:r>
              <a:rPr lang="it-IT" sz="2000" i="1" dirty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of the GW </a:t>
            </a:r>
            <a:r>
              <a:rPr lang="it-IT" sz="2000" i="1" dirty="0" err="1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sky</a:t>
            </a:r>
            <a:r>
              <a:rPr lang="it-IT" sz="2000" i="1" dirty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map</a:t>
            </a: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observed</a:t>
            </a:r>
            <a:endParaRPr lang="it-IT" sz="2000" i="1" dirty="0" smtClean="0">
              <a:solidFill>
                <a:srgbClr val="000000"/>
              </a:solidFill>
              <a:latin typeface="Arial"/>
              <a:ea typeface="Helvetica Light"/>
              <a:cs typeface="Arial"/>
            </a:endParaRPr>
          </a:p>
          <a:p>
            <a:pPr marL="342900" indent="-342900">
              <a:buFont typeface="Arial"/>
              <a:buChar char="•"/>
            </a:pPr>
            <a:endParaRPr lang="it-IT" sz="1000" i="1" dirty="0" smtClean="0">
              <a:solidFill>
                <a:srgbClr val="000000"/>
              </a:solidFill>
              <a:latin typeface="Arial"/>
              <a:ea typeface="Helvetica Light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i="1" dirty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C</a:t>
            </a: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andidate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counterparts</a:t>
            </a:r>
            <a:r>
              <a:rPr lang="it-IT" sz="2000" i="1" dirty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rapidly</a:t>
            </a: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  <a:r>
              <a:rPr lang="it-IT" sz="2000" i="1" dirty="0" err="1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characterized</a:t>
            </a:r>
            <a:r>
              <a:rPr lang="it-IT" sz="2000" i="1" dirty="0" smtClean="0">
                <a:solidFill>
                  <a:srgbClr val="000000"/>
                </a:solidFill>
                <a:latin typeface="Arial"/>
                <a:ea typeface="Helvetica Light"/>
                <a:cs typeface="Arial"/>
              </a:rPr>
              <a:t> </a:t>
            </a:r>
          </a:p>
          <a:p>
            <a:endParaRPr lang="it-IT" sz="1000" i="1" dirty="0" smtClean="0">
              <a:solidFill>
                <a:srgbClr val="000000"/>
              </a:solidFill>
              <a:latin typeface="Arial"/>
              <a:ea typeface="Helvetica Light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nl-NL" sz="2000" i="1" dirty="0" smtClean="0">
                <a:solidFill>
                  <a:srgbClr val="000000"/>
                </a:solidFill>
                <a:latin typeface="Calibri"/>
                <a:ea typeface="Helvetica Light"/>
                <a:cs typeface="Arial"/>
                <a:sym typeface="Wingdings"/>
              </a:rPr>
              <a:t>In the </a:t>
            </a:r>
            <a:r>
              <a:rPr lang="nl-NL" sz="2000" i="1" dirty="0" err="1" smtClean="0">
                <a:solidFill>
                  <a:srgbClr val="000000"/>
                </a:solidFill>
                <a:latin typeface="Calibri"/>
                <a:ea typeface="Helvetica Light"/>
                <a:cs typeface="Arial"/>
                <a:sym typeface="Wingdings"/>
              </a:rPr>
              <a:t>optical</a:t>
            </a:r>
            <a:r>
              <a:rPr lang="nl-NL" sz="2000" i="1" dirty="0" smtClean="0">
                <a:solidFill>
                  <a:srgbClr val="000000"/>
                </a:solidFill>
                <a:latin typeface="Calibri"/>
                <a:ea typeface="Helvetica Light"/>
                <a:cs typeface="Arial"/>
                <a:sym typeface="Wingdings"/>
              </a:rPr>
              <a:t>, </a:t>
            </a:r>
            <a:r>
              <a:rPr lang="it-IT" sz="2000" i="1" dirty="0" smtClean="0">
                <a:solidFill>
                  <a:prstClr val="black"/>
                </a:solidFill>
                <a:latin typeface="Calibri"/>
              </a:rPr>
              <a:t>candidate </a:t>
            </a:r>
            <a:r>
              <a:rPr lang="it-IT" sz="2000" i="1" dirty="0" err="1" smtClean="0">
                <a:solidFill>
                  <a:prstClr val="black"/>
                </a:solidFill>
                <a:latin typeface="Calibri"/>
              </a:rPr>
              <a:t>counterparts</a:t>
            </a:r>
            <a:r>
              <a:rPr lang="it-IT" sz="2000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000" i="1" dirty="0" err="1" smtClean="0">
                <a:solidFill>
                  <a:prstClr val="black"/>
                </a:solidFill>
                <a:latin typeface="Calibri"/>
              </a:rPr>
              <a:t>identified</a:t>
            </a:r>
            <a:r>
              <a:rPr lang="it-IT" sz="2000" i="1" dirty="0" smtClean="0">
                <a:solidFill>
                  <a:prstClr val="black"/>
                </a:solidFill>
                <a:latin typeface="Calibri"/>
              </a:rPr>
              <a:t> to 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be </a:t>
            </a:r>
            <a:r>
              <a:rPr lang="it-IT" sz="2000" i="1" dirty="0" err="1">
                <a:solidFill>
                  <a:prstClr val="black"/>
                </a:solidFill>
                <a:latin typeface="Calibri"/>
              </a:rPr>
              <a:t>normal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Calibri"/>
              </a:rPr>
              <a:t>population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000" i="1" dirty="0" err="1" smtClean="0">
                <a:solidFill>
                  <a:prstClr val="black"/>
                </a:solidFill>
                <a:latin typeface="Calibri"/>
              </a:rPr>
              <a:t>SNe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, </a:t>
            </a:r>
            <a:r>
              <a:rPr lang="it-IT" sz="2000" i="1" dirty="0" err="1">
                <a:solidFill>
                  <a:prstClr val="black"/>
                </a:solidFill>
                <a:latin typeface="Calibri"/>
              </a:rPr>
              <a:t>dwarf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Calibri"/>
              </a:rPr>
              <a:t>novae</a:t>
            </a:r>
            <a:r>
              <a:rPr lang="it-IT" sz="2000" i="1" dirty="0">
                <a:solidFill>
                  <a:prstClr val="black"/>
                </a:solidFill>
                <a:latin typeface="Calibri"/>
              </a:rPr>
              <a:t> and </a:t>
            </a:r>
            <a:r>
              <a:rPr lang="it-IT" sz="2000" i="1" dirty="0" smtClean="0">
                <a:solidFill>
                  <a:prstClr val="black"/>
                </a:solidFill>
                <a:latin typeface="Calibri"/>
              </a:rPr>
              <a:t>AGN</a:t>
            </a:r>
          </a:p>
          <a:p>
            <a:endParaRPr lang="it-IT" sz="1000" i="1" dirty="0" smtClean="0">
              <a:solidFill>
                <a:prstClr val="black"/>
              </a:solidFill>
              <a:latin typeface="Calibri"/>
            </a:endParaRPr>
          </a:p>
          <a:p>
            <a:pPr marL="342900" indent="-342900">
              <a:buFont typeface="Arial"/>
              <a:buChar char="•"/>
            </a:pPr>
            <a:r>
              <a:rPr lang="it-IT" sz="2000" b="1" i="1" dirty="0" smtClean="0">
                <a:solidFill>
                  <a:prstClr val="black"/>
                </a:solidFill>
                <a:latin typeface="Calibri"/>
                <a:ea typeface="Helvetica Light"/>
                <a:cs typeface="Arial"/>
              </a:rPr>
              <a:t>No EM </a:t>
            </a:r>
            <a:r>
              <a:rPr lang="it-IT" sz="2000" b="1" i="1" dirty="0" err="1" smtClean="0">
                <a:solidFill>
                  <a:prstClr val="black"/>
                </a:solidFill>
                <a:latin typeface="Calibri"/>
                <a:ea typeface="Helvetica Light"/>
                <a:cs typeface="Arial"/>
              </a:rPr>
              <a:t>counterpart</a:t>
            </a:r>
            <a:r>
              <a:rPr lang="it-IT" sz="2000" b="1" i="1" dirty="0" smtClean="0">
                <a:solidFill>
                  <a:prstClr val="black"/>
                </a:solidFill>
                <a:latin typeface="Calibri"/>
                <a:ea typeface="Helvetica Light"/>
                <a:cs typeface="Arial"/>
              </a:rPr>
              <a:t> </a:t>
            </a:r>
            <a:r>
              <a:rPr lang="it-IT" sz="2000" b="1" i="1" dirty="0" err="1" smtClean="0">
                <a:solidFill>
                  <a:prstClr val="black"/>
                </a:solidFill>
                <a:latin typeface="Calibri"/>
                <a:ea typeface="Helvetica Light"/>
                <a:cs typeface="Arial"/>
              </a:rPr>
              <a:t>reported</a:t>
            </a:r>
            <a:endParaRPr lang="it-IT" sz="2000" b="1" i="1" dirty="0">
              <a:solidFill>
                <a:srgbClr val="000000"/>
              </a:solidFill>
              <a:latin typeface="Arial"/>
              <a:ea typeface="Helvetica Light"/>
              <a:cs typeface="Arial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06866" y="87869"/>
            <a:ext cx="19187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>
                <a:solidFill>
                  <a:srgbClr val="FFFFFF"/>
                </a:solidFill>
                <a:latin typeface="Chalkduster"/>
                <a:cs typeface="Chalkduster"/>
              </a:rPr>
              <a:t>GW151226</a:t>
            </a:r>
            <a:endParaRPr lang="en-US" sz="24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6135258" y="3529001"/>
            <a:ext cx="156585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1600" dirty="0" smtClean="0">
                <a:solidFill>
                  <a:srgbClr val="FFFFFF"/>
                </a:solidFill>
                <a:latin typeface="Arial Narrow" charset="0"/>
              </a:rPr>
              <a:t>Credit</a:t>
            </a:r>
            <a:r>
              <a:rPr lang="en-US" sz="1600" dirty="0">
                <a:solidFill>
                  <a:srgbClr val="FFFFFF"/>
                </a:solidFill>
                <a:latin typeface="Arial Narrow" charset="0"/>
              </a:rPr>
              <a:t>: </a:t>
            </a:r>
            <a:r>
              <a:rPr lang="en-US" sz="1600" dirty="0" smtClean="0">
                <a:solidFill>
                  <a:srgbClr val="FFFFFF"/>
                </a:solidFill>
                <a:latin typeface="Arial Narrow" charset="0"/>
              </a:rPr>
              <a:t>LIGO/Virgo</a:t>
            </a:r>
            <a:endParaRPr lang="it-IT" sz="1600" dirty="0">
              <a:solidFill>
                <a:srgbClr val="FFFFFF"/>
              </a:solidFill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483099" y="6465670"/>
            <a:ext cx="4660901" cy="3385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1600" b="1" dirty="0" err="1" smtClean="0">
                <a:solidFill>
                  <a:schemeClr val="bg1"/>
                </a:solidFill>
              </a:rPr>
              <a:t>GCNs</a:t>
            </a:r>
            <a:r>
              <a:rPr lang="it-IT" sz="1600" b="1" dirty="0">
                <a:solidFill>
                  <a:schemeClr val="bg1"/>
                </a:solidFill>
              </a:rPr>
              <a:t>: http://</a:t>
            </a:r>
            <a:r>
              <a:rPr lang="it-IT" sz="1600" b="1" dirty="0" err="1">
                <a:solidFill>
                  <a:schemeClr val="bg1"/>
                </a:solidFill>
              </a:rPr>
              <a:t>gcn.gsfc.nasa.gov</a:t>
            </a:r>
            <a:r>
              <a:rPr lang="it-IT" sz="1600" b="1" dirty="0">
                <a:solidFill>
                  <a:schemeClr val="bg1"/>
                </a:solidFill>
              </a:rPr>
              <a:t>/gcn3_archive.html</a:t>
            </a:r>
            <a:endParaRPr lang="it-IT" sz="1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744162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347141" y="359598"/>
            <a:ext cx="867832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PS15dpn 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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b="1" i="1" dirty="0" err="1">
                <a:solidFill>
                  <a:schemeClr val="bg1"/>
                </a:solidFill>
                <a:latin typeface="Arial"/>
                <a:cs typeface="Arial"/>
              </a:rPr>
              <a:t>unusual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b="1" i="1" dirty="0" err="1">
                <a:solidFill>
                  <a:schemeClr val="bg1"/>
                </a:solidFill>
                <a:latin typeface="Arial"/>
                <a:cs typeface="Arial"/>
              </a:rPr>
              <a:t>transient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with an </a:t>
            </a:r>
            <a:r>
              <a:rPr lang="it-IT" sz="2200" b="1" i="1" dirty="0" err="1">
                <a:solidFill>
                  <a:schemeClr val="bg1"/>
                </a:solidFill>
                <a:latin typeface="Arial"/>
                <a:cs typeface="Arial"/>
              </a:rPr>
              <a:t>explosion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b="1" i="1" dirty="0" err="1">
                <a:solidFill>
                  <a:schemeClr val="bg1"/>
                </a:solidFill>
                <a:latin typeface="Arial"/>
                <a:cs typeface="Arial"/>
              </a:rPr>
              <a:t>temporally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b="1" i="1" dirty="0" err="1">
                <a:solidFill>
                  <a:schemeClr val="bg1"/>
                </a:solidFill>
                <a:latin typeface="Arial"/>
                <a:cs typeface="Arial"/>
              </a:rPr>
              <a:t>coincident</a:t>
            </a:r>
            <a:r>
              <a:rPr lang="it-IT" sz="2200" b="1" i="1" dirty="0">
                <a:solidFill>
                  <a:schemeClr val="bg1"/>
                </a:solidFill>
                <a:latin typeface="Arial"/>
                <a:cs typeface="Arial"/>
              </a:rPr>
              <a:t> with GW151226 </a:t>
            </a:r>
          </a:p>
        </p:txBody>
      </p:sp>
      <p:sp>
        <p:nvSpPr>
          <p:cNvPr id="6" name="Rettangolo 5"/>
          <p:cNvSpPr/>
          <p:nvPr/>
        </p:nvSpPr>
        <p:spPr>
          <a:xfrm>
            <a:off x="465671" y="5413553"/>
            <a:ext cx="8153393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b="1" dirty="0" smtClean="0">
                <a:solidFill>
                  <a:srgbClr val="FFFFFF"/>
                </a:solidFill>
              </a:rPr>
              <a:t>EXCLUDED </a:t>
            </a:r>
            <a:r>
              <a:rPr lang="it-IT" sz="2200" b="1" dirty="0" err="1">
                <a:solidFill>
                  <a:srgbClr val="FFFFFF"/>
                </a:solidFill>
              </a:rPr>
              <a:t>as</a:t>
            </a:r>
            <a:r>
              <a:rPr lang="it-IT" sz="2200" b="1" dirty="0">
                <a:solidFill>
                  <a:srgbClr val="FFFFFF"/>
                </a:solidFill>
              </a:rPr>
              <a:t> </a:t>
            </a:r>
            <a:r>
              <a:rPr lang="it-IT" sz="2200" b="1" dirty="0" err="1" smtClean="0">
                <a:solidFill>
                  <a:srgbClr val="FFFFFF"/>
                </a:solidFill>
              </a:rPr>
              <a:t>counterpart</a:t>
            </a:r>
            <a:r>
              <a:rPr lang="it-IT" sz="2200" b="1" dirty="0">
                <a:solidFill>
                  <a:srgbClr val="FFFFFF"/>
                </a:solidFill>
              </a:rPr>
              <a:t> </a:t>
            </a:r>
            <a:r>
              <a:rPr lang="it-IT" sz="2200" b="1" dirty="0" smtClean="0">
                <a:solidFill>
                  <a:srgbClr val="FFFFFF"/>
                </a:solidFill>
                <a:sym typeface="Wingdings"/>
              </a:rPr>
              <a:t></a:t>
            </a:r>
            <a:r>
              <a:rPr lang="it-IT" sz="2200" b="1" dirty="0" smtClean="0">
                <a:solidFill>
                  <a:srgbClr val="FFFFFF"/>
                </a:solidFill>
              </a:rPr>
              <a:t> </a:t>
            </a:r>
            <a:r>
              <a:rPr lang="it-IT" sz="2200" b="1" dirty="0" err="1">
                <a:solidFill>
                  <a:srgbClr val="FFFFFF"/>
                </a:solidFill>
              </a:rPr>
              <a:t>luminosity</a:t>
            </a:r>
            <a:r>
              <a:rPr lang="it-IT" sz="2200" b="1" dirty="0">
                <a:solidFill>
                  <a:srgbClr val="FFFFFF"/>
                </a:solidFill>
              </a:rPr>
              <a:t> </a:t>
            </a:r>
            <a:r>
              <a:rPr lang="it-IT" sz="2200" b="1" dirty="0" err="1">
                <a:solidFill>
                  <a:srgbClr val="FFFFFF"/>
                </a:solidFill>
              </a:rPr>
              <a:t>distance</a:t>
            </a:r>
            <a:r>
              <a:rPr lang="it-IT" sz="2200" b="1" dirty="0">
                <a:solidFill>
                  <a:srgbClr val="FFFFFF"/>
                </a:solidFill>
              </a:rPr>
              <a:t> of the </a:t>
            </a:r>
            <a:r>
              <a:rPr lang="it-IT" sz="2200" b="1" dirty="0" err="1">
                <a:solidFill>
                  <a:srgbClr val="FFFFFF"/>
                </a:solidFill>
              </a:rPr>
              <a:t>transient</a:t>
            </a:r>
            <a:r>
              <a:rPr lang="it-IT" sz="2200" b="1" dirty="0">
                <a:solidFill>
                  <a:srgbClr val="FFFFFF"/>
                </a:solidFill>
              </a:rPr>
              <a:t> </a:t>
            </a:r>
            <a:r>
              <a:rPr lang="it-IT" sz="2200" b="1" dirty="0" err="1">
                <a:solidFill>
                  <a:srgbClr val="FFFFFF"/>
                </a:solidFill>
              </a:rPr>
              <a:t>has</a:t>
            </a:r>
            <a:r>
              <a:rPr lang="it-IT" sz="2200" b="1" dirty="0">
                <a:solidFill>
                  <a:srgbClr val="FFFFFF"/>
                </a:solidFill>
              </a:rPr>
              <a:t> a zero </a:t>
            </a:r>
            <a:r>
              <a:rPr lang="it-IT" sz="2200" b="1" dirty="0" err="1">
                <a:solidFill>
                  <a:srgbClr val="FFFFFF"/>
                </a:solidFill>
              </a:rPr>
              <a:t>probability</a:t>
            </a:r>
            <a:r>
              <a:rPr lang="it-IT" sz="2200" b="1" dirty="0">
                <a:solidFill>
                  <a:srgbClr val="FFFFFF"/>
                </a:solidFill>
              </a:rPr>
              <a:t> of </a:t>
            </a:r>
            <a:r>
              <a:rPr lang="it-IT" sz="2200" b="1" dirty="0" err="1">
                <a:solidFill>
                  <a:srgbClr val="FFFFFF"/>
                </a:solidFill>
              </a:rPr>
              <a:t>being</a:t>
            </a:r>
            <a:r>
              <a:rPr lang="it-IT" sz="2200" b="1" dirty="0">
                <a:solidFill>
                  <a:srgbClr val="FFFFFF"/>
                </a:solidFill>
              </a:rPr>
              <a:t> </a:t>
            </a:r>
            <a:r>
              <a:rPr lang="it-IT" sz="2200" b="1" dirty="0" err="1">
                <a:solidFill>
                  <a:srgbClr val="FFFFFF"/>
                </a:solidFill>
              </a:rPr>
              <a:t>consistent</a:t>
            </a:r>
            <a:r>
              <a:rPr lang="it-IT" sz="2200" b="1" dirty="0">
                <a:solidFill>
                  <a:srgbClr val="FFFFFF"/>
                </a:solidFill>
              </a:rPr>
              <a:t> with </a:t>
            </a:r>
            <a:r>
              <a:rPr lang="it-IT" sz="2200" b="1" dirty="0" err="1">
                <a:solidFill>
                  <a:srgbClr val="FFFFFF"/>
                </a:solidFill>
              </a:rPr>
              <a:t>that</a:t>
            </a:r>
            <a:r>
              <a:rPr lang="it-IT" sz="2200" b="1" dirty="0">
                <a:solidFill>
                  <a:srgbClr val="FFFFFF"/>
                </a:solidFill>
              </a:rPr>
              <a:t> of </a:t>
            </a:r>
            <a:r>
              <a:rPr lang="it-IT" sz="2200" b="1" dirty="0" smtClean="0">
                <a:solidFill>
                  <a:srgbClr val="FFFFFF"/>
                </a:solidFill>
              </a:rPr>
              <a:t>GW151226</a:t>
            </a:r>
          </a:p>
          <a:p>
            <a:r>
              <a:rPr lang="it-IT" sz="1600" dirty="0" smtClean="0">
                <a:solidFill>
                  <a:srgbClr val="FFFFFF"/>
                </a:solidFill>
              </a:rPr>
              <a:t>(</a:t>
            </a:r>
            <a:r>
              <a:rPr lang="it-IT" sz="1600" dirty="0" err="1" smtClean="0">
                <a:solidFill>
                  <a:srgbClr val="FFFFFF"/>
                </a:solidFill>
              </a:rPr>
              <a:t>see</a:t>
            </a:r>
            <a:r>
              <a:rPr lang="it-IT" sz="1600" dirty="0" smtClean="0">
                <a:solidFill>
                  <a:srgbClr val="FFFFFF"/>
                </a:solidFill>
              </a:rPr>
              <a:t> LVC GCN 18850) </a:t>
            </a:r>
            <a:endParaRPr lang="it-IT" sz="1600" dirty="0"/>
          </a:p>
        </p:txBody>
      </p:sp>
      <p:pic>
        <p:nvPicPr>
          <p:cNvPr id="8" name="Immagine 7" descr="Schermata 2016-06-19 alle 21.37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81130" y="1524898"/>
            <a:ext cx="3315912" cy="3149721"/>
          </a:xfrm>
          <a:prstGeom prst="rect">
            <a:avLst/>
          </a:prstGeom>
        </p:spPr>
      </p:pic>
      <p:sp>
        <p:nvSpPr>
          <p:cNvPr id="9" name="Rettangolo 8"/>
          <p:cNvSpPr/>
          <p:nvPr/>
        </p:nvSpPr>
        <p:spPr>
          <a:xfrm>
            <a:off x="5723452" y="4654164"/>
            <a:ext cx="366824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2000" b="1" dirty="0" err="1" smtClean="0">
                <a:solidFill>
                  <a:srgbClr val="FFFFFF"/>
                </a:solidFill>
              </a:rPr>
              <a:t>Smartt</a:t>
            </a:r>
            <a:r>
              <a:rPr lang="it-IT" sz="2000" b="1" dirty="0" smtClean="0">
                <a:solidFill>
                  <a:srgbClr val="FFFFFF"/>
                </a:solidFill>
              </a:rPr>
              <a:t> </a:t>
            </a:r>
            <a:r>
              <a:rPr lang="it-IT" sz="2000" b="1" dirty="0">
                <a:solidFill>
                  <a:srgbClr val="FFFFFF"/>
                </a:solidFill>
              </a:rPr>
              <a:t>et al. arXiv:</a:t>
            </a:r>
            <a:r>
              <a:rPr lang="it-IT" sz="2000" b="1" dirty="0" smtClean="0">
                <a:solidFill>
                  <a:srgbClr val="FFFFFF"/>
                </a:solidFill>
              </a:rPr>
              <a:t>1606.04795</a:t>
            </a:r>
            <a:endParaRPr lang="it-IT" sz="2000" b="1" dirty="0">
              <a:solidFill>
                <a:prstClr val="black"/>
              </a:solidFill>
            </a:endParaRPr>
          </a:p>
        </p:txBody>
      </p:sp>
      <p:sp>
        <p:nvSpPr>
          <p:cNvPr id="7" name="Rettangolo 6"/>
          <p:cNvSpPr/>
          <p:nvPr/>
        </p:nvSpPr>
        <p:spPr>
          <a:xfrm>
            <a:off x="347140" y="1203171"/>
            <a:ext cx="5206981" cy="418576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pPr marL="285750" lvl="0" indent="-285750">
              <a:buFont typeface="Arial"/>
              <a:buChar char="•"/>
            </a:pPr>
            <a:r>
              <a:rPr lang="it-IT" sz="2200" dirty="0" err="1" smtClean="0"/>
              <a:t>rising</a:t>
            </a:r>
            <a:r>
              <a:rPr lang="it-IT" sz="2200" dirty="0" smtClean="0"/>
              <a:t> light curve and </a:t>
            </a:r>
            <a:r>
              <a:rPr lang="it-IT" sz="2200" dirty="0" err="1" smtClean="0"/>
              <a:t>very</a:t>
            </a:r>
            <a:r>
              <a:rPr lang="it-IT" sz="2200" dirty="0" smtClean="0"/>
              <a:t> blue </a:t>
            </a:r>
            <a:r>
              <a:rPr lang="it-IT" sz="2200" dirty="0" err="1" smtClean="0"/>
              <a:t>spectrum</a:t>
            </a:r>
            <a:r>
              <a:rPr lang="it-IT" sz="2200" dirty="0" smtClean="0"/>
              <a:t> </a:t>
            </a:r>
          </a:p>
          <a:p>
            <a:pPr marL="285750" indent="-285750">
              <a:buFont typeface="Arial"/>
              <a:buChar char="•"/>
            </a:pPr>
            <a:r>
              <a:rPr lang="it-IT" sz="2200" dirty="0" smtClean="0"/>
              <a:t>Hα, </a:t>
            </a:r>
            <a:r>
              <a:rPr lang="it-IT" sz="2200" dirty="0" err="1"/>
              <a:t>HeI</a:t>
            </a:r>
            <a:r>
              <a:rPr lang="it-IT" sz="2200" dirty="0"/>
              <a:t>  and </a:t>
            </a:r>
            <a:r>
              <a:rPr lang="it-IT" sz="2200" dirty="0" err="1"/>
              <a:t>HeII</a:t>
            </a:r>
            <a:r>
              <a:rPr lang="it-IT" sz="2200" dirty="0"/>
              <a:t> </a:t>
            </a:r>
            <a:r>
              <a:rPr lang="it-IT" sz="2200" dirty="0" err="1" smtClean="0"/>
              <a:t>lines</a:t>
            </a:r>
            <a:endParaRPr lang="it-IT" sz="2200" dirty="0" smtClean="0"/>
          </a:p>
          <a:p>
            <a:pPr marL="285750" indent="-285750">
              <a:buFont typeface="Arial"/>
              <a:buChar char="•"/>
            </a:pPr>
            <a:r>
              <a:rPr lang="it-IT" sz="2200" dirty="0" err="1" smtClean="0"/>
              <a:t>host</a:t>
            </a:r>
            <a:r>
              <a:rPr lang="it-IT" sz="2200" dirty="0" smtClean="0"/>
              <a:t> </a:t>
            </a:r>
            <a:r>
              <a:rPr lang="it-IT" sz="2200" dirty="0" err="1"/>
              <a:t>galaxy</a:t>
            </a:r>
            <a:r>
              <a:rPr lang="it-IT" sz="2200" dirty="0"/>
              <a:t> </a:t>
            </a:r>
            <a:r>
              <a:rPr lang="it-IT" sz="2200" dirty="0" err="1"/>
              <a:t>at</a:t>
            </a:r>
            <a:r>
              <a:rPr lang="it-IT" sz="2200" dirty="0"/>
              <a:t> </a:t>
            </a:r>
            <a:r>
              <a:rPr lang="it-IT" sz="2200" dirty="0" err="1"/>
              <a:t>z</a:t>
            </a:r>
            <a:r>
              <a:rPr lang="it-IT" sz="2200" dirty="0"/>
              <a:t>=0.175 </a:t>
            </a:r>
          </a:p>
          <a:p>
            <a:pPr lvl="0"/>
            <a:r>
              <a:rPr lang="it-IT" sz="1600" b="1" dirty="0" smtClean="0"/>
              <a:t>      (Pan-STARRS/PESSTO </a:t>
            </a:r>
            <a:r>
              <a:rPr lang="it-IT" sz="1600" b="1" dirty="0" err="1" smtClean="0"/>
              <a:t>GCNs</a:t>
            </a:r>
            <a:r>
              <a:rPr lang="it-IT" sz="1600" b="1" dirty="0" smtClean="0"/>
              <a:t> 18786,18811)</a:t>
            </a:r>
            <a:endParaRPr lang="it-IT" sz="1600" b="1" dirty="0"/>
          </a:p>
          <a:p>
            <a:pPr marL="285750" lvl="0" indent="-285750">
              <a:buFont typeface="Arial"/>
              <a:buChar char="•"/>
            </a:pPr>
            <a:r>
              <a:rPr lang="it-IT" sz="2200" dirty="0"/>
              <a:t>n</a:t>
            </a:r>
            <a:r>
              <a:rPr lang="it-IT" sz="2200" dirty="0" smtClean="0"/>
              <a:t>o </a:t>
            </a:r>
            <a:r>
              <a:rPr lang="it-IT" sz="2200" dirty="0" err="1"/>
              <a:t>Swift</a:t>
            </a:r>
            <a:r>
              <a:rPr lang="it-IT" sz="2200" dirty="0"/>
              <a:t> </a:t>
            </a:r>
            <a:r>
              <a:rPr lang="it-IT" sz="2200" dirty="0" err="1" smtClean="0"/>
              <a:t>detection</a:t>
            </a:r>
            <a:r>
              <a:rPr lang="it-IT" sz="2200" dirty="0" smtClean="0"/>
              <a:t> </a:t>
            </a:r>
            <a:r>
              <a:rPr lang="it-IT" sz="1600" b="1" dirty="0" smtClean="0"/>
              <a:t>(</a:t>
            </a:r>
            <a:r>
              <a:rPr lang="it-IT" sz="1600" b="1" dirty="0" err="1" smtClean="0"/>
              <a:t>Swift</a:t>
            </a:r>
            <a:r>
              <a:rPr lang="it-IT" sz="1600" b="1" dirty="0" smtClean="0"/>
              <a:t> team 18849</a:t>
            </a:r>
            <a:r>
              <a:rPr lang="it-IT" sz="1600" b="1" u="sng" dirty="0" smtClean="0"/>
              <a:t>)</a:t>
            </a:r>
            <a:endParaRPr lang="it-IT" sz="1600" b="1" dirty="0"/>
          </a:p>
          <a:p>
            <a:pPr marL="285750" lvl="0" indent="-285750">
              <a:buFont typeface="Arial"/>
              <a:buChar char="•"/>
            </a:pPr>
            <a:r>
              <a:rPr lang="it-IT" sz="2200" dirty="0"/>
              <a:t>VLA radio </a:t>
            </a:r>
            <a:r>
              <a:rPr lang="it-IT" sz="2200" dirty="0" err="1" smtClean="0"/>
              <a:t>detection</a:t>
            </a:r>
            <a:r>
              <a:rPr lang="it-IT" sz="2200" dirty="0" smtClean="0"/>
              <a:t> (</a:t>
            </a:r>
            <a:r>
              <a:rPr lang="it-IT" sz="2200" dirty="0" err="1"/>
              <a:t>but</a:t>
            </a:r>
            <a:r>
              <a:rPr lang="it-IT" sz="2200" dirty="0"/>
              <a:t> no </a:t>
            </a:r>
            <a:r>
              <a:rPr lang="it-IT" sz="2200" dirty="0" err="1"/>
              <a:t>variability</a:t>
            </a:r>
            <a:r>
              <a:rPr lang="it-IT" sz="2200" dirty="0"/>
              <a:t>)</a:t>
            </a:r>
            <a:r>
              <a:rPr lang="it-IT" sz="2200" dirty="0" smtClean="0"/>
              <a:t> </a:t>
            </a:r>
            <a:r>
              <a:rPr lang="it-IT" sz="1600" b="1" dirty="0" smtClean="0"/>
              <a:t>(TTU </a:t>
            </a:r>
            <a:r>
              <a:rPr lang="it-IT" sz="1600" b="1" dirty="0" err="1" smtClean="0"/>
              <a:t>GCNs</a:t>
            </a:r>
            <a:r>
              <a:rPr lang="it-IT" sz="1600" b="1" dirty="0" smtClean="0"/>
              <a:t> 18873)</a:t>
            </a:r>
            <a:endParaRPr lang="it-IT" sz="1600" b="1" dirty="0"/>
          </a:p>
          <a:p>
            <a:pPr marL="285750" indent="-285750">
              <a:buFont typeface="Arial"/>
              <a:buChar char="•"/>
            </a:pPr>
            <a:r>
              <a:rPr lang="it-IT" sz="2200" dirty="0" smtClean="0"/>
              <a:t>light </a:t>
            </a:r>
            <a:r>
              <a:rPr lang="it-IT" sz="2200" dirty="0"/>
              <a:t>curve </a:t>
            </a:r>
            <a:r>
              <a:rPr lang="it-IT" sz="2200" dirty="0" err="1" smtClean="0"/>
              <a:t>coverage</a:t>
            </a:r>
            <a:r>
              <a:rPr lang="it-IT" sz="2200" dirty="0"/>
              <a:t> </a:t>
            </a:r>
            <a:r>
              <a:rPr lang="it-IT" sz="2200" dirty="0" smtClean="0"/>
              <a:t>and </a:t>
            </a:r>
            <a:r>
              <a:rPr lang="it-IT" sz="2200" dirty="0" err="1"/>
              <a:t>optical</a:t>
            </a:r>
            <a:r>
              <a:rPr lang="it-IT" sz="2200" dirty="0"/>
              <a:t>/NIR </a:t>
            </a:r>
            <a:r>
              <a:rPr lang="it-IT" sz="2200" dirty="0" err="1"/>
              <a:t>spectra</a:t>
            </a:r>
            <a:r>
              <a:rPr lang="it-IT" sz="2200" dirty="0"/>
              <a:t> </a:t>
            </a:r>
            <a:r>
              <a:rPr lang="it-IT" sz="2200" dirty="0" smtClean="0"/>
              <a:t>over </a:t>
            </a:r>
            <a:r>
              <a:rPr lang="it-IT" sz="2200" dirty="0" err="1" smtClean="0"/>
              <a:t>months</a:t>
            </a:r>
            <a:r>
              <a:rPr lang="it-IT" sz="2200" dirty="0" smtClean="0"/>
              <a:t> </a:t>
            </a:r>
            <a:r>
              <a:rPr lang="it-IT" sz="1600" b="1" dirty="0" smtClean="0"/>
              <a:t>(</a:t>
            </a:r>
            <a:r>
              <a:rPr lang="nb-NO" sz="1600" b="1" dirty="0" err="1"/>
              <a:t>Smartt</a:t>
            </a:r>
            <a:r>
              <a:rPr lang="nb-NO" sz="1600" b="1" dirty="0"/>
              <a:t> et al. arXiv:</a:t>
            </a:r>
            <a:r>
              <a:rPr lang="nb-NO" sz="1600" b="1" dirty="0" smtClean="0"/>
              <a:t>1606.04795)</a:t>
            </a:r>
            <a:endParaRPr lang="it-IT" sz="2000" dirty="0" smtClean="0"/>
          </a:p>
          <a:p>
            <a:r>
              <a:rPr lang="it-IT" sz="2200" b="1" dirty="0" smtClean="0">
                <a:solidFill>
                  <a:srgbClr val="000090"/>
                </a:solidFill>
                <a:sym typeface="Wingdings"/>
              </a:rPr>
              <a:t></a:t>
            </a:r>
            <a:r>
              <a:rPr lang="it-IT" sz="2200" b="1" dirty="0" err="1" smtClean="0">
                <a:solidFill>
                  <a:srgbClr val="000090"/>
                </a:solidFill>
              </a:rPr>
              <a:t>Identified</a:t>
            </a:r>
            <a:r>
              <a:rPr lang="it-IT" sz="2200" b="1" dirty="0" smtClean="0">
                <a:solidFill>
                  <a:srgbClr val="000090"/>
                </a:solidFill>
              </a:rPr>
              <a:t> </a:t>
            </a:r>
            <a:r>
              <a:rPr lang="it-IT" sz="2200" b="1" dirty="0" err="1">
                <a:solidFill>
                  <a:srgbClr val="000090"/>
                </a:solidFill>
              </a:rPr>
              <a:t>as</a:t>
            </a:r>
            <a:r>
              <a:rPr lang="it-IT" sz="2200" b="1" dirty="0">
                <a:solidFill>
                  <a:srgbClr val="000090"/>
                </a:solidFill>
              </a:rPr>
              <a:t> </a:t>
            </a:r>
            <a:r>
              <a:rPr lang="it-IT" sz="2200" b="1" dirty="0" err="1">
                <a:solidFill>
                  <a:srgbClr val="000090"/>
                </a:solidFill>
              </a:rPr>
              <a:t>Type</a:t>
            </a:r>
            <a:r>
              <a:rPr lang="it-IT" sz="2200" b="1" dirty="0">
                <a:solidFill>
                  <a:srgbClr val="000090"/>
                </a:solidFill>
              </a:rPr>
              <a:t> </a:t>
            </a:r>
            <a:r>
              <a:rPr lang="it-IT" sz="2200" b="1" dirty="0" err="1">
                <a:solidFill>
                  <a:srgbClr val="000090"/>
                </a:solidFill>
              </a:rPr>
              <a:t>Ibn</a:t>
            </a:r>
            <a:r>
              <a:rPr lang="it-IT" sz="2200" b="1" dirty="0">
                <a:solidFill>
                  <a:srgbClr val="000090"/>
                </a:solidFill>
              </a:rPr>
              <a:t> supernova </a:t>
            </a:r>
            <a:endParaRPr lang="it-IT" sz="2200" b="1" dirty="0" smtClean="0">
              <a:solidFill>
                <a:srgbClr val="000090"/>
              </a:solidFill>
            </a:endParaRPr>
          </a:p>
          <a:p>
            <a:r>
              <a:rPr lang="it-IT" sz="1600" b="1" dirty="0" smtClean="0"/>
              <a:t>      (GRAWITA GCN 19145)</a:t>
            </a:r>
            <a:endParaRPr lang="it-IT" sz="1600" b="1" dirty="0"/>
          </a:p>
          <a:p>
            <a:endParaRPr lang="it-IT" sz="1000" b="1" dirty="0"/>
          </a:p>
          <a:p>
            <a:r>
              <a:rPr lang="it-IT" sz="1600" b="1" i="1" dirty="0" err="1" smtClean="0"/>
              <a:t>See</a:t>
            </a:r>
            <a:r>
              <a:rPr lang="it-IT" sz="1600" b="1" i="1" dirty="0" smtClean="0"/>
              <a:t> </a:t>
            </a:r>
            <a:r>
              <a:rPr lang="it-IT" sz="1600" b="1" i="1" dirty="0" err="1" smtClean="0"/>
              <a:t>also</a:t>
            </a:r>
            <a:r>
              <a:rPr lang="it-IT" sz="1600" b="1" i="1" dirty="0"/>
              <a:t> </a:t>
            </a:r>
            <a:r>
              <a:rPr lang="it-IT" sz="1600" b="1" i="1" dirty="0" err="1"/>
              <a:t>iPTF</a:t>
            </a:r>
            <a:r>
              <a:rPr lang="it-IT" sz="1600" b="1" i="1" dirty="0"/>
              <a:t> GCN </a:t>
            </a:r>
            <a:r>
              <a:rPr lang="it-IT" sz="1600" b="1" dirty="0" smtClean="0"/>
              <a:t>18848 and</a:t>
            </a:r>
            <a:r>
              <a:rPr lang="it-IT" sz="1600" b="1" i="1" dirty="0" smtClean="0"/>
              <a:t> GTC GCN 19258</a:t>
            </a:r>
            <a:endParaRPr lang="it-IT" sz="1600" b="1" i="1" dirty="0"/>
          </a:p>
        </p:txBody>
      </p:sp>
    </p:spTree>
    <p:extLst>
      <p:ext uri="{BB962C8B-B14F-4D97-AF65-F5344CB8AC3E}">
        <p14:creationId xmlns:p14="http://schemas.microsoft.com/office/powerpoint/2010/main" val="27843068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tangolo 4"/>
          <p:cNvSpPr/>
          <p:nvPr/>
        </p:nvSpPr>
        <p:spPr>
          <a:xfrm>
            <a:off x="2001994" y="370116"/>
            <a:ext cx="6960572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2000" i="1" dirty="0">
                <a:solidFill>
                  <a:srgbClr val="000090"/>
                </a:solidFill>
                <a:latin typeface="Arial"/>
                <a:cs typeface="Arial"/>
              </a:rPr>
              <a:t>EM follow-up of </a:t>
            </a:r>
            <a:r>
              <a:rPr lang="it-IT" sz="2000" i="1" dirty="0" smtClean="0">
                <a:solidFill>
                  <a:srgbClr val="000090"/>
                </a:solidFill>
                <a:latin typeface="Arial"/>
                <a:cs typeface="Arial"/>
              </a:rPr>
              <a:t>GW150914 and GW151226 </a:t>
            </a:r>
            <a:r>
              <a:rPr lang="it-IT" sz="2000" i="1" dirty="0" err="1">
                <a:solidFill>
                  <a:srgbClr val="000090"/>
                </a:solidFill>
                <a:latin typeface="Arial"/>
                <a:cs typeface="Arial"/>
              </a:rPr>
              <a:t>demonstrates</a:t>
            </a:r>
            <a:r>
              <a:rPr lang="it-IT" sz="2000" i="1" dirty="0">
                <a:solidFill>
                  <a:srgbClr val="000090"/>
                </a:solidFill>
                <a:latin typeface="Arial"/>
                <a:cs typeface="Arial"/>
              </a:rPr>
              <a:t> the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capability</a:t>
            </a:r>
            <a:r>
              <a:rPr lang="it-IT" sz="2000" b="1" i="1" dirty="0">
                <a:solidFill>
                  <a:srgbClr val="000090"/>
                </a:solidFill>
                <a:latin typeface="Arial"/>
                <a:cs typeface="Arial"/>
              </a:rPr>
              <a:t> to cover large area</a:t>
            </a:r>
            <a:r>
              <a:rPr lang="it-IT" sz="2000" i="1" dirty="0">
                <a:solidFill>
                  <a:srgbClr val="000090"/>
                </a:solidFill>
                <a:latin typeface="Arial"/>
                <a:cs typeface="Arial"/>
              </a:rPr>
              <a:t>, to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identify</a:t>
            </a:r>
            <a:r>
              <a:rPr lang="it-IT" sz="2000" b="1" i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candidates</a:t>
            </a:r>
            <a:r>
              <a:rPr lang="it-IT" sz="2000" i="1" dirty="0">
                <a:solidFill>
                  <a:srgbClr val="000090"/>
                </a:solidFill>
                <a:latin typeface="Arial"/>
                <a:cs typeface="Arial"/>
              </a:rPr>
              <a:t>, and to </a:t>
            </a:r>
            <a:r>
              <a:rPr lang="it-IT" sz="2000" i="1" dirty="0" err="1">
                <a:solidFill>
                  <a:srgbClr val="000090"/>
                </a:solidFill>
                <a:latin typeface="Arial"/>
                <a:cs typeface="Arial"/>
              </a:rPr>
              <a:t>rapidly</a:t>
            </a:r>
            <a:r>
              <a:rPr lang="it-IT" sz="2000" i="1" dirty="0">
                <a:solidFill>
                  <a:srgbClr val="000090"/>
                </a:solidFill>
                <a:latin typeface="Arial"/>
                <a:cs typeface="Arial"/>
              </a:rPr>
              <a:t> 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activate</a:t>
            </a:r>
            <a:r>
              <a:rPr lang="it-IT" sz="2000" b="1" i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larger</a:t>
            </a:r>
            <a:r>
              <a:rPr lang="it-IT" sz="2000" b="1" i="1" dirty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>
                <a:solidFill>
                  <a:srgbClr val="000090"/>
                </a:solidFill>
                <a:latin typeface="Arial"/>
                <a:cs typeface="Arial"/>
              </a:rPr>
              <a:t>telescopes</a:t>
            </a:r>
            <a:endParaRPr lang="it-IT" sz="2000" i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559274" y="3672810"/>
            <a:ext cx="8127519" cy="70788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Future EM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follow-ups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of GW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will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shed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light on the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presence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or </a:t>
            </a:r>
          </a:p>
          <a:p>
            <a:pPr algn="ctr"/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absence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of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firm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EM </a:t>
            </a:r>
            <a:r>
              <a:rPr lang="it-IT" sz="2000" i="1" dirty="0" err="1">
                <a:solidFill>
                  <a:prstClr val="black"/>
                </a:solidFill>
                <a:latin typeface="Arial"/>
                <a:cs typeface="Arial"/>
              </a:rPr>
              <a:t>counterparts</a:t>
            </a:r>
            <a:r>
              <a:rPr lang="it-IT" sz="2000" i="1" dirty="0">
                <a:solidFill>
                  <a:prstClr val="black"/>
                </a:solidFill>
                <a:latin typeface="Arial"/>
                <a:cs typeface="Arial"/>
              </a:rPr>
              <a:t> for BBH </a:t>
            </a:r>
          </a:p>
        </p:txBody>
      </p:sp>
      <p:pic>
        <p:nvPicPr>
          <p:cNvPr id="9" name="Immagine 8" descr="Schermata 2016-02-28 alle 18.40.51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" y="-18118"/>
            <a:ext cx="1973079" cy="1727903"/>
          </a:xfrm>
          <a:prstGeom prst="rect">
            <a:avLst/>
          </a:prstGeom>
        </p:spPr>
      </p:pic>
      <p:sp>
        <p:nvSpPr>
          <p:cNvPr id="10" name="Rettangolo 9"/>
          <p:cNvSpPr/>
          <p:nvPr/>
        </p:nvSpPr>
        <p:spPr>
          <a:xfrm>
            <a:off x="1201486" y="4761410"/>
            <a:ext cx="7027334" cy="132343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algn="ctr"/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The follow-up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campaign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sensitive to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emission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expected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from BNS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mergers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at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prstClr val="black"/>
                </a:solidFill>
                <a:latin typeface="Arial"/>
                <a:cs typeface="Arial"/>
              </a:rPr>
              <a:t>75 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Mpc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range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The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widely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variable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sensitivity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across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the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sky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localization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is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a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challenge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for the EM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counterpart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search</a:t>
            </a:r>
            <a:endParaRPr lang="it-IT" sz="2000" dirty="0">
              <a:solidFill>
                <a:prstClr val="black"/>
              </a:solidFill>
              <a:latin typeface="Arial"/>
              <a:cs typeface="Arial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15441" y="1904000"/>
            <a:ext cx="8962566" cy="1323439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No stellar-BBH EM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emission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due to the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absence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of the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accreting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material</a:t>
            </a:r>
            <a:endParaRPr lang="it-IT" sz="2000" dirty="0">
              <a:solidFill>
                <a:prstClr val="black"/>
              </a:solidFill>
              <a:latin typeface="Arial"/>
              <a:cs typeface="Arial"/>
            </a:endParaRPr>
          </a:p>
          <a:p>
            <a:pPr algn="ctr"/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…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but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some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mechanisms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that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could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produce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unusual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presence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of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matter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around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BHs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recently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prstClr val="black"/>
                </a:solidFill>
                <a:latin typeface="Arial"/>
                <a:cs typeface="Arial"/>
              </a:rPr>
              <a:t>discussed</a:t>
            </a:r>
            <a:r>
              <a:rPr lang="it-IT" sz="2000" dirty="0">
                <a:solidFill>
                  <a:prstClr val="black"/>
                </a:solidFill>
                <a:latin typeface="Arial"/>
                <a:cs typeface="Arial"/>
              </a:rPr>
              <a:t> </a:t>
            </a:r>
          </a:p>
          <a:p>
            <a:pPr algn="ctr"/>
            <a:r>
              <a:rPr lang="it-IT" sz="2000" b="1" dirty="0" err="1">
                <a:solidFill>
                  <a:prstClr val="black"/>
                </a:solidFill>
                <a:latin typeface="Calibri"/>
                <a:cs typeface="Calibri"/>
              </a:rPr>
              <a:t>Loeb</a:t>
            </a:r>
            <a:r>
              <a:rPr lang="it-IT" sz="2000" b="1" dirty="0">
                <a:solidFill>
                  <a:prstClr val="black"/>
                </a:solidFill>
                <a:latin typeface="Calibri"/>
                <a:cs typeface="Calibri"/>
              </a:rPr>
              <a:t> 2016 ; Perna </a:t>
            </a:r>
            <a:r>
              <a:rPr lang="nb-NO" sz="2000" b="1" dirty="0">
                <a:solidFill>
                  <a:prstClr val="black"/>
                </a:solidFill>
                <a:latin typeface="Calibri"/>
                <a:cs typeface="Calibri"/>
              </a:rPr>
              <a:t>et al. 2016 ; Zhang et al. 2016 </a:t>
            </a:r>
            <a:endParaRPr lang="it-IT" sz="2000" b="1" dirty="0">
              <a:solidFill>
                <a:prstClr val="black"/>
              </a:solidFill>
              <a:latin typeface="Calibri"/>
              <a:cs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59038001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89"/>
          <p:cNvSpPr>
            <a:spLocks noChangeArrowheads="1"/>
          </p:cNvSpPr>
          <p:nvPr/>
        </p:nvSpPr>
        <p:spPr bwMode="auto">
          <a:xfrm>
            <a:off x="916371" y="2417410"/>
            <a:ext cx="7668828" cy="1292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sz="2600" b="1" dirty="0" smtClean="0">
                <a:solidFill>
                  <a:schemeClr val="bg1"/>
                </a:solidFill>
                <a:latin typeface="Chalkduster"/>
                <a:cs typeface="Chalkduster"/>
              </a:rPr>
              <a:t>Prospects of observing and localizing GWs in the next LIGO and </a:t>
            </a:r>
            <a:r>
              <a:rPr lang="en-US" sz="2600" b="1" dirty="0">
                <a:solidFill>
                  <a:schemeClr val="bg1"/>
                </a:solidFill>
                <a:latin typeface="Chalkduster"/>
                <a:cs typeface="Chalkduster"/>
              </a:rPr>
              <a:t>VIRGO </a:t>
            </a:r>
            <a:r>
              <a:rPr lang="en-US" sz="2600" b="1" dirty="0" smtClean="0">
                <a:solidFill>
                  <a:schemeClr val="bg1"/>
                </a:solidFill>
                <a:latin typeface="Chalkduster"/>
                <a:cs typeface="Chalkduster"/>
              </a:rPr>
              <a:t>scientific runs </a:t>
            </a:r>
          </a:p>
        </p:txBody>
      </p:sp>
      <p:pic>
        <p:nvPicPr>
          <p:cNvPr id="9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r="7941"/>
          <a:stretch/>
        </p:blipFill>
        <p:spPr bwMode="auto">
          <a:xfrm>
            <a:off x="4018811" y="5475727"/>
            <a:ext cx="1264285" cy="1007676"/>
          </a:xfrm>
          <a:prstGeom prst="rect">
            <a:avLst/>
          </a:prstGeom>
          <a:solidFill>
            <a:srgbClr val="647AE6">
              <a:lumMod val="50000"/>
            </a:srgb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3" y="5054697"/>
            <a:ext cx="1867691" cy="1509659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176" y="5221597"/>
            <a:ext cx="1895631" cy="1289485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8571239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-36512" y="1085511"/>
            <a:ext cx="9180512" cy="452431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5436097" y="1080756"/>
            <a:ext cx="3563888" cy="261610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/>
            <a:endParaRPr lang="en-US" b="1" dirty="0">
              <a:solidFill>
                <a:prstClr val="black">
                  <a:lumMod val="75000"/>
                </a:prst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defTabSz="914400"/>
            <a:r>
              <a:rPr lang="en-US" b="1" dirty="0">
                <a:solidFill>
                  <a:prstClr val="black">
                    <a:lumMod val="75000"/>
                  </a:prstClr>
                </a:solidFill>
                <a:latin typeface="Calibri"/>
              </a:rPr>
              <a:t>Mass: </a:t>
            </a:r>
            <a:r>
              <a:rPr lang="en-US" dirty="0">
                <a:solidFill>
                  <a:srgbClr val="000066"/>
                </a:solidFill>
                <a:latin typeface="Calibri"/>
              </a:rPr>
              <a:t>NS = 1.4 Mo</a:t>
            </a:r>
          </a:p>
          <a:p>
            <a:pPr defTabSz="914400"/>
            <a:r>
              <a:rPr lang="en-US" dirty="0">
                <a:solidFill>
                  <a:srgbClr val="000066"/>
                </a:solidFill>
                <a:latin typeface="Calibri"/>
              </a:rPr>
              <a:t>            BH = 10 Mo</a:t>
            </a:r>
          </a:p>
          <a:p>
            <a:pPr defTabSz="914400"/>
            <a:r>
              <a:rPr lang="en-US" b="1" dirty="0">
                <a:solidFill>
                  <a:srgbClr val="0066FF"/>
                </a:solidFill>
                <a:latin typeface="Calibri"/>
              </a:rPr>
              <a:t>Advanced  era </a:t>
            </a:r>
            <a:endParaRPr lang="en-US" dirty="0">
              <a:solidFill>
                <a:srgbClr val="000066"/>
              </a:solidFill>
              <a:latin typeface="Calibri"/>
            </a:endParaRPr>
          </a:p>
          <a:p>
            <a:pPr defTabSz="914400"/>
            <a:r>
              <a:rPr lang="en-US" b="1" dirty="0">
                <a:solidFill>
                  <a:srgbClr val="0000CC"/>
                </a:solidFill>
                <a:latin typeface="Calibri"/>
              </a:rPr>
              <a:t>Sky location and orientation</a:t>
            </a:r>
          </a:p>
          <a:p>
            <a:pPr defTabSz="914400"/>
            <a:r>
              <a:rPr lang="en-US" b="1" dirty="0">
                <a:solidFill>
                  <a:srgbClr val="0000CC"/>
                </a:solidFill>
                <a:latin typeface="Calibri"/>
              </a:rPr>
              <a:t>averaged </a:t>
            </a:r>
            <a:r>
              <a:rPr lang="en-US" sz="2000" b="1" dirty="0">
                <a:solidFill>
                  <a:srgbClr val="0000CC"/>
                </a:solidFill>
                <a:latin typeface="Calibri"/>
              </a:rPr>
              <a:t>range</a:t>
            </a:r>
            <a:endParaRPr lang="en-US" sz="2000" b="1" dirty="0">
              <a:solidFill>
                <a:srgbClr val="0066FF"/>
              </a:solidFill>
              <a:latin typeface="Calibri"/>
            </a:endParaRPr>
          </a:p>
          <a:p>
            <a:pPr defTabSz="914400"/>
            <a:r>
              <a:rPr lang="en-US" b="1" dirty="0">
                <a:solidFill>
                  <a:srgbClr val="0066FF"/>
                </a:solidFill>
                <a:latin typeface="Calibri"/>
              </a:rPr>
              <a:t>197 </a:t>
            </a:r>
            <a:r>
              <a:rPr lang="en-US" b="1" dirty="0" err="1">
                <a:solidFill>
                  <a:srgbClr val="0066FF"/>
                </a:solidFill>
                <a:latin typeface="Calibri"/>
              </a:rPr>
              <a:t>Mpc</a:t>
            </a:r>
            <a:r>
              <a:rPr lang="en-US" dirty="0">
                <a:solidFill>
                  <a:srgbClr val="000066"/>
                </a:solidFill>
                <a:latin typeface="Calibri"/>
              </a:rPr>
              <a:t>      for NS-NS</a:t>
            </a:r>
          </a:p>
          <a:p>
            <a:pPr defTabSz="914400"/>
            <a:r>
              <a:rPr lang="en-US" b="1" dirty="0">
                <a:solidFill>
                  <a:srgbClr val="0066FF"/>
                </a:solidFill>
                <a:latin typeface="Calibri"/>
              </a:rPr>
              <a:t>410 </a:t>
            </a:r>
            <a:r>
              <a:rPr lang="en-US" b="1" dirty="0" err="1">
                <a:solidFill>
                  <a:srgbClr val="0066FF"/>
                </a:solidFill>
                <a:latin typeface="Calibri"/>
              </a:rPr>
              <a:t>Mpc</a:t>
            </a:r>
            <a:r>
              <a:rPr lang="en-US" b="1" dirty="0">
                <a:solidFill>
                  <a:srgbClr val="0066FF"/>
                </a:solidFill>
                <a:latin typeface="Calibri"/>
              </a:rPr>
              <a:t>      </a:t>
            </a:r>
            <a:r>
              <a:rPr lang="en-US" dirty="0">
                <a:solidFill>
                  <a:srgbClr val="000066"/>
                </a:solidFill>
                <a:latin typeface="Calibri"/>
              </a:rPr>
              <a:t>for NS-BH</a:t>
            </a:r>
          </a:p>
          <a:p>
            <a:pPr defTabSz="914400"/>
            <a:r>
              <a:rPr lang="en-US" b="1" dirty="0">
                <a:solidFill>
                  <a:srgbClr val="0066FF"/>
                </a:solidFill>
                <a:latin typeface="Calibri"/>
              </a:rPr>
              <a:t>968 </a:t>
            </a:r>
            <a:r>
              <a:rPr lang="en-US" b="1" dirty="0" err="1">
                <a:solidFill>
                  <a:srgbClr val="0066FF"/>
                </a:solidFill>
                <a:latin typeface="Calibri"/>
              </a:rPr>
              <a:t>Mpc</a:t>
            </a:r>
            <a:r>
              <a:rPr lang="en-US" dirty="0">
                <a:solidFill>
                  <a:srgbClr val="000066"/>
                </a:solidFill>
                <a:latin typeface="Calibri"/>
              </a:rPr>
              <a:t>      for BH-BH</a:t>
            </a:r>
          </a:p>
        </p:txBody>
      </p:sp>
      <p:sp>
        <p:nvSpPr>
          <p:cNvPr id="10" name="Rettangolo 9"/>
          <p:cNvSpPr/>
          <p:nvPr/>
        </p:nvSpPr>
        <p:spPr>
          <a:xfrm>
            <a:off x="143004" y="3286287"/>
            <a:ext cx="2581857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defTabSz="914400"/>
            <a:r>
              <a:rPr lang="it-IT" sz="1600" b="1" dirty="0">
                <a:solidFill>
                  <a:srgbClr val="000000"/>
                </a:solidFill>
                <a:latin typeface="Calibri"/>
              </a:rPr>
              <a:t>(</a:t>
            </a:r>
            <a:r>
              <a:rPr lang="it-IT" sz="1600" b="1" dirty="0" err="1">
                <a:solidFill>
                  <a:srgbClr val="000000"/>
                </a:solidFill>
                <a:latin typeface="Calibri"/>
              </a:rPr>
              <a:t>Abadie</a:t>
            </a:r>
            <a:r>
              <a:rPr lang="it-IT" sz="16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it-IT" sz="1600" b="1" dirty="0" err="1">
                <a:solidFill>
                  <a:srgbClr val="000000"/>
                </a:solidFill>
                <a:latin typeface="Calibri"/>
              </a:rPr>
              <a:t>et</a:t>
            </a:r>
            <a:r>
              <a:rPr lang="it-IT" sz="1600" b="1" dirty="0">
                <a:solidFill>
                  <a:srgbClr val="000000"/>
                </a:solidFill>
                <a:latin typeface="Calibri"/>
              </a:rPr>
              <a:t> al. 2010, CQG 27)</a:t>
            </a:r>
          </a:p>
        </p:txBody>
      </p:sp>
      <p:pic>
        <p:nvPicPr>
          <p:cNvPr id="19" name="Immagine 18" descr="rate.png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70996" y="2580756"/>
            <a:ext cx="5183695" cy="581260"/>
          </a:xfrm>
          <a:prstGeom prst="rect">
            <a:avLst/>
          </a:prstGeom>
        </p:spPr>
      </p:pic>
      <p:sp>
        <p:nvSpPr>
          <p:cNvPr id="21" name="Rettangolo 20"/>
          <p:cNvSpPr/>
          <p:nvPr/>
        </p:nvSpPr>
        <p:spPr>
          <a:xfrm>
            <a:off x="35496" y="1085511"/>
            <a:ext cx="5436096" cy="369332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/>
            <a:r>
              <a:rPr lang="it-IT" b="1" dirty="0">
                <a:solidFill>
                  <a:srgbClr val="000090"/>
                </a:solidFill>
                <a:latin typeface="Calibri"/>
                <a:cs typeface="Chalkduster"/>
              </a:rPr>
              <a:t>Compact </a:t>
            </a:r>
            <a:r>
              <a:rPr lang="it-IT" b="1" dirty="0" err="1">
                <a:solidFill>
                  <a:srgbClr val="000090"/>
                </a:solidFill>
                <a:latin typeface="Calibri"/>
                <a:cs typeface="Chalkduster"/>
              </a:rPr>
              <a:t>binary</a:t>
            </a:r>
            <a:r>
              <a:rPr lang="it-IT" b="1" dirty="0">
                <a:solidFill>
                  <a:srgbClr val="000090"/>
                </a:solidFill>
                <a:latin typeface="Calibri"/>
                <a:cs typeface="Chalkduster"/>
              </a:rPr>
              <a:t> </a:t>
            </a:r>
            <a:r>
              <a:rPr lang="it-IT" b="1" dirty="0" err="1">
                <a:solidFill>
                  <a:srgbClr val="000090"/>
                </a:solidFill>
                <a:latin typeface="Calibri"/>
                <a:cs typeface="Chalkduster"/>
              </a:rPr>
              <a:t>coalescence</a:t>
            </a:r>
            <a:endParaRPr lang="it-IT" b="1" dirty="0">
              <a:solidFill>
                <a:srgbClr val="000090"/>
              </a:solidFill>
              <a:latin typeface="Calibri"/>
              <a:cs typeface="Chalkduster"/>
            </a:endParaRPr>
          </a:p>
        </p:txBody>
      </p:sp>
      <p:sp>
        <p:nvSpPr>
          <p:cNvPr id="25" name="Ovale 24"/>
          <p:cNvSpPr/>
          <p:nvPr/>
        </p:nvSpPr>
        <p:spPr>
          <a:xfrm>
            <a:off x="3203848" y="1752641"/>
            <a:ext cx="864096" cy="1481391"/>
          </a:xfrm>
          <a:prstGeom prst="ellipse">
            <a:avLst/>
          </a:prstGeom>
          <a:noFill/>
          <a:ln>
            <a:solidFill>
              <a:srgbClr val="66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1223122" y="1752635"/>
            <a:ext cx="417646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>
                <a:solidFill>
                  <a:srgbClr val="660066"/>
                </a:solidFill>
                <a:latin typeface="Calibri"/>
              </a:rPr>
              <a:t>Source              Low      </a:t>
            </a:r>
            <a:r>
              <a:rPr lang="it-IT" b="1" dirty="0" err="1">
                <a:solidFill>
                  <a:srgbClr val="660066"/>
                </a:solidFill>
                <a:latin typeface="Calibri"/>
              </a:rPr>
              <a:t>Real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    High       Max</a:t>
            </a:r>
          </a:p>
          <a:p>
            <a:pPr defTabSz="914400"/>
            <a:r>
              <a:rPr lang="it-IT" b="1" dirty="0">
                <a:solidFill>
                  <a:srgbClr val="660066"/>
                </a:solidFill>
                <a:latin typeface="Calibri"/>
              </a:rPr>
              <a:t>                              yr</a:t>
            </a:r>
            <a:r>
              <a:rPr lang="it-IT" b="1" baseline="30000" dirty="0">
                <a:solidFill>
                  <a:srgbClr val="660066"/>
                </a:solidFill>
                <a:latin typeface="Calibri"/>
              </a:rPr>
              <a:t>-1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      </a:t>
            </a:r>
            <a:r>
              <a:rPr lang="it-IT" b="1" dirty="0" err="1">
                <a:solidFill>
                  <a:srgbClr val="660066"/>
                </a:solidFill>
                <a:latin typeface="Calibri"/>
              </a:rPr>
              <a:t>yr</a:t>
            </a:r>
            <a:r>
              <a:rPr lang="it-IT" b="1" baseline="30000" dirty="0" err="1">
                <a:solidFill>
                  <a:srgbClr val="660066"/>
                </a:solidFill>
                <a:latin typeface="Calibri"/>
              </a:rPr>
              <a:t>-1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     </a:t>
            </a:r>
            <a:r>
              <a:rPr lang="it-IT" b="1" dirty="0" err="1">
                <a:solidFill>
                  <a:srgbClr val="660066"/>
                </a:solidFill>
                <a:latin typeface="Calibri"/>
              </a:rPr>
              <a:t>yr</a:t>
            </a:r>
            <a:r>
              <a:rPr lang="it-IT" b="1" baseline="30000" dirty="0" err="1">
                <a:solidFill>
                  <a:srgbClr val="660066"/>
                </a:solidFill>
                <a:latin typeface="Calibri"/>
              </a:rPr>
              <a:t>-1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        </a:t>
            </a:r>
            <a:r>
              <a:rPr lang="it-IT" b="1" dirty="0" err="1">
                <a:solidFill>
                  <a:srgbClr val="660066"/>
                </a:solidFill>
                <a:latin typeface="Calibri"/>
              </a:rPr>
              <a:t>yr</a:t>
            </a:r>
            <a:r>
              <a:rPr lang="it-IT" b="1" baseline="30000" dirty="0" err="1">
                <a:solidFill>
                  <a:srgbClr val="660066"/>
                </a:solidFill>
                <a:latin typeface="Calibri"/>
              </a:rPr>
              <a:t>-1</a:t>
            </a:r>
            <a:r>
              <a:rPr lang="it-IT" b="1" dirty="0">
                <a:solidFill>
                  <a:srgbClr val="660066"/>
                </a:solidFill>
                <a:latin typeface="Calibri"/>
              </a:rPr>
              <a:t> </a:t>
            </a:r>
          </a:p>
        </p:txBody>
      </p:sp>
      <p:sp>
        <p:nvSpPr>
          <p:cNvPr id="20" name="Rettangolo 19"/>
          <p:cNvSpPr/>
          <p:nvPr/>
        </p:nvSpPr>
        <p:spPr>
          <a:xfrm>
            <a:off x="899592" y="4209122"/>
            <a:ext cx="3816424" cy="11387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endParaRPr lang="en-US" b="1" dirty="0">
              <a:solidFill>
                <a:srgbClr val="000000"/>
              </a:solidFill>
              <a:latin typeface="Calibri"/>
            </a:endParaRPr>
          </a:p>
          <a:p>
            <a:pPr defTabSz="914400"/>
            <a:r>
              <a:rPr lang="en-US" sz="1600" dirty="0">
                <a:solidFill>
                  <a:srgbClr val="000000"/>
                </a:solidFill>
                <a:latin typeface="Calibri"/>
              </a:rPr>
              <a:t>About</a:t>
            </a:r>
            <a:r>
              <a:rPr lang="en-US" sz="1600" b="1" dirty="0">
                <a:solidFill>
                  <a:srgbClr val="000000"/>
                </a:solidFill>
                <a:latin typeface="Calibri"/>
              </a:rPr>
              <a:t> 2 per century  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in a </a:t>
            </a:r>
            <a:r>
              <a:rPr lang="it-IT" sz="1600" dirty="0" err="1">
                <a:solidFill>
                  <a:prstClr val="black"/>
                </a:solidFill>
                <a:latin typeface="Calibri"/>
              </a:rPr>
              <a:t>Milky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 way </a:t>
            </a:r>
            <a:r>
              <a:rPr lang="it-IT" sz="1600" dirty="0" err="1">
                <a:solidFill>
                  <a:prstClr val="black"/>
                </a:solidFill>
                <a:latin typeface="Calibri"/>
              </a:rPr>
              <a:t>equivalent</a:t>
            </a:r>
            <a:r>
              <a:rPr lang="it-IT" sz="1600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600" dirty="0" err="1">
                <a:solidFill>
                  <a:prstClr val="black"/>
                </a:solidFill>
                <a:latin typeface="Calibri"/>
              </a:rPr>
              <a:t>galaxy</a:t>
            </a:r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(Li 2011, </a:t>
            </a:r>
            <a:r>
              <a:rPr lang="it-IT" sz="1400" b="1" dirty="0" err="1">
                <a:solidFill>
                  <a:prstClr val="black"/>
                </a:solidFill>
                <a:latin typeface="Calibri"/>
              </a:rPr>
              <a:t>Cappellaro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 1999)</a:t>
            </a:r>
          </a:p>
          <a:p>
            <a:pPr defTabSz="914400"/>
            <a:r>
              <a:rPr lang="en-US" sz="1600" b="1" dirty="0">
                <a:solidFill>
                  <a:srgbClr val="000000"/>
                </a:solidFill>
                <a:latin typeface="Calibri"/>
              </a:rPr>
              <a:t>2 per year </a:t>
            </a:r>
            <a:r>
              <a:rPr lang="en-US" sz="1600" dirty="0">
                <a:solidFill>
                  <a:srgbClr val="000000"/>
                </a:solidFill>
                <a:latin typeface="Calibri"/>
              </a:rPr>
              <a:t>within </a:t>
            </a:r>
            <a:r>
              <a:rPr lang="en-US" sz="1600" b="1" dirty="0">
                <a:solidFill>
                  <a:srgbClr val="000000"/>
                </a:solidFill>
                <a:latin typeface="Calibri"/>
              </a:rPr>
              <a:t>20 </a:t>
            </a:r>
            <a:r>
              <a:rPr lang="en-US" sz="1600" b="1" dirty="0" err="1">
                <a:solidFill>
                  <a:srgbClr val="000000"/>
                </a:solidFill>
                <a:latin typeface="Calibri"/>
              </a:rPr>
              <a:t>Mpc</a:t>
            </a:r>
            <a:r>
              <a:rPr lang="en-US" sz="1600" b="1" dirty="0">
                <a:solidFill>
                  <a:srgbClr val="000000"/>
                </a:solidFill>
                <a:latin typeface="Calibri"/>
              </a:rPr>
              <a:t> </a:t>
            </a:r>
            <a:r>
              <a:rPr lang="en-US" sz="1400" b="1" dirty="0">
                <a:solidFill>
                  <a:prstClr val="black"/>
                </a:solidFill>
                <a:latin typeface="Calibri"/>
              </a:rPr>
              <a:t>(Li 2011)</a:t>
            </a:r>
          </a:p>
        </p:txBody>
      </p:sp>
      <p:pic>
        <p:nvPicPr>
          <p:cNvPr id="28" name="Immagine 27" descr="20081021_gamma_ray_burs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7884370" y="888537"/>
            <a:ext cx="971600" cy="1016942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4466085" y="4497155"/>
            <a:ext cx="4680520" cy="907941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/>
            <a:r>
              <a:rPr lang="en-US" sz="1600" dirty="0">
                <a:solidFill>
                  <a:srgbClr val="000066"/>
                </a:solidFill>
                <a:latin typeface="Calibri"/>
              </a:rPr>
              <a:t>GW-signal detectable   </a:t>
            </a:r>
            <a:r>
              <a:rPr lang="it-IT" sz="1600" b="1" dirty="0" err="1">
                <a:solidFill>
                  <a:srgbClr val="0000FF"/>
                </a:solidFill>
                <a:latin typeface="Calibri"/>
              </a:rPr>
              <a:t>Milky</a:t>
            </a:r>
            <a:r>
              <a:rPr lang="it-IT" sz="1600" b="1" dirty="0">
                <a:solidFill>
                  <a:srgbClr val="0000FF"/>
                </a:solidFill>
                <a:latin typeface="Calibri"/>
              </a:rPr>
              <a:t> Way 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(</a:t>
            </a:r>
            <a:r>
              <a:rPr lang="it-IT" sz="1400" b="1" dirty="0" err="1">
                <a:solidFill>
                  <a:prstClr val="black"/>
                </a:solidFill>
                <a:latin typeface="Calibri"/>
              </a:rPr>
              <a:t>Ott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 et al. 2012)</a:t>
            </a:r>
          </a:p>
          <a:p>
            <a:pPr defTabSz="914400"/>
            <a:r>
              <a:rPr lang="it-IT" sz="500" dirty="0">
                <a:solidFill>
                  <a:srgbClr val="0000FF"/>
                </a:solidFill>
                <a:latin typeface="Calibri"/>
              </a:rPr>
              <a:t>                                             </a:t>
            </a:r>
            <a:endParaRPr lang="it-IT" sz="500" b="1" dirty="0">
              <a:solidFill>
                <a:prstClr val="black"/>
              </a:solidFill>
              <a:latin typeface="Calibri"/>
            </a:endParaRPr>
          </a:p>
          <a:p>
            <a:pPr defTabSz="914400"/>
            <a:r>
              <a:rPr lang="it-IT" sz="1600" dirty="0">
                <a:solidFill>
                  <a:srgbClr val="000066"/>
                </a:solidFill>
                <a:latin typeface="Calibri"/>
              </a:rPr>
              <a:t> </a:t>
            </a:r>
            <a:r>
              <a:rPr lang="it-IT" sz="1600" dirty="0" err="1">
                <a:solidFill>
                  <a:srgbClr val="000066"/>
                </a:solidFill>
                <a:latin typeface="Calibri"/>
              </a:rPr>
              <a:t>Optimistic</a:t>
            </a:r>
            <a:r>
              <a:rPr lang="it-IT" sz="1600" dirty="0">
                <a:solidFill>
                  <a:srgbClr val="000066"/>
                </a:solidFill>
                <a:latin typeface="Calibri"/>
              </a:rPr>
              <a:t> </a:t>
            </a:r>
            <a:r>
              <a:rPr lang="it-IT" sz="1600" dirty="0" err="1">
                <a:solidFill>
                  <a:srgbClr val="000066"/>
                </a:solidFill>
                <a:latin typeface="Calibri"/>
              </a:rPr>
              <a:t>models</a:t>
            </a:r>
            <a:r>
              <a:rPr lang="it-IT" sz="1600" dirty="0">
                <a:solidFill>
                  <a:srgbClr val="000066"/>
                </a:solidFill>
                <a:latin typeface="Calibri"/>
              </a:rPr>
              <a:t>        </a:t>
            </a:r>
            <a:r>
              <a:rPr lang="it-IT" sz="1600" b="1" dirty="0" err="1">
                <a:solidFill>
                  <a:srgbClr val="0000FF"/>
                </a:solidFill>
                <a:latin typeface="Calibri"/>
              </a:rPr>
              <a:t>Tens</a:t>
            </a:r>
            <a:r>
              <a:rPr lang="it-IT" sz="1600" b="1" dirty="0">
                <a:solidFill>
                  <a:srgbClr val="0000FF"/>
                </a:solidFill>
                <a:latin typeface="Calibri"/>
              </a:rPr>
              <a:t> of </a:t>
            </a:r>
            <a:r>
              <a:rPr lang="it-IT" sz="1600" b="1" dirty="0" err="1">
                <a:solidFill>
                  <a:srgbClr val="0000FF"/>
                </a:solidFill>
                <a:latin typeface="Calibri"/>
              </a:rPr>
              <a:t>Mpc</a:t>
            </a:r>
            <a:r>
              <a:rPr lang="it-IT" sz="1600" b="1" dirty="0">
                <a:solidFill>
                  <a:srgbClr val="0000FF"/>
                </a:solidFill>
                <a:latin typeface="Calibri"/>
              </a:rPr>
              <a:t>  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(</a:t>
            </a:r>
            <a:r>
              <a:rPr lang="it-IT" sz="1400" b="1" dirty="0" err="1">
                <a:solidFill>
                  <a:prstClr val="black"/>
                </a:solidFill>
                <a:latin typeface="Calibri"/>
              </a:rPr>
              <a:t>Fryer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 &amp; New 2011)</a:t>
            </a:r>
          </a:p>
          <a:p>
            <a:pPr defTabSz="914400"/>
            <a:endParaRPr lang="en-US" sz="16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18" name="Rettangolo 17"/>
          <p:cNvSpPr/>
          <p:nvPr/>
        </p:nvSpPr>
        <p:spPr>
          <a:xfrm>
            <a:off x="899592" y="4200883"/>
            <a:ext cx="8244408" cy="33855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>
            <a:spAutoFit/>
          </a:bodyPr>
          <a:lstStyle/>
          <a:p>
            <a:pPr defTabSz="914400"/>
            <a:r>
              <a:rPr lang="en-US" sz="1600" b="1" dirty="0">
                <a:solidFill>
                  <a:srgbClr val="000090"/>
                </a:solidFill>
                <a:latin typeface="Arial" pitchFamily="34" charset="0"/>
                <a:cs typeface="Arial" pitchFamily="34" charset="0"/>
              </a:rPr>
              <a:t>Core-Collapse Supernovae  </a:t>
            </a:r>
            <a:endParaRPr lang="it-IT" sz="1600" dirty="0">
              <a:solidFill>
                <a:srgbClr val="000090"/>
              </a:solidFill>
              <a:latin typeface="Calibri"/>
            </a:endParaRPr>
          </a:p>
        </p:txBody>
      </p:sp>
      <p:pic>
        <p:nvPicPr>
          <p:cNvPr id="22" name="Immagine 21" descr="5474189038_16129b02db_z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-36512" y="4094967"/>
            <a:ext cx="971600" cy="762220"/>
          </a:xfrm>
          <a:prstGeom prst="rect">
            <a:avLst/>
          </a:prstGeom>
        </p:spPr>
      </p:pic>
      <p:sp>
        <p:nvSpPr>
          <p:cNvPr id="26" name="Rettangolo 25"/>
          <p:cNvSpPr/>
          <p:nvPr/>
        </p:nvSpPr>
        <p:spPr>
          <a:xfrm>
            <a:off x="360040" y="5279943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defTabSz="914400"/>
            <a:r>
              <a:rPr lang="en-US" dirty="0">
                <a:solidFill>
                  <a:prstClr val="black"/>
                </a:solidFill>
                <a:latin typeface="Calibri"/>
              </a:rPr>
              <a:t>Rate of  GW-detectable events unknown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7" name="Rettangolo 89"/>
          <p:cNvSpPr>
            <a:spLocks noChangeArrowheads="1"/>
          </p:cNvSpPr>
          <p:nvPr/>
        </p:nvSpPr>
        <p:spPr bwMode="auto">
          <a:xfrm>
            <a:off x="1972" y="194852"/>
            <a:ext cx="91420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sz="2200" b="1" dirty="0">
                <a:solidFill>
                  <a:prstClr val="white"/>
                </a:solidFill>
                <a:latin typeface="Chalkduster"/>
                <a:cs typeface="Chalkduster"/>
              </a:rPr>
              <a:t>Advanced detectors Rate and Range </a:t>
            </a:r>
            <a:r>
              <a:rPr lang="en-US" sz="1600" b="1" dirty="0">
                <a:solidFill>
                  <a:prstClr val="white"/>
                </a:solidFill>
                <a:latin typeface="Chalkduster"/>
                <a:cs typeface="Chalkduster"/>
              </a:rPr>
              <a:t>(</a:t>
            </a:r>
            <a:r>
              <a:rPr lang="en-US" sz="1600" b="1" dirty="0">
                <a:solidFill>
                  <a:prstClr val="white"/>
                </a:solidFill>
                <a:latin typeface="Arial" pitchFamily="34" charset="0"/>
                <a:cs typeface="Arial" pitchFamily="34" charset="0"/>
              </a:rPr>
              <a:t>design sensitivity) </a:t>
            </a:r>
          </a:p>
        </p:txBody>
      </p:sp>
    </p:spTree>
    <p:extLst>
      <p:ext uri="{BB962C8B-B14F-4D97-AF65-F5344CB8AC3E}">
        <p14:creationId xmlns:p14="http://schemas.microsoft.com/office/powerpoint/2010/main" val="349523706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asellaDiTesto 15"/>
          <p:cNvSpPr txBox="1"/>
          <p:nvPr/>
        </p:nvSpPr>
        <p:spPr>
          <a:xfrm>
            <a:off x="84665" y="1088528"/>
            <a:ext cx="8974667" cy="5078314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  <a:p>
            <a:endParaRPr lang="it-IT" dirty="0" smtClean="0"/>
          </a:p>
          <a:p>
            <a:endParaRPr lang="it-IT" dirty="0"/>
          </a:p>
        </p:txBody>
      </p:sp>
      <p:sp>
        <p:nvSpPr>
          <p:cNvPr id="10" name="CasellaDiTesto 9"/>
          <p:cNvSpPr txBox="1"/>
          <p:nvPr/>
        </p:nvSpPr>
        <p:spPr>
          <a:xfrm>
            <a:off x="5253023" y="3141721"/>
            <a:ext cx="3443882" cy="1354217"/>
          </a:xfrm>
          <a:prstGeom prst="rect">
            <a:avLst/>
          </a:prstGeom>
          <a:solidFill>
            <a:srgbClr val="DCE6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008000"/>
                </a:solidFill>
                <a:latin typeface="Calibri"/>
              </a:rPr>
              <a:t>O2 </a:t>
            </a:r>
            <a:r>
              <a:rPr lang="it-IT" sz="2200" b="1" dirty="0">
                <a:solidFill>
                  <a:srgbClr val="008000"/>
                </a:solidFill>
                <a:latin typeface="Calibri"/>
                <a:sym typeface="Wingdings"/>
              </a:rPr>
              <a:t></a:t>
            </a:r>
            <a:r>
              <a:rPr lang="it-IT" sz="2200" b="1" dirty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2200" b="1" dirty="0" smtClean="0">
                <a:solidFill>
                  <a:srgbClr val="008000"/>
                </a:solidFill>
                <a:latin typeface="Calibri"/>
              </a:rPr>
              <a:t>   10 BBH </a:t>
            </a:r>
            <a:r>
              <a:rPr lang="it-IT" sz="2200" b="1" dirty="0" err="1" smtClean="0">
                <a:solidFill>
                  <a:srgbClr val="008000"/>
                </a:solidFill>
                <a:latin typeface="Calibri"/>
              </a:rPr>
              <a:t>events</a:t>
            </a:r>
            <a:r>
              <a:rPr lang="it-IT" sz="2200" b="1" dirty="0">
                <a:solidFill>
                  <a:srgbClr val="008000"/>
                </a:solidFill>
                <a:latin typeface="Calibri"/>
              </a:rPr>
              <a:t> </a:t>
            </a:r>
            <a:endParaRPr lang="it-IT" sz="2200" b="1" dirty="0" smtClean="0">
              <a:solidFill>
                <a:srgbClr val="008000"/>
              </a:solidFill>
              <a:latin typeface="Calibri"/>
            </a:endParaRPr>
          </a:p>
          <a:p>
            <a:r>
              <a:rPr lang="it-IT" sz="1400" dirty="0" smtClean="0">
                <a:solidFill>
                  <a:srgbClr val="FF0000"/>
                </a:solidFill>
                <a:latin typeface="Calibri"/>
              </a:rPr>
              <a:t>     </a:t>
            </a:r>
            <a:r>
              <a:rPr lang="it-IT" sz="1400" dirty="0" smtClean="0">
                <a:solidFill>
                  <a:srgbClr val="009B02"/>
                </a:solidFill>
                <a:latin typeface="Calibri"/>
              </a:rPr>
              <a:t> (O2 </a:t>
            </a:r>
            <a:r>
              <a:rPr lang="it-IT" sz="1400" dirty="0" err="1" smtClean="0">
                <a:solidFill>
                  <a:srgbClr val="009B02"/>
                </a:solidFill>
                <a:latin typeface="Calibri"/>
              </a:rPr>
              <a:t>observing</a:t>
            </a:r>
            <a:r>
              <a:rPr lang="it-IT" sz="1400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400" dirty="0" err="1" smtClean="0">
                <a:solidFill>
                  <a:srgbClr val="009B02"/>
                </a:solidFill>
                <a:latin typeface="Calibri"/>
              </a:rPr>
              <a:t>run</a:t>
            </a:r>
            <a:r>
              <a:rPr lang="it-IT" sz="1400" dirty="0" smtClean="0">
                <a:solidFill>
                  <a:srgbClr val="009B02"/>
                </a:solidFill>
                <a:latin typeface="Calibri"/>
              </a:rPr>
              <a:t> 2016-2017 6 </a:t>
            </a:r>
            <a:r>
              <a:rPr lang="it-IT" sz="1400" dirty="0" err="1" smtClean="0">
                <a:solidFill>
                  <a:srgbClr val="009B02"/>
                </a:solidFill>
                <a:latin typeface="Calibri"/>
              </a:rPr>
              <a:t>months</a:t>
            </a:r>
            <a:r>
              <a:rPr lang="it-IT" sz="1400" dirty="0" smtClean="0">
                <a:solidFill>
                  <a:srgbClr val="009B02"/>
                </a:solidFill>
                <a:latin typeface="Calibri"/>
              </a:rPr>
              <a:t>)</a:t>
            </a:r>
          </a:p>
          <a:p>
            <a:pPr algn="ctr"/>
            <a:r>
              <a:rPr lang="it-IT" sz="2200" b="1" dirty="0" smtClean="0">
                <a:solidFill>
                  <a:srgbClr val="FF0000"/>
                </a:solidFill>
                <a:latin typeface="Calibri"/>
              </a:rPr>
              <a:t>O3 </a:t>
            </a:r>
            <a:r>
              <a:rPr lang="it-IT" sz="2200" b="1" dirty="0">
                <a:solidFill>
                  <a:srgbClr val="FF0000"/>
                </a:solidFill>
                <a:latin typeface="Calibri"/>
                <a:sym typeface="Wingdings"/>
              </a:rPr>
              <a:t></a:t>
            </a:r>
            <a:r>
              <a:rPr lang="it-IT" sz="2200" b="1" dirty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2200" b="1" dirty="0" smtClean="0">
                <a:solidFill>
                  <a:srgbClr val="FF0000"/>
                </a:solidFill>
                <a:latin typeface="Calibri"/>
              </a:rPr>
              <a:t>    35 BBH </a:t>
            </a:r>
            <a:r>
              <a:rPr lang="it-IT" sz="2200" b="1" dirty="0" err="1" smtClean="0">
                <a:solidFill>
                  <a:srgbClr val="FF0000"/>
                </a:solidFill>
                <a:latin typeface="Calibri"/>
              </a:rPr>
              <a:t>events</a:t>
            </a:r>
            <a:endParaRPr lang="it-IT" sz="2200" b="1" dirty="0" smtClean="0">
              <a:solidFill>
                <a:srgbClr val="FF0000"/>
              </a:solidFill>
              <a:latin typeface="Calibri"/>
            </a:endParaRPr>
          </a:p>
          <a:p>
            <a:pPr algn="ctr"/>
            <a:r>
              <a:rPr lang="it-IT" sz="1400" dirty="0">
                <a:solidFill>
                  <a:srgbClr val="FF0000"/>
                </a:solidFill>
              </a:rPr>
              <a:t>(</a:t>
            </a:r>
            <a:r>
              <a:rPr lang="it-IT" sz="1400" dirty="0" smtClean="0">
                <a:solidFill>
                  <a:srgbClr val="FF0000"/>
                </a:solidFill>
              </a:rPr>
              <a:t>O3 </a:t>
            </a:r>
            <a:r>
              <a:rPr lang="it-IT" sz="1400" dirty="0" err="1">
                <a:solidFill>
                  <a:srgbClr val="FF0000"/>
                </a:solidFill>
              </a:rPr>
              <a:t>observing</a:t>
            </a:r>
            <a:r>
              <a:rPr lang="it-IT" sz="1400" dirty="0">
                <a:solidFill>
                  <a:srgbClr val="FF0000"/>
                </a:solidFill>
              </a:rPr>
              <a:t> </a:t>
            </a:r>
            <a:r>
              <a:rPr lang="it-IT" sz="1400" dirty="0" err="1">
                <a:solidFill>
                  <a:srgbClr val="FF0000"/>
                </a:solidFill>
              </a:rPr>
              <a:t>run</a:t>
            </a:r>
            <a:r>
              <a:rPr lang="it-IT" sz="1400" dirty="0">
                <a:solidFill>
                  <a:srgbClr val="FF0000"/>
                </a:solidFill>
              </a:rPr>
              <a:t> </a:t>
            </a:r>
            <a:r>
              <a:rPr lang="it-IT" sz="1400" dirty="0" smtClean="0">
                <a:solidFill>
                  <a:srgbClr val="FF0000"/>
                </a:solidFill>
              </a:rPr>
              <a:t>2017-2018 9 </a:t>
            </a:r>
            <a:r>
              <a:rPr lang="it-IT" sz="1400" dirty="0" err="1">
                <a:solidFill>
                  <a:srgbClr val="FF0000"/>
                </a:solidFill>
              </a:rPr>
              <a:t>months</a:t>
            </a:r>
            <a:r>
              <a:rPr lang="it-IT" sz="1400" dirty="0">
                <a:solidFill>
                  <a:srgbClr val="FF0000"/>
                </a:solidFill>
              </a:rPr>
              <a:t>)</a:t>
            </a:r>
            <a:endParaRPr lang="it-IT" sz="2200" b="1" dirty="0">
              <a:solidFill>
                <a:srgbClr val="FF0000"/>
              </a:solidFill>
              <a:latin typeface="Calibri"/>
            </a:endParaRPr>
          </a:p>
          <a:p>
            <a:pPr algn="ctr"/>
            <a:endParaRPr lang="it-IT" sz="10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5085642" y="2015274"/>
            <a:ext cx="3655858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err="1" smtClean="0">
                <a:latin typeface="Calibri"/>
              </a:rPr>
              <a:t>Number</a:t>
            </a:r>
            <a:r>
              <a:rPr lang="it-IT" sz="2200" dirty="0" smtClean="0">
                <a:latin typeface="Calibri"/>
              </a:rPr>
              <a:t> of </a:t>
            </a:r>
            <a:r>
              <a:rPr lang="it-IT" sz="2200" dirty="0" err="1" smtClean="0">
                <a:latin typeface="Calibri"/>
              </a:rPr>
              <a:t>expected</a:t>
            </a:r>
            <a:r>
              <a:rPr lang="it-IT" sz="2200" dirty="0" smtClean="0">
                <a:latin typeface="Calibri"/>
              </a:rPr>
              <a:t> </a:t>
            </a:r>
            <a:r>
              <a:rPr lang="it-IT" sz="2200" dirty="0" err="1" smtClean="0">
                <a:latin typeface="Calibri"/>
              </a:rPr>
              <a:t>highly</a:t>
            </a:r>
            <a:r>
              <a:rPr lang="it-IT" sz="2200" dirty="0" smtClean="0">
                <a:latin typeface="Calibri"/>
              </a:rPr>
              <a:t> </a:t>
            </a:r>
            <a:r>
              <a:rPr lang="it-IT" sz="2200" dirty="0" err="1" smtClean="0">
                <a:latin typeface="Calibri"/>
              </a:rPr>
              <a:t>significant</a:t>
            </a:r>
            <a:r>
              <a:rPr lang="it-IT" sz="2200" dirty="0" smtClean="0">
                <a:latin typeface="Calibri"/>
              </a:rPr>
              <a:t> </a:t>
            </a:r>
            <a:r>
              <a:rPr lang="it-IT" sz="2200" dirty="0" err="1" smtClean="0">
                <a:latin typeface="Calibri"/>
              </a:rPr>
              <a:t>events</a:t>
            </a:r>
            <a:endParaRPr lang="it-IT" sz="2200" dirty="0" smtClean="0">
              <a:latin typeface="Calibri"/>
            </a:endParaRPr>
          </a:p>
          <a:p>
            <a:pPr algn="ctr"/>
            <a:r>
              <a:rPr lang="it-IT" sz="2200" dirty="0" smtClean="0">
                <a:latin typeface="Calibri"/>
              </a:rPr>
              <a:t> (FAR &lt; 1/</a:t>
            </a:r>
            <a:r>
              <a:rPr lang="it-IT" sz="2200" dirty="0" err="1" smtClean="0">
                <a:latin typeface="Calibri"/>
              </a:rPr>
              <a:t>century</a:t>
            </a:r>
            <a:r>
              <a:rPr lang="it-IT" sz="2200" dirty="0" smtClean="0">
                <a:latin typeface="Calibri"/>
              </a:rPr>
              <a:t>)</a:t>
            </a:r>
            <a:endParaRPr lang="it-IT" sz="2200" dirty="0"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6" name="Rettangolo 5"/>
          <p:cNvSpPr/>
          <p:nvPr/>
        </p:nvSpPr>
        <p:spPr>
          <a:xfrm>
            <a:off x="6288987" y="3189179"/>
            <a:ext cx="36700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rgbClr val="008000"/>
                </a:solidFill>
              </a:rPr>
              <a:t>˜</a:t>
            </a:r>
          </a:p>
        </p:txBody>
      </p:sp>
      <p:sp>
        <p:nvSpPr>
          <p:cNvPr id="11" name="Rettangolo 10"/>
          <p:cNvSpPr/>
          <p:nvPr/>
        </p:nvSpPr>
        <p:spPr>
          <a:xfrm>
            <a:off x="6297456" y="3722576"/>
            <a:ext cx="367008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3200" b="1" dirty="0">
                <a:solidFill>
                  <a:srgbClr val="FF0000"/>
                </a:solidFill>
              </a:rPr>
              <a:t>˜</a:t>
            </a:r>
          </a:p>
        </p:txBody>
      </p:sp>
      <p:pic>
        <p:nvPicPr>
          <p:cNvPr id="15" name="Immagine 14" descr="Schermata 2016-06-20 alle 00.01.50.png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933" y="1287845"/>
            <a:ext cx="4955559" cy="4842933"/>
          </a:xfrm>
          <a:prstGeom prst="rect">
            <a:avLst/>
          </a:prstGeom>
        </p:spPr>
      </p:pic>
      <p:sp>
        <p:nvSpPr>
          <p:cNvPr id="17" name="Title 1"/>
          <p:cNvSpPr txBox="1">
            <a:spLocks/>
          </p:cNvSpPr>
          <p:nvPr/>
        </p:nvSpPr>
        <p:spPr>
          <a:xfrm>
            <a:off x="457200" y="122241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  <a:t>BBH merger rate based on O1 observations 9</a:t>
            </a:r>
            <a:r>
              <a:rPr lang="en-US" sz="2800" dirty="0">
                <a:solidFill>
                  <a:srgbClr val="FFFFFF"/>
                </a:solidFill>
                <a:latin typeface="Chalkduster"/>
                <a:cs typeface="Chalkduster"/>
              </a:rPr>
              <a:t>–240 </a:t>
            </a:r>
            <a: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  <a:t>Gpc</a:t>
            </a:r>
            <a:r>
              <a:rPr lang="en-US" sz="2800" baseline="30000" dirty="0" smtClean="0">
                <a:solidFill>
                  <a:srgbClr val="FFFFFF"/>
                </a:solidFill>
                <a:latin typeface="Chalkduster"/>
                <a:cs typeface="Chalkduster"/>
              </a:rPr>
              <a:t>-3</a:t>
            </a:r>
            <a: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  <a:t> yr</a:t>
            </a:r>
            <a:r>
              <a:rPr lang="en-US" sz="2800" baseline="30000" dirty="0" smtClean="0">
                <a:solidFill>
                  <a:srgbClr val="FFFFFF"/>
                </a:solidFill>
                <a:latin typeface="Chalkduster"/>
                <a:cs typeface="Chalkduster"/>
              </a:rPr>
              <a:t>-1</a:t>
            </a:r>
            <a: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endParaRPr lang="en-US" sz="2800" dirty="0">
              <a:solidFill>
                <a:srgbClr val="FFFFFF"/>
              </a:solidFill>
              <a:latin typeface="Chalkduster"/>
              <a:cs typeface="Chalkduster"/>
            </a:endParaRPr>
          </a:p>
          <a:p>
            <a:endParaRPr lang="en-US" sz="28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sp>
        <p:nvSpPr>
          <p:cNvPr id="19" name="Rettangolo 18"/>
          <p:cNvSpPr/>
          <p:nvPr/>
        </p:nvSpPr>
        <p:spPr>
          <a:xfrm>
            <a:off x="6322856" y="6220841"/>
            <a:ext cx="2456171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000" dirty="0" smtClean="0">
                <a:solidFill>
                  <a:srgbClr val="FFFFFF"/>
                </a:solidFill>
                <a:cs typeface="Helvetica"/>
              </a:rPr>
              <a:t>LVC arXiv</a:t>
            </a:r>
            <a:r>
              <a:rPr lang="it-IT" sz="2000" dirty="0">
                <a:solidFill>
                  <a:srgbClr val="FFFFFF"/>
                </a:solidFill>
                <a:cs typeface="Helvetica"/>
              </a:rPr>
              <a:t>:1606.04856 </a:t>
            </a:r>
          </a:p>
        </p:txBody>
      </p:sp>
      <p:sp>
        <p:nvSpPr>
          <p:cNvPr id="12" name="CasellaDiTesto 11"/>
          <p:cNvSpPr txBox="1"/>
          <p:nvPr/>
        </p:nvSpPr>
        <p:spPr>
          <a:xfrm>
            <a:off x="457200" y="6282149"/>
            <a:ext cx="3251200" cy="379591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it-IT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See</a:t>
            </a:r>
            <a:r>
              <a:rPr kumimoji="0" lang="it-IT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kumimoji="0" lang="it-IT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Nissanke’s</a:t>
            </a:r>
            <a:r>
              <a:rPr kumimoji="0" lang="it-IT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and </a:t>
            </a:r>
            <a:r>
              <a:rPr kumimoji="0" lang="it-IT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Dent’s</a:t>
            </a:r>
            <a:r>
              <a:rPr kumimoji="0" lang="it-IT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r>
              <a:rPr kumimoji="0" lang="it-IT" b="0" i="0" u="none" strike="noStrike" cap="none" spc="0" normalizeH="0" baseline="0" dirty="0" err="1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talks</a:t>
            </a:r>
            <a:r>
              <a:rPr kumimoji="0" lang="it-IT" b="0" i="0" u="none" strike="noStrike" cap="none" spc="0" normalizeH="0" baseline="0" dirty="0" smtClean="0">
                <a:ln>
                  <a:noFill/>
                </a:ln>
                <a:solidFill>
                  <a:srgbClr val="FFFFFF"/>
                </a:solidFill>
                <a:effectLst/>
                <a:uFillTx/>
                <a:latin typeface="+mn-lt"/>
                <a:ea typeface="+mn-ea"/>
                <a:cs typeface="+mn-cs"/>
                <a:sym typeface="Helvetica Light"/>
              </a:rPr>
              <a:t> </a:t>
            </a:r>
            <a:endParaRPr kumimoji="0" lang="it-IT" b="0" i="0" u="none" strike="noStrike" cap="none" spc="0" normalizeH="0" baseline="0" dirty="0">
              <a:ln>
                <a:noFill/>
              </a:ln>
              <a:solidFill>
                <a:srgbClr val="FFFFFF"/>
              </a:solidFill>
              <a:effectLst/>
              <a:uFillTx/>
              <a:latin typeface="+mn-lt"/>
              <a:ea typeface="+mn-ea"/>
              <a:cs typeface="+mn-cs"/>
              <a:sym typeface="Helvetica Light"/>
            </a:endParaRPr>
          </a:p>
        </p:txBody>
      </p:sp>
    </p:spTree>
    <p:extLst>
      <p:ext uri="{BB962C8B-B14F-4D97-AF65-F5344CB8AC3E}">
        <p14:creationId xmlns:p14="http://schemas.microsoft.com/office/powerpoint/2010/main" val="428439616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 txBox="1">
            <a:spLocks/>
          </p:cNvSpPr>
          <p:nvPr/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  <a:t>Sky localization with Virgo </a:t>
            </a:r>
            <a:br>
              <a:rPr lang="en-US" sz="2800" dirty="0" smtClean="0">
                <a:solidFill>
                  <a:srgbClr val="FFFFFF"/>
                </a:solidFill>
                <a:latin typeface="Chalkduster"/>
                <a:cs typeface="Chalkduster"/>
              </a:rPr>
            </a:br>
            <a:endParaRPr lang="en-US" sz="28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3" name="Content Placeholder 7" descr="GW150914-LVT151012-GW151226-with-tex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" r="2649"/>
          <a:stretch/>
        </p:blipFill>
        <p:spPr>
          <a:xfrm>
            <a:off x="24960" y="1579265"/>
            <a:ext cx="4397313" cy="3511296"/>
          </a:xfrm>
          <a:prstGeom prst="rect">
            <a:avLst/>
          </a:prstGeom>
        </p:spPr>
      </p:pic>
      <p:sp>
        <p:nvSpPr>
          <p:cNvPr id="4" name="TextBox 13"/>
          <p:cNvSpPr txBox="1"/>
          <p:nvPr/>
        </p:nvSpPr>
        <p:spPr>
          <a:xfrm>
            <a:off x="1065798" y="1152283"/>
            <a:ext cx="203658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2400" dirty="0">
                <a:solidFill>
                  <a:srgbClr val="FFFFFF"/>
                </a:solidFill>
                <a:latin typeface="Arial Narrow" charset="0"/>
              </a:rPr>
              <a:t>Actual estimates</a:t>
            </a:r>
          </a:p>
        </p:txBody>
      </p:sp>
      <p:grpSp>
        <p:nvGrpSpPr>
          <p:cNvPr id="5" name="Group 15"/>
          <p:cNvGrpSpPr/>
          <p:nvPr/>
        </p:nvGrpSpPr>
        <p:grpSpPr>
          <a:xfrm>
            <a:off x="4284133" y="1907364"/>
            <a:ext cx="4859869" cy="4303379"/>
            <a:chOff x="4491789" y="798411"/>
            <a:chExt cx="4652211" cy="3948470"/>
          </a:xfrm>
        </p:grpSpPr>
        <p:pic>
          <p:nvPicPr>
            <p:cNvPr id="6" name="Picture 11" descr="GW150914-LVT151012-GW151226-with-text-virgo.jpeg"/>
            <p:cNvPicPr>
              <a:picLocks noChangeAspect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4491789" y="1257723"/>
              <a:ext cx="4652211" cy="3489158"/>
            </a:xfrm>
            <a:prstGeom prst="rect">
              <a:avLst/>
            </a:prstGeom>
          </p:spPr>
        </p:pic>
        <p:sp>
          <p:nvSpPr>
            <p:cNvPr id="7" name="TextBox 14"/>
            <p:cNvSpPr txBox="1"/>
            <p:nvPr/>
          </p:nvSpPr>
          <p:spPr>
            <a:xfrm>
              <a:off x="4879107" y="798411"/>
              <a:ext cx="3631222" cy="461665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 defTabSz="914400" fontAlgn="base">
                <a:spcBef>
                  <a:spcPct val="0"/>
                </a:spcBef>
                <a:spcAft>
                  <a:spcPct val="0"/>
                </a:spcAft>
              </a:pPr>
              <a:r>
                <a:rPr lang="en-US" sz="2400" dirty="0">
                  <a:solidFill>
                    <a:srgbClr val="FFFFFF"/>
                  </a:solidFill>
                  <a:latin typeface="Arial Narrow" charset="0"/>
                </a:rPr>
                <a:t>Simulated estimates with Virgo</a:t>
              </a:r>
            </a:p>
          </p:txBody>
        </p:sp>
      </p:grpSp>
      <p:sp>
        <p:nvSpPr>
          <p:cNvPr id="8" name="Rettangolo 7"/>
          <p:cNvSpPr/>
          <p:nvPr/>
        </p:nvSpPr>
        <p:spPr>
          <a:xfrm>
            <a:off x="5722933" y="6268532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chemeClr val="bg1"/>
                </a:solidFill>
                <a:latin typeface="Arial Narrow" charset="0"/>
              </a:rPr>
              <a:t>Image credit: LIGO</a:t>
            </a:r>
            <a:r>
              <a:rPr lang="en-US" sz="1600" dirty="0" smtClean="0">
                <a:solidFill>
                  <a:schemeClr val="bg1"/>
                </a:solidFill>
                <a:latin typeface="Arial Narrow" charset="0"/>
              </a:rPr>
              <a:t>/L. Singer/A. </a:t>
            </a:r>
            <a:r>
              <a:rPr lang="en-US" sz="1600" dirty="0" err="1">
                <a:solidFill>
                  <a:schemeClr val="bg1"/>
                </a:solidFill>
                <a:latin typeface="Arial Narrow" charset="0"/>
              </a:rPr>
              <a:t>Mellinger</a:t>
            </a:r>
            <a:endParaRPr lang="en-US" sz="1600" dirty="0">
              <a:solidFill>
                <a:schemeClr val="bg1"/>
              </a:solidFill>
              <a:latin typeface="Arial Narrow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3333431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CasellaDiTesto 46"/>
          <p:cNvSpPr txBox="1"/>
          <p:nvPr/>
        </p:nvSpPr>
        <p:spPr>
          <a:xfrm>
            <a:off x="395536" y="524468"/>
            <a:ext cx="8352928" cy="5078314"/>
          </a:xfrm>
          <a:prstGeom prst="rect">
            <a:avLst/>
          </a:prstGeom>
          <a:solidFill>
            <a:srgbClr val="FFFFFF"/>
          </a:solidFill>
          <a:ln w="28575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6" name="Rettangolo 89"/>
          <p:cNvSpPr>
            <a:spLocks noChangeArrowheads="1"/>
          </p:cNvSpPr>
          <p:nvPr/>
        </p:nvSpPr>
        <p:spPr bwMode="auto">
          <a:xfrm>
            <a:off x="1972" y="-4043"/>
            <a:ext cx="9142028" cy="4924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endParaRPr lang="en-US" sz="200" b="1" dirty="0" smtClean="0">
              <a:solidFill>
                <a:srgbClr val="0033CC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en-US" sz="2400" b="1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Sky Localization of Gravitational-Wave Transients</a:t>
            </a:r>
            <a:endParaRPr lang="en-US" sz="800" b="1" dirty="0" smtClean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4" name="Immagine 23" descr="final_160_Mpc_localization_HLV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241180"/>
            <a:ext cx="3744416" cy="2118633"/>
          </a:xfrm>
          <a:prstGeom prst="rect">
            <a:avLst/>
          </a:prstGeom>
          <a:ln>
            <a:noFill/>
          </a:ln>
        </p:spPr>
      </p:pic>
      <p:pic>
        <p:nvPicPr>
          <p:cNvPr id="25" name="Immagine 24" descr="india_160_Mpc_localization_HILV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784502" y="3265934"/>
            <a:ext cx="3675930" cy="2130524"/>
          </a:xfrm>
          <a:prstGeom prst="rect">
            <a:avLst/>
          </a:prstGeom>
          <a:ln>
            <a:noFill/>
          </a:ln>
        </p:spPr>
      </p:pic>
      <p:sp>
        <p:nvSpPr>
          <p:cNvPr id="32" name="CasellaDiTesto 31"/>
          <p:cNvSpPr txBox="1"/>
          <p:nvPr/>
        </p:nvSpPr>
        <p:spPr>
          <a:xfrm>
            <a:off x="7884368" y="4816202"/>
            <a:ext cx="127358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2022+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CasellaDiTesto 32"/>
          <p:cNvSpPr txBox="1"/>
          <p:nvPr/>
        </p:nvSpPr>
        <p:spPr>
          <a:xfrm>
            <a:off x="360040" y="4850110"/>
            <a:ext cx="10436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2019+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1" name="CasellaDiTesto 40"/>
          <p:cNvSpPr txBox="1"/>
          <p:nvPr/>
        </p:nvSpPr>
        <p:spPr>
          <a:xfrm>
            <a:off x="7432239" y="1289780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400" b="1" dirty="0" smtClean="0">
                <a:solidFill>
                  <a:srgbClr val="000000"/>
                </a:solidFill>
                <a:latin typeface="Calibri"/>
              </a:rPr>
              <a:t>HLV</a:t>
            </a:r>
            <a:endParaRPr lang="it-IT" sz="14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9" name="Ovale 58"/>
          <p:cNvSpPr/>
          <p:nvPr/>
        </p:nvSpPr>
        <p:spPr>
          <a:xfrm>
            <a:off x="5335060" y="5709285"/>
            <a:ext cx="245052" cy="129502"/>
          </a:xfrm>
          <a:prstGeom prst="ellipse">
            <a:avLst/>
          </a:prstGeom>
          <a:noFill/>
          <a:ln w="57150" cmpd="sng">
            <a:solidFill>
              <a:srgbClr val="3EB8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60" name="CasellaDiTesto 59"/>
          <p:cNvSpPr txBox="1"/>
          <p:nvPr/>
        </p:nvSpPr>
        <p:spPr>
          <a:xfrm>
            <a:off x="5568502" y="5609115"/>
            <a:ext cx="3701436" cy="6617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700" b="1" dirty="0" smtClean="0">
                <a:solidFill>
                  <a:schemeClr val="bg1"/>
                </a:solidFill>
                <a:latin typeface="Calibri"/>
                <a:sym typeface="Wingdings" pitchFamily="2" charset="2"/>
              </a:rPr>
              <a:t> 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90%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confidence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localization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areas</a:t>
            </a:r>
            <a:endParaRPr lang="it-IT" sz="1700" b="1" dirty="0" smtClean="0">
              <a:solidFill>
                <a:schemeClr val="bg1"/>
              </a:solidFill>
              <a:latin typeface="Calibri"/>
            </a:endParaRPr>
          </a:p>
          <a:p>
            <a:pPr defTabSz="914400"/>
            <a:endParaRPr lang="it-IT" sz="300" b="1" dirty="0" smtClean="0">
              <a:solidFill>
                <a:schemeClr val="bg1"/>
              </a:solidFill>
              <a:latin typeface="Calibri"/>
              <a:sym typeface="Wingdings" pitchFamily="2" charset="2"/>
            </a:endParaRPr>
          </a:p>
          <a:p>
            <a:pPr defTabSz="914400"/>
            <a:r>
              <a:rPr lang="it-IT" sz="1700" b="1" dirty="0" smtClean="0">
                <a:solidFill>
                  <a:schemeClr val="bg1"/>
                </a:solidFill>
                <a:latin typeface="Calibri"/>
                <a:sym typeface="Wingdings"/>
              </a:rPr>
              <a:t>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  <a:sym typeface="Wingdings" pitchFamily="2" charset="2"/>
              </a:rPr>
              <a:t> 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signal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not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confidently</a:t>
            </a:r>
            <a:r>
              <a:rPr lang="it-IT" sz="1700" b="1" dirty="0" smtClean="0">
                <a:solidFill>
                  <a:schemeClr val="bg1"/>
                </a:solidFill>
                <a:latin typeface="Calibri"/>
              </a:rPr>
              <a:t> </a:t>
            </a:r>
            <a:r>
              <a:rPr lang="it-IT" sz="1700" b="1" dirty="0" err="1" smtClean="0">
                <a:solidFill>
                  <a:schemeClr val="bg1"/>
                </a:solidFill>
                <a:latin typeface="Calibri"/>
              </a:rPr>
              <a:t>detected</a:t>
            </a:r>
            <a:endParaRPr lang="it-IT" sz="1700" b="1" dirty="0">
              <a:solidFill>
                <a:schemeClr val="bg1"/>
              </a:solidFill>
              <a:latin typeface="Calibri"/>
            </a:endParaRPr>
          </a:p>
        </p:txBody>
      </p:sp>
      <p:sp>
        <p:nvSpPr>
          <p:cNvPr id="61" name="CasellaDiTesto 60"/>
          <p:cNvSpPr txBox="1"/>
          <p:nvPr/>
        </p:nvSpPr>
        <p:spPr>
          <a:xfrm>
            <a:off x="5335060" y="5901503"/>
            <a:ext cx="245052" cy="369332"/>
          </a:xfrm>
          <a:prstGeom prst="rect">
            <a:avLst/>
          </a:prstGeom>
          <a:noFill/>
          <a:ln w="57150" cmpd="sng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FF0000"/>
                </a:solidFill>
                <a:latin typeface="Calibri"/>
              </a:rPr>
              <a:t>X</a:t>
            </a:r>
            <a:endParaRPr lang="it-IT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1" name="CasellaDiTesto 20"/>
          <p:cNvSpPr txBox="1"/>
          <p:nvPr/>
        </p:nvSpPr>
        <p:spPr>
          <a:xfrm>
            <a:off x="395535" y="5628359"/>
            <a:ext cx="4549247" cy="1200329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200" dirty="0" smtClean="0">
                <a:solidFill>
                  <a:srgbClr val="000066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Position </a:t>
            </a:r>
            <a:r>
              <a:rPr lang="it-IT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uncertainties</a:t>
            </a:r>
            <a:r>
              <a:rPr lang="it-IT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with</a:t>
            </a:r>
            <a:r>
              <a:rPr lang="it-IT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areas</a:t>
            </a:r>
            <a:r>
              <a:rPr lang="it-IT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dirty="0" err="1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of</a:t>
            </a:r>
            <a:r>
              <a:rPr lang="it-IT" sz="2400" dirty="0" smtClean="0">
                <a:solidFill>
                  <a:srgbClr val="000099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tens</a:t>
            </a:r>
            <a:r>
              <a:rPr lang="it-IT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to</a:t>
            </a:r>
            <a:r>
              <a:rPr lang="it-IT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hundreds</a:t>
            </a:r>
            <a:r>
              <a:rPr lang="it-IT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of</a:t>
            </a:r>
            <a:r>
              <a:rPr lang="it-IT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sq</a:t>
            </a:r>
            <a:r>
              <a:rPr lang="it-IT" sz="2400" b="1" dirty="0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. </a:t>
            </a:r>
            <a:r>
              <a:rPr lang="it-IT" sz="2400" b="1" dirty="0" err="1" smtClean="0">
                <a:solidFill>
                  <a:srgbClr val="00009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itchFamily="34" charset="0"/>
                <a:cs typeface="Arial" pitchFamily="34" charset="0"/>
              </a:rPr>
              <a:t>degrees</a:t>
            </a:r>
            <a:endParaRPr lang="it-IT" sz="2400" b="1" dirty="0" smtClean="0">
              <a:solidFill>
                <a:srgbClr val="00009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pitchFamily="34" charset="0"/>
              <a:cs typeface="Arial" pitchFamily="34" charset="0"/>
            </a:endParaRPr>
          </a:p>
        </p:txBody>
      </p:sp>
      <p:pic>
        <p:nvPicPr>
          <p:cNvPr id="27" name="Immagine 26" descr="late_80_Mpc_localization_HLV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806029" y="866428"/>
            <a:ext cx="3654403" cy="2088232"/>
          </a:xfrm>
          <a:prstGeom prst="rect">
            <a:avLst/>
          </a:prstGeom>
          <a:ln>
            <a:noFill/>
          </a:ln>
        </p:spPr>
      </p:pic>
      <p:pic>
        <p:nvPicPr>
          <p:cNvPr id="28" name="Immagine 27" descr="mid_80_Mpc_localization_HLV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83568" y="794420"/>
            <a:ext cx="3637904" cy="2099332"/>
          </a:xfrm>
          <a:prstGeom prst="rect">
            <a:avLst/>
          </a:prstGeom>
          <a:ln>
            <a:noFill/>
          </a:ln>
        </p:spPr>
      </p:pic>
      <p:sp>
        <p:nvSpPr>
          <p:cNvPr id="43" name="CasellaDiTesto 42"/>
          <p:cNvSpPr txBox="1"/>
          <p:nvPr/>
        </p:nvSpPr>
        <p:spPr>
          <a:xfrm>
            <a:off x="2096294" y="548680"/>
            <a:ext cx="4925572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200" b="1" dirty="0" smtClean="0">
                <a:solidFill>
                  <a:srgbClr val="0000FF"/>
                </a:solidFill>
                <a:latin typeface="Calibri"/>
              </a:rPr>
              <a:t>BNS system at 80 </a:t>
            </a:r>
            <a:r>
              <a:rPr lang="it-IT" sz="2200" b="1" dirty="0" err="1" smtClean="0">
                <a:solidFill>
                  <a:srgbClr val="0000FF"/>
                </a:solidFill>
                <a:latin typeface="Calibri"/>
              </a:rPr>
              <a:t>Mpc</a:t>
            </a:r>
            <a:endParaRPr lang="it-IT" sz="22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38" name="CasellaDiTesto 37"/>
          <p:cNvSpPr txBox="1"/>
          <p:nvPr/>
        </p:nvSpPr>
        <p:spPr>
          <a:xfrm>
            <a:off x="6357342" y="675616"/>
            <a:ext cx="8275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HLV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5" name="CasellaDiTesto 44"/>
          <p:cNvSpPr txBox="1"/>
          <p:nvPr/>
        </p:nvSpPr>
        <p:spPr>
          <a:xfrm>
            <a:off x="2238028" y="601638"/>
            <a:ext cx="8275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HLV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8" name="CasellaDiTesto 47"/>
          <p:cNvSpPr txBox="1"/>
          <p:nvPr/>
        </p:nvSpPr>
        <p:spPr>
          <a:xfrm>
            <a:off x="2290986" y="3056324"/>
            <a:ext cx="8275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HLV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0" name="CasellaDiTesto 49"/>
          <p:cNvSpPr txBox="1"/>
          <p:nvPr/>
        </p:nvSpPr>
        <p:spPr>
          <a:xfrm>
            <a:off x="6300192" y="3075374"/>
            <a:ext cx="827584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HLIV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CasellaDiTesto 30"/>
          <p:cNvSpPr txBox="1"/>
          <p:nvPr/>
        </p:nvSpPr>
        <p:spPr>
          <a:xfrm>
            <a:off x="7524328" y="261786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2017-18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9" name="CasellaDiTesto 28"/>
          <p:cNvSpPr txBox="1"/>
          <p:nvPr/>
        </p:nvSpPr>
        <p:spPr>
          <a:xfrm>
            <a:off x="3059832" y="2833886"/>
            <a:ext cx="3103266" cy="43088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defTabSz="914400"/>
            <a:r>
              <a:rPr lang="it-IT" sz="2200" b="1" dirty="0" smtClean="0">
                <a:solidFill>
                  <a:srgbClr val="0000FF"/>
                </a:solidFill>
                <a:latin typeface="Calibri"/>
              </a:rPr>
              <a:t>BNS system at 160 </a:t>
            </a:r>
            <a:r>
              <a:rPr lang="it-IT" sz="2200" b="1" dirty="0" err="1" smtClean="0">
                <a:solidFill>
                  <a:srgbClr val="0000FF"/>
                </a:solidFill>
                <a:latin typeface="Calibri"/>
              </a:rPr>
              <a:t>Mpc</a:t>
            </a:r>
            <a:endParaRPr lang="it-IT" sz="22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431032" y="2577792"/>
            <a:ext cx="140466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2000" b="1" dirty="0" smtClean="0">
                <a:solidFill>
                  <a:srgbClr val="000000"/>
                </a:solidFill>
                <a:latin typeface="Calibri"/>
              </a:rPr>
              <a:t>2016-17</a:t>
            </a:r>
            <a:endParaRPr lang="it-IT" sz="2000" b="1" dirty="0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CasellaDiTesto 34"/>
          <p:cNvSpPr txBox="1"/>
          <p:nvPr/>
        </p:nvSpPr>
        <p:spPr>
          <a:xfrm>
            <a:off x="5060029" y="6376823"/>
            <a:ext cx="421816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200" b="1" dirty="0" smtClean="0">
                <a:solidFill>
                  <a:srgbClr val="FFFFFF"/>
                </a:solidFill>
                <a:latin typeface="Chalkduster"/>
                <a:cs typeface="Chalkduster"/>
              </a:rPr>
              <a:t>LVC </a:t>
            </a:r>
            <a:r>
              <a:rPr lang="it-IT" sz="1200" b="1" dirty="0">
                <a:solidFill>
                  <a:srgbClr val="FFFFFF"/>
                </a:solidFill>
                <a:latin typeface="Chalkduster"/>
                <a:cs typeface="Chalkduster"/>
              </a:rPr>
              <a:t>2016, Living </a:t>
            </a:r>
            <a:r>
              <a:rPr lang="it-IT" sz="1200" b="1" dirty="0" err="1">
                <a:solidFill>
                  <a:srgbClr val="FFFFFF"/>
                </a:solidFill>
                <a:latin typeface="Chalkduster"/>
                <a:cs typeface="Chalkduster"/>
              </a:rPr>
              <a:t>Reviews</a:t>
            </a:r>
            <a:r>
              <a:rPr lang="it-IT" sz="1200" b="1" dirty="0">
                <a:solidFill>
                  <a:srgbClr val="FFFFFF"/>
                </a:solidFill>
                <a:latin typeface="Chalkduster"/>
                <a:cs typeface="Chalkduster"/>
              </a:rPr>
              <a:t> in </a:t>
            </a:r>
            <a:r>
              <a:rPr lang="it-IT" sz="1200" b="1" dirty="0" err="1">
                <a:solidFill>
                  <a:srgbClr val="FFFFFF"/>
                </a:solidFill>
                <a:latin typeface="Chalkduster"/>
                <a:cs typeface="Chalkduster"/>
              </a:rPr>
              <a:t>Relativity</a:t>
            </a:r>
            <a:r>
              <a:rPr lang="it-IT" sz="1200" b="1" dirty="0">
                <a:solidFill>
                  <a:srgbClr val="FFFFFF"/>
                </a:solidFill>
                <a:latin typeface="Chalkduster"/>
                <a:cs typeface="Chalkduster"/>
              </a:rPr>
              <a:t>, 19</a:t>
            </a:r>
          </a:p>
        </p:txBody>
      </p:sp>
    </p:spTree>
    <p:extLst>
      <p:ext uri="{BB962C8B-B14F-4D97-AF65-F5344CB8AC3E}">
        <p14:creationId xmlns:p14="http://schemas.microsoft.com/office/powerpoint/2010/main" val="80521993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Immagine 6" descr="XRTEWASS200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3038" y="477856"/>
            <a:ext cx="4139567" cy="3104675"/>
          </a:xfrm>
          <a:prstGeom prst="rect">
            <a:avLst/>
          </a:prstGeom>
        </p:spPr>
      </p:pic>
      <p:pic>
        <p:nvPicPr>
          <p:cNvPr id="5" name="Immagine 4" descr="OpticalbEWASS20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78269" y="454489"/>
            <a:ext cx="4132337" cy="3099252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0" y="-27384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NS-NS merger EM-</a:t>
            </a:r>
            <a:r>
              <a:rPr lang="it-IT" sz="2200" b="1" dirty="0" err="1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emissions</a:t>
            </a:r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 </a:t>
            </a:r>
            <a:endParaRPr lang="it-IT" sz="2200" b="1" dirty="0">
              <a:solidFill>
                <a:srgbClr val="9BBB59">
                  <a:lumMod val="60000"/>
                  <a:lumOff val="40000"/>
                </a:srgbClr>
              </a:solidFill>
              <a:latin typeface="Chalkduster"/>
              <a:cs typeface="Chalkduster"/>
            </a:endParaRPr>
          </a:p>
        </p:txBody>
      </p:sp>
      <p:pic>
        <p:nvPicPr>
          <p:cNvPr id="42" name="Immagine 41" descr="swif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4206" y="4472367"/>
            <a:ext cx="880096" cy="792087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5792857" y="4710554"/>
            <a:ext cx="289527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t-IT" sz="2000" b="1" kern="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Arial" pitchFamily="34" charset="0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Source </a:t>
            </a:r>
            <a:r>
              <a:rPr lang="it-IT" sz="2000" b="1" kern="0" dirty="0" err="1">
                <a:solidFill>
                  <a:prstClr val="white"/>
                </a:solidFill>
                <a:latin typeface="Chalkduster"/>
                <a:cs typeface="Chalkduster"/>
              </a:rPr>
              <a:t>at</a:t>
            </a:r>
            <a:r>
              <a:rPr lang="it-IT" sz="2000" b="1" kern="0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200 </a:t>
            </a:r>
            <a:r>
              <a:rPr lang="it-IT" sz="2000" b="1" kern="0" dirty="0" err="1" smtClean="0">
                <a:solidFill>
                  <a:prstClr val="white"/>
                </a:solidFill>
                <a:latin typeface="Chalkduster"/>
                <a:cs typeface="Chalkduster"/>
              </a:rPr>
              <a:t>Mpc</a:t>
            </a:r>
            <a:endParaRPr lang="it-IT" sz="2000" b="1" kern="0" dirty="0" smtClean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pic>
        <p:nvPicPr>
          <p:cNvPr id="6" name="Immagine 5" descr="RadioEWASS2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2" y="3687280"/>
            <a:ext cx="4138759" cy="3104069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 w="38100" cmpd="sng">
            <a:noFill/>
          </a:ln>
        </p:spPr>
      </p:pic>
      <p:sp>
        <p:nvSpPr>
          <p:cNvPr id="25" name="CasellaDiTesto 24"/>
          <p:cNvSpPr txBox="1"/>
          <p:nvPr/>
        </p:nvSpPr>
        <p:spPr>
          <a:xfrm>
            <a:off x="3320036" y="582511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X-</a:t>
            </a:r>
            <a:r>
              <a:rPr lang="it-IT" sz="2000" b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sz="20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988746" y="650243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8000"/>
                </a:solidFill>
                <a:latin typeface="Calibri"/>
              </a:rPr>
              <a:t>Optical</a:t>
            </a:r>
            <a:endParaRPr lang="it-IT" sz="2000" b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4031262" y="3917610"/>
            <a:ext cx="1296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800000"/>
                </a:solidFill>
                <a:latin typeface="Calibri"/>
              </a:rPr>
              <a:t>Radio</a:t>
            </a:r>
            <a:endParaRPr lang="it-IT" sz="2000" b="1" dirty="0">
              <a:solidFill>
                <a:srgbClr val="80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149530" y="660534"/>
            <a:ext cx="148844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Kilonova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35" name="Connettore 2 34"/>
          <p:cNvCxnSpPr/>
          <p:nvPr/>
        </p:nvCxnSpPr>
        <p:spPr>
          <a:xfrm>
            <a:off x="6717482" y="868775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717482" y="1100363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6734418" y="1303562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6734418" y="1370627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1077478" y="2432384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1077478" y="2663972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/>
          <p:cNvSpPr txBox="1"/>
          <p:nvPr/>
        </p:nvSpPr>
        <p:spPr>
          <a:xfrm>
            <a:off x="2460124" y="3883744"/>
            <a:ext cx="148844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Off-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8000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Radio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remnant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46" name="Connettore 2 45"/>
          <p:cNvCxnSpPr/>
          <p:nvPr/>
        </p:nvCxnSpPr>
        <p:spPr>
          <a:xfrm>
            <a:off x="2028076" y="4091985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/>
          <p:nvPr/>
        </p:nvCxnSpPr>
        <p:spPr>
          <a:xfrm>
            <a:off x="2028076" y="4323573"/>
            <a:ext cx="432048" cy="0"/>
          </a:xfrm>
          <a:prstGeom prst="straightConnector1">
            <a:avLst/>
          </a:prstGeom>
          <a:ln>
            <a:solidFill>
              <a:srgbClr val="008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2045012" y="4593837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4247286" y="4868411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Piran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0" name="CasellaDiTesto 49"/>
          <p:cNvSpPr txBox="1"/>
          <p:nvPr/>
        </p:nvSpPr>
        <p:spPr>
          <a:xfrm>
            <a:off x="5891890" y="215857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+ 2015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1" name="CasellaDiTesto 50"/>
          <p:cNvSpPr txBox="1"/>
          <p:nvPr/>
        </p:nvSpPr>
        <p:spPr>
          <a:xfrm>
            <a:off x="5204770" y="281029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Barnes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2" name="CasellaDiTesto 51"/>
          <p:cNvSpPr txBox="1"/>
          <p:nvPr/>
        </p:nvSpPr>
        <p:spPr>
          <a:xfrm>
            <a:off x="5123219" y="1378672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3366FF"/>
                </a:solidFill>
                <a:latin typeface="Calibri"/>
              </a:rPr>
              <a:t>Kann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+ 2011</a:t>
            </a:r>
            <a:endParaRPr lang="it-IT" sz="1200" b="1" dirty="0">
              <a:solidFill>
                <a:srgbClr val="3366FF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73089" y="2889004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009B02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5148844" y="1660862"/>
            <a:ext cx="1234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Stratta+ in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prep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374062" y="2224143"/>
            <a:ext cx="148844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2061885" y="6029661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3366FF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3366FF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8000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8000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8000"/>
              </a:solidFill>
              <a:latin typeface="Calibri"/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1043612" y="1319828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/>
          <p:nvPr/>
        </p:nvCxnSpPr>
        <p:spPr>
          <a:xfrm>
            <a:off x="1026682" y="2251146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3726429" y="1298431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MAXI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CasellaDiTesto 55"/>
          <p:cNvSpPr txBox="1"/>
          <p:nvPr/>
        </p:nvSpPr>
        <p:spPr>
          <a:xfrm>
            <a:off x="3794164" y="1924955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Swift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7" name="Connettore 1 56"/>
          <p:cNvCxnSpPr/>
          <p:nvPr/>
        </p:nvCxnSpPr>
        <p:spPr>
          <a:xfrm>
            <a:off x="5216576" y="2206781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7829255" y="2162017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DES, VST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4883953" y="5470925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VLA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0" name="Connettore 1 59"/>
          <p:cNvCxnSpPr/>
          <p:nvPr/>
        </p:nvCxnSpPr>
        <p:spPr>
          <a:xfrm>
            <a:off x="2004267" y="5786980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magine 14" descr="Schermata 2016-06-30 alle 10.52.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896" y="3753325"/>
            <a:ext cx="884908" cy="501852"/>
          </a:xfrm>
          <a:prstGeom prst="rect">
            <a:avLst/>
          </a:prstGeom>
        </p:spPr>
      </p:pic>
      <p:pic>
        <p:nvPicPr>
          <p:cNvPr id="16" name="Immagine 15" descr="VL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682" y="6063527"/>
            <a:ext cx="2125063" cy="742164"/>
          </a:xfrm>
          <a:prstGeom prst="rect">
            <a:avLst/>
          </a:prstGeom>
        </p:spPr>
      </p:pic>
      <p:pic>
        <p:nvPicPr>
          <p:cNvPr id="18" name="Immagine 17" descr="VS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31" y="3685593"/>
            <a:ext cx="912247" cy="686946"/>
          </a:xfrm>
          <a:prstGeom prst="rect">
            <a:avLst/>
          </a:prstGeom>
        </p:spPr>
      </p:pic>
      <p:pic>
        <p:nvPicPr>
          <p:cNvPr id="19" name="Immagine 18" descr="DE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225" y="3679588"/>
            <a:ext cx="1067050" cy="709884"/>
          </a:xfrm>
          <a:prstGeom prst="rect">
            <a:avLst/>
          </a:prstGeom>
        </p:spPr>
      </p:pic>
      <p:sp>
        <p:nvSpPr>
          <p:cNvPr id="48" name="Rettangolo 47"/>
          <p:cNvSpPr/>
          <p:nvPr/>
        </p:nvSpPr>
        <p:spPr>
          <a:xfrm>
            <a:off x="1221106" y="615525"/>
            <a:ext cx="1395094" cy="657505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1" name="Rettangolo 60"/>
          <p:cNvSpPr/>
          <p:nvPr/>
        </p:nvSpPr>
        <p:spPr>
          <a:xfrm>
            <a:off x="2053908" y="763229"/>
            <a:ext cx="562291" cy="251789"/>
          </a:xfrm>
          <a:prstGeom prst="rect">
            <a:avLst/>
          </a:prstGeom>
          <a:solidFill>
            <a:schemeClr val="accent2">
              <a:lumMod val="75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2" name="CasellaDiTesto 61"/>
          <p:cNvSpPr txBox="1"/>
          <p:nvPr/>
        </p:nvSpPr>
        <p:spPr>
          <a:xfrm>
            <a:off x="1380180" y="1707668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</a:rPr>
              <a:t>Evans+ 2009</a:t>
            </a:r>
            <a:endParaRPr lang="it-IT" sz="1200" b="1" dirty="0">
              <a:solidFill>
                <a:srgbClr val="3366FF"/>
              </a:solidFill>
            </a:endParaRPr>
          </a:p>
        </p:txBody>
      </p:sp>
      <p:sp>
        <p:nvSpPr>
          <p:cNvPr id="63" name="CasellaDiTesto 62"/>
          <p:cNvSpPr txBox="1"/>
          <p:nvPr/>
        </p:nvSpPr>
        <p:spPr>
          <a:xfrm>
            <a:off x="1107112" y="523129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 </a:t>
            </a:r>
            <a:r>
              <a:rPr lang="it-IT" sz="1100" b="1" dirty="0" err="1" smtClean="0">
                <a:solidFill>
                  <a:srgbClr val="FF0000"/>
                </a:solidFill>
              </a:rPr>
              <a:t>Siegel</a:t>
            </a:r>
            <a:r>
              <a:rPr lang="it-IT" sz="1100" b="1" dirty="0" smtClean="0">
                <a:solidFill>
                  <a:srgbClr val="FF0000"/>
                </a:solidFill>
              </a:rPr>
              <a:t> &amp; </a:t>
            </a:r>
            <a:r>
              <a:rPr lang="it-IT" sz="1100" b="1" dirty="0" err="1" smtClean="0">
                <a:solidFill>
                  <a:srgbClr val="FF0000"/>
                </a:solidFill>
              </a:rPr>
              <a:t>Cilofi</a:t>
            </a:r>
            <a:r>
              <a:rPr lang="it-IT" sz="1100" b="1" dirty="0" smtClean="0">
                <a:solidFill>
                  <a:srgbClr val="FF0000"/>
                </a:solidFill>
              </a:rPr>
              <a:t> 2015</a:t>
            </a:r>
            <a:endParaRPr lang="it-IT" sz="1100" b="1" dirty="0">
              <a:solidFill>
                <a:srgbClr val="FF0000"/>
              </a:solidFill>
            </a:endParaRPr>
          </a:p>
        </p:txBody>
      </p:sp>
      <p:sp>
        <p:nvSpPr>
          <p:cNvPr id="64" name="Ovale 63"/>
          <p:cNvSpPr/>
          <p:nvPr/>
        </p:nvSpPr>
        <p:spPr>
          <a:xfrm>
            <a:off x="2010617" y="727425"/>
            <a:ext cx="62341" cy="61788"/>
          </a:xfrm>
          <a:prstGeom prst="ellipse">
            <a:avLst/>
          </a:prstGeom>
          <a:solidFill>
            <a:srgbClr val="CF03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65" name="Ovale 64"/>
          <p:cNvSpPr/>
          <p:nvPr/>
        </p:nvSpPr>
        <p:spPr>
          <a:xfrm>
            <a:off x="2201117" y="898875"/>
            <a:ext cx="62341" cy="61788"/>
          </a:xfrm>
          <a:prstGeom prst="ellipse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</a:endParaRPr>
          </a:p>
        </p:txBody>
      </p:sp>
      <p:sp>
        <p:nvSpPr>
          <p:cNvPr id="67" name="Rettangolo 66"/>
          <p:cNvSpPr/>
          <p:nvPr/>
        </p:nvSpPr>
        <p:spPr>
          <a:xfrm>
            <a:off x="1477550" y="2670472"/>
            <a:ext cx="941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rgbClr val="FF0000"/>
                </a:solidFill>
              </a:rPr>
              <a:t>Isotropic</a:t>
            </a:r>
            <a:endParaRPr lang="it-IT" sz="1600" b="1" dirty="0">
              <a:solidFill>
                <a:srgbClr val="FF0000"/>
              </a:solidFill>
            </a:endParaRPr>
          </a:p>
        </p:txBody>
      </p:sp>
      <p:sp>
        <p:nvSpPr>
          <p:cNvPr id="68" name="Rettangolo 67"/>
          <p:cNvSpPr/>
          <p:nvPr/>
        </p:nvSpPr>
        <p:spPr>
          <a:xfrm flipV="1">
            <a:off x="1094411" y="2827229"/>
            <a:ext cx="414556" cy="112574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chemeClr val="accent2">
                  <a:lumMod val="60000"/>
                  <a:lumOff val="40000"/>
                </a:schemeClr>
              </a:solidFill>
            </a:endParaRPr>
          </a:p>
        </p:txBody>
      </p:sp>
      <p:sp>
        <p:nvSpPr>
          <p:cNvPr id="69" name="CasellaDiTesto 68"/>
          <p:cNvSpPr txBox="1"/>
          <p:nvPr/>
        </p:nvSpPr>
        <p:spPr>
          <a:xfrm>
            <a:off x="2341640" y="763254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</a:rPr>
              <a:t> </a:t>
            </a:r>
            <a:r>
              <a:rPr lang="it-IT" sz="1100" b="1" dirty="0" smtClean="0">
                <a:solidFill>
                  <a:srgbClr val="FF0000"/>
                </a:solidFill>
              </a:rPr>
              <a:t>Zhang 2013</a:t>
            </a:r>
            <a:endParaRPr lang="it-IT" sz="11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96680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Shape 202"/>
          <p:cNvSpPr/>
          <p:nvPr/>
        </p:nvSpPr>
        <p:spPr>
          <a:xfrm>
            <a:off x="0" y="1439574"/>
            <a:ext cx="9038247" cy="1890593"/>
          </a:xfrm>
          <a:prstGeom prst="rect">
            <a:avLst/>
          </a:prstGeom>
          <a:gradFill>
            <a:gsLst>
              <a:gs pos="0">
                <a:srgbClr val="00586C"/>
              </a:gs>
              <a:gs pos="100000">
                <a:srgbClr val="000000"/>
              </a:gs>
            </a:gsLst>
          </a:gra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buFont typeface="Times New Roman" pitchFamily="18" charset="0"/>
              <a:buNone/>
              <a:defRPr sz="2600"/>
            </a:pPr>
            <a:endParaRPr sz="2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04" name="Shape 204"/>
          <p:cNvSpPr/>
          <p:nvPr/>
        </p:nvSpPr>
        <p:spPr>
          <a:xfrm>
            <a:off x="0" y="4509120"/>
            <a:ext cx="9144000" cy="234888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45716" tIns="45716" rIns="45716" bIns="45716"/>
          <a:lstStyle/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 smtClean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lang="it-IT"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EBF1DE"/>
                </a:solidFill>
                <a:latin typeface="Calibri"/>
                <a:ea typeface="Calibri"/>
                <a:cs typeface="Calibri"/>
                <a:sym typeface="Calibri"/>
              </a:defRPr>
            </a:pPr>
            <a:endParaRPr sz="2400" kern="0" dirty="0">
              <a:solidFill>
                <a:srgbClr val="EBF1DE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207" name="image62.jpg" descr="47tuc_salt.jpg"/>
          <p:cNvPicPr>
            <a:picLocks noChangeAspect="1"/>
          </p:cNvPicPr>
          <p:nvPr/>
        </p:nvPicPr>
        <p:blipFill>
          <a:blip r:embed="rId3">
            <a:extLst/>
          </a:blip>
          <a:stretch>
            <a:fillRect/>
          </a:stretch>
        </p:blipFill>
        <p:spPr>
          <a:xfrm>
            <a:off x="7373139" y="1486380"/>
            <a:ext cx="1603643" cy="1222540"/>
          </a:xfrm>
          <a:prstGeom prst="rect">
            <a:avLst/>
          </a:prstGeom>
          <a:ln w="12700">
            <a:miter lim="400000"/>
          </a:ln>
        </p:spPr>
      </p:pic>
      <p:pic>
        <p:nvPicPr>
          <p:cNvPr id="208" name="image63.jpg" descr="M101_hires_STScI-PRC2006-10a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90751" y="1717601"/>
            <a:ext cx="1384905" cy="1083039"/>
          </a:xfrm>
          <a:prstGeom prst="rect">
            <a:avLst/>
          </a:prstGeom>
          <a:ln w="12700">
            <a:miter lim="400000"/>
          </a:ln>
        </p:spPr>
      </p:pic>
      <p:sp>
        <p:nvSpPr>
          <p:cNvPr id="212" name="Shape 212"/>
          <p:cNvSpPr/>
          <p:nvPr/>
        </p:nvSpPr>
        <p:spPr>
          <a:xfrm>
            <a:off x="5047670" y="4457946"/>
            <a:ext cx="3484770" cy="415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6" tIns="45716" rIns="45716" bIns="45716">
            <a:spAutoFit/>
          </a:bodyPr>
          <a:lstStyle/>
          <a:p>
            <a:pPr defTabSz="457161" hangingPunct="0">
              <a:buFont typeface="Times New Roman" pitchFamily="18" charset="0"/>
              <a:buNone/>
              <a:defRPr sz="24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b="1" kern="0" dirty="0" err="1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Dynamical</a:t>
            </a:r>
            <a:r>
              <a:rPr lang="it-IT" sz="2100" b="1" kern="0" dirty="0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r>
              <a:rPr lang="it-IT" sz="2100" b="1" kern="0" dirty="0" err="1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interactions</a:t>
            </a:r>
            <a:r>
              <a:rPr sz="2100" b="1" kern="0" dirty="0" smtClean="0">
                <a:solidFill>
                  <a:srgbClr val="008000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endParaRPr sz="2100" b="1" kern="0" dirty="0">
              <a:solidFill>
                <a:srgbClr val="008000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</p:txBody>
      </p:sp>
      <p:sp>
        <p:nvSpPr>
          <p:cNvPr id="214" name="Shape 214"/>
          <p:cNvSpPr/>
          <p:nvPr/>
        </p:nvSpPr>
        <p:spPr>
          <a:xfrm rot="16200000">
            <a:off x="400841" y="-3360964"/>
            <a:ext cx="72128" cy="402132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none" lIns="35715" tIns="35715" rIns="35715" bIns="35715" anchor="ctr">
            <a:spAutoFit/>
          </a:bodyPr>
          <a:lstStyle>
            <a:lvl1pPr algn="l" defTabSz="457200">
              <a:lnSpc>
                <a:spcPts val="2800"/>
              </a:lnSpc>
              <a:defRPr sz="1200">
                <a:solidFill>
                  <a:srgbClr val="000000"/>
                </a:solidFill>
                <a:latin typeface="Times"/>
                <a:ea typeface="Times"/>
                <a:cs typeface="Times"/>
                <a:sym typeface="Times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kern="0"/>
              <a:t> </a:t>
            </a:r>
          </a:p>
        </p:txBody>
      </p:sp>
      <p:sp>
        <p:nvSpPr>
          <p:cNvPr id="221" name="Shape 221"/>
          <p:cNvSpPr/>
          <p:nvPr/>
        </p:nvSpPr>
        <p:spPr>
          <a:xfrm>
            <a:off x="3773453" y="4612141"/>
            <a:ext cx="621127" cy="711200"/>
          </a:xfrm>
          <a:prstGeom prst="rect">
            <a:avLst/>
          </a:prstGeom>
          <a:solidFill>
            <a:srgbClr val="FFFFFF"/>
          </a:soli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 defTabSz="410730" hangingPunct="0">
              <a:buFont typeface="Times New Roman" pitchFamily="18" charset="0"/>
              <a:buNone/>
              <a:defRPr sz="2600"/>
            </a:pPr>
            <a:endParaRPr sz="2600" kern="0">
              <a:solidFill>
                <a:srgbClr val="FFFFFF"/>
              </a:solidFill>
              <a:latin typeface="Helvetica Light"/>
              <a:ea typeface="Helvetica Light"/>
              <a:cs typeface="Helvetica Light"/>
              <a:sym typeface="Helvetica Light"/>
            </a:endParaRPr>
          </a:p>
        </p:txBody>
      </p:sp>
      <p:sp>
        <p:nvSpPr>
          <p:cNvPr id="228" name="Shape 228"/>
          <p:cNvSpPr/>
          <p:nvPr/>
        </p:nvSpPr>
        <p:spPr>
          <a:xfrm>
            <a:off x="3897946" y="334252"/>
            <a:ext cx="5953541" cy="748089"/>
          </a:xfrm>
          <a:prstGeom prst="rect">
            <a:avLst/>
          </a:prstGeom>
          <a:gradFill>
            <a:gsLst>
              <a:gs pos="0">
                <a:srgbClr val="A9A9A9"/>
              </a:gs>
              <a:gs pos="100000">
                <a:srgbClr val="000000"/>
              </a:gs>
            </a:gsLst>
            <a:lin ang="108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179927" tIns="179927" rIns="179927" bIns="179927">
            <a:spAutoFit/>
          </a:bodyPr>
          <a:lstStyle>
            <a:lvl1pPr algn="l" defTabSz="1300480">
              <a:spcBef>
                <a:spcPts val="2800"/>
              </a:spcBef>
              <a:tabLst>
                <a:tab pos="1295400" algn="l"/>
                <a:tab pos="2590800" algn="l"/>
                <a:tab pos="3898900" algn="l"/>
                <a:tab pos="5194300" algn="l"/>
                <a:tab pos="6502400" algn="l"/>
                <a:tab pos="7797800" algn="l"/>
                <a:tab pos="9080500" algn="l"/>
                <a:tab pos="10375900" algn="l"/>
                <a:tab pos="11684000" algn="l"/>
                <a:tab pos="12979400" algn="l"/>
                <a:tab pos="14274800" algn="l"/>
              </a:tabLst>
              <a:defRPr>
                <a:solidFill>
                  <a:srgbClr val="76D6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500" kern="0" dirty="0" err="1" smtClean="0">
                <a:solidFill>
                  <a:srgbClr val="F5E6D0"/>
                </a:solidFill>
              </a:rPr>
              <a:t>Where</a:t>
            </a:r>
            <a:r>
              <a:rPr lang="it-IT" sz="2500" kern="0" dirty="0" smtClean="0">
                <a:solidFill>
                  <a:srgbClr val="F5E6D0"/>
                </a:solidFill>
              </a:rPr>
              <a:t> do </a:t>
            </a:r>
            <a:r>
              <a:rPr lang="it-IT" sz="2500" kern="0" dirty="0" err="1" smtClean="0">
                <a:solidFill>
                  <a:srgbClr val="F5E6D0"/>
                </a:solidFill>
              </a:rPr>
              <a:t>black</a:t>
            </a:r>
            <a:r>
              <a:rPr lang="it-IT" sz="2500" kern="0" dirty="0" smtClean="0">
                <a:solidFill>
                  <a:srgbClr val="F5E6D0"/>
                </a:solidFill>
              </a:rPr>
              <a:t> </a:t>
            </a:r>
            <a:r>
              <a:rPr lang="it-IT" sz="2500" kern="0" dirty="0" err="1" smtClean="0">
                <a:solidFill>
                  <a:srgbClr val="F5E6D0"/>
                </a:solidFill>
              </a:rPr>
              <a:t>holes</a:t>
            </a:r>
            <a:r>
              <a:rPr lang="it-IT" sz="2500" kern="0" dirty="0" smtClean="0">
                <a:solidFill>
                  <a:srgbClr val="F5E6D0"/>
                </a:solidFill>
              </a:rPr>
              <a:t> </a:t>
            </a:r>
            <a:r>
              <a:rPr lang="it-IT" sz="2500" kern="0" dirty="0" err="1" smtClean="0">
                <a:solidFill>
                  <a:srgbClr val="F5E6D0"/>
                </a:solidFill>
              </a:rPr>
              <a:t>form</a:t>
            </a:r>
            <a:r>
              <a:rPr sz="2500" kern="0" dirty="0" smtClean="0">
                <a:solidFill>
                  <a:srgbClr val="F5E6D0"/>
                </a:solidFill>
              </a:rPr>
              <a:t>?</a:t>
            </a:r>
            <a:endParaRPr sz="2500" kern="0" dirty="0">
              <a:solidFill>
                <a:srgbClr val="F5E6D0"/>
              </a:solidFill>
            </a:endParaRPr>
          </a:p>
        </p:txBody>
      </p:sp>
      <p:sp>
        <p:nvSpPr>
          <p:cNvPr id="230" name="Shape 230"/>
          <p:cNvSpPr/>
          <p:nvPr/>
        </p:nvSpPr>
        <p:spPr>
          <a:xfrm>
            <a:off x="1547664" y="1691878"/>
            <a:ext cx="3165283" cy="1041624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5" tIns="35715" rIns="35715" bIns="35715" anchor="ctr">
            <a:spAutoFit/>
          </a:bodyPr>
          <a:lstStyle/>
          <a:p>
            <a:pPr defTabSz="410730" hangingPunct="0">
              <a:buFont typeface="Times New Roman" pitchFamily="18" charset="0"/>
              <a:buNone/>
              <a:defRPr sz="3000">
                <a:solidFill>
                  <a:srgbClr val="C8B0FD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Galaxy</a:t>
            </a:r>
            <a:r>
              <a:rPr lang="it-IT" sz="2100" kern="0" dirty="0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 </a:t>
            </a:r>
            <a:r>
              <a:rPr lang="it-IT" sz="2100" kern="0" dirty="0" err="1" smtClean="0">
                <a:solidFill>
                  <a:schemeClr val="accent1">
                    <a:lumMod val="40000"/>
                    <a:lumOff val="60000"/>
                  </a:schemeClr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field</a:t>
            </a:r>
            <a:endParaRPr sz="2100" kern="0" dirty="0">
              <a:solidFill>
                <a:schemeClr val="accent1">
                  <a:lumMod val="40000"/>
                  <a:lumOff val="60000"/>
                </a:schemeClr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 kpc, </a:t>
            </a: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10</a:t>
            </a:r>
            <a:r>
              <a:rPr sz="2100" kern="0" baseline="30533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10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lang="it-IT"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ars</a:t>
            </a:r>
            <a:endParaRPr sz="2100" kern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1" name="Shape 231"/>
          <p:cNvSpPr/>
          <p:nvPr/>
        </p:nvSpPr>
        <p:spPr>
          <a:xfrm>
            <a:off x="5035584" y="1624694"/>
            <a:ext cx="2895478" cy="1370564"/>
          </a:xfrm>
          <a:prstGeom prst="rect">
            <a:avLst/>
          </a:prstGeom>
          <a:ln w="12700">
            <a:noFill/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35715" tIns="35715" rIns="35715" bIns="35715" anchor="ctr">
            <a:spAutoFit/>
          </a:bodyPr>
          <a:lstStyle/>
          <a:p>
            <a:pPr algn="just" defTabSz="410730" hangingPunct="0">
              <a:buFont typeface="Times New Roman" pitchFamily="18" charset="0"/>
              <a:buNone/>
              <a:defRPr sz="30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Dense </a:t>
            </a:r>
            <a:r>
              <a:rPr lang="it-IT" sz="2100" kern="0" dirty="0" err="1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environment</a:t>
            </a:r>
            <a:endParaRPr sz="2100" kern="0" dirty="0">
              <a:solidFill>
                <a:srgbClr val="CCFFCC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algn="just" defTabSz="410730" hangingPunct="0">
              <a:buFont typeface="Times New Roman" pitchFamily="18" charset="0"/>
              <a:buNone/>
              <a:defRPr sz="3000">
                <a:solidFill>
                  <a:srgbClr val="FEBCD4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pPr>
            <a:r>
              <a:rPr lang="it-IT" sz="2100" kern="0" dirty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s</a:t>
            </a:r>
            <a:r>
              <a:rPr lang="it-IT" sz="2100" kern="0" dirty="0" smtClean="0">
                <a:solidFill>
                  <a:srgbClr val="CCFFCC"/>
                </a:solidFill>
                <a:latin typeface="American Typewriter"/>
                <a:ea typeface="American Typewriter"/>
                <a:cs typeface="American Typewriter"/>
                <a:sym typeface="American Typewriter"/>
              </a:rPr>
              <a:t>tar clusters</a:t>
            </a:r>
            <a:endParaRPr sz="2100" kern="0" dirty="0">
              <a:solidFill>
                <a:srgbClr val="CCFFCC"/>
              </a:solidFill>
              <a:latin typeface="American Typewriter"/>
              <a:ea typeface="American Typewriter"/>
              <a:cs typeface="American Typewriter"/>
              <a:sym typeface="American Typewriter"/>
            </a:endParaRP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R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1-10 pc, </a:t>
            </a:r>
          </a:p>
          <a:p>
            <a:pPr defTabSz="457161" hangingPunct="0">
              <a:buFont typeface="Times New Roman" pitchFamily="18" charset="0"/>
              <a:buNone/>
              <a:defRPr sz="3000">
                <a:latin typeface="Calibri"/>
                <a:ea typeface="Calibri"/>
                <a:cs typeface="Calibri"/>
                <a:sym typeface="Calibri"/>
              </a:defRPr>
            </a:pP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N </a:t>
            </a:r>
            <a:r>
              <a:rPr sz="2100" kern="0" dirty="0">
                <a:solidFill>
                  <a:srgbClr val="FFFFFF"/>
                </a:solidFill>
                <a:latin typeface="Courier New"/>
                <a:ea typeface="Courier New"/>
                <a:cs typeface="Courier New"/>
                <a:sym typeface="Courier New"/>
              </a:rPr>
              <a:t>~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10</a:t>
            </a:r>
            <a:r>
              <a:rPr sz="2100" kern="0" baseline="30533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3-7</a:t>
            </a:r>
            <a:r>
              <a:rPr sz="2100" kern="0" dirty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 </a:t>
            </a:r>
            <a:r>
              <a:rPr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st</a:t>
            </a:r>
            <a:r>
              <a:rPr lang="it-IT" sz="2100" kern="0" dirty="0" smtClean="0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rPr>
              <a:t>ars</a:t>
            </a:r>
            <a:endParaRPr sz="2100" kern="0" dirty="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3" name="Shape 233"/>
          <p:cNvSpPr/>
          <p:nvPr/>
        </p:nvSpPr>
        <p:spPr>
          <a:xfrm>
            <a:off x="2218263" y="3582960"/>
            <a:ext cx="7602312" cy="748089"/>
          </a:xfrm>
          <a:prstGeom prst="rect">
            <a:avLst/>
          </a:prstGeom>
          <a:gradFill>
            <a:gsLst>
              <a:gs pos="0">
                <a:srgbClr val="A9A9A9"/>
              </a:gs>
              <a:gs pos="100000">
                <a:srgbClr val="000000"/>
              </a:gs>
            </a:gsLst>
            <a:lin ang="10800000"/>
          </a:gradFill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179927" tIns="179927" rIns="179927" bIns="179927">
            <a:spAutoFit/>
          </a:bodyPr>
          <a:lstStyle>
            <a:lvl1pPr algn="l" defTabSz="1300480">
              <a:spcBef>
                <a:spcPts val="2800"/>
              </a:spcBef>
              <a:tabLst>
                <a:tab pos="1295400" algn="l"/>
                <a:tab pos="2590800" algn="l"/>
                <a:tab pos="3898900" algn="l"/>
                <a:tab pos="5194300" algn="l"/>
                <a:tab pos="6502400" algn="l"/>
                <a:tab pos="7797800" algn="l"/>
                <a:tab pos="9080500" algn="l"/>
                <a:tab pos="10375900" algn="l"/>
                <a:tab pos="11684000" algn="l"/>
                <a:tab pos="12979400" algn="l"/>
                <a:tab pos="14274800" algn="l"/>
              </a:tabLst>
              <a:defRPr>
                <a:solidFill>
                  <a:srgbClr val="76D6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How do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they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form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binary</a:t>
            </a:r>
            <a:r>
              <a:rPr lang="it-IT"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 </a:t>
            </a:r>
            <a:r>
              <a:rPr lang="it-IT" sz="2500" kern="0" dirty="0" err="1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systems</a:t>
            </a:r>
            <a:r>
              <a:rPr sz="2500" kern="0" dirty="0" smtClean="0">
                <a:solidFill>
                  <a:schemeClr val="accent4">
                    <a:lumMod val="20000"/>
                    <a:lumOff val="80000"/>
                  </a:schemeClr>
                </a:solidFill>
              </a:rPr>
              <a:t>?</a:t>
            </a:r>
            <a:endParaRPr sz="2500" kern="0" dirty="0">
              <a:solidFill>
                <a:schemeClr val="accent4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33" name="Immagine 32" descr="Schermata 2016-03-07 alle 11.32.30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20073" y="4831579"/>
            <a:ext cx="2688651" cy="1875922"/>
          </a:xfrm>
          <a:prstGeom prst="rect">
            <a:avLst/>
          </a:prstGeom>
        </p:spPr>
      </p:pic>
      <p:pic>
        <p:nvPicPr>
          <p:cNvPr id="34" name="Immagine 33" descr="sistema_binario_isolato_v2.tif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16200000">
            <a:off x="1079612" y="4117352"/>
            <a:ext cx="1944216" cy="3312368"/>
          </a:xfrm>
          <a:prstGeom prst="rect">
            <a:avLst/>
          </a:prstGeom>
        </p:spPr>
      </p:pic>
      <p:sp>
        <p:nvSpPr>
          <p:cNvPr id="232" name="Shape 232"/>
          <p:cNvSpPr/>
          <p:nvPr/>
        </p:nvSpPr>
        <p:spPr>
          <a:xfrm>
            <a:off x="121784" y="4510430"/>
            <a:ext cx="3946160" cy="41549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wrap="square" lIns="45716" tIns="45716" rIns="45716" bIns="45716">
            <a:spAutoFit/>
          </a:bodyPr>
          <a:lstStyle>
            <a:lvl1pPr algn="l" defTabSz="650240">
              <a:defRPr sz="2400">
                <a:solidFill>
                  <a:srgbClr val="A138FF"/>
                </a:solidFill>
                <a:latin typeface="American Typewriter"/>
                <a:ea typeface="American Typewriter"/>
                <a:cs typeface="American Typewriter"/>
                <a:sym typeface="American Typewriter"/>
              </a:defRPr>
            </a:lvl1pPr>
          </a:lstStyle>
          <a:p>
            <a:pPr hangingPunct="0">
              <a:buFont typeface="Times New Roman" pitchFamily="18" charset="0"/>
              <a:buNone/>
            </a:pPr>
            <a:r>
              <a:rPr lang="it-IT" sz="2100" b="1" kern="0" dirty="0" err="1" smtClean="0">
                <a:solidFill>
                  <a:srgbClr val="0000FF"/>
                </a:solidFill>
              </a:rPr>
              <a:t>Isolated</a:t>
            </a:r>
            <a:r>
              <a:rPr lang="it-IT" sz="2100" b="1" kern="0" dirty="0" smtClean="0">
                <a:solidFill>
                  <a:srgbClr val="0000FF"/>
                </a:solidFill>
              </a:rPr>
              <a:t> </a:t>
            </a:r>
            <a:r>
              <a:rPr lang="it-IT" sz="2100" b="1" kern="0" dirty="0" err="1" smtClean="0">
                <a:solidFill>
                  <a:srgbClr val="0000FF"/>
                </a:solidFill>
              </a:rPr>
              <a:t>binary</a:t>
            </a:r>
            <a:endParaRPr sz="2100" b="1" kern="0" dirty="0">
              <a:solidFill>
                <a:srgbClr val="0000FF"/>
              </a:solidFill>
            </a:endParaRPr>
          </a:p>
        </p:txBody>
      </p:sp>
      <p:sp>
        <p:nvSpPr>
          <p:cNvPr id="2" name="Rettangolo 1"/>
          <p:cNvSpPr/>
          <p:nvPr/>
        </p:nvSpPr>
        <p:spPr>
          <a:xfrm>
            <a:off x="1808122" y="6403313"/>
            <a:ext cx="2946089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See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e.g. </a:t>
            </a:r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Belczynsky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400" b="1" dirty="0">
                <a:solidFill>
                  <a:prstClr val="black"/>
                </a:solidFill>
                <a:latin typeface="Calibri"/>
              </a:rPr>
              <a:t>arXiv:1602.04531</a:t>
            </a:r>
            <a:endParaRPr lang="it-IT" sz="1400" dirty="0"/>
          </a:p>
        </p:txBody>
      </p:sp>
      <p:sp>
        <p:nvSpPr>
          <p:cNvPr id="17" name="Rettangolo 16"/>
          <p:cNvSpPr/>
          <p:nvPr/>
        </p:nvSpPr>
        <p:spPr>
          <a:xfrm>
            <a:off x="7060376" y="6479959"/>
            <a:ext cx="1967205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See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e.g. </a:t>
            </a:r>
            <a:r>
              <a:rPr lang="it-IT" sz="1400" b="1" dirty="0" err="1" smtClean="0">
                <a:solidFill>
                  <a:prstClr val="black"/>
                </a:solidFill>
                <a:latin typeface="Calibri"/>
              </a:rPr>
              <a:t>Ziosi</a:t>
            </a:r>
            <a:r>
              <a:rPr lang="it-IT" sz="1400" b="1" dirty="0" smtClean="0">
                <a:solidFill>
                  <a:prstClr val="black"/>
                </a:solidFill>
                <a:latin typeface="Calibri"/>
              </a:rPr>
              <a:t> et al. 2014</a:t>
            </a:r>
            <a:endParaRPr lang="it-IT" sz="1400" dirty="0"/>
          </a:p>
        </p:txBody>
      </p:sp>
      <p:sp>
        <p:nvSpPr>
          <p:cNvPr id="22" name="Shape 202"/>
          <p:cNvSpPr/>
          <p:nvPr/>
        </p:nvSpPr>
        <p:spPr>
          <a:xfrm>
            <a:off x="294824" y="4942859"/>
            <a:ext cx="8614231" cy="1844883"/>
          </a:xfrm>
          <a:prstGeom prst="rect">
            <a:avLst/>
          </a:prstGeom>
          <a:gradFill>
            <a:gsLst>
              <a:gs pos="0">
                <a:srgbClr val="00586C"/>
              </a:gs>
              <a:gs pos="100000">
                <a:srgbClr val="000000"/>
              </a:gs>
            </a:gsLst>
          </a:gradFill>
          <a:ln w="12700">
            <a:miter lim="400000"/>
          </a:ln>
        </p:spPr>
        <p:txBody>
          <a:bodyPr lIns="35715" tIns="35715" rIns="35715" bIns="35715" anchor="ctr"/>
          <a:lstStyle/>
          <a:p>
            <a:pPr algn="ctr"/>
            <a:r>
              <a:rPr lang="it-IT" sz="2200" dirty="0" err="1">
                <a:latin typeface="Chalkduster"/>
                <a:cs typeface="Chalkduster"/>
              </a:rPr>
              <a:t>Crucial</a:t>
            </a:r>
            <a:r>
              <a:rPr lang="it-IT" sz="2200" dirty="0">
                <a:latin typeface="Chalkduster"/>
                <a:cs typeface="Chalkduster"/>
              </a:rPr>
              <a:t>: </a:t>
            </a:r>
            <a:r>
              <a:rPr lang="it-IT" sz="2200" dirty="0" err="1">
                <a:latin typeface="Chalkduster"/>
                <a:cs typeface="Chalkduster"/>
              </a:rPr>
              <a:t>identify</a:t>
            </a:r>
            <a:r>
              <a:rPr lang="it-IT" sz="2200" dirty="0">
                <a:latin typeface="Chalkduster"/>
                <a:cs typeface="Chalkduster"/>
              </a:rPr>
              <a:t> the </a:t>
            </a:r>
            <a:r>
              <a:rPr lang="it-IT" sz="2200" b="1" dirty="0" err="1">
                <a:latin typeface="Chalkduster"/>
                <a:cs typeface="Chalkduster"/>
              </a:rPr>
              <a:t>host</a:t>
            </a:r>
            <a:r>
              <a:rPr lang="it-IT" sz="2200" b="1" dirty="0">
                <a:latin typeface="Chalkduster"/>
                <a:cs typeface="Chalkduster"/>
              </a:rPr>
              <a:t> </a:t>
            </a:r>
            <a:r>
              <a:rPr lang="it-IT" sz="2200" b="1" dirty="0" err="1">
                <a:latin typeface="Chalkduster"/>
                <a:cs typeface="Chalkduster"/>
              </a:rPr>
              <a:t>galaxy</a:t>
            </a:r>
            <a:r>
              <a:rPr lang="it-IT" sz="2200" b="1" dirty="0">
                <a:latin typeface="Chalkduster"/>
                <a:cs typeface="Chalkduster"/>
              </a:rPr>
              <a:t> </a:t>
            </a:r>
            <a:r>
              <a:rPr lang="it-IT" sz="2200" dirty="0">
                <a:latin typeface="Chalkduster"/>
                <a:cs typeface="Chalkduster"/>
              </a:rPr>
              <a:t>and</a:t>
            </a:r>
            <a:r>
              <a:rPr lang="it-IT" sz="2200" b="1" dirty="0">
                <a:latin typeface="Chalkduster"/>
                <a:cs typeface="Chalkduster"/>
              </a:rPr>
              <a:t> </a:t>
            </a:r>
            <a:endParaRPr lang="it-IT" sz="2200" b="1" dirty="0" smtClean="0">
              <a:latin typeface="Chalkduster"/>
              <a:cs typeface="Chalkduster"/>
            </a:endParaRPr>
          </a:p>
          <a:p>
            <a:pPr algn="ctr"/>
            <a:r>
              <a:rPr lang="it-IT" sz="2200" b="1" dirty="0" err="1" smtClean="0">
                <a:latin typeface="Chalkduster"/>
                <a:cs typeface="Chalkduster"/>
              </a:rPr>
              <a:t>study</a:t>
            </a:r>
            <a:r>
              <a:rPr lang="it-IT" sz="2200" b="1" dirty="0" smtClean="0">
                <a:latin typeface="Chalkduster"/>
                <a:cs typeface="Chalkduster"/>
              </a:rPr>
              <a:t> </a:t>
            </a:r>
            <a:r>
              <a:rPr lang="it-IT" sz="2200" b="1" dirty="0">
                <a:latin typeface="Chalkduster"/>
                <a:cs typeface="Chalkduster"/>
              </a:rPr>
              <a:t>the GW source </a:t>
            </a:r>
            <a:r>
              <a:rPr lang="it-IT" sz="2200" b="1" dirty="0" err="1" smtClean="0">
                <a:latin typeface="Chalkduster"/>
                <a:cs typeface="Chalkduster"/>
              </a:rPr>
              <a:t>environment</a:t>
            </a:r>
            <a:r>
              <a:rPr lang="it-IT" sz="2200" b="1" dirty="0" smtClean="0">
                <a:latin typeface="Chalkduster"/>
                <a:cs typeface="Chalkduster"/>
              </a:rPr>
              <a:t>  </a:t>
            </a:r>
            <a:endParaRPr lang="it-IT" sz="2200" dirty="0"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8190427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/>
    </mc:Choice>
    <mc:Fallback xmlns="">
      <p:transition xmlns:p14="http://schemas.microsoft.com/office/powerpoint/2010/main" advClick="0"/>
    </mc:Fallback>
  </mc:AlternateContent>
  <p:timing>
    <p:tnLst>
      <p:par>
        <p:cTn xmlns:p14="http://schemas.microsoft.com/office/powerpoint/2010/main" id="1" dur="indefinite" restart="never" fill="hold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ttangolo 3"/>
          <p:cNvSpPr/>
          <p:nvPr/>
        </p:nvSpPr>
        <p:spPr>
          <a:xfrm>
            <a:off x="1823729" y="203818"/>
            <a:ext cx="5788764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2400" dirty="0">
                <a:solidFill>
                  <a:srgbClr val="FFFFFF"/>
                </a:solidFill>
                <a:latin typeface="Chalkduster"/>
                <a:cs typeface="Chalkduster"/>
              </a:rPr>
              <a:t>Large </a:t>
            </a:r>
            <a:r>
              <a:rPr lang="it-IT" sz="2400" dirty="0" err="1">
                <a:solidFill>
                  <a:srgbClr val="FFFFFF"/>
                </a:solidFill>
                <a:latin typeface="Chalkduster"/>
                <a:cs typeface="Chalkduster"/>
              </a:rPr>
              <a:t>Synoptic</a:t>
            </a:r>
            <a:r>
              <a:rPr lang="it-IT" sz="2400" dirty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>
                <a:solidFill>
                  <a:srgbClr val="FFFFFF"/>
                </a:solidFill>
                <a:latin typeface="Chalkduster"/>
                <a:cs typeface="Chalkduster"/>
              </a:rPr>
              <a:t>Survey</a:t>
            </a:r>
            <a:r>
              <a:rPr lang="it-IT" sz="2400" dirty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>
                <a:solidFill>
                  <a:srgbClr val="FFFFFF"/>
                </a:solidFill>
                <a:latin typeface="Chalkduster"/>
                <a:cs typeface="Chalkduster"/>
              </a:rPr>
              <a:t>Telescope</a:t>
            </a:r>
            <a:endParaRPr lang="it-IT" sz="24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5" name="Immagine 4" descr="LSST_web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3920" y="4733967"/>
            <a:ext cx="2274991" cy="853755"/>
          </a:xfrm>
          <a:prstGeom prst="rect">
            <a:avLst/>
          </a:prstGeom>
        </p:spPr>
      </p:pic>
      <p:pic>
        <p:nvPicPr>
          <p:cNvPr id="7" name="Immagine 6" descr="Schermata 2016-07-08 alle 18.10.17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593" y="906418"/>
            <a:ext cx="3180812" cy="2599703"/>
          </a:xfrm>
          <a:prstGeom prst="rect">
            <a:avLst/>
          </a:prstGeom>
        </p:spPr>
      </p:pic>
      <p:pic>
        <p:nvPicPr>
          <p:cNvPr id="8" name="Immagine 7" descr="Schermata 2016-07-08 alle 18.10.33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84375" y="906418"/>
            <a:ext cx="3292958" cy="2599703"/>
          </a:xfrm>
          <a:prstGeom prst="rect">
            <a:avLst/>
          </a:prstGeom>
        </p:spPr>
      </p:pic>
      <p:pic>
        <p:nvPicPr>
          <p:cNvPr id="10" name="Immagine 9" descr="Schermata 2016-07-08 alle 18.11.03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16697" y="3832003"/>
            <a:ext cx="3185249" cy="2482990"/>
          </a:xfrm>
          <a:prstGeom prst="rect">
            <a:avLst/>
          </a:prstGeom>
        </p:spPr>
      </p:pic>
      <p:pic>
        <p:nvPicPr>
          <p:cNvPr id="12" name="Immagine 11" descr="Schermata 2016-07-08 alle 18.10.44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17386" y="3832003"/>
            <a:ext cx="3142913" cy="2479955"/>
          </a:xfrm>
          <a:prstGeom prst="rect">
            <a:avLst/>
          </a:prstGeom>
        </p:spPr>
      </p:pic>
      <p:sp>
        <p:nvSpPr>
          <p:cNvPr id="13" name="CasellaDiTesto 12"/>
          <p:cNvSpPr txBox="1"/>
          <p:nvPr/>
        </p:nvSpPr>
        <p:spPr>
          <a:xfrm>
            <a:off x="4502243" y="3832003"/>
            <a:ext cx="1280464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endParaRPr lang="it-IT" sz="1400" b="1" dirty="0"/>
          </a:p>
        </p:txBody>
      </p:sp>
      <p:sp>
        <p:nvSpPr>
          <p:cNvPr id="14" name="CasellaDiTesto 13"/>
          <p:cNvSpPr txBox="1"/>
          <p:nvPr/>
        </p:nvSpPr>
        <p:spPr>
          <a:xfrm>
            <a:off x="3482510" y="4254634"/>
            <a:ext cx="1789360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400" b="1" dirty="0" smtClean="0"/>
              <a:t>Stratta et al in </a:t>
            </a:r>
            <a:r>
              <a:rPr lang="it-IT" sz="1400" b="1" dirty="0" err="1" smtClean="0"/>
              <a:t>prep</a:t>
            </a:r>
            <a:r>
              <a:rPr lang="it-IT" sz="1400" b="1" dirty="0" smtClean="0"/>
              <a:t>.</a:t>
            </a:r>
            <a:endParaRPr lang="it-IT" sz="1400" b="1" dirty="0"/>
          </a:p>
        </p:txBody>
      </p:sp>
      <p:sp>
        <p:nvSpPr>
          <p:cNvPr id="15" name="Rettangolo 14"/>
          <p:cNvSpPr/>
          <p:nvPr/>
        </p:nvSpPr>
        <p:spPr>
          <a:xfrm>
            <a:off x="6535053" y="1079614"/>
            <a:ext cx="2582966" cy="19697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b="1" dirty="0">
                <a:solidFill>
                  <a:srgbClr val="3EB8FF"/>
                </a:solidFill>
              </a:rPr>
              <a:t>LSST </a:t>
            </a:r>
            <a:endParaRPr lang="it-IT" sz="2200" b="1" dirty="0" smtClean="0">
              <a:solidFill>
                <a:srgbClr val="3EB8FF"/>
              </a:solidFill>
            </a:endParaRPr>
          </a:p>
          <a:p>
            <a:r>
              <a:rPr lang="it-IT" sz="2000" b="1" dirty="0" err="1" smtClean="0">
                <a:solidFill>
                  <a:srgbClr val="FFFFFF"/>
                </a:solidFill>
              </a:rPr>
              <a:t>deep</a:t>
            </a:r>
            <a:r>
              <a:rPr lang="it-IT" sz="2000" b="1" dirty="0">
                <a:solidFill>
                  <a:srgbClr val="FFFFFF"/>
                </a:solidFill>
              </a:rPr>
              <a:t>-wide multi-</a:t>
            </a:r>
            <a:r>
              <a:rPr lang="it-IT" sz="2000" b="1" dirty="0" err="1">
                <a:solidFill>
                  <a:srgbClr val="FFFFFF"/>
                </a:solidFill>
              </a:rPr>
              <a:t>filter</a:t>
            </a:r>
            <a:endParaRPr lang="it-IT" sz="2000" b="1" dirty="0">
              <a:solidFill>
                <a:srgbClr val="FFFFFF"/>
              </a:solidFill>
            </a:endParaRPr>
          </a:p>
          <a:p>
            <a:r>
              <a:rPr lang="it-IT" sz="2000" b="1" dirty="0" err="1">
                <a:solidFill>
                  <a:srgbClr val="FFFFFF"/>
                </a:solidFill>
              </a:rPr>
              <a:t>o</a:t>
            </a:r>
            <a:r>
              <a:rPr lang="it-IT" sz="2000" b="1" dirty="0" err="1" smtClean="0">
                <a:solidFill>
                  <a:srgbClr val="FFFFFF"/>
                </a:solidFill>
              </a:rPr>
              <a:t>bservations</a:t>
            </a:r>
            <a:r>
              <a:rPr lang="it-IT" sz="2000" b="1" dirty="0" smtClean="0">
                <a:solidFill>
                  <a:srgbClr val="FFFFFF"/>
                </a:solidFill>
              </a:rPr>
              <a:t> </a:t>
            </a:r>
            <a:r>
              <a:rPr lang="it-IT" sz="2000" b="1" dirty="0" smtClean="0">
                <a:solidFill>
                  <a:srgbClr val="FFFFFF"/>
                </a:solidFill>
                <a:sym typeface="Wingdings"/>
              </a:rPr>
              <a:t></a:t>
            </a:r>
            <a:r>
              <a:rPr lang="it-IT" sz="2000" b="1" dirty="0" smtClean="0">
                <a:solidFill>
                  <a:srgbClr val="FFFFFF"/>
                </a:solidFill>
              </a:rPr>
              <a:t> </a:t>
            </a:r>
            <a:r>
              <a:rPr lang="it-IT" sz="2000" b="1" dirty="0" err="1">
                <a:solidFill>
                  <a:srgbClr val="FFFFFF"/>
                </a:solidFill>
              </a:rPr>
              <a:t>enable</a:t>
            </a:r>
            <a:r>
              <a:rPr lang="it-IT" sz="2000" b="1" dirty="0">
                <a:solidFill>
                  <a:srgbClr val="FFFFFF"/>
                </a:solidFill>
              </a:rPr>
              <a:t> to </a:t>
            </a:r>
            <a:r>
              <a:rPr lang="it-IT" sz="2000" b="1" dirty="0" err="1">
                <a:solidFill>
                  <a:srgbClr val="FFFFFF"/>
                </a:solidFill>
              </a:rPr>
              <a:t>discover</a:t>
            </a:r>
            <a:endParaRPr lang="it-IT" sz="2000" b="1" dirty="0">
              <a:solidFill>
                <a:srgbClr val="FFFFFF"/>
              </a:solidFill>
            </a:endParaRPr>
          </a:p>
          <a:p>
            <a:r>
              <a:rPr lang="it-IT" sz="2000" b="1" dirty="0">
                <a:solidFill>
                  <a:srgbClr val="FFFFFF"/>
                </a:solidFill>
              </a:rPr>
              <a:t>and </a:t>
            </a:r>
            <a:r>
              <a:rPr lang="it-IT" sz="2000" b="1" dirty="0" err="1">
                <a:solidFill>
                  <a:srgbClr val="FFFFFF"/>
                </a:solidFill>
              </a:rPr>
              <a:t>characterize</a:t>
            </a:r>
            <a:r>
              <a:rPr lang="it-IT" sz="2000" b="1" dirty="0">
                <a:solidFill>
                  <a:srgbClr val="FFFFFF"/>
                </a:solidFill>
              </a:rPr>
              <a:t> the </a:t>
            </a:r>
            <a:r>
              <a:rPr lang="it-IT" sz="2000" b="1" dirty="0" smtClean="0">
                <a:solidFill>
                  <a:srgbClr val="FFFFFF"/>
                </a:solidFill>
              </a:rPr>
              <a:t>EM </a:t>
            </a:r>
            <a:r>
              <a:rPr lang="it-IT" sz="2000" b="1" dirty="0" err="1" smtClean="0">
                <a:solidFill>
                  <a:srgbClr val="FFFFFF"/>
                </a:solidFill>
              </a:rPr>
              <a:t>counterparts</a:t>
            </a:r>
            <a:endParaRPr lang="it-IT" sz="20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544991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ttangolo 21"/>
          <p:cNvSpPr/>
          <p:nvPr/>
        </p:nvSpPr>
        <p:spPr>
          <a:xfrm>
            <a:off x="1192390" y="4923081"/>
            <a:ext cx="7967851" cy="186204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342900" indent="-342900" defTabSz="913832">
              <a:buFont typeface="Wingdings" charset="0"/>
              <a:buChar char="à"/>
              <a:defRPr/>
            </a:pP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To confirm the short </a:t>
            </a:r>
            <a:r>
              <a:rPr lang="en-US" sz="1900" b="1" kern="0" dirty="0">
                <a:solidFill>
                  <a:prstClr val="white"/>
                </a:solidFill>
                <a:latin typeface="Arial"/>
                <a:cs typeface="Arial"/>
              </a:rPr>
              <a:t>GRB </a:t>
            </a: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progenitor</a:t>
            </a:r>
          </a:p>
          <a:p>
            <a:pPr marL="342900" indent="-342900" defTabSz="913832">
              <a:buFont typeface="Wingdings" charset="0"/>
              <a:buChar char="à"/>
              <a:defRPr/>
            </a:pPr>
            <a:endParaRPr lang="en-US" sz="500" b="1" kern="0" dirty="0" smtClean="0">
              <a:solidFill>
                <a:prstClr val="white"/>
              </a:solidFill>
              <a:latin typeface="Arial"/>
              <a:cs typeface="Arial"/>
            </a:endParaRPr>
          </a:p>
          <a:p>
            <a:pPr marL="342900" indent="-342900" defTabSz="913832">
              <a:buFont typeface="Wingdings" charset="0"/>
              <a:buChar char="à"/>
              <a:defRPr/>
            </a:pP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To probe </a:t>
            </a:r>
            <a:r>
              <a:rPr lang="en-US" sz="1900" b="1" kern="0" dirty="0">
                <a:solidFill>
                  <a:prstClr val="white"/>
                </a:solidFill>
                <a:latin typeface="Arial"/>
                <a:cs typeface="Arial"/>
              </a:rPr>
              <a:t>geometry of the systems and emission </a:t>
            </a: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models</a:t>
            </a:r>
          </a:p>
          <a:p>
            <a:pPr marL="342900" indent="-342900" defTabSz="913832">
              <a:buFont typeface="Wingdings" charset="0"/>
              <a:buChar char="à"/>
              <a:defRPr/>
            </a:pPr>
            <a:endParaRPr lang="en-US" sz="500" b="1" kern="0" dirty="0">
              <a:solidFill>
                <a:srgbClr val="003366"/>
              </a:solidFill>
              <a:latin typeface="Arial"/>
              <a:cs typeface="Arial"/>
            </a:endParaRPr>
          </a:p>
          <a:p>
            <a:pPr marL="342900" indent="-342900" defTabSz="913832">
              <a:buFont typeface="Wingdings" charset="0"/>
              <a:buChar char="à"/>
              <a:defRPr/>
            </a:pP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To probe birth </a:t>
            </a:r>
            <a:r>
              <a:rPr lang="en-US" sz="1900" b="1" kern="0" dirty="0">
                <a:solidFill>
                  <a:prstClr val="white"/>
                </a:solidFill>
                <a:latin typeface="Arial"/>
                <a:cs typeface="Arial"/>
              </a:rPr>
              <a:t>and evolution of compact </a:t>
            </a: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objects</a:t>
            </a:r>
          </a:p>
          <a:p>
            <a:pPr marL="342900" indent="-342900" defTabSz="913832">
              <a:buFont typeface="Wingdings" charset="0"/>
              <a:buChar char="à"/>
              <a:defRPr/>
            </a:pPr>
            <a:endParaRPr lang="en-US" sz="500" b="1" kern="0" dirty="0" smtClean="0">
              <a:solidFill>
                <a:prstClr val="white"/>
              </a:solidFill>
              <a:latin typeface="Arial"/>
              <a:cs typeface="Arial"/>
            </a:endParaRPr>
          </a:p>
          <a:p>
            <a:pPr marL="342900" indent="-342900" defTabSz="913832">
              <a:buFont typeface="Wingdings" charset="0"/>
              <a:buChar char="à"/>
              <a:defRPr/>
            </a:pP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To investigate the origin of the heavy elements in the Universe</a:t>
            </a:r>
          </a:p>
          <a:p>
            <a:pPr marL="342900" indent="-342900" defTabSz="913832">
              <a:buFont typeface="Wingdings" charset="0"/>
              <a:buChar char="à"/>
              <a:defRPr/>
            </a:pPr>
            <a:endParaRPr lang="en-US" sz="500" b="1" kern="0" dirty="0" smtClean="0">
              <a:solidFill>
                <a:prstClr val="white"/>
              </a:solidFill>
              <a:latin typeface="Arial"/>
              <a:cs typeface="Arial"/>
            </a:endParaRPr>
          </a:p>
          <a:p>
            <a:pPr defTabSz="913832">
              <a:defRPr/>
            </a:pP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  <a:sym typeface="Wingdings"/>
              </a:rPr>
              <a:t> </a:t>
            </a:r>
            <a:r>
              <a:rPr lang="en-US" sz="1900" b="1" kern="0" dirty="0" smtClean="0">
                <a:solidFill>
                  <a:prstClr val="white"/>
                </a:solidFill>
                <a:latin typeface="Arial"/>
                <a:cs typeface="Arial"/>
              </a:rPr>
              <a:t>To probe </a:t>
            </a:r>
            <a:r>
              <a:rPr lang="en-US" sz="1900" b="1" kern="0" dirty="0">
                <a:solidFill>
                  <a:prstClr val="white"/>
                </a:solidFill>
                <a:latin typeface="Arial"/>
                <a:cs typeface="Arial"/>
              </a:rPr>
              <a:t>the NS equation of state </a:t>
            </a:r>
          </a:p>
        </p:txBody>
      </p:sp>
      <p:pic>
        <p:nvPicPr>
          <p:cNvPr id="45" name="Immagine 44" descr="vla_panorama_lo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053141" y="-13498"/>
            <a:ext cx="2088232" cy="729302"/>
          </a:xfrm>
          <a:prstGeom prst="rect">
            <a:avLst/>
          </a:prstGeom>
        </p:spPr>
      </p:pic>
      <p:pic>
        <p:nvPicPr>
          <p:cNvPr id="47" name="Immagine 46" descr="_41534128_swift_nasa_203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8294723" y="732737"/>
            <a:ext cx="865518" cy="648072"/>
          </a:xfrm>
          <a:prstGeom prst="rect">
            <a:avLst/>
          </a:prstGeom>
        </p:spPr>
      </p:pic>
      <p:pic>
        <p:nvPicPr>
          <p:cNvPr id="48" name="Immagine 47" descr="quest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8500752" y="1403900"/>
            <a:ext cx="659489" cy="565657"/>
          </a:xfrm>
          <a:prstGeom prst="rect">
            <a:avLst/>
          </a:prstGeom>
        </p:spPr>
      </p:pic>
      <p:pic>
        <p:nvPicPr>
          <p:cNvPr id="51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" y="4916216"/>
            <a:ext cx="692654" cy="577283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53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0" y="5493499"/>
            <a:ext cx="940454" cy="63985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50" name="Picture 9"/>
          <p:cNvPicPr>
            <a:picLocks noChangeAspect="1" noChangeArrowheads="1"/>
          </p:cNvPicPr>
          <p:nvPr/>
        </p:nvPicPr>
        <p:blipFill rotWithShape="1">
          <a:blip r:embed="rId8" cstate="print"/>
          <a:srcRect t="7800" r="7941"/>
          <a:stretch/>
        </p:blipFill>
        <p:spPr bwMode="auto">
          <a:xfrm>
            <a:off x="0" y="6133351"/>
            <a:ext cx="1152127" cy="729362"/>
          </a:xfrm>
          <a:prstGeom prst="rect">
            <a:avLst/>
          </a:prstGeom>
          <a:solidFill>
            <a:schemeClr val="tx1">
              <a:lumMod val="50000"/>
            </a:scheme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/>
        </p:spPr>
      </p:pic>
      <p:sp>
        <p:nvSpPr>
          <p:cNvPr id="3" name="CasellaDiTesto 2"/>
          <p:cNvSpPr txBox="1"/>
          <p:nvPr/>
        </p:nvSpPr>
        <p:spPr>
          <a:xfrm>
            <a:off x="671094" y="1547674"/>
            <a:ext cx="3354852" cy="2862322"/>
          </a:xfrm>
          <a:prstGeom prst="rect">
            <a:avLst/>
          </a:prstGeom>
          <a:solidFill>
            <a:schemeClr val="bg1"/>
          </a:solidFill>
          <a:ln w="57150" cmpd="sng">
            <a:solidFill>
              <a:srgbClr val="3366FF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Mass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Spins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Eccentricity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NS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compactness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and 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tidal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deformability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System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orientations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Luminosity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distance</a:t>
            </a:r>
            <a:endParaRPr lang="it-IT" sz="2000" dirty="0" smtClean="0">
              <a:solidFill>
                <a:srgbClr val="000090"/>
              </a:solidFill>
              <a:latin typeface="Calibri"/>
            </a:endParaRPr>
          </a:p>
          <a:p>
            <a:endParaRPr lang="it-IT" sz="1000" dirty="0" smtClean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Compact 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object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b</a:t>
            </a:r>
            <a:r>
              <a:rPr lang="it-IT" sz="2000" dirty="0" err="1" smtClean="0">
                <a:solidFill>
                  <a:srgbClr val="000090"/>
                </a:solidFill>
                <a:latin typeface="Calibri"/>
              </a:rPr>
              <a:t>inary</a:t>
            </a:r>
            <a:r>
              <a:rPr lang="it-IT" sz="2000" dirty="0" smtClean="0">
                <a:solidFill>
                  <a:srgbClr val="000090"/>
                </a:solidFill>
                <a:latin typeface="Calibri"/>
              </a:rPr>
              <a:t> rate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4723396" y="1548012"/>
            <a:ext cx="3507996" cy="2862322"/>
          </a:xfrm>
          <a:prstGeom prst="rect">
            <a:avLst/>
          </a:prstGeom>
          <a:solidFill>
            <a:srgbClr val="FFFFFF"/>
          </a:solidFill>
          <a:ln w="57150" cmpd="sng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Energetics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Magnetic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field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strength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Precise (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arcsec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)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sky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localization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Host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galaxy</a:t>
            </a:r>
            <a:endParaRPr lang="it-IT" sz="2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rgbClr val="000090"/>
                </a:solidFill>
                <a:latin typeface="Calibri"/>
              </a:rPr>
              <a:t>Redshift</a:t>
            </a:r>
          </a:p>
          <a:p>
            <a:endParaRPr lang="it-IT" sz="1000" dirty="0">
              <a:solidFill>
                <a:srgbClr val="000090"/>
              </a:solidFill>
              <a:latin typeface="Calibri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err="1">
                <a:solidFill>
                  <a:srgbClr val="000090"/>
                </a:solidFill>
                <a:latin typeface="Calibri"/>
              </a:rPr>
              <a:t>Nuclear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alibri"/>
              </a:rPr>
              <a:t>astrophyisics</a:t>
            </a:r>
            <a:r>
              <a:rPr lang="it-IT" sz="2000" dirty="0">
                <a:solidFill>
                  <a:srgbClr val="000090"/>
                </a:solidFill>
                <a:latin typeface="Calibri"/>
              </a:rPr>
              <a:t> </a:t>
            </a:r>
          </a:p>
          <a:p>
            <a:endParaRPr lang="it-IT" sz="2000" dirty="0">
              <a:solidFill>
                <a:srgbClr val="000090"/>
              </a:solidFill>
              <a:latin typeface="Calibri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1563072" y="1058490"/>
            <a:ext cx="170542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 err="1">
                <a:solidFill>
                  <a:srgbClr val="3366FF"/>
                </a:solidFill>
                <a:latin typeface="Chalkduster"/>
                <a:cs typeface="Chalkduster"/>
              </a:rPr>
              <a:t>GWs</a:t>
            </a:r>
            <a:endParaRPr lang="it-IT" sz="2400" dirty="0">
              <a:solidFill>
                <a:srgbClr val="3366FF"/>
              </a:solidFill>
              <a:latin typeface="Chalkduster"/>
              <a:cs typeface="Chalkduster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5195110" y="1037463"/>
            <a:ext cx="247121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dirty="0">
                <a:solidFill>
                  <a:srgbClr val="FF0000"/>
                </a:solidFill>
                <a:latin typeface="Chalkduster"/>
                <a:cs typeface="Chalkduster"/>
              </a:rPr>
              <a:t>EM </a:t>
            </a:r>
            <a:r>
              <a:rPr lang="it-IT" sz="2400" dirty="0" err="1">
                <a:solidFill>
                  <a:srgbClr val="FF0000"/>
                </a:solidFill>
                <a:latin typeface="Chalkduster"/>
                <a:cs typeface="Chalkduster"/>
              </a:rPr>
              <a:t>emission</a:t>
            </a:r>
            <a:endParaRPr lang="it-IT" sz="24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  <p:sp>
        <p:nvSpPr>
          <p:cNvPr id="6" name="Freccia giù 5"/>
          <p:cNvSpPr/>
          <p:nvPr/>
        </p:nvSpPr>
        <p:spPr>
          <a:xfrm>
            <a:off x="4138257" y="4506216"/>
            <a:ext cx="511470" cy="357756"/>
          </a:xfrm>
          <a:prstGeom prst="downArrow">
            <a:avLst/>
          </a:prstGeom>
          <a:solidFill>
            <a:srgbClr val="FFFFFF"/>
          </a:soli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8027" y="26937"/>
            <a:ext cx="685153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rgbClr val="CCFFCC"/>
                </a:solidFill>
                <a:latin typeface="Chalkduster"/>
                <a:cs typeface="Chalkduster"/>
              </a:rPr>
              <a:t>M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ulti-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messenger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astronomy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with the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advanced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GW detectors</a:t>
            </a:r>
            <a:endParaRPr lang="it-IT" sz="2200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3110743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826890" y="65425"/>
            <a:ext cx="7658134" cy="769441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200" dirty="0">
                <a:solidFill>
                  <a:srgbClr val="01E403"/>
                </a:solidFill>
                <a:latin typeface="Chalkduster"/>
                <a:cs typeface="Chalkduster"/>
              </a:rPr>
              <a:t>M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ulti-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messenger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astronomy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with the 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third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generation of GW detectors (2025-2030)</a:t>
            </a:r>
            <a:endParaRPr lang="it-IT" sz="2200" dirty="0">
              <a:solidFill>
                <a:srgbClr val="01E403"/>
              </a:solidFill>
              <a:latin typeface="Chalkduster"/>
              <a:cs typeface="Chalkduster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423292" y="5596488"/>
            <a:ext cx="8509067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Necessity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of network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for the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sky-localization</a:t>
            </a:r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At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their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detection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range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the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sky-localization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of 3-ET network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will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continue to be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tens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to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hundred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of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square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degrees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endParaRPr lang="it-IT" sz="2000" dirty="0">
              <a:solidFill>
                <a:srgbClr val="3EB8FF"/>
              </a:solidFill>
              <a:latin typeface="Arial"/>
              <a:cs typeface="Arial"/>
            </a:endParaRPr>
          </a:p>
        </p:txBody>
      </p:sp>
      <p:pic>
        <p:nvPicPr>
          <p:cNvPr id="4" name="Immagine 3" descr="Schermata 2016-07-08 alle 21.50.4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4489" y="1783803"/>
            <a:ext cx="4871425" cy="3656163"/>
          </a:xfrm>
          <a:prstGeom prst="rect">
            <a:avLst/>
          </a:prstGeom>
        </p:spPr>
      </p:pic>
      <p:pic>
        <p:nvPicPr>
          <p:cNvPr id="5" name="Immagine 4" descr="Schermata 2016-07-08 alle 22.34.44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4340" y="1945083"/>
            <a:ext cx="2887764" cy="1503118"/>
          </a:xfrm>
          <a:prstGeom prst="rect">
            <a:avLst/>
          </a:prstGeom>
        </p:spPr>
      </p:pic>
      <p:pic>
        <p:nvPicPr>
          <p:cNvPr id="6" name="Immagine 5" descr="Schermata 2016-07-08 alle 22.34.2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8448" y="3448202"/>
            <a:ext cx="2674416" cy="780038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5675914" y="4466679"/>
            <a:ext cx="2674416" cy="110799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 err="1" smtClean="0">
                <a:solidFill>
                  <a:srgbClr val="FFFFFF"/>
                </a:solidFill>
              </a:rPr>
              <a:t>Credits</a:t>
            </a:r>
            <a:r>
              <a:rPr lang="it-IT" sz="1600" dirty="0" smtClean="0">
                <a:solidFill>
                  <a:srgbClr val="FFFFFF"/>
                </a:solidFill>
              </a:rPr>
              <a:t>: </a:t>
            </a:r>
            <a:r>
              <a:rPr lang="it-IT" sz="1600" dirty="0" err="1" smtClean="0">
                <a:solidFill>
                  <a:srgbClr val="FFFFFF"/>
                </a:solidFill>
              </a:rPr>
              <a:t>Sathyaprakash</a:t>
            </a:r>
            <a:r>
              <a:rPr lang="it-IT" sz="1600" dirty="0" smtClean="0">
                <a:solidFill>
                  <a:srgbClr val="FFFFFF"/>
                </a:solidFill>
              </a:rPr>
              <a:t> 2016, </a:t>
            </a:r>
            <a:endParaRPr lang="it-IT" sz="1600" dirty="0">
              <a:solidFill>
                <a:srgbClr val="FFFFFF"/>
              </a:solidFill>
            </a:endParaRPr>
          </a:p>
          <a:p>
            <a:r>
              <a:rPr lang="it-IT" sz="1600" dirty="0">
                <a:solidFill>
                  <a:srgbClr val="FFFFFF"/>
                </a:solidFill>
              </a:rPr>
              <a:t>7</a:t>
            </a:r>
            <a:r>
              <a:rPr lang="it-IT" sz="1600" dirty="0" smtClean="0">
                <a:solidFill>
                  <a:srgbClr val="FFFFFF"/>
                </a:solidFill>
              </a:rPr>
              <a:t>th EINSTEIN </a:t>
            </a:r>
            <a:r>
              <a:rPr lang="it-IT" sz="1600" dirty="0">
                <a:solidFill>
                  <a:srgbClr val="FFFFFF"/>
                </a:solidFill>
              </a:rPr>
              <a:t>TELESCOPE SYMPOSIUM </a:t>
            </a:r>
          </a:p>
          <a:p>
            <a:r>
              <a:rPr lang="it-IT" dirty="0" smtClean="0">
                <a:solidFill>
                  <a:srgbClr val="FFFFFF"/>
                </a:solidFill>
              </a:rPr>
              <a:t> 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634932" y="950330"/>
            <a:ext cx="6099208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/>
              <a:buChar char="•"/>
            </a:pPr>
            <a:r>
              <a:rPr lang="it-IT" sz="2000" dirty="0" smtClean="0">
                <a:solidFill>
                  <a:srgbClr val="01E403"/>
                </a:solidFill>
                <a:latin typeface="Arial"/>
                <a:cs typeface="Arial"/>
              </a:rPr>
              <a:t>More </a:t>
            </a:r>
            <a:r>
              <a:rPr lang="it-IT" sz="2000" dirty="0">
                <a:solidFill>
                  <a:srgbClr val="01E403"/>
                </a:solidFill>
                <a:latin typeface="Arial"/>
                <a:cs typeface="Arial"/>
              </a:rPr>
              <a:t>sensitive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than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Advanced Detectors</a:t>
            </a:r>
          </a:p>
          <a:p>
            <a:pPr marL="285750" indent="-285750">
              <a:buFont typeface="Arial"/>
              <a:buChar char="•"/>
            </a:pP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ET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extends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to </a:t>
            </a:r>
            <a:r>
              <a:rPr lang="it-IT" sz="2000" dirty="0" err="1">
                <a:solidFill>
                  <a:srgbClr val="01E403"/>
                </a:solidFill>
                <a:latin typeface="Arial"/>
                <a:cs typeface="Arial"/>
              </a:rPr>
              <a:t>lower</a:t>
            </a:r>
            <a:r>
              <a:rPr lang="it-IT" sz="2000" dirty="0">
                <a:solidFill>
                  <a:srgbClr val="01E403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01E403"/>
                </a:solidFill>
                <a:latin typeface="Arial"/>
                <a:cs typeface="Arial"/>
              </a:rPr>
              <a:t>frequencies</a:t>
            </a:r>
            <a:r>
              <a:rPr lang="it-IT" sz="2000" dirty="0">
                <a:solidFill>
                  <a:srgbClr val="01E403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(to a </a:t>
            </a:r>
            <a:r>
              <a:rPr lang="it-IT" sz="2000" dirty="0" err="1">
                <a:solidFill>
                  <a:schemeClr val="bg1"/>
                </a:solidFill>
                <a:latin typeface="Arial"/>
                <a:cs typeface="Arial"/>
              </a:rPr>
              <a:t>few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Hz)</a:t>
            </a:r>
          </a:p>
        </p:txBody>
      </p:sp>
    </p:spTree>
    <p:extLst>
      <p:ext uri="{BB962C8B-B14F-4D97-AF65-F5344CB8AC3E}">
        <p14:creationId xmlns:p14="http://schemas.microsoft.com/office/powerpoint/2010/main" val="322625706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ttangolo 1"/>
          <p:cNvSpPr/>
          <p:nvPr/>
        </p:nvSpPr>
        <p:spPr>
          <a:xfrm>
            <a:off x="808091" y="215475"/>
            <a:ext cx="723438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Some multi</a:t>
            </a:r>
            <a:r>
              <a:rPr lang="it-IT" sz="2200" dirty="0">
                <a:solidFill>
                  <a:srgbClr val="01E403"/>
                </a:solidFill>
                <a:latin typeface="Chalkduster"/>
                <a:cs typeface="Chalkduster"/>
              </a:rPr>
              <a:t>-</a:t>
            </a:r>
            <a:r>
              <a:rPr lang="it-IT" sz="2200" dirty="0" err="1">
                <a:solidFill>
                  <a:srgbClr val="01E403"/>
                </a:solidFill>
                <a:latin typeface="Chalkduster"/>
                <a:cs typeface="Chalkduster"/>
              </a:rPr>
              <a:t>messenger</a:t>
            </a:r>
            <a:r>
              <a:rPr lang="it-IT" sz="2200" dirty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science 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cases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200" dirty="0">
                <a:solidFill>
                  <a:srgbClr val="01E403"/>
                </a:solidFill>
                <a:latin typeface="Chalkduster"/>
                <a:cs typeface="Chalkduster"/>
              </a:rPr>
              <a:t>with </a:t>
            </a:r>
            <a:endParaRPr lang="it-IT" sz="2200" dirty="0" smtClean="0">
              <a:solidFill>
                <a:srgbClr val="01E403"/>
              </a:solidFill>
              <a:latin typeface="Chalkduster"/>
              <a:cs typeface="Chalkduster"/>
            </a:endParaRPr>
          </a:p>
          <a:p>
            <a:pPr algn="ctr"/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the </a:t>
            </a:r>
            <a:r>
              <a:rPr lang="it-IT" sz="2200" dirty="0" err="1">
                <a:solidFill>
                  <a:srgbClr val="01E403"/>
                </a:solidFill>
                <a:latin typeface="Chalkduster"/>
                <a:cs typeface="Chalkduster"/>
              </a:rPr>
              <a:t>third</a:t>
            </a:r>
            <a:r>
              <a:rPr lang="it-IT" sz="2200" dirty="0">
                <a:solidFill>
                  <a:srgbClr val="01E403"/>
                </a:solidFill>
                <a:latin typeface="Chalkduster"/>
                <a:cs typeface="Chalkduster"/>
              </a:rPr>
              <a:t> generation of GW detectors</a:t>
            </a:r>
            <a:endParaRPr lang="it-IT" sz="2200" dirty="0">
              <a:solidFill>
                <a:srgbClr val="01E403"/>
              </a:solidFill>
            </a:endParaRPr>
          </a:p>
        </p:txBody>
      </p:sp>
      <p:sp>
        <p:nvSpPr>
          <p:cNvPr id="4" name="Rettangolo 3"/>
          <p:cNvSpPr/>
          <p:nvPr/>
        </p:nvSpPr>
        <p:spPr>
          <a:xfrm>
            <a:off x="192406" y="1158048"/>
            <a:ext cx="8913114" cy="477053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dirty="0" err="1">
                <a:solidFill>
                  <a:srgbClr val="FFFF00"/>
                </a:solidFill>
                <a:latin typeface="Arial"/>
                <a:cs typeface="Arial"/>
              </a:rPr>
              <a:t>Higher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200" dirty="0" err="1">
                <a:solidFill>
                  <a:srgbClr val="FFFF00"/>
                </a:solidFill>
                <a:latin typeface="Arial"/>
                <a:cs typeface="Arial"/>
              </a:rPr>
              <a:t>detection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 volume and </a:t>
            </a:r>
            <a:r>
              <a:rPr lang="it-IT" sz="2200" dirty="0" smtClean="0">
                <a:solidFill>
                  <a:srgbClr val="FFFF00"/>
                </a:solidFill>
                <a:latin typeface="Arial"/>
                <a:cs typeface="Arial"/>
              </a:rPr>
              <a:t>large </a:t>
            </a:r>
            <a:r>
              <a:rPr lang="it-IT" sz="2200" dirty="0" err="1" smtClean="0">
                <a:solidFill>
                  <a:srgbClr val="FFFF00"/>
                </a:solidFill>
                <a:latin typeface="Arial"/>
                <a:cs typeface="Arial"/>
              </a:rPr>
              <a:t>number</a:t>
            </a:r>
            <a:r>
              <a:rPr lang="it-IT" sz="2200" dirty="0" smtClean="0">
                <a:solidFill>
                  <a:srgbClr val="FFFF00"/>
                </a:solidFill>
                <a:latin typeface="Arial"/>
                <a:cs typeface="Arial"/>
              </a:rPr>
              <a:t> of </a:t>
            </a:r>
            <a:r>
              <a:rPr lang="it-IT" sz="2200" dirty="0" err="1" smtClean="0">
                <a:solidFill>
                  <a:srgbClr val="FFFF00"/>
                </a:solidFill>
                <a:latin typeface="Arial"/>
                <a:cs typeface="Arial"/>
              </a:rPr>
              <a:t>events</a:t>
            </a:r>
            <a:r>
              <a:rPr lang="it-IT" sz="2200" dirty="0" smtClean="0">
                <a:solidFill>
                  <a:srgbClr val="FFFF00"/>
                </a:solidFill>
                <a:latin typeface="Arial"/>
                <a:cs typeface="Arial"/>
              </a:rPr>
              <a:t>  to</a:t>
            </a:r>
            <a:r>
              <a:rPr lang="it-IT" sz="2200" dirty="0">
                <a:solidFill>
                  <a:srgbClr val="FFFF00"/>
                </a:solidFill>
                <a:latin typeface="Arial"/>
                <a:cs typeface="Arial"/>
              </a:rPr>
              <a:t>:</a:t>
            </a:r>
          </a:p>
          <a:p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 </a:t>
            </a:r>
          </a:p>
          <a:p>
            <a:pPr marL="342900" lvl="0" indent="-342900">
              <a:buFont typeface="Wingdings" charset="2"/>
              <a:buChar char="ü"/>
            </a:pP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Understand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the GRB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engine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through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face-on BNS/BHNS and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higher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SNR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events</a:t>
            </a:r>
            <a:endParaRPr lang="it-IT" sz="22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endParaRPr lang="it-IT" sz="1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Understand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the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formation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,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evolution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and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growth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of BH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through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cosmic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history</a:t>
            </a:r>
            <a:endParaRPr lang="it-IT" sz="22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endParaRPr lang="it-IT" sz="1000" dirty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Make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GW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Cosmology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  <a:p>
            <a:pPr lvl="0"/>
            <a:endParaRPr lang="it-IT" sz="2200" dirty="0">
              <a:solidFill>
                <a:schemeClr val="bg1"/>
              </a:solidFill>
              <a:latin typeface="Arial"/>
              <a:cs typeface="Arial"/>
            </a:endParaRPr>
          </a:p>
          <a:p>
            <a:pPr lvl="0"/>
            <a:r>
              <a:rPr lang="it-IT" sz="2200" dirty="0" err="1">
                <a:solidFill>
                  <a:srgbClr val="3EB8FF"/>
                </a:solidFill>
                <a:latin typeface="Arial"/>
                <a:cs typeface="Arial"/>
              </a:rPr>
              <a:t>Higher</a:t>
            </a:r>
            <a:r>
              <a:rPr lang="it-IT" sz="2200" dirty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200" dirty="0" err="1" smtClean="0">
                <a:solidFill>
                  <a:srgbClr val="3EB8FF"/>
                </a:solidFill>
                <a:latin typeface="Arial"/>
                <a:cs typeface="Arial"/>
              </a:rPr>
              <a:t>sensitivity</a:t>
            </a:r>
            <a:r>
              <a:rPr lang="it-IT" sz="2200" dirty="0" smtClean="0">
                <a:solidFill>
                  <a:srgbClr val="3EB8FF"/>
                </a:solidFill>
                <a:latin typeface="Arial"/>
                <a:cs typeface="Arial"/>
              </a:rPr>
              <a:t> to:</a:t>
            </a:r>
          </a:p>
          <a:p>
            <a:pPr marL="342900" lvl="0" indent="-342900">
              <a:buFont typeface="Wingdings" charset="2"/>
              <a:buChar char="ü"/>
            </a:pPr>
            <a:endParaRPr lang="it-IT" sz="1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Probe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gravitational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collapse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/SN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explosion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/long GRB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mechanism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and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explosion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asymmetry</a:t>
            </a: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  <a:p>
            <a:pPr marL="342900" lvl="0" indent="-342900">
              <a:buFont typeface="Wingdings" charset="2"/>
              <a:buChar char="ü"/>
            </a:pPr>
            <a:endParaRPr lang="it-IT" sz="1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lvl="0" indent="-342900">
              <a:buFont typeface="Wingdings" charset="2"/>
              <a:buChar char="ü"/>
            </a:pPr>
            <a:r>
              <a:rPr lang="it-IT" sz="2200" dirty="0" smtClean="0">
                <a:solidFill>
                  <a:schemeClr val="bg1"/>
                </a:solidFill>
                <a:latin typeface="Arial"/>
                <a:cs typeface="Arial"/>
              </a:rPr>
              <a:t>Probe 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NS </a:t>
            </a:r>
            <a:r>
              <a:rPr lang="it-IT" sz="2200" dirty="0" err="1" smtClean="0">
                <a:solidFill>
                  <a:schemeClr val="bg1"/>
                </a:solidFill>
                <a:latin typeface="Arial"/>
                <a:cs typeface="Arial"/>
              </a:rPr>
              <a:t>instabilities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/EM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flaring</a:t>
            </a:r>
            <a:r>
              <a:rPr lang="it-IT" sz="2200" dirty="0">
                <a:solidFill>
                  <a:schemeClr val="bg1"/>
                </a:solidFill>
                <a:latin typeface="Arial"/>
                <a:cs typeface="Arial"/>
              </a:rPr>
              <a:t> and  </a:t>
            </a:r>
            <a:r>
              <a:rPr lang="it-IT" sz="2200" dirty="0" err="1">
                <a:solidFill>
                  <a:schemeClr val="bg1"/>
                </a:solidFill>
                <a:latin typeface="Arial"/>
                <a:cs typeface="Arial"/>
              </a:rPr>
              <a:t>bursting</a:t>
            </a:r>
            <a:endParaRPr lang="it-IT" sz="2200" dirty="0">
              <a:solidFill>
                <a:schemeClr val="bg1"/>
              </a:solidFill>
              <a:latin typeface="Arial"/>
              <a:cs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595304407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ttangolo 2"/>
          <p:cNvSpPr/>
          <p:nvPr/>
        </p:nvSpPr>
        <p:spPr>
          <a:xfrm>
            <a:off x="365570" y="685475"/>
            <a:ext cx="8701470" cy="283154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endParaRPr lang="it-IT" dirty="0" smtClean="0">
              <a:solidFill>
                <a:srgbClr val="01E403"/>
              </a:solidFill>
            </a:endParaRPr>
          </a:p>
          <a:p>
            <a:pPr marL="342900" lvl="0" indent="-342900">
              <a:buFont typeface="Wingdings" charset="2"/>
              <a:buChar char="ü"/>
            </a:pPr>
            <a:r>
              <a:rPr lang="it-IT" sz="2000" dirty="0" smtClean="0">
                <a:solidFill>
                  <a:srgbClr val="01E403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Lower GW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frequencies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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possibility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to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detect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BBH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sufficiently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early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to  </a:t>
            </a:r>
          </a:p>
          <a:p>
            <a:pPr lvl="0"/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                                             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point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the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very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high-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energy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telescopes</a:t>
            </a:r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lvl="0"/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Lucida Grande"/>
              <a:buChar char="X"/>
            </a:pPr>
            <a:r>
              <a:rPr lang="it-IT" sz="2000" dirty="0" smtClean="0">
                <a:solidFill>
                  <a:srgbClr val="FF0000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Larger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GW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detectable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volume 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fainter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EM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counterparts</a:t>
            </a:r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lvl="0"/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Wingdings" charset="2"/>
              <a:buChar char="ü"/>
            </a:pPr>
            <a:r>
              <a:rPr lang="it-IT" sz="2000" dirty="0" smtClean="0">
                <a:solidFill>
                  <a:srgbClr val="01E403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  <a:sym typeface="Wingdings"/>
              </a:rPr>
              <a:t>L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arger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number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of face-on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mergers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 GRB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detection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by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all-sky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satellites</a:t>
            </a:r>
            <a:endParaRPr lang="it-IT" sz="2000" dirty="0" smtClean="0">
              <a:solidFill>
                <a:schemeClr val="bg1"/>
              </a:solidFill>
              <a:latin typeface="Arial"/>
              <a:cs typeface="Arial"/>
              <a:sym typeface="Wingdings"/>
            </a:endParaRPr>
          </a:p>
          <a:p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                                                               to reduce the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sky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localization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</a:t>
            </a:r>
          </a:p>
          <a:p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  <a:sym typeface="Wingdings"/>
              </a:rPr>
              <a:t>                                  </a:t>
            </a:r>
          </a:p>
        </p:txBody>
      </p:sp>
      <p:sp>
        <p:nvSpPr>
          <p:cNvPr id="4" name="Rettangolo 3"/>
          <p:cNvSpPr/>
          <p:nvPr/>
        </p:nvSpPr>
        <p:spPr>
          <a:xfrm>
            <a:off x="904304" y="3286091"/>
            <a:ext cx="7558310" cy="1015663"/>
          </a:xfrm>
          <a:prstGeom prst="rect">
            <a:avLst/>
          </a:prstGeom>
          <a:solidFill>
            <a:srgbClr val="DCE6F2"/>
          </a:solidFill>
        </p:spPr>
        <p:txBody>
          <a:bodyPr wrap="square">
            <a:spAutoFit/>
          </a:bodyPr>
          <a:lstStyle/>
          <a:p>
            <a:pPr lvl="0" algn="ctr"/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Tens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to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hundreds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of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square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degrees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require</a:t>
            </a:r>
            <a:r>
              <a:rPr lang="it-IT" sz="20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</a:p>
          <a:p>
            <a:pPr lvl="0" algn="ctr"/>
            <a:r>
              <a:rPr lang="it-IT" sz="20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search</a:t>
            </a:r>
            <a:r>
              <a:rPr lang="it-IT" sz="2000" dirty="0" smtClean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with sensitive wide-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FoV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telescope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endParaRPr lang="it-IT" sz="2000" dirty="0" smtClean="0">
              <a:solidFill>
                <a:srgbClr val="000090"/>
              </a:solidFill>
              <a:latin typeface="Chalkduster"/>
              <a:cs typeface="Chalkduster"/>
            </a:endParaRPr>
          </a:p>
          <a:p>
            <a:pPr lvl="0" algn="ctr"/>
            <a:r>
              <a:rPr lang="it-IT" sz="2000" dirty="0" smtClean="0">
                <a:solidFill>
                  <a:srgbClr val="000090"/>
                </a:solidFill>
                <a:latin typeface="Chalkduster"/>
                <a:cs typeface="Chalkduster"/>
              </a:rPr>
              <a:t>+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larger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>
                <a:solidFill>
                  <a:srgbClr val="000090"/>
                </a:solidFill>
                <a:latin typeface="Chalkduster"/>
                <a:cs typeface="Chalkduster"/>
              </a:rPr>
              <a:t>telescopes</a:t>
            </a:r>
            <a:r>
              <a:rPr lang="it-IT" sz="2000" dirty="0">
                <a:solidFill>
                  <a:srgbClr val="000090"/>
                </a:solidFill>
                <a:latin typeface="Chalkduster"/>
                <a:cs typeface="Chalkduster"/>
              </a:rPr>
              <a:t> for the </a:t>
            </a:r>
            <a:r>
              <a:rPr lang="it-IT" sz="2000" dirty="0" err="1" smtClean="0">
                <a:solidFill>
                  <a:srgbClr val="000090"/>
                </a:solidFill>
                <a:latin typeface="Chalkduster"/>
                <a:cs typeface="Chalkduster"/>
              </a:rPr>
              <a:t>characterization</a:t>
            </a:r>
            <a:endParaRPr lang="it-IT" sz="2000" dirty="0">
              <a:solidFill>
                <a:srgbClr val="000090"/>
              </a:solidFill>
              <a:latin typeface="Chalkduster"/>
              <a:cs typeface="Chalkduster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577210" y="269885"/>
            <a:ext cx="817717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it-IT" sz="2400" dirty="0">
                <a:solidFill>
                  <a:srgbClr val="01E403"/>
                </a:solidFill>
                <a:latin typeface="Chalkduster"/>
                <a:cs typeface="Chalkduster"/>
              </a:rPr>
              <a:t>How </a:t>
            </a:r>
            <a:r>
              <a:rPr lang="it-IT" sz="2400" dirty="0" err="1">
                <a:solidFill>
                  <a:srgbClr val="01E403"/>
                </a:solidFill>
                <a:latin typeface="Chalkduster"/>
                <a:cs typeface="Chalkduster"/>
              </a:rPr>
              <a:t>will</a:t>
            </a:r>
            <a:r>
              <a:rPr lang="it-IT" sz="2400" dirty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observational</a:t>
            </a:r>
            <a:r>
              <a:rPr lang="it-IT" sz="2400" dirty="0" smtClean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strategies</a:t>
            </a:r>
            <a:r>
              <a:rPr lang="it-IT" sz="2400" dirty="0" smtClean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4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change</a:t>
            </a:r>
            <a:r>
              <a:rPr lang="it-IT" dirty="0" smtClean="0">
                <a:solidFill>
                  <a:srgbClr val="01E403"/>
                </a:solidFill>
              </a:rPr>
              <a:t>?</a:t>
            </a:r>
            <a:endParaRPr lang="it-IT" dirty="0">
              <a:solidFill>
                <a:srgbClr val="01E403"/>
              </a:solidFill>
            </a:endParaRPr>
          </a:p>
        </p:txBody>
      </p:sp>
      <p:cxnSp>
        <p:nvCxnSpPr>
          <p:cNvPr id="7" name="Connettore 1 6"/>
          <p:cNvCxnSpPr/>
          <p:nvPr/>
        </p:nvCxnSpPr>
        <p:spPr>
          <a:xfrm flipV="1">
            <a:off x="461764" y="5369011"/>
            <a:ext cx="8388816" cy="19244"/>
          </a:xfrm>
          <a:prstGeom prst="line">
            <a:avLst/>
          </a:prstGeom>
          <a:ln w="57150" cmpd="sng">
            <a:solidFill>
              <a:srgbClr val="3EB8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Connettore 1 13"/>
          <p:cNvCxnSpPr/>
          <p:nvPr/>
        </p:nvCxnSpPr>
        <p:spPr>
          <a:xfrm>
            <a:off x="1408835" y="5138083"/>
            <a:ext cx="0" cy="457200"/>
          </a:xfrm>
          <a:prstGeom prst="line">
            <a:avLst/>
          </a:prstGeom>
          <a:ln w="57150" cmpd="sng">
            <a:solidFill>
              <a:srgbClr val="3EB8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Connettore 1 18"/>
          <p:cNvCxnSpPr/>
          <p:nvPr/>
        </p:nvCxnSpPr>
        <p:spPr>
          <a:xfrm>
            <a:off x="7775884" y="5138083"/>
            <a:ext cx="0" cy="457200"/>
          </a:xfrm>
          <a:prstGeom prst="line">
            <a:avLst/>
          </a:prstGeom>
          <a:ln w="57150" cmpd="sng">
            <a:solidFill>
              <a:srgbClr val="3EB8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1 19"/>
          <p:cNvCxnSpPr/>
          <p:nvPr/>
        </p:nvCxnSpPr>
        <p:spPr>
          <a:xfrm>
            <a:off x="5619437" y="5159655"/>
            <a:ext cx="0" cy="457200"/>
          </a:xfrm>
          <a:prstGeom prst="line">
            <a:avLst/>
          </a:prstGeom>
          <a:ln w="57150" cmpd="sng">
            <a:solidFill>
              <a:srgbClr val="3EB8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1" name="Connettore 1 20"/>
          <p:cNvCxnSpPr/>
          <p:nvPr/>
        </p:nvCxnSpPr>
        <p:spPr>
          <a:xfrm>
            <a:off x="3520697" y="5159655"/>
            <a:ext cx="0" cy="457200"/>
          </a:xfrm>
          <a:prstGeom prst="line">
            <a:avLst/>
          </a:prstGeom>
          <a:ln w="57150" cmpd="sng">
            <a:solidFill>
              <a:srgbClr val="3EB8FF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CasellaDiTesto 21"/>
          <p:cNvSpPr txBox="1"/>
          <p:nvPr/>
        </p:nvSpPr>
        <p:spPr>
          <a:xfrm>
            <a:off x="1192904" y="5522958"/>
            <a:ext cx="48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3EB8FF"/>
                </a:solidFill>
              </a:rPr>
              <a:t>20</a:t>
            </a:r>
            <a:endParaRPr lang="it-IT" dirty="0">
              <a:solidFill>
                <a:srgbClr val="3EB8FF"/>
              </a:solidFill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3288544" y="5656114"/>
            <a:ext cx="48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3EB8FF"/>
                </a:solidFill>
              </a:rPr>
              <a:t>23</a:t>
            </a:r>
            <a:endParaRPr lang="it-IT" dirty="0">
              <a:solidFill>
                <a:srgbClr val="3EB8FF"/>
              </a:solidFill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5403423" y="5616074"/>
            <a:ext cx="217849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3EB8FF"/>
                </a:solidFill>
              </a:rPr>
              <a:t>26</a:t>
            </a:r>
            <a:endParaRPr lang="it-IT" dirty="0">
              <a:solidFill>
                <a:srgbClr val="3EB8FF"/>
              </a:solidFill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7539064" y="5693050"/>
            <a:ext cx="48101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3EB8FF"/>
                </a:solidFill>
              </a:rPr>
              <a:t>28</a:t>
            </a:r>
            <a:endParaRPr lang="it-IT" dirty="0">
              <a:solidFill>
                <a:srgbClr val="3EB8FF"/>
              </a:solidFill>
            </a:endParaRPr>
          </a:p>
        </p:txBody>
      </p:sp>
      <p:pic>
        <p:nvPicPr>
          <p:cNvPr id="26" name="Immagine 25" descr="LSST_web_black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01475" y="4528458"/>
            <a:ext cx="2001005" cy="750934"/>
          </a:xfrm>
          <a:prstGeom prst="rect">
            <a:avLst/>
          </a:prstGeom>
        </p:spPr>
      </p:pic>
      <p:pic>
        <p:nvPicPr>
          <p:cNvPr id="27" name="Immagine 26" descr="E-ELT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86257" y="6018718"/>
            <a:ext cx="1768848" cy="723459"/>
          </a:xfrm>
          <a:prstGeom prst="rect">
            <a:avLst/>
          </a:prstGeom>
        </p:spPr>
      </p:pic>
      <p:pic>
        <p:nvPicPr>
          <p:cNvPr id="28" name="Immagine 27" descr="athena_entete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95407" y="6062382"/>
            <a:ext cx="2558973" cy="621465"/>
          </a:xfrm>
          <a:prstGeom prst="rect">
            <a:avLst/>
          </a:prstGeom>
        </p:spPr>
      </p:pic>
      <p:sp>
        <p:nvSpPr>
          <p:cNvPr id="29" name="CasellaDiTesto 28"/>
          <p:cNvSpPr txBox="1"/>
          <p:nvPr/>
        </p:nvSpPr>
        <p:spPr>
          <a:xfrm>
            <a:off x="3886257" y="5653015"/>
            <a:ext cx="5775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chemeClr val="bg1"/>
                </a:solidFill>
              </a:rPr>
              <a:t>ELT</a:t>
            </a:r>
            <a:endParaRPr lang="it-IT" dirty="0">
              <a:solidFill>
                <a:schemeClr val="bg1"/>
              </a:solidFill>
            </a:endParaRPr>
          </a:p>
        </p:txBody>
      </p:sp>
      <p:pic>
        <p:nvPicPr>
          <p:cNvPr id="30" name="Immagine 29" descr="Schermata 2016-07-09 alle 00.31.39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636" y="6062382"/>
            <a:ext cx="2932277" cy="461257"/>
          </a:xfrm>
          <a:prstGeom prst="rect">
            <a:avLst/>
          </a:prstGeom>
        </p:spPr>
      </p:pic>
      <p:pic>
        <p:nvPicPr>
          <p:cNvPr id="31" name="Immagine 30" descr="euclid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28778" y="4554800"/>
            <a:ext cx="1076497" cy="604855"/>
          </a:xfrm>
          <a:prstGeom prst="rect">
            <a:avLst/>
          </a:prstGeom>
        </p:spPr>
      </p:pic>
      <p:sp>
        <p:nvSpPr>
          <p:cNvPr id="32" name="CasellaDiTesto 31"/>
          <p:cNvSpPr txBox="1"/>
          <p:nvPr/>
        </p:nvSpPr>
        <p:spPr>
          <a:xfrm>
            <a:off x="1327584" y="4323872"/>
            <a:ext cx="846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err="1" smtClean="0">
                <a:solidFill>
                  <a:srgbClr val="FFFFFF"/>
                </a:solidFill>
              </a:rPr>
              <a:t>Euclid</a:t>
            </a:r>
            <a:endParaRPr lang="it-IT" b="1" dirty="0">
              <a:solidFill>
                <a:srgbClr val="FFFFFF"/>
              </a:solidFill>
            </a:endParaRPr>
          </a:p>
        </p:txBody>
      </p:sp>
      <p:pic>
        <p:nvPicPr>
          <p:cNvPr id="33" name="Immagine 32" descr="ska.jp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96722" y="4435841"/>
            <a:ext cx="1206701" cy="853570"/>
          </a:xfrm>
          <a:prstGeom prst="rect">
            <a:avLst/>
          </a:prstGeom>
        </p:spPr>
      </p:pic>
      <p:pic>
        <p:nvPicPr>
          <p:cNvPr id="34" name="Immagine 33" descr="Schermata 2016-07-09 alle 00.44.05.pn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7312" y="4693204"/>
            <a:ext cx="2037650" cy="4664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64615738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/>
      <p:bldP spid="23" grpId="0"/>
      <p:bldP spid="24" grpId="0"/>
      <p:bldP spid="25" grpId="0"/>
      <p:bldP spid="29" grpId="0"/>
      <p:bldP spid="32" grpId="0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2289611" y="123234"/>
            <a:ext cx="500250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000" dirty="0" smtClean="0">
                <a:solidFill>
                  <a:schemeClr val="bg1"/>
                </a:solidFill>
                <a:latin typeface="Chalkduster"/>
                <a:cs typeface="Chalkduster"/>
              </a:rPr>
              <a:t>Lower </a:t>
            </a:r>
            <a:r>
              <a:rPr lang="it-IT" sz="2000" dirty="0" err="1" smtClean="0">
                <a:solidFill>
                  <a:schemeClr val="bg1"/>
                </a:solidFill>
                <a:latin typeface="Chalkduster"/>
                <a:cs typeface="Chalkduster"/>
              </a:rPr>
              <a:t>frequency</a:t>
            </a:r>
            <a:r>
              <a:rPr lang="it-IT" sz="2000" dirty="0" smtClean="0">
                <a:solidFill>
                  <a:schemeClr val="bg1"/>
                </a:solidFill>
                <a:latin typeface="Chalkduster"/>
                <a:cs typeface="Chalkduster"/>
              </a:rPr>
              <a:t> GW detectors</a:t>
            </a:r>
            <a:endParaRPr lang="it-IT" sz="20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  <p:pic>
        <p:nvPicPr>
          <p:cNvPr id="3" name="Immagine 2" descr="BH-desert.pdf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48329" y="4395196"/>
            <a:ext cx="4579215" cy="2289608"/>
          </a:xfrm>
          <a:prstGeom prst="rect">
            <a:avLst/>
          </a:prstGeom>
        </p:spPr>
      </p:pic>
      <p:pic>
        <p:nvPicPr>
          <p:cNvPr id="5" name="Immagine 4" descr="gran-finale.pdf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5770" y="577409"/>
            <a:ext cx="4844580" cy="3684361"/>
          </a:xfrm>
          <a:prstGeom prst="rect">
            <a:avLst/>
          </a:prstGeom>
          <a:solidFill>
            <a:srgbClr val="FFFFFF"/>
          </a:solidFill>
        </p:spPr>
      </p:pic>
      <p:sp>
        <p:nvSpPr>
          <p:cNvPr id="6" name="CasellaDiTesto 5"/>
          <p:cNvSpPr txBox="1"/>
          <p:nvPr/>
        </p:nvSpPr>
        <p:spPr>
          <a:xfrm>
            <a:off x="577220" y="4233626"/>
            <a:ext cx="1673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Credits</a:t>
            </a:r>
            <a:r>
              <a:rPr lang="it-IT" dirty="0" smtClean="0">
                <a:solidFill>
                  <a:srgbClr val="FFFFFF"/>
                </a:solidFill>
              </a:rPr>
              <a:t>: Sesana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2905294" y="6313917"/>
            <a:ext cx="167391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Credits</a:t>
            </a:r>
            <a:r>
              <a:rPr lang="it-IT" dirty="0" smtClean="0">
                <a:solidFill>
                  <a:srgbClr val="FFFFFF"/>
                </a:solidFill>
              </a:rPr>
              <a:t>: Colpi</a:t>
            </a:r>
            <a:endParaRPr lang="it-IT" dirty="0">
              <a:solidFill>
                <a:srgbClr val="FFFFFF"/>
              </a:solidFill>
            </a:endParaRPr>
          </a:p>
        </p:txBody>
      </p:sp>
      <p:pic>
        <p:nvPicPr>
          <p:cNvPr id="8" name="Immagine 7" descr="eLISA_2arms_gws_3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32618" y="1182664"/>
            <a:ext cx="1124560" cy="703225"/>
          </a:xfrm>
          <a:prstGeom prst="rect">
            <a:avLst/>
          </a:prstGeom>
        </p:spPr>
      </p:pic>
      <p:pic>
        <p:nvPicPr>
          <p:cNvPr id="9" name="Immagine 8" descr="LISA-waves.0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79290" y="936789"/>
            <a:ext cx="1097583" cy="823187"/>
          </a:xfrm>
          <a:prstGeom prst="rect">
            <a:avLst/>
          </a:prstGeom>
        </p:spPr>
      </p:pic>
      <p:pic>
        <p:nvPicPr>
          <p:cNvPr id="10" name="Immagine 9" descr="PTA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37498" y="2136045"/>
            <a:ext cx="690046" cy="1173079"/>
          </a:xfrm>
          <a:prstGeom prst="rect">
            <a:avLst/>
          </a:prstGeom>
        </p:spPr>
      </p:pic>
      <p:pic>
        <p:nvPicPr>
          <p:cNvPr id="11" name="Immagine 10" descr="PTAs.gif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97662" y="2424716"/>
            <a:ext cx="1179211" cy="884408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254126" y="5237822"/>
            <a:ext cx="3890809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See</a:t>
            </a:r>
            <a:r>
              <a:rPr lang="it-IT" sz="16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16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Danzman</a:t>
            </a:r>
            <a:r>
              <a:rPr lang="it-IT" sz="1600" dirty="0" smtClean="0">
                <a:solidFill>
                  <a:srgbClr val="CCFFCC"/>
                </a:solidFill>
                <a:latin typeface="Chalkduster"/>
                <a:cs typeface="Chalkduster"/>
              </a:rPr>
              <a:t> 2013, </a:t>
            </a:r>
            <a:r>
              <a:rPr lang="it-IT" sz="16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white</a:t>
            </a:r>
            <a:r>
              <a:rPr lang="it-IT" sz="16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1600" dirty="0" err="1">
                <a:solidFill>
                  <a:srgbClr val="CCFFCC"/>
                </a:solidFill>
                <a:latin typeface="Chalkduster"/>
                <a:cs typeface="Chalkduster"/>
              </a:rPr>
              <a:t>paper</a:t>
            </a:r>
            <a:r>
              <a:rPr lang="it-IT" sz="1600" dirty="0">
                <a:solidFill>
                  <a:srgbClr val="CCFFCC"/>
                </a:solidFill>
                <a:latin typeface="Chalkduster"/>
                <a:cs typeface="Chalkduster"/>
              </a:rPr>
              <a:t>: </a:t>
            </a:r>
            <a:endParaRPr lang="it-IT" sz="1600" dirty="0" smtClean="0">
              <a:solidFill>
                <a:srgbClr val="CCFFCC"/>
              </a:solidFill>
              <a:latin typeface="Chalkduster"/>
              <a:cs typeface="Chalkduster"/>
            </a:endParaRPr>
          </a:p>
          <a:p>
            <a:pPr algn="ctr"/>
            <a:r>
              <a:rPr lang="it-IT" sz="1600" dirty="0" smtClean="0">
                <a:solidFill>
                  <a:srgbClr val="CCFFCC"/>
                </a:solidFill>
                <a:latin typeface="Chalkduster"/>
                <a:cs typeface="Chalkduster"/>
              </a:rPr>
              <a:t>"</a:t>
            </a:r>
            <a:r>
              <a:rPr lang="it-IT" sz="1600" dirty="0">
                <a:solidFill>
                  <a:srgbClr val="CCFFCC"/>
                </a:solidFill>
                <a:latin typeface="Chalkduster"/>
                <a:cs typeface="Chalkduster"/>
              </a:rPr>
              <a:t>The </a:t>
            </a:r>
            <a:r>
              <a:rPr lang="it-IT" sz="1600" dirty="0" err="1">
                <a:solidFill>
                  <a:srgbClr val="CCFFCC"/>
                </a:solidFill>
                <a:latin typeface="Chalkduster"/>
                <a:cs typeface="Chalkduster"/>
              </a:rPr>
              <a:t>gravitational</a:t>
            </a:r>
            <a:r>
              <a:rPr lang="it-IT" sz="1600" dirty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16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Universe</a:t>
            </a:r>
            <a:r>
              <a:rPr lang="it-IT" sz="1600" dirty="0" smtClean="0">
                <a:solidFill>
                  <a:srgbClr val="CCFFCC"/>
                </a:solidFill>
                <a:latin typeface="Chalkduster"/>
                <a:cs typeface="Chalkduster"/>
              </a:rPr>
              <a:t>” </a:t>
            </a:r>
            <a:endParaRPr lang="it-IT" sz="1600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415703975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magine 1" descr="fig_LIGOLISA.pdf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607" y="871819"/>
            <a:ext cx="4017636" cy="3133157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3" name="Rettangolo 2"/>
          <p:cNvSpPr/>
          <p:nvPr/>
        </p:nvSpPr>
        <p:spPr>
          <a:xfrm>
            <a:off x="4306243" y="894376"/>
            <a:ext cx="4764400" cy="30162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</a:pP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BBH GW150914-like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resolvable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by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eLISA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will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coalesce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in the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ground-based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detector 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band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within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ten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years</a:t>
            </a:r>
            <a:endParaRPr lang="it-IT" sz="2000" dirty="0" smtClean="0">
              <a:solidFill>
                <a:srgbClr val="FFFFFF"/>
              </a:solidFill>
              <a:latin typeface="Arial"/>
              <a:cs typeface="Arial"/>
            </a:endParaRPr>
          </a:p>
          <a:p>
            <a:endParaRPr lang="it-IT" sz="1000" dirty="0">
              <a:solidFill>
                <a:srgbClr val="FFFFFF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eLISA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3EB8FF"/>
                </a:solidFill>
                <a:latin typeface="Arial"/>
                <a:cs typeface="Arial"/>
              </a:rPr>
              <a:t>observations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3EB8FF"/>
                </a:solidFill>
                <a:latin typeface="Arial"/>
                <a:cs typeface="Arial"/>
              </a:rPr>
              <a:t>will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indicate 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weeks in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advance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to the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ground-based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detectors and the EM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observatories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3EB8FF"/>
                </a:solidFill>
                <a:latin typeface="Arial"/>
                <a:cs typeface="Arial"/>
              </a:rPr>
              <a:t>when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and </a:t>
            </a:r>
            <a:r>
              <a:rPr lang="it-IT" sz="2000" dirty="0" err="1">
                <a:solidFill>
                  <a:srgbClr val="3EB8FF"/>
                </a:solidFill>
                <a:latin typeface="Arial"/>
                <a:cs typeface="Arial"/>
              </a:rPr>
              <a:t>where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err="1">
                <a:solidFill>
                  <a:srgbClr val="3EB8FF"/>
                </a:solidFill>
                <a:latin typeface="Arial"/>
                <a:cs typeface="Arial"/>
              </a:rPr>
              <a:t>these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BBH merger </a:t>
            </a:r>
            <a:r>
              <a:rPr lang="it-IT" sz="2000" dirty="0" err="1">
                <a:solidFill>
                  <a:srgbClr val="FFFFFF"/>
                </a:solidFill>
                <a:latin typeface="Arial"/>
                <a:cs typeface="Arial"/>
              </a:rPr>
              <a:t>will</a:t>
            </a:r>
            <a:r>
              <a:rPr lang="it-IT" sz="2000" dirty="0">
                <a:solidFill>
                  <a:srgbClr val="FFFFFF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occur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with </a:t>
            </a:r>
            <a:r>
              <a:rPr lang="it-IT" sz="2000" dirty="0" err="1" smtClean="0">
                <a:solidFill>
                  <a:srgbClr val="FFFFFF"/>
                </a:solidFill>
                <a:latin typeface="Arial"/>
                <a:cs typeface="Arial"/>
              </a:rPr>
              <a:t>uncertainties</a:t>
            </a:r>
            <a:r>
              <a:rPr lang="it-IT" sz="2000" dirty="0" smtClean="0">
                <a:solidFill>
                  <a:srgbClr val="FFFFFF"/>
                </a:solidFill>
                <a:latin typeface="Arial"/>
                <a:cs typeface="Arial"/>
              </a:rPr>
              <a:t> of 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&lt; 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10s </a:t>
            </a:r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and</a:t>
            </a:r>
            <a:r>
              <a:rPr lang="it-IT" sz="20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rgbClr val="3EB8FF"/>
                </a:solidFill>
                <a:latin typeface="Arial"/>
                <a:cs typeface="Arial"/>
              </a:rPr>
              <a:t>&lt; </a:t>
            </a:r>
            <a:r>
              <a:rPr lang="it-IT" sz="2000" dirty="0" smtClean="0">
                <a:solidFill>
                  <a:srgbClr val="3EB8FF"/>
                </a:solidFill>
                <a:latin typeface="Arial"/>
                <a:cs typeface="Arial"/>
              </a:rPr>
              <a:t>1deg</a:t>
            </a:r>
            <a:r>
              <a:rPr lang="it-IT" sz="2000" baseline="30000" dirty="0" smtClean="0">
                <a:solidFill>
                  <a:srgbClr val="3EB8FF"/>
                </a:solidFill>
                <a:latin typeface="Arial"/>
                <a:cs typeface="Arial"/>
              </a:rPr>
              <a:t>2</a:t>
            </a:r>
            <a:endParaRPr lang="it-IT" sz="2000" baseline="30000" dirty="0">
              <a:solidFill>
                <a:srgbClr val="3EB8FF"/>
              </a:solidFill>
              <a:latin typeface="Arial"/>
              <a:cs typeface="Arial"/>
            </a:endParaRPr>
          </a:p>
        </p:txBody>
      </p:sp>
      <p:sp>
        <p:nvSpPr>
          <p:cNvPr id="4" name="CasellaDiTesto 3"/>
          <p:cNvSpPr txBox="1"/>
          <p:nvPr/>
        </p:nvSpPr>
        <p:spPr>
          <a:xfrm>
            <a:off x="327087" y="27014"/>
            <a:ext cx="815793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Multi-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messenger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astronomy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with </a:t>
            </a:r>
          </a:p>
          <a:p>
            <a:pPr algn="ctr"/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Ground-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based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and </a:t>
            </a:r>
            <a:r>
              <a:rPr lang="it-IT" sz="2200" dirty="0" err="1" smtClean="0">
                <a:solidFill>
                  <a:srgbClr val="01E403"/>
                </a:solidFill>
                <a:latin typeface="Chalkduster"/>
                <a:cs typeface="Chalkduster"/>
              </a:rPr>
              <a:t>space</a:t>
            </a:r>
            <a:r>
              <a:rPr lang="it-IT" sz="2200" dirty="0" smtClean="0">
                <a:solidFill>
                  <a:srgbClr val="01E403"/>
                </a:solidFill>
                <a:latin typeface="Chalkduster"/>
                <a:cs typeface="Chalkduster"/>
              </a:rPr>
              <a:t> detectors</a:t>
            </a:r>
            <a:endParaRPr lang="it-IT" sz="2200" dirty="0">
              <a:solidFill>
                <a:srgbClr val="01E403"/>
              </a:solidFill>
              <a:latin typeface="Chalkduster"/>
              <a:cs typeface="Chalkduster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73163" y="4484477"/>
            <a:ext cx="5714399" cy="209288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42900" indent="-342900">
              <a:buFont typeface="Arial"/>
              <a:buChar char="•"/>
              <a:defRPr/>
            </a:pP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Massive BH </a:t>
            </a:r>
            <a:r>
              <a:rPr lang="it-IT" sz="2000" dirty="0" err="1">
                <a:solidFill>
                  <a:srgbClr val="FFFF00"/>
                </a:solidFill>
                <a:latin typeface="Arial"/>
                <a:cs typeface="Arial"/>
              </a:rPr>
              <a:t>mergers</a:t>
            </a:r>
            <a:r>
              <a:rPr lang="it-IT" sz="2000" dirty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will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be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localized</a:t>
            </a:r>
            <a:endParaRPr lang="it-IT" sz="2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>
              <a:defRPr/>
            </a:pP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    by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eLISA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within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>
                <a:solidFill>
                  <a:srgbClr val="FFFF00"/>
                </a:solidFill>
                <a:latin typeface="Arial"/>
                <a:cs typeface="Arial"/>
              </a:rPr>
              <a:t>10 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deg</a:t>
            </a:r>
            <a:r>
              <a:rPr lang="it-IT" sz="2000" baseline="30000" dirty="0" smtClean="0">
                <a:solidFill>
                  <a:srgbClr val="FFFF00"/>
                </a:solidFill>
                <a:latin typeface="Arial"/>
                <a:cs typeface="Arial"/>
              </a:rPr>
              <a:t>2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 </a:t>
            </a:r>
            <a:endParaRPr lang="it-IT" sz="2000" dirty="0">
              <a:solidFill>
                <a:srgbClr val="FFFF00"/>
              </a:solidFill>
              <a:latin typeface="Arial"/>
              <a:cs typeface="Arial"/>
            </a:endParaRPr>
          </a:p>
          <a:p>
            <a:endParaRPr lang="it-IT" sz="1000" dirty="0" smtClean="0">
              <a:solidFill>
                <a:schemeClr val="bg1"/>
              </a:solidFill>
              <a:latin typeface="Arial"/>
              <a:cs typeface="Arial"/>
            </a:endParaRPr>
          </a:p>
          <a:p>
            <a:pPr marL="342900" indent="-342900">
              <a:buFont typeface="Arial"/>
              <a:buChar char="•"/>
            </a:pPr>
            <a:r>
              <a:rPr lang="it-IT" sz="2000" dirty="0">
                <a:solidFill>
                  <a:srgbClr val="FFFF00"/>
                </a:solidFill>
                <a:latin typeface="Arial"/>
                <a:cs typeface="Arial"/>
              </a:rPr>
              <a:t>M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assive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BHs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could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have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magnetized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circumbinary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disks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which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could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err="1" smtClean="0">
                <a:solidFill>
                  <a:schemeClr val="bg1"/>
                </a:solidFill>
                <a:latin typeface="Arial"/>
                <a:cs typeface="Arial"/>
              </a:rPr>
              <a:t>power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</a:t>
            </a:r>
          </a:p>
          <a:p>
            <a:r>
              <a:rPr lang="it-IT" sz="2000" dirty="0">
                <a:solidFill>
                  <a:schemeClr val="bg1"/>
                </a:solidFill>
                <a:latin typeface="Arial"/>
                <a:cs typeface="Arial"/>
              </a:rPr>
              <a:t> </a:t>
            </a:r>
            <a:r>
              <a:rPr lang="it-IT" sz="2000" dirty="0" smtClean="0">
                <a:solidFill>
                  <a:schemeClr val="bg1"/>
                </a:solidFill>
                <a:latin typeface="Arial"/>
                <a:cs typeface="Arial"/>
              </a:rPr>
              <a:t>   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transient</a:t>
            </a:r>
            <a:r>
              <a:rPr lang="it-IT" sz="2000" dirty="0" smtClean="0">
                <a:solidFill>
                  <a:srgbClr val="FFFF00"/>
                </a:solidFill>
                <a:latin typeface="Arial"/>
                <a:cs typeface="Arial"/>
              </a:rPr>
              <a:t> EM </a:t>
            </a:r>
            <a:r>
              <a:rPr lang="it-IT" sz="2000" dirty="0" err="1" smtClean="0">
                <a:solidFill>
                  <a:srgbClr val="FFFF00"/>
                </a:solidFill>
                <a:latin typeface="Arial"/>
                <a:cs typeface="Arial"/>
              </a:rPr>
              <a:t>emission</a:t>
            </a:r>
            <a:endParaRPr lang="it-IT" sz="2000" dirty="0" smtClean="0">
              <a:solidFill>
                <a:srgbClr val="FFFF00"/>
              </a:solidFill>
              <a:latin typeface="Arial"/>
              <a:cs typeface="Arial"/>
            </a:endParaRPr>
          </a:p>
          <a:p>
            <a:endParaRPr lang="it-IT" sz="2000" dirty="0">
              <a:solidFill>
                <a:schemeClr val="bg1"/>
              </a:solidFill>
              <a:latin typeface="Arial"/>
              <a:cs typeface="Arial"/>
            </a:endParaRPr>
          </a:p>
        </p:txBody>
      </p:sp>
      <p:pic>
        <p:nvPicPr>
          <p:cNvPr id="6" name="Immagine 5" descr="massive.jp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14148" y="4624522"/>
            <a:ext cx="2989196" cy="1681423"/>
          </a:xfrm>
          <a:prstGeom prst="rect">
            <a:avLst/>
          </a:prstGeom>
        </p:spPr>
      </p:pic>
      <p:sp>
        <p:nvSpPr>
          <p:cNvPr id="7" name="CasellaDiTesto 6"/>
          <p:cNvSpPr txBox="1"/>
          <p:nvPr/>
        </p:nvSpPr>
        <p:spPr>
          <a:xfrm>
            <a:off x="6625631" y="6192795"/>
            <a:ext cx="157771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err="1" smtClean="0">
                <a:solidFill>
                  <a:srgbClr val="FFFFFF"/>
                </a:solidFill>
              </a:rPr>
              <a:t>Credits</a:t>
            </a:r>
            <a:r>
              <a:rPr lang="it-IT" dirty="0" smtClean="0">
                <a:solidFill>
                  <a:srgbClr val="FFFFFF"/>
                </a:solidFill>
              </a:rPr>
              <a:t>: NASA</a:t>
            </a:r>
            <a:endParaRPr lang="it-IT" dirty="0">
              <a:solidFill>
                <a:srgbClr val="FFFFFF"/>
              </a:solidFill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4983264" y="3870268"/>
            <a:ext cx="377111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CFFCC"/>
                </a:solidFill>
                <a:latin typeface="Chalkduster"/>
                <a:cs typeface="Chalkduster"/>
              </a:rPr>
              <a:t>Sesana 2016,  </a:t>
            </a:r>
            <a:r>
              <a:rPr lang="it-IT" dirty="0" err="1" smtClean="0">
                <a:solidFill>
                  <a:srgbClr val="CCFFCC"/>
                </a:solidFill>
                <a:latin typeface="Chalkduster"/>
                <a:cs typeface="Chalkduster"/>
              </a:rPr>
              <a:t>PhRvL</a:t>
            </a:r>
            <a:r>
              <a:rPr lang="it-IT" dirty="0" smtClean="0">
                <a:solidFill>
                  <a:srgbClr val="CCFFCC"/>
                </a:solidFill>
                <a:latin typeface="Chalkduster"/>
                <a:cs typeface="Chalkduster"/>
              </a:rPr>
              <a:t>, 116</a:t>
            </a:r>
            <a:endParaRPr lang="it-IT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169556" y="6251245"/>
            <a:ext cx="425573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srgbClr val="CCFFCC"/>
                </a:solidFill>
                <a:latin typeface="Chalkduster"/>
                <a:cs typeface="Chalkduster"/>
              </a:rPr>
              <a:t>Klein et al. 2016,  </a:t>
            </a:r>
            <a:r>
              <a:rPr lang="it-IT" dirty="0" err="1" smtClean="0">
                <a:solidFill>
                  <a:srgbClr val="CCFFCC"/>
                </a:solidFill>
                <a:latin typeface="Chalkduster"/>
                <a:cs typeface="Chalkduster"/>
              </a:rPr>
              <a:t>PhRvD</a:t>
            </a:r>
            <a:r>
              <a:rPr lang="it-IT" dirty="0" smtClean="0">
                <a:solidFill>
                  <a:srgbClr val="CCFFCC"/>
                </a:solidFill>
                <a:latin typeface="Chalkduster"/>
                <a:cs typeface="Chalkduster"/>
              </a:rPr>
              <a:t>, 93</a:t>
            </a:r>
            <a:endParaRPr lang="it-IT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55670572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9" grpId="0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7800" r="7941"/>
          <a:stretch/>
        </p:blipFill>
        <p:spPr bwMode="auto">
          <a:xfrm>
            <a:off x="3001502" y="6098098"/>
            <a:ext cx="808097" cy="644079"/>
          </a:xfrm>
          <a:prstGeom prst="rect">
            <a:avLst/>
          </a:prstGeom>
          <a:solidFill>
            <a:srgbClr val="647AE6">
              <a:lumMod val="50000"/>
            </a:srgbClr>
          </a:solidFill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8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785" y="5623810"/>
            <a:ext cx="1383600" cy="1118367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0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17385" y="5800645"/>
            <a:ext cx="1384117" cy="94153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Immagine 4" descr="LISA-waves.0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1028" y="304401"/>
            <a:ext cx="1342444" cy="1006833"/>
          </a:xfrm>
          <a:prstGeom prst="rect">
            <a:avLst/>
          </a:prstGeom>
        </p:spPr>
      </p:pic>
      <p:pic>
        <p:nvPicPr>
          <p:cNvPr id="6" name="Immagine 5" descr="PTAs.gif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817" y="352508"/>
            <a:ext cx="1179211" cy="884408"/>
          </a:xfrm>
          <a:prstGeom prst="rect">
            <a:avLst/>
          </a:prstGeom>
        </p:spPr>
      </p:pic>
      <p:pic>
        <p:nvPicPr>
          <p:cNvPr id="7" name="Immagine 6" descr="LSST_web_black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925834" y="5134776"/>
            <a:ext cx="2001005" cy="750934"/>
          </a:xfrm>
          <a:prstGeom prst="rect">
            <a:avLst/>
          </a:prstGeom>
        </p:spPr>
      </p:pic>
      <p:pic>
        <p:nvPicPr>
          <p:cNvPr id="8" name="Immagine 7" descr="E-ELT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4281" y="6118136"/>
            <a:ext cx="1768848" cy="723459"/>
          </a:xfrm>
          <a:prstGeom prst="rect">
            <a:avLst/>
          </a:prstGeom>
        </p:spPr>
      </p:pic>
      <p:pic>
        <p:nvPicPr>
          <p:cNvPr id="9" name="Immagine 8" descr="ska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26839" y="5015582"/>
            <a:ext cx="1206701" cy="853570"/>
          </a:xfrm>
          <a:prstGeom prst="rect">
            <a:avLst/>
          </a:prstGeom>
        </p:spPr>
      </p:pic>
      <p:pic>
        <p:nvPicPr>
          <p:cNvPr id="10" name="Immagine 9" descr="tng_4_thumb.jp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329989" y="5869152"/>
            <a:ext cx="682517" cy="972443"/>
          </a:xfrm>
          <a:prstGeom prst="rect">
            <a:avLst/>
          </a:prstGeom>
        </p:spPr>
      </p:pic>
      <p:pic>
        <p:nvPicPr>
          <p:cNvPr id="11" name="Immagine 10" descr="swift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2773472" y="304401"/>
            <a:ext cx="1036127" cy="932515"/>
          </a:xfrm>
          <a:prstGeom prst="rect">
            <a:avLst/>
          </a:prstGeom>
        </p:spPr>
      </p:pic>
      <p:pic>
        <p:nvPicPr>
          <p:cNvPr id="12" name="Immagine 11" descr="not.jpg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6253129" y="5898369"/>
            <a:ext cx="1019139" cy="816580"/>
          </a:xfrm>
          <a:prstGeom prst="rect">
            <a:avLst/>
          </a:prstGeom>
        </p:spPr>
      </p:pic>
      <p:pic>
        <p:nvPicPr>
          <p:cNvPr id="13" name="Immagine 12" descr="medium_evla_array.jpg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 flipH="1">
            <a:off x="7993266" y="5873509"/>
            <a:ext cx="1140274" cy="995392"/>
          </a:xfrm>
          <a:prstGeom prst="rect">
            <a:avLst/>
          </a:prstGeom>
        </p:spPr>
      </p:pic>
      <p:pic>
        <p:nvPicPr>
          <p:cNvPr id="16" name="Immagine 15" descr="Schermata 2015-09-06 alle 14.03.57.png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290" y="158304"/>
            <a:ext cx="1211936" cy="819921"/>
          </a:xfrm>
          <a:prstGeom prst="rect">
            <a:avLst/>
          </a:prstGeom>
        </p:spPr>
      </p:pic>
      <p:pic>
        <p:nvPicPr>
          <p:cNvPr id="17" name="Immagine 16" descr="Schermata 2015-09-06 alle 14.05.47.png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0226" y="158304"/>
            <a:ext cx="936104" cy="938936"/>
          </a:xfrm>
          <a:prstGeom prst="rect">
            <a:avLst/>
          </a:prstGeom>
        </p:spPr>
      </p:pic>
      <p:pic>
        <p:nvPicPr>
          <p:cNvPr id="18" name="Immagine 17" descr="Schermata 2016-07-08 alle 22.34.44.png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3785" y="4871917"/>
            <a:ext cx="1360539" cy="708178"/>
          </a:xfrm>
          <a:prstGeom prst="rect">
            <a:avLst/>
          </a:prstGeom>
        </p:spPr>
      </p:pic>
      <p:sp>
        <p:nvSpPr>
          <p:cNvPr id="19" name="CasellaDiTesto 18"/>
          <p:cNvSpPr txBox="1"/>
          <p:nvPr/>
        </p:nvSpPr>
        <p:spPr>
          <a:xfrm>
            <a:off x="1" y="2443957"/>
            <a:ext cx="91440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We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are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only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at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the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dawn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of the multi-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messenger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era</a:t>
            </a:r>
          </a:p>
          <a:p>
            <a:pPr algn="ctr"/>
            <a:endParaRPr lang="it-IT" sz="2000" dirty="0" smtClean="0">
              <a:solidFill>
                <a:srgbClr val="FFFFFF"/>
              </a:solidFill>
              <a:latin typeface="Chalkduster"/>
              <a:cs typeface="Chalkduster"/>
            </a:endParaRPr>
          </a:p>
          <a:p>
            <a:pPr algn="ctr"/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Many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>
                <a:solidFill>
                  <a:srgbClr val="FFFFFF"/>
                </a:solidFill>
                <a:latin typeface="Chalkduster"/>
                <a:cs typeface="Chalkduster"/>
              </a:rPr>
              <a:t>c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hallenges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to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overcome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but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our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exploration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of the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exciting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frontier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of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observational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astronomy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0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started</a:t>
            </a:r>
            <a:r>
              <a:rPr lang="it-IT" sz="2000" dirty="0" smtClean="0">
                <a:solidFill>
                  <a:srgbClr val="FFFFFF"/>
                </a:solidFill>
                <a:latin typeface="Chalkduster"/>
                <a:cs typeface="Chalkduster"/>
              </a:rPr>
              <a:t>!</a:t>
            </a:r>
            <a:endParaRPr lang="it-IT" sz="2000" dirty="0">
              <a:solidFill>
                <a:srgbClr val="FFFFFF"/>
              </a:solidFill>
              <a:latin typeface="Chalkduster"/>
              <a:cs typeface="Chalkduster"/>
            </a:endParaRPr>
          </a:p>
          <a:p>
            <a:pPr algn="ctr"/>
            <a:endParaRPr lang="it-IT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111025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asellaDiTesto 1"/>
          <p:cNvSpPr txBox="1"/>
          <p:nvPr/>
        </p:nvSpPr>
        <p:spPr>
          <a:xfrm>
            <a:off x="787400" y="1828800"/>
            <a:ext cx="7251700" cy="80021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4600" dirty="0" smtClean="0">
                <a:solidFill>
                  <a:srgbClr val="0000FF"/>
                </a:solidFill>
              </a:rPr>
              <a:t>Extra </a:t>
            </a:r>
            <a:r>
              <a:rPr lang="it-IT" sz="4600" dirty="0" err="1" smtClean="0">
                <a:solidFill>
                  <a:srgbClr val="0000FF"/>
                </a:solidFill>
              </a:rPr>
              <a:t>slides</a:t>
            </a:r>
            <a:endParaRPr lang="it-IT" sz="4600" dirty="0">
              <a:solidFill>
                <a:srgbClr val="0000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332463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magine 4" descr="XRTTAUP2.png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19672" y="747954"/>
            <a:ext cx="3672408" cy="2754306"/>
          </a:xfrm>
          <a:prstGeom prst="rect">
            <a:avLst/>
          </a:prstGeom>
          <a:noFill/>
          <a:ln>
            <a:solidFill>
              <a:srgbClr val="3366FF"/>
            </a:solidFill>
          </a:ln>
        </p:spPr>
      </p:pic>
      <p:sp>
        <p:nvSpPr>
          <p:cNvPr id="2" name="CasellaDiTesto 1"/>
          <p:cNvSpPr txBox="1"/>
          <p:nvPr/>
        </p:nvSpPr>
        <p:spPr>
          <a:xfrm>
            <a:off x="0" y="-27384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200" dirty="0" smtClean="0">
                <a:solidFill>
                  <a:srgbClr val="FFFFFF"/>
                </a:solidFill>
                <a:latin typeface="Chalkduster"/>
                <a:cs typeface="Chalkduster"/>
              </a:rPr>
              <a:t>Short GRB multi-</a:t>
            </a:r>
            <a:r>
              <a:rPr lang="it-IT" sz="22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wavelength</a:t>
            </a:r>
            <a:r>
              <a:rPr lang="it-IT" sz="2200" dirty="0" smtClean="0">
                <a:solidFill>
                  <a:srgbClr val="FFFFFF"/>
                </a:solidFill>
                <a:latin typeface="Chalkduster"/>
                <a:cs typeface="Chalkduster"/>
              </a:rPr>
              <a:t>  </a:t>
            </a:r>
            <a:r>
              <a:rPr lang="it-IT" sz="22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afterglow</a:t>
            </a:r>
            <a:r>
              <a:rPr lang="it-IT" sz="22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FFFFFF"/>
                </a:solidFill>
                <a:latin typeface="Chalkduster"/>
                <a:cs typeface="Chalkduster"/>
              </a:rPr>
              <a:t>emissions</a:t>
            </a:r>
            <a:r>
              <a:rPr lang="it-IT" sz="2200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endParaRPr lang="it-IT" sz="2200" dirty="0">
              <a:solidFill>
                <a:srgbClr val="FFFFFF"/>
              </a:solidFill>
              <a:latin typeface="Chalkduster"/>
              <a:cs typeface="Chalkduster"/>
            </a:endParaRPr>
          </a:p>
        </p:txBody>
      </p:sp>
      <p:pic>
        <p:nvPicPr>
          <p:cNvPr id="3" name="Immagine 2" descr="OpticalbTAUP2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2080" y="750217"/>
            <a:ext cx="3672408" cy="2754305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11" name="Immagine 10" descr="RadioTAUP1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5776" y="3505976"/>
            <a:ext cx="3672408" cy="2754306"/>
          </a:xfrm>
          <a:prstGeom prst="rect">
            <a:avLst/>
          </a:prstGeom>
          <a:ln w="28575" cmpd="sng">
            <a:solidFill>
              <a:srgbClr val="0000FF"/>
            </a:solidFill>
          </a:ln>
        </p:spPr>
      </p:pic>
      <p:pic>
        <p:nvPicPr>
          <p:cNvPr id="15" name="Immagine 14" descr="Schermata 2015-09-07 alle 12.08.51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250" y="488133"/>
            <a:ext cx="1516227" cy="1876110"/>
          </a:xfrm>
          <a:prstGeom prst="rect">
            <a:avLst/>
          </a:prstGeom>
        </p:spPr>
      </p:pic>
      <p:pic>
        <p:nvPicPr>
          <p:cNvPr id="16" name="Immagine 15" descr="Schermata 2015-09-07 alle 12.09.02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7504" y="3613214"/>
            <a:ext cx="2088232" cy="2207413"/>
          </a:xfrm>
          <a:prstGeom prst="rect">
            <a:avLst/>
          </a:prstGeom>
        </p:spPr>
      </p:pic>
      <p:cxnSp>
        <p:nvCxnSpPr>
          <p:cNvPr id="18" name="Connettore 2 17"/>
          <p:cNvCxnSpPr/>
          <p:nvPr/>
        </p:nvCxnSpPr>
        <p:spPr>
          <a:xfrm>
            <a:off x="1403648" y="996091"/>
            <a:ext cx="720080" cy="144016"/>
          </a:xfrm>
          <a:prstGeom prst="straightConnector1">
            <a:avLst/>
          </a:prstGeom>
          <a:ln>
            <a:solidFill>
              <a:srgbClr val="0000FF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Connettore 2 19"/>
          <p:cNvCxnSpPr/>
          <p:nvPr/>
        </p:nvCxnSpPr>
        <p:spPr>
          <a:xfrm flipV="1">
            <a:off x="1619672" y="3012315"/>
            <a:ext cx="2304256" cy="936104"/>
          </a:xfrm>
          <a:prstGeom prst="straightConnector1">
            <a:avLst/>
          </a:prstGeom>
          <a:ln>
            <a:solidFill>
              <a:schemeClr val="tx1">
                <a:lumMod val="75000"/>
                <a:lumOff val="25000"/>
              </a:schemeClr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Rettangolo 23"/>
          <p:cNvSpPr/>
          <p:nvPr/>
        </p:nvSpPr>
        <p:spPr>
          <a:xfrm>
            <a:off x="6498442" y="3904164"/>
            <a:ext cx="2215595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 defTabSz="914400">
              <a:defRPr/>
            </a:pPr>
            <a:r>
              <a:rPr lang="it-IT" sz="2000" b="1" kern="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Arial" pitchFamily="34" charset="0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alibri"/>
                <a:cs typeface="Arial" pitchFamily="34" charset="0"/>
              </a:rPr>
              <a:t>Source </a:t>
            </a:r>
            <a:r>
              <a:rPr lang="it-IT" sz="2000" b="1" kern="0" dirty="0" err="1">
                <a:solidFill>
                  <a:prstClr val="white"/>
                </a:solidFill>
                <a:latin typeface="Calibri"/>
                <a:cs typeface="Arial" pitchFamily="34" charset="0"/>
              </a:rPr>
              <a:t>at</a:t>
            </a:r>
            <a:r>
              <a:rPr lang="it-IT" sz="2000" b="1" kern="0" dirty="0">
                <a:solidFill>
                  <a:prstClr val="white"/>
                </a:solidFill>
                <a:latin typeface="Calibri"/>
                <a:cs typeface="Arial" pitchFamily="34" charset="0"/>
              </a:rPr>
              <a:t> 200 </a:t>
            </a:r>
            <a:r>
              <a:rPr lang="it-IT" sz="2000" b="1" kern="0" dirty="0" err="1">
                <a:solidFill>
                  <a:prstClr val="white"/>
                </a:solidFill>
                <a:latin typeface="Calibri"/>
                <a:cs typeface="Arial" pitchFamily="34" charset="0"/>
              </a:rPr>
              <a:t>Mpc</a:t>
            </a:r>
            <a:endParaRPr lang="it-IT" sz="2000" b="1" kern="0" dirty="0">
              <a:solidFill>
                <a:prstClr val="white"/>
              </a:solidFill>
              <a:latin typeface="Calibri"/>
              <a:cs typeface="Arial" pitchFamily="34" charset="0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3997688" y="828554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0000FF"/>
                </a:solidFill>
                <a:latin typeface="Calibri"/>
              </a:rPr>
              <a:t>X-</a:t>
            </a:r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6" name="CasellaDiTesto 25"/>
          <p:cNvSpPr txBox="1"/>
          <p:nvPr/>
        </p:nvSpPr>
        <p:spPr>
          <a:xfrm>
            <a:off x="5004048" y="3694706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0000FF"/>
                </a:solidFill>
                <a:latin typeface="Calibri"/>
              </a:rPr>
              <a:t>Radio</a:t>
            </a:r>
            <a:endParaRPr lang="it-IT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7510040" y="822895"/>
            <a:ext cx="12961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0000FF"/>
                </a:solidFill>
                <a:latin typeface="Calibri"/>
              </a:rPr>
              <a:t>Optical</a:t>
            </a:r>
            <a:endParaRPr lang="it-IT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9" name="Rettangolo 28"/>
          <p:cNvSpPr/>
          <p:nvPr/>
        </p:nvSpPr>
        <p:spPr>
          <a:xfrm>
            <a:off x="5724128" y="1730165"/>
            <a:ext cx="2508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it-IT" sz="1200" b="1" dirty="0" err="1" smtClean="0">
                <a:solidFill>
                  <a:srgbClr val="0000FF"/>
                </a:solidFill>
                <a:latin typeface="Calibri"/>
              </a:rPr>
              <a:t>Kann</a:t>
            </a:r>
            <a:r>
              <a:rPr lang="it-IT" sz="12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200" b="1" dirty="0">
                <a:solidFill>
                  <a:srgbClr val="0000FF"/>
                </a:solidFill>
                <a:latin typeface="Calibri"/>
              </a:rPr>
              <a:t>et al </a:t>
            </a:r>
            <a:r>
              <a:rPr lang="it-IT" sz="1200" b="1" dirty="0" smtClean="0">
                <a:solidFill>
                  <a:srgbClr val="0000FF"/>
                </a:solidFill>
                <a:latin typeface="Calibri"/>
              </a:rPr>
              <a:t>2011</a:t>
            </a:r>
          </a:p>
          <a:p>
            <a:pPr defTabSz="914400"/>
            <a:endParaRPr lang="it-IT" sz="12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6588224" y="4532119"/>
            <a:ext cx="2160240" cy="1231106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660066"/>
                </a:solidFill>
                <a:latin typeface="Calibri"/>
              </a:rPr>
              <a:t>Observed</a:t>
            </a:r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and </a:t>
            </a:r>
            <a:r>
              <a:rPr lang="it-IT" sz="1600" b="1" dirty="0" err="1" smtClean="0">
                <a:solidFill>
                  <a:srgbClr val="660066"/>
                </a:solidFill>
                <a:latin typeface="Calibri"/>
              </a:rPr>
              <a:t>Modelled</a:t>
            </a:r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660066"/>
                </a:solidFill>
                <a:latin typeface="Calibri"/>
              </a:rPr>
              <a:t>Afterglows</a:t>
            </a:r>
            <a:endParaRPr lang="it-IT" sz="1600" b="1" dirty="0" smtClean="0">
              <a:solidFill>
                <a:srgbClr val="660066"/>
              </a:solidFill>
              <a:latin typeface="Calibri"/>
            </a:endParaRPr>
          </a:p>
          <a:p>
            <a:pPr algn="ctr" defTabSz="914400"/>
            <a:endParaRPr lang="it-IT" sz="1000" b="1" dirty="0" smtClean="0">
              <a:solidFill>
                <a:srgbClr val="0000FF"/>
              </a:solidFill>
              <a:latin typeface="Calibri"/>
            </a:endParaRPr>
          </a:p>
          <a:p>
            <a:pPr algn="ctr" defTabSz="914400"/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       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pPr algn="ctr" defTabSz="914400"/>
            <a:r>
              <a:rPr lang="it-IT" sz="1600" b="1" dirty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      </a:t>
            </a:r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axis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35" name="Connettore 2 34"/>
          <p:cNvCxnSpPr/>
          <p:nvPr/>
        </p:nvCxnSpPr>
        <p:spPr>
          <a:xfrm>
            <a:off x="7020272" y="5365613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7020272" y="5597201"/>
            <a:ext cx="432048" cy="0"/>
          </a:xfrm>
          <a:prstGeom prst="straightConnector1">
            <a:avLst/>
          </a:prstGeom>
          <a:ln>
            <a:solidFill>
              <a:srgbClr val="40404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9" name="Rettangolo 38"/>
          <p:cNvSpPr/>
          <p:nvPr/>
        </p:nvSpPr>
        <p:spPr>
          <a:xfrm>
            <a:off x="2123728" y="2623878"/>
            <a:ext cx="2225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prstClr val="black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 &amp;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, 2011</a:t>
            </a:r>
          </a:p>
        </p:txBody>
      </p:sp>
      <p:sp>
        <p:nvSpPr>
          <p:cNvPr id="40" name="Rettangolo 39"/>
          <p:cNvSpPr/>
          <p:nvPr/>
        </p:nvSpPr>
        <p:spPr>
          <a:xfrm>
            <a:off x="3283028" y="4208054"/>
            <a:ext cx="2225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prstClr val="black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 &amp;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, 2011</a:t>
            </a:r>
          </a:p>
        </p:txBody>
      </p:sp>
      <p:sp>
        <p:nvSpPr>
          <p:cNvPr id="41" name="Rettangolo 40"/>
          <p:cNvSpPr/>
          <p:nvPr/>
        </p:nvSpPr>
        <p:spPr>
          <a:xfrm>
            <a:off x="5659292" y="2191830"/>
            <a:ext cx="222507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prstClr val="black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 &amp; </a:t>
            </a:r>
            <a:r>
              <a:rPr lang="it-IT" sz="1200" b="1" dirty="0" err="1">
                <a:solidFill>
                  <a:prstClr val="black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prstClr val="black"/>
                </a:solidFill>
                <a:latin typeface="Calibri"/>
              </a:rPr>
              <a:t>, 2011</a:t>
            </a:r>
          </a:p>
        </p:txBody>
      </p:sp>
      <p:sp>
        <p:nvSpPr>
          <p:cNvPr id="43" name="CasellaDiTesto 42"/>
          <p:cNvSpPr txBox="1"/>
          <p:nvPr/>
        </p:nvSpPr>
        <p:spPr>
          <a:xfrm>
            <a:off x="899592" y="6259378"/>
            <a:ext cx="3816424" cy="553998"/>
          </a:xfrm>
          <a:prstGeom prst="rect">
            <a:avLst/>
          </a:prstGeom>
          <a:solidFill>
            <a:schemeClr val="accent4">
              <a:lumMod val="60000"/>
              <a:lumOff val="40000"/>
            </a:schemeClr>
          </a:solidFill>
        </p:spPr>
        <p:txBody>
          <a:bodyPr wrap="square" rtlCol="0">
            <a:spAutoFit/>
          </a:bodyPr>
          <a:lstStyle/>
          <a:p>
            <a:pPr defTabSz="914400"/>
            <a:endParaRPr lang="it-IT" sz="10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0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000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4" name="Immagine 43" descr="1195424442512928781chronometre_lalanne_laur_01.svg.med.png"/>
          <p:cNvPicPr>
            <a:picLocks noChangeAspect="1"/>
          </p:cNvPicPr>
          <p:nvPr/>
        </p:nvPicPr>
        <p:blipFill>
          <a:blip r:embed="rId8" cstate="print">
            <a:lum bright="-18000" contrast="33000"/>
          </a:blip>
          <a:stretch>
            <a:fillRect/>
          </a:stretch>
        </p:blipFill>
        <p:spPr>
          <a:xfrm>
            <a:off x="1115616" y="6121518"/>
            <a:ext cx="504616" cy="638755"/>
          </a:xfrm>
          <a:prstGeom prst="rect">
            <a:avLst/>
          </a:prstGeom>
        </p:spPr>
      </p:pic>
      <p:sp>
        <p:nvSpPr>
          <p:cNvPr id="45" name="CasellaDiTesto 44"/>
          <p:cNvSpPr txBox="1"/>
          <p:nvPr/>
        </p:nvSpPr>
        <p:spPr>
          <a:xfrm>
            <a:off x="1691680" y="6388824"/>
            <a:ext cx="30243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b="1" dirty="0" smtClean="0">
                <a:solidFill>
                  <a:srgbClr val="000066"/>
                </a:solidFill>
                <a:latin typeface="Calibri"/>
                <a:sym typeface="Wingdings"/>
              </a:rPr>
              <a:t> </a:t>
            </a:r>
            <a:r>
              <a:rPr lang="it-IT" b="1" dirty="0" smtClean="0">
                <a:solidFill>
                  <a:srgbClr val="000066"/>
                </a:solidFill>
                <a:latin typeface="Calibri"/>
              </a:rPr>
              <a:t>X-</a:t>
            </a:r>
            <a:r>
              <a:rPr lang="it-IT" b="1" dirty="0" err="1" smtClean="0">
                <a:solidFill>
                  <a:srgbClr val="000066"/>
                </a:solidFill>
                <a:latin typeface="Calibri"/>
              </a:rPr>
              <a:t>ray</a:t>
            </a:r>
            <a:r>
              <a:rPr lang="it-IT" b="1" dirty="0" smtClean="0">
                <a:solidFill>
                  <a:srgbClr val="000066"/>
                </a:solidFill>
                <a:latin typeface="Calibri"/>
              </a:rPr>
              <a:t> </a:t>
            </a:r>
            <a:r>
              <a:rPr lang="it-IT" b="1" dirty="0" smtClean="0">
                <a:solidFill>
                  <a:srgbClr val="000066"/>
                </a:solidFill>
                <a:latin typeface="Calibri"/>
                <a:sym typeface="Wingdings"/>
              </a:rPr>
              <a:t> Optical  Radio</a:t>
            </a:r>
            <a:endParaRPr lang="it-IT" b="1" dirty="0">
              <a:solidFill>
                <a:srgbClr val="000066"/>
              </a:solidFill>
              <a:latin typeface="Calibri"/>
            </a:endParaRPr>
          </a:p>
        </p:txBody>
      </p:sp>
      <p:sp>
        <p:nvSpPr>
          <p:cNvPr id="46" name="Rettangolo 45"/>
          <p:cNvSpPr/>
          <p:nvPr/>
        </p:nvSpPr>
        <p:spPr>
          <a:xfrm>
            <a:off x="2699792" y="841680"/>
            <a:ext cx="250817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r>
              <a:rPr lang="it-IT" sz="1200" b="1" dirty="0" smtClean="0">
                <a:solidFill>
                  <a:srgbClr val="0000FF"/>
                </a:solidFill>
                <a:latin typeface="Calibri"/>
              </a:rPr>
              <a:t>Evans et </a:t>
            </a:r>
            <a:r>
              <a:rPr lang="it-IT" sz="1200" b="1" dirty="0">
                <a:solidFill>
                  <a:srgbClr val="0000FF"/>
                </a:solidFill>
                <a:latin typeface="Calibri"/>
              </a:rPr>
              <a:t>al </a:t>
            </a:r>
            <a:r>
              <a:rPr lang="it-IT" sz="1200" b="1" dirty="0" smtClean="0">
                <a:solidFill>
                  <a:srgbClr val="0000FF"/>
                </a:solidFill>
                <a:latin typeface="Calibri"/>
              </a:rPr>
              <a:t>209</a:t>
            </a:r>
          </a:p>
          <a:p>
            <a:pPr defTabSz="914400"/>
            <a:endParaRPr lang="it-IT" sz="1200" b="1" dirty="0">
              <a:solidFill>
                <a:srgbClr val="0000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412775443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 txBox="1">
            <a:spLocks/>
          </p:cNvSpPr>
          <p:nvPr/>
        </p:nvSpPr>
        <p:spPr>
          <a:xfrm>
            <a:off x="457200" y="139174"/>
            <a:ext cx="8229600" cy="1143000"/>
          </a:xfrm>
          <a:prstGeom prst="rect">
            <a:avLst/>
          </a:prstGeom>
        </p:spPr>
        <p:txBody>
          <a:bodyPr/>
          <a:lstStyle>
            <a:lvl1pPr marL="0" marR="0" indent="0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1pPr>
            <a:lvl2pPr marL="0" marR="0" indent="160671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2pPr>
            <a:lvl3pPr marL="0" marR="0" indent="321341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3pPr>
            <a:lvl4pPr marL="0" marR="0" indent="482013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4pPr>
            <a:lvl5pPr marL="0" marR="0" indent="642684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5pPr>
            <a:lvl6pPr marL="0" marR="0" indent="803356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6pPr>
            <a:lvl7pPr marL="0" marR="0" indent="964025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7pPr>
            <a:lvl8pPr marL="0" marR="0" indent="1124698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8pPr>
            <a:lvl9pPr marL="0" marR="0" indent="1285368" algn="ctr" defTabSz="410604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5600" b="0" i="0" u="none" strike="noStrike" cap="none" spc="0" baseline="0">
                <a:ln>
                  <a:noFill/>
                </a:ln>
                <a:solidFill>
                  <a:srgbClr val="FFFFFF"/>
                </a:solidFill>
                <a:uFillTx/>
                <a:latin typeface="+mn-lt"/>
                <a:ea typeface="+mn-ea"/>
                <a:cs typeface="+mn-cs"/>
                <a:sym typeface="Helvetica Light"/>
              </a:defRPr>
            </a:lvl9pPr>
          </a:lstStyle>
          <a:p>
            <a:r>
              <a:rPr lang="en-US" sz="2200" dirty="0" smtClean="0">
                <a:latin typeface="Chalkduster"/>
                <a:cs typeface="Chalkduster"/>
              </a:rPr>
              <a:t>Challenges to identify the host galaxy</a:t>
            </a:r>
            <a:endParaRPr lang="en-US" sz="2200" dirty="0">
              <a:latin typeface="Chalkduster"/>
              <a:cs typeface="Chalkduster"/>
            </a:endParaRPr>
          </a:p>
        </p:txBody>
      </p:sp>
      <p:pic>
        <p:nvPicPr>
          <p:cNvPr id="8" name="Content Placeholder 7" descr="GW150914-LVT151012-GW151226-with-text.jpg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6" r="2649"/>
          <a:stretch/>
        </p:blipFill>
        <p:spPr>
          <a:xfrm>
            <a:off x="4262777" y="2827867"/>
            <a:ext cx="4644152" cy="3708399"/>
          </a:xfrm>
          <a:prstGeom prst="rect">
            <a:avLst/>
          </a:prstGeom>
        </p:spPr>
      </p:pic>
      <p:pic>
        <p:nvPicPr>
          <p:cNvPr id="2" name="Immagine 1" descr="Schermata 2016-06-15 alle 15.13.30.pn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668562"/>
            <a:ext cx="3618392" cy="2379441"/>
          </a:xfrm>
          <a:prstGeom prst="rect">
            <a:avLst/>
          </a:prstGeom>
        </p:spPr>
      </p:pic>
      <p:sp>
        <p:nvSpPr>
          <p:cNvPr id="9" name="CasellaDiTesto 8"/>
          <p:cNvSpPr txBox="1"/>
          <p:nvPr/>
        </p:nvSpPr>
        <p:spPr>
          <a:xfrm>
            <a:off x="4262777" y="814216"/>
            <a:ext cx="3183466" cy="441146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  <p:txBody>
          <a:bodyPr rot="0" spcFirstLastPara="1" vertOverflow="overflow" horzOverflow="overflow" vert="horz" wrap="square" lIns="50800" tIns="50800" rIns="50800" bIns="50800" numCol="1" spcCol="38100" rtlCol="0" anchor="ctr">
            <a:spAutoFit/>
          </a:bodyPr>
          <a:lstStyle/>
          <a:p>
            <a:pPr marL="0" marR="0" indent="0" algn="ctr" defTabSz="584200" rtl="0" fontAlgn="auto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lang="it-IT" sz="2200" dirty="0" err="1" smtClean="0">
                <a:solidFill>
                  <a:srgbClr val="3EB8FF"/>
                </a:solidFill>
                <a:latin typeface="Chalkduster"/>
                <a:cs typeface="Chalkduster"/>
                <a:sym typeface="Helvetica Light"/>
              </a:rPr>
              <a:t>Distances</a:t>
            </a:r>
            <a:endParaRPr kumimoji="0" lang="it-IT" sz="2200" b="0" i="0" u="none" strike="noStrike" cap="none" spc="0" normalizeH="0" baseline="0" dirty="0">
              <a:ln>
                <a:noFill/>
              </a:ln>
              <a:solidFill>
                <a:srgbClr val="3EB8FF"/>
              </a:solidFill>
              <a:effectLst/>
              <a:uFillTx/>
              <a:latin typeface="Chalkduster"/>
              <a:cs typeface="Chalkduster"/>
              <a:sym typeface="Helvetica Light"/>
            </a:endParaRPr>
          </a:p>
        </p:txBody>
      </p:sp>
      <p:cxnSp>
        <p:nvCxnSpPr>
          <p:cNvPr id="10" name="Connettore 2 9"/>
          <p:cNvCxnSpPr/>
          <p:nvPr/>
        </p:nvCxnSpPr>
        <p:spPr>
          <a:xfrm flipH="1">
            <a:off x="4075592" y="1143106"/>
            <a:ext cx="1021341" cy="330097"/>
          </a:xfrm>
          <a:prstGeom prst="straightConnector1">
            <a:avLst/>
          </a:prstGeom>
          <a:noFill/>
          <a:ln w="57150" cap="flat" cmpd="sng">
            <a:solidFill>
              <a:srgbClr val="3EB8FF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  <p:pic>
        <p:nvPicPr>
          <p:cNvPr id="4" name="Immagine 3" descr="Schermata 2016-06-15 alle 15.24.47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19600" y="1956959"/>
            <a:ext cx="4075592" cy="429847"/>
          </a:xfrm>
          <a:prstGeom prst="rect">
            <a:avLst/>
          </a:prstGeom>
        </p:spPr>
      </p:pic>
      <p:pic>
        <p:nvPicPr>
          <p:cNvPr id="11" name="Immagine 10" descr="Schermata 2016-06-15 alle 15.22.00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9729" y="1618747"/>
            <a:ext cx="3787731" cy="389011"/>
          </a:xfrm>
          <a:prstGeom prst="rect">
            <a:avLst/>
          </a:prstGeom>
        </p:spPr>
      </p:pic>
      <p:sp>
        <p:nvSpPr>
          <p:cNvPr id="12" name="Rettangolo 11"/>
          <p:cNvSpPr/>
          <p:nvPr/>
        </p:nvSpPr>
        <p:spPr>
          <a:xfrm>
            <a:off x="5722933" y="6268532"/>
            <a:ext cx="3262432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sz="1600" dirty="0">
                <a:solidFill>
                  <a:srgbClr val="000000"/>
                </a:solidFill>
                <a:latin typeface="Arial Narrow" charset="0"/>
              </a:rPr>
              <a:t>Image credit: LIGO</a:t>
            </a:r>
            <a:r>
              <a:rPr lang="en-US" sz="1600" dirty="0" smtClean="0">
                <a:solidFill>
                  <a:srgbClr val="000000"/>
                </a:solidFill>
                <a:latin typeface="Arial Narrow" charset="0"/>
              </a:rPr>
              <a:t>/L. Singer/A. </a:t>
            </a:r>
            <a:r>
              <a:rPr lang="en-US" sz="1600" dirty="0" err="1">
                <a:solidFill>
                  <a:srgbClr val="000000"/>
                </a:solidFill>
                <a:latin typeface="Arial Narrow" charset="0"/>
              </a:rPr>
              <a:t>Mellinger</a:t>
            </a:r>
            <a:endParaRPr lang="en-US" sz="1600" dirty="0">
              <a:solidFill>
                <a:srgbClr val="000000"/>
              </a:solidFill>
              <a:latin typeface="Arial Narrow" charset="0"/>
            </a:endParaRPr>
          </a:p>
        </p:txBody>
      </p:sp>
      <p:sp>
        <p:nvSpPr>
          <p:cNvPr id="13" name="Rettangolo 12"/>
          <p:cNvSpPr/>
          <p:nvPr/>
        </p:nvSpPr>
        <p:spPr>
          <a:xfrm>
            <a:off x="485717" y="3712576"/>
            <a:ext cx="3793071" cy="21082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sz="2200" dirty="0" err="1" smtClean="0">
                <a:solidFill>
                  <a:srgbClr val="3EB8FF"/>
                </a:solidFill>
                <a:latin typeface="Chalkduster"/>
                <a:cs typeface="Chalkduster"/>
                <a:sym typeface="Helvetica Light"/>
              </a:rPr>
              <a:t>Sky</a:t>
            </a:r>
            <a:r>
              <a:rPr lang="it-IT" sz="2200" dirty="0" smtClean="0">
                <a:solidFill>
                  <a:srgbClr val="3EB8FF"/>
                </a:solidFill>
                <a:latin typeface="Chalkduster"/>
                <a:cs typeface="Chalkduster"/>
                <a:sym typeface="Helvetica Light"/>
              </a:rPr>
              <a:t> </a:t>
            </a:r>
            <a:r>
              <a:rPr lang="it-IT" sz="2200" dirty="0" err="1" smtClean="0">
                <a:solidFill>
                  <a:srgbClr val="3EB8FF"/>
                </a:solidFill>
                <a:latin typeface="Chalkduster"/>
                <a:cs typeface="Chalkduster"/>
                <a:sym typeface="Helvetica Light"/>
              </a:rPr>
              <a:t>localizations</a:t>
            </a:r>
            <a:endParaRPr lang="it-IT" sz="2200" dirty="0">
              <a:solidFill>
                <a:srgbClr val="3EB8FF"/>
              </a:solidFill>
              <a:latin typeface="Chalkduster"/>
              <a:cs typeface="Chalkduster"/>
              <a:sym typeface="Helvetica Light"/>
            </a:endParaRPr>
          </a:p>
          <a:p>
            <a:endParaRPr lang="it-IT" sz="500" dirty="0"/>
          </a:p>
          <a:p>
            <a:r>
              <a:rPr lang="it-IT" dirty="0" smtClean="0"/>
              <a:t>90</a:t>
            </a:r>
            <a:r>
              <a:rPr lang="it-IT" dirty="0"/>
              <a:t>% </a:t>
            </a:r>
            <a:r>
              <a:rPr lang="it-IT" dirty="0" err="1"/>
              <a:t>credible</a:t>
            </a:r>
            <a:r>
              <a:rPr lang="it-IT" dirty="0"/>
              <a:t> </a:t>
            </a:r>
            <a:r>
              <a:rPr lang="it-IT" dirty="0" err="1"/>
              <a:t>areas</a:t>
            </a:r>
            <a:r>
              <a:rPr lang="it-IT" dirty="0"/>
              <a:t> of </a:t>
            </a:r>
            <a:r>
              <a:rPr lang="it-IT" dirty="0" err="1"/>
              <a:t>about</a:t>
            </a:r>
            <a:r>
              <a:rPr lang="it-IT" dirty="0"/>
              <a:t> </a:t>
            </a:r>
            <a:endParaRPr lang="it-IT" dirty="0" smtClean="0"/>
          </a:p>
          <a:p>
            <a:endParaRPr lang="it-IT" sz="500" dirty="0" smtClean="0"/>
          </a:p>
          <a:p>
            <a:r>
              <a:rPr lang="it-IT" sz="2200" dirty="0" smtClean="0">
                <a:solidFill>
                  <a:srgbClr val="CCFFCC"/>
                </a:solidFill>
              </a:rPr>
              <a:t>600 deg</a:t>
            </a:r>
            <a:r>
              <a:rPr lang="it-IT" sz="2200" baseline="30000" dirty="0" smtClean="0">
                <a:solidFill>
                  <a:srgbClr val="CCFFCC"/>
                </a:solidFill>
              </a:rPr>
              <a:t>2   </a:t>
            </a:r>
            <a:r>
              <a:rPr lang="it-IT" sz="2200" dirty="0" smtClean="0">
                <a:solidFill>
                  <a:srgbClr val="CCFFCC"/>
                </a:solidFill>
              </a:rPr>
              <a:t>GW150914</a:t>
            </a:r>
          </a:p>
          <a:p>
            <a:endParaRPr lang="it-IT" sz="500" dirty="0"/>
          </a:p>
          <a:p>
            <a:r>
              <a:rPr lang="it-IT" sz="2200" dirty="0" smtClean="0">
                <a:solidFill>
                  <a:srgbClr val="FF0000"/>
                </a:solidFill>
              </a:rPr>
              <a:t>1600 deg</a:t>
            </a:r>
            <a:r>
              <a:rPr lang="it-IT" sz="2200" baseline="30000" dirty="0" smtClean="0">
                <a:solidFill>
                  <a:srgbClr val="FF0000"/>
                </a:solidFill>
              </a:rPr>
              <a:t>2   </a:t>
            </a:r>
            <a:r>
              <a:rPr lang="it-IT" sz="2200" dirty="0" smtClean="0">
                <a:solidFill>
                  <a:srgbClr val="FF0000"/>
                </a:solidFill>
              </a:rPr>
              <a:t>LVT15012</a:t>
            </a:r>
            <a:endParaRPr lang="it-IT" sz="2200" dirty="0">
              <a:solidFill>
                <a:srgbClr val="FF0000"/>
              </a:solidFill>
            </a:endParaRPr>
          </a:p>
          <a:p>
            <a:endParaRPr lang="it-IT" sz="1000" dirty="0"/>
          </a:p>
          <a:p>
            <a:r>
              <a:rPr lang="it-IT" sz="2200" dirty="0" smtClean="0">
                <a:solidFill>
                  <a:srgbClr val="3EB8FF"/>
                </a:solidFill>
              </a:rPr>
              <a:t>1000 deg</a:t>
            </a:r>
            <a:r>
              <a:rPr lang="it-IT" sz="2200" baseline="30000" dirty="0" smtClean="0">
                <a:solidFill>
                  <a:srgbClr val="3EB8FF"/>
                </a:solidFill>
              </a:rPr>
              <a:t>2  </a:t>
            </a:r>
            <a:r>
              <a:rPr lang="it-IT" sz="2200" dirty="0" smtClean="0">
                <a:solidFill>
                  <a:srgbClr val="3EB8FF"/>
                </a:solidFill>
              </a:rPr>
              <a:t>GW151226</a:t>
            </a:r>
            <a:endParaRPr lang="it-IT" sz="2200" baseline="30000" dirty="0">
              <a:solidFill>
                <a:srgbClr val="3EB8FF"/>
              </a:solidFill>
            </a:endParaRPr>
          </a:p>
        </p:txBody>
      </p:sp>
      <p:sp>
        <p:nvSpPr>
          <p:cNvPr id="14" name="Rettangolo 13"/>
          <p:cNvSpPr/>
          <p:nvPr/>
        </p:nvSpPr>
        <p:spPr>
          <a:xfrm>
            <a:off x="6240637" y="1303098"/>
            <a:ext cx="2226034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dirty="0" smtClean="0">
                <a:solidFill>
                  <a:srgbClr val="FFFFFF"/>
                </a:solidFill>
                <a:cs typeface="Helvetica"/>
              </a:rPr>
              <a:t>LVC arXiv</a:t>
            </a:r>
            <a:r>
              <a:rPr lang="it-IT" sz="1600" dirty="0">
                <a:solidFill>
                  <a:srgbClr val="FFFFFF"/>
                </a:solidFill>
                <a:cs typeface="Helvetica"/>
              </a:rPr>
              <a:t>:1606.04856 </a:t>
            </a:r>
          </a:p>
        </p:txBody>
      </p:sp>
      <p:cxnSp>
        <p:nvCxnSpPr>
          <p:cNvPr id="16" name="Connettore 2 15"/>
          <p:cNvCxnSpPr/>
          <p:nvPr/>
        </p:nvCxnSpPr>
        <p:spPr>
          <a:xfrm flipV="1">
            <a:off x="3525258" y="4470403"/>
            <a:ext cx="1100667" cy="203198"/>
          </a:xfrm>
          <a:prstGeom prst="straightConnector1">
            <a:avLst/>
          </a:prstGeom>
          <a:noFill/>
          <a:ln w="57150" cap="flat" cmpd="sng">
            <a:solidFill>
              <a:srgbClr val="3EB8FF"/>
            </a:solidFill>
            <a:prstDash val="solid"/>
            <a:miter lim="400000"/>
            <a:tailEnd type="arrow"/>
          </a:ln>
          <a:effectLst/>
          <a:sp3d/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none"/>
        </p:style>
      </p:cxnSp>
    </p:spTree>
    <p:extLst>
      <p:ext uri="{BB962C8B-B14F-4D97-AF65-F5344CB8AC3E}">
        <p14:creationId xmlns:p14="http://schemas.microsoft.com/office/powerpoint/2010/main" val="1561793921"/>
      </p:ext>
    </p:extLst>
  </p:cSld>
  <p:clrMapOvr>
    <a:masterClrMapping/>
  </p:clrMapOvr>
  <p:transition xmlns:p14="http://schemas.microsoft.com/office/powerpoint/2010/main" spd="med"/>
  <p:timing>
    <p:tnLst>
      <p:par>
        <p:cTn xmlns:p14="http://schemas.microsoft.com/office/powerpoint/2010/main"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Immagine 60" descr="RadioEWASS75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56752" y="3670347"/>
            <a:ext cx="4138759" cy="3104070"/>
          </a:xfrm>
          <a:prstGeom prst="rect">
            <a:avLst/>
          </a:prstGeom>
        </p:spPr>
      </p:pic>
      <p:sp>
        <p:nvSpPr>
          <p:cNvPr id="2" name="CasellaDiTesto 1"/>
          <p:cNvSpPr txBox="1"/>
          <p:nvPr/>
        </p:nvSpPr>
        <p:spPr>
          <a:xfrm>
            <a:off x="0" y="-27384"/>
            <a:ext cx="9144000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NS-NS merger EM-</a:t>
            </a:r>
            <a:r>
              <a:rPr lang="it-IT" sz="2200" b="1" dirty="0" err="1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emissions</a:t>
            </a:r>
            <a:r>
              <a:rPr lang="it-IT" sz="2200" b="1" dirty="0" smtClean="0">
                <a:solidFill>
                  <a:srgbClr val="9BBB59">
                    <a:lumMod val="60000"/>
                    <a:lumOff val="40000"/>
                  </a:srgbClr>
                </a:solidFill>
                <a:latin typeface="Chalkduster"/>
                <a:cs typeface="Chalkduster"/>
              </a:rPr>
              <a:t> </a:t>
            </a:r>
            <a:endParaRPr lang="it-IT" sz="2200" b="1" dirty="0">
              <a:solidFill>
                <a:srgbClr val="9BBB59">
                  <a:lumMod val="60000"/>
                  <a:lumOff val="40000"/>
                </a:srgbClr>
              </a:solidFill>
              <a:latin typeface="Chalkduster"/>
              <a:cs typeface="Chalkduster"/>
            </a:endParaRPr>
          </a:p>
        </p:txBody>
      </p:sp>
      <p:pic>
        <p:nvPicPr>
          <p:cNvPr id="42" name="Immagine 41" descr="swift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94206" y="4472367"/>
            <a:ext cx="880096" cy="792087"/>
          </a:xfrm>
          <a:prstGeom prst="rect">
            <a:avLst/>
          </a:prstGeom>
        </p:spPr>
      </p:pic>
      <p:sp>
        <p:nvSpPr>
          <p:cNvPr id="24" name="Rettangolo 23"/>
          <p:cNvSpPr/>
          <p:nvPr/>
        </p:nvSpPr>
        <p:spPr>
          <a:xfrm>
            <a:off x="5883402" y="4710554"/>
            <a:ext cx="2714186" cy="707886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it-IT" sz="2000" b="1" kern="0" dirty="0" smtClean="0">
                <a:solidFill>
                  <a:srgbClr val="660066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  <a:cs typeface="Arial" pitchFamily="34" charset="0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Source </a:t>
            </a:r>
            <a:r>
              <a:rPr lang="it-IT" sz="2000" b="1" kern="0" dirty="0" err="1">
                <a:solidFill>
                  <a:prstClr val="white"/>
                </a:solidFill>
                <a:latin typeface="Chalkduster"/>
                <a:cs typeface="Chalkduster"/>
              </a:rPr>
              <a:t>at</a:t>
            </a:r>
            <a:r>
              <a:rPr lang="it-IT" sz="2000" b="1" kern="0" dirty="0">
                <a:solidFill>
                  <a:prstClr val="white"/>
                </a:solidFill>
                <a:latin typeface="Chalkduster"/>
                <a:cs typeface="Chalkduster"/>
              </a:rPr>
              <a:t> 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75 </a:t>
            </a:r>
            <a:r>
              <a:rPr lang="it-IT" sz="2000" b="1" kern="0" dirty="0" err="1" smtClean="0">
                <a:solidFill>
                  <a:prstClr val="white"/>
                </a:solidFill>
                <a:latin typeface="Chalkduster"/>
                <a:cs typeface="Chalkduster"/>
              </a:rPr>
              <a:t>Mpc</a:t>
            </a:r>
            <a:endParaRPr lang="it-IT" sz="2000" b="1" kern="0" dirty="0" smtClean="0">
              <a:solidFill>
                <a:prstClr val="white"/>
              </a:solidFill>
              <a:latin typeface="Chalkduster"/>
              <a:cs typeface="Chalkduster"/>
            </a:endParaRPr>
          </a:p>
          <a:p>
            <a:pPr algn="ctr">
              <a:defRPr/>
            </a:pP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(O1 BNS </a:t>
            </a:r>
            <a:r>
              <a:rPr lang="it-IT" sz="2000" b="1" kern="0" dirty="0" err="1" smtClean="0">
                <a:solidFill>
                  <a:prstClr val="white"/>
                </a:solidFill>
                <a:latin typeface="Chalkduster"/>
                <a:cs typeface="Chalkduster"/>
              </a:rPr>
              <a:t>range</a:t>
            </a:r>
            <a:r>
              <a:rPr lang="it-IT" sz="2000" b="1" kern="0" dirty="0" smtClean="0">
                <a:solidFill>
                  <a:prstClr val="white"/>
                </a:solidFill>
                <a:latin typeface="Chalkduster"/>
                <a:cs typeface="Chalkduster"/>
              </a:rPr>
              <a:t>)</a:t>
            </a:r>
            <a:endParaRPr lang="it-IT" sz="2000" b="1" kern="0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pic>
        <p:nvPicPr>
          <p:cNvPr id="4" name="Immagine 3" descr="OpticalbEWASS75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58259" y="471422"/>
            <a:ext cx="4152347" cy="3114260"/>
          </a:xfrm>
          <a:prstGeom prst="rect">
            <a:avLst/>
          </a:prstGeom>
          <a:solidFill>
            <a:srgbClr val="3366FF"/>
          </a:solidFill>
          <a:ln w="38100" cmpd="sng">
            <a:noFill/>
          </a:ln>
        </p:spPr>
      </p:pic>
      <p:pic>
        <p:nvPicPr>
          <p:cNvPr id="3" name="Immagine 2" descr="XRTEWASS75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0507" y="454489"/>
            <a:ext cx="4169031" cy="3126774"/>
          </a:xfrm>
          <a:prstGeom prst="rect">
            <a:avLst/>
          </a:prstGeom>
          <a:ln w="38100" cmpd="sng">
            <a:noFill/>
          </a:ln>
        </p:spPr>
      </p:pic>
      <p:sp>
        <p:nvSpPr>
          <p:cNvPr id="25" name="CasellaDiTesto 24"/>
          <p:cNvSpPr txBox="1"/>
          <p:nvPr/>
        </p:nvSpPr>
        <p:spPr>
          <a:xfrm>
            <a:off x="3320036" y="531712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00FF"/>
                </a:solidFill>
                <a:latin typeface="Calibri"/>
              </a:rPr>
              <a:t>X-</a:t>
            </a:r>
            <a:r>
              <a:rPr lang="it-IT" sz="2000" b="1" dirty="0" err="1" smtClean="0">
                <a:solidFill>
                  <a:srgbClr val="0000FF"/>
                </a:solidFill>
                <a:latin typeface="Calibri"/>
              </a:rPr>
              <a:t>ray</a:t>
            </a:r>
            <a:endParaRPr lang="it-IT" sz="2000" b="1" dirty="0">
              <a:solidFill>
                <a:srgbClr val="0000FF"/>
              </a:solidFill>
              <a:latin typeface="Calibri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4988746" y="565578"/>
            <a:ext cx="12961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008000"/>
                </a:solidFill>
                <a:latin typeface="Calibri"/>
              </a:rPr>
              <a:t>Optical</a:t>
            </a:r>
            <a:endParaRPr lang="it-IT" sz="2000" b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27" name="CasellaDiTesto 26"/>
          <p:cNvSpPr txBox="1"/>
          <p:nvPr/>
        </p:nvSpPr>
        <p:spPr>
          <a:xfrm>
            <a:off x="1716406" y="3804268"/>
            <a:ext cx="1296144" cy="400110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smtClean="0">
                <a:solidFill>
                  <a:srgbClr val="800000"/>
                </a:solidFill>
                <a:latin typeface="Calibri"/>
              </a:rPr>
              <a:t>Radio</a:t>
            </a:r>
            <a:endParaRPr lang="it-IT" sz="2000" b="1" dirty="0">
              <a:solidFill>
                <a:srgbClr val="800000"/>
              </a:solidFill>
              <a:latin typeface="Calibri"/>
            </a:endParaRPr>
          </a:p>
        </p:txBody>
      </p:sp>
      <p:sp>
        <p:nvSpPr>
          <p:cNvPr id="30" name="CasellaDiTesto 29"/>
          <p:cNvSpPr txBox="1"/>
          <p:nvPr/>
        </p:nvSpPr>
        <p:spPr>
          <a:xfrm>
            <a:off x="7149530" y="660534"/>
            <a:ext cx="1488444" cy="830997"/>
          </a:xfrm>
          <a:prstGeom prst="rect">
            <a:avLst/>
          </a:prstGeom>
          <a:solidFill>
            <a:srgbClr val="FFFFFF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Kilonova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35" name="Connettore 2 34"/>
          <p:cNvCxnSpPr/>
          <p:nvPr/>
        </p:nvCxnSpPr>
        <p:spPr>
          <a:xfrm>
            <a:off x="6717482" y="868775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8" name="Connettore 2 37"/>
          <p:cNvCxnSpPr/>
          <p:nvPr/>
        </p:nvCxnSpPr>
        <p:spPr>
          <a:xfrm>
            <a:off x="6717482" y="1100363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Connettore 2 28"/>
          <p:cNvCxnSpPr/>
          <p:nvPr/>
        </p:nvCxnSpPr>
        <p:spPr>
          <a:xfrm>
            <a:off x="6734418" y="1303562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3" name="Connettore 2 32"/>
          <p:cNvCxnSpPr/>
          <p:nvPr/>
        </p:nvCxnSpPr>
        <p:spPr>
          <a:xfrm>
            <a:off x="6734418" y="1370627"/>
            <a:ext cx="432048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0" name="Connettore 2 39"/>
          <p:cNvCxnSpPr/>
          <p:nvPr/>
        </p:nvCxnSpPr>
        <p:spPr>
          <a:xfrm>
            <a:off x="1077478" y="2313853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1" name="Connettore 2 40"/>
          <p:cNvCxnSpPr/>
          <p:nvPr/>
        </p:nvCxnSpPr>
        <p:spPr>
          <a:xfrm>
            <a:off x="1077478" y="2545441"/>
            <a:ext cx="432048" cy="0"/>
          </a:xfrm>
          <a:prstGeom prst="straightConnector1">
            <a:avLst/>
          </a:prstGeom>
          <a:ln>
            <a:solidFill>
              <a:srgbClr val="009B02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45" name="CasellaDiTesto 44"/>
          <p:cNvSpPr txBox="1"/>
          <p:nvPr/>
        </p:nvSpPr>
        <p:spPr>
          <a:xfrm>
            <a:off x="4001027" y="3748280"/>
            <a:ext cx="148844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Off-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8000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8000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FF0000"/>
                </a:solidFill>
                <a:latin typeface="Calibri"/>
              </a:rPr>
              <a:t> Radio </a:t>
            </a:r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remnant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cxnSp>
        <p:nvCxnSpPr>
          <p:cNvPr id="46" name="Connettore 2 45"/>
          <p:cNvCxnSpPr/>
          <p:nvPr/>
        </p:nvCxnSpPr>
        <p:spPr>
          <a:xfrm>
            <a:off x="3628939" y="3956521"/>
            <a:ext cx="432048" cy="0"/>
          </a:xfrm>
          <a:prstGeom prst="straightConnector1">
            <a:avLst/>
          </a:prstGeom>
          <a:ln>
            <a:solidFill>
              <a:srgbClr val="0000FF"/>
            </a:solidFill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7" name="Connettore 2 46"/>
          <p:cNvCxnSpPr/>
          <p:nvPr/>
        </p:nvCxnSpPr>
        <p:spPr>
          <a:xfrm>
            <a:off x="3636711" y="4171176"/>
            <a:ext cx="432048" cy="0"/>
          </a:xfrm>
          <a:prstGeom prst="straightConnector1">
            <a:avLst/>
          </a:prstGeom>
          <a:ln>
            <a:solidFill>
              <a:srgbClr val="008000"/>
            </a:solidFill>
            <a:prstDash val="sysDash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49" name="Connettore 2 48"/>
          <p:cNvCxnSpPr/>
          <p:nvPr/>
        </p:nvCxnSpPr>
        <p:spPr>
          <a:xfrm>
            <a:off x="3726429" y="4407574"/>
            <a:ext cx="342333" cy="0"/>
          </a:xfrm>
          <a:prstGeom prst="straightConnector1">
            <a:avLst/>
          </a:prstGeom>
          <a:ln>
            <a:solidFill>
              <a:srgbClr val="FF0000"/>
            </a:solidFill>
            <a:prstDash val="solid"/>
            <a:headEnd type="none"/>
            <a:tailEnd type="none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4" name="CasellaDiTesto 33"/>
          <p:cNvSpPr txBox="1"/>
          <p:nvPr/>
        </p:nvSpPr>
        <p:spPr>
          <a:xfrm>
            <a:off x="4247286" y="4868411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Piran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0" name="CasellaDiTesto 49"/>
          <p:cNvSpPr txBox="1"/>
          <p:nvPr/>
        </p:nvSpPr>
        <p:spPr>
          <a:xfrm>
            <a:off x="5722560" y="2209377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+ 2015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1" name="CasellaDiTesto 50"/>
          <p:cNvSpPr txBox="1"/>
          <p:nvPr/>
        </p:nvSpPr>
        <p:spPr>
          <a:xfrm>
            <a:off x="5204770" y="2810298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Barnes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Kasen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2" name="CasellaDiTesto 51"/>
          <p:cNvSpPr txBox="1"/>
          <p:nvPr/>
        </p:nvSpPr>
        <p:spPr>
          <a:xfrm>
            <a:off x="5123219" y="1310940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3366FF"/>
                </a:solidFill>
                <a:latin typeface="Calibri"/>
              </a:rPr>
              <a:t>Kann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+ 2011</a:t>
            </a:r>
            <a:endParaRPr lang="it-IT" sz="1200" b="1" dirty="0">
              <a:solidFill>
                <a:srgbClr val="3366FF"/>
              </a:solidFill>
              <a:latin typeface="Calibri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2273089" y="2889004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009B02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3" name="Rettangolo 52"/>
          <p:cNvSpPr/>
          <p:nvPr/>
        </p:nvSpPr>
        <p:spPr>
          <a:xfrm>
            <a:off x="5148844" y="1660862"/>
            <a:ext cx="123449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9B02"/>
                </a:solidFill>
                <a:latin typeface="Calibri"/>
              </a:rPr>
              <a:t>Stratta+ in </a:t>
            </a:r>
            <a:r>
              <a:rPr lang="it-IT" sz="1200" b="1" dirty="0" err="1" smtClean="0">
                <a:solidFill>
                  <a:srgbClr val="009B02"/>
                </a:solidFill>
                <a:latin typeface="Calibri"/>
              </a:rPr>
              <a:t>prep</a:t>
            </a:r>
            <a:endParaRPr lang="it-IT" sz="1200" b="1" dirty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39" name="CasellaDiTesto 38"/>
          <p:cNvSpPr txBox="1"/>
          <p:nvPr/>
        </p:nvSpPr>
        <p:spPr>
          <a:xfrm>
            <a:off x="1374062" y="2105612"/>
            <a:ext cx="1488444" cy="584776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srgbClr val="660066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On-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00FF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00FF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00FF"/>
              </a:solidFill>
              <a:latin typeface="Calibri"/>
            </a:endParaRPr>
          </a:p>
          <a:p>
            <a:r>
              <a:rPr lang="it-IT" sz="1600" b="1" dirty="0" smtClean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Off-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axis</a:t>
            </a:r>
            <a:r>
              <a:rPr lang="it-IT" sz="1600" b="1" dirty="0" smtClean="0">
                <a:solidFill>
                  <a:srgbClr val="009B02"/>
                </a:solidFill>
                <a:latin typeface="Calibri"/>
              </a:rPr>
              <a:t> </a:t>
            </a:r>
            <a:r>
              <a:rPr lang="it-IT" sz="1600" b="1" dirty="0" err="1" smtClean="0">
                <a:solidFill>
                  <a:srgbClr val="009B02"/>
                </a:solidFill>
                <a:latin typeface="Calibri"/>
              </a:rPr>
              <a:t>sGRB</a:t>
            </a:r>
            <a:endParaRPr lang="it-IT" sz="1600" b="1" dirty="0" smtClean="0">
              <a:solidFill>
                <a:srgbClr val="009B02"/>
              </a:solidFill>
              <a:latin typeface="Calibri"/>
            </a:endParaRPr>
          </a:p>
        </p:txBody>
      </p:sp>
      <p:sp>
        <p:nvSpPr>
          <p:cNvPr id="54" name="Rettangolo 53"/>
          <p:cNvSpPr/>
          <p:nvPr/>
        </p:nvSpPr>
        <p:spPr>
          <a:xfrm>
            <a:off x="2061885" y="6029661"/>
            <a:ext cx="218540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dirty="0">
                <a:solidFill>
                  <a:prstClr val="black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van </a:t>
            </a:r>
            <a:r>
              <a:rPr lang="it-IT" sz="1200" b="1" dirty="0" err="1">
                <a:solidFill>
                  <a:srgbClr val="3366FF"/>
                </a:solidFill>
                <a:latin typeface="Calibri"/>
              </a:rPr>
              <a:t>Eerten</a:t>
            </a:r>
            <a:r>
              <a:rPr lang="it-IT" sz="1200" b="1" dirty="0">
                <a:solidFill>
                  <a:srgbClr val="3366FF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008000"/>
                </a:solidFill>
                <a:latin typeface="Calibri"/>
              </a:rPr>
              <a:t>MacFadyen</a:t>
            </a:r>
            <a:r>
              <a:rPr lang="it-IT" sz="1200" b="1" dirty="0">
                <a:solidFill>
                  <a:srgbClr val="008000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008000"/>
                </a:solidFill>
                <a:latin typeface="Calibri"/>
              </a:rPr>
              <a:t>2011</a:t>
            </a:r>
            <a:endParaRPr lang="it-IT" sz="1200" b="1" dirty="0">
              <a:solidFill>
                <a:srgbClr val="008000"/>
              </a:solidFill>
              <a:latin typeface="Calibri"/>
            </a:endParaRPr>
          </a:p>
        </p:txBody>
      </p:sp>
      <p:cxnSp>
        <p:nvCxnSpPr>
          <p:cNvPr id="10" name="Connettore 1 9"/>
          <p:cNvCxnSpPr/>
          <p:nvPr/>
        </p:nvCxnSpPr>
        <p:spPr>
          <a:xfrm>
            <a:off x="1043612" y="1777019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5" name="Connettore 1 54"/>
          <p:cNvCxnSpPr/>
          <p:nvPr/>
        </p:nvCxnSpPr>
        <p:spPr>
          <a:xfrm>
            <a:off x="1026682" y="2674471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CasellaDiTesto 10"/>
          <p:cNvSpPr txBox="1"/>
          <p:nvPr/>
        </p:nvSpPr>
        <p:spPr>
          <a:xfrm>
            <a:off x="3726429" y="1467761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MAXI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CasellaDiTesto 55"/>
          <p:cNvSpPr txBox="1"/>
          <p:nvPr/>
        </p:nvSpPr>
        <p:spPr>
          <a:xfrm>
            <a:off x="3794164" y="2331347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err="1" smtClean="0">
                <a:solidFill>
                  <a:prstClr val="black"/>
                </a:solidFill>
                <a:latin typeface="Calibri"/>
              </a:rPr>
              <a:t>Swift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7" name="Connettore 1 56"/>
          <p:cNvCxnSpPr/>
          <p:nvPr/>
        </p:nvCxnSpPr>
        <p:spPr>
          <a:xfrm>
            <a:off x="5216576" y="2652968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CasellaDiTesto 57"/>
          <p:cNvSpPr txBox="1"/>
          <p:nvPr/>
        </p:nvSpPr>
        <p:spPr>
          <a:xfrm>
            <a:off x="7812322" y="2331347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DES, VST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9" name="CasellaDiTesto 58"/>
          <p:cNvSpPr txBox="1"/>
          <p:nvPr/>
        </p:nvSpPr>
        <p:spPr>
          <a:xfrm>
            <a:off x="4883953" y="5470925"/>
            <a:ext cx="92725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b="1" dirty="0" smtClean="0">
                <a:solidFill>
                  <a:prstClr val="black"/>
                </a:solidFill>
                <a:latin typeface="Calibri"/>
              </a:rPr>
              <a:t>VLA</a:t>
            </a:r>
            <a:endParaRPr lang="it-IT" sz="1600" b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60" name="Connettore 1 59"/>
          <p:cNvCxnSpPr/>
          <p:nvPr/>
        </p:nvCxnSpPr>
        <p:spPr>
          <a:xfrm>
            <a:off x="2004267" y="5786980"/>
            <a:ext cx="3381012" cy="0"/>
          </a:xfrm>
          <a:prstGeom prst="line">
            <a:avLst/>
          </a:prstGeom>
          <a:ln w="38100" cmpd="sng">
            <a:solidFill>
              <a:schemeClr val="tx1"/>
            </a:solidFill>
            <a:prstDash val="dot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15" name="Immagine 14" descr="Schermata 2016-06-30 alle 10.52.28.png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9829" y="3770258"/>
            <a:ext cx="884908" cy="501852"/>
          </a:xfrm>
          <a:prstGeom prst="rect">
            <a:avLst/>
          </a:prstGeom>
        </p:spPr>
      </p:pic>
      <p:pic>
        <p:nvPicPr>
          <p:cNvPr id="16" name="Immagine 15" descr="VLA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22682" y="6063527"/>
            <a:ext cx="2125063" cy="742164"/>
          </a:xfrm>
          <a:prstGeom prst="rect">
            <a:avLst/>
          </a:prstGeom>
        </p:spPr>
      </p:pic>
      <p:pic>
        <p:nvPicPr>
          <p:cNvPr id="18" name="Immagine 17" descr="VST.jpg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4531" y="3685593"/>
            <a:ext cx="912247" cy="686946"/>
          </a:xfrm>
          <a:prstGeom prst="rect">
            <a:avLst/>
          </a:prstGeom>
        </p:spPr>
      </p:pic>
      <p:pic>
        <p:nvPicPr>
          <p:cNvPr id="19" name="Immagine 18" descr="DES.jpg"/>
          <p:cNvPicPr>
            <a:picLocks noChangeAspect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2225" y="3679588"/>
            <a:ext cx="1067050" cy="709884"/>
          </a:xfrm>
          <a:prstGeom prst="rect">
            <a:avLst/>
          </a:prstGeom>
        </p:spPr>
      </p:pic>
      <p:sp>
        <p:nvSpPr>
          <p:cNvPr id="21" name="Rettangolo 20"/>
          <p:cNvSpPr/>
          <p:nvPr/>
        </p:nvSpPr>
        <p:spPr>
          <a:xfrm>
            <a:off x="1221106" y="806449"/>
            <a:ext cx="1395094" cy="699379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62" name="Rettangolo 61"/>
          <p:cNvSpPr/>
          <p:nvPr/>
        </p:nvSpPr>
        <p:spPr>
          <a:xfrm>
            <a:off x="2053908" y="1061679"/>
            <a:ext cx="562291" cy="251789"/>
          </a:xfrm>
          <a:prstGeom prst="rect">
            <a:avLst/>
          </a:prstGeom>
          <a:solidFill>
            <a:schemeClr val="accent2">
              <a:lumMod val="75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  <p:sp>
        <p:nvSpPr>
          <p:cNvPr id="64" name="CasellaDiTesto 63"/>
          <p:cNvSpPr txBox="1"/>
          <p:nvPr/>
        </p:nvSpPr>
        <p:spPr>
          <a:xfrm>
            <a:off x="973788" y="1487539"/>
            <a:ext cx="2160240" cy="27699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smtClean="0">
                <a:solidFill>
                  <a:srgbClr val="3366FF"/>
                </a:solidFill>
                <a:latin typeface="Calibri"/>
              </a:rPr>
              <a:t>Evans+ 2009</a:t>
            </a:r>
            <a:endParaRPr lang="it-IT" sz="1200" b="1" dirty="0">
              <a:solidFill>
                <a:srgbClr val="3366FF"/>
              </a:solidFill>
              <a:latin typeface="Calibri"/>
            </a:endParaRPr>
          </a:p>
        </p:txBody>
      </p:sp>
      <p:sp>
        <p:nvSpPr>
          <p:cNvPr id="65" name="CasellaDiTesto 64"/>
          <p:cNvSpPr txBox="1"/>
          <p:nvPr/>
        </p:nvSpPr>
        <p:spPr>
          <a:xfrm>
            <a:off x="1420139" y="755226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Siegel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&amp; </a:t>
            </a:r>
            <a:r>
              <a:rPr lang="it-IT" sz="1200" b="1" dirty="0" err="1" smtClean="0">
                <a:solidFill>
                  <a:srgbClr val="FF0000"/>
                </a:solidFill>
                <a:latin typeface="Calibri"/>
              </a:rPr>
              <a:t>Cilofi</a:t>
            </a:r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2015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6" name="CasellaDiTesto 65"/>
          <p:cNvSpPr txBox="1"/>
          <p:nvPr/>
        </p:nvSpPr>
        <p:spPr>
          <a:xfrm>
            <a:off x="2396163" y="1054905"/>
            <a:ext cx="216024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200" b="1" dirty="0" smtClean="0">
                <a:solidFill>
                  <a:srgbClr val="FF0000"/>
                </a:solidFill>
                <a:latin typeface="Calibri"/>
              </a:rPr>
              <a:t> Zhang 2013</a:t>
            </a:r>
            <a:endParaRPr lang="it-IT" sz="12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22" name="Ovale 21"/>
          <p:cNvSpPr/>
          <p:nvPr/>
        </p:nvSpPr>
        <p:spPr>
          <a:xfrm>
            <a:off x="2010617" y="1032225"/>
            <a:ext cx="62341" cy="61788"/>
          </a:xfrm>
          <a:prstGeom prst="ellipse">
            <a:avLst/>
          </a:prstGeom>
          <a:solidFill>
            <a:srgbClr val="CF0303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7" name="Ovale 66"/>
          <p:cNvSpPr/>
          <p:nvPr/>
        </p:nvSpPr>
        <p:spPr>
          <a:xfrm>
            <a:off x="2201117" y="1203675"/>
            <a:ext cx="62341" cy="61788"/>
          </a:xfrm>
          <a:prstGeom prst="ellipse">
            <a:avLst/>
          </a:prstGeom>
          <a:solidFill>
            <a:srgbClr val="800000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8" name="Rettangolo 67"/>
          <p:cNvSpPr/>
          <p:nvPr/>
        </p:nvSpPr>
        <p:spPr>
          <a:xfrm>
            <a:off x="1426751" y="2602740"/>
            <a:ext cx="941283" cy="33855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sz="1600" b="1" dirty="0" err="1" smtClean="0">
                <a:solidFill>
                  <a:srgbClr val="FF0000"/>
                </a:solidFill>
                <a:latin typeface="Calibri"/>
              </a:rPr>
              <a:t>Isotropic</a:t>
            </a:r>
            <a:endParaRPr lang="it-IT" sz="1600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69" name="Rettangolo 68"/>
          <p:cNvSpPr/>
          <p:nvPr/>
        </p:nvSpPr>
        <p:spPr>
          <a:xfrm flipV="1">
            <a:off x="1043612" y="2759497"/>
            <a:ext cx="414556" cy="112574"/>
          </a:xfrm>
          <a:prstGeom prst="rect">
            <a:avLst/>
          </a:prstGeom>
          <a:solidFill>
            <a:schemeClr val="accent2">
              <a:lumMod val="60000"/>
              <a:lumOff val="40000"/>
              <a:alpha val="58000"/>
            </a:schemeClr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C0504D">
                  <a:lumMod val="60000"/>
                  <a:lumOff val="40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2557205151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" name="CasellaDiTesto 76"/>
          <p:cNvSpPr txBox="1"/>
          <p:nvPr/>
        </p:nvSpPr>
        <p:spPr>
          <a:xfrm>
            <a:off x="0" y="1996256"/>
            <a:ext cx="9144000" cy="4401206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  <a:p>
            <a:endParaRPr lang="it-IT" sz="1000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5" y="13246"/>
            <a:ext cx="9143999" cy="430887"/>
          </a:xfrm>
          <a:prstGeom prst="rect">
            <a:avLst/>
          </a:prstGeom>
          <a:solidFill>
            <a:schemeClr val="tx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0000FF"/>
                </a:solidFill>
                <a:latin typeface="Arial"/>
                <a:cs typeface="Arial"/>
              </a:rPr>
              <a:t>EM follow-up </a:t>
            </a:r>
            <a:r>
              <a:rPr lang="it-IT" sz="2200" b="1" dirty="0" err="1" smtClean="0">
                <a:solidFill>
                  <a:srgbClr val="0000FF"/>
                </a:solidFill>
                <a:latin typeface="Arial"/>
                <a:cs typeface="Arial"/>
              </a:rPr>
              <a:t>program</a:t>
            </a:r>
            <a:r>
              <a:rPr lang="it-IT" sz="2200" b="1" dirty="0" smtClean="0">
                <a:solidFill>
                  <a:srgbClr val="0000FF"/>
                </a:solidFill>
                <a:latin typeface="Arial"/>
                <a:cs typeface="Arial"/>
              </a:rPr>
              <a:t> - O1 </a:t>
            </a:r>
            <a:r>
              <a:rPr lang="it-IT" sz="2200" b="1" dirty="0" err="1" smtClean="0">
                <a:solidFill>
                  <a:srgbClr val="0000FF"/>
                </a:solidFill>
                <a:latin typeface="Arial"/>
                <a:cs typeface="Arial"/>
              </a:rPr>
              <a:t>run</a:t>
            </a:r>
            <a:endParaRPr lang="it-IT" sz="2200" b="1" dirty="0">
              <a:solidFill>
                <a:srgbClr val="0000FF"/>
              </a:solidFill>
              <a:latin typeface="Arial"/>
              <a:cs typeface="Arial"/>
            </a:endParaRPr>
          </a:p>
        </p:txBody>
      </p:sp>
      <p:grpSp>
        <p:nvGrpSpPr>
          <p:cNvPr id="14" name="Group 26"/>
          <p:cNvGrpSpPr>
            <a:grpSpLocks/>
          </p:cNvGrpSpPr>
          <p:nvPr/>
        </p:nvGrpSpPr>
        <p:grpSpPr bwMode="auto">
          <a:xfrm>
            <a:off x="166181" y="66914"/>
            <a:ext cx="788256" cy="551574"/>
            <a:chOff x="4800" y="3408"/>
            <a:chExt cx="672" cy="286"/>
          </a:xfrm>
        </p:grpSpPr>
        <p:sp>
          <p:nvSpPr>
            <p:cNvPr id="15" name="Rectangle 11"/>
            <p:cNvSpPr>
              <a:spLocks noChangeArrowheads="1"/>
            </p:cNvSpPr>
            <p:nvPr/>
          </p:nvSpPr>
          <p:spPr bwMode="auto">
            <a:xfrm>
              <a:off x="4848" y="3408"/>
              <a:ext cx="528" cy="192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14554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2200" dirty="0">
                <a:solidFill>
                  <a:srgbClr val="FFFFFF"/>
                </a:solidFill>
                <a:latin typeface="Times New Roman" pitchFamily="18" charset="0"/>
                <a:cs typeface="Lucida Sans Unicode" pitchFamily="34" charset="0"/>
              </a:endParaRPr>
            </a:p>
          </p:txBody>
        </p:sp>
        <p:pic>
          <p:nvPicPr>
            <p:cNvPr id="16" name="Picture 18" descr="LSC_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0" y="3408"/>
              <a:ext cx="67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7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755369" y="51156"/>
            <a:ext cx="1342770" cy="2915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CasellaDiTesto 4"/>
          <p:cNvSpPr txBox="1"/>
          <p:nvPr/>
        </p:nvSpPr>
        <p:spPr>
          <a:xfrm>
            <a:off x="0" y="584351"/>
            <a:ext cx="91440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/>
              <a:buChar char="•"/>
            </a:pPr>
            <a:endParaRPr lang="it-IT" sz="1000" dirty="0">
              <a:solidFill>
                <a:prstClr val="black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Three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alerts</a:t>
            </a:r>
            <a:r>
              <a:rPr lang="it-IT" b="1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sent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to 65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groups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of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astronomers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with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observational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capabilities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</a:p>
          <a:p>
            <a:pPr marL="285750" indent="-285750">
              <a:buFont typeface="Arial"/>
              <a:buChar char="•"/>
            </a:pPr>
            <a:endParaRPr lang="it-IT" sz="1000" dirty="0">
              <a:solidFill>
                <a:prstClr val="white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About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40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groups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followed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-up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at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least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one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b="1" dirty="0" err="1" smtClean="0">
                <a:solidFill>
                  <a:srgbClr val="3EB8FF"/>
                </a:solidFill>
                <a:latin typeface="Arial"/>
                <a:cs typeface="Arial"/>
              </a:rPr>
              <a:t>alert</a:t>
            </a:r>
            <a:r>
              <a:rPr lang="it-IT" b="1" dirty="0" smtClean="0">
                <a:solidFill>
                  <a:srgbClr val="3EB8FF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giving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a broadband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coverage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of the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sky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maps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and the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rapid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characterization</a:t>
            </a:r>
            <a:r>
              <a:rPr lang="it-IT" dirty="0" smtClean="0">
                <a:solidFill>
                  <a:prstClr val="white"/>
                </a:solidFill>
                <a:latin typeface="Arial"/>
                <a:cs typeface="Arial"/>
              </a:rPr>
              <a:t> of the candidate </a:t>
            </a:r>
            <a:r>
              <a:rPr lang="it-IT" dirty="0" err="1" smtClean="0">
                <a:solidFill>
                  <a:prstClr val="white"/>
                </a:solidFill>
                <a:latin typeface="Arial"/>
                <a:cs typeface="Arial"/>
              </a:rPr>
              <a:t>counterparts</a:t>
            </a:r>
            <a:endParaRPr lang="it-IT" dirty="0" smtClean="0">
              <a:solidFill>
                <a:prstClr val="white"/>
              </a:solidFill>
              <a:latin typeface="Arial"/>
              <a:cs typeface="Arial"/>
            </a:endParaRPr>
          </a:p>
          <a:p>
            <a:pPr marL="285750" indent="-285750">
              <a:buFont typeface="Arial"/>
              <a:buChar char="•"/>
            </a:pPr>
            <a:endParaRPr lang="it-IT" sz="1000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pic>
        <p:nvPicPr>
          <p:cNvPr id="24" name="Immagine 23" descr="1195424442512928781chronometre_lalanne_laur_01.svg.med.png"/>
          <p:cNvPicPr>
            <a:picLocks noChangeAspect="1"/>
          </p:cNvPicPr>
          <p:nvPr/>
        </p:nvPicPr>
        <p:blipFill>
          <a:blip r:embed="rId5" cstate="print">
            <a:lum bright="-18000" contrast="33000"/>
          </a:blip>
          <a:stretch>
            <a:fillRect/>
          </a:stretch>
        </p:blipFill>
        <p:spPr>
          <a:xfrm>
            <a:off x="1363824" y="3003975"/>
            <a:ext cx="363414" cy="460018"/>
          </a:xfrm>
          <a:prstGeom prst="rect">
            <a:avLst/>
          </a:prstGeom>
        </p:spPr>
      </p:pic>
      <p:cxnSp>
        <p:nvCxnSpPr>
          <p:cNvPr id="25" name="Connettore 2 24"/>
          <p:cNvCxnSpPr/>
          <p:nvPr/>
        </p:nvCxnSpPr>
        <p:spPr bwMode="auto">
          <a:xfrm>
            <a:off x="1443913" y="2581214"/>
            <a:ext cx="763934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6" name="CasellaDiTesto 25"/>
          <p:cNvSpPr txBox="1"/>
          <p:nvPr/>
        </p:nvSpPr>
        <p:spPr>
          <a:xfrm>
            <a:off x="1326684" y="2623078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pic>
        <p:nvPicPr>
          <p:cNvPr id="27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61857" y="2582899"/>
            <a:ext cx="551946" cy="460011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28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2665" y="2571212"/>
            <a:ext cx="692998" cy="47149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cxnSp>
        <p:nvCxnSpPr>
          <p:cNvPr id="29" name="Connettore 2 28"/>
          <p:cNvCxnSpPr/>
          <p:nvPr/>
        </p:nvCxnSpPr>
        <p:spPr bwMode="auto">
          <a:xfrm>
            <a:off x="4021067" y="2561368"/>
            <a:ext cx="902673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0" name="CasellaDiTesto 29"/>
          <p:cNvSpPr txBox="1"/>
          <p:nvPr/>
        </p:nvSpPr>
        <p:spPr>
          <a:xfrm>
            <a:off x="3908463" y="263464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19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cxnSp>
        <p:nvCxnSpPr>
          <p:cNvPr id="32" name="Connettore 2 31"/>
          <p:cNvCxnSpPr/>
          <p:nvPr/>
        </p:nvCxnSpPr>
        <p:spPr bwMode="auto">
          <a:xfrm>
            <a:off x="6196932" y="2589288"/>
            <a:ext cx="1060837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3" name="CasellaDiTesto 32"/>
          <p:cNvSpPr txBox="1"/>
          <p:nvPr/>
        </p:nvSpPr>
        <p:spPr>
          <a:xfrm>
            <a:off x="6072683" y="2600647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4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months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35" name="CasellaDiTesto 34"/>
          <p:cNvSpPr txBox="1"/>
          <p:nvPr/>
        </p:nvSpPr>
        <p:spPr>
          <a:xfrm>
            <a:off x="2311409" y="2291833"/>
            <a:ext cx="1674441" cy="64633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Alert</a:t>
            </a:r>
            <a:r>
              <a:rPr lang="it-IT" b="1" dirty="0" smtClean="0">
                <a:solidFill>
                  <a:srgbClr val="0000FF"/>
                </a:solidFill>
                <a:latin typeface="Calibri"/>
              </a:rPr>
              <a:t>!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Initial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sky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maps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6" name="CasellaDiTesto 35"/>
          <p:cNvSpPr txBox="1"/>
          <p:nvPr/>
        </p:nvSpPr>
        <p:spPr>
          <a:xfrm>
            <a:off x="4884665" y="2172981"/>
            <a:ext cx="1192617" cy="923330"/>
          </a:xfrm>
          <a:prstGeom prst="rect">
            <a:avLst/>
          </a:prstGeom>
          <a:solidFill>
            <a:srgbClr val="EBF1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8000"/>
                </a:solidFill>
                <a:latin typeface="Calibri"/>
              </a:rPr>
              <a:t>Update</a:t>
            </a:r>
          </a:p>
          <a:p>
            <a:pPr algn="ctr"/>
            <a:r>
              <a:rPr lang="it-IT" i="1" dirty="0" smtClean="0">
                <a:solidFill>
                  <a:prstClr val="black"/>
                </a:solidFill>
                <a:latin typeface="Calibri"/>
              </a:rPr>
              <a:t>BBH nature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37" name="CasellaDiTesto 36"/>
          <p:cNvSpPr txBox="1"/>
          <p:nvPr/>
        </p:nvSpPr>
        <p:spPr>
          <a:xfrm>
            <a:off x="7395351" y="2147161"/>
            <a:ext cx="1494640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8000"/>
                </a:solidFill>
                <a:latin typeface="Calibri"/>
              </a:rPr>
              <a:t>Updates</a:t>
            </a:r>
            <a:r>
              <a:rPr lang="it-IT" b="1" dirty="0" smtClean="0">
                <a:solidFill>
                  <a:srgbClr val="008000"/>
                </a:solidFill>
                <a:latin typeface="Calibri"/>
              </a:rPr>
              <a:t>: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Final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FAR and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sky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map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44" name="Connettore 2 43"/>
          <p:cNvCxnSpPr/>
          <p:nvPr/>
        </p:nvCxnSpPr>
        <p:spPr bwMode="auto">
          <a:xfrm>
            <a:off x="1654927" y="4062198"/>
            <a:ext cx="763934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5" name="CasellaDiTesto 44"/>
          <p:cNvSpPr txBox="1"/>
          <p:nvPr/>
        </p:nvSpPr>
        <p:spPr>
          <a:xfrm>
            <a:off x="1537698" y="410406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6.5 </a:t>
            </a:r>
            <a:r>
              <a:rPr lang="it-IT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hrs</a:t>
            </a:r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46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972871" y="4015029"/>
            <a:ext cx="551946" cy="460011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47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293679" y="4003342"/>
            <a:ext cx="692998" cy="47149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cxnSp>
        <p:nvCxnSpPr>
          <p:cNvPr id="48" name="Connettore 2 47"/>
          <p:cNvCxnSpPr/>
          <p:nvPr/>
        </p:nvCxnSpPr>
        <p:spPr bwMode="auto">
          <a:xfrm>
            <a:off x="4232081" y="4042352"/>
            <a:ext cx="902673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9" name="CasellaDiTesto 48"/>
          <p:cNvSpPr txBox="1"/>
          <p:nvPr/>
        </p:nvSpPr>
        <p:spPr>
          <a:xfrm>
            <a:off x="4168327" y="4091199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29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53" name="CasellaDiTesto 52"/>
          <p:cNvSpPr txBox="1"/>
          <p:nvPr/>
        </p:nvSpPr>
        <p:spPr>
          <a:xfrm>
            <a:off x="2522423" y="3772817"/>
            <a:ext cx="1674441" cy="646331"/>
          </a:xfrm>
          <a:prstGeom prst="rect">
            <a:avLst/>
          </a:prstGeom>
          <a:solidFill>
            <a:srgbClr val="DCE6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Alert</a:t>
            </a:r>
            <a:r>
              <a:rPr lang="it-IT" b="1" dirty="0" smtClean="0">
                <a:solidFill>
                  <a:srgbClr val="0000FF"/>
                </a:solidFill>
                <a:latin typeface="Calibri"/>
              </a:rPr>
              <a:t>!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Initial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sky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maps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4" name="CasellaDiTesto 53"/>
          <p:cNvSpPr txBox="1"/>
          <p:nvPr/>
        </p:nvSpPr>
        <p:spPr>
          <a:xfrm>
            <a:off x="5251981" y="3693045"/>
            <a:ext cx="2162088" cy="646331"/>
          </a:xfrm>
          <a:prstGeom prst="rect">
            <a:avLst/>
          </a:prstGeom>
          <a:solidFill>
            <a:srgbClr val="EBF1DE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smtClean="0">
                <a:solidFill>
                  <a:srgbClr val="008000"/>
                </a:solidFill>
                <a:latin typeface="Calibri"/>
              </a:rPr>
              <a:t>Update</a:t>
            </a:r>
          </a:p>
          <a:p>
            <a:pPr algn="ctr"/>
            <a:r>
              <a:rPr lang="it-IT" b="1" dirty="0" err="1" smtClean="0">
                <a:solidFill>
                  <a:prstClr val="black"/>
                </a:solidFill>
                <a:latin typeface="Calibri"/>
              </a:rPr>
              <a:t>Noise</a:t>
            </a:r>
            <a:r>
              <a:rPr lang="it-IT" b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Calibri"/>
              </a:rPr>
              <a:t>event</a:t>
            </a:r>
            <a:endParaRPr lang="it-IT" b="1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56" name="CasellaDiTesto 55"/>
          <p:cNvSpPr txBox="1"/>
          <p:nvPr/>
        </p:nvSpPr>
        <p:spPr>
          <a:xfrm rot="19442415">
            <a:off x="6463443" y="4025183"/>
            <a:ext cx="1341386" cy="369332"/>
          </a:xfrm>
          <a:prstGeom prst="rect">
            <a:avLst/>
          </a:prstGeom>
          <a:solidFill>
            <a:srgbClr val="F2DCDB">
              <a:alpha val="42000"/>
            </a:srgb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FF0000"/>
                </a:solidFill>
                <a:latin typeface="Calibri"/>
              </a:rPr>
              <a:t>Retraction</a:t>
            </a:r>
            <a:endParaRPr lang="it-IT" b="1" dirty="0">
              <a:solidFill>
                <a:srgbClr val="FF0000"/>
              </a:solidFill>
              <a:latin typeface="Calibri"/>
            </a:endParaRPr>
          </a:p>
        </p:txBody>
      </p:sp>
      <p:sp>
        <p:nvSpPr>
          <p:cNvPr id="57" name="CasellaDiTesto 56"/>
          <p:cNvSpPr txBox="1"/>
          <p:nvPr/>
        </p:nvSpPr>
        <p:spPr>
          <a:xfrm>
            <a:off x="68858" y="2157477"/>
            <a:ext cx="213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prstClr val="black"/>
                </a:solidFill>
                <a:latin typeface="Chalkduster"/>
                <a:cs typeface="Chalkduster"/>
              </a:rPr>
              <a:t>GW150914</a:t>
            </a:r>
            <a:endParaRPr lang="it-IT" b="1" dirty="0">
              <a:solidFill>
                <a:prstClr val="black"/>
              </a:solidFill>
              <a:latin typeface="Chalkduster"/>
              <a:cs typeface="Chalkduster"/>
            </a:endParaRPr>
          </a:p>
        </p:txBody>
      </p:sp>
      <p:sp>
        <p:nvSpPr>
          <p:cNvPr id="58" name="CasellaDiTesto 57"/>
          <p:cNvSpPr txBox="1"/>
          <p:nvPr/>
        </p:nvSpPr>
        <p:spPr>
          <a:xfrm>
            <a:off x="209858" y="3609048"/>
            <a:ext cx="213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>
                <a:solidFill>
                  <a:prstClr val="black"/>
                </a:solidFill>
                <a:latin typeface="Chalkduster"/>
                <a:cs typeface="Chalkduster"/>
              </a:rPr>
              <a:t>G</a:t>
            </a:r>
            <a:r>
              <a:rPr lang="it-IT" b="1" dirty="0" smtClean="0">
                <a:solidFill>
                  <a:prstClr val="black"/>
                </a:solidFill>
                <a:latin typeface="Chalkduster"/>
                <a:cs typeface="Chalkduster"/>
              </a:rPr>
              <a:t>194575</a:t>
            </a:r>
            <a:endParaRPr lang="it-IT" b="1" dirty="0">
              <a:solidFill>
                <a:prstClr val="black"/>
              </a:solidFill>
              <a:latin typeface="Chalkduster"/>
              <a:cs typeface="Chalkduster"/>
            </a:endParaRPr>
          </a:p>
        </p:txBody>
      </p:sp>
      <p:cxnSp>
        <p:nvCxnSpPr>
          <p:cNvPr id="62" name="Connettore 2 61"/>
          <p:cNvCxnSpPr/>
          <p:nvPr/>
        </p:nvCxnSpPr>
        <p:spPr bwMode="auto">
          <a:xfrm>
            <a:off x="1924555" y="5484568"/>
            <a:ext cx="763934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3" name="CasellaDiTesto 62"/>
          <p:cNvSpPr txBox="1"/>
          <p:nvPr/>
        </p:nvSpPr>
        <p:spPr>
          <a:xfrm>
            <a:off x="1807326" y="5526432"/>
            <a:ext cx="17281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1.6 </a:t>
            </a:r>
            <a:r>
              <a:rPr lang="it-IT" b="1" dirty="0" err="1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b="1" dirty="0">
              <a:solidFill>
                <a:srgbClr val="0000FF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64" name="Picture 18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242499" y="5461826"/>
            <a:ext cx="551946" cy="460011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pic>
        <p:nvPicPr>
          <p:cNvPr id="65" name="Picture 20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563307" y="5450139"/>
            <a:ext cx="692998" cy="471492"/>
          </a:xfrm>
          <a:prstGeom prst="rect">
            <a:avLst/>
          </a:prstGeom>
          <a:noFill/>
          <a:ln w="28575">
            <a:noFill/>
            <a:miter lim="800000"/>
            <a:headEnd type="none" w="sm" len="sm"/>
            <a:tailEnd type="none" w="sm" len="sm"/>
          </a:ln>
        </p:spPr>
      </p:pic>
      <p:cxnSp>
        <p:nvCxnSpPr>
          <p:cNvPr id="66" name="Connettore 2 65"/>
          <p:cNvCxnSpPr/>
          <p:nvPr/>
        </p:nvCxnSpPr>
        <p:spPr bwMode="auto">
          <a:xfrm>
            <a:off x="4501708" y="5464722"/>
            <a:ext cx="1221962" cy="19846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67" name="CasellaDiTesto 66"/>
          <p:cNvSpPr txBox="1"/>
          <p:nvPr/>
        </p:nvSpPr>
        <p:spPr>
          <a:xfrm>
            <a:off x="4389106" y="5513569"/>
            <a:ext cx="168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15/17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69" name="CasellaDiTesto 68"/>
          <p:cNvSpPr txBox="1"/>
          <p:nvPr/>
        </p:nvSpPr>
        <p:spPr>
          <a:xfrm>
            <a:off x="2792051" y="5195187"/>
            <a:ext cx="1674441" cy="646331"/>
          </a:xfrm>
          <a:prstGeom prst="rect">
            <a:avLst/>
          </a:prstGeom>
          <a:solidFill>
            <a:srgbClr val="DCE6F2"/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00FF"/>
                </a:solidFill>
                <a:latin typeface="Calibri"/>
              </a:rPr>
              <a:t>Alert</a:t>
            </a:r>
            <a:r>
              <a:rPr lang="it-IT" b="1" dirty="0" smtClean="0">
                <a:solidFill>
                  <a:srgbClr val="0000FF"/>
                </a:solidFill>
                <a:latin typeface="Calibri"/>
              </a:rPr>
              <a:t>!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Initial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sky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maps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72" name="CasellaDiTesto 71"/>
          <p:cNvSpPr txBox="1"/>
          <p:nvPr/>
        </p:nvSpPr>
        <p:spPr>
          <a:xfrm>
            <a:off x="479486" y="5031418"/>
            <a:ext cx="213898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b="1" dirty="0" smtClean="0">
                <a:solidFill>
                  <a:prstClr val="black"/>
                </a:solidFill>
                <a:latin typeface="Chalkduster"/>
                <a:cs typeface="Chalkduster"/>
              </a:rPr>
              <a:t>GW151226</a:t>
            </a:r>
            <a:endParaRPr lang="it-IT" b="1" dirty="0">
              <a:solidFill>
                <a:prstClr val="black"/>
              </a:solidFill>
              <a:latin typeface="Chalkduster"/>
              <a:cs typeface="Chalkduster"/>
            </a:endParaRPr>
          </a:p>
        </p:txBody>
      </p:sp>
      <p:sp>
        <p:nvSpPr>
          <p:cNvPr id="73" name="CasellaDiTesto 72"/>
          <p:cNvSpPr txBox="1"/>
          <p:nvPr/>
        </p:nvSpPr>
        <p:spPr>
          <a:xfrm>
            <a:off x="5723671" y="5076331"/>
            <a:ext cx="1041974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8000"/>
                </a:solidFill>
                <a:latin typeface="Calibri"/>
              </a:rPr>
              <a:t>Updates</a:t>
            </a:r>
            <a:r>
              <a:rPr lang="it-IT" b="1" dirty="0" smtClean="0">
                <a:solidFill>
                  <a:srgbClr val="008000"/>
                </a:solidFill>
                <a:latin typeface="Calibri"/>
              </a:rPr>
              <a:t>:</a:t>
            </a:r>
          </a:p>
          <a:p>
            <a:pPr algn="ctr"/>
            <a:r>
              <a:rPr lang="it-IT" i="1" dirty="0" smtClean="0">
                <a:solidFill>
                  <a:prstClr val="black"/>
                </a:solidFill>
                <a:latin typeface="Calibri"/>
              </a:rPr>
              <a:t>Redshift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Final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FAR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75" name="Immagine 74" descr="1195424442512928781chronometre_lalanne_laur_01.svg.med.png"/>
          <p:cNvPicPr>
            <a:picLocks noChangeAspect="1"/>
          </p:cNvPicPr>
          <p:nvPr/>
        </p:nvPicPr>
        <p:blipFill>
          <a:blip r:embed="rId5" cstate="print">
            <a:lum bright="-18000" contrast="33000"/>
          </a:blip>
          <a:stretch>
            <a:fillRect/>
          </a:stretch>
        </p:blipFill>
        <p:spPr>
          <a:xfrm>
            <a:off x="1588438" y="4419140"/>
            <a:ext cx="363414" cy="460018"/>
          </a:xfrm>
          <a:prstGeom prst="rect">
            <a:avLst/>
          </a:prstGeom>
        </p:spPr>
      </p:pic>
      <p:pic>
        <p:nvPicPr>
          <p:cNvPr id="76" name="Immagine 75" descr="1195424442512928781chronometre_lalanne_laur_01.svg.med.png"/>
          <p:cNvPicPr>
            <a:picLocks noChangeAspect="1"/>
          </p:cNvPicPr>
          <p:nvPr/>
        </p:nvPicPr>
        <p:blipFill>
          <a:blip r:embed="rId5" cstate="print">
            <a:lum bright="-18000" contrast="33000"/>
          </a:blip>
          <a:stretch>
            <a:fillRect/>
          </a:stretch>
        </p:blipFill>
        <p:spPr>
          <a:xfrm>
            <a:off x="1887373" y="5881715"/>
            <a:ext cx="363414" cy="460018"/>
          </a:xfrm>
          <a:prstGeom prst="rect">
            <a:avLst/>
          </a:prstGeom>
        </p:spPr>
      </p:pic>
      <p:sp>
        <p:nvSpPr>
          <p:cNvPr id="52" name="CasellaDiTesto 51"/>
          <p:cNvSpPr txBox="1"/>
          <p:nvPr/>
        </p:nvSpPr>
        <p:spPr>
          <a:xfrm>
            <a:off x="7599906" y="5145046"/>
            <a:ext cx="1494640" cy="646331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/>
            <a:r>
              <a:rPr lang="it-IT" b="1" dirty="0" err="1" smtClean="0">
                <a:solidFill>
                  <a:srgbClr val="008000"/>
                </a:solidFill>
                <a:latin typeface="Calibri"/>
              </a:rPr>
              <a:t>Updates</a:t>
            </a:r>
            <a:r>
              <a:rPr lang="it-IT" b="1" dirty="0" smtClean="0">
                <a:solidFill>
                  <a:srgbClr val="008000"/>
                </a:solidFill>
                <a:latin typeface="Calibri"/>
              </a:rPr>
              <a:t>:</a:t>
            </a:r>
          </a:p>
          <a:p>
            <a:pPr algn="ctr"/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Final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sky</a:t>
            </a:r>
            <a:r>
              <a:rPr lang="it-IT" i="1" dirty="0" smtClean="0">
                <a:solidFill>
                  <a:prstClr val="black"/>
                </a:solidFill>
                <a:latin typeface="Calibri"/>
              </a:rPr>
              <a:t> </a:t>
            </a:r>
            <a:r>
              <a:rPr lang="it-IT" i="1" dirty="0" err="1" smtClean="0">
                <a:solidFill>
                  <a:prstClr val="black"/>
                </a:solidFill>
                <a:latin typeface="Calibri"/>
              </a:rPr>
              <a:t>map</a:t>
            </a:r>
            <a:endParaRPr lang="it-IT" i="1" dirty="0">
              <a:solidFill>
                <a:prstClr val="black"/>
              </a:solidFill>
              <a:latin typeface="Calibri"/>
            </a:endParaRPr>
          </a:p>
        </p:txBody>
      </p:sp>
      <p:cxnSp>
        <p:nvCxnSpPr>
          <p:cNvPr id="51" name="Connettore 2 50"/>
          <p:cNvCxnSpPr/>
          <p:nvPr/>
        </p:nvCxnSpPr>
        <p:spPr bwMode="auto">
          <a:xfrm>
            <a:off x="6765645" y="5477578"/>
            <a:ext cx="790980" cy="0"/>
          </a:xfrm>
          <a:prstGeom prst="straightConnector1">
            <a:avLst/>
          </a:prstGeom>
          <a:solidFill>
            <a:srgbClr val="00B8FF"/>
          </a:solidFill>
          <a:ln w="38100" cap="flat" cmpd="sng" algn="ctr">
            <a:solidFill>
              <a:srgbClr val="0000FF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55" name="CasellaDiTesto 54"/>
          <p:cNvSpPr txBox="1"/>
          <p:nvPr/>
        </p:nvSpPr>
        <p:spPr>
          <a:xfrm>
            <a:off x="6651262" y="5522108"/>
            <a:ext cx="168357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3832"/>
            <a:r>
              <a:rPr lang="it-IT" b="1" dirty="0" smtClean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23 </a:t>
            </a:r>
            <a:r>
              <a:rPr lang="it-IT" b="1" dirty="0" err="1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days</a:t>
            </a:r>
            <a:r>
              <a:rPr lang="it-IT" b="1" dirty="0">
                <a:solidFill>
                  <a:srgbClr val="0000FF"/>
                </a:solidFill>
                <a:latin typeface="Arial" pitchFamily="34" charset="0"/>
                <a:cs typeface="Arial" pitchFamily="34" charset="0"/>
              </a:rPr>
              <a:t>  </a:t>
            </a:r>
          </a:p>
        </p:txBody>
      </p:sp>
      <p:sp>
        <p:nvSpPr>
          <p:cNvPr id="50" name="CasellaDiTesto 49"/>
          <p:cNvSpPr txBox="1"/>
          <p:nvPr/>
        </p:nvSpPr>
        <p:spPr>
          <a:xfrm>
            <a:off x="575142" y="6436311"/>
            <a:ext cx="4676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b="1" dirty="0" smtClean="0">
                <a:solidFill>
                  <a:srgbClr val="FFFFFF"/>
                </a:solidFill>
              </a:rPr>
              <a:t>Branchesi 2016 on </a:t>
            </a:r>
            <a:r>
              <a:rPr lang="it-IT" sz="1400" b="1" dirty="0" err="1" smtClean="0">
                <a:solidFill>
                  <a:srgbClr val="FFFFFF"/>
                </a:solidFill>
              </a:rPr>
              <a:t>behalf</a:t>
            </a:r>
            <a:r>
              <a:rPr lang="it-IT" sz="1400" b="1" dirty="0" smtClean="0">
                <a:solidFill>
                  <a:srgbClr val="FFFFFF"/>
                </a:solidFill>
              </a:rPr>
              <a:t>  of LVC, Ricap2016 conference</a:t>
            </a:r>
            <a:endParaRPr lang="it-IT" sz="1400" b="1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399921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asellaDiTesto 3"/>
          <p:cNvSpPr txBox="1"/>
          <p:nvPr/>
        </p:nvSpPr>
        <p:spPr>
          <a:xfrm>
            <a:off x="0" y="-27384"/>
            <a:ext cx="9144000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Hunt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 the elusive EM-</a:t>
            </a:r>
            <a:r>
              <a:rPr lang="it-IT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counterpart</a:t>
            </a:r>
            <a:r>
              <a:rPr lang="it-IT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halkduster"/>
                <a:cs typeface="Chalkduster"/>
              </a:rPr>
              <a:t>!  </a:t>
            </a:r>
            <a:endParaRPr lang="it-IT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halkduster"/>
              <a:cs typeface="Chalkduster"/>
            </a:endParaRPr>
          </a:p>
        </p:txBody>
      </p:sp>
      <p:sp>
        <p:nvSpPr>
          <p:cNvPr id="5" name="CasellaDiTesto 4"/>
          <p:cNvSpPr txBox="1"/>
          <p:nvPr/>
        </p:nvSpPr>
        <p:spPr>
          <a:xfrm>
            <a:off x="3004925" y="1059445"/>
            <a:ext cx="2520280" cy="646331"/>
          </a:xfrm>
          <a:prstGeom prst="rect">
            <a:avLst/>
          </a:prstGeom>
          <a:solidFill>
            <a:schemeClr val="bg1">
              <a:lumMod val="95000"/>
            </a:schemeClr>
          </a:solidFill>
          <a:ln w="57150" cmpd="sng">
            <a:solidFill>
              <a:srgbClr val="0000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Wide-field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endParaRPr lang="it-IT" b="1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FOV &gt;1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sq.degree</a:t>
            </a:r>
            <a:endParaRPr lang="it-IT" dirty="0" smtClean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6" name="CasellaDiTesto 5"/>
          <p:cNvSpPr txBox="1"/>
          <p:nvPr/>
        </p:nvSpPr>
        <p:spPr>
          <a:xfrm>
            <a:off x="3148941" y="2451404"/>
            <a:ext cx="2376264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57150" cmpd="sng">
            <a:solidFill>
              <a:srgbClr val="3EB8FF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“Fast” and “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smart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” software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to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select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a sample of candidate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counterparts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 </a:t>
            </a:r>
            <a:endParaRPr lang="it-IT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CasellaDiTesto 6"/>
          <p:cNvSpPr txBox="1"/>
          <p:nvPr/>
        </p:nvSpPr>
        <p:spPr>
          <a:xfrm>
            <a:off x="3004925" y="4379274"/>
            <a:ext cx="2592288" cy="92333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57150" cmpd="sng">
            <a:solidFill>
              <a:srgbClr val="01E403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telescope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to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characterize</a:t>
            </a:r>
            <a:r>
              <a:rPr lang="it-IT" b="1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 </a:t>
            </a:r>
          </a:p>
          <a:p>
            <a:pPr algn="ctr" defTabSz="914400"/>
            <a:r>
              <a:rPr lang="it-IT" dirty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t</a:t>
            </a:r>
            <a:r>
              <a:rPr lang="it-IT" dirty="0" smtClean="0">
                <a:solidFill>
                  <a:prstClr val="black"/>
                </a:solidFill>
                <a:latin typeface="Arial" pitchFamily="34" charset="0"/>
                <a:cs typeface="Arial" pitchFamily="34" charset="0"/>
              </a:rPr>
              <a:t>he candidate nature </a:t>
            </a:r>
            <a:endParaRPr lang="it-IT" b="1" dirty="0">
              <a:solidFill>
                <a:prstClr val="black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CasellaDiTesto 7"/>
          <p:cNvSpPr txBox="1"/>
          <p:nvPr/>
        </p:nvSpPr>
        <p:spPr>
          <a:xfrm>
            <a:off x="3473485" y="5955989"/>
            <a:ext cx="1691680" cy="646331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 w="38100">
            <a:solidFill>
              <a:srgbClr val="C00000"/>
            </a:solidFill>
          </a:ln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The EM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Counterpart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!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pic>
        <p:nvPicPr>
          <p:cNvPr id="15" name="Immagine 14" descr="ELT_vlt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65989" y="4010752"/>
            <a:ext cx="2232248" cy="1487236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</p:pic>
      <p:pic>
        <p:nvPicPr>
          <p:cNvPr id="16" name="Immagine 46" descr="Computer cartoon.JPG"/>
          <p:cNvPicPr>
            <a:picLocks noChangeAspect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07941" y="2636207"/>
            <a:ext cx="926997" cy="9895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" name="Immagine 16" descr="20060324_266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016053" y="2550267"/>
            <a:ext cx="720080" cy="1003505"/>
          </a:xfrm>
          <a:prstGeom prst="rect">
            <a:avLst/>
          </a:prstGeom>
        </p:spPr>
      </p:pic>
      <p:sp>
        <p:nvSpPr>
          <p:cNvPr id="18" name="CasellaDiTesto 17"/>
          <p:cNvSpPr txBox="1"/>
          <p:nvPr/>
        </p:nvSpPr>
        <p:spPr>
          <a:xfrm>
            <a:off x="1070045" y="4082760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ELT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2150165" y="4433508"/>
            <a:ext cx="648072" cy="369332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algn="ctr" defTabSz="914400"/>
            <a:r>
              <a:rPr lang="it-IT" dirty="0" smtClean="0">
                <a:solidFill>
                  <a:prstClr val="black"/>
                </a:solidFill>
                <a:latin typeface="Calibri"/>
              </a:rPr>
              <a:t>VLT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0" name="Freccia in giù 19"/>
          <p:cNvSpPr/>
          <p:nvPr/>
        </p:nvSpPr>
        <p:spPr>
          <a:xfrm>
            <a:off x="4085045" y="1851533"/>
            <a:ext cx="288032" cy="432048"/>
          </a:xfrm>
          <a:prstGeom prst="downArrow">
            <a:avLst/>
          </a:prstGeom>
          <a:solidFill>
            <a:srgbClr val="3EB8FF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Freccia in giù 23"/>
          <p:cNvSpPr/>
          <p:nvPr/>
        </p:nvSpPr>
        <p:spPr>
          <a:xfrm>
            <a:off x="4085045" y="5451933"/>
            <a:ext cx="288032" cy="432048"/>
          </a:xfrm>
          <a:prstGeom prst="downArrow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25" name="Immagine 24" descr="index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169072" y="889476"/>
            <a:ext cx="1351037" cy="1351037"/>
          </a:xfrm>
          <a:prstGeom prst="rect">
            <a:avLst/>
          </a:prstGeom>
        </p:spPr>
      </p:pic>
      <p:pic>
        <p:nvPicPr>
          <p:cNvPr id="26" name="Picture 20" descr="telescope-color1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55352" y="1465540"/>
            <a:ext cx="436565" cy="602158"/>
          </a:xfrm>
          <a:prstGeom prst="rect">
            <a:avLst/>
          </a:prstGeom>
        </p:spPr>
      </p:pic>
      <p:cxnSp>
        <p:nvCxnSpPr>
          <p:cNvPr id="28" name="Connettore 2 27"/>
          <p:cNvCxnSpPr/>
          <p:nvPr/>
        </p:nvCxnSpPr>
        <p:spPr>
          <a:xfrm flipV="1">
            <a:off x="791917" y="961484"/>
            <a:ext cx="288032" cy="504056"/>
          </a:xfrm>
          <a:prstGeom prst="straightConnector1">
            <a:avLst/>
          </a:prstGeom>
          <a:ln w="38100" cmpd="sng">
            <a:solidFill>
              <a:srgbClr val="FFFFFF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0" name="Connettore 2 29"/>
          <p:cNvCxnSpPr/>
          <p:nvPr/>
        </p:nvCxnSpPr>
        <p:spPr>
          <a:xfrm>
            <a:off x="758389" y="1969596"/>
            <a:ext cx="360040" cy="216024"/>
          </a:xfrm>
          <a:prstGeom prst="straightConnector1">
            <a:avLst/>
          </a:prstGeom>
          <a:ln w="38100" cmpd="sng">
            <a:solidFill>
              <a:schemeClr val="bg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Freccia in giù 28"/>
          <p:cNvSpPr/>
          <p:nvPr/>
        </p:nvSpPr>
        <p:spPr>
          <a:xfrm>
            <a:off x="4085045" y="3766721"/>
            <a:ext cx="288032" cy="432048"/>
          </a:xfrm>
          <a:prstGeom prst="downArrow">
            <a:avLst/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3" name="Rettangolo 2"/>
          <p:cNvSpPr/>
          <p:nvPr/>
        </p:nvSpPr>
        <p:spPr>
          <a:xfrm>
            <a:off x="6048672" y="6600254"/>
            <a:ext cx="2627784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defTabSz="914400"/>
            <a:endParaRPr lang="it-IT" sz="1600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sz="1600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en-US" sz="16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5907760" y="3016948"/>
            <a:ext cx="3231426" cy="221599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it-IT" sz="2200" b="1" dirty="0" smtClean="0">
                <a:solidFill>
                  <a:srgbClr val="FFFF00"/>
                </a:solidFill>
                <a:latin typeface="Calibri"/>
              </a:rPr>
              <a:t>PTF </a:t>
            </a:r>
            <a:r>
              <a:rPr lang="it-IT" sz="2200" b="1" dirty="0" err="1" smtClean="0">
                <a:solidFill>
                  <a:srgbClr val="FFFF00"/>
                </a:solidFill>
                <a:latin typeface="Calibri"/>
              </a:rPr>
              <a:t>proved</a:t>
            </a:r>
            <a:r>
              <a:rPr lang="it-IT" sz="2200" b="1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200" b="1" dirty="0" err="1" smtClean="0">
                <a:solidFill>
                  <a:srgbClr val="FFFF00"/>
                </a:solidFill>
                <a:latin typeface="Calibri"/>
              </a:rPr>
              <a:t>that</a:t>
            </a:r>
            <a:r>
              <a:rPr lang="it-IT" sz="2200" b="1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200" b="1" dirty="0" err="1" smtClean="0">
                <a:solidFill>
                  <a:srgbClr val="FFFF00"/>
                </a:solidFill>
                <a:latin typeface="Calibri"/>
              </a:rPr>
              <a:t>it</a:t>
            </a:r>
            <a:r>
              <a:rPr lang="it-IT" sz="2200" b="1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200" b="1" dirty="0" err="1" smtClean="0">
                <a:solidFill>
                  <a:srgbClr val="FFFF00"/>
                </a:solidFill>
                <a:latin typeface="Calibri"/>
              </a:rPr>
              <a:t>is</a:t>
            </a:r>
            <a:r>
              <a:rPr lang="it-IT" sz="2200" b="1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200" b="1" dirty="0" err="1" smtClean="0">
                <a:solidFill>
                  <a:srgbClr val="FFFF00"/>
                </a:solidFill>
                <a:latin typeface="Calibri"/>
              </a:rPr>
              <a:t>possible</a:t>
            </a:r>
            <a:r>
              <a:rPr lang="it-IT" sz="2200" b="1" dirty="0" smtClean="0">
                <a:solidFill>
                  <a:prstClr val="white"/>
                </a:solidFill>
                <a:latin typeface="Calibri"/>
              </a:rPr>
              <a:t>: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discovery</a:t>
            </a:r>
            <a:r>
              <a:rPr lang="it-IT" dirty="0" smtClean="0">
                <a:solidFill>
                  <a:prstClr val="white"/>
                </a:solidFill>
                <a:latin typeface="Calibri"/>
              </a:rPr>
              <a:t> of </a:t>
            </a:r>
            <a:r>
              <a:rPr lang="it-IT" b="1" dirty="0" smtClean="0">
                <a:solidFill>
                  <a:prstClr val="white"/>
                </a:solidFill>
                <a:latin typeface="Calibri"/>
              </a:rPr>
              <a:t>8</a:t>
            </a:r>
            <a:r>
              <a:rPr lang="it-IT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optical</a:t>
            </a:r>
            <a:r>
              <a:rPr lang="it-IT" b="1" dirty="0" smtClean="0">
                <a:solidFill>
                  <a:prstClr val="white"/>
                </a:solidFill>
                <a:latin typeface="Calibri"/>
              </a:rPr>
              <a:t>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afterglows</a:t>
            </a:r>
            <a:r>
              <a:rPr lang="it-IT" b="1" dirty="0" smtClean="0">
                <a:solidFill>
                  <a:prstClr val="white"/>
                </a:solidFill>
                <a:latin typeface="Calibri"/>
              </a:rPr>
              <a:t> of Fermi/GBM </a:t>
            </a:r>
            <a:r>
              <a:rPr lang="it-IT" b="1" dirty="0" err="1" smtClean="0">
                <a:solidFill>
                  <a:prstClr val="white"/>
                </a:solidFill>
                <a:latin typeface="Calibri"/>
              </a:rPr>
              <a:t>GRBs</a:t>
            </a:r>
            <a:r>
              <a:rPr lang="it-IT" b="1" dirty="0">
                <a:solidFill>
                  <a:prstClr val="white"/>
                </a:solidFill>
                <a:latin typeface="Calibri"/>
              </a:rPr>
              <a:t> </a:t>
            </a:r>
            <a:r>
              <a:rPr lang="it-IT" dirty="0" smtClean="0">
                <a:solidFill>
                  <a:prstClr val="white"/>
                </a:solidFill>
                <a:latin typeface="Calibri"/>
              </a:rPr>
              <a:t>b</a:t>
            </a:r>
            <a:r>
              <a:rPr lang="en-US" dirty="0" smtClean="0">
                <a:solidFill>
                  <a:prstClr val="white"/>
                </a:solidFill>
                <a:latin typeface="Calibri"/>
              </a:rPr>
              <a:t>y performing a blind </a:t>
            </a:r>
            <a:r>
              <a:rPr lang="en-US" dirty="0">
                <a:solidFill>
                  <a:prstClr val="white"/>
                </a:solidFill>
                <a:latin typeface="Calibri"/>
              </a:rPr>
              <a:t>search over areas between </a:t>
            </a:r>
            <a:endParaRPr lang="en-US" dirty="0" smtClean="0">
              <a:solidFill>
                <a:prstClr val="white"/>
              </a:solidFill>
              <a:latin typeface="Calibri"/>
            </a:endParaRPr>
          </a:p>
          <a:p>
            <a:pPr algn="ctr"/>
            <a:r>
              <a:rPr lang="en-US" b="1" dirty="0" smtClean="0">
                <a:solidFill>
                  <a:prstClr val="white"/>
                </a:solidFill>
                <a:latin typeface="Calibri"/>
              </a:rPr>
              <a:t>30 </a:t>
            </a:r>
            <a:r>
              <a:rPr lang="en-US" b="1" dirty="0">
                <a:solidFill>
                  <a:prstClr val="white"/>
                </a:solidFill>
                <a:latin typeface="Calibri"/>
              </a:rPr>
              <a:t>to 147 sq. </a:t>
            </a:r>
            <a:r>
              <a:rPr lang="en-US" b="1" dirty="0" err="1">
                <a:solidFill>
                  <a:prstClr val="white"/>
                </a:solidFill>
                <a:latin typeface="Calibri"/>
              </a:rPr>
              <a:t>deg</a:t>
            </a:r>
            <a:r>
              <a:rPr lang="en-US" b="1" dirty="0">
                <a:solidFill>
                  <a:prstClr val="white"/>
                </a:solidFill>
                <a:latin typeface="Calibri"/>
              </a:rPr>
              <a:t> </a:t>
            </a:r>
            <a:endParaRPr lang="it-IT" b="1" dirty="0" smtClean="0">
              <a:solidFill>
                <a:prstClr val="white"/>
              </a:solidFill>
              <a:latin typeface="Calibri"/>
            </a:endParaRPr>
          </a:p>
          <a:p>
            <a:pPr algn="ctr"/>
            <a:endParaRPr lang="it-IT" sz="2200" b="1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7" name="Rettangolo 26"/>
          <p:cNvSpPr/>
          <p:nvPr/>
        </p:nvSpPr>
        <p:spPr>
          <a:xfrm>
            <a:off x="6125056" y="5010216"/>
            <a:ext cx="2551400" cy="58477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1600" b="1" dirty="0" smtClean="0">
                <a:solidFill>
                  <a:prstClr val="white"/>
                </a:solidFill>
                <a:latin typeface="Calibri"/>
              </a:rPr>
              <a:t>Singer </a:t>
            </a:r>
            <a:r>
              <a:rPr lang="it-IT" sz="1600" b="1" dirty="0" err="1" smtClean="0">
                <a:solidFill>
                  <a:prstClr val="white"/>
                </a:solidFill>
                <a:latin typeface="Calibri"/>
              </a:rPr>
              <a:t>et</a:t>
            </a:r>
            <a:r>
              <a:rPr lang="it-IT" sz="1600" b="1" dirty="0" smtClean="0">
                <a:solidFill>
                  <a:prstClr val="white"/>
                </a:solidFill>
                <a:latin typeface="Calibri"/>
              </a:rPr>
              <a:t> al. 2013, </a:t>
            </a:r>
            <a:r>
              <a:rPr lang="it-IT" sz="1600" b="1" dirty="0" err="1" smtClean="0">
                <a:solidFill>
                  <a:prstClr val="white"/>
                </a:solidFill>
                <a:latin typeface="Calibri"/>
              </a:rPr>
              <a:t>ApJL</a:t>
            </a:r>
            <a:r>
              <a:rPr lang="it-IT" sz="1600" b="1" dirty="0" smtClean="0">
                <a:solidFill>
                  <a:prstClr val="white"/>
                </a:solidFill>
                <a:latin typeface="Calibri"/>
              </a:rPr>
              <a:t>, 776</a:t>
            </a:r>
          </a:p>
          <a:p>
            <a:pPr algn="ctr"/>
            <a:r>
              <a:rPr lang="it-IT" sz="1600" b="1" dirty="0">
                <a:solidFill>
                  <a:prstClr val="white"/>
                </a:solidFill>
                <a:latin typeface="Calibri"/>
              </a:rPr>
              <a:t>Singer et al. </a:t>
            </a:r>
            <a:r>
              <a:rPr lang="it-IT" sz="1600" b="1" dirty="0" smtClean="0">
                <a:solidFill>
                  <a:prstClr val="white"/>
                </a:solidFill>
                <a:latin typeface="Calibri"/>
              </a:rPr>
              <a:t>2015, </a:t>
            </a:r>
            <a:r>
              <a:rPr lang="it-IT" sz="1600" b="1" dirty="0" err="1" smtClean="0">
                <a:solidFill>
                  <a:prstClr val="white"/>
                </a:solidFill>
                <a:latin typeface="Calibri"/>
              </a:rPr>
              <a:t>ApJ</a:t>
            </a:r>
            <a:r>
              <a:rPr lang="it-IT" sz="1600" b="1" dirty="0" smtClean="0">
                <a:solidFill>
                  <a:prstClr val="white"/>
                </a:solidFill>
                <a:latin typeface="Calibri"/>
              </a:rPr>
              <a:t>, 806</a:t>
            </a:r>
            <a:r>
              <a:rPr lang="it-IT" sz="1600" dirty="0" smtClean="0">
                <a:solidFill>
                  <a:prstClr val="white"/>
                </a:solidFill>
                <a:latin typeface="Calibri"/>
              </a:rPr>
              <a:t> </a:t>
            </a:r>
            <a:endParaRPr lang="it-IT" sz="1600" dirty="0">
              <a:solidFill>
                <a:prstClr val="white"/>
              </a:solidFill>
              <a:latin typeface="Calibri"/>
            </a:endParaRPr>
          </a:p>
        </p:txBody>
      </p:sp>
      <p:pic>
        <p:nvPicPr>
          <p:cNvPr id="31" name="Picture 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105944" y="1359384"/>
            <a:ext cx="2941856" cy="150936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Parentesi graffa chiusa 9"/>
          <p:cNvSpPr/>
          <p:nvPr/>
        </p:nvSpPr>
        <p:spPr>
          <a:xfrm>
            <a:off x="5597213" y="1308577"/>
            <a:ext cx="504909" cy="3494263"/>
          </a:xfrm>
          <a:prstGeom prst="rightBrace">
            <a:avLst/>
          </a:prstGeom>
          <a:ln w="57150" cmpd="sng">
            <a:solidFill>
              <a:srgbClr val="FFFF0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172685781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asellaDiTesto 8"/>
          <p:cNvSpPr txBox="1"/>
          <p:nvPr/>
        </p:nvSpPr>
        <p:spPr>
          <a:xfrm>
            <a:off x="0" y="760257"/>
            <a:ext cx="9144000" cy="5078314"/>
          </a:xfrm>
          <a:prstGeom prst="rect">
            <a:avLst/>
          </a:prstGeom>
          <a:solidFill>
            <a:schemeClr val="accent4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" name="Rettangolo 89"/>
          <p:cNvSpPr>
            <a:spLocks noChangeArrowheads="1"/>
          </p:cNvSpPr>
          <p:nvPr/>
        </p:nvSpPr>
        <p:spPr bwMode="auto">
          <a:xfrm>
            <a:off x="1972" y="148354"/>
            <a:ext cx="9142028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sz="2200" b="1" dirty="0" smtClean="0">
                <a:solidFill>
                  <a:prstClr val="white"/>
                </a:solidFill>
                <a:latin typeface="Chalkduster"/>
                <a:cs typeface="Chalkduster"/>
              </a:rPr>
              <a:t>Prospects of Observing and Localizing GWs </a:t>
            </a:r>
          </a:p>
        </p:txBody>
      </p:sp>
      <p:pic>
        <p:nvPicPr>
          <p:cNvPr id="3" name="Immagine 2" descr="fig1_adv_sensitivity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20290" y="1836245"/>
            <a:ext cx="3761385" cy="3097881"/>
          </a:xfrm>
          <a:prstGeom prst="rect">
            <a:avLst/>
          </a:prstGeom>
          <a:ln w="28575" cmpd="sng">
            <a:solidFill>
              <a:srgbClr val="C00000"/>
            </a:solidFill>
          </a:ln>
        </p:spPr>
      </p:pic>
      <p:pic>
        <p:nvPicPr>
          <p:cNvPr id="4" name="Immagine 3" descr="fig1_aligo_sensitivity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45426" y="1831483"/>
            <a:ext cx="3791107" cy="3085710"/>
          </a:xfrm>
          <a:prstGeom prst="rect">
            <a:avLst/>
          </a:prstGeom>
          <a:ln w="28575" cmpd="sng">
            <a:solidFill>
              <a:srgbClr val="C00000"/>
            </a:solidFill>
          </a:ln>
        </p:spPr>
      </p:pic>
      <p:sp>
        <p:nvSpPr>
          <p:cNvPr id="10" name="CasellaDiTesto 9"/>
          <p:cNvSpPr txBox="1"/>
          <p:nvPr/>
        </p:nvSpPr>
        <p:spPr>
          <a:xfrm>
            <a:off x="611560" y="1471443"/>
            <a:ext cx="79208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400"/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Progression of </a:t>
            </a:r>
            <a:r>
              <a:rPr lang="it-IT" b="1" dirty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s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ensitivity and range for Binary Neutron Stars </a:t>
            </a:r>
            <a:endParaRPr lang="it-IT" b="1" dirty="0">
              <a:solidFill>
                <a:srgbClr val="C00000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CasellaDiTesto 10"/>
          <p:cNvSpPr txBox="1"/>
          <p:nvPr/>
        </p:nvSpPr>
        <p:spPr>
          <a:xfrm>
            <a:off x="5278695" y="5919623"/>
            <a:ext cx="375820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dirty="0" smtClean="0">
                <a:solidFill>
                  <a:srgbClr val="FFFFFF"/>
                </a:solidFill>
                <a:latin typeface="Calibri"/>
              </a:rPr>
              <a:t>LVC </a:t>
            </a:r>
            <a:r>
              <a:rPr lang="it-IT" sz="1600" b="1" dirty="0">
                <a:solidFill>
                  <a:srgbClr val="FFFFFF"/>
                </a:solidFill>
                <a:latin typeface="Calibri"/>
              </a:rPr>
              <a:t>2016, Living </a:t>
            </a:r>
            <a:r>
              <a:rPr lang="it-IT" sz="1600" b="1" dirty="0" err="1">
                <a:solidFill>
                  <a:srgbClr val="FFFFFF"/>
                </a:solidFill>
                <a:latin typeface="Calibri"/>
              </a:rPr>
              <a:t>Reviews</a:t>
            </a:r>
            <a:r>
              <a:rPr lang="it-IT" sz="1600" b="1" dirty="0">
                <a:solidFill>
                  <a:srgbClr val="FFFFFF"/>
                </a:solidFill>
                <a:latin typeface="Calibri"/>
              </a:rPr>
              <a:t> in </a:t>
            </a:r>
            <a:r>
              <a:rPr lang="it-IT" sz="1600" b="1" dirty="0" err="1">
                <a:solidFill>
                  <a:srgbClr val="FFFFFF"/>
                </a:solidFill>
                <a:latin typeface="Calibri"/>
              </a:rPr>
              <a:t>Relativity</a:t>
            </a:r>
            <a:r>
              <a:rPr lang="it-IT" sz="1600" b="1" dirty="0">
                <a:solidFill>
                  <a:srgbClr val="FFFFFF"/>
                </a:solidFill>
                <a:latin typeface="Calibri"/>
              </a:rPr>
              <a:t>, 19</a:t>
            </a:r>
          </a:p>
        </p:txBody>
      </p:sp>
      <p:sp>
        <p:nvSpPr>
          <p:cNvPr id="12" name="Rettangolo 11"/>
          <p:cNvSpPr/>
          <p:nvPr/>
        </p:nvSpPr>
        <p:spPr>
          <a:xfrm>
            <a:off x="251520" y="5032961"/>
            <a:ext cx="362150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defTabSz="914400"/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Larger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GW-detectable</a:t>
            </a:r>
            <a:r>
              <a:rPr lang="it-IT" b="1" dirty="0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it-IT" b="1" dirty="0" err="1" smtClean="0">
                <a:solidFill>
                  <a:srgbClr val="C00000"/>
                </a:solidFill>
                <a:latin typeface="Arial" pitchFamily="34" charset="0"/>
                <a:cs typeface="Arial" pitchFamily="34" charset="0"/>
              </a:rPr>
              <a:t>Universe</a:t>
            </a:r>
            <a:endParaRPr lang="it-IT" dirty="0">
              <a:solidFill>
                <a:srgbClr val="C00000"/>
              </a:solidFill>
              <a:latin typeface="Calibri"/>
            </a:endParaRPr>
          </a:p>
        </p:txBody>
      </p:sp>
      <p:sp>
        <p:nvSpPr>
          <p:cNvPr id="13" name="Segnaposto numero diapositiva 1"/>
          <p:cNvSpPr txBox="1">
            <a:spLocks/>
          </p:cNvSpPr>
          <p:nvPr/>
        </p:nvSpPr>
        <p:spPr>
          <a:xfrm>
            <a:off x="6553200" y="797969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63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14" name="Segnaposto numero diapositiva 1"/>
          <p:cNvSpPr txBox="1">
            <a:spLocks/>
          </p:cNvSpPr>
          <p:nvPr/>
        </p:nvSpPr>
        <p:spPr>
          <a:xfrm>
            <a:off x="6553200" y="797969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63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15" name="Segnaposto numero diapositiva 1"/>
          <p:cNvSpPr txBox="1">
            <a:spLocks/>
          </p:cNvSpPr>
          <p:nvPr/>
        </p:nvSpPr>
        <p:spPr>
          <a:xfrm>
            <a:off x="6553200" y="7979698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63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4256185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CasellaDiTesto 34"/>
          <p:cNvSpPr txBox="1"/>
          <p:nvPr/>
        </p:nvSpPr>
        <p:spPr>
          <a:xfrm>
            <a:off x="14111" y="8"/>
            <a:ext cx="7812360" cy="1138773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  <a:p>
            <a:endParaRPr lang="it-IT" sz="400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28" name="Rettangolo 27"/>
          <p:cNvSpPr/>
          <p:nvPr/>
        </p:nvSpPr>
        <p:spPr>
          <a:xfrm>
            <a:off x="971602" y="254844"/>
            <a:ext cx="6768752" cy="8002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b="1" i="1" dirty="0" smtClean="0">
                <a:solidFill>
                  <a:srgbClr val="000099"/>
                </a:solidFill>
                <a:latin typeface="Calibri"/>
              </a:rPr>
              <a:t>LVC GW-EM follow-up program</a:t>
            </a:r>
          </a:p>
          <a:p>
            <a:pPr algn="ctr"/>
            <a:endParaRPr lang="it-IT" sz="2200" dirty="0">
              <a:solidFill>
                <a:srgbClr val="000099"/>
              </a:solidFill>
              <a:latin typeface="Calibri"/>
            </a:endParaRPr>
          </a:p>
        </p:txBody>
      </p:sp>
      <p:grpSp>
        <p:nvGrpSpPr>
          <p:cNvPr id="31" name="Group 26"/>
          <p:cNvGrpSpPr>
            <a:grpSpLocks/>
          </p:cNvGrpSpPr>
          <p:nvPr/>
        </p:nvGrpSpPr>
        <p:grpSpPr bwMode="auto">
          <a:xfrm>
            <a:off x="207735" y="548680"/>
            <a:ext cx="1224136" cy="504056"/>
            <a:chOff x="4800" y="3408"/>
            <a:chExt cx="672" cy="286"/>
          </a:xfrm>
        </p:grpSpPr>
        <p:sp>
          <p:nvSpPr>
            <p:cNvPr id="32" name="Rectangle 11"/>
            <p:cNvSpPr>
              <a:spLocks noChangeArrowheads="1"/>
            </p:cNvSpPr>
            <p:nvPr/>
          </p:nvSpPr>
          <p:spPr bwMode="auto">
            <a:xfrm>
              <a:off x="4848" y="3408"/>
              <a:ext cx="528" cy="192"/>
            </a:xfrm>
            <a:prstGeom prst="rect">
              <a:avLst/>
            </a:prstGeom>
            <a:solidFill>
              <a:srgbClr val="DDDDDD"/>
            </a:solidFill>
            <a:ln w="9525">
              <a:noFill/>
              <a:miter lim="800000"/>
              <a:headEnd/>
              <a:tailEnd/>
            </a:ln>
          </p:spPr>
          <p:txBody>
            <a:bodyPr wrap="none" anchor="ctr"/>
            <a:lstStyle/>
            <a:p>
              <a:pPr defTabSz="414554" eaLnBrk="0" fontAlgn="base" hangingPunct="0">
                <a:lnSpc>
                  <a:spcPct val="95000"/>
                </a:lnSpc>
                <a:spcBef>
                  <a:spcPct val="0"/>
                </a:spcBef>
                <a:spcAft>
                  <a:spcPct val="0"/>
                </a:spcAft>
                <a:buClr>
                  <a:srgbClr val="000000"/>
                </a:buClr>
                <a:buSzPct val="100000"/>
              </a:pPr>
              <a:endParaRPr lang="en-US" sz="2200" dirty="0">
                <a:solidFill>
                  <a:srgbClr val="FFFFFF"/>
                </a:solidFill>
                <a:latin typeface="Times New Roman" pitchFamily="18" charset="0"/>
                <a:cs typeface="Lucida Sans Unicode" pitchFamily="34" charset="0"/>
              </a:endParaRPr>
            </a:p>
          </p:txBody>
        </p:sp>
        <p:pic>
          <p:nvPicPr>
            <p:cNvPr id="33" name="Picture 18" descr="LSC_Logo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4800" y="3408"/>
              <a:ext cx="672" cy="286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34" name="Picture 1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07506" y="44624"/>
            <a:ext cx="1584176" cy="3439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ttangolo 11"/>
          <p:cNvSpPr/>
          <p:nvPr/>
        </p:nvSpPr>
        <p:spPr>
          <a:xfrm>
            <a:off x="11635" y="1437351"/>
            <a:ext cx="8712968" cy="350865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200" b="1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n-US" sz="2600" b="1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r>
              <a:rPr lang="en-US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80 </a:t>
            </a:r>
            <a:r>
              <a:rPr lang="en-US" sz="2600" b="1" dirty="0" err="1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MoUs</a:t>
            </a:r>
            <a:r>
              <a:rPr lang="en-US" sz="2600" b="1" dirty="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involving </a:t>
            </a:r>
            <a:endParaRPr lang="en-US" sz="26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en-US" sz="1000" b="1" dirty="0" smtClean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endParaRPr lang="en-US" sz="1000" b="1" dirty="0">
              <a:solidFill>
                <a:prstClr val="white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/>
            </a:endParaRPr>
          </a:p>
          <a:p>
            <a:pPr marL="457200" indent="-457200">
              <a:buFont typeface="Wingdings" charset="2"/>
              <a:buChar char="Ø"/>
            </a:pPr>
            <a:r>
              <a:rPr lang="en-US" sz="2400" b="1" dirty="0" smtClean="0">
                <a:solidFill>
                  <a:srgbClr val="27FF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170 EM instruments </a:t>
            </a:r>
            <a:r>
              <a:rPr lang="en-US" sz="2400" dirty="0" smtClean="0">
                <a:solidFill>
                  <a:srgbClr val="27FF3B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 </a:t>
            </a:r>
            <a:endParaRPr lang="en-US" sz="2400" b="1" dirty="0" smtClean="0">
              <a:solidFill>
                <a:srgbClr val="27FF3B"/>
              </a:solidFill>
              <a:latin typeface="Calibri"/>
            </a:endParaRPr>
          </a:p>
          <a:p>
            <a:r>
              <a:rPr lang="en-US" dirty="0" smtClean="0">
                <a:solidFill>
                  <a:prstClr val="white"/>
                </a:solidFill>
                <a:latin typeface="Calibri"/>
              </a:rPr>
              <a:t>(satellites/ground-based telescopes)</a:t>
            </a:r>
          </a:p>
          <a:p>
            <a:r>
              <a:rPr lang="en-US" sz="2000" b="1" dirty="0" smtClean="0">
                <a:solidFill>
                  <a:prstClr val="white"/>
                </a:solidFill>
                <a:latin typeface="Calibri"/>
              </a:rPr>
              <a:t>      </a:t>
            </a:r>
          </a:p>
          <a:p>
            <a:endParaRPr lang="en-US" sz="2000" b="1" dirty="0">
              <a:solidFill>
                <a:prstClr val="white"/>
              </a:solidFill>
              <a:latin typeface="Calibri"/>
            </a:endParaRPr>
          </a:p>
          <a:p>
            <a:endParaRPr lang="en-US" sz="2000" b="1" dirty="0" smtClean="0">
              <a:solidFill>
                <a:prstClr val="white"/>
              </a:solidFill>
              <a:latin typeface="Calibri"/>
            </a:endParaRPr>
          </a:p>
          <a:p>
            <a:endParaRPr lang="en-US" sz="2000" b="1" dirty="0" smtClean="0">
              <a:solidFill>
                <a:prstClr val="white"/>
              </a:solidFill>
              <a:latin typeface="Calibri"/>
            </a:endParaRPr>
          </a:p>
          <a:p>
            <a:endParaRPr lang="en-US" sz="1000" dirty="0" smtClean="0">
              <a:solidFill>
                <a:prstClr val="white"/>
              </a:solidFill>
              <a:latin typeface="Calibri"/>
            </a:endParaRPr>
          </a:p>
          <a:p>
            <a:pPr marL="342900" indent="-342900">
              <a:buFont typeface="Wingdings" charset="2"/>
              <a:buChar char="Ø"/>
            </a:pPr>
            <a:r>
              <a:rPr lang="en-US" sz="2200" b="1" i="1" dirty="0" smtClean="0">
                <a:solidFill>
                  <a:srgbClr val="3EB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Worldwide astronomical institutions, </a:t>
            </a:r>
          </a:p>
          <a:p>
            <a:r>
              <a:rPr lang="en-US" sz="2200" b="1" i="1" dirty="0">
                <a:solidFill>
                  <a:srgbClr val="3EB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a</a:t>
            </a:r>
            <a:r>
              <a:rPr lang="en-US" sz="2200" b="1" i="1" dirty="0" smtClean="0">
                <a:solidFill>
                  <a:srgbClr val="3EB8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/>
              </a:rPr>
              <a:t>gencies and large/small teams of astronomers</a:t>
            </a:r>
            <a:endParaRPr lang="en-US" sz="2200" i="1" dirty="0" smtClean="0">
              <a:solidFill>
                <a:srgbClr val="3EB8FF"/>
              </a:solidFill>
              <a:latin typeface="Calibri"/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237190" y="-16576"/>
            <a:ext cx="1939545" cy="13734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CasellaDiTesto 2"/>
          <p:cNvSpPr txBox="1"/>
          <p:nvPr/>
        </p:nvSpPr>
        <p:spPr>
          <a:xfrm>
            <a:off x="808219" y="5233950"/>
            <a:ext cx="7504884" cy="707886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65 teams of 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astronomers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were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ready to 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observe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during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O1 (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September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2015 – </a:t>
            </a:r>
            <a:r>
              <a:rPr lang="it-IT" sz="2000" b="1" i="1" dirty="0" err="1" smtClean="0">
                <a:solidFill>
                  <a:srgbClr val="000090"/>
                </a:solidFill>
                <a:latin typeface="Arial"/>
                <a:cs typeface="Arial"/>
              </a:rPr>
              <a:t>January</a:t>
            </a:r>
            <a:r>
              <a:rPr lang="it-IT" sz="2000" b="1" i="1" dirty="0" smtClean="0">
                <a:solidFill>
                  <a:srgbClr val="000090"/>
                </a:solidFill>
                <a:latin typeface="Arial"/>
                <a:cs typeface="Arial"/>
              </a:rPr>
              <a:t> 2016)!</a:t>
            </a:r>
            <a:endParaRPr lang="it-IT" sz="2000" b="1" i="1" dirty="0">
              <a:solidFill>
                <a:srgbClr val="000090"/>
              </a:solidFill>
              <a:latin typeface="Arial"/>
              <a:cs typeface="Arial"/>
            </a:endParaRPr>
          </a:p>
        </p:txBody>
      </p:sp>
      <p:graphicFrame>
        <p:nvGraphicFramePr>
          <p:cNvPr id="4" name="Grafico 3"/>
          <p:cNvGraphicFramePr/>
          <p:nvPr>
            <p:extLst>
              <p:ext uri="{D42A27DB-BD31-4B8C-83A1-F6EECF244321}">
                <p14:modId xmlns:p14="http://schemas.microsoft.com/office/powerpoint/2010/main" val="2144534655"/>
              </p:ext>
            </p:extLst>
          </p:nvPr>
        </p:nvGraphicFramePr>
        <p:xfrm>
          <a:off x="3182333" y="1413396"/>
          <a:ext cx="6096000" cy="4064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22" name="CasellaDiTesto 21"/>
          <p:cNvSpPr txBox="1"/>
          <p:nvPr/>
        </p:nvSpPr>
        <p:spPr>
          <a:xfrm>
            <a:off x="5789656" y="3229249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73%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5" name="CasellaDiTesto 24"/>
          <p:cNvSpPr txBox="1"/>
          <p:nvPr/>
        </p:nvSpPr>
        <p:spPr>
          <a:xfrm>
            <a:off x="4778437" y="2296614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8%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4124989" y="2379682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8%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3" name="CasellaDiTesto 22"/>
          <p:cNvSpPr txBox="1"/>
          <p:nvPr/>
        </p:nvSpPr>
        <p:spPr>
          <a:xfrm>
            <a:off x="3590941" y="2698215"/>
            <a:ext cx="7200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dirty="0" smtClean="0">
                <a:solidFill>
                  <a:prstClr val="white"/>
                </a:solidFill>
                <a:latin typeface="Calibri"/>
              </a:rPr>
              <a:t>11%</a:t>
            </a:r>
            <a:endParaRPr lang="it-IT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107505" y="2889207"/>
            <a:ext cx="3481452" cy="9848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600" b="1" i="1" dirty="0">
                <a:solidFill>
                  <a:srgbClr val="27FF3B"/>
                </a:solidFill>
                <a:latin typeface="Chalkduster"/>
                <a:cs typeface="Chalkduster"/>
              </a:rPr>
              <a:t>covering the full spectrum</a:t>
            </a:r>
            <a:r>
              <a:rPr lang="en-US" sz="1600" i="1" dirty="0">
                <a:solidFill>
                  <a:srgbClr val="27FF3B"/>
                </a:solidFill>
                <a:latin typeface="Chalkduster"/>
                <a:cs typeface="Chalkduster"/>
              </a:rPr>
              <a:t> </a:t>
            </a:r>
            <a:r>
              <a:rPr lang="en-US" sz="1600" i="1" dirty="0" smtClean="0">
                <a:solidFill>
                  <a:srgbClr val="27FF3B"/>
                </a:solidFill>
                <a:latin typeface="Chalkduster"/>
                <a:cs typeface="Chalkduster"/>
              </a:rPr>
              <a:t>from </a:t>
            </a:r>
            <a:r>
              <a:rPr lang="en-US" sz="1600" i="1" dirty="0">
                <a:solidFill>
                  <a:srgbClr val="27FF3B"/>
                </a:solidFill>
                <a:latin typeface="Chalkduster"/>
                <a:cs typeface="Chalkduster"/>
              </a:rPr>
              <a:t>radio </a:t>
            </a:r>
            <a:r>
              <a:rPr lang="en-US" sz="1600" i="1" dirty="0" smtClean="0">
                <a:solidFill>
                  <a:srgbClr val="27FF3B"/>
                </a:solidFill>
                <a:latin typeface="Chalkduster"/>
                <a:cs typeface="Chalkduster"/>
              </a:rPr>
              <a:t>to very </a:t>
            </a:r>
            <a:r>
              <a:rPr lang="en-US" sz="1600" i="1" dirty="0">
                <a:solidFill>
                  <a:srgbClr val="27FF3B"/>
                </a:solidFill>
                <a:latin typeface="Chalkduster"/>
                <a:cs typeface="Chalkduster"/>
              </a:rPr>
              <a:t>high-energy gamma-rays!</a:t>
            </a:r>
          </a:p>
          <a:p>
            <a:endParaRPr lang="en-US" sz="1000" dirty="0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101598" y="6502400"/>
            <a:ext cx="4676839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400" dirty="0" smtClean="0">
                <a:solidFill>
                  <a:srgbClr val="FFFFFF"/>
                </a:solidFill>
                <a:latin typeface="Calibri"/>
              </a:rPr>
              <a:t>Branchesi 2016 on </a:t>
            </a:r>
            <a:r>
              <a:rPr lang="it-IT" sz="1400" dirty="0" err="1" smtClean="0">
                <a:solidFill>
                  <a:srgbClr val="FFFFFF"/>
                </a:solidFill>
                <a:latin typeface="Calibri"/>
              </a:rPr>
              <a:t>behalf</a:t>
            </a:r>
            <a:r>
              <a:rPr lang="it-IT" sz="1400" dirty="0" smtClean="0">
                <a:solidFill>
                  <a:srgbClr val="FFFFFF"/>
                </a:solidFill>
                <a:latin typeface="Calibri"/>
              </a:rPr>
              <a:t>  of LVC, Ricap2016 conference</a:t>
            </a:r>
            <a:endParaRPr lang="it-IT" sz="1400" dirty="0">
              <a:solidFill>
                <a:srgbClr val="FFFFFF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54635760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asellaDiTesto 7"/>
          <p:cNvSpPr txBox="1"/>
          <p:nvPr/>
        </p:nvSpPr>
        <p:spPr>
          <a:xfrm>
            <a:off x="4" y="3776142"/>
            <a:ext cx="9144001" cy="369332"/>
          </a:xfrm>
          <a:prstGeom prst="rect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9" name="CasellaDiTesto 8"/>
          <p:cNvSpPr txBox="1"/>
          <p:nvPr/>
        </p:nvSpPr>
        <p:spPr>
          <a:xfrm>
            <a:off x="4" y="426844"/>
            <a:ext cx="8398933" cy="3416320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 rtlCol="0">
            <a:spAutoFit/>
          </a:bodyPr>
          <a:lstStyle/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  <a:p>
            <a:pPr defTabSz="914400"/>
            <a:endParaRPr lang="it-IT" dirty="0" smtClean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3" name="Segnaposto numero diapositiva 1"/>
          <p:cNvSpPr txBox="1">
            <a:spLocks/>
          </p:cNvSpPr>
          <p:nvPr/>
        </p:nvSpPr>
        <p:spPr>
          <a:xfrm>
            <a:off x="6553200" y="79796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65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14" name="Segnaposto numero diapositiva 1"/>
          <p:cNvSpPr txBox="1">
            <a:spLocks/>
          </p:cNvSpPr>
          <p:nvPr/>
        </p:nvSpPr>
        <p:spPr>
          <a:xfrm>
            <a:off x="6553200" y="79796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65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15" name="Segnaposto numero diapositiva 1"/>
          <p:cNvSpPr txBox="1">
            <a:spLocks/>
          </p:cNvSpPr>
          <p:nvPr/>
        </p:nvSpPr>
        <p:spPr>
          <a:xfrm>
            <a:off x="6553200" y="7979699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/>
          <a:p>
            <a:pPr algn="r" defTabSz="914400">
              <a:defRPr/>
            </a:pPr>
            <a:fld id="{C90575E8-9CA9-4AE2-BCF2-0C4EFDD447A4}" type="slidenum">
              <a:rPr lang="en-US" sz="1200" smtClean="0">
                <a:solidFill>
                  <a:srgbClr val="6600CC">
                    <a:tint val="75000"/>
                  </a:srgbClr>
                </a:solidFill>
                <a:latin typeface="Calibri"/>
              </a:rPr>
              <a:pPr algn="r" defTabSz="914400">
                <a:defRPr/>
              </a:pPr>
              <a:t>65</a:t>
            </a:fld>
            <a:endParaRPr lang="en-US" sz="1200">
              <a:solidFill>
                <a:srgbClr val="6600CC">
                  <a:tint val="75000"/>
                </a:srgbClr>
              </a:solidFill>
              <a:latin typeface="Calibri"/>
            </a:endParaRPr>
          </a:p>
        </p:txBody>
      </p:sp>
      <p:sp>
        <p:nvSpPr>
          <p:cNvPr id="20" name="Rettangolo 89"/>
          <p:cNvSpPr>
            <a:spLocks noChangeArrowheads="1"/>
          </p:cNvSpPr>
          <p:nvPr/>
        </p:nvSpPr>
        <p:spPr bwMode="auto">
          <a:xfrm>
            <a:off x="1972" y="-4043"/>
            <a:ext cx="9142028" cy="4308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 defTabSz="914400"/>
            <a:r>
              <a:rPr lang="en-US" sz="2200" b="1" dirty="0" smtClean="0">
                <a:solidFill>
                  <a:srgbClr val="000090"/>
                </a:solidFill>
                <a:latin typeface="Arial" pitchFamily="34" charset="0"/>
                <a:cs typeface="Arial" pitchFamily="34" charset="0"/>
              </a:rPr>
              <a:t>Prospects of Observing and Localizing GWs </a:t>
            </a:r>
          </a:p>
        </p:txBody>
      </p:sp>
      <p:pic>
        <p:nvPicPr>
          <p:cNvPr id="21" name="Immagine 20" descr="Schermata 2016-04-09 alle 23.54.27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65626" y="618126"/>
            <a:ext cx="4320511" cy="300071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28575" cmpd="sng">
            <a:solidFill>
              <a:srgbClr val="0000FF"/>
            </a:solidFill>
          </a:ln>
        </p:spPr>
      </p:pic>
      <p:sp>
        <p:nvSpPr>
          <p:cNvPr id="22" name="Rettangolo 21"/>
          <p:cNvSpPr/>
          <p:nvPr/>
        </p:nvSpPr>
        <p:spPr>
          <a:xfrm>
            <a:off x="86727" y="630322"/>
            <a:ext cx="3152080" cy="646331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srgbClr val="0000FF"/>
                </a:solidFill>
                <a:latin typeface="Chalkduster"/>
                <a:cs typeface="Chalkduster"/>
              </a:rPr>
              <a:t>Sensitivity</a:t>
            </a:r>
            <a:r>
              <a:rPr lang="it-IT" b="1" dirty="0" smtClean="0">
                <a:solidFill>
                  <a:srgbClr val="0000FF"/>
                </a:solidFill>
                <a:latin typeface="Chalkduster"/>
                <a:cs typeface="Chalkduster"/>
              </a:rPr>
              <a:t> </a:t>
            </a:r>
            <a:r>
              <a:rPr lang="it-IT" b="1" dirty="0" err="1" smtClean="0">
                <a:solidFill>
                  <a:srgbClr val="0000FF"/>
                </a:solidFill>
                <a:latin typeface="Chalkduster"/>
                <a:cs typeface="Chalkduster"/>
              </a:rPr>
              <a:t>evolution</a:t>
            </a:r>
            <a:r>
              <a:rPr lang="it-IT" b="1" dirty="0" smtClean="0">
                <a:solidFill>
                  <a:srgbClr val="0000FF"/>
                </a:solidFill>
                <a:latin typeface="Chalkduster"/>
                <a:cs typeface="Chalkduster"/>
              </a:rPr>
              <a:t> and </a:t>
            </a:r>
            <a:r>
              <a:rPr lang="it-IT" b="1" dirty="0" err="1" smtClean="0">
                <a:solidFill>
                  <a:srgbClr val="0000FF"/>
                </a:solidFill>
                <a:latin typeface="Chalkduster"/>
                <a:cs typeface="Chalkduster"/>
              </a:rPr>
              <a:t>observing</a:t>
            </a:r>
            <a:r>
              <a:rPr lang="it-IT" b="1" dirty="0" smtClean="0">
                <a:solidFill>
                  <a:srgbClr val="0000FF"/>
                </a:solidFill>
                <a:latin typeface="Chalkduster"/>
                <a:cs typeface="Chalkduster"/>
              </a:rPr>
              <a:t> </a:t>
            </a:r>
            <a:r>
              <a:rPr lang="it-IT" b="1" dirty="0" err="1" smtClean="0">
                <a:solidFill>
                  <a:srgbClr val="0000FF"/>
                </a:solidFill>
                <a:latin typeface="Chalkduster"/>
                <a:cs typeface="Chalkduster"/>
              </a:rPr>
              <a:t>runs</a:t>
            </a:r>
            <a:endParaRPr lang="it-IT" dirty="0">
              <a:solidFill>
                <a:srgbClr val="0000FF"/>
              </a:solidFill>
              <a:latin typeface="Chalkduster"/>
              <a:cs typeface="Chalkduster"/>
            </a:endParaRPr>
          </a:p>
        </p:txBody>
      </p:sp>
      <p:sp>
        <p:nvSpPr>
          <p:cNvPr id="23" name="Rettangolo 22"/>
          <p:cNvSpPr/>
          <p:nvPr/>
        </p:nvSpPr>
        <p:spPr>
          <a:xfrm>
            <a:off x="0" y="2891630"/>
            <a:ext cx="3152080" cy="1477328"/>
          </a:xfrm>
          <a:prstGeom prst="rect">
            <a:avLst/>
          </a:prstGeom>
          <a:solidFill>
            <a:srgbClr val="8EB4E3"/>
          </a:solidFill>
        </p:spPr>
        <p:txBody>
          <a:bodyPr wrap="square">
            <a:spAutoFit/>
          </a:bodyPr>
          <a:lstStyle/>
          <a:p>
            <a:pPr algn="ctr" defTabSz="914400"/>
            <a:r>
              <a:rPr lang="it-IT" b="1" dirty="0" err="1" smtClean="0">
                <a:solidFill>
                  <a:srgbClr val="000090"/>
                </a:solidFill>
                <a:latin typeface="Chalkduster"/>
                <a:cs typeface="Chalkduster"/>
              </a:rPr>
              <a:t>Observing</a:t>
            </a:r>
            <a:r>
              <a:rPr lang="it-IT" b="1" dirty="0" smtClean="0">
                <a:solidFill>
                  <a:srgbClr val="000090"/>
                </a:solidFill>
                <a:latin typeface="Chalkduster"/>
                <a:cs typeface="Chalkduster"/>
              </a:rPr>
              <a:t> schedule,</a:t>
            </a:r>
          </a:p>
          <a:p>
            <a:pPr algn="ctr" defTabSz="914400"/>
            <a:r>
              <a:rPr lang="it-IT" b="1" dirty="0" err="1" smtClean="0">
                <a:solidFill>
                  <a:srgbClr val="000090"/>
                </a:solidFill>
                <a:latin typeface="Chalkduster"/>
                <a:cs typeface="Chalkduster"/>
              </a:rPr>
              <a:t>sensitivities</a:t>
            </a:r>
            <a:r>
              <a:rPr lang="it-IT" b="1" dirty="0" smtClean="0">
                <a:solidFill>
                  <a:srgbClr val="000090"/>
                </a:solidFill>
                <a:latin typeface="Chalkduster"/>
                <a:cs typeface="Chalkduster"/>
              </a:rPr>
              <a:t>, and source </a:t>
            </a:r>
            <a:r>
              <a:rPr lang="it-IT" b="1" dirty="0" err="1" smtClean="0">
                <a:solidFill>
                  <a:srgbClr val="000090"/>
                </a:solidFill>
                <a:latin typeface="Chalkduster"/>
                <a:cs typeface="Chalkduster"/>
              </a:rPr>
              <a:t>localization</a:t>
            </a:r>
            <a:endParaRPr lang="it-IT" b="1" dirty="0" smtClean="0">
              <a:solidFill>
                <a:srgbClr val="000090"/>
              </a:solidFill>
              <a:latin typeface="Chalkduster"/>
              <a:cs typeface="Chalkduster"/>
            </a:endParaRPr>
          </a:p>
          <a:p>
            <a:pPr defTabSz="914400"/>
            <a:r>
              <a:rPr lang="it-IT" b="1" dirty="0" smtClean="0">
                <a:solidFill>
                  <a:srgbClr val="000090"/>
                </a:solidFill>
                <a:latin typeface="Chalkduster"/>
                <a:cs typeface="Chalkduster"/>
              </a:rPr>
              <a:t>  for BNS</a:t>
            </a:r>
          </a:p>
          <a:p>
            <a:pPr algn="ctr" defTabSz="914400"/>
            <a:endParaRPr lang="it-IT" dirty="0">
              <a:solidFill>
                <a:srgbClr val="000090"/>
              </a:solidFill>
              <a:latin typeface="Chalkduster"/>
              <a:cs typeface="Chalkduster"/>
            </a:endParaRPr>
          </a:p>
        </p:txBody>
      </p:sp>
      <p:pic>
        <p:nvPicPr>
          <p:cNvPr id="5" name="Immagine 4" descr="Schermata 2016-04-10 alle 00.11.11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62978" y="3809298"/>
            <a:ext cx="7296348" cy="3014836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7" name="Connettore 1 6"/>
          <p:cNvCxnSpPr/>
          <p:nvPr/>
        </p:nvCxnSpPr>
        <p:spPr>
          <a:xfrm>
            <a:off x="6116806" y="3843164"/>
            <a:ext cx="0" cy="2947104"/>
          </a:xfrm>
          <a:prstGeom prst="line">
            <a:avLst/>
          </a:prstGeom>
          <a:ln>
            <a:solidFill>
              <a:srgbClr val="0000FF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6" name="Rettangolo 15"/>
          <p:cNvSpPr/>
          <p:nvPr/>
        </p:nvSpPr>
        <p:spPr>
          <a:xfrm>
            <a:off x="86730" y="2442380"/>
            <a:ext cx="2636155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b="1" dirty="0" smtClean="0">
                <a:solidFill>
                  <a:prstClr val="black"/>
                </a:solidFill>
                <a:latin typeface="Calibri"/>
              </a:rPr>
              <a:t>LVC 2016, LRR, 19, 1</a:t>
            </a:r>
            <a:endParaRPr lang="it-IT" dirty="0">
              <a:solidFill>
                <a:prstClr val="black"/>
              </a:solidFill>
              <a:latin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6735283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magine 10" descr="smt_harvey.png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6903" y="5759441"/>
            <a:ext cx="1432549" cy="1093210"/>
          </a:xfrm>
          <a:prstGeom prst="rect">
            <a:avLst/>
          </a:prstGeom>
        </p:spPr>
      </p:pic>
      <p:pic>
        <p:nvPicPr>
          <p:cNvPr id="20" name="Immagine 19" descr="MWA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5342" y="5726740"/>
            <a:ext cx="1510291" cy="1131260"/>
          </a:xfrm>
          <a:prstGeom prst="rect">
            <a:avLst/>
          </a:prstGeom>
        </p:spPr>
      </p:pic>
      <p:pic>
        <p:nvPicPr>
          <p:cNvPr id="22" name="Immagine 21" descr="original.jp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9124627" cy="4617352"/>
          </a:xfrm>
          <a:prstGeom prst="rect">
            <a:avLst/>
          </a:prstGeom>
        </p:spPr>
      </p:pic>
      <p:sp>
        <p:nvSpPr>
          <p:cNvPr id="23" name="CasellaDiTesto 22"/>
          <p:cNvSpPr txBox="1"/>
          <p:nvPr/>
        </p:nvSpPr>
        <p:spPr>
          <a:xfrm>
            <a:off x="135748" y="22557"/>
            <a:ext cx="5960252" cy="1107557"/>
          </a:xfrm>
          <a:prstGeom prst="rect">
            <a:avLst/>
          </a:prstGeom>
          <a:noFill/>
        </p:spPr>
        <p:txBody>
          <a:bodyPr wrap="square" lIns="91004" tIns="45503" rIns="91004" bIns="45503" rtlCol="0">
            <a:spAutoFit/>
          </a:bodyPr>
          <a:lstStyle/>
          <a:p>
            <a:pPr algn="ctr" defTabSz="455031"/>
            <a:r>
              <a:rPr lang="it-IT" sz="2000" b="1" i="1" dirty="0" smtClean="0">
                <a:solidFill>
                  <a:prstClr val="white"/>
                </a:solidFill>
                <a:latin typeface="Arial"/>
                <a:cs typeface="Arial"/>
              </a:rPr>
              <a:t>In the volume of the </a:t>
            </a:r>
            <a:r>
              <a:rPr lang="it-IT" sz="2000" b="1" i="1" dirty="0" err="1" smtClean="0">
                <a:solidFill>
                  <a:prstClr val="white"/>
                </a:solidFill>
                <a:latin typeface="Arial"/>
                <a:cs typeface="Arial"/>
              </a:rPr>
              <a:t>Universe</a:t>
            </a:r>
            <a:r>
              <a:rPr lang="it-IT" sz="2000" b="1" i="1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 smtClean="0">
                <a:solidFill>
                  <a:prstClr val="white"/>
                </a:solidFill>
                <a:latin typeface="Arial"/>
                <a:cs typeface="Arial"/>
              </a:rPr>
              <a:t>corresponding</a:t>
            </a:r>
            <a:r>
              <a:rPr lang="it-IT" sz="2000" b="1" i="1" dirty="0" smtClean="0">
                <a:solidFill>
                  <a:prstClr val="white"/>
                </a:solidFill>
                <a:latin typeface="Arial"/>
                <a:cs typeface="Arial"/>
              </a:rPr>
              <a:t> to GW150914, LVT151012, GW151226 </a:t>
            </a:r>
          </a:p>
          <a:p>
            <a:pPr algn="ctr" defTabSz="455031"/>
            <a:r>
              <a:rPr lang="it-IT" sz="2000" b="1" i="1" dirty="0" err="1">
                <a:solidFill>
                  <a:prstClr val="white"/>
                </a:solidFill>
                <a:latin typeface="Arial"/>
                <a:cs typeface="Arial"/>
              </a:rPr>
              <a:t>t</a:t>
            </a:r>
            <a:r>
              <a:rPr lang="it-IT" sz="2000" b="1" i="1" dirty="0" err="1" smtClean="0">
                <a:solidFill>
                  <a:prstClr val="white"/>
                </a:solidFill>
                <a:latin typeface="Arial"/>
                <a:cs typeface="Arial"/>
              </a:rPr>
              <a:t>here</a:t>
            </a:r>
            <a:r>
              <a:rPr lang="it-IT" sz="2000" b="1" i="1" dirty="0" smtClean="0">
                <a:solidFill>
                  <a:prstClr val="white"/>
                </a:solidFill>
                <a:latin typeface="Arial"/>
                <a:cs typeface="Arial"/>
              </a:rPr>
              <a:t> are </a:t>
            </a:r>
            <a:r>
              <a:rPr lang="it-IT" sz="2600" b="1" i="1" dirty="0" smtClean="0">
                <a:solidFill>
                  <a:prstClr val="white"/>
                </a:solidFill>
                <a:latin typeface="Arial"/>
                <a:cs typeface="Arial"/>
              </a:rPr>
              <a:t>10</a:t>
            </a:r>
            <a:r>
              <a:rPr lang="it-IT" sz="2600" b="1" i="1" baseline="30000" dirty="0" smtClean="0">
                <a:solidFill>
                  <a:prstClr val="white"/>
                </a:solidFill>
                <a:latin typeface="Arial"/>
                <a:cs typeface="Arial"/>
              </a:rPr>
              <a:t>5</a:t>
            </a:r>
            <a:r>
              <a:rPr lang="it-IT" sz="2600" b="1" i="1" dirty="0" smtClean="0">
                <a:solidFill>
                  <a:prstClr val="white"/>
                </a:solidFill>
                <a:latin typeface="Arial"/>
                <a:cs typeface="Arial"/>
              </a:rPr>
              <a:t>-10</a:t>
            </a:r>
            <a:r>
              <a:rPr lang="it-IT" sz="2600" b="1" i="1" baseline="30000" dirty="0" smtClean="0">
                <a:solidFill>
                  <a:prstClr val="white"/>
                </a:solidFill>
                <a:latin typeface="Arial"/>
                <a:cs typeface="Arial"/>
              </a:rPr>
              <a:t>6</a:t>
            </a:r>
            <a:r>
              <a:rPr lang="it-IT" sz="2600" b="1" i="1" dirty="0" smtClean="0">
                <a:solidFill>
                  <a:prstClr val="white"/>
                </a:solidFill>
                <a:latin typeface="Arial"/>
                <a:cs typeface="Arial"/>
              </a:rPr>
              <a:t> </a:t>
            </a:r>
            <a:r>
              <a:rPr lang="it-IT" sz="2000" b="1" i="1" dirty="0" err="1" smtClean="0">
                <a:solidFill>
                  <a:prstClr val="white"/>
                </a:solidFill>
                <a:latin typeface="Arial"/>
                <a:cs typeface="Arial"/>
              </a:rPr>
              <a:t>galaxies</a:t>
            </a:r>
            <a:endParaRPr lang="it-IT" sz="2000" b="1" i="1" dirty="0">
              <a:solidFill>
                <a:prstClr val="white"/>
              </a:solidFill>
              <a:latin typeface="Arial"/>
              <a:cs typeface="Arial"/>
            </a:endParaRPr>
          </a:p>
        </p:txBody>
      </p:sp>
      <p:pic>
        <p:nvPicPr>
          <p:cNvPr id="24" name="Immagine 23" descr="working-on-vst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0" y="5526812"/>
            <a:ext cx="936104" cy="1342772"/>
          </a:xfrm>
          <a:prstGeom prst="rect">
            <a:avLst/>
          </a:prstGeom>
        </p:spPr>
      </p:pic>
      <p:pic>
        <p:nvPicPr>
          <p:cNvPr id="25" name="Immagine 24" descr="swift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-1" y="4425089"/>
            <a:ext cx="1224136" cy="1101723"/>
          </a:xfrm>
          <a:prstGeom prst="rect">
            <a:avLst/>
          </a:prstGeom>
        </p:spPr>
      </p:pic>
      <p:pic>
        <p:nvPicPr>
          <p:cNvPr id="21" name="Immagine 20" descr="integralEarth.jpg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7715" y="4498820"/>
            <a:ext cx="1309109" cy="1193190"/>
          </a:xfrm>
          <a:prstGeom prst="rect">
            <a:avLst/>
          </a:prstGeom>
        </p:spPr>
      </p:pic>
      <p:sp>
        <p:nvSpPr>
          <p:cNvPr id="3" name="CasellaDiTesto 2"/>
          <p:cNvSpPr txBox="1"/>
          <p:nvPr/>
        </p:nvSpPr>
        <p:spPr>
          <a:xfrm>
            <a:off x="4267179" y="5300126"/>
            <a:ext cx="4792133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The multi-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messenger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astronomy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is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chemeClr val="bg1"/>
                </a:solidFill>
                <a:latin typeface="Chalkduster"/>
                <a:cs typeface="Chalkduster"/>
              </a:rPr>
              <a:t>required</a:t>
            </a:r>
            <a:r>
              <a:rPr lang="it-IT" sz="2200" dirty="0" smtClean="0">
                <a:solidFill>
                  <a:schemeClr val="bg1"/>
                </a:solidFill>
                <a:latin typeface="Chalkduster"/>
                <a:cs typeface="Chalkduster"/>
              </a:rPr>
              <a:t>…. </a:t>
            </a:r>
            <a:endParaRPr lang="it-IT" sz="2200" dirty="0">
              <a:solidFill>
                <a:schemeClr val="bg1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728290760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5" descr="gwdaw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36882" y="2500019"/>
            <a:ext cx="2160240" cy="1579521"/>
          </a:xfrm>
          <a:prstGeom prst="rect">
            <a:avLst/>
          </a:prstGeom>
          <a:noFill/>
          <a:ln w="38100" cmpd="sng">
            <a:solidFill>
              <a:srgbClr val="FFFFFF"/>
            </a:solidFill>
            <a:miter lim="800000"/>
            <a:headEnd/>
            <a:tailEnd/>
          </a:ln>
        </p:spPr>
      </p:pic>
      <p:sp>
        <p:nvSpPr>
          <p:cNvPr id="9" name="CasellaDiTesto 8"/>
          <p:cNvSpPr txBox="1"/>
          <p:nvPr/>
        </p:nvSpPr>
        <p:spPr>
          <a:xfrm>
            <a:off x="338660" y="1334939"/>
            <a:ext cx="5116657" cy="1061391"/>
          </a:xfrm>
          <a:prstGeom prst="rect">
            <a:avLst/>
          </a:prstGeom>
          <a:noFill/>
        </p:spPr>
        <p:txBody>
          <a:bodyPr wrap="square" lIns="91004" tIns="45503" rIns="91004" bIns="45503" rtlCol="0">
            <a:spAutoFit/>
          </a:bodyPr>
          <a:lstStyle/>
          <a:p>
            <a:pPr algn="ctr" defTabSz="455031">
              <a:buFont typeface="Times New Roman" pitchFamily="18" charset="0"/>
              <a:buNone/>
            </a:pP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Coalescence</a:t>
            </a:r>
            <a:r>
              <a:rPr lang="it-IT" sz="21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of </a:t>
            </a: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binary</a:t>
            </a:r>
            <a:r>
              <a:rPr lang="it-IT" sz="21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</a:t>
            </a:r>
          </a:p>
          <a:p>
            <a:pPr algn="ctr" defTabSz="455031">
              <a:buFont typeface="Times New Roman" pitchFamily="18" charset="0"/>
              <a:buNone/>
            </a:pP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system</a:t>
            </a:r>
            <a:r>
              <a:rPr lang="it-IT" sz="21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of </a:t>
            </a: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neutron</a:t>
            </a:r>
            <a:r>
              <a:rPr lang="it-IT" sz="21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</a:t>
            </a: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stars</a:t>
            </a:r>
            <a:r>
              <a:rPr lang="it-IT" sz="21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and/or stellar-mass </a:t>
            </a:r>
            <a:r>
              <a:rPr lang="it-IT" sz="21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black-hole</a:t>
            </a:r>
            <a:endParaRPr lang="it-IT" sz="21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20" name="CasellaDiTesto 19"/>
          <p:cNvSpPr txBox="1"/>
          <p:nvPr/>
        </p:nvSpPr>
        <p:spPr>
          <a:xfrm>
            <a:off x="5520270" y="2355075"/>
            <a:ext cx="3268134" cy="738226"/>
          </a:xfrm>
          <a:prstGeom prst="rect">
            <a:avLst/>
          </a:prstGeom>
          <a:noFill/>
        </p:spPr>
        <p:txBody>
          <a:bodyPr wrap="square" lIns="91004" tIns="45503" rIns="91004" bIns="45503" rtlCol="0">
            <a:spAutoFit/>
          </a:bodyPr>
          <a:lstStyle/>
          <a:p>
            <a:pPr algn="ctr" defTabSz="455031">
              <a:buFont typeface="Times New Roman" pitchFamily="18" charset="0"/>
              <a:buNone/>
            </a:pPr>
            <a:r>
              <a:rPr lang="it-IT" sz="2100" b="1" i="1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Core-</a:t>
            </a:r>
            <a:r>
              <a:rPr lang="it-IT" sz="2100" b="1" i="1" dirty="0" err="1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collapse</a:t>
            </a:r>
            <a:r>
              <a:rPr lang="it-IT" sz="2100" b="1" i="1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 of </a:t>
            </a:r>
          </a:p>
          <a:p>
            <a:pPr algn="ctr" defTabSz="455031">
              <a:buFont typeface="Times New Roman" pitchFamily="18" charset="0"/>
              <a:buNone/>
            </a:pPr>
            <a:r>
              <a:rPr lang="it-IT" sz="2100" b="1" i="1" dirty="0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massive </a:t>
            </a:r>
            <a:r>
              <a:rPr lang="it-IT" sz="2100" b="1" i="1" dirty="0" err="1" smtClean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stars</a:t>
            </a:r>
            <a:endParaRPr lang="it-IT" sz="2100" b="1" i="1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pic>
        <p:nvPicPr>
          <p:cNvPr id="14" name="image24.jpeg" descr="http://www.arkadiansystems.com/wp-content/uploads/2013/12/Merging.jpg"/>
          <p:cNvPicPr>
            <a:picLocks noChangeAspect="1"/>
          </p:cNvPicPr>
          <p:nvPr/>
        </p:nvPicPr>
        <p:blipFill>
          <a:blip r:embed="rId4">
            <a:extLst/>
          </a:blip>
          <a:stretch>
            <a:fillRect/>
          </a:stretch>
        </p:blipFill>
        <p:spPr>
          <a:xfrm>
            <a:off x="426136" y="2495363"/>
            <a:ext cx="2110746" cy="1584176"/>
          </a:xfrm>
          <a:prstGeom prst="rect">
            <a:avLst/>
          </a:prstGeom>
          <a:ln w="38100" cmpd="sng">
            <a:solidFill>
              <a:srgbClr val="FFFFFF"/>
            </a:solidFill>
            <a:miter lim="400000"/>
          </a:ln>
        </p:spPr>
      </p:pic>
      <p:pic>
        <p:nvPicPr>
          <p:cNvPr id="7" name="Immagine 6" descr="Schermata 2016-04-05 alle 11.10.12.png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44543" y="4927154"/>
            <a:ext cx="1906390" cy="1754822"/>
          </a:xfrm>
          <a:prstGeom prst="rect">
            <a:avLst/>
          </a:prstGeom>
          <a:solidFill>
            <a:srgbClr val="FFFFFF"/>
          </a:solidFill>
          <a:ln w="38100" cmpd="sng">
            <a:solidFill>
              <a:schemeClr val="tx1"/>
            </a:solidFill>
          </a:ln>
        </p:spPr>
      </p:pic>
      <p:pic>
        <p:nvPicPr>
          <p:cNvPr id="12" name="Immagine 11" descr="sn_cas_04.jp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6138" y="3173831"/>
            <a:ext cx="1800200" cy="1722269"/>
          </a:xfrm>
          <a:prstGeom prst="rect">
            <a:avLst/>
          </a:prstGeom>
          <a:noFill/>
          <a:ln w="38100" cmpd="sng">
            <a:solidFill>
              <a:srgbClr val="FFFFFF"/>
            </a:solidFill>
          </a:ln>
        </p:spPr>
      </p:pic>
      <p:sp>
        <p:nvSpPr>
          <p:cNvPr id="3" name="CasellaDiTesto 2"/>
          <p:cNvSpPr txBox="1"/>
          <p:nvPr/>
        </p:nvSpPr>
        <p:spPr>
          <a:xfrm>
            <a:off x="152397" y="84669"/>
            <a:ext cx="86190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ASTROPHYSICAL SOURCES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emitting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transient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GW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signals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</a:t>
            </a:r>
            <a:r>
              <a:rPr lang="it-IT" sz="2200" dirty="0" err="1" smtClean="0">
                <a:solidFill>
                  <a:srgbClr val="CCFFCC"/>
                </a:solidFill>
                <a:latin typeface="Chalkduster"/>
                <a:cs typeface="Chalkduster"/>
              </a:rPr>
              <a:t>detectable</a:t>
            </a:r>
            <a:r>
              <a:rPr lang="it-IT" sz="2200" dirty="0" smtClean="0">
                <a:solidFill>
                  <a:srgbClr val="CCFFCC"/>
                </a:solidFill>
                <a:latin typeface="Chalkduster"/>
                <a:cs typeface="Chalkduster"/>
              </a:rPr>
              <a:t> by LIGO and Virgo (10-1000 Hz) </a:t>
            </a:r>
            <a:endParaRPr lang="it-IT" sz="2200" dirty="0">
              <a:solidFill>
                <a:srgbClr val="CCFFCC"/>
              </a:solidFill>
              <a:latin typeface="Chalkduster"/>
              <a:cs typeface="Chalkduster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666988" y="4429666"/>
            <a:ext cx="3570208" cy="6924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it-IT" sz="2100" b="1" dirty="0" err="1" smtClean="0">
                <a:solidFill>
                  <a:srgbClr val="FFFFFF"/>
                </a:solidFill>
                <a:latin typeface="Chalkduster"/>
                <a:cs typeface="Chalkduster"/>
              </a:rPr>
              <a:t>Isolated</a:t>
            </a:r>
            <a:r>
              <a:rPr lang="it-IT" sz="2100" b="1" dirty="0" smtClean="0">
                <a:solidFill>
                  <a:srgbClr val="FFFFFF"/>
                </a:solidFill>
                <a:latin typeface="Chalkduster"/>
                <a:cs typeface="Chalkduster"/>
              </a:rPr>
              <a:t> </a:t>
            </a:r>
            <a:r>
              <a:rPr lang="it-IT" sz="2100" b="1" dirty="0" err="1" smtClean="0">
                <a:solidFill>
                  <a:srgbClr val="FFFFFF"/>
                </a:solidFill>
                <a:latin typeface="Chalkduster"/>
                <a:cs typeface="Chalkduster"/>
              </a:rPr>
              <a:t>neutron</a:t>
            </a:r>
            <a:r>
              <a:rPr lang="it-IT" sz="2100" b="1" dirty="0" smtClean="0">
                <a:solidFill>
                  <a:srgbClr val="FFFFFF"/>
                </a:solidFill>
                <a:latin typeface="Chalkduster"/>
                <a:cs typeface="Chalkduster"/>
              </a:rPr>
              <a:t>-star</a:t>
            </a:r>
          </a:p>
          <a:p>
            <a:endParaRPr lang="it-IT" b="1" dirty="0" smtClean="0">
              <a:solidFill>
                <a:srgbClr val="FFFFFF"/>
              </a:solidFill>
              <a:latin typeface="Calibri"/>
            </a:endParaRPr>
          </a:p>
        </p:txBody>
      </p:sp>
      <p:sp>
        <p:nvSpPr>
          <p:cNvPr id="10" name="CasellaDiTesto 9"/>
          <p:cNvSpPr txBox="1"/>
          <p:nvPr/>
        </p:nvSpPr>
        <p:spPr>
          <a:xfrm>
            <a:off x="5486403" y="1202268"/>
            <a:ext cx="3488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3EB8FF"/>
                </a:solidFill>
                <a:latin typeface="Chalkduster"/>
                <a:cs typeface="Chalkduster"/>
              </a:rPr>
              <a:t>MATCHED-FILTER MODEL SEARCHES</a:t>
            </a:r>
            <a:endParaRPr lang="it-IT" sz="2200" dirty="0">
              <a:solidFill>
                <a:srgbClr val="3EB8FF"/>
              </a:solidFill>
              <a:latin typeface="Chalkduster"/>
              <a:cs typeface="Chalkduster"/>
            </a:endParaRPr>
          </a:p>
        </p:txBody>
      </p:sp>
      <p:sp>
        <p:nvSpPr>
          <p:cNvPr id="15" name="Ovale 14"/>
          <p:cNvSpPr/>
          <p:nvPr/>
        </p:nvSpPr>
        <p:spPr>
          <a:xfrm>
            <a:off x="118532" y="911615"/>
            <a:ext cx="5367872" cy="3355585"/>
          </a:xfrm>
          <a:prstGeom prst="ellipse">
            <a:avLst/>
          </a:prstGeom>
          <a:noFill/>
          <a:ln w="57150" cmpd="sng">
            <a:solidFill>
              <a:srgbClr val="3EB8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srgbClr val="3EB8FF"/>
              </a:solidFill>
              <a:latin typeface="Calibri"/>
            </a:endParaRPr>
          </a:p>
        </p:txBody>
      </p:sp>
      <p:cxnSp>
        <p:nvCxnSpPr>
          <p:cNvPr id="19" name="Connettore 2 18"/>
          <p:cNvCxnSpPr/>
          <p:nvPr/>
        </p:nvCxnSpPr>
        <p:spPr>
          <a:xfrm>
            <a:off x="5080000" y="1419604"/>
            <a:ext cx="711199" cy="0"/>
          </a:xfrm>
          <a:prstGeom prst="straightConnector1">
            <a:avLst/>
          </a:prstGeom>
          <a:ln w="57150" cmpd="sng">
            <a:solidFill>
              <a:srgbClr val="3EB8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Ovale 22"/>
          <p:cNvSpPr/>
          <p:nvPr/>
        </p:nvSpPr>
        <p:spPr>
          <a:xfrm rot="19078788">
            <a:off x="3016457" y="2400930"/>
            <a:ext cx="5956253" cy="3842668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4" name="CasellaDiTesto 23"/>
          <p:cNvSpPr txBox="1"/>
          <p:nvPr/>
        </p:nvSpPr>
        <p:spPr>
          <a:xfrm>
            <a:off x="0" y="5587001"/>
            <a:ext cx="348826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200" dirty="0" smtClean="0">
                <a:solidFill>
                  <a:srgbClr val="FF0000"/>
                </a:solidFill>
                <a:latin typeface="Chalkduster"/>
                <a:cs typeface="Chalkduster"/>
              </a:rPr>
              <a:t>UNMODELED SEARCHES</a:t>
            </a:r>
            <a:endParaRPr lang="it-IT" sz="2200" dirty="0">
              <a:solidFill>
                <a:srgbClr val="FF0000"/>
              </a:solidFill>
              <a:latin typeface="Chalkduster"/>
              <a:cs typeface="Chalkduster"/>
            </a:endParaRPr>
          </a:p>
        </p:txBody>
      </p:sp>
      <p:cxnSp>
        <p:nvCxnSpPr>
          <p:cNvPr id="25" name="Connettore 2 24"/>
          <p:cNvCxnSpPr/>
          <p:nvPr/>
        </p:nvCxnSpPr>
        <p:spPr>
          <a:xfrm flipH="1">
            <a:off x="2328321" y="4937693"/>
            <a:ext cx="973679" cy="657604"/>
          </a:xfrm>
          <a:prstGeom prst="straightConnector1">
            <a:avLst/>
          </a:prstGeom>
          <a:ln w="57150" cmpd="sng">
            <a:solidFill>
              <a:srgbClr val="FF0000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910992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xmlns:p14="http://schemas.microsoft.com/office/powerpoint/2010/main" spd="slow"/>
    </mc:Fallback>
  </mc:AlternateContent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0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5" grpId="0" animBg="1"/>
      <p:bldP spid="23" grpId="0" animBg="1"/>
      <p:bldP spid="2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asellaDiTesto 2"/>
          <p:cNvSpPr txBox="1"/>
          <p:nvPr/>
        </p:nvSpPr>
        <p:spPr>
          <a:xfrm>
            <a:off x="2829495" y="85463"/>
            <a:ext cx="3808372" cy="461740"/>
          </a:xfrm>
          <a:prstGeom prst="rect">
            <a:avLst/>
          </a:prstGeom>
          <a:solidFill>
            <a:srgbClr val="000000"/>
          </a:solidFill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800" b="1" i="1" dirty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EM </a:t>
            </a:r>
            <a:r>
              <a:rPr lang="it-IT" sz="2800" b="1" i="1" dirty="0" err="1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emissions</a:t>
            </a:r>
            <a:r>
              <a:rPr lang="it-IT" sz="2800" b="1" i="1" dirty="0">
                <a:solidFill>
                  <a:srgbClr val="CCFFCC"/>
                </a:solidFill>
                <a:latin typeface="Chalkduster"/>
                <a:ea typeface="Arial Unicode MS" pitchFamily="34" charset="-128"/>
                <a:cs typeface="Chalkduster"/>
              </a:rPr>
              <a:t> </a:t>
            </a:r>
          </a:p>
        </p:txBody>
      </p:sp>
      <p:pic>
        <p:nvPicPr>
          <p:cNvPr id="4" name="Immagine 3" descr="XZcutns14ns14_lowres - Copia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196425" y="632447"/>
            <a:ext cx="4258885" cy="4935926"/>
          </a:xfrm>
          <a:prstGeom prst="rect">
            <a:avLst/>
          </a:prstGeom>
          <a:ln w="28575" cmpd="sng">
            <a:solidFill>
              <a:srgbClr val="FFFFFF"/>
            </a:solidFill>
          </a:ln>
        </p:spPr>
      </p:pic>
      <p:sp>
        <p:nvSpPr>
          <p:cNvPr id="7" name="CasellaDiTesto 6"/>
          <p:cNvSpPr txBox="1"/>
          <p:nvPr/>
        </p:nvSpPr>
        <p:spPr>
          <a:xfrm>
            <a:off x="335454" y="1100681"/>
            <a:ext cx="445531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2400" b="1" dirty="0" smtClean="0">
                <a:solidFill>
                  <a:srgbClr val="FFFF00"/>
                </a:solidFill>
                <a:latin typeface="Calibri"/>
              </a:rPr>
              <a:t>Short Gamma </a:t>
            </a:r>
            <a:r>
              <a:rPr lang="it-IT" sz="2400" b="1" dirty="0" err="1">
                <a:solidFill>
                  <a:srgbClr val="FFFF00"/>
                </a:solidFill>
                <a:latin typeface="Calibri"/>
              </a:rPr>
              <a:t>R</a:t>
            </a:r>
            <a:r>
              <a:rPr lang="it-IT" sz="2400" b="1" dirty="0" err="1" smtClean="0">
                <a:solidFill>
                  <a:srgbClr val="FFFF00"/>
                </a:solidFill>
                <a:latin typeface="Calibri"/>
              </a:rPr>
              <a:t>ay</a:t>
            </a:r>
            <a:r>
              <a:rPr lang="it-IT" sz="2400" b="1" dirty="0" smtClean="0">
                <a:solidFill>
                  <a:srgbClr val="FFFF00"/>
                </a:solidFill>
                <a:latin typeface="Calibri"/>
              </a:rPr>
              <a:t> </a:t>
            </a:r>
            <a:r>
              <a:rPr lang="it-IT" sz="2400" b="1" dirty="0" err="1" smtClean="0">
                <a:solidFill>
                  <a:srgbClr val="FFFF00"/>
                </a:solidFill>
                <a:latin typeface="Calibri"/>
              </a:rPr>
              <a:t>Burst</a:t>
            </a:r>
            <a:r>
              <a:rPr lang="it-IT" sz="2400" b="1" dirty="0" smtClean="0">
                <a:solidFill>
                  <a:srgbClr val="FFFF00"/>
                </a:solidFill>
                <a:latin typeface="Calibri"/>
              </a:rPr>
              <a:t> (</a:t>
            </a:r>
            <a:r>
              <a:rPr lang="it-IT" sz="2400" b="1" dirty="0" err="1" smtClean="0">
                <a:solidFill>
                  <a:srgbClr val="FFFF00"/>
                </a:solidFill>
                <a:latin typeface="Calibri"/>
              </a:rPr>
              <a:t>sGRB</a:t>
            </a:r>
            <a:r>
              <a:rPr lang="it-IT" sz="2400" b="1" dirty="0" smtClean="0">
                <a:solidFill>
                  <a:srgbClr val="FFFF00"/>
                </a:solidFill>
                <a:latin typeface="Calibri"/>
              </a:rPr>
              <a:t>)</a:t>
            </a:r>
            <a:endParaRPr lang="it-IT" sz="1600" b="1" dirty="0">
              <a:solidFill>
                <a:prstClr val="white"/>
              </a:solidFill>
              <a:latin typeface="Calibri"/>
              <a:cs typeface="Chalkduster"/>
            </a:endParaRPr>
          </a:p>
        </p:txBody>
      </p:sp>
      <p:sp>
        <p:nvSpPr>
          <p:cNvPr id="8" name="Rettangolo 7"/>
          <p:cNvSpPr/>
          <p:nvPr/>
        </p:nvSpPr>
        <p:spPr>
          <a:xfrm>
            <a:off x="175236" y="3531154"/>
            <a:ext cx="2444581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it-IT" i="1" dirty="0">
                <a:solidFill>
                  <a:srgbClr val="CCFFCC"/>
                </a:solidFill>
                <a:latin typeface="Calibri"/>
              </a:rPr>
              <a:t>Sub-</a:t>
            </a:r>
            <a:r>
              <a:rPr lang="it-IT" i="1" dirty="0" err="1" smtClean="0">
                <a:solidFill>
                  <a:srgbClr val="CCFFCC"/>
                </a:solidFill>
                <a:latin typeface="Calibri"/>
              </a:rPr>
              <a:t>relativistic</a:t>
            </a:r>
            <a:endParaRPr lang="it-IT" i="1" dirty="0">
              <a:solidFill>
                <a:srgbClr val="CCFFCC"/>
              </a:solidFill>
              <a:latin typeface="Calibri"/>
            </a:endParaRPr>
          </a:p>
          <a:p>
            <a:r>
              <a:rPr lang="it-IT" i="1" dirty="0" err="1" smtClean="0">
                <a:solidFill>
                  <a:srgbClr val="CCFFCC"/>
                </a:solidFill>
                <a:latin typeface="Calibri"/>
              </a:rPr>
              <a:t>dynamical</a:t>
            </a:r>
            <a:r>
              <a:rPr lang="it-IT" i="1" dirty="0" smtClean="0">
                <a:solidFill>
                  <a:srgbClr val="CCFFCC"/>
                </a:solidFill>
                <a:latin typeface="Calibri"/>
              </a:rPr>
              <a:t>  </a:t>
            </a:r>
            <a:r>
              <a:rPr lang="it-IT" i="1" dirty="0" err="1">
                <a:solidFill>
                  <a:srgbClr val="CCFFCC"/>
                </a:solidFill>
                <a:latin typeface="Calibri"/>
              </a:rPr>
              <a:t>ejecta</a:t>
            </a:r>
            <a:endParaRPr lang="it-IT" i="1" dirty="0">
              <a:solidFill>
                <a:srgbClr val="CCFFCC"/>
              </a:solidFill>
              <a:latin typeface="Calibri"/>
            </a:endParaRPr>
          </a:p>
          <a:p>
            <a:endParaRPr lang="it-IT" i="1" dirty="0" smtClean="0">
              <a:solidFill>
                <a:srgbClr val="CCFFCC"/>
              </a:solidFill>
              <a:latin typeface="Calibri"/>
            </a:endParaRPr>
          </a:p>
          <a:p>
            <a:endParaRPr lang="it-IT" i="1" dirty="0">
              <a:solidFill>
                <a:srgbClr val="CCFFCC"/>
              </a:solidFill>
              <a:latin typeface="Calibri"/>
            </a:endParaRPr>
          </a:p>
          <a:p>
            <a:r>
              <a:rPr lang="it-IT" i="1" dirty="0" smtClean="0">
                <a:solidFill>
                  <a:srgbClr val="CCFFCC"/>
                </a:solidFill>
                <a:latin typeface="Calibri"/>
              </a:rPr>
              <a:t> </a:t>
            </a:r>
          </a:p>
          <a:p>
            <a:r>
              <a:rPr lang="it-IT" i="1" dirty="0">
                <a:solidFill>
                  <a:srgbClr val="CCFFCC"/>
                </a:solidFill>
                <a:latin typeface="Calibri"/>
              </a:rPr>
              <a:t>d</a:t>
            </a:r>
            <a:r>
              <a:rPr lang="it-IT" i="1" dirty="0" smtClean="0">
                <a:solidFill>
                  <a:srgbClr val="CCFFCC"/>
                </a:solidFill>
                <a:latin typeface="Calibri"/>
              </a:rPr>
              <a:t>isk </a:t>
            </a:r>
            <a:r>
              <a:rPr lang="it-IT" i="1" dirty="0" err="1">
                <a:solidFill>
                  <a:srgbClr val="CCFFCC"/>
                </a:solidFill>
                <a:latin typeface="Calibri"/>
              </a:rPr>
              <a:t>wind</a:t>
            </a:r>
            <a:r>
              <a:rPr lang="it-IT" i="1" dirty="0">
                <a:solidFill>
                  <a:srgbClr val="CCFFCC"/>
                </a:solidFill>
                <a:latin typeface="Calibri"/>
              </a:rPr>
              <a:t> </a:t>
            </a:r>
            <a:r>
              <a:rPr lang="it-IT" i="1" dirty="0" err="1">
                <a:solidFill>
                  <a:srgbClr val="CCFFCC"/>
                </a:solidFill>
                <a:latin typeface="Calibri"/>
              </a:rPr>
              <a:t>outflow</a:t>
            </a:r>
            <a:endParaRPr lang="it-IT" i="1" dirty="0">
              <a:solidFill>
                <a:srgbClr val="CCFFCC"/>
              </a:solidFill>
              <a:latin typeface="Calibri"/>
            </a:endParaRPr>
          </a:p>
          <a:p>
            <a:endParaRPr lang="it-IT" i="1" dirty="0">
              <a:solidFill>
                <a:srgbClr val="008000"/>
              </a:solidFill>
              <a:latin typeface="Calibri"/>
            </a:endParaRPr>
          </a:p>
        </p:txBody>
      </p:sp>
      <p:sp>
        <p:nvSpPr>
          <p:cNvPr id="9" name="Rettangolo 8"/>
          <p:cNvSpPr/>
          <p:nvPr/>
        </p:nvSpPr>
        <p:spPr>
          <a:xfrm>
            <a:off x="202804" y="1875084"/>
            <a:ext cx="183569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it-IT" i="1" dirty="0" err="1">
                <a:solidFill>
                  <a:srgbClr val="FFFF00"/>
                </a:solidFill>
                <a:latin typeface="Calibri"/>
              </a:rPr>
              <a:t>Ultra-relativistic</a:t>
            </a:r>
            <a:endParaRPr lang="it-IT" i="1" dirty="0">
              <a:solidFill>
                <a:srgbClr val="FFFF00"/>
              </a:solidFill>
              <a:latin typeface="Calibri"/>
            </a:endParaRPr>
          </a:p>
          <a:p>
            <a:pPr algn="ctr"/>
            <a:r>
              <a:rPr lang="it-IT" i="1" dirty="0">
                <a:solidFill>
                  <a:srgbClr val="FFFF00"/>
                </a:solidFill>
                <a:latin typeface="Calibri"/>
              </a:rPr>
              <a:t> </a:t>
            </a:r>
            <a:r>
              <a:rPr lang="it-IT" i="1" dirty="0" err="1">
                <a:solidFill>
                  <a:srgbClr val="FFFF00"/>
                </a:solidFill>
                <a:latin typeface="Calibri"/>
              </a:rPr>
              <a:t>outflow</a:t>
            </a:r>
            <a:endParaRPr lang="it-IT" i="1" dirty="0">
              <a:solidFill>
                <a:srgbClr val="FFFF00"/>
              </a:solidFill>
              <a:latin typeface="Calibri"/>
            </a:endParaRPr>
          </a:p>
        </p:txBody>
      </p:sp>
      <p:sp>
        <p:nvSpPr>
          <p:cNvPr id="13" name="CasellaDiTesto 12"/>
          <p:cNvSpPr txBox="1"/>
          <p:nvPr/>
        </p:nvSpPr>
        <p:spPr>
          <a:xfrm>
            <a:off x="1987035" y="3950411"/>
            <a:ext cx="26725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>
                <a:solidFill>
                  <a:srgbClr val="27FF3B"/>
                </a:solidFill>
                <a:latin typeface="Calibri"/>
                <a:cs typeface="Chalkduster"/>
              </a:rPr>
              <a:t>Isotropic</a:t>
            </a:r>
            <a:r>
              <a:rPr lang="it-IT" sz="2000" b="1" dirty="0">
                <a:solidFill>
                  <a:srgbClr val="27FF3B"/>
                </a:solidFill>
                <a:latin typeface="Calibri"/>
                <a:cs typeface="Chalkduster"/>
              </a:rPr>
              <a:t> </a:t>
            </a:r>
            <a:r>
              <a:rPr lang="it-IT" sz="2000" b="1" dirty="0" err="1" smtClean="0">
                <a:solidFill>
                  <a:srgbClr val="27FF3B"/>
                </a:solidFill>
                <a:latin typeface="Calibri"/>
                <a:cs typeface="Chalkduster"/>
              </a:rPr>
              <a:t>emission</a:t>
            </a:r>
            <a:endParaRPr lang="it-IT" sz="2000" b="1" dirty="0">
              <a:solidFill>
                <a:srgbClr val="27FF3B"/>
              </a:solidFill>
              <a:latin typeface="Calibri"/>
              <a:cs typeface="Chalkduster"/>
            </a:endParaRPr>
          </a:p>
          <a:p>
            <a:pPr algn="ctr"/>
            <a:r>
              <a:rPr lang="it-IT" sz="2000" b="1" dirty="0" err="1" smtClean="0">
                <a:solidFill>
                  <a:srgbClr val="CCFFCC"/>
                </a:solidFill>
                <a:latin typeface="Calibri"/>
                <a:cs typeface="Chalkduster"/>
              </a:rPr>
              <a:t>kilonova</a:t>
            </a:r>
            <a:endParaRPr lang="it-IT" sz="2000" b="1" dirty="0">
              <a:solidFill>
                <a:srgbClr val="CCFFCC"/>
              </a:solidFill>
              <a:latin typeface="Calibri"/>
              <a:cs typeface="Chalkduster"/>
            </a:endParaRPr>
          </a:p>
          <a:p>
            <a:pPr algn="ctr"/>
            <a:endParaRPr lang="it-IT" sz="1600" b="1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  <p:sp>
        <p:nvSpPr>
          <p:cNvPr id="16" name="CasellaDiTesto 15"/>
          <p:cNvSpPr txBox="1"/>
          <p:nvPr/>
        </p:nvSpPr>
        <p:spPr>
          <a:xfrm>
            <a:off x="479872" y="716635"/>
            <a:ext cx="3808372" cy="356070"/>
          </a:xfrm>
          <a:prstGeom prst="rect">
            <a:avLst/>
          </a:prstGeom>
          <a:solidFill>
            <a:srgbClr val="000000"/>
          </a:solidFill>
          <a:ln w="38100" cmpd="sng">
            <a:solidFill>
              <a:schemeClr val="tx1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dirty="0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NS-NS and NS-BH </a:t>
            </a:r>
            <a:r>
              <a:rPr lang="it-IT" sz="2000" dirty="0" err="1">
                <a:solidFill>
                  <a:prstClr val="white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dirty="0">
              <a:solidFill>
                <a:prstClr val="white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7" name="CasellaDiTesto 16"/>
          <p:cNvSpPr txBox="1"/>
          <p:nvPr/>
        </p:nvSpPr>
        <p:spPr>
          <a:xfrm>
            <a:off x="1761027" y="5771569"/>
            <a:ext cx="2946400" cy="919814"/>
          </a:xfrm>
          <a:prstGeom prst="rect">
            <a:avLst/>
          </a:prstGeom>
          <a:solidFill>
            <a:schemeClr val="tx1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BH-BH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mergers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4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8" name="CasellaDiTesto 17"/>
          <p:cNvSpPr txBox="1"/>
          <p:nvPr/>
        </p:nvSpPr>
        <p:spPr>
          <a:xfrm>
            <a:off x="4733681" y="660084"/>
            <a:ext cx="3808372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Core-</a:t>
            </a:r>
            <a:r>
              <a:rPr lang="it-IT" sz="20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collapse</a:t>
            </a:r>
            <a:r>
              <a:rPr lang="it-IT" sz="2000" b="1" i="1" dirty="0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of massive </a:t>
            </a:r>
            <a:r>
              <a:rPr lang="it-IT" sz="2000" b="1" i="1" dirty="0" err="1" smtClean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stars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19" name="CasellaDiTesto 18"/>
          <p:cNvSpPr txBox="1"/>
          <p:nvPr/>
        </p:nvSpPr>
        <p:spPr>
          <a:xfrm>
            <a:off x="4961474" y="3748717"/>
            <a:ext cx="3834580" cy="2910615"/>
          </a:xfrm>
          <a:prstGeom prst="rect">
            <a:avLst/>
          </a:prstGeom>
          <a:solidFill>
            <a:srgbClr val="000000"/>
          </a:solidFill>
          <a:ln w="28575" cmpd="sng">
            <a:solidFill>
              <a:srgbClr val="FFFFFF"/>
            </a:solidFill>
          </a:ln>
        </p:spPr>
        <p:txBody>
          <a:bodyPr wrap="square" lIns="91004" tIns="45503" rIns="91004" bIns="45503" rtlCol="0">
            <a:spAutoFit/>
          </a:bodyPr>
          <a:lstStyle/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Isolated</a:t>
            </a:r>
            <a:r>
              <a:rPr lang="it-IT" sz="2000" b="1" i="1" dirty="0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 NS </a:t>
            </a:r>
            <a:r>
              <a:rPr lang="it-IT" sz="2000" b="1" i="1" dirty="0" err="1">
                <a:solidFill>
                  <a:srgbClr val="FFFFFF"/>
                </a:solidFill>
                <a:latin typeface="Chalkduster"/>
                <a:ea typeface="Arial Unicode MS" pitchFamily="34" charset="-128"/>
                <a:cs typeface="Chalkduster"/>
              </a:rPr>
              <a:t>instabilities</a:t>
            </a: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  <a:p>
            <a:pPr algn="ctr" defTabSz="447147" fontAlgn="base">
              <a:lnSpc>
                <a:spcPct val="83000"/>
              </a:lnSpc>
              <a:spcBef>
                <a:spcPct val="0"/>
              </a:spcBef>
              <a:spcAft>
                <a:spcPct val="0"/>
              </a:spcAft>
              <a:buClr>
                <a:srgbClr val="000000"/>
              </a:buClr>
              <a:buSzPct val="100000"/>
              <a:buFont typeface="Times New Roman" pitchFamily="18" charset="0"/>
              <a:buNone/>
            </a:pPr>
            <a:endParaRPr lang="it-IT" sz="2000" b="1" i="1" dirty="0">
              <a:solidFill>
                <a:srgbClr val="FFFFFF"/>
              </a:solidFill>
              <a:latin typeface="Chalkduster"/>
              <a:ea typeface="Arial Unicode MS" pitchFamily="34" charset="-128"/>
              <a:cs typeface="Chalkduster"/>
            </a:endParaRPr>
          </a:p>
        </p:txBody>
      </p:sp>
      <p:sp>
        <p:nvSpPr>
          <p:cNvPr id="2" name="CasellaDiTesto 1"/>
          <p:cNvSpPr txBox="1"/>
          <p:nvPr/>
        </p:nvSpPr>
        <p:spPr>
          <a:xfrm>
            <a:off x="4001797" y="5590956"/>
            <a:ext cx="1264428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7000" dirty="0">
                <a:solidFill>
                  <a:srgbClr val="FF0000"/>
                </a:solidFill>
                <a:latin typeface="Chalkduster"/>
                <a:cs typeface="Chalkduster"/>
              </a:rPr>
              <a:t>?</a:t>
            </a:r>
          </a:p>
        </p:txBody>
      </p:sp>
      <p:pic>
        <p:nvPicPr>
          <p:cNvPr id="37" name="Immagine 36" descr="Palomar-imaage-251x300.jpg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995339" y="1491219"/>
            <a:ext cx="1642527" cy="1963180"/>
          </a:xfrm>
          <a:prstGeom prst="rect">
            <a:avLst/>
          </a:prstGeom>
        </p:spPr>
      </p:pic>
      <p:sp>
        <p:nvSpPr>
          <p:cNvPr id="38" name="CasellaDiTesto 37"/>
          <p:cNvSpPr txBox="1"/>
          <p:nvPr/>
        </p:nvSpPr>
        <p:spPr>
          <a:xfrm>
            <a:off x="6569398" y="1333607"/>
            <a:ext cx="1939680" cy="215443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SBO X-</a:t>
            </a:r>
            <a:r>
              <a:rPr lang="it-IT" sz="1600" dirty="0" err="1">
                <a:solidFill>
                  <a:srgbClr val="3366FF"/>
                </a:solidFill>
                <a:latin typeface="Chalkduster"/>
                <a:cs typeface="Chalkduster"/>
              </a:rPr>
              <a:t>ray</a:t>
            </a:r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/</a:t>
            </a:r>
            <a:r>
              <a:rPr lang="it-IT" sz="1600" dirty="0" smtClean="0">
                <a:solidFill>
                  <a:srgbClr val="3366FF"/>
                </a:solidFill>
                <a:latin typeface="Chalkduster"/>
                <a:cs typeface="Chalkduster"/>
              </a:rPr>
              <a:t>UV</a:t>
            </a:r>
          </a:p>
          <a:p>
            <a:endParaRPr lang="it-IT" sz="1000" dirty="0" smtClean="0">
              <a:solidFill>
                <a:srgbClr val="CCFFCC"/>
              </a:solidFill>
              <a:latin typeface="Chalkduster"/>
              <a:cs typeface="Chalkduster"/>
            </a:endParaRPr>
          </a:p>
          <a:p>
            <a:endParaRPr lang="it-IT" sz="10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Optical</a:t>
            </a:r>
          </a:p>
          <a:p>
            <a:endParaRPr lang="it-IT" sz="1000" dirty="0" smtClean="0">
              <a:solidFill>
                <a:srgbClr val="CCFFCC"/>
              </a:solidFill>
              <a:latin typeface="Chalkduster"/>
              <a:cs typeface="Chalkduster"/>
            </a:endParaRPr>
          </a:p>
          <a:p>
            <a:endParaRPr lang="it-IT" sz="1000" dirty="0">
              <a:solidFill>
                <a:srgbClr val="CCFFCC"/>
              </a:solidFill>
              <a:latin typeface="Chalkduster"/>
              <a:cs typeface="Chalkduster"/>
            </a:endParaRPr>
          </a:p>
          <a:p>
            <a:r>
              <a:rPr lang="it-IT" sz="1600" dirty="0">
                <a:solidFill>
                  <a:srgbClr val="3366FF"/>
                </a:solidFill>
                <a:latin typeface="Chalkduster"/>
                <a:cs typeface="Chalkduster"/>
              </a:rPr>
              <a:t>Radio</a:t>
            </a:r>
          </a:p>
          <a:p>
            <a:endParaRPr lang="it-IT" sz="1600" dirty="0" smtClean="0">
              <a:solidFill>
                <a:srgbClr val="FFFFFF"/>
              </a:solidFill>
              <a:latin typeface="Calibri"/>
              <a:cs typeface="Chalkduster"/>
            </a:endParaRPr>
          </a:p>
          <a:p>
            <a:endParaRPr lang="it-IT" sz="1000" dirty="0" smtClean="0">
              <a:solidFill>
                <a:srgbClr val="FFFFFF"/>
              </a:solidFill>
              <a:latin typeface="Calibri"/>
              <a:cs typeface="Chalkduster"/>
            </a:endParaRPr>
          </a:p>
          <a:p>
            <a:r>
              <a:rPr lang="it-IT" sz="2000" dirty="0" smtClean="0">
                <a:solidFill>
                  <a:srgbClr val="3366FF"/>
                </a:solidFill>
                <a:latin typeface="Chalkduster"/>
                <a:cs typeface="Chalkduster"/>
              </a:rPr>
              <a:t>+ Long GRB</a:t>
            </a:r>
            <a:endParaRPr lang="it-IT" sz="2000" dirty="0">
              <a:solidFill>
                <a:srgbClr val="3366FF"/>
              </a:solidFill>
              <a:latin typeface="Chalkduster"/>
              <a:cs typeface="Chalkduster"/>
            </a:endParaRPr>
          </a:p>
        </p:txBody>
      </p:sp>
      <p:pic>
        <p:nvPicPr>
          <p:cNvPr id="39" name="Picture 2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046053" y="4071467"/>
            <a:ext cx="1152128" cy="10351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" name="CasellaDiTesto 40"/>
          <p:cNvSpPr txBox="1"/>
          <p:nvPr/>
        </p:nvSpPr>
        <p:spPr>
          <a:xfrm>
            <a:off x="5520267" y="4528658"/>
            <a:ext cx="3098794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Soft Gamma </a:t>
            </a:r>
            <a:r>
              <a:rPr lang="it-IT" sz="1600" b="1" i="1" dirty="0" err="1">
                <a:solidFill>
                  <a:srgbClr val="FF6600"/>
                </a:solidFill>
                <a:latin typeface="Chalkduster"/>
                <a:cs typeface="Chalkduster"/>
              </a:rPr>
              <a:t>Ray</a:t>
            </a:r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           </a:t>
            </a:r>
          </a:p>
          <a:p>
            <a:pPr defTabSz="914400"/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        </a:t>
            </a:r>
            <a:r>
              <a:rPr lang="it-IT" sz="1600" b="1" i="1" dirty="0" err="1">
                <a:solidFill>
                  <a:srgbClr val="FF6600"/>
                </a:solidFill>
                <a:latin typeface="Chalkduster"/>
                <a:cs typeface="Chalkduster"/>
              </a:rPr>
              <a:t>Repeaters</a:t>
            </a:r>
            <a:r>
              <a:rPr lang="it-IT" sz="1600" b="1" i="1" dirty="0">
                <a:solidFill>
                  <a:srgbClr val="FF6600"/>
                </a:solidFill>
                <a:latin typeface="Chalkduster"/>
                <a:cs typeface="Chalkduster"/>
              </a:rPr>
              <a:t> and</a:t>
            </a:r>
          </a:p>
          <a:p>
            <a:pPr algn="r" defTabSz="914400"/>
            <a:r>
              <a:rPr lang="en-US" sz="1600" b="1" i="1" dirty="0">
                <a:solidFill>
                  <a:srgbClr val="FF6600"/>
                </a:solidFill>
                <a:latin typeface="Chalkduster"/>
                <a:cs typeface="Chalkduster"/>
              </a:rPr>
              <a:t>Anomalous X-ray Pulsars</a:t>
            </a:r>
          </a:p>
          <a:p>
            <a:pPr defTabSz="914400"/>
            <a:r>
              <a:rPr lang="en-US" sz="1600" dirty="0">
                <a:solidFill>
                  <a:prstClr val="black"/>
                </a:solidFill>
                <a:latin typeface="Calibri"/>
              </a:rPr>
              <a:t>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pic>
        <p:nvPicPr>
          <p:cNvPr id="42" name="Immagine 41" descr="Schermata 2016-04-05 alle 11.10.12.png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90128" y="5396654"/>
            <a:ext cx="1300536" cy="1197137"/>
          </a:xfrm>
          <a:prstGeom prst="rect">
            <a:avLst/>
          </a:prstGeom>
          <a:ln w="38100" cmpd="sng">
            <a:noFill/>
          </a:ln>
        </p:spPr>
      </p:pic>
      <p:sp>
        <p:nvSpPr>
          <p:cNvPr id="43" name="CasellaDiTesto 42"/>
          <p:cNvSpPr txBox="1"/>
          <p:nvPr/>
        </p:nvSpPr>
        <p:spPr>
          <a:xfrm>
            <a:off x="6374587" y="5769392"/>
            <a:ext cx="3098794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400"/>
            <a:r>
              <a:rPr lang="en-US" sz="1600" dirty="0">
                <a:solidFill>
                  <a:srgbClr val="1F497D">
                    <a:lumMod val="20000"/>
                    <a:lumOff val="80000"/>
                  </a:srgbClr>
                </a:solidFill>
                <a:latin typeface="Chalkduster"/>
                <a:cs typeface="Chalkduster"/>
              </a:rPr>
              <a:t>Radio/gamma-ray</a:t>
            </a:r>
          </a:p>
          <a:p>
            <a:pPr defTabSz="914400"/>
            <a:r>
              <a:rPr lang="en-US" sz="1600" dirty="0">
                <a:solidFill>
                  <a:srgbClr val="1F497D">
                    <a:lumMod val="20000"/>
                    <a:lumOff val="80000"/>
                  </a:srgbClr>
                </a:solidFill>
                <a:latin typeface="Chalkduster"/>
                <a:cs typeface="Chalkduster"/>
              </a:rPr>
              <a:t>Pulsar glitches                          </a:t>
            </a:r>
          </a:p>
          <a:p>
            <a:endParaRPr lang="it-IT" dirty="0">
              <a:solidFill>
                <a:prstClr val="black"/>
              </a:solidFill>
              <a:latin typeface="Calibri"/>
            </a:endParaRPr>
          </a:p>
        </p:txBody>
      </p:sp>
      <p:sp>
        <p:nvSpPr>
          <p:cNvPr id="15" name="Trapezio 14"/>
          <p:cNvSpPr/>
          <p:nvPr/>
        </p:nvSpPr>
        <p:spPr>
          <a:xfrm rot="10800000">
            <a:off x="1942660" y="1605190"/>
            <a:ext cx="429450" cy="2971383"/>
          </a:xfrm>
          <a:prstGeom prst="trapezoid">
            <a:avLst>
              <a:gd name="adj" fmla="val 38889"/>
            </a:avLst>
          </a:prstGeom>
          <a:gradFill flip="none" rotWithShape="1">
            <a:gsLst>
              <a:gs pos="41000">
                <a:srgbClr val="FFFF00"/>
              </a:gs>
              <a:gs pos="100000">
                <a:srgbClr val="FFFFFF"/>
              </a:gs>
            </a:gsLst>
            <a:path path="rect">
              <a:fillToRect r="100000" b="100000"/>
            </a:path>
            <a:tileRect l="-100000" t="-100000"/>
          </a:gradFill>
          <a:ln>
            <a:noFill/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20" name="Ovale 19"/>
          <p:cNvSpPr/>
          <p:nvPr/>
        </p:nvSpPr>
        <p:spPr>
          <a:xfrm>
            <a:off x="105454" y="431245"/>
            <a:ext cx="4349856" cy="5457937"/>
          </a:xfrm>
          <a:prstGeom prst="ellipse">
            <a:avLst/>
          </a:prstGeom>
          <a:noFill/>
          <a:ln w="57150" cmpd="sng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it-IT">
              <a:solidFill>
                <a:prstClr val="white"/>
              </a:solidFill>
              <a:latin typeface="Calibri"/>
            </a:endParaRPr>
          </a:p>
        </p:txBody>
      </p:sp>
      <p:sp>
        <p:nvSpPr>
          <p:cNvPr id="5" name="Rettangolo 4"/>
          <p:cNvSpPr/>
          <p:nvPr/>
        </p:nvSpPr>
        <p:spPr>
          <a:xfrm>
            <a:off x="202804" y="5193147"/>
            <a:ext cx="224729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it-IT" i="1" dirty="0">
                <a:solidFill>
                  <a:srgbClr val="CCFFCC"/>
                </a:solidFill>
              </a:rPr>
              <a:t>Spin-down </a:t>
            </a:r>
            <a:r>
              <a:rPr lang="it-IT" i="1" dirty="0" err="1">
                <a:solidFill>
                  <a:srgbClr val="CCFFCC"/>
                </a:solidFill>
              </a:rPr>
              <a:t>luminosity</a:t>
            </a:r>
            <a:endParaRPr lang="it-IT" i="1" dirty="0">
              <a:solidFill>
                <a:srgbClr val="CCFFCC"/>
              </a:solidFill>
            </a:endParaRPr>
          </a:p>
        </p:txBody>
      </p:sp>
      <p:sp>
        <p:nvSpPr>
          <p:cNvPr id="22" name="CasellaDiTesto 21"/>
          <p:cNvSpPr txBox="1"/>
          <p:nvPr/>
        </p:nvSpPr>
        <p:spPr>
          <a:xfrm>
            <a:off x="1966275" y="2120679"/>
            <a:ext cx="2672521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it-IT" sz="2000" b="1" dirty="0" err="1" smtClean="0">
                <a:solidFill>
                  <a:srgbClr val="FFFF00"/>
                </a:solidFill>
                <a:latin typeface="Calibri"/>
                <a:cs typeface="Chalkduster"/>
              </a:rPr>
              <a:t>Beamed</a:t>
            </a:r>
            <a:r>
              <a:rPr lang="it-IT" sz="2000" b="1" dirty="0" smtClean="0">
                <a:solidFill>
                  <a:srgbClr val="FFFF00"/>
                </a:solidFill>
                <a:latin typeface="Calibri"/>
                <a:cs typeface="Chalkduster"/>
              </a:rPr>
              <a:t> </a:t>
            </a:r>
            <a:r>
              <a:rPr lang="it-IT" sz="2000" b="1" dirty="0" err="1" smtClean="0">
                <a:solidFill>
                  <a:srgbClr val="FFFF00"/>
                </a:solidFill>
                <a:latin typeface="Calibri"/>
                <a:cs typeface="Chalkduster"/>
              </a:rPr>
              <a:t>emission</a:t>
            </a:r>
            <a:endParaRPr lang="it-IT" sz="2000" b="1" dirty="0">
              <a:solidFill>
                <a:srgbClr val="FFFF00"/>
              </a:solidFill>
              <a:latin typeface="Calibri"/>
              <a:cs typeface="Chalkduster"/>
            </a:endParaRPr>
          </a:p>
          <a:p>
            <a:pPr algn="ctr"/>
            <a:endParaRPr lang="it-IT" sz="2000" b="1" dirty="0">
              <a:solidFill>
                <a:srgbClr val="CCFFCC"/>
              </a:solidFill>
              <a:latin typeface="Calibri"/>
              <a:cs typeface="Chalkduster"/>
            </a:endParaRPr>
          </a:p>
          <a:p>
            <a:pPr algn="ctr"/>
            <a:endParaRPr lang="it-IT" sz="1600" b="1" dirty="0">
              <a:solidFill>
                <a:prstClr val="white"/>
              </a:solidFill>
              <a:latin typeface="Chalkduster"/>
              <a:cs typeface="Chalkduster"/>
            </a:endParaRPr>
          </a:p>
        </p:txBody>
      </p:sp>
    </p:spTree>
    <p:extLst>
      <p:ext uri="{BB962C8B-B14F-4D97-AF65-F5344CB8AC3E}">
        <p14:creationId xmlns:p14="http://schemas.microsoft.com/office/powerpoint/2010/main" val="158445562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5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8" presetID="53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  <p:bldP spid="13" grpId="0"/>
      <p:bldP spid="17" grpId="0" animBg="1"/>
      <p:bldP spid="18" grpId="0" animBg="1"/>
      <p:bldP spid="19" grpId="0" animBg="1"/>
      <p:bldP spid="2" grpId="0"/>
      <p:bldP spid="38" grpId="0"/>
      <p:bldP spid="41" grpId="0"/>
      <p:bldP spid="43" grpId="0"/>
      <p:bldP spid="20" grpId="0" animBg="1"/>
      <p:bldP spid="5" grpId="0"/>
      <p:bldP spid="22" grpId="0"/>
    </p:bldLst>
  </p:timing>
</p:sld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png"/></Relationships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0.xml><?xml version="1.0" encoding="utf-8"?>
<a:theme xmlns:a="http://schemas.openxmlformats.org/drawingml/2006/main" name="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1.xml><?xml version="1.0" encoding="utf-8"?>
<a:theme xmlns:a="http://schemas.openxmlformats.org/drawingml/2006/main" name="4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2.xml><?xml version="1.0" encoding="utf-8"?>
<a:theme xmlns:a="http://schemas.openxmlformats.org/drawingml/2006/main" name="Office Theme">
  <a:themeElements>
    <a:clrScheme name="Personalizzato 14">
      <a:dk1>
        <a:srgbClr val="647AE6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3.xml><?xml version="1.0" encoding="utf-8"?>
<a:theme xmlns:a="http://schemas.openxmlformats.org/drawingml/2006/main" name="9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4.xml><?xml version="1.0" encoding="utf-8"?>
<a:theme xmlns:a="http://schemas.openxmlformats.org/drawingml/2006/main" name="19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5.xml><?xml version="1.0" encoding="utf-8"?>
<a:theme xmlns:a="http://schemas.openxmlformats.org/drawingml/2006/main" name="1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6.xml><?xml version="1.0" encoding="utf-8"?>
<a:theme xmlns:a="http://schemas.openxmlformats.org/drawingml/2006/main" name="1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7.xml><?xml version="1.0" encoding="utf-8"?>
<a:theme xmlns:a="http://schemas.openxmlformats.org/drawingml/2006/main" name="13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18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4.xml><?xml version="1.0" encoding="utf-8"?>
<a:theme xmlns:a="http://schemas.openxmlformats.org/drawingml/2006/main" name="2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5.xml><?xml version="1.0" encoding="utf-8"?>
<a:theme xmlns:a="http://schemas.openxmlformats.org/drawingml/2006/main" name="8_Black">
  <a:themeElements>
    <a:clrScheme name="Black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065C1"/>
      </a:accent1>
      <a:accent2>
        <a:srgbClr val="00A6AC"/>
      </a:accent2>
      <a:accent3>
        <a:srgbClr val="308B16"/>
      </a:accent3>
      <a:accent4>
        <a:srgbClr val="BC8027"/>
      </a:accent4>
      <a:accent5>
        <a:srgbClr val="971817"/>
      </a:accent5>
      <a:accent6>
        <a:srgbClr val="5747C1"/>
      </a:accent6>
      <a:hlink>
        <a:srgbClr val="0000FF"/>
      </a:hlink>
      <a:folHlink>
        <a:srgbClr val="FF00FF"/>
      </a:folHlink>
    </a:clrScheme>
    <a:fontScheme name="Black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Black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xmlns:r="http://schemas.openxmlformats.org/officeDocument/2006/relationships" r:embed="rId1"/>
          <a:srcRect/>
          <a:tile tx="0" ty="0" sx="100000" sy="100000" flip="none" algn="tl"/>
        </a:blipFill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2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FFFFFF"/>
          </a:solidFill>
          <a:prstDash val="solid"/>
          <a:miter lim="400000"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5842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6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6.xml><?xml version="1.0" encoding="utf-8"?>
<a:theme xmlns:a="http://schemas.openxmlformats.org/drawingml/2006/main" name="6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7.xml><?xml version="1.0" encoding="utf-8"?>
<a:theme xmlns:a="http://schemas.openxmlformats.org/drawingml/2006/main" name="7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8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9.xml><?xml version="1.0" encoding="utf-8"?>
<a:theme xmlns:a="http://schemas.openxmlformats.org/drawingml/2006/main" name="10_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4941</TotalTime>
  <Words>5819</Words>
  <Application>Microsoft Macintosh PowerPoint</Application>
  <PresentationFormat>Presentazione su schermo (4:3)</PresentationFormat>
  <Paragraphs>1502</Paragraphs>
  <Slides>65</Slides>
  <Notes>41</Notes>
  <HiddenSlides>0</HiddenSlides>
  <MMClips>0</MMClips>
  <ScaleCrop>false</ScaleCrop>
  <HeadingPairs>
    <vt:vector size="4" baseType="variant">
      <vt:variant>
        <vt:lpstr>Tema</vt:lpstr>
      </vt:variant>
      <vt:variant>
        <vt:i4>17</vt:i4>
      </vt:variant>
      <vt:variant>
        <vt:lpstr>Titoli diapositive</vt:lpstr>
      </vt:variant>
      <vt:variant>
        <vt:i4>65</vt:i4>
      </vt:variant>
    </vt:vector>
  </HeadingPairs>
  <TitlesOfParts>
    <vt:vector size="82" baseType="lpstr">
      <vt:lpstr>Tema di Office</vt:lpstr>
      <vt:lpstr>1_Tema di Office</vt:lpstr>
      <vt:lpstr>Black</vt:lpstr>
      <vt:lpstr>2_Tema di Office</vt:lpstr>
      <vt:lpstr>8_Black</vt:lpstr>
      <vt:lpstr>6_Tema di Office</vt:lpstr>
      <vt:lpstr>7_Tema di Office</vt:lpstr>
      <vt:lpstr>8_Tema di Office</vt:lpstr>
      <vt:lpstr>10_Tema di Office</vt:lpstr>
      <vt:lpstr>3_Tema di Office</vt:lpstr>
      <vt:lpstr>4_Tema di Office</vt:lpstr>
      <vt:lpstr>Office Theme</vt:lpstr>
      <vt:lpstr>9_Tema di Office</vt:lpstr>
      <vt:lpstr>19_Tema di Office</vt:lpstr>
      <vt:lpstr>11_Tema di Office</vt:lpstr>
      <vt:lpstr>12_Tema di Office</vt:lpstr>
      <vt:lpstr>13_Tema di Office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  <vt:lpstr>Presentazione di PowerPoint</vt:lpstr>
    </vt:vector>
  </TitlesOfParts>
  <Company>Università di Urbino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di PowerPoint</dc:title>
  <dc:creator>marica branchesi</dc:creator>
  <cp:lastModifiedBy>marica branchesi</cp:lastModifiedBy>
  <cp:revision>260</cp:revision>
  <dcterms:created xsi:type="dcterms:W3CDTF">2016-05-25T16:00:45Z</dcterms:created>
  <dcterms:modified xsi:type="dcterms:W3CDTF">2016-07-12T02:56:26Z</dcterms:modified>
</cp:coreProperties>
</file>