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0" r:id="rId1"/>
  </p:sldMasterIdLst>
  <p:notesMasterIdLst>
    <p:notesMasterId r:id="rId32"/>
  </p:notesMasterIdLst>
  <p:handoutMasterIdLst>
    <p:handoutMasterId r:id="rId33"/>
  </p:handoutMasterIdLst>
  <p:sldIdLst>
    <p:sldId id="256" r:id="rId2"/>
    <p:sldId id="276" r:id="rId3"/>
    <p:sldId id="280" r:id="rId4"/>
    <p:sldId id="281" r:id="rId5"/>
    <p:sldId id="282" r:id="rId6"/>
    <p:sldId id="283" r:id="rId7"/>
    <p:sldId id="298" r:id="rId8"/>
    <p:sldId id="299" r:id="rId9"/>
    <p:sldId id="301" r:id="rId10"/>
    <p:sldId id="258" r:id="rId11"/>
    <p:sldId id="289" r:id="rId12"/>
    <p:sldId id="260" r:id="rId13"/>
    <p:sldId id="270" r:id="rId14"/>
    <p:sldId id="308" r:id="rId15"/>
    <p:sldId id="262" r:id="rId16"/>
    <p:sldId id="304" r:id="rId17"/>
    <p:sldId id="273" r:id="rId18"/>
    <p:sldId id="294" r:id="rId19"/>
    <p:sldId id="305" r:id="rId20"/>
    <p:sldId id="300" r:id="rId21"/>
    <p:sldId id="295" r:id="rId22"/>
    <p:sldId id="296" r:id="rId23"/>
    <p:sldId id="297" r:id="rId24"/>
    <p:sldId id="303" r:id="rId25"/>
    <p:sldId id="302" r:id="rId26"/>
    <p:sldId id="293" r:id="rId27"/>
    <p:sldId id="288" r:id="rId28"/>
    <p:sldId id="291" r:id="rId29"/>
    <p:sldId id="306" r:id="rId30"/>
    <p:sldId id="307" r:id="rId31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0FFFF"/>
    <a:srgbClr val="00FF00"/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7265" autoAdjust="0"/>
  </p:normalViewPr>
  <p:slideViewPr>
    <p:cSldViewPr snapToGrid="0" snapToObjects="1" showGuides="1">
      <p:cViewPr varScale="1">
        <p:scale>
          <a:sx n="103" d="100"/>
          <a:sy n="103" d="100"/>
        </p:scale>
        <p:origin x="-1256" y="-112"/>
      </p:cViewPr>
      <p:guideLst>
        <p:guide orient="horz" pos="2161"/>
        <p:guide pos="289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handoutMaster" Target="handoutMasters/handout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ED8109-F3DD-DD40-9714-73ADCF650D2F}" type="datetimeFigureOut">
              <a:rPr kumimoji="1" lang="ja-JP" altLang="en-US" smtClean="0"/>
              <a:t>7/13/16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BF157-79D4-9F46-8E60-49CC9378A1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6943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F02EC4-22B4-3F4A-B223-275DFA4C2C59}" type="datetimeFigureOut">
              <a:rPr kumimoji="1" lang="ja-JP" altLang="en-US" smtClean="0"/>
              <a:t>7/13/16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48507-FE8D-B24D-B7D6-BC80DF2405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98048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848507-FE8D-B24D-B7D6-BC80DF2405D5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77262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4-400 BNS per year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AA8C9-F8A3-AD42-A2E1-1995AD732061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0101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JGW-G1503491-v1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F5290-DCDF-584C-AC43-4F4BD9CD26B7}" type="slidenum">
              <a:rPr lang="ja-JP" altLang="en-US" smtClean="0"/>
              <a:pPr/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64849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カムランド、カミオカンデの跡地、小柴先生</a:t>
            </a:r>
            <a:endParaRPr kumimoji="1" lang="en-US" altLang="ja-JP" dirty="0" smtClean="0"/>
          </a:p>
          <a:p>
            <a:r>
              <a:rPr kumimoji="1" lang="ja-JP" altLang="en-US" dirty="0" smtClean="0"/>
              <a:t>スーパーカミオカンデ　梶田先生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F5290-DCDF-584C-AC43-4F4BD9CD26B7}" type="slidenum">
              <a:rPr lang="ja-JP" altLang="en-US" smtClean="0"/>
              <a:pPr/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250324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Type-c</a:t>
            </a:r>
            <a:r>
              <a:rPr kumimoji="1" lang="en-US" altLang="ja-JP" baseline="0" dirty="0" smtClean="0"/>
              <a:t> </a:t>
            </a:r>
            <a:r>
              <a:rPr kumimoji="1" lang="en-US" altLang="ja-JP" baseline="0" dirty="0" err="1" smtClean="0"/>
              <a:t>vs</a:t>
            </a:r>
            <a:r>
              <a:rPr kumimoji="1" lang="en-US" altLang="ja-JP" baseline="0" dirty="0" smtClean="0"/>
              <a:t> End suspensions</a:t>
            </a:r>
            <a:endParaRPr kumimoji="1" lang="en-US" altLang="ja-JP" dirty="0" smtClean="0"/>
          </a:p>
          <a:p>
            <a:r>
              <a:rPr kumimoji="1" lang="en-US" altLang="ja-JP" dirty="0" smtClean="0"/>
              <a:t>MC</a:t>
            </a:r>
            <a:r>
              <a:rPr kumimoji="1" lang="en-US" altLang="ja-JP" baseline="0" dirty="0" smtClean="0"/>
              <a:t> mirror thickness 3cm</a:t>
            </a:r>
          </a:p>
          <a:p>
            <a:r>
              <a:rPr kumimoji="1" lang="en-US" altLang="ja-JP" baseline="0" dirty="0" smtClean="0"/>
              <a:t>End mirrors thickness 6cm</a:t>
            </a:r>
          </a:p>
          <a:p>
            <a:r>
              <a:rPr kumimoji="1" lang="en-US" altLang="ja-JP" baseline="0" dirty="0" smtClean="0"/>
              <a:t>intermediate mass size is a bit different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848507-FE8D-B24D-B7D6-BC80DF2405D5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0842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848507-FE8D-B24D-B7D6-BC80DF2405D5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1013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folded </a:t>
            </a:r>
            <a:r>
              <a:rPr kumimoji="1" lang="en-US" altLang="ja-JP" dirty="0" err="1" smtClean="0"/>
              <a:t>oplev</a:t>
            </a:r>
            <a:r>
              <a:rPr kumimoji="1" lang="en-US" altLang="ja-JP" dirty="0" smtClean="0"/>
              <a:t> ETMs </a:t>
            </a:r>
            <a:r>
              <a:rPr kumimoji="1" lang="ja-JP" altLang="en-US" dirty="0" smtClean="0"/>
              <a:t>のみ</a:t>
            </a:r>
            <a:endParaRPr kumimoji="1" lang="en-US" altLang="ja-JP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 smtClean="0"/>
              <a:t>IMC</a:t>
            </a:r>
            <a:r>
              <a:rPr lang="en-US" altLang="ja-JP" sz="1200" baseline="0" dirty="0" smtClean="0"/>
              <a:t> servo improvement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 smtClean="0"/>
              <a:t>crossover frequency 30 Hz to 10 Hz, </a:t>
            </a:r>
            <a:r>
              <a:rPr lang="en-US" altLang="ja-JP" sz="1200" dirty="0" err="1" smtClean="0"/>
              <a:t>oplev</a:t>
            </a:r>
            <a:r>
              <a:rPr lang="en-US" altLang="ja-JP" sz="1200" dirty="0" smtClean="0"/>
              <a:t> DC servo turned off, dither alignment installed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848507-FE8D-B24D-B7D6-BC80DF2405D5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94493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Plot generated using K1:GRD-IMC_LOCK_STATE_N</a:t>
            </a:r>
          </a:p>
          <a:p>
            <a:pPr eaLnBrk="1" hangingPunct="1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and K1:GRD-MICH_LOCK_STATE_N.</a:t>
            </a:r>
          </a:p>
          <a:p>
            <a:pPr eaLnBrk="1" hangingPunct="1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Duty cycle for MICH on Apr 11 and 12</a:t>
            </a:r>
          </a:p>
          <a:p>
            <a:pPr eaLnBrk="1" hangingPunct="1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is not plotted because there was a bug</a:t>
            </a:r>
          </a:p>
          <a:p>
            <a:pPr eaLnBrk="1" hangingPunct="1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in guardian state.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848507-FE8D-B24D-B7D6-BC80DF2405D5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1080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feeling = experience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848507-FE8D-B24D-B7D6-BC80DF2405D5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513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 smtClean="0">
                <a:latin typeface="Helvetica" charset="0"/>
                <a:ea typeface="HG丸ｺﾞｼｯｸM-PRO" charset="0"/>
              </a:rPr>
              <a:t>2</a:t>
            </a:r>
            <a:r>
              <a:rPr lang="ja-JP" altLang="en-US" sz="1200" dirty="0" smtClean="0">
                <a:latin typeface="Helvetica" charset="0"/>
                <a:ea typeface="HG丸ｺﾞｼｯｸM-PRO" charset="0"/>
              </a:rPr>
              <a:t>月</a:t>
            </a:r>
            <a:r>
              <a:rPr lang="en-US" altLang="ja-JP" sz="1200" dirty="0" smtClean="0">
                <a:latin typeface="Helvetica" charset="0"/>
                <a:ea typeface="HG丸ｺﾞｼｯｸM-PRO" charset="0"/>
              </a:rPr>
              <a:t>25</a:t>
            </a:r>
            <a:r>
              <a:rPr lang="ja-JP" altLang="en-US" sz="1200" dirty="0" smtClean="0">
                <a:latin typeface="Helvetica" charset="0"/>
                <a:ea typeface="HG丸ｺﾞｼｯｸM-PRO" charset="0"/>
              </a:rPr>
              <a:t>日</a:t>
            </a:r>
            <a:r>
              <a:rPr lang="en-US" altLang="ja-JP" sz="1200" dirty="0" smtClean="0">
                <a:latin typeface="Helvetica" charset="0"/>
                <a:ea typeface="HG丸ｺﾞｼｯｸM-PRO" charset="0"/>
              </a:rPr>
              <a:t>PR3</a:t>
            </a:r>
            <a:r>
              <a:rPr lang="ja-JP" altLang="en-US" sz="1200" dirty="0" smtClean="0">
                <a:latin typeface="Helvetica" charset="0"/>
                <a:ea typeface="HG丸ｺﾞｼｯｸM-PRO" charset="0"/>
              </a:rPr>
              <a:t>導入完了</a:t>
            </a:r>
            <a:endParaRPr lang="en-US" altLang="ja-JP" sz="1200" dirty="0" smtClean="0">
              <a:latin typeface="Helvetica" charset="0"/>
              <a:ea typeface="HG丸ｺﾞｼｯｸM-PRO" charset="0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848507-FE8D-B24D-B7D6-BC80DF2405D5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1098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DE697-4A71-884D-80DE-C4AE36C451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JPG"/><Relationship Id="rId5" Type="http://schemas.openxmlformats.org/officeDocument/2006/relationships/image" Target="../media/image15.JPG"/><Relationship Id="rId6" Type="http://schemas.openxmlformats.org/officeDocument/2006/relationships/image" Target="../media/image16.png"/><Relationship Id="rId7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6" Type="http://schemas.openxmlformats.org/officeDocument/2006/relationships/image" Target="../media/image21.png"/><Relationship Id="rId7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emf"/><Relationship Id="rId3" Type="http://schemas.openxmlformats.org/officeDocument/2006/relationships/image" Target="../media/image25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emf"/><Relationship Id="rId3" Type="http://schemas.openxmlformats.org/officeDocument/2006/relationships/image" Target="../media/image3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emf"/><Relationship Id="rId3" Type="http://schemas.openxmlformats.org/officeDocument/2006/relationships/image" Target="../media/image37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931750"/>
            <a:ext cx="7772400" cy="2490734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First Test Operation of Underground Gravitational-Wave Detector,</a:t>
            </a:r>
            <a:br>
              <a:rPr lang="en-US" altLang="ja-JP" dirty="0"/>
            </a:br>
            <a:r>
              <a:rPr lang="en-US" altLang="ja-JP" dirty="0" err="1"/>
              <a:t>iKAGRA</a:t>
            </a:r>
            <a:r>
              <a:rPr lang="en-US" altLang="ja-JP" dirty="0"/>
              <a:t>, and </a:t>
            </a:r>
            <a:r>
              <a:rPr lang="en-US" altLang="ja-JP" dirty="0" smtClean="0"/>
              <a:t>Future </a:t>
            </a:r>
            <a:r>
              <a:rPr lang="en-US" altLang="ja-JP" dirty="0"/>
              <a:t>P</a:t>
            </a:r>
            <a:r>
              <a:rPr lang="en-US" altLang="ja-JP" dirty="0" smtClean="0"/>
              <a:t>lans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729808"/>
            <a:ext cx="6400800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Keiko Kokeyama</a:t>
            </a:r>
          </a:p>
          <a:p>
            <a:r>
              <a:rPr lang="en-US" altLang="ja-JP" sz="2400" dirty="0" smtClean="0"/>
              <a:t>on behalf of KAGRA collaboration</a:t>
            </a:r>
          </a:p>
          <a:p>
            <a:r>
              <a:rPr lang="en-US" altLang="ja-JP" sz="2400" dirty="0" smtClean="0"/>
              <a:t>JGW-</a:t>
            </a:r>
            <a:r>
              <a:rPr lang="en-US" altLang="ja-JP" sz="2400" dirty="0"/>
              <a:t>G1605350</a:t>
            </a:r>
            <a:endParaRPr lang="en-US" altLang="ja-JP" sz="2400" dirty="0" smtClean="0"/>
          </a:p>
          <a:p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148795" y="5334552"/>
            <a:ext cx="284641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i="1" dirty="0" smtClean="0"/>
              <a:t>References:</a:t>
            </a:r>
            <a:endParaRPr kumimoji="1" lang="en-US" altLang="ja-JP" sz="1400" dirty="0" smtClean="0"/>
          </a:p>
          <a:p>
            <a:pPr algn="ctr"/>
            <a:r>
              <a:rPr lang="en-US" altLang="ja-JP" sz="1400" dirty="0"/>
              <a:t>T </a:t>
            </a:r>
            <a:r>
              <a:rPr lang="en-US" altLang="ja-JP" sz="1400" dirty="0" err="1"/>
              <a:t>Kajita</a:t>
            </a:r>
            <a:r>
              <a:rPr lang="en-US" altLang="ja-JP" sz="1400" dirty="0"/>
              <a:t>, </a:t>
            </a:r>
            <a:r>
              <a:rPr lang="en-US" altLang="ja-JP" sz="1400" dirty="0" smtClean="0"/>
              <a:t>JGW-G1605298</a:t>
            </a:r>
          </a:p>
          <a:p>
            <a:pPr algn="ctr"/>
            <a:r>
              <a:rPr lang="en-US" altLang="ja-JP" sz="1400" dirty="0" smtClean="0"/>
              <a:t>Y </a:t>
            </a:r>
            <a:r>
              <a:rPr lang="en-US" altLang="ja-JP" sz="1400" dirty="0" err="1" smtClean="0"/>
              <a:t>Michimura</a:t>
            </a:r>
            <a:r>
              <a:rPr lang="en-US" altLang="ja-JP" sz="1400" dirty="0" smtClean="0"/>
              <a:t>, </a:t>
            </a:r>
            <a:r>
              <a:rPr lang="en-US" altLang="ja-JP" sz="1400" dirty="0"/>
              <a:t>JGW-</a:t>
            </a:r>
            <a:r>
              <a:rPr lang="en-US" altLang="ja-JP" sz="1400" dirty="0" smtClean="0"/>
              <a:t>G1605201 (in JP),</a:t>
            </a:r>
          </a:p>
          <a:p>
            <a:pPr algn="ctr"/>
            <a:r>
              <a:rPr lang="en-US" altLang="ja-JP" sz="1400" dirty="0" smtClean="0"/>
              <a:t>M Ando, JGW-G1605347</a:t>
            </a:r>
          </a:p>
          <a:p>
            <a:pPr algn="ctr"/>
            <a:r>
              <a:rPr lang="en-US" altLang="ja-JP" sz="1400" dirty="0" smtClean="0"/>
              <a:t>S Kawamura, JGW-G1605294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614150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1"/>
            <a:ext cx="8229600" cy="1583059"/>
          </a:xfrm>
        </p:spPr>
        <p:txBody>
          <a:bodyPr>
            <a:normAutofit/>
          </a:bodyPr>
          <a:lstStyle/>
          <a:p>
            <a:r>
              <a:rPr kumimoji="1" lang="en-US" altLang="ja-JP" dirty="0" err="1" smtClean="0"/>
              <a:t>iKAGRA</a:t>
            </a:r>
            <a:r>
              <a:rPr kumimoji="1" lang="en-US" altLang="ja-JP" dirty="0" smtClean="0"/>
              <a:t> Configuration:</a:t>
            </a:r>
            <a:br>
              <a:rPr kumimoji="1" lang="en-US" altLang="ja-JP" dirty="0" smtClean="0"/>
            </a:br>
            <a:r>
              <a:rPr lang="en-US" altLang="ja-JP" dirty="0" smtClean="0"/>
              <a:t>A Simple Michelson IFO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9</a:t>
            </a:fld>
            <a:endParaRPr kumimoji="1" lang="ja-JP" altLang="en-US"/>
          </a:p>
        </p:txBody>
      </p:sp>
      <p:cxnSp>
        <p:nvCxnSpPr>
          <p:cNvPr id="8" name="直線コネクタ 7"/>
          <p:cNvCxnSpPr/>
          <p:nvPr/>
        </p:nvCxnSpPr>
        <p:spPr>
          <a:xfrm>
            <a:off x="1237414" y="4227737"/>
            <a:ext cx="3870413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 flipH="1">
            <a:off x="2165668" y="3241756"/>
            <a:ext cx="267344" cy="985981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>
            <a:off x="2433012" y="3241756"/>
            <a:ext cx="217217" cy="985981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 flipV="1">
            <a:off x="3937814" y="4227737"/>
            <a:ext cx="1170013" cy="30080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/>
          <p:nvPr/>
        </p:nvCxnSpPr>
        <p:spPr>
          <a:xfrm>
            <a:off x="3937814" y="4528545"/>
            <a:ext cx="4467761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 flipH="1" flipV="1">
            <a:off x="5892698" y="2028388"/>
            <a:ext cx="1" cy="250015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 rot="5400000">
            <a:off x="5833233" y="1810646"/>
            <a:ext cx="124017" cy="30080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/>
          <p:cNvSpPr/>
          <p:nvPr/>
        </p:nvSpPr>
        <p:spPr>
          <a:xfrm rot="10800000">
            <a:off x="8368966" y="4378141"/>
            <a:ext cx="124017" cy="30080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/>
          <p:cNvSpPr/>
          <p:nvPr/>
        </p:nvSpPr>
        <p:spPr>
          <a:xfrm rot="13500000">
            <a:off x="5875836" y="4418976"/>
            <a:ext cx="124017" cy="30080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/>
          <p:cNvSpPr/>
          <p:nvPr/>
        </p:nvSpPr>
        <p:spPr>
          <a:xfrm rot="20700000">
            <a:off x="5082354" y="4066409"/>
            <a:ext cx="124017" cy="30080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/>
          <p:cNvSpPr/>
          <p:nvPr/>
        </p:nvSpPr>
        <p:spPr>
          <a:xfrm rot="20700000">
            <a:off x="3822199" y="4394072"/>
            <a:ext cx="124017" cy="30080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/>
          <p:cNvSpPr/>
          <p:nvPr/>
        </p:nvSpPr>
        <p:spPr>
          <a:xfrm rot="19800000">
            <a:off x="2096950" y="4157409"/>
            <a:ext cx="63748" cy="1734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/>
          <p:cNvSpPr/>
          <p:nvPr/>
        </p:nvSpPr>
        <p:spPr>
          <a:xfrm rot="1800000" flipH="1">
            <a:off x="2651131" y="4157410"/>
            <a:ext cx="63748" cy="1734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正方形/長方形 37"/>
          <p:cNvSpPr/>
          <p:nvPr/>
        </p:nvSpPr>
        <p:spPr>
          <a:xfrm rot="5400000" flipH="1">
            <a:off x="2401138" y="3121004"/>
            <a:ext cx="63748" cy="1734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正方形/長方形 38"/>
          <p:cNvSpPr/>
          <p:nvPr/>
        </p:nvSpPr>
        <p:spPr>
          <a:xfrm>
            <a:off x="734176" y="4083274"/>
            <a:ext cx="503238" cy="288925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  <a:latin typeface="Helvetica" charset="0"/>
                <a:ea typeface="HG丸ｺﾞｼｯｸM-PRO" charset="0"/>
                <a:cs typeface="HG丸ｺﾞｼｯｸM-PRO" charset="0"/>
              </a:rPr>
              <a:t>PSL</a:t>
            </a:r>
            <a:endParaRPr lang="ja-JP" altLang="en-US" sz="1400" dirty="0">
              <a:solidFill>
                <a:schemeClr val="tx1"/>
              </a:solidFill>
              <a:latin typeface="Helvetica" charset="0"/>
              <a:ea typeface="HG丸ｺﾞｼｯｸM-PRO" charset="0"/>
              <a:cs typeface="HG丸ｺﾞｼｯｸM-PRO" charset="0"/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4874430" y="3747707"/>
            <a:ext cx="4667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PR2</a:t>
            </a:r>
            <a:endParaRPr kumimoji="1" lang="ja-JP" altLang="en-US" sz="1400" dirty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3609346" y="4692178"/>
            <a:ext cx="4667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FF"/>
                </a:solidFill>
              </a:rPr>
              <a:t>PR3</a:t>
            </a:r>
            <a:endParaRPr kumimoji="1" lang="ja-JP" altLang="en-US" sz="1400" dirty="0">
              <a:solidFill>
                <a:srgbClr val="FF00FF"/>
              </a:solidFill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6092193" y="4578347"/>
            <a:ext cx="3648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0000FF"/>
                </a:solidFill>
              </a:rPr>
              <a:t>BS</a:t>
            </a:r>
            <a:endParaRPr kumimoji="1" lang="ja-JP" altLang="en-US" sz="1400" dirty="0">
              <a:solidFill>
                <a:srgbClr val="0000FF"/>
              </a:solidFill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8272104" y="4008947"/>
            <a:ext cx="365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8000"/>
                </a:solidFill>
              </a:rPr>
              <a:t>EX</a:t>
            </a:r>
            <a:endParaRPr kumimoji="1" lang="ja-JP" altLang="en-US" sz="1400" dirty="0">
              <a:solidFill>
                <a:srgbClr val="008000"/>
              </a:solidFill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5380635" y="1809799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8000"/>
                </a:solidFill>
              </a:rPr>
              <a:t>EY</a:t>
            </a:r>
            <a:endParaRPr kumimoji="1" lang="ja-JP" altLang="en-US" sz="1400" dirty="0">
              <a:solidFill>
                <a:srgbClr val="008000"/>
              </a:solidFill>
            </a:endParaRP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1875761" y="4265292"/>
            <a:ext cx="1172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MCI        MCO</a:t>
            </a:r>
            <a:endParaRPr kumimoji="1" lang="ja-JP" altLang="en-US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2188567" y="2910658"/>
            <a:ext cx="5215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MCE</a:t>
            </a:r>
            <a:endParaRPr kumimoji="1" lang="ja-JP" altLang="en-US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7" name="正方形/長方形 46"/>
          <p:cNvSpPr/>
          <p:nvPr/>
        </p:nvSpPr>
        <p:spPr>
          <a:xfrm>
            <a:off x="3303705" y="4137473"/>
            <a:ext cx="358775" cy="195639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ja-JP" sz="1000">
                <a:solidFill>
                  <a:schemeClr val="tx1"/>
                </a:solidFill>
                <a:latin typeface="Helvetica" charset="0"/>
                <a:ea typeface="HG丸ｺﾞｼｯｸM-PRO" charset="0"/>
                <a:cs typeface="HG丸ｺﾞｼｯｸM-PRO" charset="0"/>
              </a:rPr>
              <a:t>IFI</a:t>
            </a:r>
            <a:endParaRPr lang="ja-JP" altLang="en-US" sz="1000">
              <a:solidFill>
                <a:schemeClr val="tx1"/>
              </a:solidFill>
              <a:latin typeface="Helvetica" charset="0"/>
              <a:ea typeface="HG丸ｺﾞｼｯｸM-PRO" charset="0"/>
              <a:cs typeface="HG丸ｺﾞｼｯｸM-PRO" charset="0"/>
            </a:endParaRPr>
          </a:p>
        </p:txBody>
      </p:sp>
      <p:pic>
        <p:nvPicPr>
          <p:cNvPr id="48" name="図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4929" y="2914511"/>
            <a:ext cx="1055706" cy="833196"/>
          </a:xfrm>
          <a:prstGeom prst="rect">
            <a:avLst/>
          </a:prstGeom>
        </p:spPr>
      </p:pic>
      <p:pic>
        <p:nvPicPr>
          <p:cNvPr id="49" name="図 48" descr="DSCF4529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601" y="1628369"/>
            <a:ext cx="829187" cy="1783299"/>
          </a:xfrm>
          <a:prstGeom prst="rect">
            <a:avLst/>
          </a:prstGeom>
        </p:spPr>
      </p:pic>
      <p:sp>
        <p:nvSpPr>
          <p:cNvPr id="50" name="テキスト ボックス 49"/>
          <p:cNvSpPr txBox="1"/>
          <p:nvPr/>
        </p:nvSpPr>
        <p:spPr>
          <a:xfrm>
            <a:off x="7103788" y="2500930"/>
            <a:ext cx="10101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008000"/>
                </a:solidFill>
              </a:rPr>
              <a:t>TAMA</a:t>
            </a:r>
          </a:p>
          <a:p>
            <a:r>
              <a:rPr lang="en-US" altLang="ja-JP" sz="1400" dirty="0" smtClean="0">
                <a:solidFill>
                  <a:srgbClr val="008000"/>
                </a:solidFill>
              </a:rPr>
              <a:t>Suspension</a:t>
            </a: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6440316" y="5818345"/>
            <a:ext cx="10101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0000FF"/>
                </a:solidFill>
              </a:rPr>
              <a:t>CLIO</a:t>
            </a:r>
          </a:p>
          <a:p>
            <a:r>
              <a:rPr lang="en-US" altLang="ja-JP" sz="1400" dirty="0" smtClean="0">
                <a:solidFill>
                  <a:srgbClr val="0000FF"/>
                </a:solidFill>
              </a:rPr>
              <a:t>Suspension</a:t>
            </a:r>
            <a:endParaRPr kumimoji="1" lang="ja-JP" altLang="en-US" sz="1400" dirty="0">
              <a:solidFill>
                <a:srgbClr val="0000FF"/>
              </a:solidFill>
            </a:endParaRP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4223742" y="2404608"/>
            <a:ext cx="1821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Commercial</a:t>
            </a:r>
          </a:p>
          <a:p>
            <a:r>
              <a:rPr lang="en-US" altLang="ja-JP" sz="1400" dirty="0" err="1" smtClean="0"/>
              <a:t>mirr</a:t>
            </a:r>
            <a:r>
              <a:rPr lang="en-US" altLang="ja-JP" sz="1400" dirty="0" smtClean="0"/>
              <a:t> mount </a:t>
            </a:r>
            <a:r>
              <a:rPr kumimoji="1" lang="en-US" altLang="ja-JP" sz="1400" dirty="0" smtClean="0"/>
              <a:t>(fixed)</a:t>
            </a:r>
            <a:endParaRPr kumimoji="1" lang="ja-JP" altLang="en-US" sz="1400" dirty="0"/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993842" y="1301301"/>
            <a:ext cx="6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Type-C</a:t>
            </a:r>
            <a:endParaRPr kumimoji="1" lang="ja-JP" altLang="en-US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5" name="図 54" descr="DSC_041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283" y="4975114"/>
            <a:ext cx="841033" cy="1381236"/>
          </a:xfrm>
          <a:prstGeom prst="rect">
            <a:avLst/>
          </a:prstGeom>
        </p:spPr>
      </p:pic>
      <p:pic>
        <p:nvPicPr>
          <p:cNvPr id="57" name="図 56" descr="名称未設定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818" y="4716919"/>
            <a:ext cx="1401923" cy="1813111"/>
          </a:xfrm>
          <a:prstGeom prst="rect">
            <a:avLst/>
          </a:prstGeom>
        </p:spPr>
      </p:pic>
      <p:sp>
        <p:nvSpPr>
          <p:cNvPr id="58" name="テキスト ボックス 57"/>
          <p:cNvSpPr txBox="1"/>
          <p:nvPr/>
        </p:nvSpPr>
        <p:spPr>
          <a:xfrm>
            <a:off x="3486634" y="5817598"/>
            <a:ext cx="902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FF"/>
                </a:solidFill>
              </a:rPr>
              <a:t>Type-</a:t>
            </a:r>
            <a:r>
              <a:rPr kumimoji="1" lang="en-US" altLang="ja-JP" sz="1400" dirty="0" err="1" smtClean="0">
                <a:solidFill>
                  <a:srgbClr val="FF00FF"/>
                </a:solidFill>
              </a:rPr>
              <a:t>Bp</a:t>
            </a:r>
            <a:r>
              <a:rPr kumimoji="1" lang="en-US" altLang="ja-JP" sz="1400" dirty="0" smtClean="0">
                <a:solidFill>
                  <a:srgbClr val="FF00FF"/>
                </a:solidFill>
              </a:rPr>
              <a:t>’</a:t>
            </a:r>
            <a:endParaRPr kumimoji="1" lang="ja-JP" altLang="en-US" sz="1400" dirty="0">
              <a:solidFill>
                <a:srgbClr val="FF00FF"/>
              </a:solidFill>
            </a:endParaRPr>
          </a:p>
        </p:txBody>
      </p:sp>
      <p:pic>
        <p:nvPicPr>
          <p:cNvPr id="59" name="図 58" descr="135_20151011113748_img1806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09" y="1583058"/>
            <a:ext cx="1073355" cy="2345293"/>
          </a:xfrm>
          <a:prstGeom prst="rect">
            <a:avLst/>
          </a:prstGeom>
        </p:spPr>
      </p:pic>
      <p:cxnSp>
        <p:nvCxnSpPr>
          <p:cNvPr id="60" name="直線コネクタ 59"/>
          <p:cNvCxnSpPr/>
          <p:nvPr/>
        </p:nvCxnSpPr>
        <p:spPr>
          <a:xfrm flipH="1" flipV="1">
            <a:off x="6019800" y="4692179"/>
            <a:ext cx="133555" cy="282935"/>
          </a:xfrm>
          <a:prstGeom prst="line">
            <a:avLst/>
          </a:prstGeom>
          <a:ln w="12700" cmpd="sng">
            <a:solidFill>
              <a:srgbClr val="0000FF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62"/>
          <p:cNvCxnSpPr>
            <a:endCxn id="50" idx="2"/>
          </p:cNvCxnSpPr>
          <p:nvPr/>
        </p:nvCxnSpPr>
        <p:spPr>
          <a:xfrm flipH="1" flipV="1">
            <a:off x="7608844" y="3024150"/>
            <a:ext cx="570606" cy="908754"/>
          </a:xfrm>
          <a:prstGeom prst="line">
            <a:avLst/>
          </a:prstGeom>
          <a:ln w="12700" cmpd="sng">
            <a:solidFill>
              <a:srgbClr val="008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65"/>
          <p:cNvCxnSpPr/>
          <p:nvPr/>
        </p:nvCxnSpPr>
        <p:spPr>
          <a:xfrm flipH="1">
            <a:off x="6071471" y="1899041"/>
            <a:ext cx="203130" cy="218535"/>
          </a:xfrm>
          <a:prstGeom prst="line">
            <a:avLst/>
          </a:prstGeom>
          <a:ln w="12700" cmpd="sng">
            <a:solidFill>
              <a:srgbClr val="008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直線コネクタ 70"/>
          <p:cNvCxnSpPr/>
          <p:nvPr/>
        </p:nvCxnSpPr>
        <p:spPr>
          <a:xfrm flipH="1">
            <a:off x="3483156" y="4999955"/>
            <a:ext cx="358647" cy="575917"/>
          </a:xfrm>
          <a:prstGeom prst="line">
            <a:avLst/>
          </a:prstGeom>
          <a:ln w="12700" cmpd="sng">
            <a:solidFill>
              <a:srgbClr val="FF00FF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直線コネクタ 72"/>
          <p:cNvCxnSpPr/>
          <p:nvPr/>
        </p:nvCxnSpPr>
        <p:spPr>
          <a:xfrm flipH="1" flipV="1">
            <a:off x="1924362" y="3845648"/>
            <a:ext cx="173456" cy="307442"/>
          </a:xfrm>
          <a:prstGeom prst="line">
            <a:avLst/>
          </a:prstGeom>
          <a:ln w="12700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直線コネクタ 74"/>
          <p:cNvCxnSpPr/>
          <p:nvPr/>
        </p:nvCxnSpPr>
        <p:spPr>
          <a:xfrm flipH="1" flipV="1">
            <a:off x="1924362" y="3411668"/>
            <a:ext cx="666438" cy="741422"/>
          </a:xfrm>
          <a:prstGeom prst="line">
            <a:avLst/>
          </a:prstGeom>
          <a:ln w="12700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/>
          <p:cNvCxnSpPr/>
          <p:nvPr/>
        </p:nvCxnSpPr>
        <p:spPr>
          <a:xfrm flipH="1" flipV="1">
            <a:off x="1924362" y="3064547"/>
            <a:ext cx="345251" cy="111299"/>
          </a:xfrm>
          <a:prstGeom prst="line">
            <a:avLst/>
          </a:prstGeom>
          <a:ln w="12700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直線コネクタ 84"/>
          <p:cNvCxnSpPr/>
          <p:nvPr/>
        </p:nvCxnSpPr>
        <p:spPr>
          <a:xfrm flipH="1" flipV="1">
            <a:off x="3390953" y="3916851"/>
            <a:ext cx="1" cy="236239"/>
          </a:xfrm>
          <a:prstGeom prst="line">
            <a:avLst/>
          </a:prstGeom>
          <a:ln>
            <a:solidFill>
              <a:srgbClr val="FF0000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テキスト ボックス 86"/>
          <p:cNvSpPr txBox="1"/>
          <p:nvPr/>
        </p:nvSpPr>
        <p:spPr>
          <a:xfrm>
            <a:off x="3047877" y="3672712"/>
            <a:ext cx="8149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IFO REFL</a:t>
            </a:r>
            <a:endParaRPr kumimoji="1" lang="ja-JP" altLang="en-US" sz="1400" dirty="0"/>
          </a:p>
        </p:txBody>
      </p:sp>
      <p:sp>
        <p:nvSpPr>
          <p:cNvPr id="88" name="テキスト ボックス 87"/>
          <p:cNvSpPr txBox="1"/>
          <p:nvPr/>
        </p:nvSpPr>
        <p:spPr>
          <a:xfrm>
            <a:off x="574715" y="4384494"/>
            <a:ext cx="6626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/>
              <a:t>0.27</a:t>
            </a:r>
            <a:r>
              <a:rPr kumimoji="1" lang="en-US" altLang="ja-JP" sz="1400" dirty="0" smtClean="0"/>
              <a:t>W</a:t>
            </a:r>
            <a:endParaRPr kumimoji="1" lang="ja-JP" altLang="en-US" sz="14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041355" y="1449884"/>
            <a:ext cx="4987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* It was originally planned to be </a:t>
            </a:r>
            <a:r>
              <a:rPr lang="en-US" altLang="ja-JP" dirty="0" smtClean="0"/>
              <a:t>FP MI IFO</a:t>
            </a:r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114045" y="2447069"/>
            <a:ext cx="654634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L=53.3m</a:t>
            </a:r>
          </a:p>
          <a:p>
            <a:r>
              <a:rPr lang="en-US" altLang="ja-JP" sz="105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F=540</a:t>
            </a:r>
          </a:p>
          <a:p>
            <a:r>
              <a:rPr kumimoji="1" lang="en-US" altLang="ja-JP" sz="105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T=94%</a:t>
            </a:r>
            <a:endParaRPr kumimoji="1" lang="ja-JP" altLang="en-US" sz="105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441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7" y="2357766"/>
            <a:ext cx="2826991" cy="2120243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232046" y="4509729"/>
            <a:ext cx="28264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Mine Work Style</a:t>
            </a:r>
          </a:p>
          <a:p>
            <a:pPr marL="285750" indent="-285750">
              <a:buFont typeface="Arial"/>
              <a:buChar char="•"/>
            </a:pPr>
            <a:r>
              <a:rPr kumimoji="1" lang="en-US" altLang="ja-JP" sz="1200" dirty="0" smtClean="0"/>
              <a:t>Work cloths</a:t>
            </a:r>
            <a:r>
              <a:rPr lang="en-US" altLang="ja-JP" sz="1200" dirty="0" smtClean="0"/>
              <a:t>, work gloves, work boots</a:t>
            </a:r>
            <a:endParaRPr lang="en-US" altLang="ja-JP" sz="1200" dirty="0"/>
          </a:p>
          <a:p>
            <a:pPr marL="285750" indent="-285750">
              <a:buFont typeface="Arial"/>
              <a:buChar char="•"/>
            </a:pPr>
            <a:r>
              <a:rPr kumimoji="1" lang="en-US" altLang="ja-JP" sz="1200" dirty="0" smtClean="0"/>
              <a:t>Helmets</a:t>
            </a:r>
          </a:p>
          <a:p>
            <a:pPr marL="285750" indent="-285750">
              <a:buFont typeface="Arial"/>
              <a:buChar char="•"/>
            </a:pPr>
            <a:r>
              <a:rPr kumimoji="1" lang="en-US" altLang="ja-JP" sz="1200" dirty="0" smtClean="0"/>
              <a:t>Head </a:t>
            </a:r>
            <a:r>
              <a:rPr kumimoji="1" lang="en-US" altLang="ja-JP" sz="1200" dirty="0" smtClean="0"/>
              <a:t>lights</a:t>
            </a:r>
            <a:endParaRPr kumimoji="1" lang="en-US" altLang="ja-JP" sz="1200" dirty="0" smtClean="0"/>
          </a:p>
          <a:p>
            <a:pPr marL="285750" indent="-285750">
              <a:buFont typeface="Arial"/>
              <a:buChar char="•"/>
            </a:pPr>
            <a:r>
              <a:rPr lang="en-US" altLang="ja-JP" sz="1200" dirty="0" smtClean="0"/>
              <a:t>Reflect vests</a:t>
            </a:r>
            <a:endParaRPr kumimoji="1" lang="en-US" altLang="ja-JP" sz="1200" dirty="0" smtClean="0"/>
          </a:p>
          <a:p>
            <a:pPr marL="285750" indent="-285750">
              <a:buFont typeface="Arial"/>
              <a:buChar char="•"/>
            </a:pPr>
            <a:r>
              <a:rPr lang="en-US" altLang="ja-JP" sz="1200" dirty="0" smtClean="0"/>
              <a:t>Oxygen sensors</a:t>
            </a:r>
            <a:endParaRPr kumimoji="1" lang="en-US" altLang="ja-JP" sz="1200" dirty="0" smtClean="0"/>
          </a:p>
          <a:p>
            <a:pPr marL="285750" indent="-285750">
              <a:buFont typeface="Arial"/>
              <a:buChar char="•"/>
            </a:pPr>
            <a:r>
              <a:rPr kumimoji="1" lang="en-US" altLang="ja-JP" sz="1200" dirty="0" smtClean="0"/>
              <a:t>Electric bicycles</a:t>
            </a:r>
            <a:endParaRPr kumimoji="1" lang="ja-JP" altLang="en-US" sz="12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927445" y="5511968"/>
            <a:ext cx="13023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Electric cars</a:t>
            </a:r>
          </a:p>
          <a:p>
            <a:r>
              <a:rPr lang="en-US" altLang="ja-JP" dirty="0" smtClean="0"/>
              <a:t>(Mitsuoka)</a:t>
            </a:r>
            <a:endParaRPr kumimoji="1" lang="en-US" altLang="ja-JP" dirty="0" smtClean="0"/>
          </a:p>
        </p:txBody>
      </p:sp>
      <p:sp>
        <p:nvSpPr>
          <p:cNvPr id="1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1986" y="109725"/>
            <a:ext cx="3045817" cy="19157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kumimoji="1" lang="en-US" altLang="ja-JP" sz="2800" i="1" dirty="0" smtClean="0">
                <a:latin typeface="Times New Roman"/>
                <a:cs typeface="Times New Roman"/>
              </a:rPr>
              <a:t>Working Underground...</a:t>
            </a:r>
            <a:endParaRPr kumimoji="1" lang="ja-JP" altLang="en-US" sz="2800" i="1" dirty="0">
              <a:latin typeface="Times New Roman"/>
              <a:cs typeface="Times New Roman"/>
            </a:endParaRP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13th, 2016</a:t>
            </a:r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JGW-G1605350 </a:t>
            </a:r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14" name="図 13" descr="P6170049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361950"/>
            <a:ext cx="3063455" cy="2298700"/>
          </a:xfrm>
          <a:prstGeom prst="rect">
            <a:avLst/>
          </a:prstGeom>
        </p:spPr>
      </p:pic>
      <p:cxnSp>
        <p:nvCxnSpPr>
          <p:cNvPr id="15" name="直線コネクタ 14"/>
          <p:cNvCxnSpPr/>
          <p:nvPr/>
        </p:nvCxnSpPr>
        <p:spPr>
          <a:xfrm flipV="1">
            <a:off x="8371336" y="927102"/>
            <a:ext cx="315464" cy="316862"/>
          </a:xfrm>
          <a:prstGeom prst="line">
            <a:avLst/>
          </a:prstGeom>
          <a:ln w="28575" cmpd="sng">
            <a:solidFill>
              <a:srgbClr val="FFFF00"/>
            </a:solidFill>
            <a:prstDash val="solid"/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6019800" y="1748461"/>
            <a:ext cx="33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BS</a:t>
            </a:r>
            <a:endParaRPr kumimoji="1" lang="ja-JP" altLang="en-US" sz="12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8012000" y="579050"/>
            <a:ext cx="113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To 3km</a:t>
            </a:r>
            <a:r>
              <a:rPr lang="en-US" altLang="ja-JP" sz="1200" dirty="0"/>
              <a:t> </a:t>
            </a:r>
            <a:r>
              <a:rPr lang="en-US" altLang="ja-JP" sz="1200" dirty="0" smtClean="0"/>
              <a:t>tunnel</a:t>
            </a:r>
            <a:endParaRPr kumimoji="1" lang="ja-JP" altLang="en-US" sz="1200" dirty="0"/>
          </a:p>
        </p:txBody>
      </p:sp>
      <p:pic>
        <p:nvPicPr>
          <p:cNvPr id="19" name="図 18" descr="P6130126 copy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803" y="333327"/>
            <a:ext cx="2715717" cy="3619210"/>
          </a:xfrm>
          <a:prstGeom prst="rect">
            <a:avLst/>
          </a:prstGeom>
        </p:spPr>
      </p:pic>
      <p:sp>
        <p:nvSpPr>
          <p:cNvPr id="20" name="テキスト ボックス 19"/>
          <p:cNvSpPr txBox="1"/>
          <p:nvPr/>
        </p:nvSpPr>
        <p:spPr>
          <a:xfrm>
            <a:off x="4732593" y="255765"/>
            <a:ext cx="33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BS</a:t>
            </a:r>
            <a:endParaRPr kumimoji="1" lang="ja-JP" altLang="en-US" sz="1200" dirty="0"/>
          </a:p>
        </p:txBody>
      </p:sp>
      <p:cxnSp>
        <p:nvCxnSpPr>
          <p:cNvPr id="21" name="直線コネクタ 20"/>
          <p:cNvCxnSpPr/>
          <p:nvPr/>
        </p:nvCxnSpPr>
        <p:spPr>
          <a:xfrm flipH="1">
            <a:off x="4712102" y="549228"/>
            <a:ext cx="190031" cy="593626"/>
          </a:xfrm>
          <a:prstGeom prst="line">
            <a:avLst/>
          </a:prstGeom>
          <a:ln w="28575" cmpd="sng">
            <a:solidFill>
              <a:srgbClr val="FFFF00"/>
            </a:solidFill>
            <a:prstDash val="solid"/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 flipH="1">
            <a:off x="3570734" y="771952"/>
            <a:ext cx="798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 smtClean="0"/>
              <a:t>Laser room</a:t>
            </a:r>
            <a:endParaRPr kumimoji="1" lang="ja-JP" altLang="en-US" sz="1200" dirty="0"/>
          </a:p>
        </p:txBody>
      </p:sp>
      <p:cxnSp>
        <p:nvCxnSpPr>
          <p:cNvPr id="23" name="直線コネクタ 22"/>
          <p:cNvCxnSpPr/>
          <p:nvPr/>
        </p:nvCxnSpPr>
        <p:spPr>
          <a:xfrm flipV="1">
            <a:off x="5068020" y="1282554"/>
            <a:ext cx="825500" cy="1"/>
          </a:xfrm>
          <a:prstGeom prst="line">
            <a:avLst/>
          </a:prstGeom>
          <a:ln w="28575" cmpd="sng">
            <a:solidFill>
              <a:srgbClr val="FFFF00"/>
            </a:solidFill>
            <a:prstDash val="solid"/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4553352" y="574026"/>
            <a:ext cx="0" cy="375658"/>
          </a:xfrm>
          <a:prstGeom prst="line">
            <a:avLst/>
          </a:prstGeom>
          <a:ln w="28575" cmpd="sng">
            <a:solidFill>
              <a:srgbClr val="FFFF00"/>
            </a:solidFill>
            <a:prstDash val="solid"/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5553423" y="949684"/>
            <a:ext cx="2645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X</a:t>
            </a:r>
            <a:endParaRPr kumimoji="1" lang="ja-JP" altLang="en-US" sz="1200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4414449" y="297027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Y</a:t>
            </a:r>
            <a:endParaRPr kumimoji="1" lang="ja-JP" altLang="en-US" sz="1200" dirty="0"/>
          </a:p>
        </p:txBody>
      </p:sp>
      <p:cxnSp>
        <p:nvCxnSpPr>
          <p:cNvPr id="27" name="直線コネクタ 26"/>
          <p:cNvCxnSpPr>
            <a:stCxn id="22" idx="3"/>
          </p:cNvCxnSpPr>
          <p:nvPr/>
        </p:nvCxnSpPr>
        <p:spPr>
          <a:xfrm flipH="1">
            <a:off x="3256346" y="1002785"/>
            <a:ext cx="314388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図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7803" y="4095032"/>
            <a:ext cx="2663590" cy="1997693"/>
          </a:xfrm>
          <a:prstGeom prst="rect">
            <a:avLst/>
          </a:prstGeom>
        </p:spPr>
      </p:pic>
      <p:pic>
        <p:nvPicPr>
          <p:cNvPr id="28" name="図 27" descr="P6110037 copy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799" y="2764593"/>
            <a:ext cx="3063455" cy="2298700"/>
          </a:xfrm>
          <a:prstGeom prst="rect">
            <a:avLst/>
          </a:prstGeom>
        </p:spPr>
      </p:pic>
      <p:sp>
        <p:nvSpPr>
          <p:cNvPr id="29" name="テキスト ボックス 28"/>
          <p:cNvSpPr txBox="1"/>
          <p:nvPr/>
        </p:nvSpPr>
        <p:spPr>
          <a:xfrm flipH="1">
            <a:off x="7888734" y="5041363"/>
            <a:ext cx="798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Detection</a:t>
            </a:r>
          </a:p>
          <a:p>
            <a:r>
              <a:rPr lang="en-US" altLang="ja-JP" sz="1200" dirty="0" smtClean="0"/>
              <a:t>Port side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222033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875"/>
            <a:ext cx="9144000" cy="518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61119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How </a:t>
            </a:r>
            <a:r>
              <a:rPr lang="en-US" altLang="ja-JP" dirty="0" smtClean="0"/>
              <a:t>IFO Integration</a:t>
            </a:r>
            <a:r>
              <a:rPr kumimoji="1" lang="en-US" altLang="ja-JP" dirty="0" smtClean="0"/>
              <a:t> </a:t>
            </a:r>
            <a:r>
              <a:rPr lang="en-US" altLang="ja-JP" dirty="0"/>
              <a:t>W</a:t>
            </a:r>
            <a:r>
              <a:rPr kumimoji="1" lang="en-US" altLang="ja-JP" dirty="0" smtClean="0"/>
              <a:t>ent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536368"/>
            <a:ext cx="2133600" cy="365125"/>
          </a:xfrm>
        </p:spPr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536368"/>
            <a:ext cx="2895600" cy="365125"/>
          </a:xfrm>
        </p:spPr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536368"/>
            <a:ext cx="2133600" cy="365125"/>
          </a:xfrm>
        </p:spPr>
        <p:txBody>
          <a:bodyPr/>
          <a:lstStyle/>
          <a:p>
            <a:fld id="{666DE697-4A71-884D-80DE-C4AE36C45186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>
            <a:off x="3491523" y="1140742"/>
            <a:ext cx="3311525" cy="27463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ja-JP" dirty="0" smtClean="0">
                <a:solidFill>
                  <a:srgbClr val="0000FF"/>
                </a:solidFill>
                <a:ea typeface="Meiryo UI" pitchFamily="50" charset="-128"/>
                <a:cs typeface="Meiryo UI" pitchFamily="50" charset="-128"/>
              </a:rPr>
              <a:t>Default Start date 3</a:t>
            </a:r>
            <a:r>
              <a:rPr lang="en-US" altLang="ja-JP" dirty="0">
                <a:solidFill>
                  <a:srgbClr val="0000FF"/>
                </a:solidFill>
                <a:ea typeface="Meiryo UI" pitchFamily="50" charset="-128"/>
                <a:cs typeface="Meiryo UI" pitchFamily="50" charset="-128"/>
              </a:rPr>
              <a:t>/15</a:t>
            </a:r>
          </a:p>
        </p:txBody>
      </p:sp>
      <p:cxnSp>
        <p:nvCxnSpPr>
          <p:cNvPr id="12" name="直線コネクタ 11"/>
          <p:cNvCxnSpPr/>
          <p:nvPr/>
        </p:nvCxnSpPr>
        <p:spPr>
          <a:xfrm>
            <a:off x="6300788" y="1341438"/>
            <a:ext cx="0" cy="287337"/>
          </a:xfrm>
          <a:prstGeom prst="line">
            <a:avLst/>
          </a:prstGeom>
          <a:ln w="25400" cap="rnd">
            <a:solidFill>
              <a:srgbClr val="0000FF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6588126" y="1052513"/>
            <a:ext cx="2484438" cy="28892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ja-JP" dirty="0" smtClean="0">
                <a:solidFill>
                  <a:srgbClr val="FF0000"/>
                </a:solidFill>
                <a:ea typeface="Meiryo UI" pitchFamily="50" charset="-128"/>
                <a:cs typeface="Meiryo UI" pitchFamily="50" charset="-128"/>
              </a:rPr>
              <a:t>Actual Start date 3</a:t>
            </a:r>
            <a:r>
              <a:rPr lang="en-US" altLang="ja-JP" dirty="0">
                <a:solidFill>
                  <a:srgbClr val="FF0000"/>
                </a:solidFill>
                <a:ea typeface="Meiryo UI" pitchFamily="50" charset="-128"/>
                <a:cs typeface="Meiryo UI" pitchFamily="50" charset="-128"/>
              </a:rPr>
              <a:t>/25</a:t>
            </a:r>
          </a:p>
        </p:txBody>
      </p:sp>
      <p:cxnSp>
        <p:nvCxnSpPr>
          <p:cNvPr id="14" name="直線コネクタ 13"/>
          <p:cNvCxnSpPr/>
          <p:nvPr/>
        </p:nvCxnSpPr>
        <p:spPr>
          <a:xfrm>
            <a:off x="8101013" y="1341438"/>
            <a:ext cx="0" cy="287337"/>
          </a:xfrm>
          <a:prstGeom prst="line">
            <a:avLst/>
          </a:prstGeom>
          <a:ln w="25400" cap="rnd">
            <a:solidFill>
              <a:srgbClr val="FF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右矢印 14"/>
          <p:cNvSpPr/>
          <p:nvPr/>
        </p:nvSpPr>
        <p:spPr>
          <a:xfrm>
            <a:off x="5287475" y="3529013"/>
            <a:ext cx="1081088" cy="287337"/>
          </a:xfrm>
          <a:prstGeom prst="rightArrow">
            <a:avLst/>
          </a:prstGeom>
          <a:solidFill>
            <a:srgbClr val="FB1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6" name="正方形/長方形 15"/>
          <p:cNvSpPr/>
          <p:nvPr/>
        </p:nvSpPr>
        <p:spPr>
          <a:xfrm>
            <a:off x="5256213" y="3313113"/>
            <a:ext cx="1044575" cy="27305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ja-JP" dirty="0" smtClean="0">
                <a:solidFill>
                  <a:srgbClr val="FB11DF"/>
                </a:solidFill>
                <a:ea typeface="Meiryo UI" pitchFamily="50" charset="-128"/>
                <a:cs typeface="Meiryo UI" pitchFamily="50" charset="-128"/>
              </a:rPr>
              <a:t>8 Days</a:t>
            </a:r>
            <a:endParaRPr lang="en-US" altLang="ja-JP" dirty="0">
              <a:solidFill>
                <a:srgbClr val="FB11DF"/>
              </a:solidFill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6805504" y="2197085"/>
            <a:ext cx="2197537" cy="471311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r>
              <a:rPr lang="en-US" altLang="ja-JP" sz="1200" dirty="0">
                <a:solidFill>
                  <a:schemeClr val="tx1"/>
                </a:solidFill>
                <a:latin typeface="Helvetica" charset="0"/>
                <a:ea typeface="Meiryo UI" charset="0"/>
                <a:cs typeface="Meiryo UI" charset="0"/>
              </a:rPr>
              <a:t>Well prepared digital system saved time</a:t>
            </a:r>
          </a:p>
        </p:txBody>
      </p:sp>
      <p:sp>
        <p:nvSpPr>
          <p:cNvPr id="19" name="正方形/長方形 18"/>
          <p:cNvSpPr/>
          <p:nvPr/>
        </p:nvSpPr>
        <p:spPr>
          <a:xfrm rot="18041783">
            <a:off x="3534524" y="2727281"/>
            <a:ext cx="2449513" cy="78678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r>
              <a:rPr lang="en-US" altLang="ja-JP" sz="2000" dirty="0" smtClean="0">
                <a:solidFill>
                  <a:srgbClr val="0000FF"/>
                </a:solidFill>
                <a:latin typeface="Helvetica" charset="0"/>
                <a:ea typeface="Meiryo UI" charset="0"/>
                <a:cs typeface="Meiryo UI" charset="0"/>
              </a:rPr>
              <a:t>Default plan</a:t>
            </a:r>
          </a:p>
          <a:p>
            <a:r>
              <a:rPr lang="en-US" altLang="ja-JP" sz="2000" dirty="0" smtClean="0">
                <a:solidFill>
                  <a:srgbClr val="0000FF"/>
                </a:solidFill>
                <a:latin typeface="Helvetica" charset="0"/>
                <a:ea typeface="Meiryo UI" charset="0"/>
                <a:cs typeface="Meiryo UI" charset="0"/>
              </a:rPr>
              <a:t>Impossible schedule</a:t>
            </a:r>
            <a:endParaRPr lang="en-US" altLang="ja-JP" sz="2000" dirty="0">
              <a:solidFill>
                <a:srgbClr val="0000FF"/>
              </a:solidFill>
              <a:latin typeface="Helvetica" charset="0"/>
              <a:ea typeface="Meiryo UI" charset="0"/>
              <a:cs typeface="Meiryo UI" charset="0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170306" y="4829437"/>
            <a:ext cx="2733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solidFill>
                  <a:srgbClr val="FF00FF"/>
                </a:solidFill>
                <a:latin typeface="Helvetica" charset="0"/>
                <a:ea typeface="Meiryo UI" charset="0"/>
                <a:cs typeface="Meiryo UI" charset="0"/>
              </a:rPr>
              <a:t>It took long to find the returning beam</a:t>
            </a:r>
          </a:p>
          <a:p>
            <a:r>
              <a:rPr lang="en-US" altLang="ja-JP" sz="1200" dirty="0">
                <a:solidFill>
                  <a:srgbClr val="FF00FF"/>
                </a:solidFill>
                <a:latin typeface="Helvetica" charset="0"/>
                <a:ea typeface="Meiryo UI" charset="0"/>
                <a:cs typeface="Meiryo UI" charset="0"/>
              </a:rPr>
              <a:t>from X end (second arm was fast) </a:t>
            </a:r>
          </a:p>
        </p:txBody>
      </p:sp>
      <p:cxnSp>
        <p:nvCxnSpPr>
          <p:cNvPr id="24" name="直線コネクタ 23"/>
          <p:cNvCxnSpPr/>
          <p:nvPr/>
        </p:nvCxnSpPr>
        <p:spPr>
          <a:xfrm>
            <a:off x="5544728" y="4036016"/>
            <a:ext cx="368056" cy="231886"/>
          </a:xfrm>
          <a:prstGeom prst="line">
            <a:avLst/>
          </a:prstGeom>
          <a:ln w="19050" cmpd="sng">
            <a:solidFill>
              <a:srgbClr val="000000"/>
            </a:solidFill>
            <a:prstDash val="sysDash"/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6116760" y="3816350"/>
            <a:ext cx="368056" cy="231886"/>
          </a:xfrm>
          <a:prstGeom prst="line">
            <a:avLst/>
          </a:prstGeom>
          <a:ln w="19050" cmpd="sng">
            <a:solidFill>
              <a:srgbClr val="000000"/>
            </a:solidFill>
            <a:prstDash val="sysDash"/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5377998" y="4242533"/>
            <a:ext cx="1018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EXA chamber</a:t>
            </a:r>
            <a:endParaRPr lang="en-US" altLang="ja-JP" sz="1200" dirty="0"/>
          </a:p>
          <a:p>
            <a:r>
              <a:rPr kumimoji="1" lang="en-US" altLang="ja-JP" sz="1200" dirty="0" smtClean="0"/>
              <a:t>displaced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6484816" y="3898570"/>
            <a:ext cx="10221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EXA viewport</a:t>
            </a:r>
          </a:p>
          <a:p>
            <a:r>
              <a:rPr lang="en-US" altLang="ja-JP" sz="1200" dirty="0" smtClean="0"/>
              <a:t>broke</a:t>
            </a:r>
            <a:endParaRPr kumimoji="1" lang="en-US" altLang="ja-JP" sz="1200" dirty="0" smtClean="0"/>
          </a:p>
        </p:txBody>
      </p:sp>
      <p:sp>
        <p:nvSpPr>
          <p:cNvPr id="29" name="円/楕円 28"/>
          <p:cNvSpPr/>
          <p:nvPr/>
        </p:nvSpPr>
        <p:spPr>
          <a:xfrm>
            <a:off x="4024923" y="5079596"/>
            <a:ext cx="214923" cy="215328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537290" y="3527970"/>
            <a:ext cx="12257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Gave up </a:t>
            </a:r>
            <a:r>
              <a:rPr lang="en-US" altLang="ja-JP" sz="1200" dirty="0" smtClean="0"/>
              <a:t>vacuum</a:t>
            </a:r>
            <a:endParaRPr kumimoji="1" lang="en-US" altLang="ja-JP" sz="1200" dirty="0" smtClean="0"/>
          </a:p>
        </p:txBody>
      </p:sp>
      <p:sp>
        <p:nvSpPr>
          <p:cNvPr id="31" name="右大かっこ 30"/>
          <p:cNvSpPr/>
          <p:nvPr/>
        </p:nvSpPr>
        <p:spPr>
          <a:xfrm rot="5400000">
            <a:off x="5870593" y="4057484"/>
            <a:ext cx="127367" cy="1416538"/>
          </a:xfrm>
          <a:prstGeom prst="rightBracket">
            <a:avLst/>
          </a:prstGeom>
          <a:ln>
            <a:solidFill>
              <a:srgbClr val="FF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227456" y="5079596"/>
            <a:ext cx="1060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Started Initial</a:t>
            </a:r>
          </a:p>
          <a:p>
            <a:r>
              <a:rPr lang="en-US" altLang="ja-JP" sz="1200" dirty="0" smtClean="0"/>
              <a:t>IFO alignment</a:t>
            </a:r>
            <a:endParaRPr kumimoji="1" lang="en-US" altLang="ja-JP" sz="1200" dirty="0" smtClean="0"/>
          </a:p>
        </p:txBody>
      </p:sp>
      <p:sp>
        <p:nvSpPr>
          <p:cNvPr id="33" name="正方形/長方形 32"/>
          <p:cNvSpPr/>
          <p:nvPr/>
        </p:nvSpPr>
        <p:spPr>
          <a:xfrm>
            <a:off x="7448312" y="1827753"/>
            <a:ext cx="121108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smtClean="0">
                <a:latin typeface="Helvetica" charset="0"/>
                <a:ea typeface="Meiryo UI" charset="0"/>
                <a:cs typeface="Meiryo UI" charset="0"/>
              </a:rPr>
              <a:t>IFO automated</a:t>
            </a:r>
            <a:endParaRPr lang="en-US" altLang="ja-JP" sz="1200" dirty="0">
              <a:latin typeface="Helvetica" charset="0"/>
              <a:ea typeface="Meiryo UI" charset="0"/>
              <a:cs typeface="Meiryo U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485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6135"/>
            <a:ext cx="8229600" cy="1143000"/>
          </a:xfrm>
        </p:spPr>
        <p:txBody>
          <a:bodyPr/>
          <a:lstStyle/>
          <a:p>
            <a:r>
              <a:rPr lang="en-US" altLang="ja-JP" dirty="0" err="1" smtClean="0"/>
              <a:t>iKAGRA</a:t>
            </a:r>
            <a:r>
              <a:rPr lang="en-US" altLang="ja-JP" dirty="0" smtClean="0"/>
              <a:t> Progress at a Glance</a:t>
            </a:r>
            <a:endParaRPr kumimoji="1" lang="ja-JP" altLang="en-US" dirty="0"/>
          </a:p>
        </p:txBody>
      </p:sp>
      <p:sp>
        <p:nvSpPr>
          <p:cNvPr id="1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020848" y="3500317"/>
            <a:ext cx="3528646" cy="1333988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sz="1400" dirty="0" smtClean="0"/>
              <a:t>Actuator gain </a:t>
            </a:r>
            <a:r>
              <a:rPr lang="en-US" altLang="ja-JP" sz="1400" dirty="0" err="1" smtClean="0"/>
              <a:t>calib</a:t>
            </a:r>
            <a:r>
              <a:rPr lang="en-US" altLang="ja-JP" sz="1400" dirty="0" smtClean="0"/>
              <a:t> peaks </a:t>
            </a:r>
            <a:r>
              <a:rPr lang="en-US" altLang="ja-JP" sz="1400" dirty="0"/>
              <a:t>added</a:t>
            </a:r>
          </a:p>
          <a:p>
            <a:r>
              <a:rPr lang="en-US" altLang="ja-JP" sz="1400" dirty="0" smtClean="0"/>
              <a:t>(IMC) </a:t>
            </a:r>
            <a:r>
              <a:rPr lang="en-US" altLang="ja-JP" sz="1400" dirty="0" err="1" smtClean="0"/>
              <a:t>MCi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feedback was added for IMC length </a:t>
            </a:r>
            <a:r>
              <a:rPr lang="en-US" altLang="ja-JP" sz="1400" dirty="0" smtClean="0"/>
              <a:t>loop, filter settings and PZT </a:t>
            </a:r>
            <a:r>
              <a:rPr lang="en-US" altLang="ja-JP" sz="1400" dirty="0"/>
              <a:t>loop </a:t>
            </a:r>
            <a:r>
              <a:rPr lang="en-US" altLang="ja-JP" sz="1400" dirty="0" smtClean="0"/>
              <a:t>were modified</a:t>
            </a:r>
            <a:endParaRPr lang="en-US" altLang="ja-JP" sz="1400" dirty="0"/>
          </a:p>
          <a:p>
            <a:r>
              <a:rPr lang="en-US" altLang="ja-JP" sz="1400" dirty="0"/>
              <a:t>ETMX/Y coil balance </a:t>
            </a:r>
            <a:r>
              <a:rPr lang="en-US" altLang="ja-JP" sz="1400" dirty="0" smtClean="0"/>
              <a:t>modified</a:t>
            </a:r>
          </a:p>
          <a:p>
            <a:r>
              <a:rPr lang="en-US" altLang="ja-JP" sz="1400" dirty="0" smtClean="0"/>
              <a:t>Guardian bug fix (4/13)</a:t>
            </a:r>
            <a:endParaRPr lang="en-US" altLang="ja-JP" sz="140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332154" y="1364516"/>
            <a:ext cx="3067538" cy="187569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rgbClr val="000000"/>
                </a:solidFill>
              </a:rPr>
              <a:t>First Run</a:t>
            </a:r>
          </a:p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3/25 – 31</a:t>
            </a:r>
            <a:endParaRPr kumimoji="1" lang="ja-JP" altLang="en-US" dirty="0">
              <a:solidFill>
                <a:srgbClr val="000000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399692" y="1364516"/>
            <a:ext cx="1420446" cy="187569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>
                <a:solidFill>
                  <a:srgbClr val="000000"/>
                </a:solidFill>
              </a:rPr>
              <a:t>Commissioning</a:t>
            </a:r>
          </a:p>
          <a:p>
            <a:pPr algn="ctr"/>
            <a:r>
              <a:rPr lang="en-US" altLang="ja-JP" sz="1400" dirty="0" smtClean="0">
                <a:solidFill>
                  <a:srgbClr val="000000"/>
                </a:solidFill>
              </a:rPr>
              <a:t>Brake</a:t>
            </a:r>
          </a:p>
          <a:p>
            <a:pPr algn="ctr"/>
            <a:r>
              <a:rPr kumimoji="1" lang="en-US" altLang="ja-JP" sz="1400" dirty="0" smtClean="0">
                <a:solidFill>
                  <a:srgbClr val="000000"/>
                </a:solidFill>
              </a:rPr>
              <a:t>4/1-10</a:t>
            </a:r>
            <a:endParaRPr kumimoji="1" lang="ja-JP" altLang="en-US" sz="1400" dirty="0">
              <a:solidFill>
                <a:srgbClr val="000000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820138" y="1364516"/>
            <a:ext cx="3688862" cy="187569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rgbClr val="000000"/>
                </a:solidFill>
              </a:rPr>
              <a:t>Second Run</a:t>
            </a:r>
          </a:p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4/11 – 25</a:t>
            </a:r>
            <a:endParaRPr kumimoji="1" lang="ja-JP" altLang="en-US" dirty="0">
              <a:solidFill>
                <a:srgbClr val="000000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5132754" y="1364516"/>
            <a:ext cx="132861" cy="187569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09213" y="3447075"/>
            <a:ext cx="318548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altLang="ja-JP" sz="1400" b="1" dirty="0"/>
              <a:t>Mid Fringe (DC) </a:t>
            </a:r>
            <a:r>
              <a:rPr lang="en-US" altLang="ja-JP" sz="1400" b="1" dirty="0" smtClean="0"/>
              <a:t>lock</a:t>
            </a:r>
          </a:p>
          <a:p>
            <a:pPr marL="285750" indent="-285750">
              <a:buFont typeface="Arial"/>
              <a:buChar char="•"/>
            </a:pPr>
            <a:r>
              <a:rPr lang="en-US" altLang="ja-JP" sz="1400" dirty="0" smtClean="0"/>
              <a:t>lost lock </a:t>
            </a:r>
            <a:r>
              <a:rPr lang="en-US" altLang="ja-JP" sz="1400" dirty="0"/>
              <a:t>every ~30 </a:t>
            </a:r>
            <a:r>
              <a:rPr lang="en-US" altLang="ja-JP" sz="1400" dirty="0" smtClean="0"/>
              <a:t>minutes</a:t>
            </a:r>
          </a:p>
          <a:p>
            <a:pPr marL="285750" indent="-285750">
              <a:buFont typeface="Arial"/>
              <a:buChar char="•"/>
            </a:pPr>
            <a:r>
              <a:rPr lang="en-US" altLang="ja-JP" sz="1400" dirty="0" smtClean="0"/>
              <a:t>Alignment </a:t>
            </a:r>
            <a:r>
              <a:rPr lang="en-US" altLang="ja-JP" sz="1400" dirty="0"/>
              <a:t>was adjusted </a:t>
            </a:r>
            <a:r>
              <a:rPr lang="en-US" altLang="ja-JP" sz="1400" dirty="0" smtClean="0"/>
              <a:t>manually</a:t>
            </a:r>
            <a:endParaRPr lang="en-US" altLang="ja-JP" sz="1400" dirty="0"/>
          </a:p>
          <a:p>
            <a:pPr marL="285750" indent="-285750">
              <a:buFont typeface="Arial"/>
              <a:buChar char="•"/>
            </a:pPr>
            <a:r>
              <a:rPr lang="en-US" altLang="ja-JP" sz="1400" dirty="0"/>
              <a:t>Calibration was done off-line</a:t>
            </a:r>
          </a:p>
          <a:p>
            <a:pPr marL="285750" indent="-285750">
              <a:buFont typeface="Arial"/>
              <a:buChar char="•"/>
            </a:pPr>
            <a:r>
              <a:rPr lang="en-US" altLang="ja-JP" sz="1400" dirty="0"/>
              <a:t>PMC was re-locked manually</a:t>
            </a:r>
          </a:p>
          <a:p>
            <a:pPr marL="285750" indent="-285750">
              <a:buFont typeface="Arial"/>
              <a:buChar char="•"/>
            </a:pPr>
            <a:r>
              <a:rPr lang="en-US" altLang="ja-JP" sz="1400" dirty="0"/>
              <a:t>GVs close to IXA/IYA was closed</a:t>
            </a:r>
          </a:p>
          <a:p>
            <a:pPr marL="285750" indent="-285750">
              <a:buFont typeface="Arial"/>
              <a:buChar char="•"/>
            </a:pPr>
            <a:r>
              <a:rPr lang="en-US" altLang="ja-JP" sz="1400" dirty="0"/>
              <a:t>PR2-BS duct was not connected</a:t>
            </a:r>
          </a:p>
          <a:p>
            <a:pPr marL="285750" indent="-285750">
              <a:buFont typeface="Arial"/>
              <a:buChar char="•"/>
            </a:pPr>
            <a:r>
              <a:rPr lang="en-US" altLang="ja-JP" sz="1400" dirty="0"/>
              <a:t>Some unsafe issues left </a:t>
            </a:r>
            <a:r>
              <a:rPr lang="en-US" altLang="ja-JP" sz="1400" dirty="0" smtClean="0"/>
              <a:t>unaddressed</a:t>
            </a:r>
          </a:p>
          <a:p>
            <a:pPr marL="285750" indent="-285750">
              <a:buFont typeface="Arial"/>
              <a:buChar char="•"/>
            </a:pPr>
            <a:r>
              <a:rPr lang="en-US" altLang="ja-JP" sz="1400" dirty="0" smtClean="0"/>
              <a:t>EX/Y coil balance signs were wrong</a:t>
            </a:r>
            <a:endParaRPr lang="en-US" altLang="ja-JP" sz="1400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278859" y="4785460"/>
            <a:ext cx="366871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altLang="ja-JP" sz="1400" dirty="0" smtClean="0"/>
              <a:t>Changed to </a:t>
            </a:r>
            <a:r>
              <a:rPr lang="en-US" altLang="ja-JP" sz="1400" b="1" dirty="0" smtClean="0">
                <a:solidFill>
                  <a:srgbClr val="000000"/>
                </a:solidFill>
              </a:rPr>
              <a:t>RF lock</a:t>
            </a:r>
          </a:p>
          <a:p>
            <a:pPr marL="285750" indent="-285750">
              <a:buFont typeface="Arial"/>
              <a:buChar char="•"/>
            </a:pPr>
            <a:r>
              <a:rPr lang="en-US" altLang="ja-JP" sz="1400" dirty="0" smtClean="0"/>
              <a:t>Folded </a:t>
            </a:r>
            <a:r>
              <a:rPr lang="en-US" altLang="ja-JP" sz="1400" dirty="0" err="1" smtClean="0"/>
              <a:t>oplev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to reduce length to angle</a:t>
            </a:r>
          </a:p>
          <a:p>
            <a:pPr marL="285750" indent="-285750">
              <a:buFont typeface="Arial"/>
              <a:buChar char="•"/>
            </a:pPr>
            <a:r>
              <a:rPr lang="en-US" altLang="ja-JP" sz="1400" dirty="0"/>
              <a:t>IMC servo topology </a:t>
            </a:r>
            <a:r>
              <a:rPr lang="en-US" altLang="ja-JP" sz="1400" dirty="0" smtClean="0"/>
              <a:t>changed</a:t>
            </a:r>
          </a:p>
          <a:p>
            <a:pPr marL="285750" indent="-285750">
              <a:buFont typeface="Arial"/>
              <a:buChar char="•"/>
            </a:pPr>
            <a:r>
              <a:rPr lang="en-US" altLang="ja-JP" sz="1400" dirty="0" smtClean="0"/>
              <a:t>PR2</a:t>
            </a:r>
            <a:r>
              <a:rPr lang="en-US" altLang="ja-JP" sz="1400" dirty="0"/>
              <a:t>-BS duct was connected</a:t>
            </a:r>
          </a:p>
          <a:p>
            <a:pPr marL="285750" indent="-285750">
              <a:buFont typeface="Arial"/>
              <a:buChar char="•"/>
            </a:pPr>
            <a:r>
              <a:rPr lang="en-US" altLang="ja-JP" sz="1400" dirty="0"/>
              <a:t>GVs close to IXA/IYA were opened </a:t>
            </a: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6765633" y="5043121"/>
            <a:ext cx="1954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altLang="ja-JP" sz="1400" dirty="0" smtClean="0"/>
              <a:t>Longer lock duration</a:t>
            </a:r>
          </a:p>
          <a:p>
            <a:pPr marL="285750" indent="-285750">
              <a:buFont typeface="Arial"/>
              <a:buChar char="•"/>
            </a:pPr>
            <a:r>
              <a:rPr kumimoji="1" lang="en-US" altLang="ja-JP" sz="1400" dirty="0" smtClean="0"/>
              <a:t>More stable IMC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 rot="16200000">
            <a:off x="4337539" y="2152631"/>
            <a:ext cx="16986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 smtClean="0"/>
              <a:t>4/12 Short Commissioning</a:t>
            </a:r>
            <a:endParaRPr kumimoji="1" lang="ja-JP" altLang="en-US" sz="1050" dirty="0"/>
          </a:p>
        </p:txBody>
      </p:sp>
      <p:cxnSp>
        <p:nvCxnSpPr>
          <p:cNvPr id="18" name="直線コネクタ 17"/>
          <p:cNvCxnSpPr/>
          <p:nvPr/>
        </p:nvCxnSpPr>
        <p:spPr>
          <a:xfrm>
            <a:off x="332154" y="3022110"/>
            <a:ext cx="0" cy="503604"/>
          </a:xfrm>
          <a:prstGeom prst="line">
            <a:avLst/>
          </a:prstGeom>
          <a:ln w="19050" cmpd="sng">
            <a:solidFill>
              <a:srgbClr val="008000"/>
            </a:solidFill>
            <a:prstDash val="sysDash"/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 flipH="1">
            <a:off x="3400227" y="3175735"/>
            <a:ext cx="10103" cy="1629263"/>
          </a:xfrm>
          <a:prstGeom prst="line">
            <a:avLst/>
          </a:prstGeom>
          <a:ln w="19050" cmpd="sng">
            <a:solidFill>
              <a:schemeClr val="accent2">
                <a:lumMod val="75000"/>
              </a:schemeClr>
            </a:solidFill>
            <a:prstDash val="sysDash"/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H="1">
            <a:off x="5132754" y="3195273"/>
            <a:ext cx="15631" cy="330441"/>
          </a:xfrm>
          <a:prstGeom prst="line">
            <a:avLst/>
          </a:prstGeom>
          <a:ln w="19050" cmpd="sng">
            <a:solidFill>
              <a:srgbClr val="953735"/>
            </a:solidFill>
            <a:prstDash val="sysDash"/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6880986" y="4607900"/>
            <a:ext cx="0" cy="503604"/>
          </a:xfrm>
          <a:prstGeom prst="line">
            <a:avLst/>
          </a:prstGeom>
          <a:ln w="19050" cmpd="sng">
            <a:solidFill>
              <a:srgbClr val="008000"/>
            </a:solidFill>
            <a:prstDash val="sysDash"/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6546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角丸四角形 12"/>
          <p:cNvSpPr/>
          <p:nvPr/>
        </p:nvSpPr>
        <p:spPr>
          <a:xfrm>
            <a:off x="-5633" y="0"/>
            <a:ext cx="9149633" cy="68580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rgbClr val="000000"/>
                </a:solidFill>
              </a:rPr>
              <a:t>July 13th, 2016</a:t>
            </a:r>
            <a:endParaRPr kumimoji="1" lang="ja-JP" altLang="en-US" dirty="0">
              <a:solidFill>
                <a:srgbClr val="000000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>
                <a:solidFill>
                  <a:srgbClr val="000000"/>
                </a:solidFill>
              </a:rPr>
              <a:t>13</a:t>
            </a:fld>
            <a:endParaRPr kumimoji="1" lang="ja-JP" altLang="en-US">
              <a:solidFill>
                <a:srgbClr val="000000"/>
              </a:solidFill>
            </a:endParaRPr>
          </a:p>
        </p:txBody>
      </p:sp>
      <p:pic>
        <p:nvPicPr>
          <p:cNvPr id="11" name="図 10" descr="MICH_LOCK_firstrun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90" y="193201"/>
            <a:ext cx="4572000" cy="320040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8" name="図 7" descr="MICH_LOCK_secondrun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53" y="3153652"/>
            <a:ext cx="8544480" cy="32004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2" name="テキスト ボックス 11"/>
          <p:cNvSpPr txBox="1"/>
          <p:nvPr/>
        </p:nvSpPr>
        <p:spPr>
          <a:xfrm>
            <a:off x="5176126" y="324061"/>
            <a:ext cx="351630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 smtClean="0">
                <a:solidFill>
                  <a:schemeClr val="bg1"/>
                </a:solidFill>
              </a:rPr>
              <a:t>MICH Lock Duration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grpSp>
        <p:nvGrpSpPr>
          <p:cNvPr id="23" name="図形グループ 22"/>
          <p:cNvGrpSpPr/>
          <p:nvPr/>
        </p:nvGrpSpPr>
        <p:grpSpPr>
          <a:xfrm>
            <a:off x="887737" y="6102431"/>
            <a:ext cx="7332754" cy="685127"/>
            <a:chOff x="887737" y="6102431"/>
            <a:chExt cx="7332754" cy="685127"/>
          </a:xfrm>
        </p:grpSpPr>
        <p:sp>
          <p:nvSpPr>
            <p:cNvPr id="14" name="テキスト ボックス 13"/>
            <p:cNvSpPr txBox="1"/>
            <p:nvPr/>
          </p:nvSpPr>
          <p:spPr>
            <a:xfrm>
              <a:off x="887737" y="6102431"/>
              <a:ext cx="301660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>
                  <a:solidFill>
                    <a:srgbClr val="000000"/>
                  </a:solidFill>
                </a:rPr>
                <a:t>0</a:t>
              </a:r>
              <a:endParaRPr kumimoji="1" lang="ja-JP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1755257" y="6102431"/>
              <a:ext cx="535648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>
                  <a:solidFill>
                    <a:srgbClr val="000000"/>
                  </a:solidFill>
                </a:rPr>
                <a:t>200</a:t>
              </a:r>
              <a:endParaRPr kumimoji="1" lang="ja-JP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2684427" y="6102431"/>
              <a:ext cx="535648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solidFill>
                    <a:srgbClr val="000000"/>
                  </a:solidFill>
                </a:rPr>
                <a:t>4</a:t>
              </a:r>
              <a:r>
                <a:rPr kumimoji="1" lang="en-US" altLang="ja-JP" dirty="0" smtClean="0">
                  <a:solidFill>
                    <a:srgbClr val="000000"/>
                  </a:solidFill>
                </a:rPr>
                <a:t>00</a:t>
              </a:r>
              <a:endParaRPr kumimoji="1" lang="ja-JP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3675246" y="6102431"/>
              <a:ext cx="535648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>
                  <a:solidFill>
                    <a:srgbClr val="000000"/>
                  </a:solidFill>
                </a:rPr>
                <a:t>6</a:t>
              </a:r>
              <a:r>
                <a:rPr kumimoji="1" lang="en-US" altLang="ja-JP" dirty="0" smtClean="0">
                  <a:solidFill>
                    <a:srgbClr val="000000"/>
                  </a:solidFill>
                </a:rPr>
                <a:t>00</a:t>
              </a:r>
              <a:endParaRPr kumimoji="1" lang="ja-JP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4638783" y="6102431"/>
              <a:ext cx="535648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solidFill>
                    <a:srgbClr val="000000"/>
                  </a:solidFill>
                </a:rPr>
                <a:t>8</a:t>
              </a:r>
              <a:r>
                <a:rPr kumimoji="1" lang="en-US" altLang="ja-JP" dirty="0" smtClean="0">
                  <a:solidFill>
                    <a:srgbClr val="000000"/>
                  </a:solidFill>
                </a:rPr>
                <a:t>00</a:t>
              </a:r>
              <a:endParaRPr kumimoji="1" lang="ja-JP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5573017" y="6102431"/>
              <a:ext cx="65264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>
                  <a:solidFill>
                    <a:srgbClr val="000000"/>
                  </a:solidFill>
                </a:rPr>
                <a:t>10</a:t>
              </a:r>
              <a:r>
                <a:rPr kumimoji="1" lang="en-US" altLang="ja-JP" dirty="0" smtClean="0">
                  <a:solidFill>
                    <a:srgbClr val="000000"/>
                  </a:solidFill>
                </a:rPr>
                <a:t>00</a:t>
              </a:r>
              <a:endParaRPr kumimoji="1" lang="ja-JP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6614020" y="6102431"/>
              <a:ext cx="65264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>
                  <a:solidFill>
                    <a:srgbClr val="000000"/>
                  </a:solidFill>
                </a:rPr>
                <a:t>12</a:t>
              </a:r>
              <a:r>
                <a:rPr kumimoji="1" lang="en-US" altLang="ja-JP" dirty="0" smtClean="0">
                  <a:solidFill>
                    <a:srgbClr val="000000"/>
                  </a:solidFill>
                </a:rPr>
                <a:t>00</a:t>
              </a:r>
              <a:endParaRPr kumimoji="1" lang="ja-JP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7567848" y="6102431"/>
              <a:ext cx="65264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>
                  <a:solidFill>
                    <a:srgbClr val="000000"/>
                  </a:solidFill>
                </a:rPr>
                <a:t>14</a:t>
              </a:r>
              <a:r>
                <a:rPr kumimoji="1" lang="en-US" altLang="ja-JP" dirty="0" smtClean="0">
                  <a:solidFill>
                    <a:srgbClr val="000000"/>
                  </a:solidFill>
                </a:rPr>
                <a:t>00</a:t>
              </a:r>
              <a:endParaRPr kumimoji="1" lang="ja-JP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4005614" y="6418226"/>
              <a:ext cx="1201771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>
                  <a:solidFill>
                    <a:srgbClr val="000000"/>
                  </a:solidFill>
                </a:rPr>
                <a:t>Time [min]</a:t>
              </a:r>
            </a:p>
          </p:txBody>
        </p:sp>
      </p:grpSp>
      <p:sp>
        <p:nvSpPr>
          <p:cNvPr id="24" name="テキスト ボックス 23"/>
          <p:cNvSpPr txBox="1"/>
          <p:nvPr/>
        </p:nvSpPr>
        <p:spPr>
          <a:xfrm>
            <a:off x="2993761" y="933495"/>
            <a:ext cx="1287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000000"/>
                </a:solidFill>
              </a:rPr>
              <a:t>First Run</a:t>
            </a:r>
            <a:endParaRPr kumimoji="1" lang="ja-JP" altLang="en-US" sz="2400" dirty="0">
              <a:solidFill>
                <a:srgbClr val="000000"/>
              </a:solidFill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2983612" y="3857260"/>
            <a:ext cx="1655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000000"/>
                </a:solidFill>
              </a:rPr>
              <a:t>Second Run</a:t>
            </a:r>
            <a:endParaRPr kumimoji="1" lang="ja-JP" altLang="en-US" sz="2400" dirty="0">
              <a:solidFill>
                <a:srgbClr val="000000"/>
              </a:solidFill>
            </a:endParaRPr>
          </a:p>
        </p:txBody>
      </p:sp>
      <p:grpSp>
        <p:nvGrpSpPr>
          <p:cNvPr id="28" name="図形グループ 27"/>
          <p:cNvGrpSpPr/>
          <p:nvPr/>
        </p:nvGrpSpPr>
        <p:grpSpPr>
          <a:xfrm>
            <a:off x="152388" y="1395161"/>
            <a:ext cx="461665" cy="3836428"/>
            <a:chOff x="152388" y="1395161"/>
            <a:chExt cx="461665" cy="3836428"/>
          </a:xfrm>
        </p:grpSpPr>
        <p:sp>
          <p:nvSpPr>
            <p:cNvPr id="26" name="テキスト ボックス 25"/>
            <p:cNvSpPr txBox="1"/>
            <p:nvPr/>
          </p:nvSpPr>
          <p:spPr>
            <a:xfrm rot="16200000">
              <a:off x="-145755" y="1693304"/>
              <a:ext cx="1057952" cy="461665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2400" dirty="0" smtClean="0">
                  <a:solidFill>
                    <a:srgbClr val="000000"/>
                  </a:solidFill>
                </a:rPr>
                <a:t>Counts</a:t>
              </a:r>
              <a:endParaRPr kumimoji="1" lang="ja-JP" alt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27" name="テキスト ボックス 26"/>
            <p:cNvSpPr txBox="1"/>
            <p:nvPr/>
          </p:nvSpPr>
          <p:spPr>
            <a:xfrm rot="16200000">
              <a:off x="-145755" y="4471780"/>
              <a:ext cx="1057952" cy="461665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2400" dirty="0" smtClean="0">
                  <a:solidFill>
                    <a:srgbClr val="000000"/>
                  </a:solidFill>
                </a:rPr>
                <a:t>Counts</a:t>
              </a:r>
              <a:endParaRPr kumimoji="1" lang="ja-JP" alt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9" name="テキスト ボックス 28"/>
          <p:cNvSpPr txBox="1"/>
          <p:nvPr/>
        </p:nvSpPr>
        <p:spPr>
          <a:xfrm>
            <a:off x="611626" y="5745637"/>
            <a:ext cx="288661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545715" y="4628151"/>
            <a:ext cx="392656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10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447298" y="3383847"/>
            <a:ext cx="496650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100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658518" y="2902246"/>
            <a:ext cx="288661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582404" y="1929379"/>
            <a:ext cx="392656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10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57200" y="1017958"/>
            <a:ext cx="496650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100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62003" y="154784"/>
            <a:ext cx="600645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1000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4915521" y="2845875"/>
            <a:ext cx="14136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000000"/>
                </a:solidFill>
              </a:rPr>
              <a:t>Figures by Sasaki</a:t>
            </a:r>
            <a:endParaRPr kumimoji="1" lang="ja-JP" altLang="en-US" sz="1400" dirty="0">
              <a:solidFill>
                <a:srgbClr val="000000"/>
              </a:solidFill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2034246" y="1446134"/>
            <a:ext cx="2745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longest </a:t>
            </a:r>
            <a:r>
              <a:rPr lang="en-US" altLang="ja-JP" dirty="0" smtClean="0">
                <a:solidFill>
                  <a:srgbClr val="000000"/>
                </a:solidFill>
              </a:rPr>
              <a:t>lock 3.6h (IMC 12h)</a:t>
            </a:r>
            <a:endParaRPr kumimoji="1" lang="en-US" altLang="ja-JP" dirty="0" smtClean="0">
              <a:solidFill>
                <a:srgbClr val="000000"/>
              </a:solidFill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2156553" y="4318925"/>
            <a:ext cx="3037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longest </a:t>
            </a:r>
            <a:r>
              <a:rPr lang="en-US" altLang="ja-JP" dirty="0" smtClean="0">
                <a:solidFill>
                  <a:srgbClr val="000000"/>
                </a:solidFill>
              </a:rPr>
              <a:t>lock 21.3h (IMC 23.5h)</a:t>
            </a:r>
            <a:endParaRPr kumimoji="1" lang="en-US" altLang="ja-JP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6911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6303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Duty Factors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14</a:t>
            </a:fld>
            <a:endParaRPr kumimoji="1" lang="ja-JP" altLang="en-US"/>
          </a:p>
        </p:txBody>
      </p:sp>
      <p:pic>
        <p:nvPicPr>
          <p:cNvPr id="7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8" y="2545192"/>
            <a:ext cx="9104312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スライド番号プレースホルダ 3"/>
          <p:cNvSpPr txBox="1">
            <a:spLocks/>
          </p:cNvSpPr>
          <p:nvPr/>
        </p:nvSpPr>
        <p:spPr bwMode="auto">
          <a:xfrm>
            <a:off x="8743308" y="6492875"/>
            <a:ext cx="40069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Helvetica" panose="020B0604020202020204" pitchFamily="34" charset="0"/>
                <a:ea typeface="HG丸ｺﾞｼｯｸM-PRO" panose="020F0600000000000000" pitchFamily="50" charset="-128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Helvetica" panose="020B0604020202020204" pitchFamily="34" charset="0"/>
                <a:ea typeface="HG丸ｺﾞｼｯｸM-PRO" panose="020F0600000000000000" pitchFamily="50" charset="-128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Helvetica" panose="020B0604020202020204" pitchFamily="34" charset="0"/>
                <a:ea typeface="HG丸ｺﾞｼｯｸM-PRO" panose="020F0600000000000000" pitchFamily="50" charset="-128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Helvetica" panose="020B0604020202020204" pitchFamily="34" charset="0"/>
                <a:ea typeface="HG丸ｺﾞｼｯｸM-PRO" panose="020F0600000000000000" pitchFamily="50" charset="-128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Helvetica" panose="020B0604020202020204" pitchFamily="34" charset="0"/>
                <a:ea typeface="HG丸ｺﾞｼｯｸM-PRO" panose="020F0600000000000000" pitchFamily="50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Helvetica" panose="020B0604020202020204" pitchFamily="34" charset="0"/>
                <a:ea typeface="HG丸ｺﾞｼｯｸM-PRO" panose="020F0600000000000000" pitchFamily="50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Helvetica" panose="020B0604020202020204" pitchFamily="34" charset="0"/>
                <a:ea typeface="HG丸ｺﾞｼｯｸM-PRO" panose="020F0600000000000000" pitchFamily="50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Helvetica" panose="020B0604020202020204" pitchFamily="34" charset="0"/>
                <a:ea typeface="HG丸ｺﾞｼｯｸM-PRO" panose="020F0600000000000000" pitchFamily="50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Helvetica" panose="020B0604020202020204" pitchFamily="34" charset="0"/>
                <a:ea typeface="HG丸ｺﾞｼｯｸM-PRO" panose="020F0600000000000000" pitchFamily="50" charset="-128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9B1D2A3-7EF7-4F7B-91CA-03BA0EA36806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ja-JP" altLang="en-US" sz="1200" smtClean="0">
              <a:solidFill>
                <a:srgbClr val="898989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6715258" y="4425092"/>
            <a:ext cx="2485966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eaLnBrk="1" hangingPunct="1">
              <a:defRPr/>
            </a:pPr>
            <a:r>
              <a:rPr lang="en-US" altLang="ja-JP" sz="1400" dirty="0">
                <a:solidFill>
                  <a:schemeClr val="bg1"/>
                </a:solidFill>
              </a:rPr>
              <a:t>D</a:t>
            </a:r>
            <a:r>
              <a:rPr lang="en-US" altLang="ja-JP" sz="1400" dirty="0" smtClean="0">
                <a:solidFill>
                  <a:schemeClr val="bg1"/>
                </a:solidFill>
              </a:rPr>
              <a:t>ata </a:t>
            </a:r>
            <a:r>
              <a:rPr lang="en-US" altLang="ja-JP" sz="1400" dirty="0">
                <a:solidFill>
                  <a:schemeClr val="bg1"/>
                </a:solidFill>
              </a:rPr>
              <a:t>processing by S. Mano</a:t>
            </a:r>
          </a:p>
          <a:p>
            <a:pPr eaLnBrk="1" hangingPunct="1">
              <a:defRPr/>
            </a:pPr>
            <a:r>
              <a:rPr lang="en-US" altLang="ja-JP" sz="1400" dirty="0">
                <a:solidFill>
                  <a:schemeClr val="bg1"/>
                </a:solidFill>
              </a:rPr>
              <a:t>plot by Y. </a:t>
            </a:r>
            <a:r>
              <a:rPr lang="en-US" altLang="ja-JP" sz="1400" dirty="0" err="1">
                <a:solidFill>
                  <a:schemeClr val="bg1"/>
                </a:solidFill>
              </a:rPr>
              <a:t>Michimura</a:t>
            </a:r>
            <a:endParaRPr lang="en-US" altLang="ja-JP" sz="1400" dirty="0">
              <a:solidFill>
                <a:schemeClr val="bg1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1042988" y="3985054"/>
            <a:ext cx="1081087" cy="217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eaLnBrk="1" hangingPunct="1">
              <a:defRPr/>
            </a:pPr>
            <a:r>
              <a:rPr lang="en-US" altLang="ja-JP" sz="1600" dirty="0">
                <a:solidFill>
                  <a:schemeClr val="tx1"/>
                </a:solidFill>
              </a:rPr>
              <a:t>March Run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6804025" y="3985054"/>
            <a:ext cx="1081088" cy="217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eaLnBrk="1" hangingPunct="1">
              <a:defRPr/>
            </a:pPr>
            <a:r>
              <a:rPr lang="en-US" altLang="ja-JP" sz="1600" dirty="0">
                <a:solidFill>
                  <a:schemeClr val="tx1"/>
                </a:solidFill>
              </a:rPr>
              <a:t>April Run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3427537" y="4333932"/>
            <a:ext cx="2019175" cy="522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eaLnBrk="1" hangingPunct="1">
              <a:defRPr/>
            </a:pPr>
            <a:r>
              <a:rPr lang="en-US" altLang="ja-JP" sz="1600" dirty="0">
                <a:solidFill>
                  <a:srgbClr val="FF6600"/>
                </a:solidFill>
              </a:rPr>
              <a:t>Kumamoto Earthquake,</a:t>
            </a:r>
          </a:p>
          <a:p>
            <a:pPr eaLnBrk="1" hangingPunct="1">
              <a:defRPr/>
            </a:pPr>
            <a:r>
              <a:rPr lang="en-US" altLang="ja-JP" sz="1600" dirty="0">
                <a:solidFill>
                  <a:srgbClr val="FF6600"/>
                </a:solidFill>
              </a:rPr>
              <a:t>BS went </a:t>
            </a:r>
            <a:r>
              <a:rPr lang="en-US" altLang="ja-JP" sz="1600" dirty="0" smtClean="0">
                <a:solidFill>
                  <a:srgbClr val="FF6600"/>
                </a:solidFill>
              </a:rPr>
              <a:t>wrong</a:t>
            </a:r>
            <a:endParaRPr lang="en-US" altLang="ja-JP" sz="1600" dirty="0">
              <a:solidFill>
                <a:srgbClr val="FF6600"/>
              </a:solidFill>
            </a:endParaRPr>
          </a:p>
        </p:txBody>
      </p:sp>
      <p:cxnSp>
        <p:nvCxnSpPr>
          <p:cNvPr id="14" name="直線コネクタ 13"/>
          <p:cNvCxnSpPr/>
          <p:nvPr/>
        </p:nvCxnSpPr>
        <p:spPr>
          <a:xfrm flipH="1" flipV="1">
            <a:off x="5490064" y="2676404"/>
            <a:ext cx="2" cy="2617300"/>
          </a:xfrm>
          <a:prstGeom prst="line">
            <a:avLst/>
          </a:prstGeom>
          <a:ln w="25400" cap="rnd">
            <a:solidFill>
              <a:srgbClr val="FF66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315536" y="1566785"/>
            <a:ext cx="31983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First Half</a:t>
            </a:r>
          </a:p>
          <a:p>
            <a:pPr marL="285750" indent="-285750">
              <a:buFont typeface="Arial"/>
              <a:buChar char="•"/>
            </a:pPr>
            <a:r>
              <a:rPr kumimoji="1" lang="en-US" altLang="ja-JP" dirty="0" smtClean="0"/>
              <a:t>85.2% (IMC 94.4%)</a:t>
            </a:r>
          </a:p>
          <a:p>
            <a:pPr marL="285750" indent="-285750">
              <a:buFont typeface="Arial"/>
              <a:buChar char="•"/>
            </a:pPr>
            <a:r>
              <a:rPr kumimoji="1" lang="en-US" altLang="ja-JP" dirty="0" smtClean="0"/>
              <a:t>Typically </a:t>
            </a:r>
            <a:r>
              <a:rPr kumimoji="1" lang="en-US" altLang="ja-JP" dirty="0" smtClean="0"/>
              <a:t>1e-15 Hz</a:t>
            </a:r>
            <a:r>
              <a:rPr kumimoji="1" lang="en-US" altLang="ja-JP" baseline="30000" dirty="0" smtClean="0"/>
              <a:t>-1 </a:t>
            </a:r>
            <a:r>
              <a:rPr kumimoji="1" lang="en-US" altLang="ja-JP" dirty="0" smtClean="0"/>
              <a:t>at 100 Hz</a:t>
            </a: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153573" y="1557620"/>
            <a:ext cx="31983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/>
              <a:t>Last Half</a:t>
            </a:r>
            <a:endParaRPr lang="en-US" altLang="ja-JP" dirty="0" smtClean="0"/>
          </a:p>
          <a:p>
            <a:pPr marL="285750" indent="-285750">
              <a:buFont typeface="Arial"/>
              <a:buChar char="•"/>
            </a:pPr>
            <a:r>
              <a:rPr lang="en-US" altLang="ja-JP" dirty="0" smtClean="0"/>
              <a:t>90.4</a:t>
            </a:r>
            <a:r>
              <a:rPr kumimoji="1" lang="en-US" altLang="ja-JP" dirty="0" smtClean="0"/>
              <a:t>% (IMC 98.5%)</a:t>
            </a:r>
          </a:p>
          <a:p>
            <a:pPr marL="285750" indent="-285750">
              <a:buFont typeface="Arial"/>
              <a:buChar char="•"/>
            </a:pPr>
            <a:r>
              <a:rPr lang="en-US" altLang="ja-JP" dirty="0" smtClean="0"/>
              <a:t>Typically </a:t>
            </a:r>
            <a:r>
              <a:rPr lang="en-US" altLang="ja-JP" dirty="0"/>
              <a:t>1e-</a:t>
            </a:r>
            <a:r>
              <a:rPr lang="en-US" altLang="ja-JP" dirty="0" smtClean="0"/>
              <a:t>16 </a:t>
            </a:r>
            <a:r>
              <a:rPr lang="en-US" altLang="ja-JP" dirty="0"/>
              <a:t>Hz</a:t>
            </a:r>
            <a:r>
              <a:rPr lang="en-US" altLang="ja-JP" baseline="30000" dirty="0"/>
              <a:t>-1 </a:t>
            </a:r>
            <a:r>
              <a:rPr lang="en-US" altLang="ja-JP" dirty="0"/>
              <a:t>at 100 Hz</a:t>
            </a:r>
          </a:p>
          <a:p>
            <a:pPr marL="285750" indent="-285750">
              <a:buFont typeface="Arial"/>
              <a:buChar char="•"/>
            </a:pPr>
            <a:endParaRPr kumimoji="1" lang="en-US" altLang="ja-JP" dirty="0" smtClean="0"/>
          </a:p>
        </p:txBody>
      </p:sp>
      <p:sp>
        <p:nvSpPr>
          <p:cNvPr id="17" name="コンテンツ プレースホルダ 2"/>
          <p:cNvSpPr txBox="1">
            <a:spLocks/>
          </p:cNvSpPr>
          <p:nvPr/>
        </p:nvSpPr>
        <p:spPr>
          <a:xfrm>
            <a:off x="5371016" y="5669606"/>
            <a:ext cx="3116956" cy="378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1800" dirty="0" err="1" smtClean="0"/>
              <a:t>Avg</a:t>
            </a:r>
            <a:r>
              <a:rPr lang="en-US" altLang="ja-JP" sz="1800" dirty="0" smtClean="0"/>
              <a:t> 4.2 pc for 1.4 </a:t>
            </a:r>
            <a:r>
              <a:rPr lang="en-US" altLang="ja-JP" sz="1800" dirty="0" err="1" smtClean="0"/>
              <a:t>Msolar</a:t>
            </a:r>
            <a:r>
              <a:rPr lang="en-US" altLang="ja-JP" sz="1800" dirty="0" smtClean="0"/>
              <a:t> BNS</a:t>
            </a:r>
            <a:br>
              <a:rPr lang="en-US" altLang="ja-JP" sz="1800" dirty="0" smtClean="0"/>
            </a:br>
            <a:endParaRPr lang="en-US" altLang="ja-JP" sz="1800" dirty="0" smtClean="0"/>
          </a:p>
        </p:txBody>
      </p:sp>
      <p:sp>
        <p:nvSpPr>
          <p:cNvPr id="18" name="正方形/長方形 17"/>
          <p:cNvSpPr/>
          <p:nvPr/>
        </p:nvSpPr>
        <p:spPr>
          <a:xfrm>
            <a:off x="664642" y="5669606"/>
            <a:ext cx="36566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err="1" smtClean="0"/>
              <a:t>Avg</a:t>
            </a:r>
            <a:r>
              <a:rPr lang="en-US" altLang="ja-JP" dirty="0" smtClean="0"/>
              <a:t> 0.77 pc for </a:t>
            </a:r>
            <a:r>
              <a:rPr lang="en-US" altLang="ja-JP" dirty="0"/>
              <a:t>1.4 </a:t>
            </a:r>
            <a:r>
              <a:rPr lang="en-US" altLang="ja-JP" dirty="0" err="1" smtClean="0"/>
              <a:t>Msolar</a:t>
            </a:r>
            <a:r>
              <a:rPr lang="en-US" altLang="ja-JP" baseline="-25000" dirty="0" smtClean="0"/>
              <a:t> </a:t>
            </a:r>
            <a:r>
              <a:rPr lang="en-US" altLang="ja-JP" dirty="0" smtClean="0"/>
              <a:t>BNS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96951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Data Analysis and Management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133" y="1689047"/>
            <a:ext cx="4509636" cy="4413444"/>
          </a:xfrm>
        </p:spPr>
        <p:txBody>
          <a:bodyPr>
            <a:normAutofit fontScale="85000" lnSpcReduction="20000"/>
          </a:bodyPr>
          <a:lstStyle/>
          <a:p>
            <a:r>
              <a:rPr kumimoji="1" lang="en-US" altLang="ja-JP" dirty="0" smtClean="0"/>
              <a:t>Hardware </a:t>
            </a:r>
            <a:r>
              <a:rPr kumimoji="1" lang="en-US" altLang="ja-JP" dirty="0" smtClean="0"/>
              <a:t>injections </a:t>
            </a:r>
            <a:r>
              <a:rPr kumimoji="1" lang="en-US" altLang="ja-JP" dirty="0" smtClean="0"/>
              <a:t>were done</a:t>
            </a:r>
          </a:p>
          <a:p>
            <a:r>
              <a:rPr lang="en-US" altLang="ja-JP" dirty="0"/>
              <a:t>Data transfer worked well (to </a:t>
            </a:r>
            <a:r>
              <a:rPr lang="en-US" altLang="ja-JP" dirty="0">
                <a:solidFill>
                  <a:srgbClr val="0000FF"/>
                </a:solidFill>
              </a:rPr>
              <a:t>Osaka city U </a:t>
            </a:r>
            <a:r>
              <a:rPr lang="en-US" altLang="ja-JP" dirty="0">
                <a:solidFill>
                  <a:srgbClr val="FFFFFF"/>
                </a:solidFill>
              </a:rPr>
              <a:t>and</a:t>
            </a:r>
            <a:r>
              <a:rPr lang="en-US" altLang="ja-JP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0000FF"/>
                </a:solidFill>
              </a:rPr>
              <a:t>ICRR Kashiwa</a:t>
            </a:r>
            <a:r>
              <a:rPr lang="en-US" altLang="ja-JP" dirty="0"/>
              <a:t>; 7.5 TB </a:t>
            </a:r>
            <a:r>
              <a:rPr lang="en-US" altLang="ja-JP" dirty="0" smtClean="0"/>
              <a:t>total, latency ~3 sec)</a:t>
            </a:r>
          </a:p>
          <a:p>
            <a:r>
              <a:rPr lang="en-US" altLang="ja-JP" dirty="0" smtClean="0"/>
              <a:t>Delayed mirroring with </a:t>
            </a:r>
            <a:r>
              <a:rPr lang="en-US" altLang="ja-JP" dirty="0" smtClean="0">
                <a:solidFill>
                  <a:srgbClr val="00FF00"/>
                </a:solidFill>
              </a:rPr>
              <a:t>Academia </a:t>
            </a:r>
            <a:r>
              <a:rPr lang="en-US" altLang="ja-JP" dirty="0" err="1">
                <a:solidFill>
                  <a:srgbClr val="00FF00"/>
                </a:solidFill>
              </a:rPr>
              <a:t>S</a:t>
            </a:r>
            <a:r>
              <a:rPr lang="en-US" altLang="ja-JP" dirty="0" err="1" smtClean="0">
                <a:solidFill>
                  <a:srgbClr val="00FF00"/>
                </a:solidFill>
              </a:rPr>
              <a:t>inica</a:t>
            </a:r>
            <a:r>
              <a:rPr lang="en-US" altLang="ja-JP" dirty="0" smtClean="0">
                <a:solidFill>
                  <a:srgbClr val="00FF00"/>
                </a:solidFill>
              </a:rPr>
              <a:t> (Taiwan) </a:t>
            </a:r>
            <a:r>
              <a:rPr lang="en-US" altLang="ja-JP" dirty="0" smtClean="0"/>
              <a:t>and</a:t>
            </a:r>
            <a:r>
              <a:rPr lang="en-US" altLang="ja-JP" dirty="0" smtClean="0">
                <a:solidFill>
                  <a:srgbClr val="FF6600"/>
                </a:solidFill>
              </a:rPr>
              <a:t> </a:t>
            </a:r>
            <a:r>
              <a:rPr lang="en-US" altLang="ja-JP" dirty="0" smtClean="0">
                <a:solidFill>
                  <a:srgbClr val="00FF00"/>
                </a:solidFill>
              </a:rPr>
              <a:t>KIST (Korea)</a:t>
            </a:r>
          </a:p>
          <a:p>
            <a:r>
              <a:rPr kumimoji="1" lang="en-US" altLang="ja-JP" dirty="0" smtClean="0"/>
              <a:t>Offline search is being done with </a:t>
            </a:r>
            <a:r>
              <a:rPr lang="en-US" altLang="ja-JP" dirty="0" smtClean="0"/>
              <a:t>KAGALI and related software developed</a:t>
            </a:r>
            <a:endParaRPr kumimoji="1" lang="en-US" altLang="ja-JP" dirty="0" smtClean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15</a:t>
            </a:fld>
            <a:endParaRPr kumimoji="1" lang="ja-JP" altLang="en-US"/>
          </a:p>
        </p:txBody>
      </p:sp>
      <p:pic>
        <p:nvPicPr>
          <p:cNvPr id="7" name="図 6" descr="Screen Shot 2016-07-05 at 14.22.5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588" y="1867492"/>
            <a:ext cx="4062948" cy="4258671"/>
          </a:xfrm>
          <a:prstGeom prst="rect">
            <a:avLst/>
          </a:prstGeom>
        </p:spPr>
      </p:pic>
      <p:sp>
        <p:nvSpPr>
          <p:cNvPr id="8" name="星 5 7"/>
          <p:cNvSpPr/>
          <p:nvPr/>
        </p:nvSpPr>
        <p:spPr>
          <a:xfrm>
            <a:off x="6246480" y="3419623"/>
            <a:ext cx="267843" cy="308792"/>
          </a:xfrm>
          <a:prstGeom prst="star5">
            <a:avLst/>
          </a:prstGeom>
          <a:solidFill>
            <a:srgbClr val="008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星 5 8"/>
          <p:cNvSpPr/>
          <p:nvPr/>
        </p:nvSpPr>
        <p:spPr>
          <a:xfrm>
            <a:off x="5436096" y="5445224"/>
            <a:ext cx="267843" cy="308792"/>
          </a:xfrm>
          <a:prstGeom prst="star5">
            <a:avLst/>
          </a:prstGeom>
          <a:solidFill>
            <a:srgbClr val="008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星 5 9"/>
          <p:cNvSpPr/>
          <p:nvPr/>
        </p:nvSpPr>
        <p:spPr>
          <a:xfrm>
            <a:off x="7983533" y="3728415"/>
            <a:ext cx="267843" cy="308792"/>
          </a:xfrm>
          <a:prstGeom prst="star5">
            <a:avLst/>
          </a:prstGeom>
          <a:solidFill>
            <a:srgbClr val="000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星 5 10"/>
          <p:cNvSpPr/>
          <p:nvPr/>
        </p:nvSpPr>
        <p:spPr>
          <a:xfrm>
            <a:off x="7391765" y="3895769"/>
            <a:ext cx="267843" cy="308792"/>
          </a:xfrm>
          <a:prstGeom prst="star5">
            <a:avLst/>
          </a:prstGeom>
          <a:solidFill>
            <a:srgbClr val="000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75003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iKAGRA</a:t>
            </a:r>
            <a:r>
              <a:rPr kumimoji="1" lang="en-US" altLang="ja-JP" dirty="0" smtClean="0"/>
              <a:t> 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5259" y="1417638"/>
            <a:ext cx="8503164" cy="4756150"/>
          </a:xfrm>
        </p:spPr>
        <p:txBody>
          <a:bodyPr>
            <a:normAutofit fontScale="92500"/>
          </a:bodyPr>
          <a:lstStyle/>
          <a:p>
            <a:r>
              <a:rPr kumimoji="1" lang="en-US" altLang="ja-JP" dirty="0" err="1" smtClean="0"/>
              <a:t>iKAGRA</a:t>
            </a:r>
            <a:r>
              <a:rPr kumimoji="1" lang="en-US" altLang="ja-JP" dirty="0" smtClean="0"/>
              <a:t> run after all went OK</a:t>
            </a:r>
          </a:p>
          <a:p>
            <a:r>
              <a:rPr kumimoji="1" lang="en-US" altLang="ja-JP" dirty="0" smtClean="0"/>
              <a:t>Although we had a lot of downgrades, it was the best we could do for the given </a:t>
            </a:r>
            <a:r>
              <a:rPr lang="en-US" altLang="ja-JP" dirty="0" smtClean="0"/>
              <a:t>circumstances</a:t>
            </a:r>
          </a:p>
          <a:p>
            <a:r>
              <a:rPr lang="en-US" altLang="ja-JP" dirty="0" smtClean="0"/>
              <a:t>It was good to do  </a:t>
            </a:r>
            <a:r>
              <a:rPr lang="en-US" altLang="ja-JP" dirty="0" err="1" smtClean="0"/>
              <a:t>iKAGRA</a:t>
            </a:r>
            <a:r>
              <a:rPr lang="en-US" altLang="ja-JP" dirty="0" smtClean="0"/>
              <a:t> after all – we learned a lot of useful lessons and obtained the “feeling” to work at such large instrument underground</a:t>
            </a:r>
          </a:p>
          <a:p>
            <a:r>
              <a:rPr kumimoji="1" lang="en-US" altLang="ja-JP" dirty="0" smtClean="0">
                <a:solidFill>
                  <a:srgbClr val="FF00FF"/>
                </a:solidFill>
              </a:rPr>
              <a:t>Operating the large interferometer (underground!) is </a:t>
            </a:r>
            <a:r>
              <a:rPr lang="en-US" altLang="ja-JP" dirty="0" smtClean="0">
                <a:solidFill>
                  <a:srgbClr val="FF00FF"/>
                </a:solidFill>
              </a:rPr>
              <a:t>fun</a:t>
            </a:r>
            <a:r>
              <a:rPr kumimoji="1" lang="en-US" altLang="ja-JP" dirty="0" smtClean="0">
                <a:solidFill>
                  <a:srgbClr val="FF00FF"/>
                </a:solidFill>
              </a:rPr>
              <a:t>!</a:t>
            </a:r>
            <a:endParaRPr kumimoji="1" lang="ja-JP" altLang="en-US" dirty="0">
              <a:solidFill>
                <a:srgbClr val="FF00FF"/>
              </a:solidFill>
            </a:endParaRP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555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err="1" smtClean="0"/>
              <a:t>bKAGRA</a:t>
            </a:r>
            <a:r>
              <a:rPr lang="en-US" altLang="ja-JP" dirty="0" smtClean="0"/>
              <a:t> Plans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2018. 3. </a:t>
            </a:r>
            <a:r>
              <a:rPr lang="en-US" altLang="ja-JP" dirty="0" smtClean="0">
                <a:solidFill>
                  <a:srgbClr val="00FF00"/>
                </a:solidFill>
              </a:rPr>
              <a:t>bKAGRA-phase1</a:t>
            </a:r>
          </a:p>
          <a:p>
            <a:pPr lvl="1"/>
            <a:r>
              <a:rPr lang="en-US" altLang="ja-JP" dirty="0" smtClean="0"/>
              <a:t>3km simple Michelson </a:t>
            </a:r>
            <a:r>
              <a:rPr lang="en-US" altLang="ja-JP" dirty="0" err="1" smtClean="0"/>
              <a:t>ifo</a:t>
            </a:r>
            <a:r>
              <a:rPr lang="en-US" altLang="ja-JP" dirty="0" smtClean="0"/>
              <a:t> in cryogenic w/ large suspensions</a:t>
            </a:r>
          </a:p>
          <a:p>
            <a:r>
              <a:rPr kumimoji="1" lang="en-US" altLang="ja-JP" dirty="0" smtClean="0">
                <a:solidFill>
                  <a:srgbClr val="FFFFFF"/>
                </a:solidFill>
              </a:rPr>
              <a:t>2019</a:t>
            </a:r>
            <a:r>
              <a:rPr kumimoji="1" lang="en-US" altLang="ja-JP" dirty="0" smtClean="0">
                <a:solidFill>
                  <a:srgbClr val="00FFFF"/>
                </a:solidFill>
              </a:rPr>
              <a:t> bKAGRA-phase2</a:t>
            </a:r>
          </a:p>
          <a:p>
            <a:pPr lvl="1"/>
            <a:r>
              <a:rPr lang="en-US" altLang="ja-JP" dirty="0" smtClean="0"/>
              <a:t>Full configuration in cryogenic</a:t>
            </a:r>
            <a:endParaRPr kumimoji="1" lang="en-US" altLang="ja-JP" dirty="0" smtClean="0"/>
          </a:p>
          <a:p>
            <a:r>
              <a:rPr lang="en-US" altLang="ja-JP" dirty="0" smtClean="0">
                <a:solidFill>
                  <a:srgbClr val="FFFFFF"/>
                </a:solidFill>
              </a:rPr>
              <a:t>Later 2019 </a:t>
            </a:r>
            <a:r>
              <a:rPr lang="en-US" altLang="ja-JP" dirty="0" smtClean="0">
                <a:solidFill>
                  <a:srgbClr val="FFFF00"/>
                </a:solidFill>
              </a:rPr>
              <a:t>bKAGRA-phase3</a:t>
            </a:r>
          </a:p>
          <a:p>
            <a:pPr lvl="1"/>
            <a:r>
              <a:rPr lang="en-US" altLang="ja-JP" dirty="0" smtClean="0"/>
              <a:t>Design sensitivity</a:t>
            </a:r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17326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Screen Shot 2016-07-05 at 14.41.4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89505"/>
            <a:ext cx="8314642" cy="5370508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5944" y="41395"/>
            <a:ext cx="8229600" cy="891578"/>
          </a:xfrm>
        </p:spPr>
        <p:txBody>
          <a:bodyPr/>
          <a:lstStyle/>
          <a:p>
            <a:r>
              <a:rPr kumimoji="1" lang="en-US" altLang="ja-JP" dirty="0" err="1" smtClean="0"/>
              <a:t>bKAGRA</a:t>
            </a:r>
            <a:r>
              <a:rPr kumimoji="1" lang="en-US" altLang="ja-JP" dirty="0" smtClean="0"/>
              <a:t> phase 1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20986" y="866931"/>
            <a:ext cx="219453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Ando JGW-G</a:t>
            </a:r>
            <a:r>
              <a:rPr lang="en-US" altLang="ja-JP" dirty="0" smtClean="0"/>
              <a:t>1605347</a:t>
            </a:r>
            <a:endParaRPr lang="en-US" altLang="ja-JP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994613" y="866931"/>
            <a:ext cx="1858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2017.10 (</a:t>
            </a:r>
            <a:r>
              <a:rPr lang="en-US" altLang="ja-JP" sz="14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cryo</a:t>
            </a:r>
            <a:r>
              <a:rPr lang="en-US" altLang="ja-JP" sz="1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payload</a:t>
            </a:r>
            <a:r>
              <a:rPr lang="en-US" altLang="ja-JP" sz="1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)</a:t>
            </a:r>
            <a:endParaRPr kumimoji="1" lang="en-US" altLang="ja-JP" sz="14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kumimoji="1" lang="en-US" altLang="ja-JP" sz="1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2017.11 (full </a:t>
            </a:r>
            <a:r>
              <a:rPr kumimoji="1" lang="en-US" altLang="ja-JP" sz="14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sus</a:t>
            </a:r>
            <a:r>
              <a:rPr kumimoji="1" lang="en-US" altLang="ja-JP" sz="1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)</a:t>
            </a:r>
            <a:endParaRPr kumimoji="1" lang="ja-JP" altLang="en-US" sz="1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971847" y="4000914"/>
            <a:ext cx="1858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2017.10 (</a:t>
            </a:r>
            <a:r>
              <a:rPr kumimoji="1" lang="en-US" altLang="ja-JP" sz="14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cryo</a:t>
            </a:r>
            <a:r>
              <a:rPr kumimoji="1" lang="en-US" altLang="ja-JP" sz="1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payload)</a:t>
            </a:r>
          </a:p>
          <a:p>
            <a:r>
              <a:rPr kumimoji="1" lang="en-US" altLang="ja-JP" sz="1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2018.3 (Full </a:t>
            </a:r>
            <a:r>
              <a:rPr kumimoji="1" lang="en-US" altLang="ja-JP" sz="14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sus</a:t>
            </a:r>
            <a:r>
              <a:rPr kumimoji="1" lang="en-US" altLang="ja-JP" sz="1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)</a:t>
            </a:r>
            <a:endParaRPr kumimoji="1" lang="ja-JP" altLang="en-US" sz="1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589463" y="3925230"/>
            <a:ext cx="6849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00FF00"/>
                </a:solidFill>
              </a:rPr>
              <a:t>2017.3</a:t>
            </a:r>
            <a:endParaRPr kumimoji="1" lang="ja-JP" altLang="en-US" sz="1400" dirty="0">
              <a:solidFill>
                <a:srgbClr val="00FF0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439234" y="4233007"/>
            <a:ext cx="6849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3366FF"/>
                </a:solidFill>
              </a:rPr>
              <a:t>2017.5</a:t>
            </a:r>
            <a:endParaRPr kumimoji="1" lang="ja-JP" altLang="en-US" sz="1400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274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Contents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93681" y="1600200"/>
            <a:ext cx="5762988" cy="4525963"/>
          </a:xfrm>
        </p:spPr>
        <p:txBody>
          <a:bodyPr/>
          <a:lstStyle/>
          <a:p>
            <a:r>
              <a:rPr lang="en-US" altLang="ja-JP" dirty="0"/>
              <a:t>Introduction</a:t>
            </a:r>
          </a:p>
          <a:p>
            <a:r>
              <a:rPr lang="en-US" altLang="ja-JP" dirty="0"/>
              <a:t>Overall KAGRA </a:t>
            </a:r>
            <a:r>
              <a:rPr lang="en-US" altLang="ja-JP" dirty="0" smtClean="0"/>
              <a:t>Schedule</a:t>
            </a:r>
          </a:p>
          <a:p>
            <a:r>
              <a:rPr lang="en-US" altLang="ja-JP" dirty="0" smtClean="0"/>
              <a:t>Summary of First Test Run </a:t>
            </a:r>
          </a:p>
          <a:p>
            <a:pPr lvl="1"/>
            <a:r>
              <a:rPr lang="en-US" altLang="ja-JP" dirty="0" err="1" smtClean="0"/>
              <a:t>iKAGRA</a:t>
            </a:r>
            <a:r>
              <a:rPr lang="en-US" altLang="ja-JP" dirty="0" smtClean="0"/>
              <a:t>, Mar </a:t>
            </a:r>
            <a:r>
              <a:rPr lang="en-US" altLang="ja-JP" dirty="0"/>
              <a:t>25 – Apr 25, </a:t>
            </a:r>
            <a:r>
              <a:rPr lang="en-US" altLang="ja-JP" dirty="0" smtClean="0"/>
              <a:t>2016</a:t>
            </a:r>
          </a:p>
          <a:p>
            <a:r>
              <a:rPr lang="en-US" altLang="ja-JP" dirty="0" err="1" smtClean="0"/>
              <a:t>bKAGRA</a:t>
            </a:r>
            <a:r>
              <a:rPr lang="en-US" altLang="ja-JP" dirty="0" smtClean="0"/>
              <a:t> Plans</a:t>
            </a:r>
          </a:p>
          <a:p>
            <a:pPr lvl="1"/>
            <a:r>
              <a:rPr lang="en-US" altLang="ja-JP" dirty="0" smtClean="0"/>
              <a:t>Schedule for </a:t>
            </a:r>
            <a:r>
              <a:rPr lang="en-US" altLang="ja-JP" dirty="0" err="1" smtClean="0"/>
              <a:t>bKAGRA</a:t>
            </a:r>
            <a:r>
              <a:rPr lang="en-US" altLang="ja-JP" dirty="0" smtClean="0"/>
              <a:t> phase1</a:t>
            </a:r>
          </a:p>
          <a:p>
            <a:pPr lvl="1"/>
            <a:r>
              <a:rPr lang="en-US" altLang="ja-JP" dirty="0"/>
              <a:t>Budget Situation</a:t>
            </a:r>
          </a:p>
          <a:p>
            <a:endParaRPr lang="en-US" altLang="ja-JP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72371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Budget Situation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42862" cy="2520431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 smtClean="0"/>
              <a:t>The </a:t>
            </a:r>
            <a:r>
              <a:rPr lang="en-US" altLang="ja-JP" dirty="0"/>
              <a:t>FY2016 construction budget has been fully approved: 5.76 </a:t>
            </a:r>
            <a:r>
              <a:rPr lang="en-US" altLang="ja-JP" dirty="0" smtClean="0"/>
              <a:t>Oku yen</a:t>
            </a:r>
            <a:r>
              <a:rPr lang="en-US" altLang="ja-JP" dirty="0"/>
              <a:t>.</a:t>
            </a:r>
          </a:p>
          <a:p>
            <a:pPr lvl="1"/>
            <a:r>
              <a:rPr lang="en-US" altLang="ja-JP" dirty="0"/>
              <a:t>This is the final year of the official construction.</a:t>
            </a:r>
          </a:p>
          <a:p>
            <a:r>
              <a:rPr lang="en-US" altLang="ja-JP" dirty="0" smtClean="0"/>
              <a:t>The </a:t>
            </a:r>
            <a:r>
              <a:rPr lang="en-US" altLang="ja-JP" dirty="0"/>
              <a:t>operations budget for the KAGRA facility has been </a:t>
            </a:r>
            <a:r>
              <a:rPr lang="en-US" altLang="ja-JP" dirty="0" smtClean="0"/>
              <a:t>fully approved</a:t>
            </a:r>
            <a:r>
              <a:rPr lang="en-US" altLang="ja-JP" dirty="0"/>
              <a:t>: 2.3493 </a:t>
            </a:r>
            <a:r>
              <a:rPr lang="en-US" altLang="ja-JP" dirty="0" smtClean="0"/>
              <a:t>Oku yen</a:t>
            </a:r>
            <a:r>
              <a:rPr lang="en-US" altLang="ja-JP" dirty="0"/>
              <a:t>.</a:t>
            </a:r>
          </a:p>
          <a:p>
            <a:r>
              <a:rPr lang="en-US" altLang="ja-JP" dirty="0" smtClean="0"/>
              <a:t>Budget </a:t>
            </a:r>
            <a:r>
              <a:rPr lang="en-US" altLang="ja-JP" dirty="0"/>
              <a:t>request for FY2017 is only for operations </a:t>
            </a:r>
            <a:r>
              <a:rPr lang="en-US" altLang="ja-JP" dirty="0" smtClean="0"/>
              <a:t>budget: 4.5257 Oku</a:t>
            </a:r>
            <a:r>
              <a:rPr lang="en-US" altLang="ja-JP" dirty="0"/>
              <a:t>-</a:t>
            </a:r>
            <a:r>
              <a:rPr lang="en-US" altLang="ja-JP" dirty="0" smtClean="0"/>
              <a:t>yen.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787647" y="4544702"/>
            <a:ext cx="1912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* </a:t>
            </a:r>
            <a:r>
              <a:rPr kumimoji="1" lang="en-US" altLang="ja-JP" dirty="0" err="1" smtClean="0"/>
              <a:t>oku</a:t>
            </a:r>
            <a:r>
              <a:rPr kumimoji="1" lang="en-US" altLang="ja-JP" dirty="0" smtClean="0"/>
              <a:t> = 10</a:t>
            </a:r>
            <a:r>
              <a:rPr kumimoji="1" lang="en-US" altLang="ja-JP" baseline="30000" dirty="0" smtClean="0"/>
              <a:t>8</a:t>
            </a:r>
          </a:p>
          <a:p>
            <a:r>
              <a:rPr lang="en-US" altLang="ja-JP" dirty="0" smtClean="0"/>
              <a:t>* 1 </a:t>
            </a:r>
            <a:r>
              <a:rPr lang="en-US" altLang="ja-JP" dirty="0" err="1" smtClean="0"/>
              <a:t>oku</a:t>
            </a:r>
            <a:r>
              <a:rPr lang="en-US" altLang="ja-JP" dirty="0" smtClean="0"/>
              <a:t> yen ~ $1M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480756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2827" y="1263789"/>
            <a:ext cx="8337270" cy="200025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End</a:t>
            </a:r>
            <a:br>
              <a:rPr kumimoji="1" lang="en-US" altLang="ja-JP" dirty="0" smtClean="0"/>
            </a:br>
            <a:r>
              <a:rPr kumimoji="1" lang="en-US" altLang="ja-JP" sz="2700" dirty="0" smtClean="0"/>
              <a:t>(</a:t>
            </a:r>
            <a:r>
              <a:rPr lang="en-US" altLang="ja-JP" sz="2700" dirty="0" smtClean="0"/>
              <a:t>without summary)</a:t>
            </a:r>
            <a:br>
              <a:rPr lang="en-US" altLang="ja-JP" sz="2700" dirty="0" smtClean="0"/>
            </a:br>
            <a:r>
              <a:rPr lang="en-US" altLang="ja-JP" sz="2700" dirty="0" smtClean="0"/>
              <a:t/>
            </a:r>
            <a:br>
              <a:rPr lang="en-US" altLang="ja-JP" sz="2700" dirty="0" smtClean="0"/>
            </a:br>
            <a:r>
              <a:rPr lang="en-US" altLang="ja-JP" sz="2700" dirty="0"/>
              <a:t/>
            </a:r>
            <a:br>
              <a:rPr lang="en-US" altLang="ja-JP" sz="2700" dirty="0"/>
            </a:br>
            <a:r>
              <a:rPr lang="en-US" altLang="ja-JP" sz="2700" dirty="0" smtClean="0"/>
              <a:t>Acknowledgement:</a:t>
            </a:r>
            <a:endParaRPr kumimoji="1" lang="ja-JP" altLang="en-US" sz="27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74663" y="3232903"/>
            <a:ext cx="8229600" cy="24556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ja-JP" sz="4000" dirty="0"/>
              <a:t>KAGRA is supported by</a:t>
            </a:r>
          </a:p>
          <a:p>
            <a:pPr marL="0" indent="0" algn="ctr">
              <a:buNone/>
            </a:pPr>
            <a:r>
              <a:rPr lang="en-US" altLang="ja-JP" sz="2000" dirty="0"/>
              <a:t>MEXT, JSPS Leading-edge Research Infrastructure Program, JSPS Grant-in-Aid for Specially Promoted Research 26000005, MEXT Grant-in-Aid for Scientific Research on Innovative Areas 24103005, JSPS Core-to-Core Program, A. Advanced Research Networks, and the joint research program of ICRR </a:t>
            </a:r>
          </a:p>
          <a:p>
            <a:pPr marL="0" indent="0" algn="ctr">
              <a:buNone/>
            </a:pP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dirty="0" smtClean="0"/>
              <a:t>July 13th, 2016</a:t>
            </a:r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74869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4663" y="2846388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Backup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83530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コンテンツ プレースホルダー 6" descr="Screen Shot 2016-07-05 at 14.04.15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8" b="1988"/>
          <a:stretch>
            <a:fillRect/>
          </a:stretch>
        </p:blipFill>
        <p:spPr>
          <a:xfrm>
            <a:off x="0" y="0"/>
            <a:ext cx="9144000" cy="6126163"/>
          </a:xfrm>
          <a:solidFill>
            <a:srgbClr val="FFFFFF"/>
          </a:solidFill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25644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23</a:t>
            </a:fld>
            <a:endParaRPr kumimoji="1" lang="ja-JP" altLang="en-US"/>
          </a:p>
        </p:txBody>
      </p:sp>
      <p:pic>
        <p:nvPicPr>
          <p:cNvPr id="7" name="図 6" descr="Screen Shot 2016-07-05 at 14.04.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69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4680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24</a:t>
            </a:fld>
            <a:endParaRPr kumimoji="1" lang="ja-JP" altLang="en-US"/>
          </a:p>
        </p:txBody>
      </p:sp>
      <p:pic>
        <p:nvPicPr>
          <p:cNvPr id="9" name="図 8" descr="Screen Shot 2016-07-05 at 14.03.5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02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502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History of </a:t>
            </a:r>
            <a:r>
              <a:rPr lang="en-US" altLang="ja-JP" dirty="0" err="1" smtClean="0"/>
              <a:t>iKAGRA</a:t>
            </a:r>
            <a:r>
              <a:rPr lang="en-US" altLang="ja-JP" dirty="0" smtClean="0"/>
              <a:t> Downgrade</a:t>
            </a:r>
            <a:endParaRPr kumimoji="1" lang="ja-JP" altLang="en-US" dirty="0"/>
          </a:p>
        </p:txBody>
      </p:sp>
      <p:graphicFrame>
        <p:nvGraphicFramePr>
          <p:cNvPr id="7" name="コンテンツ プレースホルダー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9852341"/>
              </p:ext>
            </p:extLst>
          </p:nvPr>
        </p:nvGraphicFramePr>
        <p:xfrm>
          <a:off x="662353" y="1336431"/>
          <a:ext cx="7944339" cy="4770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0924"/>
                <a:gridCol w="2293876"/>
                <a:gridCol w="2057400"/>
                <a:gridCol w="1772139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Planned Milestones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Planned Optical </a:t>
                      </a:r>
                      <a:r>
                        <a:rPr kumimoji="1" lang="en-US" altLang="ja-JP" sz="1400" dirty="0" err="1" smtClean="0"/>
                        <a:t>config</a:t>
                      </a:r>
                      <a:r>
                        <a:rPr kumimoji="1" lang="en-US" altLang="ja-JP" sz="1400" dirty="0" smtClean="0"/>
                        <a:t>.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Planned Suspensions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Apr</a:t>
                      </a:r>
                      <a:r>
                        <a:rPr kumimoji="1" lang="en-US" altLang="ja-JP" sz="1400" baseline="0" dirty="0" smtClean="0"/>
                        <a:t>, 2010</a:t>
                      </a:r>
                      <a:endParaRPr kumimoji="1" lang="ja-JP" altLang="en-US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1400" dirty="0" err="1" smtClean="0"/>
                        <a:t>iKAGRA</a:t>
                      </a:r>
                      <a:r>
                        <a:rPr kumimoji="1" lang="en-US" altLang="ja-JP" sz="1400" dirty="0" smtClean="0"/>
                        <a:t> to start in Sep 2014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May, 2012</a:t>
                      </a:r>
                      <a:endParaRPr kumimoji="1" lang="ja-JP" altLang="en-US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1400" dirty="0" err="1" smtClean="0"/>
                        <a:t>iKAGRA</a:t>
                      </a:r>
                      <a:r>
                        <a:rPr kumimoji="1" lang="en-US" altLang="ja-JP" sz="1400" baseline="0" dirty="0" smtClean="0"/>
                        <a:t> Delayed to </a:t>
                      </a:r>
                      <a:r>
                        <a:rPr kumimoji="1" lang="en-US" altLang="ja-JP" sz="1400" dirty="0" smtClean="0"/>
                        <a:t>Sep 2015 (mainly because of Eastern Japan EQ)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Dec, 2014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IMC Jan 2015</a:t>
                      </a:r>
                    </a:p>
                    <a:p>
                      <a:r>
                        <a:rPr kumimoji="1" lang="en-US" altLang="ja-JP" sz="1400" dirty="0" err="1" smtClean="0">
                          <a:solidFill>
                            <a:srgbClr val="0000FF"/>
                          </a:solidFill>
                        </a:rPr>
                        <a:t>iKAGRA</a:t>
                      </a:r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 Delayed</a:t>
                      </a:r>
                      <a:r>
                        <a:rPr kumimoji="1" lang="en-US" altLang="ja-JP" sz="1400" baseline="0" dirty="0" smtClean="0">
                          <a:solidFill>
                            <a:srgbClr val="0000FF"/>
                          </a:solidFill>
                        </a:rPr>
                        <a:t> to </a:t>
                      </a:r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Dec</a:t>
                      </a:r>
                      <a:r>
                        <a:rPr kumimoji="1" lang="en-US" altLang="ja-JP" sz="1400" baseline="0" dirty="0" smtClean="0">
                          <a:solidFill>
                            <a:srgbClr val="0000FF"/>
                          </a:solidFill>
                        </a:rPr>
                        <a:t> 2015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err="1" smtClean="0"/>
                        <a:t>Fabry</a:t>
                      </a:r>
                      <a:r>
                        <a:rPr kumimoji="1" lang="en-US" altLang="ja-JP" sz="1400" dirty="0" smtClean="0"/>
                        <a:t>-Perot</a:t>
                      </a:r>
                      <a:r>
                        <a:rPr kumimoji="1" lang="en-US" altLang="ja-JP" sz="1400" baseline="0" dirty="0" smtClean="0"/>
                        <a:t> Michelson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Type</a:t>
                      </a:r>
                      <a:r>
                        <a:rPr kumimoji="1" lang="en-US" altLang="ja-JP" sz="1400" baseline="0" dirty="0" smtClean="0"/>
                        <a:t> B for PR2 PR3</a:t>
                      </a:r>
                    </a:p>
                    <a:p>
                      <a:r>
                        <a:rPr kumimoji="1" lang="en-US" altLang="ja-JP" sz="1400" baseline="0" dirty="0" smtClean="0"/>
                        <a:t>Type B Fixed for BS</a:t>
                      </a:r>
                      <a:endParaRPr kumimoji="1" lang="en-US" altLang="ja-JP" sz="1400" dirty="0" smtClean="0"/>
                    </a:p>
                    <a:p>
                      <a:r>
                        <a:rPr kumimoji="1" lang="en-US" altLang="ja-JP" sz="1400" dirty="0" smtClean="0"/>
                        <a:t>Type </a:t>
                      </a:r>
                      <a:r>
                        <a:rPr kumimoji="1" lang="en-US" altLang="ja-JP" sz="1400" dirty="0" err="1" smtClean="0"/>
                        <a:t>Bp</a:t>
                      </a:r>
                      <a:r>
                        <a:rPr kumimoji="1" lang="en-US" altLang="ja-JP" sz="1400" dirty="0" smtClean="0"/>
                        <a:t>’ for ETMs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May 2015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IMC Jul 2015</a:t>
                      </a:r>
                    </a:p>
                    <a:p>
                      <a:r>
                        <a:rPr kumimoji="1" lang="en-US" altLang="ja-JP" sz="1400" dirty="0" smtClean="0"/>
                        <a:t>PR3 Jul 2015</a:t>
                      </a:r>
                    </a:p>
                    <a:p>
                      <a:r>
                        <a:rPr kumimoji="1" lang="en-US" altLang="ja-JP" sz="1400" dirty="0" err="1" smtClean="0"/>
                        <a:t>iKAGRA</a:t>
                      </a:r>
                      <a:r>
                        <a:rPr kumimoji="1" lang="en-US" altLang="ja-JP" sz="1400" dirty="0" smtClean="0"/>
                        <a:t> Dec 2015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Simple MI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Jul</a:t>
                      </a:r>
                      <a:r>
                        <a:rPr kumimoji="1" lang="en-US" altLang="ja-JP" sz="1400" baseline="0" dirty="0" smtClean="0"/>
                        <a:t> 2015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IMC Aug 2015</a:t>
                      </a:r>
                    </a:p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PR3 Aug 2015</a:t>
                      </a:r>
                    </a:p>
                    <a:p>
                      <a:r>
                        <a:rPr kumimoji="1" lang="en-US" altLang="ja-JP" sz="1400" dirty="0" err="1" smtClean="0"/>
                        <a:t>iKAGRA</a:t>
                      </a:r>
                      <a:r>
                        <a:rPr kumimoji="1" lang="en-US" altLang="ja-JP" sz="1400" dirty="0" smtClean="0"/>
                        <a:t> Dec 2015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AS</a:t>
                      </a:r>
                      <a:r>
                        <a:rPr kumimoji="1" lang="en-US" altLang="ja-JP" sz="1400" baseline="0" dirty="0" smtClean="0">
                          <a:solidFill>
                            <a:srgbClr val="0000FF"/>
                          </a:solidFill>
                        </a:rPr>
                        <a:t> port and IMC-ASC canceled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Oct</a:t>
                      </a:r>
                      <a:r>
                        <a:rPr kumimoji="1" lang="en-US" altLang="ja-JP" sz="1400" baseline="0" dirty="0" smtClean="0"/>
                        <a:t> 2015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IMC Nov 2015</a:t>
                      </a:r>
                    </a:p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PR3 Dec 2015</a:t>
                      </a:r>
                    </a:p>
                    <a:p>
                      <a:r>
                        <a:rPr kumimoji="1" lang="en-US" altLang="ja-JP" sz="1400" dirty="0" err="1" smtClean="0">
                          <a:solidFill>
                            <a:srgbClr val="0000FF"/>
                          </a:solidFill>
                        </a:rPr>
                        <a:t>iKAGRA</a:t>
                      </a:r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 Mar 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Jan 2016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IMC Jan 2016</a:t>
                      </a:r>
                    </a:p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PR3 Feb</a:t>
                      </a:r>
                      <a:r>
                        <a:rPr kumimoji="1" lang="en-US" altLang="ja-JP" sz="1400" baseline="0" dirty="0" smtClean="0">
                          <a:solidFill>
                            <a:srgbClr val="0000FF"/>
                          </a:solidFill>
                        </a:rPr>
                        <a:t> 2016</a:t>
                      </a:r>
                    </a:p>
                    <a:p>
                      <a:r>
                        <a:rPr kumimoji="1" lang="en-US" altLang="ja-JP" sz="1400" baseline="0" dirty="0" err="1" smtClean="0"/>
                        <a:t>iKAGRA</a:t>
                      </a:r>
                      <a:r>
                        <a:rPr kumimoji="1" lang="en-US" altLang="ja-JP" sz="1400" baseline="0" dirty="0" smtClean="0"/>
                        <a:t> Mar 15 2016</a:t>
                      </a:r>
                      <a:endParaRPr kumimoji="1" lang="en-US" altLang="ja-JP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Fixed for PR2</a:t>
                      </a:r>
                    </a:p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CLIO </a:t>
                      </a:r>
                      <a:r>
                        <a:rPr kumimoji="1" lang="en-US" altLang="ja-JP" sz="1400" dirty="0" err="1" smtClean="0">
                          <a:solidFill>
                            <a:srgbClr val="0000FF"/>
                          </a:solidFill>
                        </a:rPr>
                        <a:t>sus</a:t>
                      </a:r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 for BS</a:t>
                      </a:r>
                    </a:p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TAMA </a:t>
                      </a:r>
                      <a:r>
                        <a:rPr kumimoji="1" lang="en-US" altLang="ja-JP" sz="1400" dirty="0" err="1" smtClean="0">
                          <a:solidFill>
                            <a:srgbClr val="0000FF"/>
                          </a:solidFill>
                        </a:rPr>
                        <a:t>sus</a:t>
                      </a:r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 for ETMs</a:t>
                      </a:r>
                      <a:endParaRPr kumimoji="1" lang="ja-JP" alt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7922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角丸四角形 17"/>
          <p:cNvSpPr/>
          <p:nvPr/>
        </p:nvSpPr>
        <p:spPr>
          <a:xfrm>
            <a:off x="0" y="1417638"/>
            <a:ext cx="9144000" cy="472219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Sensitivity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26</a:t>
            </a:fld>
            <a:endParaRPr kumimoji="1" lang="ja-JP" altLang="en-US"/>
          </a:p>
        </p:txBody>
      </p:sp>
      <p:sp>
        <p:nvSpPr>
          <p:cNvPr id="7" name="コンテンツ プレースホルダ 2"/>
          <p:cNvSpPr txBox="1">
            <a:spLocks/>
          </p:cNvSpPr>
          <p:nvPr/>
        </p:nvSpPr>
        <p:spPr>
          <a:xfrm>
            <a:off x="5054967" y="1593480"/>
            <a:ext cx="3735144" cy="5362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1800" dirty="0" err="1" smtClean="0">
                <a:solidFill>
                  <a:srgbClr val="000000"/>
                </a:solidFill>
              </a:rPr>
              <a:t>Avg</a:t>
            </a:r>
            <a:r>
              <a:rPr lang="en-US" altLang="ja-JP" sz="1800" dirty="0" smtClean="0">
                <a:solidFill>
                  <a:srgbClr val="000000"/>
                </a:solidFill>
              </a:rPr>
              <a:t> 4.2 pc for 1.4 </a:t>
            </a:r>
            <a:r>
              <a:rPr lang="en-US" altLang="ja-JP" sz="1800" dirty="0" err="1" smtClean="0">
                <a:solidFill>
                  <a:srgbClr val="000000"/>
                </a:solidFill>
              </a:rPr>
              <a:t>Msolar</a:t>
            </a:r>
            <a:r>
              <a:rPr lang="en-US" altLang="ja-JP" sz="1800" dirty="0" smtClean="0">
                <a:solidFill>
                  <a:srgbClr val="000000"/>
                </a:solidFill>
              </a:rPr>
              <a:t> BNS</a:t>
            </a:r>
            <a:endParaRPr lang="ja-JP" altLang="en-US" sz="18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altLang="ja-JP" sz="1800" dirty="0" smtClean="0">
                <a:solidFill>
                  <a:srgbClr val="000000"/>
                </a:solidFill>
              </a:rPr>
              <a:t/>
            </a:r>
            <a:br>
              <a:rPr lang="en-US" altLang="ja-JP" sz="1800" dirty="0" smtClean="0">
                <a:solidFill>
                  <a:srgbClr val="000000"/>
                </a:solidFill>
              </a:rPr>
            </a:br>
            <a:endParaRPr lang="en-US" altLang="ja-JP" sz="1800" dirty="0" smtClean="0">
              <a:solidFill>
                <a:srgbClr val="000000"/>
              </a:solidFill>
            </a:endParaRPr>
          </a:p>
        </p:txBody>
      </p:sp>
      <p:grpSp>
        <p:nvGrpSpPr>
          <p:cNvPr id="16" name="図形グループ 15"/>
          <p:cNvGrpSpPr/>
          <p:nvPr/>
        </p:nvGrpSpPr>
        <p:grpSpPr>
          <a:xfrm>
            <a:off x="105673" y="2129688"/>
            <a:ext cx="4262395" cy="3064456"/>
            <a:chOff x="156716" y="2149233"/>
            <a:chExt cx="4262395" cy="3064456"/>
          </a:xfrm>
        </p:grpSpPr>
        <p:pic>
          <p:nvPicPr>
            <p:cNvPr id="10" name="図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716" y="2149233"/>
              <a:ext cx="4262395" cy="3064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正方形/長方形 10"/>
            <p:cNvSpPr/>
            <p:nvPr/>
          </p:nvSpPr>
          <p:spPr>
            <a:xfrm>
              <a:off x="2544763" y="3078711"/>
              <a:ext cx="1008062" cy="3603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eaLnBrk="1" hangingPunct="1">
                <a:defRPr/>
              </a:pPr>
              <a:r>
                <a:rPr lang="en-US" altLang="ja-JP" sz="1100" dirty="0">
                  <a:solidFill>
                    <a:schemeClr val="tx1"/>
                  </a:solidFill>
                </a:rPr>
                <a:t>Mar 29, 2016</a:t>
              </a:r>
            </a:p>
            <a:p>
              <a:pPr eaLnBrk="1" hangingPunct="1">
                <a:defRPr/>
              </a:pPr>
              <a:r>
                <a:rPr lang="en-US" altLang="ja-JP" sz="1100" dirty="0">
                  <a:solidFill>
                    <a:schemeClr val="tx1"/>
                  </a:solidFill>
                </a:rPr>
                <a:t>(includes data</a:t>
              </a:r>
              <a:br>
                <a:rPr lang="en-US" altLang="ja-JP" sz="1100" dirty="0">
                  <a:solidFill>
                    <a:schemeClr val="tx1"/>
                  </a:solidFill>
                </a:rPr>
              </a:br>
              <a:r>
                <a:rPr lang="en-US" altLang="ja-JP" sz="1100" dirty="0">
                  <a:solidFill>
                    <a:schemeClr val="tx1"/>
                  </a:solidFill>
                </a:rPr>
                <a:t> when unlocked)</a:t>
              </a:r>
            </a:p>
          </p:txBody>
        </p:sp>
      </p:grpSp>
      <p:sp>
        <p:nvSpPr>
          <p:cNvPr id="12" name="正方形/長方形 11"/>
          <p:cNvSpPr/>
          <p:nvPr/>
        </p:nvSpPr>
        <p:spPr>
          <a:xfrm>
            <a:off x="711445" y="1602148"/>
            <a:ext cx="36566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err="1" smtClean="0">
                <a:solidFill>
                  <a:srgbClr val="000000"/>
                </a:solidFill>
              </a:rPr>
              <a:t>Avg</a:t>
            </a:r>
            <a:r>
              <a:rPr lang="en-US" altLang="ja-JP" dirty="0" smtClean="0">
                <a:solidFill>
                  <a:srgbClr val="000000"/>
                </a:solidFill>
              </a:rPr>
              <a:t> 0.77 pc for </a:t>
            </a:r>
            <a:r>
              <a:rPr lang="en-US" altLang="ja-JP" dirty="0">
                <a:solidFill>
                  <a:srgbClr val="000000"/>
                </a:solidFill>
              </a:rPr>
              <a:t>1.4 </a:t>
            </a:r>
            <a:r>
              <a:rPr lang="en-US" altLang="ja-JP" dirty="0" err="1">
                <a:solidFill>
                  <a:srgbClr val="000000"/>
                </a:solidFill>
              </a:rPr>
              <a:t>M</a:t>
            </a:r>
            <a:r>
              <a:rPr lang="en-US" altLang="ja-JP" baseline="-25000" dirty="0" err="1">
                <a:solidFill>
                  <a:srgbClr val="000000"/>
                </a:solidFill>
              </a:rPr>
              <a:t>solar</a:t>
            </a:r>
            <a:r>
              <a:rPr lang="en-US" altLang="ja-JP" baseline="-25000" dirty="0">
                <a:solidFill>
                  <a:srgbClr val="000000"/>
                </a:solidFill>
              </a:rPr>
              <a:t> </a:t>
            </a:r>
            <a:r>
              <a:rPr lang="en-US" altLang="ja-JP" dirty="0" smtClean="0">
                <a:solidFill>
                  <a:srgbClr val="000000"/>
                </a:solidFill>
              </a:rPr>
              <a:t>BN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054967" y="2129688"/>
            <a:ext cx="33039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00"/>
                </a:solidFill>
              </a:rPr>
              <a:t>strain sensitivity </a:t>
            </a:r>
            <a:r>
              <a:rPr lang="en-US" altLang="ja-JP" dirty="0" smtClean="0">
                <a:solidFill>
                  <a:srgbClr val="000000"/>
                </a:solidFill>
              </a:rPr>
              <a:t>fluctuates</a:t>
            </a:r>
          </a:p>
          <a:p>
            <a:r>
              <a:rPr lang="en-US" altLang="ja-JP" dirty="0" smtClean="0">
                <a:solidFill>
                  <a:srgbClr val="000000"/>
                </a:solidFill>
              </a:rPr>
              <a:t>by </a:t>
            </a:r>
            <a:r>
              <a:rPr lang="en-US" altLang="ja-JP" dirty="0">
                <a:solidFill>
                  <a:srgbClr val="000000"/>
                </a:solidFill>
              </a:rPr>
              <a:t>roughly 1 order of magnitude</a:t>
            </a:r>
          </a:p>
        </p:txBody>
      </p:sp>
      <p:grpSp>
        <p:nvGrpSpPr>
          <p:cNvPr id="15" name="図形グループ 14"/>
          <p:cNvGrpSpPr/>
          <p:nvPr/>
        </p:nvGrpSpPr>
        <p:grpSpPr>
          <a:xfrm>
            <a:off x="711445" y="3120287"/>
            <a:ext cx="7760797" cy="2830513"/>
            <a:chOff x="752718" y="3525837"/>
            <a:chExt cx="7760797" cy="2830513"/>
          </a:xfrm>
        </p:grpSpPr>
        <p:pic>
          <p:nvPicPr>
            <p:cNvPr id="9" name="図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5175" y="3525837"/>
              <a:ext cx="3938340" cy="283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正方形/長方形 7"/>
            <p:cNvSpPr/>
            <p:nvPr/>
          </p:nvSpPr>
          <p:spPr>
            <a:xfrm>
              <a:off x="752718" y="5490950"/>
              <a:ext cx="1655762" cy="2174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eaLnBrk="1" hangingPunct="1">
                <a:defRPr/>
              </a:pPr>
              <a:r>
                <a:rPr lang="en-US" altLang="ja-JP" sz="1200" dirty="0">
                  <a:solidFill>
                    <a:srgbClr val="000000"/>
                  </a:solidFill>
                </a:rPr>
                <a:t>plot by K. </a:t>
              </a:r>
              <a:r>
                <a:rPr lang="en-US" altLang="ja-JP" sz="1200" dirty="0" err="1">
                  <a:solidFill>
                    <a:srgbClr val="000000"/>
                  </a:solidFill>
                </a:rPr>
                <a:t>Hayama</a:t>
              </a:r>
              <a:endParaRPr lang="en-US" altLang="ja-JP" sz="12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7" name="正方形/長方形 16"/>
          <p:cNvSpPr/>
          <p:nvPr/>
        </p:nvSpPr>
        <p:spPr>
          <a:xfrm>
            <a:off x="5218723" y="5219271"/>
            <a:ext cx="1985473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eaLnBrk="1" hangingPunct="1">
              <a:defRPr/>
            </a:pPr>
            <a:r>
              <a:rPr lang="en-US" altLang="ja-JP" sz="1100" dirty="0">
                <a:solidFill>
                  <a:schemeClr val="tx1"/>
                </a:solidFill>
              </a:rPr>
              <a:t>Apr 21, 2016</a:t>
            </a:r>
          </a:p>
          <a:p>
            <a:pPr eaLnBrk="1" hangingPunct="1">
              <a:defRPr/>
            </a:pPr>
            <a:r>
              <a:rPr lang="en-US" altLang="ja-JP" sz="1100" dirty="0">
                <a:solidFill>
                  <a:schemeClr val="tx1"/>
                </a:solidFill>
              </a:rPr>
              <a:t>(includes data when </a:t>
            </a:r>
            <a:r>
              <a:rPr lang="en-US" altLang="ja-JP" sz="1100" dirty="0" smtClean="0">
                <a:solidFill>
                  <a:schemeClr val="tx1"/>
                </a:solidFill>
              </a:rPr>
              <a:t>unlocked)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90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/>
          <p:cNvSpPr txBox="1"/>
          <p:nvPr/>
        </p:nvSpPr>
        <p:spPr>
          <a:xfrm>
            <a:off x="1267648" y="4946451"/>
            <a:ext cx="22828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 smtClean="0">
                <a:latin typeface="+mn-ea"/>
                <a:cs typeface="ヒラギノ丸ゴ Pro W4"/>
              </a:rPr>
              <a:t>LIGO2</a:t>
            </a:r>
            <a:r>
              <a:rPr kumimoji="1" lang="ja-JP" altLang="en-US" dirty="0" smtClean="0">
                <a:latin typeface="+mn-ea"/>
                <a:cs typeface="ヒラギノ丸ゴ Pro W4"/>
              </a:rPr>
              <a:t>台＋</a:t>
            </a:r>
            <a:r>
              <a:rPr kumimoji="1" lang="en-US" altLang="ja-JP" dirty="0" smtClean="0">
                <a:latin typeface="+mn-ea"/>
                <a:cs typeface="ヒラギノ丸ゴ Pro W4"/>
              </a:rPr>
              <a:t>VIRGO</a:t>
            </a:r>
          </a:p>
          <a:p>
            <a:pPr algn="ctr"/>
            <a:r>
              <a:rPr kumimoji="1" lang="en-US" altLang="ja-JP" dirty="0" smtClean="0">
                <a:latin typeface="+mn-ea"/>
                <a:cs typeface="ヒラギノ丸ゴ Pro W4"/>
              </a:rPr>
              <a:t>(2019</a:t>
            </a:r>
            <a:r>
              <a:rPr kumimoji="1" lang="ja-JP" altLang="en-US" dirty="0" smtClean="0">
                <a:latin typeface="+mn-ea"/>
                <a:cs typeface="ヒラギノ丸ゴ Pro W4"/>
              </a:rPr>
              <a:t>年の予想感度）</a:t>
            </a:r>
            <a:endParaRPr kumimoji="1" lang="en-US" altLang="ja-JP" dirty="0" smtClean="0">
              <a:latin typeface="+mn-ea"/>
              <a:cs typeface="ヒラギノ丸ゴ Pro W4"/>
            </a:endParaRPr>
          </a:p>
          <a:p>
            <a:pPr algn="ctr"/>
            <a:r>
              <a:rPr kumimoji="1" lang="en-US" altLang="ja-JP" dirty="0" smtClean="0">
                <a:solidFill>
                  <a:srgbClr val="FF0000"/>
                </a:solidFill>
                <a:latin typeface="+mn-ea"/>
                <a:cs typeface="ヒラギノ丸ゴ Pro W4"/>
              </a:rPr>
              <a:t>x </a:t>
            </a:r>
            <a:r>
              <a:rPr kumimoji="1" lang="ja-JP" altLang="en-US" dirty="0" smtClean="0">
                <a:latin typeface="+mn-ea"/>
                <a:cs typeface="ヒラギノ丸ゴ Pro W4"/>
              </a:rPr>
              <a:t>はブラインドスポット</a:t>
            </a:r>
            <a:endParaRPr kumimoji="1" lang="ja-JP" altLang="en-US" dirty="0">
              <a:latin typeface="+mn-ea"/>
              <a:cs typeface="ヒラギノ丸ゴ Pro W4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748716" y="4978469"/>
            <a:ext cx="2740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+mn-ea"/>
                <a:cs typeface="ヒラギノ丸ゴ Pro W4"/>
              </a:rPr>
              <a:t>LIGO2</a:t>
            </a:r>
            <a:r>
              <a:rPr kumimoji="1" lang="ja-JP" altLang="en-US" dirty="0" smtClean="0">
                <a:latin typeface="+mn-ea"/>
                <a:cs typeface="ヒラギノ丸ゴ Pro W4"/>
              </a:rPr>
              <a:t>台＋</a:t>
            </a:r>
            <a:r>
              <a:rPr kumimoji="1" lang="en-US" altLang="ja-JP" dirty="0" smtClean="0">
                <a:latin typeface="+mn-ea"/>
                <a:cs typeface="ヒラギノ丸ゴ Pro W4"/>
              </a:rPr>
              <a:t>VIRGO+</a:t>
            </a:r>
            <a:r>
              <a:rPr kumimoji="1" lang="ja-JP" altLang="en-US" dirty="0" smtClean="0">
                <a:latin typeface="+mn-ea"/>
                <a:cs typeface="ヒラギノ丸ゴ Pro W4"/>
              </a:rPr>
              <a:t>もう</a:t>
            </a:r>
            <a:r>
              <a:rPr kumimoji="1" lang="en-US" altLang="ja-JP" dirty="0">
                <a:latin typeface="+mn-ea"/>
                <a:cs typeface="ヒラギノ丸ゴ Pro W4"/>
              </a:rPr>
              <a:t>1</a:t>
            </a:r>
            <a:r>
              <a:rPr kumimoji="1" lang="ja-JP" altLang="en-US" dirty="0" smtClean="0">
                <a:latin typeface="+mn-ea"/>
                <a:cs typeface="ヒラギノ丸ゴ Pro W4"/>
              </a:rPr>
              <a:t>台</a:t>
            </a:r>
            <a:endParaRPr kumimoji="1" lang="ja-JP" altLang="en-US" dirty="0">
              <a:latin typeface="+mn-ea"/>
              <a:cs typeface="ヒラギノ丸ゴ Pro W4"/>
            </a:endParaRPr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bKAGRA</a:t>
            </a:r>
            <a:r>
              <a:rPr kumimoji="1" lang="ja-JP" altLang="en-US" dirty="0" smtClean="0"/>
              <a:t>の目標</a:t>
            </a:r>
            <a:endParaRPr kumimoji="1" lang="ja-JP" altLang="en-US" dirty="0"/>
          </a:p>
        </p:txBody>
      </p:sp>
      <p:sp>
        <p:nvSpPr>
          <p:cNvPr id="11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5763" y="1509119"/>
            <a:ext cx="8382000" cy="8242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kumimoji="1" lang="en-US" altLang="ja-JP" sz="2800" dirty="0" smtClean="0"/>
              <a:t>LIGO</a:t>
            </a:r>
            <a:r>
              <a:rPr kumimoji="1" lang="ja-JP" altLang="en-US" sz="2800" dirty="0" smtClean="0"/>
              <a:t>と同程度の感度</a:t>
            </a:r>
            <a:r>
              <a:rPr lang="ja-JP" altLang="en-US" sz="2800" dirty="0" smtClean="0"/>
              <a:t>で</a:t>
            </a:r>
            <a:r>
              <a:rPr kumimoji="1" lang="ja-JP" altLang="en-US" sz="2800" dirty="0" smtClean="0"/>
              <a:t>国際観測ネットワークに加わる</a:t>
            </a:r>
            <a:endParaRPr kumimoji="1" lang="ja-JP" altLang="en-US" sz="2800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13th, 2016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JGW-G1605350 </a:t>
            </a:r>
            <a:endParaRPr lang="en-US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2" name="図 1" descr="Screen Shot 2016-06-27 at 16.45.2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61986"/>
            <a:ext cx="9144000" cy="241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365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角丸四角形 15"/>
          <p:cNvSpPr/>
          <p:nvPr/>
        </p:nvSpPr>
        <p:spPr>
          <a:xfrm>
            <a:off x="-5633" y="0"/>
            <a:ext cx="9149633" cy="68580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dirty="0" smtClean="0"/>
              <a:t>July 13th, 2016</a:t>
            </a:r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 smtClean="0"/>
              <a:t>JGW-G1605350 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28</a:t>
            </a:fld>
            <a:endParaRPr kumimoji="1" lang="ja-JP" altLang="en-US"/>
          </a:p>
        </p:txBody>
      </p:sp>
      <p:pic>
        <p:nvPicPr>
          <p:cNvPr id="11" name="図 10" descr="IMC_LOCK_firstrun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20" y="193201"/>
            <a:ext cx="4572000" cy="320040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4" name="図 13" descr="IMC_LOCK_secondrun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09" y="3157137"/>
            <a:ext cx="8519811" cy="32004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5" name="テキスト ボックス 14"/>
          <p:cNvSpPr txBox="1"/>
          <p:nvPr/>
        </p:nvSpPr>
        <p:spPr>
          <a:xfrm>
            <a:off x="5523697" y="324061"/>
            <a:ext cx="326062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 smtClean="0">
                <a:solidFill>
                  <a:srgbClr val="000000"/>
                </a:solidFill>
              </a:rPr>
              <a:t>IMC Lock Duration</a:t>
            </a:r>
            <a:endParaRPr kumimoji="1" lang="ja-JP" altLang="en-US" sz="3200" dirty="0">
              <a:solidFill>
                <a:srgbClr val="000000"/>
              </a:solidFill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887737" y="6102431"/>
            <a:ext cx="301660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000000"/>
                </a:solidFill>
              </a:rPr>
              <a:t>0</a:t>
            </a:r>
            <a:endParaRPr kumimoji="1" lang="ja-JP" altLang="en-US" dirty="0">
              <a:solidFill>
                <a:srgbClr val="000000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755257" y="6102431"/>
            <a:ext cx="53564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000000"/>
                </a:solidFill>
              </a:rPr>
              <a:t>200</a:t>
            </a:r>
            <a:endParaRPr kumimoji="1" lang="ja-JP" altLang="en-US" dirty="0">
              <a:solidFill>
                <a:srgbClr val="000000"/>
              </a:solidFill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684427" y="6102431"/>
            <a:ext cx="53564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000000"/>
                </a:solidFill>
              </a:rPr>
              <a:t>4</a:t>
            </a:r>
            <a:r>
              <a:rPr kumimoji="1" lang="en-US" altLang="ja-JP" dirty="0" smtClean="0">
                <a:solidFill>
                  <a:srgbClr val="000000"/>
                </a:solidFill>
              </a:rPr>
              <a:t>00</a:t>
            </a:r>
            <a:endParaRPr kumimoji="1" lang="ja-JP" altLang="en-US" dirty="0">
              <a:solidFill>
                <a:srgbClr val="000000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3675246" y="6102431"/>
            <a:ext cx="53564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6</a:t>
            </a:r>
            <a:r>
              <a:rPr kumimoji="1" lang="en-US" altLang="ja-JP" dirty="0" smtClean="0">
                <a:solidFill>
                  <a:srgbClr val="000000"/>
                </a:solidFill>
              </a:rPr>
              <a:t>00</a:t>
            </a:r>
            <a:endParaRPr kumimoji="1" lang="ja-JP" altLang="en-US" dirty="0">
              <a:solidFill>
                <a:srgbClr val="000000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638783" y="6102431"/>
            <a:ext cx="53564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000000"/>
                </a:solidFill>
              </a:rPr>
              <a:t>8</a:t>
            </a:r>
            <a:r>
              <a:rPr kumimoji="1" lang="en-US" altLang="ja-JP" dirty="0" smtClean="0">
                <a:solidFill>
                  <a:srgbClr val="000000"/>
                </a:solidFill>
              </a:rPr>
              <a:t>00</a:t>
            </a:r>
            <a:endParaRPr kumimoji="1" lang="ja-JP" altLang="en-US" dirty="0">
              <a:solidFill>
                <a:srgbClr val="000000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5573017" y="6102431"/>
            <a:ext cx="652643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10</a:t>
            </a:r>
            <a:r>
              <a:rPr kumimoji="1" lang="en-US" altLang="ja-JP" dirty="0" smtClean="0">
                <a:solidFill>
                  <a:srgbClr val="000000"/>
                </a:solidFill>
              </a:rPr>
              <a:t>00</a:t>
            </a:r>
            <a:endParaRPr kumimoji="1" lang="ja-JP" altLang="en-US" dirty="0">
              <a:solidFill>
                <a:srgbClr val="00000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6614020" y="6102431"/>
            <a:ext cx="652643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12</a:t>
            </a:r>
            <a:r>
              <a:rPr kumimoji="1" lang="en-US" altLang="ja-JP" dirty="0" smtClean="0">
                <a:solidFill>
                  <a:srgbClr val="000000"/>
                </a:solidFill>
              </a:rPr>
              <a:t>00</a:t>
            </a:r>
            <a:endParaRPr kumimoji="1" lang="ja-JP" altLang="en-US" dirty="0">
              <a:solidFill>
                <a:srgbClr val="000000"/>
              </a:solidFill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7567848" y="6102431"/>
            <a:ext cx="652643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14</a:t>
            </a:r>
            <a:r>
              <a:rPr kumimoji="1" lang="en-US" altLang="ja-JP" dirty="0" smtClean="0">
                <a:solidFill>
                  <a:srgbClr val="000000"/>
                </a:solidFill>
              </a:rPr>
              <a:t>00</a:t>
            </a:r>
            <a:endParaRPr kumimoji="1" lang="ja-JP" altLang="en-US" dirty="0">
              <a:solidFill>
                <a:srgbClr val="000000"/>
              </a:solidFill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005614" y="6418226"/>
            <a:ext cx="1201771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Time [min]</a:t>
            </a: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2993761" y="933495"/>
            <a:ext cx="1287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000000"/>
                </a:solidFill>
              </a:rPr>
              <a:t>First Run</a:t>
            </a:r>
            <a:endParaRPr kumimoji="1" lang="ja-JP" altLang="en-US" sz="2400" dirty="0">
              <a:solidFill>
                <a:srgbClr val="000000"/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124200" y="3872246"/>
            <a:ext cx="1655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000000"/>
                </a:solidFill>
              </a:rPr>
              <a:t>Second Run</a:t>
            </a:r>
            <a:endParaRPr kumimoji="1" lang="ja-JP" altLang="en-US" sz="2400" dirty="0">
              <a:solidFill>
                <a:srgbClr val="000000"/>
              </a:solidFill>
            </a:endParaRPr>
          </a:p>
        </p:txBody>
      </p:sp>
      <p:grpSp>
        <p:nvGrpSpPr>
          <p:cNvPr id="28" name="図形グループ 27"/>
          <p:cNvGrpSpPr/>
          <p:nvPr/>
        </p:nvGrpSpPr>
        <p:grpSpPr>
          <a:xfrm>
            <a:off x="152388" y="1395161"/>
            <a:ext cx="461665" cy="3836428"/>
            <a:chOff x="152388" y="1395161"/>
            <a:chExt cx="461665" cy="3836428"/>
          </a:xfrm>
        </p:grpSpPr>
        <p:sp>
          <p:nvSpPr>
            <p:cNvPr id="29" name="テキスト ボックス 28"/>
            <p:cNvSpPr txBox="1"/>
            <p:nvPr/>
          </p:nvSpPr>
          <p:spPr>
            <a:xfrm rot="16200000">
              <a:off x="-145755" y="1693304"/>
              <a:ext cx="1057952" cy="461665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2400" dirty="0" smtClean="0">
                  <a:solidFill>
                    <a:srgbClr val="000000"/>
                  </a:solidFill>
                </a:rPr>
                <a:t>Counts</a:t>
              </a:r>
              <a:endParaRPr kumimoji="1" lang="ja-JP" alt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 rot="16200000">
              <a:off x="-145755" y="4471780"/>
              <a:ext cx="1057952" cy="461665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2400" dirty="0" smtClean="0">
                  <a:solidFill>
                    <a:srgbClr val="000000"/>
                  </a:solidFill>
                </a:rPr>
                <a:t>Counts</a:t>
              </a:r>
              <a:endParaRPr kumimoji="1" lang="ja-JP" alt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31" name="テキスト ボックス 30"/>
          <p:cNvSpPr txBox="1"/>
          <p:nvPr/>
        </p:nvSpPr>
        <p:spPr>
          <a:xfrm>
            <a:off x="611626" y="5745637"/>
            <a:ext cx="288661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545715" y="4628151"/>
            <a:ext cx="392656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10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447298" y="3383847"/>
            <a:ext cx="496650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100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658518" y="2902246"/>
            <a:ext cx="288661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582404" y="1929379"/>
            <a:ext cx="392656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10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457200" y="1017958"/>
            <a:ext cx="496650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100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362003" y="154784"/>
            <a:ext cx="600645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1000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4915521" y="2845875"/>
            <a:ext cx="14136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000000"/>
                </a:solidFill>
              </a:rPr>
              <a:t>Figures by Sasaki</a:t>
            </a:r>
            <a:endParaRPr kumimoji="1" lang="ja-JP" alt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233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KAGRA site – Gifu Prefecture, Japan</a:t>
            </a:r>
            <a:endParaRPr kumimoji="1"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13th, 2016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JGW-G1605350 </a:t>
            </a:r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3" name="図 2" descr="Screen Shot 2015-08-17 at 11.20.0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05" y="2094950"/>
            <a:ext cx="4592931" cy="4145775"/>
          </a:xfrm>
          <a:prstGeom prst="rect">
            <a:avLst/>
          </a:prstGeom>
        </p:spPr>
      </p:pic>
      <p:pic>
        <p:nvPicPr>
          <p:cNvPr id="4" name="図 3" descr="Screen Shot 2015-08-17 at 11.21.4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3015677"/>
            <a:ext cx="2332904" cy="3225048"/>
          </a:xfrm>
          <a:prstGeom prst="rect">
            <a:avLst/>
          </a:prstGeom>
        </p:spPr>
      </p:pic>
      <p:cxnSp>
        <p:nvCxnSpPr>
          <p:cNvPr id="17" name="直線コネクタ 16"/>
          <p:cNvCxnSpPr/>
          <p:nvPr/>
        </p:nvCxnSpPr>
        <p:spPr>
          <a:xfrm flipV="1">
            <a:off x="2819400" y="3031753"/>
            <a:ext cx="3216477" cy="1616447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>
            <a:stCxn id="25" idx="3"/>
          </p:cNvCxnSpPr>
          <p:nvPr/>
        </p:nvCxnSpPr>
        <p:spPr>
          <a:xfrm>
            <a:off x="2880227" y="4936398"/>
            <a:ext cx="3155650" cy="1288252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6545726" y="3058081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  <a:latin typeface="+mn-ea"/>
                <a:cs typeface="ヒラギノ丸ゴ Pro W4"/>
              </a:rPr>
              <a:t>Toyama Bay</a:t>
            </a:r>
            <a:endParaRPr kumimoji="1" lang="ja-JP" altLang="en-US" dirty="0">
              <a:solidFill>
                <a:srgbClr val="000000"/>
              </a:solidFill>
              <a:latin typeface="+mn-ea"/>
              <a:cs typeface="ヒラギノ丸ゴ Pro W4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6349080" y="5836209"/>
            <a:ext cx="1054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chemeClr val="bg1"/>
                </a:solidFill>
                <a:latin typeface="+mn-ea"/>
                <a:cs typeface="ヒラギノ丸ゴ Pro W4"/>
              </a:rPr>
              <a:t> </a:t>
            </a:r>
            <a:r>
              <a:rPr lang="en-US" altLang="ja-JP" dirty="0" err="1" smtClean="0">
                <a:solidFill>
                  <a:schemeClr val="bg1"/>
                </a:solidFill>
                <a:latin typeface="+mn-ea"/>
                <a:cs typeface="ヒラギノ丸ゴ Pro W4"/>
              </a:rPr>
              <a:t>Kamioka</a:t>
            </a:r>
            <a:endParaRPr kumimoji="1" lang="ja-JP" altLang="en-US" dirty="0">
              <a:solidFill>
                <a:schemeClr val="bg1"/>
              </a:solidFill>
              <a:latin typeface="+mn-ea"/>
              <a:cs typeface="ヒラギノ丸ゴ Pro W4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7010400" y="3726440"/>
            <a:ext cx="1619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+mn-ea"/>
                <a:cs typeface="ヒラギノ丸ゴ Pro W4"/>
              </a:rPr>
              <a:t>Toyama </a:t>
            </a:r>
            <a:r>
              <a:rPr kumimoji="1" lang="en-US" altLang="ja-JP" dirty="0" err="1" smtClean="0">
                <a:latin typeface="+mn-ea"/>
                <a:cs typeface="ヒラギノ丸ゴ Pro W4"/>
              </a:rPr>
              <a:t>Sation</a:t>
            </a:r>
            <a:endParaRPr kumimoji="1" lang="ja-JP" altLang="en-US" dirty="0">
              <a:latin typeface="+mn-ea"/>
              <a:cs typeface="ヒラギノ丸ゴ Pro W4"/>
            </a:endParaRPr>
          </a:p>
        </p:txBody>
      </p:sp>
      <p:sp>
        <p:nvSpPr>
          <p:cNvPr id="25" name="星 5 24"/>
          <p:cNvSpPr/>
          <p:nvPr/>
        </p:nvSpPr>
        <p:spPr>
          <a:xfrm>
            <a:off x="2663538" y="4627607"/>
            <a:ext cx="267843" cy="308792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星 5 25"/>
          <p:cNvSpPr/>
          <p:nvPr/>
        </p:nvSpPr>
        <p:spPr>
          <a:xfrm>
            <a:off x="6876478" y="3572044"/>
            <a:ext cx="267843" cy="308792"/>
          </a:xfrm>
          <a:prstGeom prst="star5">
            <a:avLst/>
          </a:prstGeom>
          <a:solidFill>
            <a:srgbClr val="000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星 5 26"/>
          <p:cNvSpPr/>
          <p:nvPr/>
        </p:nvSpPr>
        <p:spPr>
          <a:xfrm>
            <a:off x="7296721" y="5712083"/>
            <a:ext cx="267843" cy="308792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1" name="図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7563" y="1778354"/>
            <a:ext cx="1816326" cy="1059523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7463481" y="1982662"/>
            <a:ext cx="12494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Hokuriku</a:t>
            </a:r>
          </a:p>
          <a:p>
            <a:r>
              <a:rPr lang="en-US" altLang="ja-JP" dirty="0" err="1" smtClean="0"/>
              <a:t>Shinkansen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083812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角丸四角形 12"/>
          <p:cNvSpPr/>
          <p:nvPr/>
        </p:nvSpPr>
        <p:spPr>
          <a:xfrm>
            <a:off x="-5633" y="0"/>
            <a:ext cx="9149633" cy="68580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29</a:t>
            </a:fld>
            <a:endParaRPr kumimoji="1" lang="ja-JP" altLang="en-US"/>
          </a:p>
        </p:txBody>
      </p:sp>
      <p:pic>
        <p:nvPicPr>
          <p:cNvPr id="11" name="図 10" descr="MICH_LOCK_firstrun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90" y="193201"/>
            <a:ext cx="4572000" cy="320040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8" name="図 7" descr="MICH_LOCK_secondrun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53" y="3153652"/>
            <a:ext cx="8544480" cy="32004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2" name="テキスト ボックス 11"/>
          <p:cNvSpPr txBox="1"/>
          <p:nvPr/>
        </p:nvSpPr>
        <p:spPr>
          <a:xfrm>
            <a:off x="5176126" y="324061"/>
            <a:ext cx="351630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 smtClean="0">
                <a:solidFill>
                  <a:schemeClr val="bg1"/>
                </a:solidFill>
              </a:rPr>
              <a:t>MICH Lock Duration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grpSp>
        <p:nvGrpSpPr>
          <p:cNvPr id="23" name="図形グループ 22"/>
          <p:cNvGrpSpPr/>
          <p:nvPr/>
        </p:nvGrpSpPr>
        <p:grpSpPr>
          <a:xfrm>
            <a:off x="887737" y="6102431"/>
            <a:ext cx="7332754" cy="685127"/>
            <a:chOff x="887737" y="6102431"/>
            <a:chExt cx="7332754" cy="685127"/>
          </a:xfrm>
        </p:grpSpPr>
        <p:sp>
          <p:nvSpPr>
            <p:cNvPr id="14" name="テキスト ボックス 13"/>
            <p:cNvSpPr txBox="1"/>
            <p:nvPr/>
          </p:nvSpPr>
          <p:spPr>
            <a:xfrm>
              <a:off x="887737" y="6102431"/>
              <a:ext cx="301660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>
                  <a:solidFill>
                    <a:srgbClr val="000000"/>
                  </a:solidFill>
                </a:rPr>
                <a:t>0</a:t>
              </a:r>
              <a:endParaRPr kumimoji="1" lang="ja-JP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1755257" y="6102431"/>
              <a:ext cx="535648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>
                  <a:solidFill>
                    <a:srgbClr val="000000"/>
                  </a:solidFill>
                </a:rPr>
                <a:t>200</a:t>
              </a:r>
              <a:endParaRPr kumimoji="1" lang="ja-JP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2684427" y="6102431"/>
              <a:ext cx="535648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solidFill>
                    <a:srgbClr val="000000"/>
                  </a:solidFill>
                </a:rPr>
                <a:t>4</a:t>
              </a:r>
              <a:r>
                <a:rPr kumimoji="1" lang="en-US" altLang="ja-JP" dirty="0" smtClean="0">
                  <a:solidFill>
                    <a:srgbClr val="000000"/>
                  </a:solidFill>
                </a:rPr>
                <a:t>00</a:t>
              </a:r>
              <a:endParaRPr kumimoji="1" lang="ja-JP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3675246" y="6102431"/>
              <a:ext cx="535648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>
                  <a:solidFill>
                    <a:srgbClr val="000000"/>
                  </a:solidFill>
                </a:rPr>
                <a:t>6</a:t>
              </a:r>
              <a:r>
                <a:rPr kumimoji="1" lang="en-US" altLang="ja-JP" dirty="0" smtClean="0">
                  <a:solidFill>
                    <a:srgbClr val="000000"/>
                  </a:solidFill>
                </a:rPr>
                <a:t>00</a:t>
              </a:r>
              <a:endParaRPr kumimoji="1" lang="ja-JP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4638783" y="6102431"/>
              <a:ext cx="535648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solidFill>
                    <a:srgbClr val="000000"/>
                  </a:solidFill>
                </a:rPr>
                <a:t>8</a:t>
              </a:r>
              <a:r>
                <a:rPr kumimoji="1" lang="en-US" altLang="ja-JP" dirty="0" smtClean="0">
                  <a:solidFill>
                    <a:srgbClr val="000000"/>
                  </a:solidFill>
                </a:rPr>
                <a:t>00</a:t>
              </a:r>
              <a:endParaRPr kumimoji="1" lang="ja-JP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5573017" y="6102431"/>
              <a:ext cx="65264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>
                  <a:solidFill>
                    <a:srgbClr val="000000"/>
                  </a:solidFill>
                </a:rPr>
                <a:t>10</a:t>
              </a:r>
              <a:r>
                <a:rPr kumimoji="1" lang="en-US" altLang="ja-JP" dirty="0" smtClean="0">
                  <a:solidFill>
                    <a:srgbClr val="000000"/>
                  </a:solidFill>
                </a:rPr>
                <a:t>00</a:t>
              </a:r>
              <a:endParaRPr kumimoji="1" lang="ja-JP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6614020" y="6102431"/>
              <a:ext cx="65264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>
                  <a:solidFill>
                    <a:srgbClr val="000000"/>
                  </a:solidFill>
                </a:rPr>
                <a:t>12</a:t>
              </a:r>
              <a:r>
                <a:rPr kumimoji="1" lang="en-US" altLang="ja-JP" dirty="0" smtClean="0">
                  <a:solidFill>
                    <a:srgbClr val="000000"/>
                  </a:solidFill>
                </a:rPr>
                <a:t>00</a:t>
              </a:r>
              <a:endParaRPr kumimoji="1" lang="ja-JP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7567848" y="6102431"/>
              <a:ext cx="65264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>
                  <a:solidFill>
                    <a:srgbClr val="000000"/>
                  </a:solidFill>
                </a:rPr>
                <a:t>14</a:t>
              </a:r>
              <a:r>
                <a:rPr kumimoji="1" lang="en-US" altLang="ja-JP" dirty="0" smtClean="0">
                  <a:solidFill>
                    <a:srgbClr val="000000"/>
                  </a:solidFill>
                </a:rPr>
                <a:t>00</a:t>
              </a:r>
              <a:endParaRPr kumimoji="1" lang="ja-JP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4005614" y="6418226"/>
              <a:ext cx="1201771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>
                  <a:solidFill>
                    <a:srgbClr val="000000"/>
                  </a:solidFill>
                </a:rPr>
                <a:t>Time [min]</a:t>
              </a:r>
            </a:p>
          </p:txBody>
        </p:sp>
      </p:grpSp>
      <p:sp>
        <p:nvSpPr>
          <p:cNvPr id="24" name="テキスト ボックス 23"/>
          <p:cNvSpPr txBox="1"/>
          <p:nvPr/>
        </p:nvSpPr>
        <p:spPr>
          <a:xfrm>
            <a:off x="2993761" y="933495"/>
            <a:ext cx="1287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000000"/>
                </a:solidFill>
              </a:rPr>
              <a:t>First Run</a:t>
            </a:r>
            <a:endParaRPr kumimoji="1" lang="ja-JP" altLang="en-US" sz="2400" dirty="0">
              <a:solidFill>
                <a:srgbClr val="000000"/>
              </a:solidFill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124200" y="3872246"/>
            <a:ext cx="1655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000000"/>
                </a:solidFill>
              </a:rPr>
              <a:t>Second Run</a:t>
            </a:r>
            <a:endParaRPr kumimoji="1" lang="ja-JP" altLang="en-US" sz="2400" dirty="0">
              <a:solidFill>
                <a:srgbClr val="000000"/>
              </a:solidFill>
            </a:endParaRPr>
          </a:p>
        </p:txBody>
      </p:sp>
      <p:grpSp>
        <p:nvGrpSpPr>
          <p:cNvPr id="28" name="図形グループ 27"/>
          <p:cNvGrpSpPr/>
          <p:nvPr/>
        </p:nvGrpSpPr>
        <p:grpSpPr>
          <a:xfrm>
            <a:off x="152388" y="1395161"/>
            <a:ext cx="461665" cy="3836428"/>
            <a:chOff x="152388" y="1395161"/>
            <a:chExt cx="461665" cy="3836428"/>
          </a:xfrm>
        </p:grpSpPr>
        <p:sp>
          <p:nvSpPr>
            <p:cNvPr id="26" name="テキスト ボックス 25"/>
            <p:cNvSpPr txBox="1"/>
            <p:nvPr/>
          </p:nvSpPr>
          <p:spPr>
            <a:xfrm rot="16200000">
              <a:off x="-145755" y="1693304"/>
              <a:ext cx="1057952" cy="461665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2400" dirty="0" smtClean="0">
                  <a:solidFill>
                    <a:srgbClr val="000000"/>
                  </a:solidFill>
                </a:rPr>
                <a:t>Counts</a:t>
              </a:r>
              <a:endParaRPr kumimoji="1" lang="ja-JP" alt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27" name="テキスト ボックス 26"/>
            <p:cNvSpPr txBox="1"/>
            <p:nvPr/>
          </p:nvSpPr>
          <p:spPr>
            <a:xfrm rot="16200000">
              <a:off x="-145755" y="4471780"/>
              <a:ext cx="1057952" cy="461665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2400" dirty="0" smtClean="0">
                  <a:solidFill>
                    <a:srgbClr val="000000"/>
                  </a:solidFill>
                </a:rPr>
                <a:t>Counts</a:t>
              </a:r>
              <a:endParaRPr kumimoji="1" lang="ja-JP" alt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9" name="テキスト ボックス 28"/>
          <p:cNvSpPr txBox="1"/>
          <p:nvPr/>
        </p:nvSpPr>
        <p:spPr>
          <a:xfrm>
            <a:off x="611626" y="5745637"/>
            <a:ext cx="288661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545715" y="4628151"/>
            <a:ext cx="392656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10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447298" y="3383847"/>
            <a:ext cx="496650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100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658518" y="2902246"/>
            <a:ext cx="288661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582404" y="1929379"/>
            <a:ext cx="392656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10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57200" y="1017958"/>
            <a:ext cx="496650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100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62003" y="154784"/>
            <a:ext cx="600645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00"/>
                </a:solidFill>
              </a:rPr>
              <a:t>1000</a:t>
            </a:r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4915521" y="2845875"/>
            <a:ext cx="14136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000000"/>
                </a:solidFill>
              </a:rPr>
              <a:t>Figures by Sasaki</a:t>
            </a:r>
            <a:endParaRPr kumimoji="1" lang="ja-JP" alt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48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図 30" descr="Screen Shot 2015-08-17 at 17.27.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42" y="871396"/>
            <a:ext cx="9144000" cy="5986604"/>
          </a:xfrm>
          <a:prstGeom prst="rect">
            <a:avLst/>
          </a:prstGeom>
        </p:spPr>
      </p:pic>
      <p:sp>
        <p:nvSpPr>
          <p:cNvPr id="9" name="テキスト ボックス 32"/>
          <p:cNvSpPr txBox="1">
            <a:spLocks noChangeArrowheads="1"/>
          </p:cNvSpPr>
          <p:nvPr/>
        </p:nvSpPr>
        <p:spPr bwMode="auto">
          <a:xfrm rot="19779966">
            <a:off x="5432091" y="4708586"/>
            <a:ext cx="158498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 smtClean="0">
                <a:solidFill>
                  <a:schemeClr val="bg1"/>
                </a:solidFill>
                <a:cs typeface="ヒラギノ丸ゴ Pro W4"/>
              </a:rPr>
              <a:t>3km</a:t>
            </a:r>
            <a:r>
              <a:rPr lang="ja-JP" altLang="en-US" b="1" dirty="0" smtClean="0">
                <a:solidFill>
                  <a:schemeClr val="bg1"/>
                </a:solidFill>
                <a:cs typeface="ヒラギノ丸ゴ Pro W4"/>
              </a:rPr>
              <a:t>　</a:t>
            </a:r>
            <a:r>
              <a:rPr lang="en-US" altLang="ja-JP" b="1" dirty="0" smtClean="0">
                <a:solidFill>
                  <a:schemeClr val="bg1"/>
                </a:solidFill>
                <a:cs typeface="ヒラギノ丸ゴ Pro W4"/>
              </a:rPr>
              <a:t>X</a:t>
            </a:r>
            <a:r>
              <a:rPr lang="en-US" altLang="ja-JP" b="1" dirty="0">
                <a:solidFill>
                  <a:schemeClr val="bg1"/>
                </a:solidFill>
                <a:cs typeface="ヒラギノ丸ゴ Pro W4"/>
              </a:rPr>
              <a:t> </a:t>
            </a:r>
            <a:r>
              <a:rPr lang="en-US" altLang="ja-JP" b="1" dirty="0" smtClean="0">
                <a:solidFill>
                  <a:schemeClr val="bg1"/>
                </a:solidFill>
                <a:cs typeface="ヒラギノ丸ゴ Pro W4"/>
              </a:rPr>
              <a:t>Tunnel</a:t>
            </a:r>
            <a:endParaRPr lang="ja-JP" altLang="en-US" b="1" dirty="0">
              <a:solidFill>
                <a:schemeClr val="bg1"/>
              </a:solidFill>
              <a:cs typeface="ヒラギノ丸ゴ Pro W4"/>
            </a:endParaRPr>
          </a:p>
        </p:txBody>
      </p:sp>
      <p:sp>
        <p:nvSpPr>
          <p:cNvPr id="10" name="テキスト ボックス 33"/>
          <p:cNvSpPr txBox="1">
            <a:spLocks noChangeArrowheads="1"/>
          </p:cNvSpPr>
          <p:nvPr/>
        </p:nvSpPr>
        <p:spPr bwMode="auto">
          <a:xfrm rot="3480038">
            <a:off x="2693619" y="3592352"/>
            <a:ext cx="15824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 smtClean="0">
                <a:solidFill>
                  <a:srgbClr val="FFFFFF"/>
                </a:solidFill>
                <a:cs typeface="ヒラギノ丸ゴ Pro W4"/>
              </a:rPr>
              <a:t>3km</a:t>
            </a:r>
            <a:r>
              <a:rPr lang="ja-JP" altLang="en-US" b="1" dirty="0" smtClean="0">
                <a:solidFill>
                  <a:srgbClr val="FFFFFF"/>
                </a:solidFill>
                <a:cs typeface="ヒラギノ丸ゴ Pro W4"/>
              </a:rPr>
              <a:t>　</a:t>
            </a:r>
            <a:r>
              <a:rPr lang="en-US" altLang="ja-JP" b="1" dirty="0" smtClean="0">
                <a:solidFill>
                  <a:srgbClr val="FFFFFF"/>
                </a:solidFill>
                <a:cs typeface="ヒラギノ丸ゴ Pro W4"/>
              </a:rPr>
              <a:t>Y Tunnel</a:t>
            </a:r>
            <a:endParaRPr lang="ja-JP" altLang="en-US" b="1" dirty="0">
              <a:solidFill>
                <a:srgbClr val="FFFFFF"/>
              </a:solidFill>
              <a:cs typeface="ヒラギノ丸ゴ Pro W4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4849967" y="5589240"/>
            <a:ext cx="514121" cy="36004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5286266" y="5749225"/>
            <a:ext cx="1492716" cy="276999"/>
          </a:xfrm>
          <a:prstGeom prst="rect">
            <a:avLst/>
          </a:prstGeom>
          <a:solidFill>
            <a:srgbClr val="EDFFC4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prstClr val="black"/>
                </a:solidFill>
                <a:cs typeface="ヒラギノ丸ゴ Pro W4"/>
              </a:rPr>
              <a:t>New </a:t>
            </a:r>
            <a:r>
              <a:rPr lang="en-US" altLang="ja-JP" sz="1200" dirty="0" err="1" smtClean="0">
                <a:solidFill>
                  <a:prstClr val="black"/>
                </a:solidFill>
                <a:cs typeface="ヒラギノ丸ゴ Pro W4"/>
              </a:rPr>
              <a:t>Atotsu</a:t>
            </a:r>
            <a:r>
              <a:rPr lang="en-US" altLang="ja-JP" sz="1200" dirty="0" smtClean="0">
                <a:solidFill>
                  <a:prstClr val="black"/>
                </a:solidFill>
                <a:cs typeface="ヒラギノ丸ゴ Pro W4"/>
              </a:rPr>
              <a:t> </a:t>
            </a:r>
            <a:r>
              <a:rPr lang="en-US" altLang="ja-JP" sz="1200" dirty="0" err="1" smtClean="0">
                <a:solidFill>
                  <a:prstClr val="black"/>
                </a:solidFill>
                <a:cs typeface="ヒラギノ丸ゴ Pro W4"/>
              </a:rPr>
              <a:t>Entrnce</a:t>
            </a:r>
            <a:endParaRPr lang="ja-JP" altLang="en-US" sz="1200" dirty="0">
              <a:solidFill>
                <a:prstClr val="black"/>
              </a:solidFill>
              <a:cs typeface="ヒラギノ丸ゴ Pro W4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283968" y="2961329"/>
            <a:ext cx="488836" cy="430887"/>
          </a:xfrm>
          <a:prstGeom prst="rect">
            <a:avLst/>
          </a:prstGeom>
          <a:solidFill>
            <a:srgbClr val="EDFFC4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000000"/>
                </a:solidFill>
                <a:cs typeface="ヒラギノ丸ゴ Pro W4"/>
              </a:rPr>
              <a:t>CLIO</a:t>
            </a:r>
          </a:p>
          <a:p>
            <a:r>
              <a:rPr lang="en-US" altLang="ja-JP" sz="1100" dirty="0" smtClean="0">
                <a:solidFill>
                  <a:srgbClr val="000000"/>
                </a:solidFill>
                <a:cs typeface="ヒラギノ丸ゴ Pro W4"/>
              </a:rPr>
              <a:t>(GW)</a:t>
            </a:r>
            <a:endParaRPr kumimoji="1" lang="ja-JP" altLang="en-US" sz="1100" dirty="0">
              <a:solidFill>
                <a:srgbClr val="000000"/>
              </a:solidFill>
              <a:cs typeface="ヒラギノ丸ゴ Pro W4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472661" y="2932469"/>
            <a:ext cx="837263" cy="461665"/>
          </a:xfrm>
          <a:prstGeom prst="rect">
            <a:avLst/>
          </a:prstGeom>
          <a:solidFill>
            <a:srgbClr val="EDFFC4"/>
          </a:solidFill>
        </p:spPr>
        <p:txBody>
          <a:bodyPr wrap="none" rtlCol="0">
            <a:spAutoFit/>
          </a:bodyPr>
          <a:lstStyle/>
          <a:p>
            <a:r>
              <a:rPr lang="en-US" altLang="ja-JP" sz="1200" dirty="0" err="1" smtClean="0">
                <a:solidFill>
                  <a:srgbClr val="000000"/>
                </a:solidFill>
                <a:cs typeface="ヒラギノ丸ゴ Pro W4"/>
              </a:rPr>
              <a:t>Kamland</a:t>
            </a:r>
            <a:endParaRPr lang="en-US" altLang="ja-JP" sz="1200" dirty="0" smtClean="0">
              <a:solidFill>
                <a:srgbClr val="000000"/>
              </a:solidFill>
              <a:cs typeface="ヒラギノ丸ゴ Pro W4"/>
            </a:endParaRPr>
          </a:p>
          <a:p>
            <a:r>
              <a:rPr lang="en-US" altLang="ja-JP" sz="1200" dirty="0" smtClean="0">
                <a:solidFill>
                  <a:srgbClr val="000000"/>
                </a:solidFill>
                <a:cs typeface="ヒラギノ丸ゴ Pro W4"/>
              </a:rPr>
              <a:t>(Neutrino)</a:t>
            </a:r>
            <a:endParaRPr kumimoji="1" lang="ja-JP" altLang="en-US" sz="1200" dirty="0">
              <a:solidFill>
                <a:srgbClr val="000000"/>
              </a:solidFill>
              <a:cs typeface="ヒラギノ丸ゴ Pro W4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697567" y="3428476"/>
            <a:ext cx="1377300" cy="461665"/>
          </a:xfrm>
          <a:prstGeom prst="rect">
            <a:avLst/>
          </a:prstGeom>
          <a:solidFill>
            <a:srgbClr val="EDFFC4"/>
          </a:solidFill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000000"/>
                </a:solidFill>
                <a:cs typeface="ヒラギノ丸ゴ Pro W4"/>
              </a:rPr>
              <a:t>Super </a:t>
            </a:r>
            <a:r>
              <a:rPr lang="en-US" altLang="ja-JP" sz="1200" dirty="0" err="1" smtClean="0">
                <a:solidFill>
                  <a:srgbClr val="000000"/>
                </a:solidFill>
                <a:cs typeface="ヒラギノ丸ゴ Pro W4"/>
              </a:rPr>
              <a:t>Kamiokande</a:t>
            </a:r>
            <a:endParaRPr kumimoji="1" lang="en-US" altLang="ja-JP" sz="1200" dirty="0" smtClean="0">
              <a:solidFill>
                <a:srgbClr val="000000"/>
              </a:solidFill>
              <a:cs typeface="ヒラギノ丸ゴ Pro W4"/>
            </a:endParaRPr>
          </a:p>
          <a:p>
            <a:r>
              <a:rPr lang="en-US" altLang="ja-JP" sz="1200" dirty="0" smtClean="0">
                <a:solidFill>
                  <a:srgbClr val="000000"/>
                </a:solidFill>
                <a:cs typeface="ヒラギノ丸ゴ Pro W4"/>
              </a:rPr>
              <a:t>(Neutrino)</a:t>
            </a:r>
            <a:endParaRPr kumimoji="1" lang="ja-JP" altLang="en-US" sz="1200" dirty="0">
              <a:solidFill>
                <a:srgbClr val="000000"/>
              </a:solidFill>
              <a:cs typeface="ヒラギノ丸ゴ Pro W4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4594372" y="2326156"/>
            <a:ext cx="1056700" cy="461665"/>
          </a:xfrm>
          <a:prstGeom prst="rect">
            <a:avLst/>
          </a:prstGeom>
          <a:solidFill>
            <a:srgbClr val="EDFFC4"/>
          </a:solidFill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000000"/>
                </a:solidFill>
                <a:cs typeface="ヒラギノ丸ゴ Pro W4"/>
              </a:rPr>
              <a:t>XMASS</a:t>
            </a:r>
          </a:p>
          <a:p>
            <a:r>
              <a:rPr lang="en-US" altLang="ja-JP" sz="1200" dirty="0" smtClean="0">
                <a:solidFill>
                  <a:srgbClr val="000000"/>
                </a:solidFill>
                <a:cs typeface="ヒラギノ丸ゴ Pro W4"/>
              </a:rPr>
              <a:t>(Dark Matter)</a:t>
            </a:r>
            <a:endParaRPr kumimoji="1" lang="ja-JP" altLang="en-US" sz="1200" dirty="0">
              <a:solidFill>
                <a:srgbClr val="000000"/>
              </a:solidFill>
              <a:cs typeface="ヒラギノ丸ゴ Pro W4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 rot="19683602">
            <a:off x="4790869" y="4353123"/>
            <a:ext cx="1069524" cy="461665"/>
          </a:xfrm>
          <a:prstGeom prst="rect">
            <a:avLst/>
          </a:prstGeom>
          <a:solidFill>
            <a:srgbClr val="EDFFC4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0000FF"/>
                </a:solidFill>
                <a:cs typeface="ヒラギノ丸ゴ Pro W4"/>
              </a:rPr>
              <a:t>KAGRA</a:t>
            </a:r>
            <a:endParaRPr kumimoji="1" lang="ja-JP" altLang="en-US" sz="2400" dirty="0">
              <a:solidFill>
                <a:srgbClr val="0000FF"/>
              </a:solidFill>
              <a:cs typeface="ヒラギノ丸ゴ Pro W4"/>
            </a:endParaRPr>
          </a:p>
        </p:txBody>
      </p:sp>
      <p:sp>
        <p:nvSpPr>
          <p:cNvPr id="28" name="星 5 27"/>
          <p:cNvSpPr/>
          <p:nvPr/>
        </p:nvSpPr>
        <p:spPr>
          <a:xfrm>
            <a:off x="1358125" y="1805099"/>
            <a:ext cx="267843" cy="308792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089809" y="1543124"/>
            <a:ext cx="839292" cy="276999"/>
          </a:xfrm>
          <a:prstGeom prst="rect">
            <a:avLst/>
          </a:prstGeom>
          <a:solidFill>
            <a:srgbClr val="EDFFC4"/>
          </a:solidFill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000000"/>
                </a:solidFill>
                <a:cs typeface="ヒラギノ丸ゴ Pro W4"/>
              </a:rPr>
              <a:t>GW Office</a:t>
            </a:r>
            <a:endParaRPr kumimoji="1" lang="ja-JP" altLang="en-US" sz="1200" dirty="0">
              <a:solidFill>
                <a:srgbClr val="000000"/>
              </a:solidFill>
              <a:cs typeface="ヒラギノ丸ゴ Pro W4"/>
            </a:endParaRPr>
          </a:p>
        </p:txBody>
      </p:sp>
      <p:sp>
        <p:nvSpPr>
          <p:cNvPr id="30" name="タイトル 1"/>
          <p:cNvSpPr>
            <a:spLocks noGrp="1"/>
          </p:cNvSpPr>
          <p:nvPr>
            <p:ph type="title"/>
          </p:nvPr>
        </p:nvSpPr>
        <p:spPr>
          <a:xfrm>
            <a:off x="-155505" y="0"/>
            <a:ext cx="9408033" cy="1052736"/>
          </a:xfrm>
          <a:solidFill>
            <a:schemeClr val="bg1"/>
          </a:solidFill>
        </p:spPr>
        <p:txBody>
          <a:bodyPr/>
          <a:lstStyle/>
          <a:p>
            <a:r>
              <a:rPr kumimoji="1" lang="en-US" altLang="ja-JP" dirty="0" smtClean="0">
                <a:latin typeface="+mn-lt"/>
                <a:ea typeface="+mn-ea"/>
              </a:rPr>
              <a:t>Many </a:t>
            </a:r>
            <a:r>
              <a:rPr kumimoji="1" lang="en-US" altLang="ja-JP" dirty="0" smtClean="0">
                <a:latin typeface="+mn-lt"/>
                <a:ea typeface="+mn-ea"/>
              </a:rPr>
              <a:t>Experiments </a:t>
            </a:r>
            <a:r>
              <a:rPr kumimoji="1" lang="en-US" altLang="ja-JP" dirty="0" smtClean="0">
                <a:latin typeface="+mn-lt"/>
                <a:ea typeface="+mn-ea"/>
              </a:rPr>
              <a:t>in old Mine</a:t>
            </a:r>
            <a:endParaRPr kumimoji="1" lang="ja-JP" altLang="en-US" dirty="0">
              <a:latin typeface="+mn-lt"/>
              <a:ea typeface="+mn-ea"/>
            </a:endParaRP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13th, 2016</a:t>
            </a:r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JGW-G1605350 </a:t>
            </a:r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3</a:t>
            </a:fld>
            <a:endParaRPr lang="en-US"/>
          </a:p>
        </p:txBody>
      </p:sp>
      <p:cxnSp>
        <p:nvCxnSpPr>
          <p:cNvPr id="33" name="直線コネクタ 32"/>
          <p:cNvCxnSpPr/>
          <p:nvPr/>
        </p:nvCxnSpPr>
        <p:spPr>
          <a:xfrm>
            <a:off x="2668842" y="2113891"/>
            <a:ext cx="2181125" cy="3475349"/>
          </a:xfrm>
          <a:prstGeom prst="line">
            <a:avLst/>
          </a:prstGeom>
          <a:ln w="762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/>
          <p:cNvCxnSpPr/>
          <p:nvPr/>
        </p:nvCxnSpPr>
        <p:spPr>
          <a:xfrm rot="5400000">
            <a:off x="5441970" y="2757250"/>
            <a:ext cx="2181125" cy="3475349"/>
          </a:xfrm>
          <a:prstGeom prst="line">
            <a:avLst/>
          </a:prstGeom>
          <a:ln w="762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33"/>
          <p:cNvSpPr txBox="1">
            <a:spLocks noChangeArrowheads="1"/>
          </p:cNvSpPr>
          <p:nvPr/>
        </p:nvSpPr>
        <p:spPr bwMode="auto">
          <a:xfrm rot="3674564">
            <a:off x="2730522" y="4470459"/>
            <a:ext cx="10593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 smtClean="0">
                <a:solidFill>
                  <a:srgbClr val="FFFFFF"/>
                </a:solidFill>
                <a:cs typeface="ヒラギノ丸ゴ Pro W4"/>
              </a:rPr>
              <a:t>Route 41</a:t>
            </a:r>
            <a:endParaRPr lang="ja-JP" altLang="en-US" b="1" dirty="0">
              <a:solidFill>
                <a:srgbClr val="FFFFFF"/>
              </a:solidFill>
              <a:cs typeface="ヒラギノ丸ゴ Pro W4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5982534" y="2266392"/>
            <a:ext cx="1600769" cy="369332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FFFF"/>
                </a:solidFill>
                <a:cs typeface="ヒラギノ丸ゴ Pro W4"/>
              </a:rPr>
              <a:t>Mt. </a:t>
            </a:r>
            <a:r>
              <a:rPr lang="en-US" altLang="ja-JP" dirty="0" err="1" smtClean="0">
                <a:solidFill>
                  <a:srgbClr val="FFFFFF"/>
                </a:solidFill>
                <a:cs typeface="ヒラギノ丸ゴ Pro W4"/>
              </a:rPr>
              <a:t>Ikenoyama</a:t>
            </a:r>
            <a:endParaRPr kumimoji="1" lang="ja-JP" altLang="en-US" dirty="0">
              <a:solidFill>
                <a:srgbClr val="FFFFFF"/>
              </a:solidFill>
              <a:cs typeface="ヒラギノ丸ゴ Pro W4"/>
            </a:endParaRPr>
          </a:p>
        </p:txBody>
      </p:sp>
      <p:sp>
        <p:nvSpPr>
          <p:cNvPr id="45" name="二等辺三角形 44"/>
          <p:cNvSpPr/>
          <p:nvPr/>
        </p:nvSpPr>
        <p:spPr>
          <a:xfrm>
            <a:off x="6051178" y="2638411"/>
            <a:ext cx="250410" cy="227677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FF00"/>
              </a:solidFill>
            </a:endParaRPr>
          </a:p>
        </p:txBody>
      </p:sp>
      <p:cxnSp>
        <p:nvCxnSpPr>
          <p:cNvPr id="20" name="直線コネクタ 19"/>
          <p:cNvCxnSpPr/>
          <p:nvPr/>
        </p:nvCxnSpPr>
        <p:spPr>
          <a:xfrm>
            <a:off x="2154721" y="1052736"/>
            <a:ext cx="514121" cy="1061155"/>
          </a:xfrm>
          <a:prstGeom prst="line">
            <a:avLst/>
          </a:prstGeom>
          <a:ln w="38100">
            <a:solidFill>
              <a:srgbClr val="FFFFFF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/>
          <p:cNvSpPr txBox="1"/>
          <p:nvPr/>
        </p:nvSpPr>
        <p:spPr>
          <a:xfrm>
            <a:off x="2660815" y="1266125"/>
            <a:ext cx="1189749" cy="276999"/>
          </a:xfrm>
          <a:prstGeom prst="rect">
            <a:avLst/>
          </a:prstGeom>
          <a:solidFill>
            <a:srgbClr val="EDFFC4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prstClr val="black"/>
                </a:solidFill>
                <a:cs typeface="ヒラギノ丸ゴ Pro W4"/>
              </a:rPr>
              <a:t>Old mine tunnel</a:t>
            </a:r>
            <a:endParaRPr lang="ja-JP" altLang="en-US" sz="1200" dirty="0">
              <a:solidFill>
                <a:prstClr val="black"/>
              </a:solidFill>
              <a:cs typeface="ヒラギノ丸ゴ Pro W4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57200" y="2327885"/>
            <a:ext cx="1603023" cy="369332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ja-JP" dirty="0" err="1" smtClean="0">
                <a:solidFill>
                  <a:srgbClr val="FFFFFF"/>
                </a:solidFill>
                <a:cs typeface="ヒラギノ丸ゴ Pro W4"/>
              </a:rPr>
              <a:t>Mozumi</a:t>
            </a:r>
            <a:r>
              <a:rPr lang="en-US" altLang="ja-JP" dirty="0" smtClean="0">
                <a:solidFill>
                  <a:srgbClr val="FFFFFF"/>
                </a:solidFill>
                <a:cs typeface="ヒラギノ丸ゴ Pro W4"/>
              </a:rPr>
              <a:t> village</a:t>
            </a:r>
            <a:endParaRPr kumimoji="1" lang="ja-JP" altLang="en-US" dirty="0">
              <a:solidFill>
                <a:srgbClr val="FFFFFF"/>
              </a:solidFill>
              <a:cs typeface="ヒラギノ丸ゴ Pro W4"/>
            </a:endParaRPr>
          </a:p>
        </p:txBody>
      </p:sp>
    </p:spTree>
    <p:extLst>
      <p:ext uri="{BB962C8B-B14F-4D97-AF65-F5344CB8AC3E}">
        <p14:creationId xmlns:p14="http://schemas.microsoft.com/office/powerpoint/2010/main" val="2071004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8946" y="122548"/>
            <a:ext cx="5688573" cy="3199822"/>
          </a:xfrm>
          <a:prstGeom prst="rect">
            <a:avLst/>
          </a:prstGeom>
        </p:spPr>
      </p:pic>
      <p:sp>
        <p:nvSpPr>
          <p:cNvPr id="18" name="テキスト ボックス 17"/>
          <p:cNvSpPr txBox="1"/>
          <p:nvPr/>
        </p:nvSpPr>
        <p:spPr>
          <a:xfrm>
            <a:off x="6885690" y="122548"/>
            <a:ext cx="1629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>
                <a:solidFill>
                  <a:schemeClr val="bg1"/>
                </a:solidFill>
                <a:cs typeface="ヒラギノ丸ゴ Pro W4"/>
              </a:rPr>
              <a:t>Mozumi</a:t>
            </a:r>
            <a:r>
              <a:rPr kumimoji="1" lang="en-US" altLang="ja-JP" dirty="0" smtClean="0">
                <a:solidFill>
                  <a:schemeClr val="bg1"/>
                </a:solidFill>
                <a:cs typeface="ヒラギノ丸ゴ Pro W4"/>
              </a:rPr>
              <a:t> Village</a:t>
            </a:r>
            <a:endParaRPr kumimoji="1" lang="ja-JP" altLang="en-US" dirty="0">
              <a:solidFill>
                <a:schemeClr val="bg1"/>
              </a:solidFill>
              <a:cs typeface="ヒラギノ丸ゴ Pro W4"/>
            </a:endParaRPr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958" y="3487922"/>
            <a:ext cx="5191103" cy="2919996"/>
          </a:xfrm>
          <a:prstGeom prst="rect">
            <a:avLst/>
          </a:prstGeom>
        </p:spPr>
      </p:pic>
      <p:sp>
        <p:nvSpPr>
          <p:cNvPr id="20" name="テキスト ボックス 19"/>
          <p:cNvSpPr txBox="1"/>
          <p:nvPr/>
        </p:nvSpPr>
        <p:spPr>
          <a:xfrm>
            <a:off x="737633" y="3678293"/>
            <a:ext cx="1573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>
                <a:solidFill>
                  <a:schemeClr val="bg1"/>
                </a:solidFill>
                <a:cs typeface="ヒラギノ丸ゴ Pro W4"/>
              </a:rPr>
              <a:t>Kamioka</a:t>
            </a:r>
            <a:r>
              <a:rPr kumimoji="1" lang="en-US" altLang="ja-JP" dirty="0" smtClean="0">
                <a:solidFill>
                  <a:schemeClr val="bg1"/>
                </a:solidFill>
                <a:cs typeface="ヒラギノ丸ゴ Pro W4"/>
              </a:rPr>
              <a:t> Town</a:t>
            </a:r>
            <a:endParaRPr kumimoji="1" lang="ja-JP" altLang="en-US" dirty="0">
              <a:solidFill>
                <a:schemeClr val="bg1"/>
              </a:solidFill>
              <a:cs typeface="ヒラギノ丸ゴ Pro W4"/>
            </a:endParaRPr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149637" y="728009"/>
            <a:ext cx="2974563" cy="1543357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kumimoji="1" lang="en-US" altLang="ja-JP" dirty="0" smtClean="0"/>
              <a:t>Views of</a:t>
            </a:r>
            <a:br>
              <a:rPr kumimoji="1" lang="en-US" altLang="ja-JP" dirty="0" smtClean="0"/>
            </a:br>
            <a:r>
              <a:rPr lang="en-US" altLang="ja-JP" dirty="0" err="1" smtClean="0"/>
              <a:t>Kamioka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13th, 2016</a:t>
            </a:r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JGW-G1605350 </a:t>
            </a:r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0" name="図 9" descr="IMG_007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3430688"/>
            <a:ext cx="2359254" cy="3145672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6314565" y="5412212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chemeClr val="bg1"/>
                </a:solidFill>
                <a:cs typeface="ヒラギノ丸ゴ Pro W4"/>
              </a:rPr>
              <a:t>Winter</a:t>
            </a:r>
            <a:endParaRPr lang="ja-JP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934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テキスト ボックス 16"/>
          <p:cNvSpPr txBox="1"/>
          <p:nvPr/>
        </p:nvSpPr>
        <p:spPr>
          <a:xfrm>
            <a:off x="4759490" y="1478471"/>
            <a:ext cx="1448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chemeClr val="bg1"/>
                </a:solidFill>
              </a:rPr>
              <a:t>X</a:t>
            </a:r>
            <a:r>
              <a:rPr kumimoji="1" lang="en-US" altLang="ja-JP" dirty="0" smtClean="0">
                <a:solidFill>
                  <a:schemeClr val="bg1"/>
                </a:solidFill>
              </a:rPr>
              <a:t> arm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41946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Features of KAGRA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0886" y="1264308"/>
            <a:ext cx="3631754" cy="631449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altLang="ja-JP" sz="2800" dirty="0" smtClean="0">
                <a:solidFill>
                  <a:srgbClr val="FFFF00"/>
                </a:solidFill>
              </a:rPr>
              <a:t>Underground</a:t>
            </a:r>
            <a:r>
              <a:rPr lang="ja-JP" altLang="en-US" sz="2800" dirty="0" smtClean="0"/>
              <a:t>・</a:t>
            </a:r>
            <a:r>
              <a:rPr lang="en-US" altLang="ja-JP" sz="2800" dirty="0" smtClean="0">
                <a:solidFill>
                  <a:srgbClr val="4FDCFF"/>
                </a:solidFill>
              </a:rPr>
              <a:t>Cryogenic</a:t>
            </a:r>
            <a:endParaRPr kumimoji="1" lang="ja-JP" altLang="en-US" sz="2800" dirty="0">
              <a:solidFill>
                <a:srgbClr val="4FDCFF"/>
              </a:solidFill>
            </a:endParaRPr>
          </a:p>
        </p:txBody>
      </p:sp>
      <p:sp>
        <p:nvSpPr>
          <p:cNvPr id="8" name="日付プレースホルダー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13th, 2016</a:t>
            </a:r>
            <a:endParaRPr lang="en-US"/>
          </a:p>
        </p:txBody>
      </p:sp>
      <p:sp>
        <p:nvSpPr>
          <p:cNvPr id="9" name="フッター プレースホルダー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JGW-G1605350 </a:t>
            </a:r>
            <a:endParaRPr lang="en-US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59" y="1276750"/>
            <a:ext cx="2540327" cy="1905245"/>
          </a:xfrm>
          <a:prstGeom prst="rect">
            <a:avLst/>
          </a:prstGeom>
        </p:spPr>
      </p:pic>
      <p:pic>
        <p:nvPicPr>
          <p:cNvPr id="4" name="図 3" descr="Screen Shot 2016-06-15 at 16.13.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3255469"/>
            <a:ext cx="4420565" cy="3158843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220559" y="996318"/>
            <a:ext cx="838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Entrance</a:t>
            </a:r>
            <a:endParaRPr kumimoji="1" lang="ja-JP" altLang="en-US" sz="14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979696" y="3003612"/>
            <a:ext cx="2209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Plot by A </a:t>
            </a:r>
            <a:r>
              <a:rPr kumimoji="1" lang="en-US" altLang="ja-JP" sz="1200" dirty="0" err="1" smtClean="0"/>
              <a:t>Shoda</a:t>
            </a:r>
            <a:r>
              <a:rPr kumimoji="1" lang="en-US" altLang="ja-JP" sz="1200" dirty="0" smtClean="0"/>
              <a:t>, JGW-G1605219</a:t>
            </a:r>
            <a:endParaRPr kumimoji="1" lang="ja-JP" altLang="en-US" sz="1200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875320" y="4978857"/>
            <a:ext cx="6976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KAGRA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Tunnel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407982" y="6048299"/>
            <a:ext cx="204665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 smtClean="0"/>
              <a:t>Photo by </a:t>
            </a:r>
            <a:r>
              <a:rPr kumimoji="1" lang="en-US" altLang="ja-JP" sz="1050" dirty="0" err="1" smtClean="0"/>
              <a:t>Tomaru</a:t>
            </a:r>
            <a:r>
              <a:rPr kumimoji="1" lang="en-US" altLang="ja-JP" sz="1050" dirty="0" smtClean="0"/>
              <a:t>, JGW-G1605303</a:t>
            </a:r>
            <a:endParaRPr kumimoji="1" lang="ja-JP" altLang="en-US" sz="1050" dirty="0"/>
          </a:p>
        </p:txBody>
      </p:sp>
      <p:pic>
        <p:nvPicPr>
          <p:cNvPr id="12" name="図 11" descr="Screen Shot 2016-06-25 at 10.10.5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448" y="1973708"/>
            <a:ext cx="2444446" cy="4059782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6392640" y="1634369"/>
            <a:ext cx="20326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 smtClean="0"/>
              <a:t>Cryo</a:t>
            </a:r>
            <a:r>
              <a:rPr lang="en-US" altLang="ja-JP" sz="1400" dirty="0" smtClean="0"/>
              <a:t>-payload (prototype)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097693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KAGRA Schedule</a:t>
            </a:r>
            <a:endParaRPr kumimoji="1" lang="ja-JP" altLang="en-US" dirty="0"/>
          </a:p>
        </p:txBody>
      </p:sp>
      <p:sp>
        <p:nvSpPr>
          <p:cNvPr id="17" name="日付プレースホルダー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13th, 2016</a:t>
            </a:r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19" name="スライド番号プレースホルダー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11657"/>
              </p:ext>
            </p:extLst>
          </p:nvPr>
        </p:nvGraphicFramePr>
        <p:xfrm>
          <a:off x="847725" y="1885514"/>
          <a:ext cx="7454900" cy="3217862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519720"/>
                <a:gridCol w="651980"/>
                <a:gridCol w="685800"/>
                <a:gridCol w="673100"/>
                <a:gridCol w="660400"/>
                <a:gridCol w="647700"/>
                <a:gridCol w="647700"/>
                <a:gridCol w="647700"/>
                <a:gridCol w="660400"/>
                <a:gridCol w="660400"/>
              </a:tblGrid>
              <a:tr h="360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2010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2011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2012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2013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2014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2015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2016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2017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2018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63000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Project Start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Tunnel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83142">
                <a:tc>
                  <a:txBody>
                    <a:bodyPr/>
                    <a:lstStyle/>
                    <a:p>
                      <a:r>
                        <a:rPr kumimoji="1" lang="en-US" altLang="ja-JP" b="1" dirty="0" err="1" smtClean="0">
                          <a:solidFill>
                            <a:srgbClr val="FF00FF"/>
                          </a:solidFill>
                        </a:rPr>
                        <a:t>iKAGRA</a:t>
                      </a:r>
                      <a:endParaRPr kumimoji="1" lang="ja-JP" altLang="en-US" b="1" dirty="0">
                        <a:solidFill>
                          <a:srgbClr val="FF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60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 err="1" smtClean="0">
                          <a:solidFill>
                            <a:srgbClr val="00FF00"/>
                          </a:solidFill>
                        </a:rPr>
                        <a:t>bKAGRA</a:t>
                      </a:r>
                      <a:endParaRPr kumimoji="1" lang="ja-JP" altLang="en-US" b="1" dirty="0">
                        <a:solidFill>
                          <a:srgbClr val="00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60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Operation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右矢印 4"/>
          <p:cNvSpPr/>
          <p:nvPr/>
        </p:nvSpPr>
        <p:spPr>
          <a:xfrm>
            <a:off x="2640012" y="2436376"/>
            <a:ext cx="965200" cy="330200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3706812" y="2976126"/>
            <a:ext cx="1333500" cy="190500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2640012" y="3376176"/>
            <a:ext cx="3802608" cy="207516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6475412" y="3731776"/>
            <a:ext cx="152400" cy="190500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6627812" y="4074676"/>
            <a:ext cx="698500" cy="190500"/>
          </a:xfrm>
          <a:prstGeom prst="rect">
            <a:avLst/>
          </a:prstGeom>
          <a:solidFill>
            <a:srgbClr val="008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>
            <a:off x="7326312" y="4468376"/>
            <a:ext cx="571500" cy="190500"/>
          </a:xfrm>
          <a:prstGeom prst="rect">
            <a:avLst/>
          </a:prstGeom>
          <a:solidFill>
            <a:srgbClr val="008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7923212" y="4823976"/>
            <a:ext cx="379413" cy="1905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345896" y="3654544"/>
            <a:ext cx="10643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err="1" smtClean="0">
                <a:solidFill>
                  <a:schemeClr val="bg1"/>
                </a:solidFill>
              </a:rPr>
              <a:t>iKAGRA</a:t>
            </a:r>
            <a:r>
              <a:rPr lang="en-US" altLang="ja-JP" sz="1400" dirty="0">
                <a:solidFill>
                  <a:schemeClr val="bg1"/>
                </a:solidFill>
              </a:rPr>
              <a:t> </a:t>
            </a:r>
            <a:r>
              <a:rPr lang="en-US" altLang="ja-JP" sz="1400" dirty="0" smtClean="0">
                <a:solidFill>
                  <a:schemeClr val="bg1"/>
                </a:solidFill>
              </a:rPr>
              <a:t>Run</a:t>
            </a:r>
            <a:endParaRPr kumimoji="1" lang="ja-JP" altLang="en-US" sz="1400" dirty="0">
              <a:solidFill>
                <a:schemeClr val="bg1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705588" y="4023876"/>
            <a:ext cx="17532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chemeClr val="bg1"/>
                </a:solidFill>
              </a:rPr>
              <a:t>Large SUS installation</a:t>
            </a:r>
            <a:endParaRPr kumimoji="1" lang="ja-JP" altLang="en-US" sz="1400" dirty="0">
              <a:solidFill>
                <a:schemeClr val="bg1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6105475" y="4404876"/>
            <a:ext cx="1330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chemeClr val="bg1"/>
                </a:solidFill>
              </a:rPr>
              <a:t>Cryogenic prep.</a:t>
            </a:r>
            <a:endParaRPr kumimoji="1" lang="ja-JP" altLang="en-US" sz="1400" dirty="0">
              <a:solidFill>
                <a:schemeClr val="bg1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661328" y="4741030"/>
            <a:ext cx="11960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chemeClr val="bg1"/>
                </a:solidFill>
              </a:rPr>
              <a:t>Cryogenic run</a:t>
            </a:r>
            <a:endParaRPr kumimoji="1" lang="ja-JP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762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kumimoji="1" lang="en-US" altLang="ja-JP" dirty="0" err="1" smtClean="0">
                <a:solidFill>
                  <a:srgbClr val="FF00FF"/>
                </a:solidFill>
              </a:rPr>
              <a:t>iKAGRA</a:t>
            </a:r>
            <a:r>
              <a:rPr kumimoji="1" lang="en-US" altLang="ja-JP" dirty="0" smtClean="0"/>
              <a:t>                      </a:t>
            </a:r>
            <a:r>
              <a:rPr kumimoji="1" lang="en-US" altLang="ja-JP" dirty="0" err="1" smtClean="0">
                <a:solidFill>
                  <a:srgbClr val="00FF00"/>
                </a:solidFill>
              </a:rPr>
              <a:t>bKAGRA</a:t>
            </a:r>
            <a:endParaRPr kumimoji="1" lang="ja-JP" altLang="en-US" dirty="0">
              <a:solidFill>
                <a:srgbClr val="00FF00"/>
              </a:solidFill>
            </a:endParaRP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4238661"/>
            <a:ext cx="3961725" cy="1969066"/>
          </a:xfrm>
        </p:spPr>
        <p:txBody>
          <a:bodyPr>
            <a:normAutofit/>
          </a:bodyPr>
          <a:lstStyle/>
          <a:p>
            <a:pPr marL="514350" indent="-457200"/>
            <a:r>
              <a:rPr lang="en-US" altLang="ja-JP" sz="2400" dirty="0" smtClean="0"/>
              <a:t>Simple MI</a:t>
            </a:r>
          </a:p>
          <a:p>
            <a:pPr marL="514350" indent="-457200"/>
            <a:r>
              <a:rPr lang="en-US" altLang="ja-JP" sz="2400" dirty="0" smtClean="0"/>
              <a:t>Room Temperature</a:t>
            </a:r>
          </a:p>
          <a:p>
            <a:pPr marL="514350" indent="-457200"/>
            <a:r>
              <a:rPr lang="en-US" altLang="ja-JP" sz="2400" dirty="0" smtClean="0"/>
              <a:t>Simpler suspensions</a:t>
            </a:r>
          </a:p>
          <a:p>
            <a:pPr marL="514350" indent="-457200"/>
            <a:r>
              <a:rPr lang="en-US" altLang="ja-JP" sz="2400" dirty="0" smtClean="0"/>
              <a:t>To obtain experiences</a:t>
            </a: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0829" y="1203158"/>
            <a:ext cx="2837961" cy="2227431"/>
          </a:xfrm>
          <a:prstGeom prst="rect">
            <a:avLst/>
          </a:prstGeom>
        </p:spPr>
      </p:pic>
      <p:sp>
        <p:nvSpPr>
          <p:cNvPr id="11" name="コンテンツ プレースホルダー 2"/>
          <p:cNvSpPr txBox="1">
            <a:spLocks/>
          </p:cNvSpPr>
          <p:nvPr/>
        </p:nvSpPr>
        <p:spPr>
          <a:xfrm>
            <a:off x="5182276" y="4285029"/>
            <a:ext cx="3629658" cy="20468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Full configuration</a:t>
            </a:r>
          </a:p>
          <a:p>
            <a:r>
              <a:rPr lang="en-US" altLang="ja-JP" sz="2400" dirty="0" smtClean="0"/>
              <a:t>Large suspensions</a:t>
            </a:r>
          </a:p>
          <a:p>
            <a:r>
              <a:rPr lang="en-US" altLang="ja-JP" sz="2400" dirty="0" smtClean="0"/>
              <a:t>Cryogenic</a:t>
            </a:r>
          </a:p>
          <a:p>
            <a:r>
              <a:rPr lang="en-US" altLang="ja-JP" sz="2400" dirty="0" smtClean="0"/>
              <a:t>To start GW astronomy</a:t>
            </a:r>
          </a:p>
        </p:txBody>
      </p:sp>
      <p:pic>
        <p:nvPicPr>
          <p:cNvPr id="12" name="図 11" descr="simpleMI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3" y="1335379"/>
            <a:ext cx="3192179" cy="2095210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1075574" y="3715441"/>
            <a:ext cx="2334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FY 2010 - 2015</a:t>
            </a:r>
            <a:endParaRPr kumimoji="1" lang="ja-JP" altLang="en-US" sz="28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956154" y="3761809"/>
            <a:ext cx="1909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FY 2016 - 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18921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kumimoji="1" lang="en-US" altLang="ja-JP" dirty="0" err="1" smtClean="0">
                <a:solidFill>
                  <a:srgbClr val="FF00FF"/>
                </a:solidFill>
              </a:rPr>
              <a:t>iKAGRA</a:t>
            </a:r>
            <a:r>
              <a:rPr kumimoji="1" lang="en-US" altLang="ja-JP" dirty="0" smtClean="0"/>
              <a:t>                      </a:t>
            </a:r>
            <a:r>
              <a:rPr kumimoji="1" lang="en-US" altLang="ja-JP" dirty="0" err="1" smtClean="0">
                <a:solidFill>
                  <a:srgbClr val="00FF00"/>
                </a:solidFill>
              </a:rPr>
              <a:t>bKAGRA</a:t>
            </a:r>
            <a:endParaRPr kumimoji="1" lang="ja-JP" altLang="en-US" dirty="0">
              <a:solidFill>
                <a:srgbClr val="00FF00"/>
              </a:solidFill>
            </a:endParaRP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July 13th, 2016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JGW-G1605350 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E697-4A71-884D-80DE-C4AE36C45186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4238661"/>
            <a:ext cx="3961725" cy="1969066"/>
          </a:xfrm>
        </p:spPr>
        <p:txBody>
          <a:bodyPr>
            <a:normAutofit/>
          </a:bodyPr>
          <a:lstStyle/>
          <a:p>
            <a:pPr marL="514350" indent="-457200"/>
            <a:r>
              <a:rPr lang="en-US" altLang="ja-JP" sz="2400" dirty="0" smtClean="0"/>
              <a:t>Simple MI</a:t>
            </a:r>
          </a:p>
          <a:p>
            <a:pPr marL="514350" indent="-457200"/>
            <a:r>
              <a:rPr lang="en-US" altLang="ja-JP" sz="2400" dirty="0" smtClean="0"/>
              <a:t>Room Temperature</a:t>
            </a:r>
          </a:p>
          <a:p>
            <a:pPr marL="514350" indent="-457200"/>
            <a:r>
              <a:rPr lang="en-US" altLang="ja-JP" sz="2400" dirty="0" smtClean="0"/>
              <a:t>Simpler suspensions</a:t>
            </a:r>
          </a:p>
          <a:p>
            <a:pPr marL="514350" indent="-457200"/>
            <a:r>
              <a:rPr lang="en-US" altLang="ja-JP" sz="2400" dirty="0" smtClean="0"/>
              <a:t>To obtain experiences</a:t>
            </a: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0829" y="1203158"/>
            <a:ext cx="2837961" cy="2227431"/>
          </a:xfrm>
          <a:prstGeom prst="rect">
            <a:avLst/>
          </a:prstGeom>
        </p:spPr>
      </p:pic>
      <p:sp>
        <p:nvSpPr>
          <p:cNvPr id="11" name="コンテンツ プレースホルダー 2"/>
          <p:cNvSpPr txBox="1">
            <a:spLocks/>
          </p:cNvSpPr>
          <p:nvPr/>
        </p:nvSpPr>
        <p:spPr>
          <a:xfrm>
            <a:off x="5182276" y="4285029"/>
            <a:ext cx="3629658" cy="20468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Full configuration</a:t>
            </a:r>
          </a:p>
          <a:p>
            <a:r>
              <a:rPr lang="en-US" altLang="ja-JP" sz="2400" dirty="0" smtClean="0"/>
              <a:t>Large suspensions</a:t>
            </a:r>
          </a:p>
          <a:p>
            <a:r>
              <a:rPr lang="en-US" altLang="ja-JP" sz="2400" dirty="0" smtClean="0"/>
              <a:t>Cryogenic</a:t>
            </a:r>
          </a:p>
          <a:p>
            <a:r>
              <a:rPr lang="en-US" altLang="ja-JP" sz="2400" dirty="0" smtClean="0"/>
              <a:t>To start GW astronomy</a:t>
            </a:r>
          </a:p>
        </p:txBody>
      </p:sp>
      <p:pic>
        <p:nvPicPr>
          <p:cNvPr id="12" name="図 11" descr="simpleMI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3" y="1335379"/>
            <a:ext cx="3192179" cy="2095210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1075574" y="3715441"/>
            <a:ext cx="2334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FY 2010 - 2015</a:t>
            </a:r>
            <a:endParaRPr kumimoji="1" lang="ja-JP" altLang="en-US" sz="28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956154" y="3761809"/>
            <a:ext cx="1909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FY 2016 - </a:t>
            </a:r>
            <a:endParaRPr kumimoji="1" lang="ja-JP" altLang="en-US" sz="2800" dirty="0"/>
          </a:p>
        </p:txBody>
      </p:sp>
      <p:sp>
        <p:nvSpPr>
          <p:cNvPr id="3" name="角丸四角形 2"/>
          <p:cNvSpPr/>
          <p:nvPr/>
        </p:nvSpPr>
        <p:spPr>
          <a:xfrm>
            <a:off x="336927" y="207327"/>
            <a:ext cx="4238248" cy="6149023"/>
          </a:xfrm>
          <a:prstGeom prst="roundRect">
            <a:avLst/>
          </a:prstGeom>
          <a:noFill/>
          <a:ln>
            <a:solidFill>
              <a:srgbClr val="FF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9712493"/>
      </p:ext>
    </p:extLst>
  </p:cSld>
  <p:clrMapOvr>
    <a:masterClrMapping/>
  </p:clrMapOvr>
</p:sld>
</file>

<file path=ppt/theme/theme1.xml><?xml version="1.0" encoding="utf-8"?>
<a:theme xmlns:a="http://schemas.openxmlformats.org/drawingml/2006/main" name="黒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1676</TotalTime>
  <Words>1633</Words>
  <Application>Microsoft Macintosh PowerPoint</Application>
  <PresentationFormat>画面に合わせる (4:3)</PresentationFormat>
  <Paragraphs>471</Paragraphs>
  <Slides>30</Slides>
  <Notes>10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30</vt:i4>
      </vt:variant>
    </vt:vector>
  </HeadingPairs>
  <TitlesOfParts>
    <vt:vector size="31" baseType="lpstr">
      <vt:lpstr>黒</vt:lpstr>
      <vt:lpstr>First Test Operation of Underground Gravitational-Wave Detector, iKAGRA, and Future Plans</vt:lpstr>
      <vt:lpstr>Contents</vt:lpstr>
      <vt:lpstr>KAGRA site – Gifu Prefecture, Japan</vt:lpstr>
      <vt:lpstr>Many Experiments in old Mine</vt:lpstr>
      <vt:lpstr>Views of Kamioka</vt:lpstr>
      <vt:lpstr>Features of KAGRA</vt:lpstr>
      <vt:lpstr>KAGRA Schedule</vt:lpstr>
      <vt:lpstr>iKAGRA                      bKAGRA</vt:lpstr>
      <vt:lpstr>iKAGRA                      bKAGRA</vt:lpstr>
      <vt:lpstr>iKAGRA Configuration: A Simple Michelson IFO</vt:lpstr>
      <vt:lpstr>PowerPoint プレゼンテーション</vt:lpstr>
      <vt:lpstr>How IFO Integration Went</vt:lpstr>
      <vt:lpstr>iKAGRA Progress at a Glance</vt:lpstr>
      <vt:lpstr>PowerPoint プレゼンテーション</vt:lpstr>
      <vt:lpstr>Duty Factors</vt:lpstr>
      <vt:lpstr>Data Analysis and Management</vt:lpstr>
      <vt:lpstr>iKAGRA Summary</vt:lpstr>
      <vt:lpstr>bKAGRA Plans</vt:lpstr>
      <vt:lpstr>bKAGRA phase 1</vt:lpstr>
      <vt:lpstr>Budget Situation</vt:lpstr>
      <vt:lpstr>End (without summary)   Acknowledgement:</vt:lpstr>
      <vt:lpstr>Backup</vt:lpstr>
      <vt:lpstr>PowerPoint プレゼンテーション</vt:lpstr>
      <vt:lpstr>PowerPoint プレゼンテーション</vt:lpstr>
      <vt:lpstr>PowerPoint プレゼンテーション</vt:lpstr>
      <vt:lpstr>History of iKAGRA Downgrade</vt:lpstr>
      <vt:lpstr>Sensitivity</vt:lpstr>
      <vt:lpstr>bKAGRAの目標</vt:lpstr>
      <vt:lpstr>PowerPoint プレゼンテーション</vt:lpstr>
      <vt:lpstr>PowerPoint プレゼンテーション</vt:lpstr>
    </vt:vector>
  </TitlesOfParts>
  <Company>Louisiana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Lessons learned from iKAGRA</dc:title>
  <dc:creator>Keiko Kokeyama</dc:creator>
  <cp:lastModifiedBy>Keiko Kokeyama</cp:lastModifiedBy>
  <cp:revision>168</cp:revision>
  <cp:lastPrinted>2016-07-05T05:51:29Z</cp:lastPrinted>
  <dcterms:created xsi:type="dcterms:W3CDTF">2016-06-16T09:29:33Z</dcterms:created>
  <dcterms:modified xsi:type="dcterms:W3CDTF">2016-07-13T07:13:12Z</dcterms:modified>
</cp:coreProperties>
</file>