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0"/>
  </p:notesMasterIdLst>
  <p:sldIdLst>
    <p:sldId id="256" r:id="rId2"/>
    <p:sldId id="333" r:id="rId3"/>
    <p:sldId id="334" r:id="rId4"/>
    <p:sldId id="359" r:id="rId5"/>
    <p:sldId id="335" r:id="rId6"/>
    <p:sldId id="336" r:id="rId7"/>
    <p:sldId id="338" r:id="rId8"/>
    <p:sldId id="339" r:id="rId9"/>
    <p:sldId id="299" r:id="rId10"/>
    <p:sldId id="302" r:id="rId11"/>
    <p:sldId id="340" r:id="rId12"/>
    <p:sldId id="303" r:id="rId13"/>
    <p:sldId id="341" r:id="rId14"/>
    <p:sldId id="306" r:id="rId15"/>
    <p:sldId id="307" r:id="rId16"/>
    <p:sldId id="309" r:id="rId17"/>
    <p:sldId id="310" r:id="rId18"/>
    <p:sldId id="314" r:id="rId19"/>
    <p:sldId id="315" r:id="rId20"/>
    <p:sldId id="316" r:id="rId21"/>
    <p:sldId id="317" r:id="rId22"/>
    <p:sldId id="319" r:id="rId23"/>
    <p:sldId id="320" r:id="rId24"/>
    <p:sldId id="329" r:id="rId25"/>
    <p:sldId id="322" r:id="rId26"/>
    <p:sldId id="324" r:id="rId27"/>
    <p:sldId id="367" r:id="rId28"/>
    <p:sldId id="366" r:id="rId2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67" d="100"/>
          <a:sy n="67" d="100"/>
        </p:scale>
        <p:origin x="-148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notesMaster" Target="notesMasters/notesMaster1.xml"/><Relationship Id="rId31" Type="http://schemas.openxmlformats.org/officeDocument/2006/relationships/printerSettings" Target="printerSettings/printerSettings1.bin"/><Relationship Id="rId32" Type="http://schemas.openxmlformats.org/officeDocument/2006/relationships/presProps" Target="pres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viewProps" Target="viewProps.xml"/><Relationship Id="rId34" Type="http://schemas.openxmlformats.org/officeDocument/2006/relationships/theme" Target="theme/theme1.xml"/><Relationship Id="rId3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9787F2-344F-FD43-80C0-5556B704886B}" type="datetimeFigureOut">
              <a:rPr lang="en-US" smtClean="0"/>
              <a:t>7/9/16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083C09-8395-0843-996E-EF10509C29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9296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4F6C9-4DD5-9445-9EC2-19ABDED0A524}" type="datetimeFigureOut">
              <a:rPr lang="en-US" smtClean="0"/>
              <a:t>7/9/16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2BD21-DA54-5641-A0DB-51FB47CF9D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421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4F6C9-4DD5-9445-9EC2-19ABDED0A524}" type="datetimeFigureOut">
              <a:rPr lang="en-US" smtClean="0"/>
              <a:t>7/9/16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2BD21-DA54-5641-A0DB-51FB47CF9D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28167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4F6C9-4DD5-9445-9EC2-19ABDED0A524}" type="datetimeFigureOut">
              <a:rPr lang="en-US" smtClean="0"/>
              <a:t>7/9/16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2BD21-DA54-5641-A0DB-51FB47CF9D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608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4F6C9-4DD5-9445-9EC2-19ABDED0A524}" type="datetimeFigureOut">
              <a:rPr lang="en-US" smtClean="0"/>
              <a:t>7/9/16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2BD21-DA54-5641-A0DB-51FB47CF9D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4849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4F6C9-4DD5-9445-9EC2-19ABDED0A524}" type="datetimeFigureOut">
              <a:rPr lang="en-US" smtClean="0"/>
              <a:t>7/9/16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2BD21-DA54-5641-A0DB-51FB47CF9D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3262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4F6C9-4DD5-9445-9EC2-19ABDED0A524}" type="datetimeFigureOut">
              <a:rPr lang="en-US" smtClean="0"/>
              <a:t>7/9/16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2BD21-DA54-5641-A0DB-51FB47CF9D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67501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4F6C9-4DD5-9445-9EC2-19ABDED0A524}" type="datetimeFigureOut">
              <a:rPr lang="en-US" smtClean="0"/>
              <a:t>7/9/16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2BD21-DA54-5641-A0DB-51FB47CF9D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4551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4F6C9-4DD5-9445-9EC2-19ABDED0A524}" type="datetimeFigureOut">
              <a:rPr lang="en-US" smtClean="0"/>
              <a:t>7/9/16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2BD21-DA54-5641-A0DB-51FB47CF9D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3163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4F6C9-4DD5-9445-9EC2-19ABDED0A524}" type="datetimeFigureOut">
              <a:rPr lang="en-US" smtClean="0"/>
              <a:t>7/9/16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2BD21-DA54-5641-A0DB-51FB47CF9D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2868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4F6C9-4DD5-9445-9EC2-19ABDED0A524}" type="datetimeFigureOut">
              <a:rPr lang="en-US" smtClean="0"/>
              <a:t>7/9/16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2BD21-DA54-5641-A0DB-51FB47CF9D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8948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C4F6C9-4DD5-9445-9EC2-19ABDED0A524}" type="datetimeFigureOut">
              <a:rPr lang="en-US" smtClean="0"/>
              <a:t>7/9/16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2BD21-DA54-5641-A0DB-51FB47CF9D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6982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C4F6C9-4DD5-9445-9EC2-19ABDED0A524}" type="datetimeFigureOut">
              <a:rPr lang="en-US" smtClean="0"/>
              <a:t>7/9/16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D2BD21-DA54-5641-A0DB-51FB47CF9D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4222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4" Type="http://schemas.openxmlformats.org/officeDocument/2006/relationships/image" Target="../media/image10.em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4" Type="http://schemas.openxmlformats.org/officeDocument/2006/relationships/image" Target="../media/image15.emf"/><Relationship Id="rId5" Type="http://schemas.openxmlformats.org/officeDocument/2006/relationships/image" Target="../media/image16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4" Type="http://schemas.openxmlformats.org/officeDocument/2006/relationships/image" Target="../media/image16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emf"/><Relationship Id="rId3" Type="http://schemas.openxmlformats.org/officeDocument/2006/relationships/image" Target="../media/image22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4" Type="http://schemas.openxmlformats.org/officeDocument/2006/relationships/image" Target="../media/image25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3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6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4" Type="http://schemas.openxmlformats.org/officeDocument/2006/relationships/image" Target="../media/image29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7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7.png"/><Relationship Id="rId3" Type="http://schemas.openxmlformats.org/officeDocument/2006/relationships/image" Target="../media/image26.e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4" Type="http://schemas.openxmlformats.org/officeDocument/2006/relationships/image" Target="../media/image32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0.e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e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emf"/><Relationship Id="rId5" Type="http://schemas.openxmlformats.org/officeDocument/2006/relationships/image" Target="../media/image4.png"/><Relationship Id="rId6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32650"/>
            <a:ext cx="7324613" cy="764599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Quantu</a:t>
            </a:r>
            <a:r>
              <a:rPr lang="en-US" dirty="0" smtClean="0">
                <a:solidFill>
                  <a:srgbClr val="800000"/>
                </a:solidFill>
              </a:rPr>
              <a:t>m Mechanical Models </a:t>
            </a:r>
            <a:br>
              <a:rPr lang="en-US" dirty="0" smtClean="0">
                <a:solidFill>
                  <a:srgbClr val="800000"/>
                </a:solidFill>
              </a:rPr>
            </a:br>
            <a:r>
              <a:rPr lang="en-US" dirty="0" smtClean="0">
                <a:solidFill>
                  <a:srgbClr val="800000"/>
                </a:solidFill>
              </a:rPr>
              <a:t>for </a:t>
            </a:r>
            <a:br>
              <a:rPr lang="en-US" dirty="0" smtClean="0">
                <a:solidFill>
                  <a:srgbClr val="800000"/>
                </a:solidFill>
              </a:rPr>
            </a:br>
            <a:r>
              <a:rPr lang="en-US" dirty="0" smtClean="0">
                <a:solidFill>
                  <a:srgbClr val="800000"/>
                </a:solidFill>
              </a:rPr>
              <a:t>Near </a:t>
            </a:r>
            <a:r>
              <a:rPr lang="en-US" dirty="0" err="1" smtClean="0">
                <a:solidFill>
                  <a:srgbClr val="800000"/>
                </a:solidFill>
              </a:rPr>
              <a:t>Extremal</a:t>
            </a:r>
            <a:r>
              <a:rPr lang="en-US" dirty="0" smtClean="0">
                <a:solidFill>
                  <a:srgbClr val="800000"/>
                </a:solidFill>
              </a:rPr>
              <a:t> Black Holes </a:t>
            </a:r>
            <a:r>
              <a:rPr lang="en-US" sz="3600" dirty="0" smtClean="0">
                <a:solidFill>
                  <a:srgbClr val="800000"/>
                </a:solidFill>
              </a:rPr>
              <a:t> 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923508"/>
            <a:ext cx="6166654" cy="2987297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Juan Maldacena </a:t>
            </a:r>
          </a:p>
          <a:p>
            <a:endParaRPr lang="en-US" dirty="0">
              <a:solidFill>
                <a:srgbClr val="0000FF"/>
              </a:solidFill>
            </a:endParaRPr>
          </a:p>
          <a:p>
            <a:r>
              <a:rPr lang="en-US" sz="2800" dirty="0" smtClean="0">
                <a:solidFill>
                  <a:srgbClr val="008000"/>
                </a:solidFill>
              </a:rPr>
              <a:t>Institute for Advanced Study</a:t>
            </a:r>
          </a:p>
          <a:p>
            <a:endParaRPr lang="en-US" sz="2800" dirty="0">
              <a:solidFill>
                <a:srgbClr val="008000"/>
              </a:solidFill>
            </a:endParaRPr>
          </a:p>
          <a:p>
            <a:r>
              <a:rPr lang="en-US" sz="2800" dirty="0" smtClean="0">
                <a:solidFill>
                  <a:srgbClr val="660066"/>
                </a:solidFill>
              </a:rPr>
              <a:t>GR 21</a:t>
            </a:r>
            <a:endParaRPr lang="en-US" sz="2800" dirty="0" smtClean="0">
              <a:solidFill>
                <a:srgbClr val="660066"/>
              </a:solidFill>
            </a:endParaRPr>
          </a:p>
          <a:p>
            <a:r>
              <a:rPr lang="en-US" sz="2000" dirty="0" smtClean="0">
                <a:solidFill>
                  <a:srgbClr val="CCFFCC"/>
                </a:solidFill>
              </a:rPr>
              <a:t>July 2016</a:t>
            </a:r>
            <a:endParaRPr lang="en-US" sz="2000" dirty="0">
              <a:solidFill>
                <a:srgbClr val="CCFF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80717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9172553" cy="1143000"/>
          </a:xfrm>
        </p:spPr>
        <p:txBody>
          <a:bodyPr>
            <a:normAutofit/>
          </a:bodyPr>
          <a:lstStyle/>
          <a:p>
            <a:r>
              <a:rPr lang="en-US" dirty="0" err="1" smtClean="0">
                <a:solidFill>
                  <a:srgbClr val="800000"/>
                </a:solidFill>
              </a:rPr>
              <a:t>Sachdev</a:t>
            </a:r>
            <a:r>
              <a:rPr lang="en-US" dirty="0">
                <a:solidFill>
                  <a:srgbClr val="800000"/>
                </a:solidFill>
              </a:rPr>
              <a:t>, Yee, </a:t>
            </a:r>
            <a:r>
              <a:rPr lang="en-US" dirty="0" err="1" smtClean="0">
                <a:solidFill>
                  <a:srgbClr val="800000"/>
                </a:solidFill>
              </a:rPr>
              <a:t>Kitaev</a:t>
            </a:r>
            <a:r>
              <a:rPr lang="en-US" dirty="0" smtClean="0">
                <a:solidFill>
                  <a:srgbClr val="800000"/>
                </a:solidFill>
              </a:rPr>
              <a:t>  model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47800" y="4663630"/>
            <a:ext cx="56743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/>
              <a:t>j</a:t>
            </a:r>
            <a:r>
              <a:rPr lang="en-US" sz="2800" dirty="0" err="1" smtClean="0"/>
              <a:t>s</a:t>
            </a:r>
            <a:r>
              <a:rPr lang="en-US" sz="2800" dirty="0" smtClean="0"/>
              <a:t>  </a:t>
            </a:r>
            <a:r>
              <a:rPr lang="en-US" sz="2800" dirty="0" smtClean="0">
                <a:sym typeface="Wingdings"/>
              </a:rPr>
              <a:t> either random or slowly varying  </a:t>
            </a:r>
            <a:endParaRPr lang="en-US" sz="28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0" y="2175594"/>
            <a:ext cx="2332064" cy="42401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492620" y="2206609"/>
            <a:ext cx="4195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 </a:t>
            </a:r>
            <a:r>
              <a:rPr lang="en-US" dirty="0" err="1" smtClean="0"/>
              <a:t>Majorana</a:t>
            </a:r>
            <a:r>
              <a:rPr lang="en-US" dirty="0" smtClean="0"/>
              <a:t> fermions  or Gamma matrices.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232153" y="1635287"/>
            <a:ext cx="38883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Quantum mechanical model, only time.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447800" y="6047552"/>
            <a:ext cx="28844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N fermions ,    N large 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5364606" y="5426856"/>
            <a:ext cx="37240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J = single dimension one coupling. </a:t>
            </a:r>
            <a:endParaRPr lang="en-US" sz="20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73200" y="3136222"/>
            <a:ext cx="6184900" cy="10414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67927" y="5367833"/>
            <a:ext cx="3124693" cy="489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47206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Theory is trivial in the UV. </a:t>
            </a:r>
          </a:p>
          <a:p>
            <a:r>
              <a:rPr lang="en-US" dirty="0" smtClean="0"/>
              <a:t>The Hamiltonian is a relevant deformation and the theory flows to an interacting theory in the IR. 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33252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Model is solvable in the large N limit. </a:t>
            </a:r>
          </a:p>
          <a:p>
            <a:endParaRPr lang="en-US" dirty="0"/>
          </a:p>
          <a:p>
            <a:r>
              <a:rPr lang="en-US" dirty="0" smtClean="0"/>
              <a:t>It </a:t>
            </a:r>
            <a:r>
              <a:rPr lang="en-US" dirty="0"/>
              <a:t>f</a:t>
            </a:r>
            <a:r>
              <a:rPr lang="en-US" dirty="0" smtClean="0"/>
              <a:t>lows to an IR almost conformal fixed point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It is scale invariant to leading order in N. </a:t>
            </a:r>
          </a:p>
          <a:p>
            <a:r>
              <a:rPr lang="en-US" dirty="0" smtClean="0"/>
              <a:t>There are universal violations of scale invariance to </a:t>
            </a:r>
            <a:r>
              <a:rPr lang="en-US" dirty="0" err="1" smtClean="0"/>
              <a:t>subleading</a:t>
            </a:r>
            <a:r>
              <a:rPr lang="en-US" dirty="0" smtClean="0"/>
              <a:t> orders in the 1/N expansion.  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0007" y="3559275"/>
            <a:ext cx="4025900" cy="102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16532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800000"/>
                </a:solidFill>
              </a:rPr>
              <a:t>Large N effective action</a:t>
            </a:r>
            <a:endParaRPr lang="en-US" dirty="0">
              <a:solidFill>
                <a:srgbClr val="80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81658"/>
            <a:ext cx="9144000" cy="79632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57200" y="1657320"/>
            <a:ext cx="73973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Integrate out the fermions and the couplings to obtain an effective action for</a:t>
            </a:r>
          </a:p>
          <a:p>
            <a:r>
              <a:rPr lang="en-US" dirty="0" smtClean="0"/>
              <a:t>fermion </a:t>
            </a:r>
            <a:r>
              <a:rPr lang="en-US" dirty="0" err="1" smtClean="0"/>
              <a:t>bilinears</a:t>
            </a:r>
            <a:r>
              <a:rPr lang="en-US" dirty="0" smtClean="0"/>
              <a:t>.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75757" y="4393717"/>
            <a:ext cx="794189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Vary action </a:t>
            </a:r>
            <a:r>
              <a:rPr lang="en-US" dirty="0" smtClean="0">
                <a:sym typeface="Wingdings"/>
              </a:rPr>
              <a:t> classical equations. </a:t>
            </a:r>
            <a:endParaRPr lang="en-US" dirty="0" smtClean="0">
              <a:sym typeface="Wingdings"/>
            </a:endParaRPr>
          </a:p>
          <a:p>
            <a:endParaRPr lang="en-US" dirty="0">
              <a:sym typeface="Wingdings"/>
            </a:endParaRPr>
          </a:p>
          <a:p>
            <a:r>
              <a:rPr lang="en-US" dirty="0" smtClean="0">
                <a:sym typeface="Wingdings"/>
              </a:rPr>
              <a:t>It is non-local. The </a:t>
            </a:r>
            <a:r>
              <a:rPr lang="en-US" dirty="0" err="1" smtClean="0">
                <a:sym typeface="Wingdings"/>
              </a:rPr>
              <a:t>bilocal</a:t>
            </a:r>
            <a:r>
              <a:rPr lang="en-US" dirty="0" smtClean="0">
                <a:sym typeface="Wingdings"/>
              </a:rPr>
              <a:t> terms come from the integral over the couplings. </a:t>
            </a:r>
          </a:p>
          <a:p>
            <a:endParaRPr lang="en-US" dirty="0">
              <a:sym typeface="Wingdings"/>
            </a:endParaRPr>
          </a:p>
          <a:p>
            <a:r>
              <a:rPr lang="en-US" dirty="0" smtClean="0">
                <a:sym typeface="Wingdings"/>
              </a:rPr>
              <a:t>This effective action is correct to leading </a:t>
            </a:r>
            <a:r>
              <a:rPr lang="en-US" dirty="0" smtClean="0">
                <a:sym typeface="Wingdings"/>
              </a:rPr>
              <a:t>orders,  </a:t>
            </a:r>
            <a:r>
              <a:rPr lang="en-US" dirty="0" smtClean="0">
                <a:sym typeface="Wingdings"/>
              </a:rPr>
              <a:t>where we can ignore the replicas.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98190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800000"/>
                </a:solidFill>
              </a:rPr>
              <a:t>In the IR </a:t>
            </a:r>
            <a:r>
              <a:rPr lang="en-US" dirty="0" smtClean="0">
                <a:solidFill>
                  <a:srgbClr val="800000"/>
                </a:solidFill>
                <a:sym typeface="Wingdings"/>
              </a:rPr>
              <a:t> Conformal symmetry</a:t>
            </a:r>
            <a:endParaRPr lang="en-US" dirty="0">
              <a:solidFill>
                <a:srgbClr val="8000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043787"/>
            <a:ext cx="6057900" cy="5207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6887" y="2901950"/>
            <a:ext cx="4267200" cy="5207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69353" y="4556351"/>
            <a:ext cx="765230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3366FF"/>
                </a:solidFill>
              </a:rPr>
              <a:t>If G is a solution, and we are given an arbitrary function f(</a:t>
            </a:r>
            <a:r>
              <a:rPr lang="en-US" sz="2400" dirty="0" err="1" smtClean="0">
                <a:solidFill>
                  <a:srgbClr val="3366FF"/>
                </a:solidFill>
              </a:rPr>
              <a:t>τ</a:t>
            </a:r>
            <a:r>
              <a:rPr lang="en-US" sz="2400" dirty="0" smtClean="0">
                <a:solidFill>
                  <a:srgbClr val="3366FF"/>
                </a:solidFill>
              </a:rPr>
              <a:t>),</a:t>
            </a:r>
          </a:p>
          <a:p>
            <a:r>
              <a:rPr lang="en-US" sz="2400" dirty="0" smtClean="0">
                <a:solidFill>
                  <a:srgbClr val="3366FF"/>
                </a:solidFill>
              </a:rPr>
              <a:t> we can generate another solution: </a:t>
            </a:r>
            <a:endParaRPr lang="en-US" sz="2400" dirty="0">
              <a:solidFill>
                <a:srgbClr val="3366FF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0672" y="5774215"/>
            <a:ext cx="7986128" cy="48736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8781" y="3620948"/>
            <a:ext cx="3276725" cy="82165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835433" y="3807188"/>
            <a:ext cx="16796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Is a solution </a:t>
            </a:r>
            <a:endParaRPr lang="en-US" sz="2400" dirty="0"/>
          </a:p>
        </p:txBody>
      </p:sp>
      <p:sp>
        <p:nvSpPr>
          <p:cNvPr id="3" name="Rectangle 2"/>
          <p:cNvSpPr/>
          <p:nvPr/>
        </p:nvSpPr>
        <p:spPr>
          <a:xfrm>
            <a:off x="4435752" y="2043787"/>
            <a:ext cx="4708248" cy="1577161"/>
          </a:xfrm>
          <a:prstGeom prst="rect">
            <a:avLst/>
          </a:prstGeom>
          <a:noFill/>
          <a:ln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6207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99460" y="1223127"/>
            <a:ext cx="6042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Use:  Go from zero temperature to finite temperature solution      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6957" y="3058857"/>
            <a:ext cx="3263900" cy="10414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7204" y="4746105"/>
            <a:ext cx="3822700" cy="14986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7204" y="1592459"/>
            <a:ext cx="4209563" cy="1055570"/>
          </a:xfrm>
          <a:prstGeom prst="rect">
            <a:avLst/>
          </a:prstGeom>
        </p:spPr>
      </p:pic>
      <p:sp>
        <p:nvSpPr>
          <p:cNvPr id="6" name="Freeform 5"/>
          <p:cNvSpPr/>
          <p:nvPr/>
        </p:nvSpPr>
        <p:spPr>
          <a:xfrm>
            <a:off x="4208278" y="2729951"/>
            <a:ext cx="588287" cy="1782016"/>
          </a:xfrm>
          <a:custGeom>
            <a:avLst/>
            <a:gdLst>
              <a:gd name="connsiteX0" fmla="*/ 56868 w 588287"/>
              <a:gd name="connsiteY0" fmla="*/ 56852 h 1782016"/>
              <a:gd name="connsiteX1" fmla="*/ 113737 w 588287"/>
              <a:gd name="connsiteY1" fmla="*/ 75810 h 1782016"/>
              <a:gd name="connsiteX2" fmla="*/ 587642 w 588287"/>
              <a:gd name="connsiteY2" fmla="*/ 796208 h 1782016"/>
              <a:gd name="connsiteX3" fmla="*/ 0 w 588287"/>
              <a:gd name="connsiteY3" fmla="*/ 1782016 h 17820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8287" h="1782016">
                <a:moveTo>
                  <a:pt x="56868" y="56852"/>
                </a:moveTo>
                <a:cubicBezTo>
                  <a:pt x="41071" y="4718"/>
                  <a:pt x="25275" y="-47416"/>
                  <a:pt x="113737" y="75810"/>
                </a:cubicBezTo>
                <a:cubicBezTo>
                  <a:pt x="202199" y="199036"/>
                  <a:pt x="606598" y="511841"/>
                  <a:pt x="587642" y="796208"/>
                </a:cubicBezTo>
                <a:cubicBezTo>
                  <a:pt x="568686" y="1080575"/>
                  <a:pt x="0" y="1782016"/>
                  <a:pt x="0" y="1782016"/>
                </a:cubicBezTo>
              </a:path>
            </a:pathLst>
          </a:custGeom>
          <a:ln>
            <a:solidFill>
              <a:srgbClr val="800000"/>
            </a:solidFill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77204" y="386757"/>
            <a:ext cx="7534610" cy="523220"/>
          </a:xfrm>
          <a:prstGeom prst="rect">
            <a:avLst/>
          </a:prstGeom>
          <a:noFill/>
          <a:ln>
            <a:solidFill>
              <a:srgbClr val="660066"/>
            </a:solidFill>
          </a:ln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660066"/>
                </a:solidFill>
              </a:rPr>
              <a:t>We get an  emergent </a:t>
            </a:r>
            <a:r>
              <a:rPr lang="en-US" sz="2800" dirty="0" err="1" smtClean="0">
                <a:solidFill>
                  <a:srgbClr val="660066"/>
                </a:solidFill>
              </a:rPr>
              <a:t>reparametrization</a:t>
            </a:r>
            <a:r>
              <a:rPr lang="en-US" sz="2800" dirty="0" smtClean="0">
                <a:solidFill>
                  <a:srgbClr val="660066"/>
                </a:solidFill>
              </a:rPr>
              <a:t> symmetry</a:t>
            </a:r>
            <a:endParaRPr lang="en-US" sz="2800" dirty="0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03700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4206"/>
            <a:ext cx="8229600" cy="6427572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Is nice!</a:t>
            </a:r>
          </a:p>
          <a:p>
            <a:r>
              <a:rPr lang="en-US" dirty="0" smtClean="0"/>
              <a:t>Problem </a:t>
            </a:r>
            <a:r>
              <a:rPr lang="en-US" dirty="0" smtClean="0">
                <a:sym typeface="Wingdings"/>
              </a:rPr>
              <a:t> Infinite number of solutions. </a:t>
            </a:r>
          </a:p>
          <a:p>
            <a:r>
              <a:rPr lang="en-US" dirty="0">
                <a:sym typeface="Wingdings"/>
              </a:rPr>
              <a:t>f</a:t>
            </a:r>
            <a:r>
              <a:rPr lang="en-US" dirty="0" smtClean="0">
                <a:sym typeface="Wingdings"/>
              </a:rPr>
              <a:t>  like a </a:t>
            </a:r>
            <a:r>
              <a:rPr lang="en-US" dirty="0" err="1" smtClean="0">
                <a:sym typeface="Wingdings"/>
              </a:rPr>
              <a:t>Nambu</a:t>
            </a:r>
            <a:r>
              <a:rPr lang="en-US" dirty="0" smtClean="0">
                <a:sym typeface="Wingdings"/>
              </a:rPr>
              <a:t>-Goldstone boson. </a:t>
            </a:r>
          </a:p>
          <a:p>
            <a:endParaRPr lang="en-US" dirty="0">
              <a:sym typeface="Wingdings"/>
            </a:endParaRPr>
          </a:p>
          <a:p>
            <a:r>
              <a:rPr lang="en-US" dirty="0" smtClean="0">
                <a:sym typeface="Wingdings"/>
              </a:rPr>
              <a:t>Fix:  Remember that the symmetry is also explicitly broken (like the pion mass).  </a:t>
            </a:r>
          </a:p>
          <a:p>
            <a:endParaRPr lang="en-US" dirty="0">
              <a:sym typeface="Wingdings"/>
            </a:endParaRPr>
          </a:p>
          <a:p>
            <a:endParaRPr lang="en-US" dirty="0" smtClean="0">
              <a:sym typeface="Wingdings"/>
            </a:endParaRPr>
          </a:p>
          <a:p>
            <a:endParaRPr lang="en-US" dirty="0">
              <a:sym typeface="Wingdings"/>
            </a:endParaRPr>
          </a:p>
          <a:p>
            <a:endParaRPr lang="en-US" dirty="0" smtClean="0">
              <a:sym typeface="Wingdings"/>
            </a:endParaRPr>
          </a:p>
          <a:p>
            <a:r>
              <a:rPr lang="en-US" dirty="0" smtClean="0">
                <a:sym typeface="Wingdings"/>
              </a:rPr>
              <a:t>The overall coefficient is small  Gives rise to large effects when we integrate over it. </a:t>
            </a:r>
          </a:p>
          <a:p>
            <a:r>
              <a:rPr lang="en-US" dirty="0" smtClean="0">
                <a:sym typeface="Wingdings"/>
              </a:rPr>
              <a:t>Leading term in derivative expansion with a global SL(2,R) symmetry. (This is a gauge symmetry, those do not change the IR solution of the model). </a:t>
            </a:r>
            <a:endParaRPr lang="en-US" dirty="0">
              <a:sym typeface="Wingding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3057500"/>
            <a:ext cx="8229600" cy="837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76771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800000"/>
                </a:solidFill>
              </a:rPr>
              <a:t>Thermal free energy</a:t>
            </a:r>
            <a:endParaRPr lang="en-US" dirty="0">
              <a:solidFill>
                <a:srgbClr val="8000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9476" y="2292350"/>
            <a:ext cx="6146800" cy="11303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872114" y="4379262"/>
            <a:ext cx="681468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Extremal</a:t>
            </a:r>
            <a:r>
              <a:rPr lang="en-US" dirty="0" smtClean="0"/>
              <a:t> entropy</a:t>
            </a:r>
          </a:p>
          <a:p>
            <a:endParaRPr lang="en-US" dirty="0"/>
          </a:p>
          <a:p>
            <a:r>
              <a:rPr lang="en-US" dirty="0" smtClean="0"/>
              <a:t>                                                               Near </a:t>
            </a:r>
            <a:r>
              <a:rPr lang="en-US" dirty="0" err="1" smtClean="0"/>
              <a:t>extermal</a:t>
            </a:r>
            <a:r>
              <a:rPr lang="en-US" dirty="0" smtClean="0"/>
              <a:t> entropy </a:t>
            </a:r>
            <a:r>
              <a:rPr lang="en-US" dirty="0" smtClean="0">
                <a:sym typeface="Wingdings"/>
              </a:rPr>
              <a:t> linear in T 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3715416" y="3260749"/>
            <a:ext cx="1326935" cy="111851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6084942" y="3583771"/>
            <a:ext cx="568686" cy="111851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212956" y="5810925"/>
            <a:ext cx="36418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From </a:t>
            </a:r>
            <a:r>
              <a:rPr lang="en-US" dirty="0" err="1" smtClean="0"/>
              <a:t>Nambu</a:t>
            </a:r>
            <a:r>
              <a:rPr lang="en-US" dirty="0" smtClean="0"/>
              <a:t>-Goldstone mechanism. 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3296225" y="3024515"/>
            <a:ext cx="764504" cy="70968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1406187" y="3734199"/>
            <a:ext cx="21156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Ground state energy</a:t>
            </a:r>
          </a:p>
          <a:p>
            <a:r>
              <a:rPr lang="en-US" dirty="0" smtClean="0"/>
              <a:t>(not important)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80243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800000"/>
                </a:solidFill>
              </a:rPr>
              <a:t>N</a:t>
            </a:r>
            <a:r>
              <a:rPr lang="en-US" dirty="0" smtClean="0">
                <a:solidFill>
                  <a:srgbClr val="800000"/>
                </a:solidFill>
              </a:rPr>
              <a:t>-AdS</a:t>
            </a:r>
            <a:r>
              <a:rPr lang="en-US" baseline="-25000" dirty="0" smtClean="0">
                <a:solidFill>
                  <a:srgbClr val="800000"/>
                </a:solidFill>
              </a:rPr>
              <a:t>2</a:t>
            </a:r>
            <a:r>
              <a:rPr lang="en-US" dirty="0" smtClean="0">
                <a:solidFill>
                  <a:srgbClr val="800000"/>
                </a:solidFill>
              </a:rPr>
              <a:t>/N-CFT</a:t>
            </a:r>
            <a:r>
              <a:rPr lang="en-US" baseline="-25000" dirty="0" smtClean="0">
                <a:solidFill>
                  <a:srgbClr val="800000"/>
                </a:solidFill>
              </a:rPr>
              <a:t>1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Gravity in AdS</a:t>
            </a:r>
            <a:r>
              <a:rPr lang="en-US" baseline="-25000" dirty="0" smtClean="0"/>
              <a:t>2</a:t>
            </a:r>
            <a:r>
              <a:rPr lang="en-US" dirty="0" smtClean="0"/>
              <a:t> does not make sense, when we add finite energy excitations. </a:t>
            </a:r>
          </a:p>
          <a:p>
            <a:r>
              <a:rPr lang="en-US" dirty="0" smtClean="0"/>
              <a:t>Slightly break the symmetry. </a:t>
            </a:r>
          </a:p>
          <a:p>
            <a:r>
              <a:rPr lang="en-US" dirty="0" smtClean="0"/>
              <a:t>Simplest model: 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959226" y="3474197"/>
            <a:ext cx="21221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008000"/>
                </a:solidFill>
              </a:rPr>
              <a:t>Teitelboim</a:t>
            </a:r>
            <a:r>
              <a:rPr lang="en-US" dirty="0" smtClean="0">
                <a:solidFill>
                  <a:srgbClr val="008000"/>
                </a:solidFill>
              </a:rPr>
              <a:t> </a:t>
            </a:r>
            <a:r>
              <a:rPr lang="en-US" dirty="0" err="1" smtClean="0">
                <a:solidFill>
                  <a:srgbClr val="008000"/>
                </a:solidFill>
              </a:rPr>
              <a:t>Jackiw</a:t>
            </a:r>
            <a:endParaRPr lang="en-US" dirty="0" smtClean="0">
              <a:solidFill>
                <a:srgbClr val="008000"/>
              </a:solidFill>
            </a:endParaRPr>
          </a:p>
          <a:p>
            <a:r>
              <a:rPr lang="en-US" dirty="0">
                <a:solidFill>
                  <a:srgbClr val="008000"/>
                </a:solidFill>
              </a:rPr>
              <a:t> </a:t>
            </a:r>
            <a:r>
              <a:rPr lang="en-US" dirty="0" smtClean="0">
                <a:solidFill>
                  <a:srgbClr val="008000"/>
                </a:solidFill>
              </a:rPr>
              <a:t>  </a:t>
            </a:r>
            <a:r>
              <a:rPr lang="en-US" dirty="0" err="1" smtClean="0">
                <a:solidFill>
                  <a:srgbClr val="008000"/>
                </a:solidFill>
              </a:rPr>
              <a:t>Almheiri</a:t>
            </a:r>
            <a:r>
              <a:rPr lang="en-US" dirty="0" smtClean="0">
                <a:solidFill>
                  <a:srgbClr val="008000"/>
                </a:solidFill>
              </a:rPr>
              <a:t> </a:t>
            </a:r>
            <a:r>
              <a:rPr lang="en-US" dirty="0" err="1" smtClean="0">
                <a:solidFill>
                  <a:srgbClr val="008000"/>
                </a:solidFill>
              </a:rPr>
              <a:t>Polchinski</a:t>
            </a:r>
            <a:endParaRPr lang="en-US" dirty="0">
              <a:solidFill>
                <a:srgbClr val="008000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H="1" flipV="1">
            <a:off x="5461357" y="5414438"/>
            <a:ext cx="285951" cy="34239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611037" y="5756831"/>
            <a:ext cx="33976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Ground state entropy. Topological</a:t>
            </a:r>
          </a:p>
          <a:p>
            <a:r>
              <a:rPr lang="en-US" dirty="0" smtClean="0"/>
              <a:t> term.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4445000"/>
            <a:ext cx="6883400" cy="101600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8901387" y="391936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0914" y="4029309"/>
            <a:ext cx="2354150" cy="30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4552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0411" y="589185"/>
            <a:ext cx="2844800" cy="1016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34073" y="2331815"/>
            <a:ext cx="631750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Equation of motion for </a:t>
            </a:r>
            <a:r>
              <a:rPr lang="en-US" dirty="0" err="1" smtClean="0"/>
              <a:t>φ</a:t>
            </a:r>
            <a:r>
              <a:rPr lang="en-US" dirty="0" smtClean="0"/>
              <a:t>   </a:t>
            </a:r>
            <a:r>
              <a:rPr lang="en-US" dirty="0" smtClean="0">
                <a:sym typeface="Wingdings"/>
              </a:rPr>
              <a:t>  metric is AdS</a:t>
            </a:r>
            <a:r>
              <a:rPr lang="en-US" baseline="-25000" dirty="0" smtClean="0">
                <a:sym typeface="Wingdings"/>
              </a:rPr>
              <a:t>2</a:t>
            </a:r>
          </a:p>
          <a:p>
            <a:endParaRPr lang="en-US" baseline="-25000" dirty="0">
              <a:sym typeface="Wingdings"/>
            </a:endParaRPr>
          </a:p>
          <a:p>
            <a:endParaRPr lang="en-US" baseline="-25000" dirty="0" smtClean="0">
              <a:sym typeface="Wingdings"/>
            </a:endParaRPr>
          </a:p>
          <a:p>
            <a:r>
              <a:rPr lang="en-US" dirty="0" smtClean="0">
                <a:sym typeface="Wingdings"/>
              </a:rPr>
              <a:t>Equation of motion for the metric  </a:t>
            </a:r>
            <a:r>
              <a:rPr lang="en-US" dirty="0" err="1" smtClean="0">
                <a:sym typeface="Wingdings"/>
              </a:rPr>
              <a:t>φ</a:t>
            </a:r>
            <a:r>
              <a:rPr lang="en-US" dirty="0" smtClean="0">
                <a:sym typeface="Wingdings"/>
              </a:rPr>
              <a:t> is almost completely fixed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7778" y="3843492"/>
            <a:ext cx="4457700" cy="5334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7778" y="5260547"/>
            <a:ext cx="2628900" cy="4191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505478" y="5217982"/>
            <a:ext cx="237160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Value at the horizon</a:t>
            </a:r>
          </a:p>
          <a:p>
            <a:endParaRPr lang="en-US" dirty="0"/>
          </a:p>
          <a:p>
            <a:r>
              <a:rPr lang="en-US" dirty="0" smtClean="0"/>
              <a:t>Position of the horizon.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67016" y="6355790"/>
            <a:ext cx="73576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In the full theory: when </a:t>
            </a:r>
            <a:r>
              <a:rPr lang="en-US" dirty="0" err="1" smtClean="0">
                <a:solidFill>
                  <a:srgbClr val="008000"/>
                </a:solidFill>
              </a:rPr>
              <a:t>φ</a:t>
            </a:r>
            <a:r>
              <a:rPr lang="en-US" dirty="0" smtClean="0">
                <a:solidFill>
                  <a:srgbClr val="008000"/>
                </a:solidFill>
              </a:rPr>
              <a:t>  is sufficiently  large  </a:t>
            </a:r>
            <a:r>
              <a:rPr lang="en-US" dirty="0" smtClean="0">
                <a:solidFill>
                  <a:srgbClr val="008000"/>
                </a:solidFill>
                <a:sym typeface="Wingdings"/>
              </a:rPr>
              <a:t> change to a new UV theory</a:t>
            </a:r>
            <a:endParaRPr lang="en-US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77365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Black holes from outside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3782"/>
            <a:ext cx="8229600" cy="150080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Black hole seen from the outside = thermal quantum mechanical system with a finite, but very large,  number of </a:t>
            </a:r>
            <a:r>
              <a:rPr lang="en-US" dirty="0" err="1" smtClean="0"/>
              <a:t>qubits</a:t>
            </a:r>
            <a:r>
              <a:rPr lang="en-US" dirty="0" smtClean="0"/>
              <a:t>. </a:t>
            </a:r>
          </a:p>
          <a:p>
            <a:endParaRPr lang="en-US" dirty="0" smtClean="0"/>
          </a:p>
        </p:txBody>
      </p:sp>
      <p:sp>
        <p:nvSpPr>
          <p:cNvPr id="4" name="Oval 3"/>
          <p:cNvSpPr/>
          <p:nvPr/>
        </p:nvSpPr>
        <p:spPr>
          <a:xfrm>
            <a:off x="967699" y="3794672"/>
            <a:ext cx="1360827" cy="1330403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3129902" y="4384282"/>
            <a:ext cx="2389007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4931" y="3433153"/>
            <a:ext cx="3056904" cy="1902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92174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5841" y="2545705"/>
            <a:ext cx="3238500" cy="2032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521175" y="161141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705841" y="1980749"/>
            <a:ext cx="32891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Asymptotic boundary conditions: </a:t>
            </a:r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6259803" y="3038761"/>
            <a:ext cx="468729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6940218" y="2823859"/>
            <a:ext cx="2020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Fixed proper length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70656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1999" y="23949"/>
            <a:ext cx="6748437" cy="6748437"/>
          </a:xfrm>
          <a:prstGeom prst="rect">
            <a:avLst/>
          </a:prstGeom>
        </p:spPr>
      </p:pic>
      <p:sp>
        <p:nvSpPr>
          <p:cNvPr id="3" name="Freeform 2"/>
          <p:cNvSpPr/>
          <p:nvPr/>
        </p:nvSpPr>
        <p:spPr>
          <a:xfrm>
            <a:off x="1202452" y="358221"/>
            <a:ext cx="5312338" cy="5982050"/>
          </a:xfrm>
          <a:custGeom>
            <a:avLst/>
            <a:gdLst>
              <a:gd name="connsiteX0" fmla="*/ 2190709 w 5312338"/>
              <a:gd name="connsiteY0" fmla="*/ 5954741 h 5982050"/>
              <a:gd name="connsiteX1" fmla="*/ 996468 w 5312338"/>
              <a:gd name="connsiteY1" fmla="*/ 5518711 h 5982050"/>
              <a:gd name="connsiteX2" fmla="*/ 1204986 w 5312338"/>
              <a:gd name="connsiteY2" fmla="*/ 4191662 h 5982050"/>
              <a:gd name="connsiteX3" fmla="*/ 86570 w 5312338"/>
              <a:gd name="connsiteY3" fmla="*/ 3262727 h 5982050"/>
              <a:gd name="connsiteX4" fmla="*/ 124482 w 5312338"/>
              <a:gd name="connsiteY4" fmla="*/ 2125257 h 5982050"/>
              <a:gd name="connsiteX5" fmla="*/ 522563 w 5312338"/>
              <a:gd name="connsiteY5" fmla="*/ 1234238 h 5982050"/>
              <a:gd name="connsiteX6" fmla="*/ 1204986 w 5312338"/>
              <a:gd name="connsiteY6" fmla="*/ 191556 h 5982050"/>
              <a:gd name="connsiteX7" fmla="*/ 2873132 w 5312338"/>
              <a:gd name="connsiteY7" fmla="*/ 115725 h 5982050"/>
              <a:gd name="connsiteX8" fmla="*/ 3934680 w 5312338"/>
              <a:gd name="connsiteY8" fmla="*/ 1423816 h 5982050"/>
              <a:gd name="connsiteX9" fmla="*/ 5242658 w 5312338"/>
              <a:gd name="connsiteY9" fmla="*/ 2428582 h 5982050"/>
              <a:gd name="connsiteX10" fmla="*/ 5053096 w 5312338"/>
              <a:gd name="connsiteY10" fmla="*/ 3869378 h 5982050"/>
              <a:gd name="connsiteX11" fmla="*/ 4370673 w 5312338"/>
              <a:gd name="connsiteY11" fmla="*/ 5177469 h 5982050"/>
              <a:gd name="connsiteX12" fmla="*/ 3119563 w 5312338"/>
              <a:gd name="connsiteY12" fmla="*/ 5916825 h 5982050"/>
              <a:gd name="connsiteX13" fmla="*/ 1849497 w 5312338"/>
              <a:gd name="connsiteY13" fmla="*/ 5897867 h 5982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5312338" h="5982050">
                <a:moveTo>
                  <a:pt x="2190709" y="5954741"/>
                </a:moveTo>
                <a:cubicBezTo>
                  <a:pt x="1675732" y="5883649"/>
                  <a:pt x="1160755" y="5812557"/>
                  <a:pt x="996468" y="5518711"/>
                </a:cubicBezTo>
                <a:cubicBezTo>
                  <a:pt x="832181" y="5224865"/>
                  <a:pt x="1356636" y="4567659"/>
                  <a:pt x="1204986" y="4191662"/>
                </a:cubicBezTo>
                <a:cubicBezTo>
                  <a:pt x="1053336" y="3815665"/>
                  <a:pt x="266654" y="3607128"/>
                  <a:pt x="86570" y="3262727"/>
                </a:cubicBezTo>
                <a:cubicBezTo>
                  <a:pt x="-93514" y="2918326"/>
                  <a:pt x="51817" y="2463338"/>
                  <a:pt x="124482" y="2125257"/>
                </a:cubicBezTo>
                <a:cubicBezTo>
                  <a:pt x="197147" y="1787176"/>
                  <a:pt x="342479" y="1556521"/>
                  <a:pt x="522563" y="1234238"/>
                </a:cubicBezTo>
                <a:cubicBezTo>
                  <a:pt x="702647" y="911955"/>
                  <a:pt x="813225" y="377975"/>
                  <a:pt x="1204986" y="191556"/>
                </a:cubicBezTo>
                <a:cubicBezTo>
                  <a:pt x="1596747" y="5137"/>
                  <a:pt x="2418183" y="-89652"/>
                  <a:pt x="2873132" y="115725"/>
                </a:cubicBezTo>
                <a:cubicBezTo>
                  <a:pt x="3328081" y="321102"/>
                  <a:pt x="3539759" y="1038340"/>
                  <a:pt x="3934680" y="1423816"/>
                </a:cubicBezTo>
                <a:cubicBezTo>
                  <a:pt x="4329601" y="1809292"/>
                  <a:pt x="5056255" y="2020988"/>
                  <a:pt x="5242658" y="2428582"/>
                </a:cubicBezTo>
                <a:cubicBezTo>
                  <a:pt x="5429061" y="2836176"/>
                  <a:pt x="5198427" y="3411230"/>
                  <a:pt x="5053096" y="3869378"/>
                </a:cubicBezTo>
                <a:cubicBezTo>
                  <a:pt x="4907765" y="4327526"/>
                  <a:pt x="4692928" y="4836228"/>
                  <a:pt x="4370673" y="5177469"/>
                </a:cubicBezTo>
                <a:cubicBezTo>
                  <a:pt x="4048418" y="5518710"/>
                  <a:pt x="3539759" y="5796759"/>
                  <a:pt x="3119563" y="5916825"/>
                </a:cubicBezTo>
                <a:cubicBezTo>
                  <a:pt x="2699367" y="6036891"/>
                  <a:pt x="2274432" y="5967379"/>
                  <a:pt x="1849497" y="5897867"/>
                </a:cubicBezTo>
              </a:path>
            </a:pathLst>
          </a:custGeom>
          <a:ln w="57150" cmpd="sng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84900" y="200609"/>
            <a:ext cx="2629736" cy="76313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84900" y="5365070"/>
            <a:ext cx="2889058" cy="140731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937099" y="1977410"/>
            <a:ext cx="213637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Infinite number</a:t>
            </a:r>
          </a:p>
          <a:p>
            <a:r>
              <a:rPr lang="en-US" sz="2400" dirty="0" smtClean="0"/>
              <a:t> of solutions. </a:t>
            </a:r>
          </a:p>
        </p:txBody>
      </p:sp>
    </p:spTree>
    <p:extLst>
      <p:ext uri="{BB962C8B-B14F-4D97-AF65-F5344CB8AC3E}">
        <p14:creationId xmlns:p14="http://schemas.microsoft.com/office/powerpoint/2010/main" val="21297276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Similar to the boundary gravitons of AdS</a:t>
            </a:r>
            <a:r>
              <a:rPr lang="en-US" baseline="-25000" dirty="0" smtClean="0"/>
              <a:t>3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Here one must break the symmetry.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888183" y="2232398"/>
            <a:ext cx="210614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8000"/>
                </a:solidFill>
              </a:rPr>
              <a:t>Brown, </a:t>
            </a:r>
            <a:r>
              <a:rPr lang="en-US" sz="2000" dirty="0" err="1" smtClean="0">
                <a:solidFill>
                  <a:srgbClr val="008000"/>
                </a:solidFill>
              </a:rPr>
              <a:t>Henneaux</a:t>
            </a:r>
            <a:r>
              <a:rPr lang="en-US" sz="2000" dirty="0" smtClean="0">
                <a:solidFill>
                  <a:srgbClr val="008000"/>
                </a:solidFill>
              </a:rPr>
              <a:t>, </a:t>
            </a:r>
          </a:p>
          <a:p>
            <a:r>
              <a:rPr lang="en-US" sz="2000" dirty="0" err="1" smtClean="0">
                <a:solidFill>
                  <a:srgbClr val="008000"/>
                </a:solidFill>
              </a:rPr>
              <a:t>Strominger</a:t>
            </a:r>
            <a:r>
              <a:rPr lang="en-US" sz="2000" dirty="0" smtClean="0">
                <a:solidFill>
                  <a:srgbClr val="008000"/>
                </a:solidFill>
              </a:rPr>
              <a:t>, </a:t>
            </a:r>
          </a:p>
          <a:p>
            <a:r>
              <a:rPr lang="en-US" sz="2000" dirty="0" err="1" smtClean="0">
                <a:solidFill>
                  <a:srgbClr val="008000"/>
                </a:solidFill>
              </a:rPr>
              <a:t>Turiaci</a:t>
            </a:r>
            <a:r>
              <a:rPr lang="en-US" sz="2000" dirty="0" smtClean="0">
                <a:solidFill>
                  <a:srgbClr val="008000"/>
                </a:solidFill>
              </a:rPr>
              <a:t> </a:t>
            </a:r>
            <a:r>
              <a:rPr lang="en-US" sz="2000" dirty="0" err="1" smtClean="0">
                <a:solidFill>
                  <a:srgbClr val="008000"/>
                </a:solidFill>
              </a:rPr>
              <a:t>Verlinde</a:t>
            </a:r>
            <a:endParaRPr lang="en-US" sz="200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64030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1999" y="23949"/>
            <a:ext cx="6748437" cy="674843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743385" y="1977410"/>
            <a:ext cx="23300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One one solution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33747" y="105575"/>
            <a:ext cx="2407033" cy="1510295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360169" y="377179"/>
            <a:ext cx="5895379" cy="5982050"/>
          </a:xfrm>
          <a:prstGeom prst="ellipse">
            <a:avLst/>
          </a:prstGeom>
          <a:noFill/>
          <a:ln w="571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18957" y="105575"/>
            <a:ext cx="6514790" cy="6595634"/>
          </a:xfrm>
          <a:prstGeom prst="ellipse">
            <a:avLst/>
          </a:prstGeom>
          <a:noFill/>
          <a:ln w="57150" cmpd="sng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5592080" y="6174563"/>
            <a:ext cx="3150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Action </a:t>
            </a:r>
            <a:r>
              <a:rPr lang="en-US" dirty="0" smtClean="0">
                <a:sym typeface="Wingdings"/>
              </a:rPr>
              <a:t> related to </a:t>
            </a:r>
            <a:r>
              <a:rPr lang="en-US" dirty="0" err="1" smtClean="0">
                <a:sym typeface="Wingdings"/>
              </a:rPr>
              <a:t>Schwarzian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00089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1174750"/>
            <a:ext cx="8521700" cy="22479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5488" y="5899554"/>
            <a:ext cx="736600" cy="4699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756963" y="5783579"/>
            <a:ext cx="59551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 = Usual AdS</a:t>
            </a:r>
            <a:r>
              <a:rPr lang="en-US" baseline="-25000" dirty="0" smtClean="0"/>
              <a:t>2</a:t>
            </a:r>
            <a:r>
              <a:rPr lang="en-US" dirty="0" smtClean="0"/>
              <a:t>  time coordinate </a:t>
            </a:r>
            <a:r>
              <a:rPr lang="en-US" dirty="0" smtClean="0">
                <a:sym typeface="Wingdings"/>
              </a:rPr>
              <a:t> Emergent time coordinate.</a:t>
            </a:r>
            <a:endParaRPr lang="en-US" dirty="0" smtClean="0"/>
          </a:p>
          <a:p>
            <a:r>
              <a:rPr lang="en-US" dirty="0"/>
              <a:t>u</a:t>
            </a:r>
            <a:r>
              <a:rPr lang="en-US" dirty="0" smtClean="0"/>
              <a:t> = Boundary system (quantum mechanical) time coordinate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41501" y="3905316"/>
            <a:ext cx="4299685" cy="854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09885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973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800000"/>
                </a:solidFill>
              </a:rPr>
              <a:t>Properties fixed by the </a:t>
            </a:r>
            <a:r>
              <a:rPr lang="en-US" dirty="0" err="1" smtClean="0">
                <a:solidFill>
                  <a:srgbClr val="800000"/>
                </a:solidFill>
              </a:rPr>
              <a:t>Schwarzian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33269"/>
            <a:ext cx="8229600" cy="5994879"/>
          </a:xfrm>
        </p:spPr>
        <p:txBody>
          <a:bodyPr>
            <a:normAutofit/>
          </a:bodyPr>
          <a:lstStyle/>
          <a:p>
            <a:r>
              <a:rPr lang="en-US" dirty="0" smtClean="0"/>
              <a:t>Free energy</a:t>
            </a:r>
          </a:p>
          <a:p>
            <a:r>
              <a:rPr lang="en-US" dirty="0" smtClean="0"/>
              <a:t>Part of the four point function that comes from the explicit conformal symmetry breaking. This part leads to a </a:t>
            </a:r>
            <a:r>
              <a:rPr lang="en-US" dirty="0" err="1" smtClean="0"/>
              <a:t>correlators</a:t>
            </a:r>
            <a:r>
              <a:rPr lang="en-US" dirty="0" smtClean="0"/>
              <a:t> with maximal growth in the </a:t>
            </a:r>
            <a:r>
              <a:rPr lang="en-US" dirty="0" err="1" smtClean="0"/>
              <a:t>commutator</a:t>
            </a:r>
            <a:r>
              <a:rPr lang="en-US" dirty="0" smtClean="0"/>
              <a:t>. 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Same in gravity and the </a:t>
            </a:r>
            <a:r>
              <a:rPr lang="en-US" dirty="0" err="1" smtClean="0"/>
              <a:t>Sachdev</a:t>
            </a:r>
            <a:r>
              <a:rPr lang="en-US" dirty="0" smtClean="0"/>
              <a:t>-Ye-</a:t>
            </a:r>
            <a:r>
              <a:rPr lang="en-US" dirty="0" err="1" smtClean="0"/>
              <a:t>Kitaev</a:t>
            </a:r>
            <a:r>
              <a:rPr lang="en-US" dirty="0" smtClean="0"/>
              <a:t> model. </a:t>
            </a:r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5585" y="4043499"/>
            <a:ext cx="5917591" cy="70402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885782" y="3382977"/>
            <a:ext cx="1846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8000"/>
                </a:solidFill>
              </a:rPr>
              <a:t> </a:t>
            </a:r>
            <a:endParaRPr lang="en-US" sz="200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24001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628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800000"/>
                </a:solidFill>
              </a:rPr>
              <a:t>Conclusions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3427"/>
            <a:ext cx="8229600" cy="5110877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Near </a:t>
            </a:r>
            <a:r>
              <a:rPr lang="en-US" dirty="0" err="1" smtClean="0"/>
              <a:t>extremal</a:t>
            </a:r>
            <a:r>
              <a:rPr lang="en-US" dirty="0" smtClean="0"/>
              <a:t> black holes develop an emergent </a:t>
            </a:r>
            <a:r>
              <a:rPr lang="en-US" dirty="0" err="1" smtClean="0"/>
              <a:t>reparametrization</a:t>
            </a:r>
            <a:r>
              <a:rPr lang="en-US" dirty="0" smtClean="0"/>
              <a:t> symmetry.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smtClean="0"/>
              <a:t>Simple quantum mechanical </a:t>
            </a:r>
            <a:r>
              <a:rPr lang="en-US" dirty="0" smtClean="0"/>
              <a:t>models can develop this symmetry. </a:t>
            </a:r>
          </a:p>
          <a:p>
            <a:endParaRPr lang="en-US" dirty="0"/>
          </a:p>
          <a:p>
            <a:r>
              <a:rPr lang="en-US" dirty="0" smtClean="0"/>
              <a:t>We </a:t>
            </a:r>
            <a:r>
              <a:rPr lang="en-US" dirty="0" smtClean="0"/>
              <a:t>have studied one model in detail. 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The emergence of the symmetry and its slight breaking </a:t>
            </a:r>
            <a:r>
              <a:rPr lang="en-US" dirty="0" smtClean="0"/>
              <a:t>determine several low energy properties: Near </a:t>
            </a:r>
            <a:r>
              <a:rPr lang="en-US" dirty="0" err="1" smtClean="0"/>
              <a:t>extremal</a:t>
            </a:r>
            <a:r>
              <a:rPr lang="en-US" dirty="0" smtClean="0"/>
              <a:t> entropy linear in T, leading gravitational interactions, etc. 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192396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800000"/>
                </a:solidFill>
              </a:rPr>
              <a:t>Extra slides</a:t>
            </a:r>
            <a:endParaRPr lang="en-US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82300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800000"/>
                </a:solidFill>
              </a:rPr>
              <a:t>Models of holography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Large N quantum system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Free boundary theories. </a:t>
            </a:r>
          </a:p>
          <a:p>
            <a:endParaRPr lang="en-US" dirty="0"/>
          </a:p>
          <a:p>
            <a:r>
              <a:rPr lang="en-US" dirty="0" smtClean="0"/>
              <a:t>O(N) interacting theories. </a:t>
            </a:r>
          </a:p>
          <a:p>
            <a:endParaRPr lang="en-US" dirty="0"/>
          </a:p>
          <a:p>
            <a:r>
              <a:rPr lang="en-US" dirty="0" err="1" smtClean="0"/>
              <a:t>Sachdev</a:t>
            </a:r>
            <a:r>
              <a:rPr lang="en-US" dirty="0" smtClean="0"/>
              <a:t> Ye </a:t>
            </a:r>
            <a:r>
              <a:rPr lang="en-US" dirty="0" err="1" smtClean="0"/>
              <a:t>Kitaev</a:t>
            </a:r>
            <a:r>
              <a:rPr lang="en-US" dirty="0" smtClean="0"/>
              <a:t> </a:t>
            </a:r>
          </a:p>
          <a:p>
            <a:endParaRPr lang="en-US" dirty="0"/>
          </a:p>
          <a:p>
            <a:r>
              <a:rPr lang="en-US" dirty="0" smtClean="0"/>
              <a:t>Maximally </a:t>
            </a:r>
            <a:r>
              <a:rPr lang="en-US" dirty="0" err="1" smtClean="0"/>
              <a:t>supersymmetric</a:t>
            </a:r>
            <a:r>
              <a:rPr lang="en-US" dirty="0" smtClean="0"/>
              <a:t> Yang mills at very strong </a:t>
            </a:r>
            <a:r>
              <a:rPr lang="en-US" dirty="0" err="1" smtClean="0"/>
              <a:t>t’Hooft</a:t>
            </a:r>
            <a:r>
              <a:rPr lang="en-US" dirty="0" smtClean="0"/>
              <a:t> coupling, g</a:t>
            </a:r>
            <a:r>
              <a:rPr lang="en-US" baseline="30000" dirty="0" smtClean="0"/>
              <a:t>2</a:t>
            </a:r>
            <a:r>
              <a:rPr lang="en-US" dirty="0" smtClean="0"/>
              <a:t> N &gt;&gt; 1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Gravity/string dual 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Bulk theories with massless higher spin fields. </a:t>
            </a:r>
          </a:p>
          <a:p>
            <a:r>
              <a:rPr lang="en-US" dirty="0" smtClean="0"/>
              <a:t>Very </a:t>
            </a:r>
            <a:r>
              <a:rPr lang="en-US" dirty="0" err="1" smtClean="0"/>
              <a:t>slighly</a:t>
            </a:r>
            <a:r>
              <a:rPr lang="en-US" dirty="0" smtClean="0"/>
              <a:t> massive higher spins</a:t>
            </a:r>
          </a:p>
          <a:p>
            <a:r>
              <a:rPr lang="en-US" dirty="0" smtClean="0"/>
              <a:t>O(1) masses for the higher spin fields. </a:t>
            </a:r>
          </a:p>
          <a:p>
            <a:endParaRPr lang="en-US" dirty="0"/>
          </a:p>
          <a:p>
            <a:r>
              <a:rPr lang="en-US" dirty="0" smtClean="0"/>
              <a:t>Gravity theory. Higher spin particles are very massive. 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374469" y="2751339"/>
            <a:ext cx="32562" cy="2621100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8686800" y="2496736"/>
            <a:ext cx="32562" cy="2621100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 rot="16200000">
            <a:off x="-262105" y="3776989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Harder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8584873" y="3566614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Easier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82584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456697" y="1209457"/>
            <a:ext cx="1360827" cy="1330403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2618900" y="1799067"/>
            <a:ext cx="2389007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3929" y="847938"/>
            <a:ext cx="3056904" cy="190225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900003" y="2539860"/>
            <a:ext cx="20817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 Not a field theory.)  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7200" y="-247918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800000"/>
                </a:solidFill>
              </a:rPr>
              <a:t>Near </a:t>
            </a:r>
            <a:r>
              <a:rPr lang="en-US" dirty="0" err="1" smtClean="0">
                <a:solidFill>
                  <a:srgbClr val="800000"/>
                </a:solidFill>
              </a:rPr>
              <a:t>extremal</a:t>
            </a:r>
            <a:r>
              <a:rPr lang="en-US" dirty="0" smtClean="0">
                <a:solidFill>
                  <a:srgbClr val="800000"/>
                </a:solidFill>
              </a:rPr>
              <a:t> black holes </a:t>
            </a:r>
            <a:endParaRPr lang="en-US" dirty="0">
              <a:solidFill>
                <a:srgbClr val="800000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1088661" y="2750196"/>
            <a:ext cx="0" cy="217834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161241" y="3358878"/>
            <a:ext cx="356329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Extremal</a:t>
            </a:r>
            <a:r>
              <a:rPr lang="en-US" sz="2400" dirty="0" smtClean="0"/>
              <a:t> black hole</a:t>
            </a:r>
          </a:p>
          <a:p>
            <a:endParaRPr lang="en-US" sz="2400" dirty="0"/>
          </a:p>
          <a:p>
            <a:r>
              <a:rPr lang="en-US" sz="2400" dirty="0" smtClean="0"/>
              <a:t>Low energies, near horizon</a:t>
            </a:r>
          </a:p>
          <a:p>
            <a:r>
              <a:rPr lang="en-US" sz="2400" dirty="0" smtClean="0"/>
              <a:t>   </a:t>
            </a:r>
            <a:endParaRPr lang="en-US" sz="2400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89346" y="3470445"/>
            <a:ext cx="1218561" cy="35904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68752" y="3457488"/>
            <a:ext cx="1152745" cy="357231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" y="5230901"/>
            <a:ext cx="1391701" cy="1391701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2271133" y="5971694"/>
            <a:ext cx="19359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AdS</a:t>
            </a:r>
            <a:r>
              <a:rPr lang="en-US" sz="2800" baseline="-25000" dirty="0" smtClean="0"/>
              <a:t>2 </a:t>
            </a:r>
            <a:r>
              <a:rPr lang="en-US" sz="2800" dirty="0" smtClean="0"/>
              <a:t> region </a:t>
            </a:r>
            <a:endParaRPr lang="en-US" sz="2800" dirty="0"/>
          </a:p>
        </p:txBody>
      </p:sp>
      <p:sp>
        <p:nvSpPr>
          <p:cNvPr id="21" name="TextBox 20"/>
          <p:cNvSpPr txBox="1"/>
          <p:nvPr/>
        </p:nvSpPr>
        <p:spPr>
          <a:xfrm>
            <a:off x="7227502" y="5356141"/>
            <a:ext cx="44613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/>
              <a:t>?</a:t>
            </a:r>
            <a:endParaRPr lang="en-US" sz="4400" dirty="0"/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7455503" y="3052559"/>
            <a:ext cx="0" cy="217834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3379200" y="5740862"/>
            <a:ext cx="2389007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01180" y="4040350"/>
            <a:ext cx="1820317" cy="730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2397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arallelogram 3"/>
          <p:cNvSpPr/>
          <p:nvPr/>
        </p:nvSpPr>
        <p:spPr>
          <a:xfrm>
            <a:off x="1302506" y="1318690"/>
            <a:ext cx="6333436" cy="2200529"/>
          </a:xfrm>
          <a:prstGeom prst="parallelogram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reeform 5"/>
          <p:cNvSpPr/>
          <p:nvPr/>
        </p:nvSpPr>
        <p:spPr>
          <a:xfrm>
            <a:off x="3060889" y="2181535"/>
            <a:ext cx="3044608" cy="4231297"/>
          </a:xfrm>
          <a:custGeom>
            <a:avLst/>
            <a:gdLst>
              <a:gd name="connsiteX0" fmla="*/ 0 w 3044608"/>
              <a:gd name="connsiteY0" fmla="*/ 0 h 4231297"/>
              <a:gd name="connsiteX1" fmla="*/ 667534 w 3044608"/>
              <a:gd name="connsiteY1" fmla="*/ 260482 h 4231297"/>
              <a:gd name="connsiteX2" fmla="*/ 976880 w 3044608"/>
              <a:gd name="connsiteY2" fmla="*/ 846567 h 4231297"/>
              <a:gd name="connsiteX3" fmla="*/ 1107130 w 3044608"/>
              <a:gd name="connsiteY3" fmla="*/ 1823374 h 4231297"/>
              <a:gd name="connsiteX4" fmla="*/ 1172256 w 3044608"/>
              <a:gd name="connsiteY4" fmla="*/ 2946702 h 4231297"/>
              <a:gd name="connsiteX5" fmla="*/ 1172256 w 3044608"/>
              <a:gd name="connsiteY5" fmla="*/ 3760708 h 4231297"/>
              <a:gd name="connsiteX6" fmla="*/ 1269943 w 3044608"/>
              <a:gd name="connsiteY6" fmla="*/ 4037470 h 4231297"/>
              <a:gd name="connsiteX7" fmla="*/ 1595570 w 3044608"/>
              <a:gd name="connsiteY7" fmla="*/ 4216551 h 4231297"/>
              <a:gd name="connsiteX8" fmla="*/ 1921197 w 3044608"/>
              <a:gd name="connsiteY8" fmla="*/ 4183991 h 4231297"/>
              <a:gd name="connsiteX9" fmla="*/ 2197979 w 3044608"/>
              <a:gd name="connsiteY9" fmla="*/ 3890949 h 4231297"/>
              <a:gd name="connsiteX10" fmla="*/ 2263104 w 3044608"/>
              <a:gd name="connsiteY10" fmla="*/ 3549066 h 4231297"/>
              <a:gd name="connsiteX11" fmla="*/ 2246823 w 3044608"/>
              <a:gd name="connsiteY11" fmla="*/ 2393178 h 4231297"/>
              <a:gd name="connsiteX12" fmla="*/ 2246823 w 3044608"/>
              <a:gd name="connsiteY12" fmla="*/ 1318690 h 4231297"/>
              <a:gd name="connsiteX13" fmla="*/ 2311948 w 3044608"/>
              <a:gd name="connsiteY13" fmla="*/ 651205 h 4231297"/>
              <a:gd name="connsiteX14" fmla="*/ 2523606 w 3044608"/>
              <a:gd name="connsiteY14" fmla="*/ 309323 h 4231297"/>
              <a:gd name="connsiteX15" fmla="*/ 3044608 w 3044608"/>
              <a:gd name="connsiteY15" fmla="*/ 113961 h 42312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044608" h="4231297">
                <a:moveTo>
                  <a:pt x="0" y="0"/>
                </a:moveTo>
                <a:cubicBezTo>
                  <a:pt x="252360" y="59694"/>
                  <a:pt x="504721" y="119388"/>
                  <a:pt x="667534" y="260482"/>
                </a:cubicBezTo>
                <a:cubicBezTo>
                  <a:pt x="830347" y="401577"/>
                  <a:pt x="903614" y="586085"/>
                  <a:pt x="976880" y="846567"/>
                </a:cubicBezTo>
                <a:cubicBezTo>
                  <a:pt x="1050146" y="1107049"/>
                  <a:pt x="1074567" y="1473352"/>
                  <a:pt x="1107130" y="1823374"/>
                </a:cubicBezTo>
                <a:cubicBezTo>
                  <a:pt x="1139693" y="2173397"/>
                  <a:pt x="1161402" y="2623813"/>
                  <a:pt x="1172256" y="2946702"/>
                </a:cubicBezTo>
                <a:cubicBezTo>
                  <a:pt x="1183110" y="3269591"/>
                  <a:pt x="1155975" y="3578913"/>
                  <a:pt x="1172256" y="3760708"/>
                </a:cubicBezTo>
                <a:cubicBezTo>
                  <a:pt x="1188537" y="3942503"/>
                  <a:pt x="1199391" y="3961496"/>
                  <a:pt x="1269943" y="4037470"/>
                </a:cubicBezTo>
                <a:cubicBezTo>
                  <a:pt x="1340495" y="4113444"/>
                  <a:pt x="1487028" y="4192131"/>
                  <a:pt x="1595570" y="4216551"/>
                </a:cubicBezTo>
                <a:cubicBezTo>
                  <a:pt x="1704112" y="4240971"/>
                  <a:pt x="1820796" y="4238258"/>
                  <a:pt x="1921197" y="4183991"/>
                </a:cubicBezTo>
                <a:cubicBezTo>
                  <a:pt x="2021599" y="4129724"/>
                  <a:pt x="2140995" y="3996770"/>
                  <a:pt x="2197979" y="3890949"/>
                </a:cubicBezTo>
                <a:cubicBezTo>
                  <a:pt x="2254963" y="3785128"/>
                  <a:pt x="2254963" y="3798694"/>
                  <a:pt x="2263104" y="3549066"/>
                </a:cubicBezTo>
                <a:cubicBezTo>
                  <a:pt x="2271245" y="3299438"/>
                  <a:pt x="2249536" y="2764907"/>
                  <a:pt x="2246823" y="2393178"/>
                </a:cubicBezTo>
                <a:cubicBezTo>
                  <a:pt x="2244110" y="2021449"/>
                  <a:pt x="2235969" y="1609019"/>
                  <a:pt x="2246823" y="1318690"/>
                </a:cubicBezTo>
                <a:cubicBezTo>
                  <a:pt x="2257677" y="1028361"/>
                  <a:pt x="2265818" y="819433"/>
                  <a:pt x="2311948" y="651205"/>
                </a:cubicBezTo>
                <a:cubicBezTo>
                  <a:pt x="2358078" y="482977"/>
                  <a:pt x="2401496" y="398864"/>
                  <a:pt x="2523606" y="309323"/>
                </a:cubicBezTo>
                <a:cubicBezTo>
                  <a:pt x="2645716" y="219782"/>
                  <a:pt x="3044608" y="113961"/>
                  <a:pt x="3044608" y="113961"/>
                </a:cubicBezTo>
              </a:path>
            </a:pathLst>
          </a:cu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5439447" y="5869498"/>
            <a:ext cx="2002604" cy="7986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665814" y="4015605"/>
            <a:ext cx="21353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Nearly AdS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 region</a:t>
            </a:r>
            <a:endParaRPr lang="en-US" sz="2000" dirty="0"/>
          </a:p>
        </p:txBody>
      </p:sp>
      <p:sp>
        <p:nvSpPr>
          <p:cNvPr id="10" name="TextBox 9"/>
          <p:cNvSpPr txBox="1"/>
          <p:nvPr/>
        </p:nvSpPr>
        <p:spPr>
          <a:xfrm>
            <a:off x="6275062" y="1589867"/>
            <a:ext cx="12221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Flat space</a:t>
            </a:r>
            <a:endParaRPr lang="en-US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7518796" y="5660926"/>
            <a:ext cx="9993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Horizon</a:t>
            </a:r>
            <a:endParaRPr lang="en-US" sz="2000" dirty="0"/>
          </a:p>
        </p:txBody>
      </p:sp>
      <p:sp>
        <p:nvSpPr>
          <p:cNvPr id="13" name="TextBox 12"/>
          <p:cNvSpPr txBox="1"/>
          <p:nvPr/>
        </p:nvSpPr>
        <p:spPr>
          <a:xfrm>
            <a:off x="487499" y="326257"/>
            <a:ext cx="774122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800000"/>
                </a:solidFill>
              </a:rPr>
              <a:t>Near </a:t>
            </a:r>
            <a:r>
              <a:rPr lang="en-US" sz="3200" dirty="0" err="1" smtClean="0">
                <a:solidFill>
                  <a:srgbClr val="800000"/>
                </a:solidFill>
              </a:rPr>
              <a:t>extremal</a:t>
            </a:r>
            <a:r>
              <a:rPr lang="en-US" sz="3200" dirty="0" smtClean="0">
                <a:solidFill>
                  <a:srgbClr val="800000"/>
                </a:solidFill>
              </a:rPr>
              <a:t> black </a:t>
            </a:r>
            <a:r>
              <a:rPr lang="en-US" sz="3200" dirty="0" smtClean="0">
                <a:solidFill>
                  <a:srgbClr val="800000"/>
                </a:solidFill>
              </a:rPr>
              <a:t>hole</a:t>
            </a:r>
            <a:r>
              <a:rPr lang="en-US" sz="3200" dirty="0" smtClean="0">
                <a:solidFill>
                  <a:srgbClr val="800000"/>
                </a:solidFill>
                <a:sym typeface="Wingdings"/>
              </a:rPr>
              <a:t> scaling symmetry</a:t>
            </a:r>
            <a:endParaRPr lang="en-US" sz="3200" dirty="0">
              <a:solidFill>
                <a:srgbClr val="8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953759" y="4455168"/>
            <a:ext cx="20102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Scaling symmetry</a:t>
            </a:r>
            <a:endParaRPr lang="en-US" sz="2000" dirty="0"/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4021254" y="4268184"/>
            <a:ext cx="0" cy="1112632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9442" y="5041061"/>
            <a:ext cx="1217624" cy="1217624"/>
          </a:xfrm>
          <a:prstGeom prst="rect">
            <a:avLst/>
          </a:prstGeom>
        </p:spPr>
      </p:pic>
      <p:sp>
        <p:nvSpPr>
          <p:cNvPr id="18" name="Oval 17"/>
          <p:cNvSpPr/>
          <p:nvPr/>
        </p:nvSpPr>
        <p:spPr>
          <a:xfrm>
            <a:off x="4168020" y="3690476"/>
            <a:ext cx="1139692" cy="320018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5416414" y="3696061"/>
            <a:ext cx="4300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</a:t>
            </a:r>
            <a:r>
              <a:rPr lang="en-US" sz="2400" baseline="30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2</a:t>
            </a:r>
            <a:endParaRPr lang="en-US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4168020" y="5983712"/>
            <a:ext cx="1248394" cy="0"/>
          </a:xfrm>
          <a:prstGeom prst="line">
            <a:avLst/>
          </a:prstGeom>
          <a:ln w="57150" cmpd="sng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4021488" y="6016272"/>
            <a:ext cx="1825002" cy="51585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40633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Scale invariance in quantum mechanics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 go: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365458" y="2811988"/>
            <a:ext cx="651783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Density of states  consistent with  scale invariance:  </a:t>
            </a: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493108" y="5315116"/>
            <a:ext cx="48683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Either divergent in IR or no dynamics. </a:t>
            </a:r>
            <a:endParaRPr lang="en-US" sz="24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3108" y="3609183"/>
            <a:ext cx="4978400" cy="93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8102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Gravity in </a:t>
            </a:r>
            <a:r>
              <a:rPr lang="en-US" dirty="0" smtClean="0">
                <a:solidFill>
                  <a:srgbClr val="800000"/>
                </a:solidFill>
              </a:rPr>
              <a:t>AdS</a:t>
            </a:r>
            <a:r>
              <a:rPr lang="en-US" baseline="-25000" dirty="0" smtClean="0">
                <a:solidFill>
                  <a:srgbClr val="800000"/>
                </a:solidFill>
              </a:rPr>
              <a:t>2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 go: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365458" y="2299222"/>
            <a:ext cx="31342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Naïve two dimensional gravity :  </a:t>
            </a: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493108" y="4302196"/>
            <a:ext cx="744213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Einstein term topological </a:t>
            </a:r>
            <a:r>
              <a:rPr lang="en-US" sz="2000" dirty="0" smtClean="0">
                <a:sym typeface="Wingdings"/>
              </a:rPr>
              <a:t> no contribution to equations of motion. </a:t>
            </a:r>
          </a:p>
          <a:p>
            <a:r>
              <a:rPr lang="en-US" sz="2000" dirty="0" smtClean="0">
                <a:sym typeface="Wingdings"/>
              </a:rPr>
              <a:t>Equations of motion   set important part of the stress tensor to zero </a:t>
            </a:r>
          </a:p>
          <a:p>
            <a:endParaRPr lang="en-US" sz="2000" dirty="0">
              <a:sym typeface="Wingdings"/>
            </a:endParaRPr>
          </a:p>
          <a:p>
            <a:r>
              <a:rPr lang="en-US" sz="2000" dirty="0" smtClean="0">
                <a:sym typeface="Wingdings"/>
              </a:rPr>
              <a:t>No dynamics !</a:t>
            </a:r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1900" y="2921000"/>
            <a:ext cx="4127500" cy="10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78108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solidFill>
                  <a:srgbClr val="800000"/>
                </a:solidFill>
              </a:rPr>
              <a:t>Extremal</a:t>
            </a:r>
            <a:r>
              <a:rPr lang="en-US" dirty="0" smtClean="0">
                <a:solidFill>
                  <a:srgbClr val="800000"/>
                </a:solidFill>
              </a:rPr>
              <a:t> Entropy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black holes have non-zero entropy at </a:t>
            </a:r>
            <a:r>
              <a:rPr lang="en-US" dirty="0" err="1" smtClean="0"/>
              <a:t>extremality</a:t>
            </a:r>
            <a:r>
              <a:rPr lang="en-US" dirty="0" smtClean="0"/>
              <a:t>. </a:t>
            </a:r>
          </a:p>
          <a:p>
            <a:r>
              <a:rPr lang="en-US" dirty="0" smtClean="0"/>
              <a:t>This has been matched to the ground states of many quantum mechanical configurations in string theory. </a:t>
            </a:r>
          </a:p>
          <a:p>
            <a:endParaRPr lang="en-US" dirty="0"/>
          </a:p>
          <a:p>
            <a:r>
              <a:rPr lang="en-US" dirty="0" smtClean="0"/>
              <a:t>What about leaving </a:t>
            </a:r>
            <a:r>
              <a:rPr lang="en-US" dirty="0" err="1" smtClean="0"/>
              <a:t>extremality</a:t>
            </a:r>
            <a:r>
              <a:rPr lang="en-US" dirty="0" smtClean="0"/>
              <a:t> 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206173" y="4241724"/>
            <a:ext cx="46015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008000"/>
                </a:solidFill>
              </a:rPr>
              <a:t>Strominger</a:t>
            </a:r>
            <a:r>
              <a:rPr lang="en-US" dirty="0" smtClean="0">
                <a:solidFill>
                  <a:srgbClr val="008000"/>
                </a:solidFill>
              </a:rPr>
              <a:t>, </a:t>
            </a:r>
            <a:r>
              <a:rPr lang="en-US" dirty="0" err="1" smtClean="0">
                <a:solidFill>
                  <a:srgbClr val="008000"/>
                </a:solidFill>
              </a:rPr>
              <a:t>Vafa</a:t>
            </a:r>
            <a:r>
              <a:rPr lang="en-US" dirty="0" smtClean="0">
                <a:solidFill>
                  <a:srgbClr val="008000"/>
                </a:solidFill>
              </a:rPr>
              <a:t>, ….  </a:t>
            </a:r>
            <a:r>
              <a:rPr lang="en-US" dirty="0" err="1" smtClean="0">
                <a:solidFill>
                  <a:srgbClr val="008000"/>
                </a:solidFill>
              </a:rPr>
              <a:t>Sen</a:t>
            </a:r>
            <a:r>
              <a:rPr lang="en-US" dirty="0" smtClean="0">
                <a:solidFill>
                  <a:srgbClr val="008000"/>
                </a:solidFill>
              </a:rPr>
              <a:t>, </a:t>
            </a:r>
            <a:r>
              <a:rPr lang="en-US" dirty="0" err="1" smtClean="0">
                <a:solidFill>
                  <a:srgbClr val="008000"/>
                </a:solidFill>
              </a:rPr>
              <a:t>Dabholkar</a:t>
            </a:r>
            <a:r>
              <a:rPr lang="en-US" dirty="0" smtClean="0">
                <a:solidFill>
                  <a:srgbClr val="008000"/>
                </a:solidFill>
              </a:rPr>
              <a:t>, Murthy….</a:t>
            </a:r>
            <a:endParaRPr lang="en-US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40077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800000"/>
                </a:solidFill>
              </a:rPr>
              <a:t>An interesting quantum mechanical model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Interesting and simple quantum mechanical model that displays an emergent conformal symmetry at low energies. </a:t>
            </a:r>
          </a:p>
          <a:p>
            <a:endParaRPr lang="en-US" dirty="0"/>
          </a:p>
          <a:p>
            <a:r>
              <a:rPr lang="en-US" dirty="0" smtClean="0"/>
              <a:t>Was inspired by condensed matter physics problems </a:t>
            </a:r>
            <a:r>
              <a:rPr lang="en-US" dirty="0" smtClean="0"/>
              <a:t> </a:t>
            </a:r>
          </a:p>
          <a:p>
            <a:endParaRPr lang="en-US" dirty="0"/>
          </a:p>
          <a:p>
            <a:r>
              <a:rPr lang="en-US" dirty="0" smtClean="0"/>
              <a:t>We will see that near </a:t>
            </a:r>
            <a:r>
              <a:rPr lang="en-US" dirty="0" err="1" smtClean="0"/>
              <a:t>extremal</a:t>
            </a:r>
            <a:r>
              <a:rPr lang="en-US" dirty="0" smtClean="0"/>
              <a:t> black holes develop the same pattern of symmetries.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65754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800000"/>
                </a:solidFill>
              </a:rPr>
              <a:t>Fermions with random interactions</a:t>
            </a:r>
            <a:endParaRPr lang="en-US" dirty="0">
              <a:solidFill>
                <a:srgbClr val="800000"/>
              </a:solidFill>
            </a:endParaRPr>
          </a:p>
        </p:txBody>
      </p:sp>
      <p:sp>
        <p:nvSpPr>
          <p:cNvPr id="4" name="Oval 3"/>
          <p:cNvSpPr/>
          <p:nvPr/>
        </p:nvSpPr>
        <p:spPr>
          <a:xfrm>
            <a:off x="2103666" y="4464521"/>
            <a:ext cx="119075" cy="11905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2712522" y="3962125"/>
            <a:ext cx="119075" cy="11905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3388028" y="4293106"/>
            <a:ext cx="119075" cy="11905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1727338" y="3308982"/>
            <a:ext cx="119075" cy="11905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3507103" y="3387524"/>
            <a:ext cx="119075" cy="11905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2441791" y="2666863"/>
            <a:ext cx="119075" cy="11905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 flipH="1" flipV="1">
            <a:off x="1846413" y="3506578"/>
            <a:ext cx="257253" cy="78652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1959122" y="2877963"/>
            <a:ext cx="442978" cy="43101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2222742" y="2956505"/>
            <a:ext cx="338124" cy="14556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>
            <a:endCxn id="5" idx="0"/>
          </p:cNvCxnSpPr>
          <p:nvPr/>
        </p:nvCxnSpPr>
        <p:spPr>
          <a:xfrm>
            <a:off x="2560866" y="2877963"/>
            <a:ext cx="211194" cy="108416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 flipH="1">
            <a:off x="2831597" y="3387524"/>
            <a:ext cx="556432" cy="55475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>
            <a:endCxn id="6" idx="7"/>
          </p:cNvCxnSpPr>
          <p:nvPr/>
        </p:nvCxnSpPr>
        <p:spPr>
          <a:xfrm flipH="1">
            <a:off x="3489665" y="3539924"/>
            <a:ext cx="50764" cy="77061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>
            <a:endCxn id="6" idx="2"/>
          </p:cNvCxnSpPr>
          <p:nvPr/>
        </p:nvCxnSpPr>
        <p:spPr>
          <a:xfrm>
            <a:off x="2864923" y="4021652"/>
            <a:ext cx="523105" cy="33098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V="1">
            <a:off x="2402100" y="4445506"/>
            <a:ext cx="985182" cy="7854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>
            <a:stCxn id="5" idx="4"/>
            <a:endCxn id="4" idx="7"/>
          </p:cNvCxnSpPr>
          <p:nvPr/>
        </p:nvCxnSpPr>
        <p:spPr>
          <a:xfrm flipH="1">
            <a:off x="2205303" y="4081179"/>
            <a:ext cx="566757" cy="40077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H="1">
            <a:off x="1959122" y="3387524"/>
            <a:ext cx="1428160" cy="4051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H="1" flipV="1">
            <a:off x="1959122" y="3506578"/>
            <a:ext cx="1428907" cy="62145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>
            <a:stCxn id="5" idx="2"/>
          </p:cNvCxnSpPr>
          <p:nvPr/>
        </p:nvCxnSpPr>
        <p:spPr>
          <a:xfrm flipH="1" flipV="1">
            <a:off x="1959122" y="3539924"/>
            <a:ext cx="753400" cy="48172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>
            <a:stCxn id="8" idx="1"/>
          </p:cNvCxnSpPr>
          <p:nvPr/>
        </p:nvCxnSpPr>
        <p:spPr>
          <a:xfrm flipH="1" flipV="1">
            <a:off x="2673202" y="2806173"/>
            <a:ext cx="851339" cy="59878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>
            <a:stCxn id="6" idx="1"/>
            <a:endCxn id="9" idx="5"/>
          </p:cNvCxnSpPr>
          <p:nvPr/>
        </p:nvCxnSpPr>
        <p:spPr>
          <a:xfrm flipH="1" flipV="1">
            <a:off x="2543428" y="2768482"/>
            <a:ext cx="862038" cy="154205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>
            <a:stCxn id="8" idx="2"/>
            <a:endCxn id="4" idx="7"/>
          </p:cNvCxnSpPr>
          <p:nvPr/>
        </p:nvCxnSpPr>
        <p:spPr>
          <a:xfrm flipH="1">
            <a:off x="2205303" y="3447051"/>
            <a:ext cx="1301800" cy="103490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6" name="TextBox 55"/>
          <p:cNvSpPr txBox="1"/>
          <p:nvPr/>
        </p:nvSpPr>
        <p:spPr>
          <a:xfrm>
            <a:off x="4072930" y="1835299"/>
            <a:ext cx="1846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 </a:t>
            </a:r>
            <a:endParaRPr lang="en-US" sz="2400" dirty="0"/>
          </a:p>
        </p:txBody>
      </p:sp>
      <p:sp>
        <p:nvSpPr>
          <p:cNvPr id="57" name="TextBox 56"/>
          <p:cNvSpPr txBox="1"/>
          <p:nvPr/>
        </p:nvSpPr>
        <p:spPr>
          <a:xfrm>
            <a:off x="5519271" y="1850446"/>
            <a:ext cx="316752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 smtClean="0">
                <a:solidFill>
                  <a:srgbClr val="008000"/>
                </a:solidFill>
              </a:rPr>
              <a:t>Sachdev</a:t>
            </a:r>
            <a:r>
              <a:rPr lang="en-US" sz="2800" dirty="0" smtClean="0">
                <a:solidFill>
                  <a:srgbClr val="008000"/>
                </a:solidFill>
              </a:rPr>
              <a:t>, Yee, </a:t>
            </a:r>
            <a:r>
              <a:rPr lang="en-US" sz="2800" dirty="0" err="1" smtClean="0">
                <a:solidFill>
                  <a:srgbClr val="008000"/>
                </a:solidFill>
              </a:rPr>
              <a:t>Kitaev</a:t>
            </a:r>
            <a:endParaRPr lang="en-US" sz="2800" dirty="0" smtClean="0">
              <a:solidFill>
                <a:srgbClr val="008000"/>
              </a:solidFill>
            </a:endParaRPr>
          </a:p>
          <a:p>
            <a:r>
              <a:rPr lang="en-US" sz="2000" dirty="0">
                <a:solidFill>
                  <a:srgbClr val="008000"/>
                </a:solidFill>
              </a:rPr>
              <a:t> </a:t>
            </a:r>
            <a:r>
              <a:rPr lang="en-US" sz="2000" dirty="0" smtClean="0">
                <a:solidFill>
                  <a:srgbClr val="008000"/>
                </a:solidFill>
              </a:rPr>
              <a:t>Georges, </a:t>
            </a:r>
            <a:r>
              <a:rPr lang="en-US" sz="2000" dirty="0" err="1" smtClean="0">
                <a:solidFill>
                  <a:srgbClr val="008000"/>
                </a:solidFill>
              </a:rPr>
              <a:t>Parcollet</a:t>
            </a:r>
            <a:endParaRPr lang="en-US" sz="2000" dirty="0">
              <a:solidFill>
                <a:srgbClr val="008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46890" y="2797030"/>
            <a:ext cx="23041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008000"/>
                </a:solidFill>
              </a:rPr>
              <a:t>Polchinski</a:t>
            </a:r>
            <a:r>
              <a:rPr lang="en-US" dirty="0" smtClean="0">
                <a:solidFill>
                  <a:srgbClr val="008000"/>
                </a:solidFill>
              </a:rPr>
              <a:t>, </a:t>
            </a:r>
            <a:r>
              <a:rPr lang="en-US" dirty="0" err="1" smtClean="0">
                <a:solidFill>
                  <a:srgbClr val="008000"/>
                </a:solidFill>
              </a:rPr>
              <a:t>Rosenhaus</a:t>
            </a:r>
            <a:r>
              <a:rPr lang="en-US" dirty="0" smtClean="0">
                <a:solidFill>
                  <a:srgbClr val="008000"/>
                </a:solidFill>
              </a:rPr>
              <a:t>, </a:t>
            </a:r>
          </a:p>
          <a:p>
            <a:r>
              <a:rPr lang="en-US" dirty="0" err="1" smtClean="0">
                <a:solidFill>
                  <a:srgbClr val="008000"/>
                </a:solidFill>
              </a:rPr>
              <a:t>Anninos</a:t>
            </a:r>
            <a:r>
              <a:rPr lang="en-US" dirty="0" smtClean="0">
                <a:solidFill>
                  <a:srgbClr val="008000"/>
                </a:solidFill>
              </a:rPr>
              <a:t>, </a:t>
            </a:r>
            <a:r>
              <a:rPr lang="en-US" dirty="0" err="1" smtClean="0">
                <a:solidFill>
                  <a:srgbClr val="008000"/>
                </a:solidFill>
              </a:rPr>
              <a:t>Anous</a:t>
            </a:r>
            <a:r>
              <a:rPr lang="en-US" dirty="0" smtClean="0">
                <a:solidFill>
                  <a:srgbClr val="008000"/>
                </a:solidFill>
              </a:rPr>
              <a:t>, </a:t>
            </a:r>
            <a:r>
              <a:rPr lang="en-US" dirty="0" err="1" smtClean="0">
                <a:solidFill>
                  <a:srgbClr val="008000"/>
                </a:solidFill>
              </a:rPr>
              <a:t>Denef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73655" y="4149854"/>
            <a:ext cx="320031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>
                <a:solidFill>
                  <a:srgbClr val="008000"/>
                </a:solidFill>
              </a:rPr>
              <a:t>Kitaev</a:t>
            </a:r>
            <a:r>
              <a:rPr lang="en-US" sz="2000" dirty="0" smtClean="0">
                <a:solidFill>
                  <a:srgbClr val="008000"/>
                </a:solidFill>
              </a:rPr>
              <a:t>, unpublished</a:t>
            </a:r>
          </a:p>
          <a:p>
            <a:endParaRPr lang="en-US" sz="2000" dirty="0" smtClean="0">
              <a:solidFill>
                <a:srgbClr val="008000"/>
              </a:solidFill>
            </a:endParaRPr>
          </a:p>
          <a:p>
            <a:r>
              <a:rPr lang="en-US" sz="2000" dirty="0" smtClean="0">
                <a:solidFill>
                  <a:srgbClr val="008000"/>
                </a:solidFill>
              </a:rPr>
              <a:t>Douglas Stanford, JM  + Yang</a:t>
            </a:r>
          </a:p>
          <a:p>
            <a:r>
              <a:rPr lang="en-US" sz="2000" dirty="0" smtClean="0">
                <a:solidFill>
                  <a:srgbClr val="008000"/>
                </a:solidFill>
              </a:rPr>
              <a:t>  </a:t>
            </a:r>
            <a:endParaRPr lang="en-US" sz="200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36151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15144</TotalTime>
  <Words>935</Words>
  <Application>Microsoft Macintosh PowerPoint</Application>
  <PresentationFormat>On-screen Show (4:3)</PresentationFormat>
  <Paragraphs>170</Paragraphs>
  <Slides>28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Office Theme</vt:lpstr>
      <vt:lpstr>Quantum Mechanical Models  for  Near Extremal Black Holes  </vt:lpstr>
      <vt:lpstr>Black holes from outside</vt:lpstr>
      <vt:lpstr>Near extremal black holes </vt:lpstr>
      <vt:lpstr>PowerPoint Presentation</vt:lpstr>
      <vt:lpstr>Scale invariance in quantum mechanics</vt:lpstr>
      <vt:lpstr>Gravity in AdS2</vt:lpstr>
      <vt:lpstr>Extremal Entropy</vt:lpstr>
      <vt:lpstr>An interesting quantum mechanical model</vt:lpstr>
      <vt:lpstr>Fermions with random interactions</vt:lpstr>
      <vt:lpstr>Sachdev, Yee, Kitaev  model</vt:lpstr>
      <vt:lpstr>PowerPoint Presentation</vt:lpstr>
      <vt:lpstr>PowerPoint Presentation</vt:lpstr>
      <vt:lpstr>Large N effective action</vt:lpstr>
      <vt:lpstr>In the IR  Conformal symmetry</vt:lpstr>
      <vt:lpstr>PowerPoint Presentation</vt:lpstr>
      <vt:lpstr>PowerPoint Presentation</vt:lpstr>
      <vt:lpstr>Thermal free energy</vt:lpstr>
      <vt:lpstr>N-AdS2/N-CFT1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Properties fixed by the Schwarzian</vt:lpstr>
      <vt:lpstr>Conclusions</vt:lpstr>
      <vt:lpstr>Extra slides</vt:lpstr>
      <vt:lpstr>Models of holography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Juan Maldacena</dc:creator>
  <cp:lastModifiedBy>Juan Maldacena</cp:lastModifiedBy>
  <cp:revision>93</cp:revision>
  <cp:lastPrinted>2016-03-12T23:09:02Z</cp:lastPrinted>
  <dcterms:created xsi:type="dcterms:W3CDTF">2016-03-05T22:19:39Z</dcterms:created>
  <dcterms:modified xsi:type="dcterms:W3CDTF">2016-07-09T13:26:23Z</dcterms:modified>
</cp:coreProperties>
</file>