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mp4" ContentType="video/unknown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300" r:id="rId2"/>
    <p:sldId id="258" r:id="rId3"/>
    <p:sldId id="293" r:id="rId4"/>
    <p:sldId id="295" r:id="rId5"/>
    <p:sldId id="268" r:id="rId6"/>
    <p:sldId id="286" r:id="rId7"/>
    <p:sldId id="282" r:id="rId8"/>
    <p:sldId id="297" r:id="rId9"/>
    <p:sldId id="292" r:id="rId10"/>
    <p:sldId id="294" r:id="rId11"/>
    <p:sldId id="296" r:id="rId12"/>
    <p:sldId id="287" r:id="rId13"/>
    <p:sldId id="278" r:id="rId14"/>
    <p:sldId id="269" r:id="rId15"/>
    <p:sldId id="280" r:id="rId16"/>
    <p:sldId id="283" r:id="rId17"/>
    <p:sldId id="298" r:id="rId18"/>
    <p:sldId id="299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Relationship Id="rId2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CF5D73-3479-F040-872A-72D20BE96EC0}" type="datetimeFigureOut">
              <a:rPr lang="en-US" smtClean="0"/>
              <a:t>7/12/16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096AED-CC00-094C-9765-7DC84B79B0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157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0727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Scaled by relaxation time to better understand trends.</a:t>
            </a:r>
          </a:p>
          <a:p>
            <a:r>
              <a:rPr lang="en-US" dirty="0" smtClean="0"/>
              <a:t>1k runs clearly slower rate.</a:t>
            </a:r>
          </a:p>
          <a:p>
            <a:r>
              <a:rPr lang="en-US" dirty="0" smtClean="0"/>
              <a:t>Slower initially and possibly towards</a:t>
            </a:r>
            <a:r>
              <a:rPr lang="en-US" baseline="0" dirty="0" smtClean="0"/>
              <a:t> the end.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2442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a 10k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423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HNBody</a:t>
            </a:r>
            <a:r>
              <a:rPr lang="en-US" dirty="0" smtClean="0"/>
              <a:t> stalls at very small semi-major axis.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216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Motivation for me personally. As Cole quotes from John Wheeler: </a:t>
            </a:r>
            <a:r>
              <a:rPr lang="en-US" dirty="0" err="1" smtClean="0"/>
              <a:t>spacetime</a:t>
            </a:r>
            <a:r>
              <a:rPr lang="en-US" dirty="0" smtClean="0"/>
              <a:t> tells sources how to move and moving sources tell </a:t>
            </a:r>
            <a:r>
              <a:rPr lang="en-US" dirty="0" err="1" smtClean="0"/>
              <a:t>spacetime</a:t>
            </a:r>
            <a:r>
              <a:rPr lang="en-US" dirty="0" smtClean="0"/>
              <a:t> how to ripple</a:t>
            </a:r>
          </a:p>
          <a:p>
            <a:r>
              <a:rPr lang="en-US" dirty="0" smtClean="0"/>
              <a:t>Timescale longer than a </a:t>
            </a:r>
            <a:r>
              <a:rPr lang="en-US" dirty="0" err="1" smtClean="0"/>
              <a:t>hubble</a:t>
            </a:r>
            <a:r>
              <a:rPr lang="en-US" dirty="0" smtClean="0"/>
              <a:t> time for a = 1, e = 0.  Therefore want to change these.</a:t>
            </a:r>
          </a:p>
          <a:p>
            <a:r>
              <a:rPr lang="en-US" dirty="0" smtClean="0"/>
              <a:t>“If you’ve really got your ear to the ground, you might have heard about…”</a:t>
            </a:r>
          </a:p>
          <a:p>
            <a:r>
              <a:rPr lang="en-US" dirty="0" smtClean="0"/>
              <a:t>“What pathways might be responsible for this merger rate?”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2458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err="1" smtClean="0"/>
              <a:t>Yoshihide</a:t>
            </a:r>
            <a:r>
              <a:rPr lang="en-US" sz="1200" dirty="0" smtClean="0"/>
              <a:t> </a:t>
            </a:r>
            <a:r>
              <a:rPr lang="en-US" sz="1200" dirty="0" err="1" smtClean="0"/>
              <a:t>Kozai</a:t>
            </a:r>
            <a:r>
              <a:rPr lang="en-US" sz="1200" dirty="0" smtClean="0"/>
              <a:t> &amp; Michael </a:t>
            </a:r>
            <a:r>
              <a:rPr lang="en-US" sz="1200" dirty="0" err="1" smtClean="0"/>
              <a:t>Lidov</a:t>
            </a:r>
            <a:r>
              <a:rPr lang="en-US" sz="1200" dirty="0" smtClean="0"/>
              <a:t> 1962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aseline="0" dirty="0" err="1" smtClean="0"/>
              <a:t>Antonini</a:t>
            </a:r>
            <a:r>
              <a:rPr lang="en-US" sz="1200" baseline="0" dirty="0" smtClean="0"/>
              <a:t> &amp; </a:t>
            </a:r>
            <a:r>
              <a:rPr lang="en-US" sz="1200" baseline="0" dirty="0" err="1" smtClean="0"/>
              <a:t>Perets</a:t>
            </a:r>
            <a:r>
              <a:rPr lang="en-US" sz="1200" baseline="0" dirty="0" smtClean="0"/>
              <a:t> 2012</a:t>
            </a:r>
            <a:endParaRPr lang="en-US" baseline="0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Explain Hierarchical. Expansion of Hamiltonian in ratio of </a:t>
            </a:r>
            <a:r>
              <a:rPr lang="en-US" baseline="0" dirty="0" err="1" smtClean="0"/>
              <a:t>sma</a:t>
            </a:r>
            <a:r>
              <a:rPr lang="en-US" baseline="0" dirty="0" smtClean="0"/>
              <a:t>. Initially massless satellite around sun w/ Jupiter perturbing</a:t>
            </a:r>
            <a:endParaRPr lang="en-US" dirty="0" smtClean="0"/>
          </a:p>
          <a:p>
            <a:r>
              <a:rPr lang="en-US" dirty="0" smtClean="0"/>
              <a:t>Explain </a:t>
            </a:r>
            <a:r>
              <a:rPr lang="en-US" dirty="0" err="1" smtClean="0"/>
              <a:t>superorbit</a:t>
            </a:r>
            <a:endParaRPr lang="en-US" dirty="0" smtClean="0"/>
          </a:p>
          <a:p>
            <a:r>
              <a:rPr lang="en-US" baseline="0" dirty="0" smtClean="0"/>
              <a:t>Explain subscripts</a:t>
            </a:r>
          </a:p>
          <a:p>
            <a:r>
              <a:rPr lang="en-US" baseline="0" dirty="0" smtClean="0"/>
              <a:t>Conservation of z angular momentum</a:t>
            </a:r>
          </a:p>
          <a:p>
            <a:r>
              <a:rPr lang="en-US" baseline="0" dirty="0" smtClean="0"/>
              <a:t>Critical angle</a:t>
            </a:r>
          </a:p>
          <a:p>
            <a:r>
              <a:rPr lang="en-US" baseline="0" dirty="0" smtClean="0"/>
              <a:t>Binary inside of radius of influence of SMBH</a:t>
            </a:r>
          </a:p>
          <a:p>
            <a:r>
              <a:rPr lang="en-US" dirty="0" smtClean="0"/>
              <a:t>In a chaotic</a:t>
            </a:r>
            <a:r>
              <a:rPr lang="en-US" baseline="0" dirty="0" smtClean="0"/>
              <a:t> environment, more opportunity to reach critical conditions.</a:t>
            </a:r>
          </a:p>
          <a:p>
            <a:r>
              <a:rPr lang="en-US" baseline="0" dirty="0" smtClean="0"/>
              <a:t>Either need time to have several passages or such high eccentricity that merger in one pass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630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Works if updates are frequent compared to timescale of most effects</a:t>
            </a:r>
          </a:p>
          <a:p>
            <a:r>
              <a:rPr lang="en-US" dirty="0" smtClean="0"/>
              <a:t>Works if star approaches within 1</a:t>
            </a:r>
            <a:r>
              <a:rPr lang="en-US" baseline="0" dirty="0" smtClean="0"/>
              <a:t> AU rare.</a:t>
            </a:r>
          </a:p>
          <a:p>
            <a:r>
              <a:rPr lang="en-US" baseline="0" dirty="0" smtClean="0"/>
              <a:t>If changes to </a:t>
            </a:r>
            <a:r>
              <a:rPr lang="en-US" baseline="0" dirty="0" err="1" smtClean="0"/>
              <a:t>superorbit</a:t>
            </a:r>
            <a:r>
              <a:rPr lang="en-US" baseline="0" dirty="0" smtClean="0"/>
              <a:t> properties doesn’t effect inner orbit properties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66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Systems much smaller than real galactic centers</a:t>
            </a:r>
          </a:p>
          <a:p>
            <a:r>
              <a:rPr lang="en-US" dirty="0" smtClean="0"/>
              <a:t>Not strictly correct since it is not exactly </a:t>
            </a:r>
            <a:r>
              <a:rPr lang="en-US" dirty="0" err="1" smtClean="0"/>
              <a:t>keplerian</a:t>
            </a:r>
            <a:r>
              <a:rPr lang="en-US" dirty="0" smtClean="0"/>
              <a:t>, but close, SMBH dominant.</a:t>
            </a:r>
          </a:p>
          <a:p>
            <a:r>
              <a:rPr lang="en-US" dirty="0" smtClean="0"/>
              <a:t>Mass segregation (possibly too dramatic)</a:t>
            </a:r>
          </a:p>
          <a:p>
            <a:r>
              <a:rPr lang="en-US" dirty="0" smtClean="0"/>
              <a:t>Inclination wandering is important for </a:t>
            </a:r>
            <a:r>
              <a:rPr lang="en-US" dirty="0" err="1" smtClean="0"/>
              <a:t>Kozai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7682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Emax</a:t>
            </a:r>
            <a:r>
              <a:rPr lang="en-US" dirty="0" smtClean="0"/>
              <a:t> = 0.99985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039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“This is an upper limit because our 2-step simulation process allows large</a:t>
            </a:r>
            <a:r>
              <a:rPr lang="en-US" baseline="0" dirty="0" smtClean="0"/>
              <a:t> changes in the mutual inclination, while there is some evidence that slowly varying the </a:t>
            </a:r>
            <a:r>
              <a:rPr lang="en-US" baseline="0" dirty="0" err="1" smtClean="0"/>
              <a:t>superorbit</a:t>
            </a:r>
            <a:r>
              <a:rPr lang="en-US" baseline="0" dirty="0" smtClean="0"/>
              <a:t> inclination may not change the mutual inclination accordingly.”</a:t>
            </a:r>
            <a:endParaRPr lang="en-US" dirty="0" smtClean="0"/>
          </a:p>
          <a:p>
            <a:r>
              <a:rPr lang="en-US" dirty="0" err="1" smtClean="0"/>
              <a:t>f_bh</a:t>
            </a:r>
            <a:r>
              <a:rPr lang="en-US" baseline="0" dirty="0" smtClean="0"/>
              <a:t> with mass segregation</a:t>
            </a:r>
            <a:endParaRPr lang="en-US" dirty="0" smtClean="0"/>
          </a:p>
          <a:p>
            <a:r>
              <a:rPr lang="en-US" dirty="0" err="1" smtClean="0"/>
              <a:t>f_binary</a:t>
            </a:r>
            <a:r>
              <a:rPr lang="en-US" dirty="0" smtClean="0"/>
              <a:t> for population synthesis</a:t>
            </a:r>
            <a:r>
              <a:rPr lang="en-US" baseline="0" dirty="0" smtClean="0"/>
              <a:t> models of Bhs in the field.</a:t>
            </a:r>
          </a:p>
          <a:p>
            <a:r>
              <a:rPr lang="en-US" baseline="0" dirty="0" smtClean="0"/>
              <a:t>Observational constraint using a marginal detection as well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545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Hamers</a:t>
            </a:r>
            <a:r>
              <a:rPr lang="en-US" dirty="0" smtClean="0"/>
              <a:t> et al. 2015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93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1k runs not enough </a:t>
            </a:r>
            <a:r>
              <a:rPr lang="en-US" dirty="0" err="1" smtClean="0"/>
              <a:t>kozai</a:t>
            </a:r>
            <a:r>
              <a:rPr lang="en-US" dirty="0" smtClean="0"/>
              <a:t> cycles before tidally</a:t>
            </a:r>
            <a:r>
              <a:rPr lang="en-US" baseline="0" dirty="0" smtClean="0"/>
              <a:t> separated.</a:t>
            </a:r>
          </a:p>
          <a:p>
            <a:r>
              <a:rPr lang="en-US" baseline="0" dirty="0" smtClean="0"/>
              <a:t>Runs starting further out may fill in more of the space.</a:t>
            </a:r>
          </a:p>
          <a:p>
            <a:r>
              <a:rPr lang="en-US" baseline="0" dirty="0" smtClean="0"/>
              <a:t>Outlier</a:t>
            </a:r>
          </a:p>
          <a:p>
            <a:r>
              <a:rPr lang="en-US" baseline="0" dirty="0" smtClean="0"/>
              <a:t>Sensitive to details of loss cone, mass segregation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096AED-CC00-094C-9765-7DC84B79B0D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874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endParaRPr kumimoji="0"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endParaRPr kumimoji="0"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endParaRPr/>
          </a:p>
          <a:p>
            <a:pPr lvl="1" eaLnBrk="1" latinLnBrk="0" hangingPunct="1"/>
            <a:endParaRPr/>
          </a:p>
          <a:p>
            <a:pPr lvl="2" eaLnBrk="1" latinLnBrk="0" hangingPunct="1"/>
            <a:endParaRPr/>
          </a:p>
          <a:p>
            <a:pPr lvl="3" eaLnBrk="1" latinLnBrk="0" hangingPunct="1"/>
            <a:endParaRPr/>
          </a:p>
          <a:p>
            <a:pPr lvl="4" eaLnBrk="1" latinLnBrk="0" hangingPunct="1"/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eaLnBrk="1" latinLnBrk="0" hangingPunct="1"/>
            <a:fld id="{B41ABA4E-CD72-497B-97AA-7213B3980F60}" type="datetimeFigureOut">
              <a:rPr lang="en-US" smtClean="0"/>
              <a:pPr eaLnBrk="1" latinLnBrk="0" hangingPunct="1"/>
              <a:t>7/12/16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kumimoji="0"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2E57653-3E58-4892-A7ED-712530ACC680}" type="slidenum">
              <a:rPr kumimoji="0" lang="en-US" smtClean="0"/>
              <a:pPr eaLnBrk="1" latinLnBrk="0" hangingPunct="1"/>
              <a:t>‹#›</a:t>
            </a:fld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2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emf"/><Relationship Id="rId6" Type="http://schemas.openxmlformats.org/officeDocument/2006/relationships/image" Target="../media/image6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3.xml"/><Relationship Id="rId5" Type="http://schemas.openxmlformats.org/officeDocument/2006/relationships/image" Target="../media/image7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oleObject" Target="../embeddings/oleObject2.bin"/><Relationship Id="rId5" Type="http://schemas.openxmlformats.org/officeDocument/2006/relationships/image" Target="../media/image10.emf"/><Relationship Id="rId6" Type="http://schemas.openxmlformats.org/officeDocument/2006/relationships/oleObject" Target="../embeddings/oleObject3.bin"/><Relationship Id="rId7" Type="http://schemas.openxmlformats.org/officeDocument/2006/relationships/image" Target="../media/image11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itial_Condition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700" y="0"/>
            <a:ext cx="6832315" cy="6858000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457200" y="4271304"/>
            <a:ext cx="8305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Johnny </a:t>
            </a:r>
            <a:r>
              <a:rPr lang="en-US" dirty="0" err="1" smtClean="0">
                <a:solidFill>
                  <a:schemeClr val="accent1"/>
                </a:solidFill>
              </a:rPr>
              <a:t>VanLandingham</a:t>
            </a:r>
            <a:endParaRPr lang="en-US" dirty="0" smtClean="0">
              <a:solidFill>
                <a:schemeClr val="accent1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7</a:t>
            </a:r>
            <a:r>
              <a:rPr lang="en-US" dirty="0" smtClean="0">
                <a:solidFill>
                  <a:schemeClr val="accent1"/>
                </a:solidFill>
              </a:rPr>
              <a:t>/13/2016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376890"/>
            <a:ext cx="8305800" cy="2402148"/>
          </a:xfrm>
        </p:spPr>
        <p:txBody>
          <a:bodyPr/>
          <a:lstStyle/>
          <a:p>
            <a:r>
              <a:rPr lang="en-US" sz="4400" dirty="0" smtClean="0"/>
              <a:t>The Role of the </a:t>
            </a:r>
            <a:r>
              <a:rPr lang="en-US" sz="4400" dirty="0" err="1" smtClean="0"/>
              <a:t>Kozai-Lidov</a:t>
            </a:r>
            <a:r>
              <a:rPr lang="en-US" sz="4400" dirty="0" smtClean="0"/>
              <a:t> Mechanism in Black Hole Binary Mergers in Galactic Centers</a:t>
            </a:r>
            <a:endParaRPr lang="en-US" sz="4400" dirty="0"/>
          </a:p>
        </p:txBody>
      </p:sp>
      <p:sp>
        <p:nvSpPr>
          <p:cNvPr id="6" name="TextBox 5"/>
          <p:cNvSpPr txBox="1"/>
          <p:nvPr/>
        </p:nvSpPr>
        <p:spPr>
          <a:xfrm>
            <a:off x="255355" y="6266583"/>
            <a:ext cx="612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Collaborators: M.C. Miller, D.P. Hamilton, D.C. Richardson  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7" name="Picture 6" descr="informal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5926" y="4990353"/>
            <a:ext cx="1667073" cy="16455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Rectangle 4"/>
          <p:cNvSpPr/>
          <p:nvPr/>
        </p:nvSpPr>
        <p:spPr>
          <a:xfrm>
            <a:off x="7859904" y="6669378"/>
            <a:ext cx="188601" cy="18862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07755" y="5828121"/>
            <a:ext cx="3650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bg1"/>
                </a:solidFill>
              </a:rPr>
              <a:t>ApJ</a:t>
            </a:r>
            <a:r>
              <a:rPr lang="en-US" dirty="0" smtClean="0">
                <a:solidFill>
                  <a:schemeClr val="bg1"/>
                </a:solidFill>
              </a:rPr>
              <a:t> Accepted -- 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err="1" smtClean="0">
                <a:solidFill>
                  <a:schemeClr val="bg1"/>
                </a:solidFill>
              </a:rPr>
              <a:t>arXiv</a:t>
            </a:r>
            <a:r>
              <a:rPr lang="en-US" dirty="0">
                <a:solidFill>
                  <a:schemeClr val="bg1"/>
                </a:solidFill>
              </a:rPr>
              <a:t>:</a:t>
            </a:r>
            <a:r>
              <a:rPr lang="en-US" dirty="0" smtClean="0">
                <a:solidFill>
                  <a:schemeClr val="bg1"/>
                </a:solidFill>
              </a:rPr>
              <a:t> 1604.04948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9485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ut_inc.eps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" r="-245"/>
          <a:stretch/>
        </p:blipFill>
        <p:spPr>
          <a:xfrm>
            <a:off x="3042941" y="1673411"/>
            <a:ext cx="5643859" cy="4243294"/>
          </a:xfrm>
        </p:spPr>
      </p:pic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209176" y="152400"/>
            <a:ext cx="8934824" cy="1219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5"/>
                </a:solidFill>
              </a:rPr>
              <a:t>Effect of changing the inclination of the outer binary slowly…</a:t>
            </a:r>
            <a:endParaRPr lang="en-US" sz="2800" dirty="0">
              <a:solidFill>
                <a:schemeClr val="accent5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1673411"/>
            <a:ext cx="2585741" cy="5632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Force applied on outer body.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Exponential increase in inclination over one KL cycle.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Mutual inclination change smaller than expected.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Larger for initially larger </a:t>
            </a:r>
            <a:r>
              <a:rPr lang="en-US" sz="2400" dirty="0" err="1" smtClean="0"/>
              <a:t>i</a:t>
            </a:r>
            <a:r>
              <a:rPr lang="en-US" sz="2400" baseline="-25000" dirty="0" err="1" smtClean="0"/>
              <a:t>tot</a:t>
            </a:r>
            <a:r>
              <a:rPr lang="en-US" sz="2400" dirty="0" smtClean="0"/>
              <a:t>.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2366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35176"/>
          </a:xfrm>
        </p:spPr>
        <p:txBody>
          <a:bodyPr/>
          <a:lstStyle/>
          <a:p>
            <a:r>
              <a:rPr lang="en-US" dirty="0" err="1" smtClean="0"/>
              <a:t>Inspirals</a:t>
            </a:r>
            <a:r>
              <a:rPr lang="en-US" dirty="0" smtClean="0"/>
              <a:t> with e &gt; 0.1 at 10 Hz.</a:t>
            </a:r>
          </a:p>
          <a:p>
            <a:r>
              <a:rPr lang="en-US" dirty="0" smtClean="0"/>
              <a:t>Energy loss nearly impulsive.</a:t>
            </a:r>
          </a:p>
          <a:p>
            <a:r>
              <a:rPr lang="en-US" dirty="0" smtClean="0"/>
              <a:t>Requires </a:t>
            </a:r>
            <a:r>
              <a:rPr lang="en-US" dirty="0" err="1" smtClean="0"/>
              <a:t>pericenter</a:t>
            </a:r>
            <a:r>
              <a:rPr lang="en-US" dirty="0" smtClean="0"/>
              <a:t> &lt; 10</a:t>
            </a:r>
            <a:r>
              <a:rPr lang="en-US" baseline="30000" dirty="0" smtClean="0"/>
              <a:t>-6</a:t>
            </a:r>
            <a:r>
              <a:rPr lang="en-US" dirty="0" smtClean="0"/>
              <a:t> AU.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One example: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Eccentricity at 10 Hz = 0.58</a:t>
            </a:r>
          </a:p>
          <a:p>
            <a:r>
              <a:rPr lang="en-US" dirty="0" smtClean="0"/>
              <a:t>Possible but not common.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Eccentric </a:t>
            </a:r>
            <a:r>
              <a:rPr lang="en-US" dirty="0" err="1" smtClean="0">
                <a:solidFill>
                  <a:schemeClr val="accent5"/>
                </a:solidFill>
              </a:rPr>
              <a:t>Inspirals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5" name="Picture 4" descr="exampleIns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880" b="31590"/>
          <a:stretch/>
        </p:blipFill>
        <p:spPr>
          <a:xfrm>
            <a:off x="298824" y="3135889"/>
            <a:ext cx="8516470" cy="1502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1673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rack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329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umulative_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455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ampleSep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9891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81 </a:t>
            </a:r>
            <a:r>
              <a:rPr lang="en-US" dirty="0"/>
              <a:t>0f </a:t>
            </a:r>
            <a:r>
              <a:rPr lang="en-US" dirty="0" smtClean="0"/>
              <a:t>400 </a:t>
            </a:r>
            <a:r>
              <a:rPr lang="en-US" dirty="0"/>
              <a:t>simulated BHBs merged.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10 </a:t>
            </a:r>
            <a:r>
              <a:rPr lang="en-US" dirty="0">
                <a:solidFill>
                  <a:schemeClr val="accent4"/>
                </a:solidFill>
              </a:rPr>
              <a:t>of 100 in 1k simulations</a:t>
            </a:r>
            <a:r>
              <a:rPr lang="en-US" dirty="0" smtClean="0">
                <a:solidFill>
                  <a:schemeClr val="accent4"/>
                </a:solidFill>
              </a:rPr>
              <a:t>.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12 of 100 in 2.5k simulations.</a:t>
            </a:r>
            <a:endParaRPr lang="en-US" dirty="0">
              <a:solidFill>
                <a:schemeClr val="accent4"/>
              </a:solidFill>
            </a:endParaRP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32 </a:t>
            </a:r>
            <a:r>
              <a:rPr lang="en-US" dirty="0">
                <a:solidFill>
                  <a:schemeClr val="accent4"/>
                </a:solidFill>
              </a:rPr>
              <a:t>of 100 in 5k simulations.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27 </a:t>
            </a:r>
            <a:r>
              <a:rPr lang="en-US" dirty="0">
                <a:solidFill>
                  <a:schemeClr val="accent4"/>
                </a:solidFill>
              </a:rPr>
              <a:t>of 100 in 10k simulations</a:t>
            </a:r>
            <a:r>
              <a:rPr lang="en-US" dirty="0"/>
              <a:t>.</a:t>
            </a:r>
          </a:p>
          <a:p>
            <a:r>
              <a:rPr lang="en-US" dirty="0" smtClean="0"/>
              <a:t>All others end in tidal separation.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5"/>
                </a:solidFill>
              </a:rPr>
              <a:t>Inspirals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49151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Effect of changing the inclination of the outer binary slowly…</a:t>
            </a:r>
            <a:endParaRPr lang="en-US" dirty="0" smtClean="0">
              <a:solidFill>
                <a:schemeClr val="accent2"/>
              </a:solidFill>
            </a:endParaRP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/>
            <a:endParaRPr lang="en-US" dirty="0">
              <a:solidFill>
                <a:schemeClr val="accent2"/>
              </a:solidFill>
            </a:endParaRP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Complications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112"/>
          <a:stretch/>
        </p:blipFill>
        <p:spPr bwMode="auto">
          <a:xfrm>
            <a:off x="333559" y="2599906"/>
            <a:ext cx="8454169" cy="3699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500156" y="6323715"/>
            <a:ext cx="250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Hamers</a:t>
            </a:r>
            <a:r>
              <a:rPr lang="en-US" sz="1600" dirty="0" smtClean="0">
                <a:solidFill>
                  <a:srgbClr val="000000"/>
                </a:solidFill>
              </a:rPr>
              <a:t> et al. 2015)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929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st_hist.eps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0"/>
          <a:stretch/>
        </p:blipFill>
        <p:spPr>
          <a:xfrm>
            <a:off x="1267657" y="1524000"/>
            <a:ext cx="6606343" cy="4930588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AA2AE"/>
                </a:solidFill>
              </a:rPr>
              <a:t>Merger Distance</a:t>
            </a:r>
            <a:endParaRPr lang="en-US" dirty="0">
              <a:solidFill>
                <a:srgbClr val="5AA2A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8313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uno.jp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29" r="-584"/>
          <a:stretch/>
        </p:blipFill>
        <p:spPr>
          <a:xfrm>
            <a:off x="1253783" y="1371600"/>
            <a:ext cx="4751293" cy="49621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5AA2AE"/>
                </a:solidFill>
              </a:rPr>
              <a:t>Low-mass X-ray Binaries</a:t>
            </a:r>
            <a:endParaRPr lang="en-US" dirty="0">
              <a:solidFill>
                <a:srgbClr val="5AA2A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0156" y="6323715"/>
            <a:ext cx="2504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dirty="0" err="1" smtClean="0">
                <a:solidFill>
                  <a:srgbClr val="000000"/>
                </a:solidFill>
              </a:rPr>
              <a:t>Muno</a:t>
            </a:r>
            <a:r>
              <a:rPr lang="en-US" sz="1600" dirty="0" smtClean="0">
                <a:solidFill>
                  <a:srgbClr val="000000"/>
                </a:solidFill>
              </a:rPr>
              <a:t> et al. 2005)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01059" y="1285454"/>
            <a:ext cx="258574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All four within 1 parsec of </a:t>
            </a:r>
            <a:r>
              <a:rPr lang="en-US" sz="2400" dirty="0" err="1" smtClean="0"/>
              <a:t>Sgr</a:t>
            </a:r>
            <a:r>
              <a:rPr lang="en-US" sz="2400" dirty="0" smtClean="0"/>
              <a:t> A*</a:t>
            </a:r>
          </a:p>
          <a:p>
            <a:pPr marL="285750" indent="-285750">
              <a:buFont typeface="Arial"/>
              <a:buChar char="•"/>
            </a:pPr>
            <a:endParaRPr lang="en-US" sz="2400" dirty="0"/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KL mechanism with SMBH as </a:t>
            </a:r>
            <a:r>
              <a:rPr lang="en-US" sz="2400" dirty="0" err="1" smtClean="0"/>
              <a:t>perturber</a:t>
            </a:r>
            <a:r>
              <a:rPr lang="en-US" sz="2400" dirty="0" smtClean="0"/>
              <a:t> could help explain this overabundance.</a:t>
            </a:r>
          </a:p>
          <a:p>
            <a:pPr marL="285750" indent="-285750">
              <a:buFont typeface="Arial"/>
              <a:buChar char="•"/>
            </a:pPr>
            <a:endParaRPr lang="en-US" sz="2400" dirty="0" smtClean="0"/>
          </a:p>
          <a:p>
            <a:pPr marL="285750" indent="-285750">
              <a:buFont typeface="Arial"/>
              <a:buChar char="•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526436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98770"/>
            <a:ext cx="4427043" cy="312868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Detections:</a:t>
            </a:r>
          </a:p>
          <a:p>
            <a:pPr lvl="1"/>
            <a:r>
              <a:rPr lang="pl-PL" sz="2200" dirty="0" smtClean="0">
                <a:solidFill>
                  <a:schemeClr val="accent4"/>
                </a:solidFill>
              </a:rPr>
              <a:t>GW150914 &amp; GW151226</a:t>
            </a:r>
          </a:p>
          <a:p>
            <a:pPr lvl="1"/>
            <a:r>
              <a:rPr lang="en-US" sz="2200" dirty="0" smtClean="0">
                <a:solidFill>
                  <a:schemeClr val="accent4"/>
                </a:solidFill>
              </a:rPr>
              <a:t>~30 </a:t>
            </a:r>
            <a:r>
              <a:rPr lang="en-US" sz="2200" dirty="0" err="1" smtClean="0">
                <a:solidFill>
                  <a:schemeClr val="accent4"/>
                </a:solidFill>
              </a:rPr>
              <a:t>M</a:t>
            </a:r>
            <a:r>
              <a:rPr lang="en-US" sz="2200" baseline="-25000" dirty="0" err="1" smtClean="0">
                <a:solidFill>
                  <a:schemeClr val="accent4"/>
                </a:solidFill>
              </a:rPr>
              <a:t>sun</a:t>
            </a:r>
            <a:r>
              <a:rPr lang="en-US" sz="2200" dirty="0" smtClean="0">
                <a:solidFill>
                  <a:schemeClr val="accent4"/>
                </a:solidFill>
              </a:rPr>
              <a:t> BH’s; ~10 </a:t>
            </a:r>
            <a:r>
              <a:rPr lang="en-US" sz="2200" dirty="0" err="1" smtClean="0">
                <a:solidFill>
                  <a:schemeClr val="accent4"/>
                </a:solidFill>
              </a:rPr>
              <a:t>M</a:t>
            </a:r>
            <a:r>
              <a:rPr lang="en-US" sz="2200" baseline="-25000" dirty="0" err="1" smtClean="0">
                <a:solidFill>
                  <a:schemeClr val="accent4"/>
                </a:solidFill>
              </a:rPr>
              <a:t>sun</a:t>
            </a:r>
            <a:r>
              <a:rPr lang="en-US" sz="2200" dirty="0" smtClean="0">
                <a:solidFill>
                  <a:schemeClr val="accent4"/>
                </a:solidFill>
              </a:rPr>
              <a:t> BH’s</a:t>
            </a:r>
          </a:p>
          <a:p>
            <a:pPr marL="365760" lvl="1" indent="0">
              <a:buNone/>
            </a:pPr>
            <a:endParaRPr lang="en-US" sz="2200" dirty="0" smtClean="0">
              <a:solidFill>
                <a:schemeClr val="accent4"/>
              </a:solidFill>
            </a:endParaRPr>
          </a:p>
          <a:p>
            <a:r>
              <a:rPr lang="en-US" sz="2400" dirty="0" smtClean="0"/>
              <a:t>Detection rate:</a:t>
            </a:r>
          </a:p>
          <a:p>
            <a:pPr lvl="1"/>
            <a:r>
              <a:rPr lang="en-US" sz="2200" dirty="0">
                <a:solidFill>
                  <a:srgbClr val="4A66AC"/>
                </a:solidFill>
              </a:rPr>
              <a:t>9</a:t>
            </a:r>
            <a:r>
              <a:rPr lang="en-US" sz="2200" dirty="0" smtClean="0">
                <a:solidFill>
                  <a:srgbClr val="4A66AC"/>
                </a:solidFill>
              </a:rPr>
              <a:t> </a:t>
            </a:r>
            <a:r>
              <a:rPr lang="en-US" sz="2200" dirty="0">
                <a:solidFill>
                  <a:srgbClr val="4A66AC"/>
                </a:solidFill>
              </a:rPr>
              <a:t>– </a:t>
            </a:r>
            <a:r>
              <a:rPr lang="en-US" sz="2200" dirty="0" smtClean="0">
                <a:solidFill>
                  <a:srgbClr val="4A66AC"/>
                </a:solidFill>
              </a:rPr>
              <a:t>240 </a:t>
            </a:r>
            <a:r>
              <a:rPr lang="en-US" sz="2200" dirty="0">
                <a:solidFill>
                  <a:srgbClr val="4A66AC"/>
                </a:solidFill>
              </a:rPr>
              <a:t>Gpc</a:t>
            </a:r>
            <a:r>
              <a:rPr lang="en-US" sz="2200" baseline="30000" dirty="0">
                <a:solidFill>
                  <a:srgbClr val="4A66AC"/>
                </a:solidFill>
              </a:rPr>
              <a:t>-3</a:t>
            </a:r>
            <a:r>
              <a:rPr lang="en-US" sz="2200" dirty="0">
                <a:solidFill>
                  <a:srgbClr val="4A66AC"/>
                </a:solidFill>
              </a:rPr>
              <a:t> yr</a:t>
            </a:r>
            <a:r>
              <a:rPr lang="en-US" sz="2200" baseline="30000" dirty="0">
                <a:solidFill>
                  <a:srgbClr val="4A66AC"/>
                </a:solidFill>
              </a:rPr>
              <a:t>-1   </a:t>
            </a:r>
            <a:r>
              <a:rPr lang="en-US" sz="2200" dirty="0">
                <a:solidFill>
                  <a:srgbClr val="4A66AC"/>
                </a:solidFill>
              </a:rPr>
              <a:t>(Abbott et al. 2016</a:t>
            </a:r>
            <a:r>
              <a:rPr lang="en-US" sz="2200" dirty="0" smtClean="0">
                <a:solidFill>
                  <a:srgbClr val="4A66AC"/>
                </a:solidFill>
              </a:rPr>
              <a:t>)</a:t>
            </a:r>
            <a:endParaRPr lang="en-US" sz="2200" dirty="0">
              <a:solidFill>
                <a:srgbClr val="4A66AC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18141" y="152400"/>
            <a:ext cx="8229600" cy="1219200"/>
          </a:xfrm>
        </p:spPr>
        <p:txBody>
          <a:bodyPr/>
          <a:lstStyle/>
          <a:p>
            <a:r>
              <a:rPr lang="en-US" dirty="0" smtClean="0">
                <a:solidFill>
                  <a:srgbClr val="5AA2AE"/>
                </a:solidFill>
              </a:rPr>
              <a:t>Gravitational Waves</a:t>
            </a:r>
            <a:endParaRPr lang="en-US" dirty="0">
              <a:solidFill>
                <a:srgbClr val="5AA2AE"/>
              </a:solidFill>
            </a:endParaRP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8505293"/>
              </p:ext>
            </p:extLst>
          </p:nvPr>
        </p:nvGraphicFramePr>
        <p:xfrm>
          <a:off x="457200" y="5307641"/>
          <a:ext cx="5327650" cy="1090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5" name="Equation" r:id="rId4" imgW="1866900" imgH="457200" progId="Equation.3">
                  <p:embed/>
                </p:oleObj>
              </mc:Choice>
              <mc:Fallback>
                <p:oleObj name="Equation" r:id="rId4" imgW="186690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7200" y="5307641"/>
                        <a:ext cx="5327650" cy="10906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03275" y="4999864"/>
            <a:ext cx="36628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Image Credit: Caltech/MIT/LIGO Lab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03275" y="6213587"/>
            <a:ext cx="1536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(Peters, 1964)</a:t>
            </a:r>
            <a:endParaRPr lang="en-US" dirty="0"/>
          </a:p>
        </p:txBody>
      </p:sp>
      <p:pic>
        <p:nvPicPr>
          <p:cNvPr id="4" name="Picture 3" descr="ligo20160211a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3981" y="421340"/>
            <a:ext cx="3662819" cy="457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8670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L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2513872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Simulations split into </a:t>
            </a:r>
            <a:r>
              <a:rPr lang="en-US" dirty="0" smtClean="0">
                <a:solidFill>
                  <a:srgbClr val="FF0000"/>
                </a:solidFill>
              </a:rPr>
              <a:t>two</a:t>
            </a:r>
            <a:r>
              <a:rPr lang="en-US" dirty="0" smtClean="0"/>
              <a:t> steps.</a:t>
            </a:r>
          </a:p>
          <a:p>
            <a:pPr lvl="1"/>
            <a:r>
              <a:rPr lang="en-US" dirty="0" smtClean="0">
                <a:solidFill>
                  <a:schemeClr val="accent4"/>
                </a:solidFill>
              </a:rPr>
              <a:t>Step one:</a:t>
            </a:r>
          </a:p>
          <a:p>
            <a:pPr lvl="2"/>
            <a:r>
              <a:rPr lang="en-US" dirty="0" smtClean="0"/>
              <a:t>Treat the BHB as a single 20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sun</a:t>
            </a:r>
            <a:r>
              <a:rPr lang="en-US" baseline="-25000" dirty="0" smtClean="0"/>
              <a:t> </a:t>
            </a:r>
            <a:r>
              <a:rPr lang="en-US" dirty="0" smtClean="0"/>
              <a:t>particle.</a:t>
            </a:r>
          </a:p>
          <a:p>
            <a:pPr lvl="2"/>
            <a:r>
              <a:rPr lang="en-US" dirty="0" smtClean="0"/>
              <a:t>Integrate all stars, SMBH, and BHB through several relaxation times.</a:t>
            </a:r>
          </a:p>
          <a:p>
            <a:pPr lvl="2"/>
            <a:r>
              <a:rPr lang="en-US" dirty="0" smtClean="0"/>
              <a:t>Output complete state every ~10 yrs.</a:t>
            </a:r>
          </a:p>
          <a:p>
            <a:pPr lvl="1"/>
            <a:r>
              <a:rPr lang="en-US" dirty="0" smtClean="0">
                <a:solidFill>
                  <a:srgbClr val="4A66AC"/>
                </a:solidFill>
              </a:rPr>
              <a:t>Step two:</a:t>
            </a:r>
          </a:p>
          <a:p>
            <a:pPr lvl="2"/>
            <a:r>
              <a:rPr lang="en-US" dirty="0" smtClean="0"/>
              <a:t>Integrate just the 3-body problem.</a:t>
            </a:r>
          </a:p>
          <a:p>
            <a:pPr lvl="2"/>
            <a:r>
              <a:rPr lang="en-US" dirty="0" smtClean="0"/>
              <a:t>Place the BHB at the correct center of mass position every ~10 yrs.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Method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0218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xampleCOM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5340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exampleIns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6877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accent5"/>
                </a:solidFill>
              </a:rPr>
              <a:t>Inspiral</a:t>
            </a:r>
            <a:r>
              <a:rPr lang="en-US" dirty="0" smtClean="0">
                <a:solidFill>
                  <a:schemeClr val="accent5"/>
                </a:solidFill>
              </a:rPr>
              <a:t> Rate (upper limit)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2718339"/>
            <a:ext cx="7237586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 err="1" smtClean="0"/>
              <a:t>ƒ</a:t>
            </a:r>
            <a:r>
              <a:rPr lang="en-US" sz="2000" baseline="-25000" dirty="0" err="1" smtClean="0"/>
              <a:t>merge</a:t>
            </a:r>
            <a:r>
              <a:rPr lang="en-US" sz="2000" baseline="-25000" dirty="0" smtClean="0"/>
              <a:t> </a:t>
            </a:r>
            <a:r>
              <a:rPr lang="en-US" sz="2000" dirty="0" smtClean="0"/>
              <a:t> = 0.15</a:t>
            </a:r>
            <a:endParaRPr lang="en-US" sz="2000" dirty="0" smtClean="0">
              <a:solidFill>
                <a:srgbClr val="FFFFFF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000000"/>
                </a:solidFill>
              </a:rPr>
              <a:t>N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stars</a:t>
            </a:r>
            <a:r>
              <a:rPr lang="en-US" sz="2000" dirty="0" smtClean="0">
                <a:solidFill>
                  <a:srgbClr val="000000"/>
                </a:solidFill>
              </a:rPr>
              <a:t> ≈ 2 x 10</a:t>
            </a:r>
            <a:r>
              <a:rPr lang="en-US" sz="2000" baseline="30000" dirty="0" smtClean="0">
                <a:solidFill>
                  <a:srgbClr val="000000"/>
                </a:solidFill>
              </a:rPr>
              <a:t>6</a:t>
            </a:r>
            <a:r>
              <a:rPr lang="en-US" sz="2000" dirty="0" smtClean="0">
                <a:solidFill>
                  <a:srgbClr val="000000"/>
                </a:solidFill>
              </a:rPr>
              <a:t> for T</a:t>
            </a:r>
            <a:r>
              <a:rPr lang="en-US" sz="2000" baseline="-25000" dirty="0" smtClean="0">
                <a:solidFill>
                  <a:srgbClr val="000000"/>
                </a:solidFill>
              </a:rPr>
              <a:t>K </a:t>
            </a:r>
            <a:r>
              <a:rPr lang="en-US" sz="2000" dirty="0" smtClean="0">
                <a:solidFill>
                  <a:srgbClr val="000000"/>
                </a:solidFill>
              </a:rPr>
              <a:t>= </a:t>
            </a:r>
            <a:r>
              <a:rPr lang="en-US" sz="2000" dirty="0" err="1" smtClean="0">
                <a:solidFill>
                  <a:srgbClr val="000000"/>
                </a:solidFill>
              </a:rPr>
              <a:t>T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rlx</a:t>
            </a:r>
            <a:r>
              <a:rPr lang="en-US" sz="2000" dirty="0" smtClean="0">
                <a:solidFill>
                  <a:srgbClr val="000000"/>
                </a:solidFill>
              </a:rPr>
              <a:t> around a 4 x 10</a:t>
            </a:r>
            <a:r>
              <a:rPr lang="en-US" sz="2000" baseline="30000" dirty="0" smtClean="0">
                <a:solidFill>
                  <a:srgbClr val="000000"/>
                </a:solidFill>
              </a:rPr>
              <a:t>6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M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sun</a:t>
            </a:r>
            <a:r>
              <a:rPr lang="en-US" sz="2000" dirty="0" smtClean="0">
                <a:solidFill>
                  <a:srgbClr val="000000"/>
                </a:solidFill>
              </a:rPr>
              <a:t> SMBH.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000000"/>
                </a:solidFill>
              </a:rPr>
              <a:t>T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merger</a:t>
            </a:r>
            <a:r>
              <a:rPr lang="en-US" sz="2000" dirty="0" smtClean="0">
                <a:solidFill>
                  <a:srgbClr val="000000"/>
                </a:solidFill>
              </a:rPr>
              <a:t> = </a:t>
            </a:r>
            <a:r>
              <a:rPr lang="en-US" sz="2000" dirty="0" err="1" smtClean="0">
                <a:solidFill>
                  <a:srgbClr val="000000"/>
                </a:solidFill>
              </a:rPr>
              <a:t>T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rlx</a:t>
            </a:r>
            <a:r>
              <a:rPr lang="en-US" sz="2000" dirty="0" smtClean="0">
                <a:solidFill>
                  <a:srgbClr val="000000"/>
                </a:solidFill>
              </a:rPr>
              <a:t> at 1.2 pc from SMBH = 6 x 10</a:t>
            </a:r>
            <a:r>
              <a:rPr lang="en-US" sz="2000" baseline="30000" dirty="0">
                <a:solidFill>
                  <a:srgbClr val="000000"/>
                </a:solidFill>
              </a:rPr>
              <a:t>8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yrs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000000"/>
                </a:solidFill>
              </a:rPr>
              <a:t>ƒ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BH</a:t>
            </a:r>
            <a:r>
              <a:rPr lang="en-US" sz="2000" dirty="0" smtClean="0">
                <a:solidFill>
                  <a:srgbClr val="000000"/>
                </a:solidFill>
              </a:rPr>
              <a:t> = 0.016 (</a:t>
            </a:r>
            <a:r>
              <a:rPr lang="en-US" sz="2000" dirty="0" err="1"/>
              <a:t>Miralda-Escude</a:t>
            </a:r>
            <a:r>
              <a:rPr lang="en-US" sz="2000" dirty="0"/>
              <a:t> &amp; Gould </a:t>
            </a:r>
            <a:r>
              <a:rPr lang="en-US" sz="2000" dirty="0" smtClean="0"/>
              <a:t>2000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 err="1" smtClean="0">
                <a:solidFill>
                  <a:srgbClr val="000000"/>
                </a:solidFill>
              </a:rPr>
              <a:t>ƒ</a:t>
            </a:r>
            <a:r>
              <a:rPr lang="en-US" sz="2000" baseline="-25000" dirty="0" err="1" smtClean="0">
                <a:solidFill>
                  <a:srgbClr val="000000"/>
                </a:solidFill>
              </a:rPr>
              <a:t>binary</a:t>
            </a:r>
            <a:r>
              <a:rPr lang="en-US" sz="2000" dirty="0">
                <a:solidFill>
                  <a:srgbClr val="000000"/>
                </a:solidFill>
              </a:rPr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>= 0.2 (</a:t>
            </a:r>
            <a:r>
              <a:rPr lang="en-US" sz="2000" dirty="0" err="1" smtClean="0">
                <a:solidFill>
                  <a:srgbClr val="000000"/>
                </a:solidFill>
              </a:rPr>
              <a:t>Belczynski</a:t>
            </a:r>
            <a:r>
              <a:rPr lang="en-US" sz="2000" dirty="0" smtClean="0">
                <a:solidFill>
                  <a:srgbClr val="000000"/>
                </a:solidFill>
              </a:rPr>
              <a:t> et al. 2004)</a:t>
            </a: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endParaRPr lang="en-US" sz="2000" dirty="0">
              <a:solidFill>
                <a:srgbClr val="000000"/>
              </a:solidFill>
            </a:endParaRPr>
          </a:p>
          <a:p>
            <a:endParaRPr lang="en-US" sz="2000" b="1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Observational constraint: </a:t>
            </a:r>
            <a:r>
              <a:rPr lang="en-US" sz="2000" b="1" dirty="0">
                <a:solidFill>
                  <a:srgbClr val="000000"/>
                </a:solidFill>
              </a:rPr>
              <a:t>9</a:t>
            </a:r>
            <a:r>
              <a:rPr lang="en-US" sz="2000" b="1" dirty="0" smtClean="0">
                <a:solidFill>
                  <a:srgbClr val="000000"/>
                </a:solidFill>
              </a:rPr>
              <a:t> – 240 Gpc</a:t>
            </a:r>
            <a:r>
              <a:rPr lang="en-US" sz="2000" b="1" baseline="30000" dirty="0" smtClean="0">
                <a:solidFill>
                  <a:srgbClr val="000000"/>
                </a:solidFill>
              </a:rPr>
              <a:t>-3</a:t>
            </a:r>
            <a:r>
              <a:rPr lang="en-US" sz="2000" b="1" dirty="0" smtClean="0">
                <a:solidFill>
                  <a:srgbClr val="000000"/>
                </a:solidFill>
              </a:rPr>
              <a:t> yr</a:t>
            </a:r>
            <a:r>
              <a:rPr lang="en-US" sz="2000" b="1" baseline="30000" dirty="0" smtClean="0">
                <a:solidFill>
                  <a:srgbClr val="000000"/>
                </a:solidFill>
              </a:rPr>
              <a:t>-1   </a:t>
            </a:r>
            <a:r>
              <a:rPr lang="en-US" sz="2000" dirty="0" smtClean="0">
                <a:solidFill>
                  <a:srgbClr val="000000"/>
                </a:solidFill>
              </a:rPr>
              <a:t>(Abbott et al. 2016)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2653696"/>
              </p:ext>
            </p:extLst>
          </p:nvPr>
        </p:nvGraphicFramePr>
        <p:xfrm>
          <a:off x="1744663" y="4605338"/>
          <a:ext cx="2605087" cy="527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4" name="Equation" r:id="rId4" imgW="1130300" imgH="228600" progId="Equation.3">
                  <p:embed/>
                </p:oleObj>
              </mc:Choice>
              <mc:Fallback>
                <p:oleObj name="Equation" r:id="rId4" imgW="11303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744663" y="4605338"/>
                        <a:ext cx="2605087" cy="527050"/>
                      </a:xfrm>
                      <a:prstGeom prst="rect">
                        <a:avLst/>
                      </a:prstGeom>
                      <a:noFill/>
                      <a:ln w="38100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09056863"/>
              </p:ext>
            </p:extLst>
          </p:nvPr>
        </p:nvGraphicFramePr>
        <p:xfrm>
          <a:off x="658813" y="1608138"/>
          <a:ext cx="5527675" cy="1081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475" name="Equation" r:id="rId6" imgW="2400300" imgH="469900" progId="Equation.3">
                  <p:embed/>
                </p:oleObj>
              </mc:Choice>
              <mc:Fallback>
                <p:oleObj name="Equation" r:id="rId6" imgW="24003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58813" y="1608138"/>
                        <a:ext cx="5527675" cy="10810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20826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First direct N-body calculations with a tight binary near a SMBH.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KL mechanism plays a large role in binary evolution.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Merger rate very uncertain, but consistent with observations so far.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Conclusions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70443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176948"/>
            <a:ext cx="8229600" cy="1219200"/>
          </a:xfrm>
        </p:spPr>
        <p:txBody>
          <a:bodyPr/>
          <a:lstStyle/>
          <a:p>
            <a:r>
              <a:rPr lang="en-US" dirty="0" smtClean="0">
                <a:solidFill>
                  <a:schemeClr val="accent5"/>
                </a:solidFill>
              </a:rPr>
              <a:t>Questions???</a:t>
            </a:r>
            <a:endParaRPr 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2365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Paper">
  <a:themeElements>
    <a:clrScheme name="Custom 2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808080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Paper">
      <a:maj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ヒラギノ角ゴ Pro W3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12818</TotalTime>
  <Words>828</Words>
  <Application>Microsoft Macintosh PowerPoint</Application>
  <PresentationFormat>On-screen Show (4:3)</PresentationFormat>
  <Paragraphs>123</Paragraphs>
  <Slides>18</Slides>
  <Notes>12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0" baseType="lpstr">
      <vt:lpstr>Paper</vt:lpstr>
      <vt:lpstr>Equation</vt:lpstr>
      <vt:lpstr>The Role of the Kozai-Lidov Mechanism in Black Hole Binary Mergers in Galactic Centers</vt:lpstr>
      <vt:lpstr>Gravitational Waves</vt:lpstr>
      <vt:lpstr>PowerPoint Presentation</vt:lpstr>
      <vt:lpstr>Method</vt:lpstr>
      <vt:lpstr>PowerPoint Presentation</vt:lpstr>
      <vt:lpstr>PowerPoint Presentation</vt:lpstr>
      <vt:lpstr>Inspiral Rate (upper limit)</vt:lpstr>
      <vt:lpstr>Conclusions</vt:lpstr>
      <vt:lpstr>Questions???</vt:lpstr>
      <vt:lpstr>Effect of changing the inclination of the outer binary slowly…</vt:lpstr>
      <vt:lpstr>Eccentric Inspirals</vt:lpstr>
      <vt:lpstr>PowerPoint Presentation</vt:lpstr>
      <vt:lpstr>PowerPoint Presentation</vt:lpstr>
      <vt:lpstr>PowerPoint Presentation</vt:lpstr>
      <vt:lpstr>Inspirals</vt:lpstr>
      <vt:lpstr>Complications</vt:lpstr>
      <vt:lpstr>Merger Distance</vt:lpstr>
      <vt:lpstr>Low-mass X-ray Binaries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Office 2004 Test Drive User</dc:creator>
  <cp:lastModifiedBy>Office 2004 Test Drive User</cp:lastModifiedBy>
  <cp:revision>225</cp:revision>
  <dcterms:created xsi:type="dcterms:W3CDTF">2013-04-28T19:20:57Z</dcterms:created>
  <dcterms:modified xsi:type="dcterms:W3CDTF">2016-07-12T22:00:59Z</dcterms:modified>
</cp:coreProperties>
</file>