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74" r:id="rId3"/>
    <p:sldId id="273" r:id="rId4"/>
    <p:sldId id="275" r:id="rId5"/>
    <p:sldId id="276" r:id="rId6"/>
    <p:sldId id="278" r:id="rId7"/>
    <p:sldId id="279" r:id="rId8"/>
    <p:sldId id="314" r:id="rId9"/>
    <p:sldId id="277" r:id="rId10"/>
    <p:sldId id="350" r:id="rId11"/>
    <p:sldId id="282" r:id="rId12"/>
    <p:sldId id="318" r:id="rId13"/>
    <p:sldId id="319" r:id="rId14"/>
    <p:sldId id="323" r:id="rId15"/>
    <p:sldId id="320" r:id="rId16"/>
    <p:sldId id="321" r:id="rId17"/>
    <p:sldId id="322" r:id="rId18"/>
    <p:sldId id="315" r:id="rId19"/>
    <p:sldId id="361" r:id="rId20"/>
    <p:sldId id="363" r:id="rId21"/>
    <p:sldId id="359" r:id="rId22"/>
    <p:sldId id="365" r:id="rId23"/>
    <p:sldId id="364" r:id="rId24"/>
    <p:sldId id="369" r:id="rId25"/>
    <p:sldId id="366" r:id="rId26"/>
    <p:sldId id="377" r:id="rId27"/>
    <p:sldId id="370" r:id="rId28"/>
    <p:sldId id="378" r:id="rId29"/>
    <p:sldId id="379" r:id="rId30"/>
    <p:sldId id="380" r:id="rId31"/>
    <p:sldId id="372" r:id="rId32"/>
    <p:sldId id="30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0000FF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6" autoAdjust="0"/>
    <p:restoredTop sz="93606" autoAdjust="0"/>
  </p:normalViewPr>
  <p:slideViewPr>
    <p:cSldViewPr>
      <p:cViewPr varScale="1">
        <p:scale>
          <a:sx n="63" d="100"/>
          <a:sy n="63" d="100"/>
        </p:scale>
        <p:origin x="1324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528C3-8F8F-41CB-83EB-45764BF4C8DE}" type="datetimeFigureOut">
              <a:rPr lang="en-US" smtClean="0"/>
              <a:t>7/10/2016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58330-2849-4A64-904D-EB718AF52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29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B031B77-209C-4A9B-A31D-9231F941F73B}" type="datetime1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53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93A0FEF-CFC9-4345-824F-17F6F1A8C252}" type="datetime1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964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51AB1B2-07F1-4BA5-A414-DB3E6779E56B}" type="datetime1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60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F99C70-F406-4755-B414-86ECEADDA27C}" type="datetime1">
              <a:rPr lang="en-US" smtClean="0"/>
              <a:t>7/10/2016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05600" y="6208296"/>
            <a:ext cx="1752600" cy="365125"/>
          </a:xfrm>
        </p:spPr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357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6F2C214-E91B-4F4B-8EB6-7C2D4A341919}" type="datetime1">
              <a:rPr lang="en-US" smtClean="0"/>
              <a:t>7/10/2016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6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9648F0-0B46-4F1E-A71C-FB5C2F3B75B8}" type="datetime1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86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FAEF885-7D28-42AC-8A97-0C2269E59C3D}" type="datetime1">
              <a:rPr lang="en-US" smtClean="0"/>
              <a:t>7/10/2016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15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7A4527-6AC0-44B6-BEA4-10B770276490}" type="datetime1">
              <a:rPr lang="en-US" smtClean="0"/>
              <a:t>7/10/2016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23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DAB4A11-F050-4204-B434-4EF0630D4D99}" type="datetime1">
              <a:rPr lang="en-US" smtClean="0"/>
              <a:t>7/10/2016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7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F58641C-E43A-41FE-B55A-024C883698F1}" type="datetime1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81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EA9CDF5-F04C-410F-ADD3-EFA2DE4A5D44}" type="datetime1">
              <a:rPr lang="en-US" smtClean="0"/>
              <a:t>7/10/2016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5D80D2-721B-4666-B67B-41F6739ADE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05600" y="6208296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Technion -- Israel Institute of Technology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85800" y="1524000"/>
            <a:ext cx="7772400" cy="0"/>
          </a:xfrm>
          <a:prstGeom prst="line">
            <a:avLst/>
          </a:prstGeom>
          <a:ln w="381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" name="Picture 1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6096000"/>
            <a:ext cx="4857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31" t="23651" r="35449" b="29213"/>
          <a:stretch/>
        </p:blipFill>
        <p:spPr>
          <a:xfrm>
            <a:off x="152400" y="152400"/>
            <a:ext cx="1524000" cy="1490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4830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wm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Observation of quantum Hawking radiation and its entanglement in an analogue black hole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343400"/>
            <a:ext cx="6400800" cy="1752600"/>
          </a:xfrm>
        </p:spPr>
        <p:txBody>
          <a:bodyPr/>
          <a:lstStyle/>
          <a:p>
            <a:r>
              <a:rPr lang="en-US" dirty="0" smtClean="0"/>
              <a:t>Jeff </a:t>
            </a:r>
            <a:r>
              <a:rPr lang="en-US" dirty="0" err="1" smtClean="0"/>
              <a:t>Steinhauer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01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173349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Entanglement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0574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Busch, X. &amp; Parentani, R. Quantum entanglement in analogue Hawking radiation:</a:t>
            </a:r>
          </a:p>
          <a:p>
            <a:r>
              <a:rPr lang="en-US" dirty="0" smtClean="0"/>
              <a:t>	When </a:t>
            </a:r>
            <a:r>
              <a:rPr lang="en-US" dirty="0"/>
              <a:t>is the final state </a:t>
            </a:r>
            <a:r>
              <a:rPr lang="en-US" dirty="0" err="1"/>
              <a:t>nonseparable</a:t>
            </a:r>
            <a:r>
              <a:rPr lang="en-US" dirty="0"/>
              <a:t>?  </a:t>
            </a:r>
            <a:r>
              <a:rPr lang="en-US" i="1" dirty="0"/>
              <a:t>Phys. Rev. D</a:t>
            </a:r>
            <a:r>
              <a:rPr lang="en-US" dirty="0"/>
              <a:t> </a:t>
            </a:r>
            <a:r>
              <a:rPr lang="en-US" b="1" dirty="0"/>
              <a:t>89</a:t>
            </a:r>
            <a:r>
              <a:rPr lang="en-US" dirty="0"/>
              <a:t>, 105024 (2014).</a:t>
            </a:r>
          </a:p>
        </p:txBody>
      </p:sp>
      <p:sp>
        <p:nvSpPr>
          <p:cNvPr id="7" name="Rectangle 6"/>
          <p:cNvSpPr/>
          <p:nvPr/>
        </p:nvSpPr>
        <p:spPr>
          <a:xfrm>
            <a:off x="533400" y="25908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Finazzi</a:t>
            </a:r>
            <a:r>
              <a:rPr lang="en-US" dirty="0"/>
              <a:t>, S. &amp; Carusotto, I.  Entangled phonons in atomic Bose-Einstein </a:t>
            </a:r>
            <a:r>
              <a:rPr lang="en-US" dirty="0" smtClean="0"/>
              <a:t>	condensates</a:t>
            </a:r>
            <a:r>
              <a:rPr lang="en-US" dirty="0"/>
              <a:t>.  </a:t>
            </a:r>
            <a:r>
              <a:rPr lang="en-US" i="1" dirty="0"/>
              <a:t>Phys. Rev. A</a:t>
            </a:r>
            <a:r>
              <a:rPr lang="en-US" dirty="0"/>
              <a:t> </a:t>
            </a:r>
            <a:r>
              <a:rPr lang="en-US" b="1" dirty="0"/>
              <a:t>90</a:t>
            </a:r>
            <a:r>
              <a:rPr lang="en-US" dirty="0"/>
              <a:t>, 033607 (2014). 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31242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ea typeface="Calibri" panose="020F0502020204030204" pitchFamily="34" charset="0"/>
              </a:rPr>
              <a:t>Steinhauer</a:t>
            </a:r>
            <a:r>
              <a:rPr lang="en-US" dirty="0">
                <a:ea typeface="Calibri" panose="020F0502020204030204" pitchFamily="34" charset="0"/>
              </a:rPr>
              <a:t>, </a:t>
            </a:r>
            <a:r>
              <a:rPr lang="en-US" dirty="0" smtClean="0">
                <a:ea typeface="Calibri" panose="020F0502020204030204" pitchFamily="34" charset="0"/>
              </a:rPr>
              <a:t>J.  Measuring the entanglement of analogue Hawking radiation by the 	density-density correlation function.  </a:t>
            </a:r>
            <a:r>
              <a:rPr lang="en-US" i="1" dirty="0" smtClean="0">
                <a:ea typeface="Calibri" panose="020F0502020204030204" pitchFamily="34" charset="0"/>
              </a:rPr>
              <a:t>Phys. Rev. D </a:t>
            </a:r>
            <a:r>
              <a:rPr lang="en-US" b="1" dirty="0" smtClean="0">
                <a:ea typeface="Calibri" panose="020F0502020204030204" pitchFamily="34" charset="0"/>
              </a:rPr>
              <a:t>92</a:t>
            </a:r>
            <a:r>
              <a:rPr lang="en-US" dirty="0">
                <a:ea typeface="Calibri" panose="020F0502020204030204" pitchFamily="34" charset="0"/>
              </a:rPr>
              <a:t>, 024043 (2015).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36576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 Nova, J. R. M., Sols, F. &amp; Zapata, I.  Violation of Cauchy-Schwarz inequalities </a:t>
            </a:r>
            <a:r>
              <a:rPr lang="en-US" dirty="0" smtClean="0"/>
              <a:t>by 	spontaneous Hawking </a:t>
            </a:r>
            <a:r>
              <a:rPr lang="en-US" dirty="0"/>
              <a:t>radiation in resonant boson structures.  </a:t>
            </a:r>
            <a:r>
              <a:rPr lang="en-US" i="1" dirty="0"/>
              <a:t>Phys. Rev. A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b="1" dirty="0" smtClean="0"/>
              <a:t>89</a:t>
            </a:r>
            <a:r>
              <a:rPr lang="en-US" dirty="0"/>
              <a:t>, 043808 (2014).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0349" y="57150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de Nova, J. R. M., Sols, F. &amp; Zapata, I.  Entanglement and violation of classical </a:t>
            </a:r>
            <a:r>
              <a:rPr lang="en-US" dirty="0" smtClean="0"/>
              <a:t>	inequalities </a:t>
            </a:r>
            <a:r>
              <a:rPr lang="en-US" dirty="0"/>
              <a:t>in the Hawking radiation of flowing </a:t>
            </a:r>
            <a:r>
              <a:rPr lang="en-US" dirty="0" smtClean="0"/>
              <a:t>atom</a:t>
            </a:r>
          </a:p>
          <a:p>
            <a:r>
              <a:rPr lang="en-US" dirty="0"/>
              <a:t>	</a:t>
            </a:r>
            <a:r>
              <a:rPr lang="en-US" dirty="0" smtClean="0"/>
              <a:t>condensates</a:t>
            </a:r>
            <a:r>
              <a:rPr lang="en-US" dirty="0"/>
              <a:t>.  </a:t>
            </a:r>
            <a:r>
              <a:rPr lang="en-US" i="1" dirty="0"/>
              <a:t>New J. Phys. </a:t>
            </a:r>
            <a:r>
              <a:rPr lang="en-US" b="1" dirty="0"/>
              <a:t>17</a:t>
            </a:r>
            <a:r>
              <a:rPr lang="en-US" dirty="0"/>
              <a:t>, 105003 (2015).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0" y="4419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Doukas</a:t>
            </a:r>
            <a:r>
              <a:rPr lang="en-US" dirty="0"/>
              <a:t>,  J. </a:t>
            </a:r>
            <a:r>
              <a:rPr lang="en-US" dirty="0" err="1"/>
              <a:t>Adesso</a:t>
            </a:r>
            <a:r>
              <a:rPr lang="en-US" dirty="0"/>
              <a:t>, G. &amp; Fuentes, I.  Ruling out stray thermal radiation in analogue </a:t>
            </a:r>
            <a:r>
              <a:rPr lang="en-US" dirty="0" smtClean="0"/>
              <a:t>	black </a:t>
            </a:r>
            <a:r>
              <a:rPr lang="en-US" dirty="0"/>
              <a:t>holes.  </a:t>
            </a:r>
            <a:r>
              <a:rPr lang="en-US" dirty="0" err="1"/>
              <a:t>arXiv</a:t>
            </a:r>
            <a:r>
              <a:rPr lang="en-US" dirty="0"/>
              <a:t> 1404.4324.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3400" y="49530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Boiron</a:t>
            </a:r>
            <a:r>
              <a:rPr lang="en-US" dirty="0"/>
              <a:t>, D., </a:t>
            </a:r>
            <a:r>
              <a:rPr lang="en-US" dirty="0" err="1"/>
              <a:t>Fabbri</a:t>
            </a:r>
            <a:r>
              <a:rPr lang="en-US" dirty="0"/>
              <a:t>, A., </a:t>
            </a:r>
            <a:r>
              <a:rPr lang="en-US" dirty="0" err="1"/>
              <a:t>Larré</a:t>
            </a:r>
            <a:r>
              <a:rPr lang="en-US" dirty="0"/>
              <a:t>, P.-É., </a:t>
            </a:r>
            <a:r>
              <a:rPr lang="en-US" dirty="0" err="1"/>
              <a:t>Pavloff</a:t>
            </a:r>
            <a:r>
              <a:rPr lang="en-US" dirty="0"/>
              <a:t>, N., Westbrook, C. I. &amp; </a:t>
            </a:r>
            <a:r>
              <a:rPr lang="en-US" dirty="0" err="1"/>
              <a:t>Ziń</a:t>
            </a:r>
            <a:r>
              <a:rPr lang="en-US" dirty="0"/>
              <a:t>, P.  Quantum </a:t>
            </a:r>
            <a:r>
              <a:rPr lang="en-US" dirty="0" smtClean="0"/>
              <a:t>	signature </a:t>
            </a:r>
            <a:r>
              <a:rPr lang="en-US" dirty="0"/>
              <a:t>of analog Hawking radiation in momentum space.  </a:t>
            </a:r>
            <a:r>
              <a:rPr lang="en-US" i="1" dirty="0"/>
              <a:t>Phys. Rev. Lett.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b="1" dirty="0" smtClean="0"/>
              <a:t>115</a:t>
            </a:r>
            <a:r>
              <a:rPr lang="en-US" dirty="0"/>
              <a:t>, 025301 (2015).</a:t>
            </a:r>
          </a:p>
        </p:txBody>
      </p:sp>
    </p:spTree>
    <p:extLst>
      <p:ext uri="{BB962C8B-B14F-4D97-AF65-F5344CB8AC3E}">
        <p14:creationId xmlns:p14="http://schemas.microsoft.com/office/powerpoint/2010/main" val="41325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hole analog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43163" y="6208296"/>
            <a:ext cx="1676400" cy="365125"/>
          </a:xfrm>
        </p:spPr>
        <p:txBody>
          <a:bodyPr/>
          <a:lstStyle/>
          <a:p>
            <a:r>
              <a:rPr lang="en-US" dirty="0" err="1" smtClean="0"/>
              <a:t>Technion</a:t>
            </a:r>
            <a:r>
              <a:rPr lang="en-US" dirty="0" smtClean="0"/>
              <a:t> -- Israel Institute of Technology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550110" y="2667000"/>
            <a:ext cx="8242" cy="1017896"/>
          </a:xfrm>
          <a:prstGeom prst="line">
            <a:avLst/>
          </a:prstGeom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1981200"/>
            <a:ext cx="152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chemeClr val="bg1"/>
                </a:solidFill>
              </a:rPr>
              <a:t>sonic horizon</a:t>
            </a:r>
            <a:endParaRPr lang="en-US" sz="2000" i="1" dirty="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362200" y="2971800"/>
            <a:ext cx="2362200" cy="457200"/>
            <a:chOff x="609600" y="2209800"/>
            <a:chExt cx="2362200" cy="457200"/>
          </a:xfrm>
        </p:grpSpPr>
        <p:sp>
          <p:nvSpPr>
            <p:cNvPr id="20" name="TextBox 19"/>
            <p:cNvSpPr txBox="1"/>
            <p:nvPr/>
          </p:nvSpPr>
          <p:spPr>
            <a:xfrm>
              <a:off x="609600" y="2209800"/>
              <a:ext cx="2362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 smtClean="0">
                  <a:solidFill>
                    <a:schemeClr val="bg1"/>
                  </a:solidFill>
                </a:rPr>
                <a:t>Subsonic flow</a:t>
              </a:r>
              <a:endParaRPr lang="en-US" sz="2000" i="1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447800" y="2667000"/>
              <a:ext cx="457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495800" y="2990253"/>
            <a:ext cx="2406203" cy="438747"/>
            <a:chOff x="2927797" y="2990253"/>
            <a:chExt cx="2406203" cy="438747"/>
          </a:xfrm>
        </p:grpSpPr>
        <p:sp>
          <p:nvSpPr>
            <p:cNvPr id="21" name="TextBox 20"/>
            <p:cNvSpPr txBox="1"/>
            <p:nvPr/>
          </p:nvSpPr>
          <p:spPr>
            <a:xfrm>
              <a:off x="2927797" y="2990253"/>
              <a:ext cx="24062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i="1" dirty="0" smtClean="0">
                  <a:solidFill>
                    <a:schemeClr val="bg1"/>
                  </a:solidFill>
                </a:rPr>
                <a:t>Supersonic flow</a:t>
              </a:r>
              <a:endParaRPr lang="en-US" sz="2000" i="1" dirty="0">
                <a:solidFill>
                  <a:schemeClr val="bg1"/>
                </a:solidFill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537397" y="3429000"/>
              <a:ext cx="121920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2590800" y="4343400"/>
            <a:ext cx="726744" cy="457200"/>
            <a:chOff x="600853" y="2895600"/>
            <a:chExt cx="726744" cy="45720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098997" y="2895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251397" y="2895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1327597" y="2895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600853" y="3124200"/>
              <a:ext cx="501203" cy="0"/>
            </a:xfrm>
            <a:prstGeom prst="line">
              <a:avLst/>
            </a:prstGeom>
            <a:ln w="22225">
              <a:solidFill>
                <a:schemeClr val="tx1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175197" y="2895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5474594" y="4343400"/>
            <a:ext cx="1231006" cy="457200"/>
            <a:chOff x="3493394" y="2133600"/>
            <a:chExt cx="1231006" cy="4572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994597" y="2133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146997" y="2133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223197" y="2133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223197" y="2362200"/>
              <a:ext cx="501203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4070797" y="2133600"/>
              <a:ext cx="0" cy="4572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493394" y="2362200"/>
              <a:ext cx="501203" cy="0"/>
            </a:xfrm>
            <a:prstGeom prst="line">
              <a:avLst/>
            </a:prstGeom>
            <a:ln w="22225">
              <a:solidFill>
                <a:schemeClr val="tx1"/>
              </a:solidFill>
              <a:prstDash val="sysDot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4527997" y="4495800"/>
            <a:ext cx="1339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err="1" smtClean="0"/>
              <a:t>Comoving</a:t>
            </a:r>
            <a:r>
              <a:rPr lang="en-US" sz="2000" i="1" dirty="0" smtClean="0"/>
              <a:t> frame</a:t>
            </a:r>
            <a:endParaRPr lang="en-US" sz="2000" i="1" dirty="0"/>
          </a:p>
        </p:txBody>
      </p:sp>
      <p:sp>
        <p:nvSpPr>
          <p:cNvPr id="48" name="TextBox 47"/>
          <p:cNvSpPr txBox="1"/>
          <p:nvPr/>
        </p:nvSpPr>
        <p:spPr>
          <a:xfrm>
            <a:off x="6152881" y="4509448"/>
            <a:ext cx="1009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/>
              <a:t>Lab frame</a:t>
            </a:r>
            <a:endParaRPr lang="en-US" sz="20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t="17163" r="19952" b="77248"/>
          <a:stretch/>
        </p:blipFill>
        <p:spPr>
          <a:xfrm>
            <a:off x="409432" y="3684896"/>
            <a:ext cx="8320873" cy="477671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905000" y="5791200"/>
            <a:ext cx="4814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Jeff </a:t>
            </a:r>
            <a:r>
              <a:rPr lang="en-US" dirty="0" err="1">
                <a:solidFill>
                  <a:schemeClr val="bg1"/>
                </a:solidFill>
              </a:rPr>
              <a:t>Steinhauer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Nature Physics, to be published.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5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554" y="3616735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685800" y="5435025"/>
            <a:ext cx="762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Lahav, O., </a:t>
            </a:r>
            <a:r>
              <a:rPr lang="en-US" sz="1600" dirty="0" err="1">
                <a:solidFill>
                  <a:schemeClr val="bg1"/>
                </a:solidFill>
              </a:rPr>
              <a:t>Itah</a:t>
            </a:r>
            <a:r>
              <a:rPr lang="en-US" sz="1600" dirty="0">
                <a:solidFill>
                  <a:schemeClr val="bg1"/>
                </a:solidFill>
              </a:rPr>
              <a:t>, A., </a:t>
            </a:r>
            <a:r>
              <a:rPr lang="en-US" sz="1600" dirty="0" err="1">
                <a:solidFill>
                  <a:schemeClr val="bg1"/>
                </a:solidFill>
              </a:rPr>
              <a:t>Blumkin</a:t>
            </a:r>
            <a:r>
              <a:rPr lang="en-US" sz="1600" dirty="0">
                <a:solidFill>
                  <a:schemeClr val="bg1"/>
                </a:solidFill>
              </a:rPr>
              <a:t>, A., Gordon, C., </a:t>
            </a:r>
            <a:r>
              <a:rPr lang="en-US" sz="1600" dirty="0" err="1">
                <a:solidFill>
                  <a:schemeClr val="bg1"/>
                </a:solidFill>
              </a:rPr>
              <a:t>Rinott</a:t>
            </a:r>
            <a:r>
              <a:rPr lang="en-US" sz="1600" dirty="0">
                <a:solidFill>
                  <a:schemeClr val="bg1"/>
                </a:solidFill>
              </a:rPr>
              <a:t>, S., </a:t>
            </a:r>
            <a:r>
              <a:rPr lang="en-US" sz="1600" dirty="0" err="1">
                <a:solidFill>
                  <a:schemeClr val="bg1"/>
                </a:solidFill>
              </a:rPr>
              <a:t>Zayats</a:t>
            </a:r>
            <a:r>
              <a:rPr lang="en-US" sz="1600" dirty="0">
                <a:solidFill>
                  <a:schemeClr val="bg1"/>
                </a:solidFill>
              </a:rPr>
              <a:t>, A. &amp; </a:t>
            </a:r>
            <a:r>
              <a:rPr lang="en-US" sz="1600" dirty="0" err="1">
                <a:solidFill>
                  <a:schemeClr val="bg1"/>
                </a:solidFill>
              </a:rPr>
              <a:t>Steinhauer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smtClean="0">
                <a:solidFill>
                  <a:schemeClr val="bg1"/>
                </a:solidFill>
              </a:rPr>
              <a:t>J.  </a:t>
            </a:r>
            <a:r>
              <a:rPr lang="en-US" sz="1600" i="1" dirty="0" smtClean="0">
                <a:solidFill>
                  <a:schemeClr val="bg1"/>
                </a:solidFill>
              </a:rPr>
              <a:t>Phys. Rev. </a:t>
            </a:r>
            <a:r>
              <a:rPr lang="en-US" sz="1600" i="1" dirty="0" err="1" smtClean="0">
                <a:solidFill>
                  <a:schemeClr val="bg1"/>
                </a:solidFill>
              </a:rPr>
              <a:t>Lett</a:t>
            </a:r>
            <a:r>
              <a:rPr lang="en-US" sz="1600" i="1" dirty="0" smtClean="0">
                <a:solidFill>
                  <a:schemeClr val="bg1"/>
                </a:solidFill>
              </a:rPr>
              <a:t>.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</a:rPr>
              <a:t>105</a:t>
            </a:r>
            <a:r>
              <a:rPr lang="en-US" sz="1600" dirty="0">
                <a:solidFill>
                  <a:schemeClr val="bg1"/>
                </a:solidFill>
              </a:rPr>
              <a:t>, 240401 (2010).</a:t>
            </a:r>
          </a:p>
        </p:txBody>
      </p:sp>
    </p:spTree>
    <p:extLst>
      <p:ext uri="{BB962C8B-B14F-4D97-AF65-F5344CB8AC3E}">
        <p14:creationId xmlns:p14="http://schemas.microsoft.com/office/powerpoint/2010/main" val="297577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554" y="3616735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67000" y="4419600"/>
            <a:ext cx="4343400" cy="144780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276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800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484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5400000">
            <a:off x="4304127" y="-25624"/>
            <a:ext cx="1066801" cy="4623248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chemeClr val="tx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581400" y="548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Imaging: 780 nm, NA 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857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554" y="3616735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67000" y="4419600"/>
            <a:ext cx="4343400" cy="144780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276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800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484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5400000">
            <a:off x="4304127" y="-25624"/>
            <a:ext cx="1066801" cy="4623248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chemeClr val="tx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rot="10800000">
            <a:off x="7772400" y="2694296"/>
            <a:ext cx="533400" cy="1824284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chemeClr val="tx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581400" y="548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Imaging: 780 nm, NA 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43200" y="3526808"/>
            <a:ext cx="4724400" cy="1524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flipH="1">
            <a:off x="6756776" y="3595049"/>
            <a:ext cx="669880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54504" y="3575712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trapping: 812 nm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5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554" y="3616735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2667000" y="4419600"/>
            <a:ext cx="4343400" cy="1447800"/>
          </a:xfrm>
          <a:prstGeom prst="rect">
            <a:avLst/>
          </a:prstGeom>
          <a:solidFill>
            <a:srgbClr val="FF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276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8006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48400" y="4648200"/>
            <a:ext cx="0" cy="83820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 rot="5400000">
            <a:off x="4304127" y="-25624"/>
            <a:ext cx="1066801" cy="4623248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chemeClr val="tx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rot="10800000">
            <a:off x="7772400" y="2694296"/>
            <a:ext cx="533400" cy="1824284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chemeClr val="tx1">
              <a:lumMod val="6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3581400" y="548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Imaging: 780 nm, NA 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743200" y="3526808"/>
            <a:ext cx="4724400" cy="15240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Straight Arrow Connector 31"/>
          <p:cNvCxnSpPr/>
          <p:nvPr/>
        </p:nvCxnSpPr>
        <p:spPr>
          <a:xfrm flipH="1">
            <a:off x="6756776" y="3595049"/>
            <a:ext cx="669880" cy="1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754504" y="3575712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trapping: 812 nm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1657350" y="4518580"/>
            <a:ext cx="0" cy="891622"/>
          </a:xfrm>
          <a:prstGeom prst="straightConnector1">
            <a:avLst/>
          </a:prstGeom>
          <a:ln w="3810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85800" y="4611469"/>
            <a:ext cx="106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-field gradient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76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21554" y="3616735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677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33400" y="1752600"/>
            <a:ext cx="7848600" cy="426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733800" y="3124200"/>
            <a:ext cx="304800" cy="304800"/>
            <a:chOff x="3657600" y="2133600"/>
            <a:chExt cx="304800" cy="304800"/>
          </a:xfrm>
        </p:grpSpPr>
        <p:sp>
          <p:nvSpPr>
            <p:cNvPr id="12" name="Oval 11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376917" y="3483386"/>
            <a:ext cx="377452" cy="2667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1" r="16147" b="70914"/>
          <a:stretch/>
        </p:blipFill>
        <p:spPr>
          <a:xfrm>
            <a:off x="2719388" y="2819401"/>
            <a:ext cx="4214812" cy="1132764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1504950" y="3040040"/>
            <a:ext cx="3326504" cy="1143000"/>
          </a:xfrm>
          <a:custGeom>
            <a:avLst/>
            <a:gdLst>
              <a:gd name="connsiteX0" fmla="*/ 507206 w 507206"/>
              <a:gd name="connsiteY0" fmla="*/ 912019 h 912019"/>
              <a:gd name="connsiteX1" fmla="*/ 507206 w 507206"/>
              <a:gd name="connsiteY1" fmla="*/ 0 h 912019"/>
              <a:gd name="connsiteX2" fmla="*/ 397669 w 507206"/>
              <a:gd name="connsiteY2" fmla="*/ 4763 h 912019"/>
              <a:gd name="connsiteX3" fmla="*/ 328612 w 507206"/>
              <a:gd name="connsiteY3" fmla="*/ 23813 h 912019"/>
              <a:gd name="connsiteX4" fmla="*/ 300037 w 507206"/>
              <a:gd name="connsiteY4" fmla="*/ 35719 h 912019"/>
              <a:gd name="connsiteX5" fmla="*/ 238125 w 507206"/>
              <a:gd name="connsiteY5" fmla="*/ 61913 h 912019"/>
              <a:gd name="connsiteX6" fmla="*/ 195262 w 507206"/>
              <a:gd name="connsiteY6" fmla="*/ 92869 h 912019"/>
              <a:gd name="connsiteX7" fmla="*/ 147637 w 507206"/>
              <a:gd name="connsiteY7" fmla="*/ 128588 h 912019"/>
              <a:gd name="connsiteX8" fmla="*/ 107156 w 507206"/>
              <a:gd name="connsiteY8" fmla="*/ 171450 h 912019"/>
              <a:gd name="connsiteX9" fmla="*/ 78581 w 507206"/>
              <a:gd name="connsiteY9" fmla="*/ 204788 h 912019"/>
              <a:gd name="connsiteX10" fmla="*/ 47625 w 507206"/>
              <a:gd name="connsiteY10" fmla="*/ 254794 h 912019"/>
              <a:gd name="connsiteX11" fmla="*/ 30956 w 507206"/>
              <a:gd name="connsiteY11" fmla="*/ 290513 h 912019"/>
              <a:gd name="connsiteX12" fmla="*/ 19050 w 507206"/>
              <a:gd name="connsiteY12" fmla="*/ 323850 h 912019"/>
              <a:gd name="connsiteX13" fmla="*/ 7144 w 507206"/>
              <a:gd name="connsiteY13" fmla="*/ 378619 h 912019"/>
              <a:gd name="connsiteX14" fmla="*/ 0 w 507206"/>
              <a:gd name="connsiteY14" fmla="*/ 442913 h 912019"/>
              <a:gd name="connsiteX15" fmla="*/ 0 w 507206"/>
              <a:gd name="connsiteY15" fmla="*/ 492919 h 912019"/>
              <a:gd name="connsiteX16" fmla="*/ 7144 w 507206"/>
              <a:gd name="connsiteY16" fmla="*/ 528638 h 912019"/>
              <a:gd name="connsiteX17" fmla="*/ 16669 w 507206"/>
              <a:gd name="connsiteY17" fmla="*/ 564357 h 912019"/>
              <a:gd name="connsiteX18" fmla="*/ 28575 w 507206"/>
              <a:gd name="connsiteY18" fmla="*/ 604838 h 912019"/>
              <a:gd name="connsiteX19" fmla="*/ 50006 w 507206"/>
              <a:gd name="connsiteY19" fmla="*/ 650082 h 912019"/>
              <a:gd name="connsiteX20" fmla="*/ 85725 w 507206"/>
              <a:gd name="connsiteY20" fmla="*/ 711994 h 912019"/>
              <a:gd name="connsiteX21" fmla="*/ 123825 w 507206"/>
              <a:gd name="connsiteY21" fmla="*/ 754857 h 912019"/>
              <a:gd name="connsiteX22" fmla="*/ 169069 w 507206"/>
              <a:gd name="connsiteY22" fmla="*/ 797719 h 912019"/>
              <a:gd name="connsiteX23" fmla="*/ 216694 w 507206"/>
              <a:gd name="connsiteY23" fmla="*/ 831057 h 912019"/>
              <a:gd name="connsiteX24" fmla="*/ 266700 w 507206"/>
              <a:gd name="connsiteY24" fmla="*/ 859632 h 912019"/>
              <a:gd name="connsiteX25" fmla="*/ 330994 w 507206"/>
              <a:gd name="connsiteY25" fmla="*/ 885825 h 912019"/>
              <a:gd name="connsiteX26" fmla="*/ 373856 w 507206"/>
              <a:gd name="connsiteY26" fmla="*/ 897732 h 912019"/>
              <a:gd name="connsiteX27" fmla="*/ 411956 w 507206"/>
              <a:gd name="connsiteY27" fmla="*/ 904875 h 912019"/>
              <a:gd name="connsiteX28" fmla="*/ 450056 w 507206"/>
              <a:gd name="connsiteY28" fmla="*/ 909638 h 912019"/>
              <a:gd name="connsiteX29" fmla="*/ 507206 w 507206"/>
              <a:gd name="connsiteY29" fmla="*/ 912019 h 912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507206" h="912019">
                <a:moveTo>
                  <a:pt x="507206" y="912019"/>
                </a:moveTo>
                <a:lnTo>
                  <a:pt x="507206" y="0"/>
                </a:lnTo>
                <a:lnTo>
                  <a:pt x="397669" y="4763"/>
                </a:lnTo>
                <a:lnTo>
                  <a:pt x="328612" y="23813"/>
                </a:lnTo>
                <a:lnTo>
                  <a:pt x="300037" y="35719"/>
                </a:lnTo>
                <a:lnTo>
                  <a:pt x="238125" y="61913"/>
                </a:lnTo>
                <a:lnTo>
                  <a:pt x="195262" y="92869"/>
                </a:lnTo>
                <a:lnTo>
                  <a:pt x="147637" y="128588"/>
                </a:lnTo>
                <a:lnTo>
                  <a:pt x="107156" y="171450"/>
                </a:lnTo>
                <a:lnTo>
                  <a:pt x="78581" y="204788"/>
                </a:lnTo>
                <a:lnTo>
                  <a:pt x="47625" y="254794"/>
                </a:lnTo>
                <a:lnTo>
                  <a:pt x="30956" y="290513"/>
                </a:lnTo>
                <a:lnTo>
                  <a:pt x="19050" y="323850"/>
                </a:lnTo>
                <a:lnTo>
                  <a:pt x="7144" y="378619"/>
                </a:lnTo>
                <a:lnTo>
                  <a:pt x="0" y="442913"/>
                </a:lnTo>
                <a:lnTo>
                  <a:pt x="0" y="492919"/>
                </a:lnTo>
                <a:lnTo>
                  <a:pt x="7144" y="528638"/>
                </a:lnTo>
                <a:lnTo>
                  <a:pt x="16669" y="564357"/>
                </a:lnTo>
                <a:lnTo>
                  <a:pt x="28575" y="604838"/>
                </a:lnTo>
                <a:lnTo>
                  <a:pt x="50006" y="650082"/>
                </a:lnTo>
                <a:lnTo>
                  <a:pt x="85725" y="711994"/>
                </a:lnTo>
                <a:lnTo>
                  <a:pt x="123825" y="754857"/>
                </a:lnTo>
                <a:lnTo>
                  <a:pt x="169069" y="797719"/>
                </a:lnTo>
                <a:lnTo>
                  <a:pt x="216694" y="831057"/>
                </a:lnTo>
                <a:lnTo>
                  <a:pt x="266700" y="859632"/>
                </a:lnTo>
                <a:lnTo>
                  <a:pt x="330994" y="885825"/>
                </a:lnTo>
                <a:lnTo>
                  <a:pt x="373856" y="897732"/>
                </a:lnTo>
                <a:lnTo>
                  <a:pt x="411956" y="904875"/>
                </a:lnTo>
                <a:lnTo>
                  <a:pt x="450056" y="909638"/>
                </a:lnTo>
                <a:lnTo>
                  <a:pt x="507206" y="912019"/>
                </a:lnTo>
                <a:close/>
              </a:path>
            </a:pathLst>
          </a:custGeom>
          <a:solidFill>
            <a:srgbClr val="0000F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72852" y="3075296"/>
            <a:ext cx="24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step: 442 nm, NA 0.5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133600" y="3429000"/>
            <a:ext cx="304800" cy="304800"/>
            <a:chOff x="3657600" y="2133600"/>
            <a:chExt cx="304800" cy="304800"/>
          </a:xfrm>
        </p:grpSpPr>
        <p:sp>
          <p:nvSpPr>
            <p:cNvPr id="30" name="Oval 29"/>
            <p:cNvSpPr/>
            <p:nvPr/>
          </p:nvSpPr>
          <p:spPr>
            <a:xfrm>
              <a:off x="3657600" y="2133600"/>
              <a:ext cx="304800" cy="3048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 flipV="1">
              <a:off x="3733800" y="2209800"/>
              <a:ext cx="152400" cy="152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H="1" flipV="1">
            <a:off x="5562600" y="3290247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000" b="28524"/>
          <a:stretch/>
        </p:blipFill>
        <p:spPr>
          <a:xfrm>
            <a:off x="2286000" y="1905000"/>
            <a:ext cx="4677280" cy="36401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Technique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2400" y="1905000"/>
                <a:ext cx="3657600" cy="2256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mm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57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mm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  <a:ea typeface="Cambria Math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70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</a:rPr>
                                <m:t>trap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b="0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905000"/>
                <a:ext cx="3657600" cy="22561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10400" y="1905000"/>
                <a:ext cx="2667000" cy="1825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1.02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mm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latin typeface="Cambria Math"/>
                        </a:rPr>
                        <m:t>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mm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3.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  <a:ea typeface="Cambria Math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</a:rPr>
                                <m:t>in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1905000"/>
                <a:ext cx="2667000" cy="182575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 flipV="1">
            <a:off x="5441204" y="2334903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376055" y="5574268"/>
            <a:ext cx="55487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Jeff </a:t>
            </a:r>
            <a:r>
              <a:rPr lang="en-US" dirty="0" err="1">
                <a:solidFill>
                  <a:schemeClr val="bg1"/>
                </a:solidFill>
              </a:rPr>
              <a:t>Steinhauer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Nature Physics, to be published.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33600" y="6059269"/>
            <a:ext cx="807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Larré</a:t>
            </a:r>
            <a:r>
              <a:rPr lang="en-US" dirty="0">
                <a:solidFill>
                  <a:schemeClr val="bg1"/>
                </a:solidFill>
              </a:rPr>
              <a:t>, P.-É., </a:t>
            </a:r>
            <a:r>
              <a:rPr lang="en-US" dirty="0" err="1">
                <a:solidFill>
                  <a:schemeClr val="bg1"/>
                </a:solidFill>
              </a:rPr>
              <a:t>Recati</a:t>
            </a:r>
            <a:r>
              <a:rPr lang="en-US" dirty="0">
                <a:solidFill>
                  <a:schemeClr val="bg1"/>
                </a:solidFill>
              </a:rPr>
              <a:t>, A., </a:t>
            </a:r>
            <a:r>
              <a:rPr lang="en-US" dirty="0" err="1">
                <a:solidFill>
                  <a:schemeClr val="bg1"/>
                </a:solidFill>
              </a:rPr>
              <a:t>Carusotto</a:t>
            </a:r>
            <a:r>
              <a:rPr lang="en-US" dirty="0">
                <a:solidFill>
                  <a:schemeClr val="bg1"/>
                </a:solidFill>
              </a:rPr>
              <a:t>, I. &amp; </a:t>
            </a:r>
            <a:r>
              <a:rPr lang="en-US" dirty="0" err="1">
                <a:solidFill>
                  <a:schemeClr val="bg1"/>
                </a:solidFill>
              </a:rPr>
              <a:t>Pavloff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N.  </a:t>
            </a:r>
          </a:p>
          <a:p>
            <a:r>
              <a:rPr lang="en-US" i="1" dirty="0" smtClean="0">
                <a:solidFill>
                  <a:schemeClr val="bg1"/>
                </a:solidFill>
              </a:rPr>
              <a:t>Phys</a:t>
            </a:r>
            <a:r>
              <a:rPr lang="en-US" i="1" dirty="0">
                <a:solidFill>
                  <a:schemeClr val="bg1"/>
                </a:solidFill>
              </a:rPr>
              <a:t>. Rev. 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85</a:t>
            </a:r>
            <a:r>
              <a:rPr lang="en-US" dirty="0">
                <a:solidFill>
                  <a:schemeClr val="bg1"/>
                </a:solidFill>
              </a:rPr>
              <a:t>, 013621 (2012).</a:t>
            </a:r>
            <a:endParaRPr lang="en-US" dirty="0">
              <a:solidFill>
                <a:schemeClr val="bg1"/>
              </a:solidFill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67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Hawking radiation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943600" y="36576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Nature Physics, to be published.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1752600"/>
            <a:ext cx="26003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Correlations between Hawking and partner particles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3600" y="2797314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Ensemble of 4600 images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r="53580" b="45841"/>
          <a:stretch/>
        </p:blipFill>
        <p:spPr>
          <a:xfrm>
            <a:off x="685800" y="1676400"/>
            <a:ext cx="4876800" cy="3928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95437" y="1752600"/>
            <a:ext cx="995363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66"/>
                </a:solidFill>
              </a:rPr>
              <a:t>(in, out)</a:t>
            </a:r>
            <a:endParaRPr lang="en-US" dirty="0">
              <a:solidFill>
                <a:srgbClr val="66FF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-20198" y="5592054"/>
                <a:ext cx="6497198" cy="4277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d>
                            <m:d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d>
                        </m:sup>
                      </m:sSup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out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out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sub>
                              </m:sSub>
                            </m:e>
                          </m:rad>
                          <m:d>
                            <m:dPr>
                              <m:begChr m:val="〈"/>
                              <m:endChr m:val="〉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in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198" y="5592054"/>
                <a:ext cx="6497198" cy="427746"/>
              </a:xfrm>
              <a:prstGeom prst="rect">
                <a:avLst/>
              </a:prstGeom>
              <a:blipFill rotWithShape="0">
                <a:blip r:embed="rId3"/>
                <a:stretch>
                  <a:fillRect t="-125352" b="-20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t="17163" r="19952" b="77248"/>
          <a:stretch/>
        </p:blipFill>
        <p:spPr>
          <a:xfrm>
            <a:off x="333232" y="6096000"/>
            <a:ext cx="6067568" cy="34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07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</a:t>
            </a:r>
            <a:r>
              <a:rPr lang="en-US" dirty="0"/>
              <a:t>b</a:t>
            </a:r>
            <a:r>
              <a:rPr lang="en-US" dirty="0" smtClean="0"/>
              <a:t>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Black hole thermodynamics (entropy, temperature)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0574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ea typeface="Calibri" panose="020F0502020204030204" pitchFamily="34" charset="0"/>
              </a:rPr>
              <a:t>Beckenstein</a:t>
            </a:r>
            <a:r>
              <a:rPr lang="en-US" dirty="0">
                <a:ea typeface="Calibri" panose="020F0502020204030204" pitchFamily="34" charset="0"/>
              </a:rPr>
              <a:t>, J. D. Black holes and entropy.  </a:t>
            </a:r>
            <a:r>
              <a:rPr lang="en-US" i="1" dirty="0">
                <a:ea typeface="Calibri" panose="020F0502020204030204" pitchFamily="34" charset="0"/>
              </a:rPr>
              <a:t>Phys. Rev. D</a:t>
            </a:r>
            <a:r>
              <a:rPr lang="en-US" dirty="0">
                <a:ea typeface="Calibri" panose="020F0502020204030204" pitchFamily="34" charset="0"/>
              </a:rPr>
              <a:t> </a:t>
            </a:r>
            <a:r>
              <a:rPr lang="en-US" b="1" dirty="0">
                <a:ea typeface="Calibri" panose="020F0502020204030204" pitchFamily="34" charset="0"/>
              </a:rPr>
              <a:t>7</a:t>
            </a:r>
            <a:r>
              <a:rPr lang="en-US" dirty="0" smtClean="0">
                <a:ea typeface="Calibri" panose="020F0502020204030204" pitchFamily="34" charset="0"/>
              </a:rPr>
              <a:t>, 2333 (</a:t>
            </a:r>
            <a:r>
              <a:rPr lang="en-US" dirty="0">
                <a:ea typeface="Calibri" panose="020F0502020204030204" pitchFamily="34" charset="0"/>
              </a:rPr>
              <a:t>1973).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23738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Hawking radiation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2667000"/>
            <a:ext cx="891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Hawking, S. W.  Black hole explosions?  </a:t>
            </a:r>
            <a:r>
              <a:rPr lang="en-US" i="1" dirty="0"/>
              <a:t>Nature</a:t>
            </a:r>
            <a:r>
              <a:rPr lang="en-US" dirty="0"/>
              <a:t> </a:t>
            </a:r>
            <a:r>
              <a:rPr lang="en-US" b="1" dirty="0"/>
              <a:t>248</a:t>
            </a:r>
            <a:r>
              <a:rPr lang="en-US" dirty="0" smtClean="0"/>
              <a:t>, 30 (</a:t>
            </a:r>
            <a:r>
              <a:rPr lang="en-US" dirty="0"/>
              <a:t>1974).</a:t>
            </a:r>
          </a:p>
          <a:p>
            <a:r>
              <a:rPr lang="en-US" dirty="0" smtClean="0"/>
              <a:t>Hawking</a:t>
            </a:r>
            <a:r>
              <a:rPr lang="en-US" dirty="0"/>
              <a:t>, </a:t>
            </a:r>
            <a:r>
              <a:rPr lang="en-US" dirty="0" smtClean="0"/>
              <a:t>S. W. Particle </a:t>
            </a:r>
            <a:r>
              <a:rPr lang="en-US" dirty="0"/>
              <a:t>creation by black holes.  </a:t>
            </a:r>
            <a:r>
              <a:rPr lang="en-US" i="1" dirty="0" err="1"/>
              <a:t>Commun</a:t>
            </a:r>
            <a:r>
              <a:rPr lang="en-US" i="1" dirty="0"/>
              <a:t>. Math. Phys. </a:t>
            </a:r>
            <a:r>
              <a:rPr lang="en-US" b="1" dirty="0"/>
              <a:t>43</a:t>
            </a:r>
            <a:r>
              <a:rPr lang="en-US" dirty="0" smtClean="0"/>
              <a:t>, 199 (</a:t>
            </a:r>
            <a:r>
              <a:rPr lang="en-US" dirty="0"/>
              <a:t>1975).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32120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Hawking radiation from very small black holes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35052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Page, D. N.  Particle emission rates from a black hole:  Massless particles from an </a:t>
            </a:r>
            <a:r>
              <a:rPr lang="en-US" dirty="0" smtClean="0"/>
              <a:t>	uncharged</a:t>
            </a:r>
            <a:r>
              <a:rPr lang="en-US" dirty="0"/>
              <a:t>, non-rotating hole.  Phys. Rev. D 13, </a:t>
            </a:r>
            <a:r>
              <a:rPr lang="en-US" dirty="0" smtClean="0"/>
              <a:t>198 (1976</a:t>
            </a:r>
            <a:r>
              <a:rPr lang="en-US" dirty="0"/>
              <a:t>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4101028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ea typeface="Calibri" panose="020F0502020204030204" pitchFamily="34" charset="0"/>
              </a:rPr>
              <a:t>Dimopoulos</a:t>
            </a:r>
            <a:r>
              <a:rPr lang="en-US" dirty="0">
                <a:ea typeface="Calibri" panose="020F0502020204030204" pitchFamily="34" charset="0"/>
              </a:rPr>
              <a:t> S. &amp; </a:t>
            </a:r>
            <a:r>
              <a:rPr lang="en-US" dirty="0" err="1">
                <a:ea typeface="Calibri" panose="020F0502020204030204" pitchFamily="34" charset="0"/>
              </a:rPr>
              <a:t>Landsberg</a:t>
            </a:r>
            <a:r>
              <a:rPr lang="en-US" dirty="0">
                <a:ea typeface="Calibri" panose="020F0502020204030204" pitchFamily="34" charset="0"/>
              </a:rPr>
              <a:t>, G.  Black holes at the large hadron collider.  </a:t>
            </a:r>
            <a:r>
              <a:rPr lang="en-US" i="1" dirty="0">
                <a:ea typeface="Calibri" panose="020F0502020204030204" pitchFamily="34" charset="0"/>
              </a:rPr>
              <a:t>Phys. Rev. </a:t>
            </a:r>
            <a:r>
              <a:rPr lang="en-US" i="1" dirty="0" smtClean="0">
                <a:ea typeface="Calibri" panose="020F0502020204030204" pitchFamily="34" charset="0"/>
              </a:rPr>
              <a:t>	</a:t>
            </a:r>
            <a:r>
              <a:rPr lang="en-US" i="1" dirty="0" err="1" smtClean="0">
                <a:ea typeface="Calibri" panose="020F0502020204030204" pitchFamily="34" charset="0"/>
              </a:rPr>
              <a:t>Lett</a:t>
            </a:r>
            <a:r>
              <a:rPr lang="en-US" i="1" dirty="0">
                <a:ea typeface="Calibri" panose="020F0502020204030204" pitchFamily="34" charset="0"/>
              </a:rPr>
              <a:t>.</a:t>
            </a:r>
            <a:r>
              <a:rPr lang="en-US" dirty="0">
                <a:ea typeface="Calibri" panose="020F0502020204030204" pitchFamily="34" charset="0"/>
              </a:rPr>
              <a:t> </a:t>
            </a:r>
            <a:r>
              <a:rPr lang="en-US" b="1" dirty="0">
                <a:ea typeface="Calibri" panose="020F0502020204030204" pitchFamily="34" charset="0"/>
              </a:rPr>
              <a:t>87</a:t>
            </a:r>
            <a:r>
              <a:rPr lang="en-US" dirty="0">
                <a:ea typeface="Calibri" panose="020F0502020204030204" pitchFamily="34" charset="0"/>
              </a:rPr>
              <a:t>, 161602 (2001).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" y="46598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Hawking radiation in an analog black hole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4964668"/>
            <a:ext cx="822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Unruh, W. G.  Experimental black-hole evaporation?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 </a:t>
            </a:r>
            <a:r>
              <a:rPr lang="en-US" b="1" dirty="0"/>
              <a:t>46</a:t>
            </a:r>
            <a:r>
              <a:rPr lang="en-US" dirty="0" smtClean="0"/>
              <a:t>, 1351 </a:t>
            </a:r>
            <a:r>
              <a:rPr lang="en-US" dirty="0"/>
              <a:t>(1981).</a:t>
            </a:r>
          </a:p>
        </p:txBody>
      </p:sp>
    </p:spTree>
    <p:extLst>
      <p:ext uri="{BB962C8B-B14F-4D97-AF65-F5344CB8AC3E}">
        <p14:creationId xmlns:p14="http://schemas.microsoft.com/office/powerpoint/2010/main" val="16950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Hawking radiation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8200" y="6488668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Nature Physics, to be published.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2008261"/>
            <a:ext cx="26003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Correlations between Hawking and partner particles</a:t>
            </a:r>
            <a:endParaRPr lang="en-US" sz="2000" b="1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r="53580" b="-1527"/>
          <a:stretch/>
        </p:blipFill>
        <p:spPr>
          <a:xfrm>
            <a:off x="1066800" y="1600200"/>
            <a:ext cx="3276600" cy="49479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24400" y="4630211"/>
                <a:ext cx="305752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rgbClr val="C00000"/>
                    </a:solidFill>
                  </a:rPr>
                  <a:t>Finite cross-sectional area implies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den>
                    </m:f>
                  </m:oMath>
                </a14:m>
                <a:r>
                  <a:rPr lang="en-US" sz="2000" b="1" i="1" dirty="0" smtClean="0">
                    <a:solidFill>
                      <a:srgbClr val="C00000"/>
                    </a:solidFill>
                  </a:rPr>
                  <a:t> population distribution.</a:t>
                </a:r>
                <a:endParaRPr lang="en-US" sz="2000" b="1" i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4630211"/>
                <a:ext cx="3057525" cy="1015663"/>
              </a:xfrm>
              <a:prstGeom prst="rect">
                <a:avLst/>
              </a:prstGeom>
              <a:blipFill rotWithShape="0">
                <a:blip r:embed="rId3"/>
                <a:stretch>
                  <a:fillRect l="-1992" t="-16265" b="-403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874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 of Hawking radiation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r="10001"/>
          <a:stretch/>
        </p:blipFill>
        <p:spPr>
          <a:xfrm>
            <a:off x="1295400" y="2009118"/>
            <a:ext cx="6383930" cy="45412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7400" y="1595735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</a:rPr>
              <a:t>Experiment</a:t>
            </a:r>
            <a:r>
              <a:rPr lang="en-US" sz="2400" b="1" i="1" dirty="0">
                <a:solidFill>
                  <a:srgbClr val="C00000"/>
                </a:solidFill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</a:rPr>
              <a:t>                        Simulation</a:t>
            </a:r>
            <a:endParaRPr lang="en-US" sz="2400" b="1" i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77720" y="6507480"/>
            <a:ext cx="54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Nature Physics, to be published.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94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the population of Hawking particles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94855" y="4343400"/>
                <a:ext cx="8534400" cy="417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HR</m:t>
                                  </m:r>
                                </m:sub>
                              </m:sSub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out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HR</m:t>
                                  </m:r>
                                </m:sub>
                              </m:sSub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out</m:t>
                              </m:r>
                            </m:sup>
                          </m:sSubSup>
                        </m:e>
                      </m:d>
                      <m:r>
                        <a:rPr lang="en-US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out</m:t>
                          </m:r>
                        </m:sub>
                      </m:sSub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  <m:sup/>
                              </m:sSubSup>
                            </m:e>
                          </m:d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55" y="4343400"/>
                <a:ext cx="8534400" cy="41761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33400" y="544966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Schley, R., </a:t>
            </a:r>
            <a:r>
              <a:rPr lang="en-US" dirty="0" err="1"/>
              <a:t>Berkovitz</a:t>
            </a:r>
            <a:r>
              <a:rPr lang="en-US" dirty="0"/>
              <a:t>, A., </a:t>
            </a:r>
            <a:r>
              <a:rPr lang="en-US" dirty="0" err="1"/>
              <a:t>Rinott</a:t>
            </a:r>
            <a:r>
              <a:rPr lang="en-US" dirty="0"/>
              <a:t>, S., </a:t>
            </a:r>
            <a:r>
              <a:rPr lang="en-US" dirty="0" err="1"/>
              <a:t>Shammass</a:t>
            </a:r>
            <a:r>
              <a:rPr lang="en-US" dirty="0"/>
              <a:t>, I., </a:t>
            </a:r>
            <a:r>
              <a:rPr lang="en-US" dirty="0" err="1"/>
              <a:t>Blumkin</a:t>
            </a:r>
            <a:r>
              <a:rPr lang="en-US" dirty="0"/>
              <a:t>, A. &amp;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J.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111</a:t>
            </a:r>
            <a:r>
              <a:rPr lang="en-US" dirty="0"/>
              <a:t>, </a:t>
            </a:r>
            <a:r>
              <a:rPr lang="en-US" dirty="0" smtClean="0"/>
              <a:t>055301 </a:t>
            </a:r>
            <a:r>
              <a:rPr lang="en-US" dirty="0"/>
              <a:t>(2013).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" r="18001" b="58106"/>
          <a:stretch/>
        </p:blipFill>
        <p:spPr>
          <a:xfrm>
            <a:off x="2362200" y="1905000"/>
            <a:ext cx="4601080" cy="2133600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 flipV="1">
            <a:off x="5441204" y="2286000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52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Measured population of Hawking particles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4" t="6224" r="7499"/>
          <a:stretch/>
        </p:blipFill>
        <p:spPr>
          <a:xfrm>
            <a:off x="228600" y="1752600"/>
            <a:ext cx="8153400" cy="42874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19812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</a:rPr>
              <a:t>u</a:t>
            </a:r>
            <a:r>
              <a:rPr lang="en-US" sz="2000" i="1" dirty="0" smtClean="0">
                <a:solidFill>
                  <a:srgbClr val="0070C0"/>
                </a:solidFill>
              </a:rPr>
              <a:t>nity: </a:t>
            </a:r>
            <a:r>
              <a:rPr lang="en-US" sz="2000" i="1" dirty="0" err="1" smtClean="0">
                <a:solidFill>
                  <a:srgbClr val="0070C0"/>
                </a:solidFill>
              </a:rPr>
              <a:t>pointlike</a:t>
            </a:r>
            <a:r>
              <a:rPr lang="en-US" sz="2000" i="1" dirty="0" smtClean="0">
                <a:solidFill>
                  <a:srgbClr val="0070C0"/>
                </a:solidFill>
              </a:rPr>
              <a:t> particles</a:t>
            </a:r>
            <a:endParaRPr lang="en-US" sz="20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1447800" y="6019800"/>
                <a:ext cx="8534400" cy="417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e>
                      </m:d>
                      <m:r>
                        <a:rPr lang="en-US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HR</m:t>
                                  </m:r>
                                </m:sub>
                              </m:sSub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out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HR</m:t>
                                  </m:r>
                                </m:sub>
                              </m:sSub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out</m:t>
                              </m:r>
                            </m:sup>
                          </m:sSubSup>
                        </m:e>
                      </m:d>
                      <m:r>
                        <a:rPr lang="en-US" sz="1400" i="1">
                          <a:solidFill>
                            <a:schemeClr val="tx1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chemeClr val="tx1"/>
                              </a:solidFill>
                              <a:latin typeface="Cambria Math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out</m:t>
                          </m:r>
                        </m:sub>
                      </m:sSub>
                      <m:sSup>
                        <m:sSup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sz="14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〈"/>
                              <m:endChr m:val="〉"/>
                              <m:ctrlPr>
                                <a:rPr lang="en-US" sz="1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  <m:sup>
                                  <m:r>
                                    <a:rPr lang="en-US" sz="14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 †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en-US" sz="1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𝑏</m:t>
                                      </m:r>
                                    </m:e>
                                  </m:acc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4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HR</m:t>
                                      </m:r>
                                    </m:sub>
                                  </m:sSub>
                                </m:sub>
                                <m:sup/>
                              </m:sSubSup>
                            </m:e>
                          </m:d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47800" y="6019800"/>
                <a:ext cx="8534400" cy="4176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667000" y="4191000"/>
            <a:ext cx="137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smtClean="0">
                <a:solidFill>
                  <a:srgbClr val="0070C0"/>
                </a:solidFill>
              </a:rPr>
              <a:t>Quantum fluctuations</a:t>
            </a:r>
            <a:endParaRPr lang="en-US" sz="1600" i="1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209800" y="4495800"/>
            <a:ext cx="533400" cy="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5477862" y="2014314"/>
                <a:ext cx="2104038" cy="3711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r>
                        <a:rPr lang="en-US" i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=0.36 </m:t>
                      </m:r>
                      <m:r>
                        <a:rPr lang="en-US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out</m:t>
                          </m:r>
                        </m:sub>
                        <m:sup>
                          <m:r>
                            <a:rPr lang="en-US" i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7862" y="2014314"/>
                <a:ext cx="2104038" cy="371127"/>
              </a:xfrm>
              <a:prstGeom prst="rect">
                <a:avLst/>
              </a:prstGeom>
              <a:blipFill rotWithShape="0">
                <a:blip r:embed="rId4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2438400" y="6477000"/>
            <a:ext cx="411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arXiv:1510.00621 </a:t>
            </a:r>
            <a:r>
              <a:rPr lang="en-US" dirty="0" smtClean="0"/>
              <a:t>(2015).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49469" y="4483387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1.2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6465" y="2629972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2.7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3960" y="200152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(1.2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r>
              <a:rPr lang="en-US" dirty="0" smtClean="0">
                <a:solidFill>
                  <a:srgbClr val="66FF33"/>
                </a:solidFill>
              </a:rPr>
              <a:t>)</a:t>
            </a:r>
            <a:endParaRPr lang="en-US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61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</a:t>
            </a:r>
            <a:r>
              <a:rPr lang="en-US" smtClean="0"/>
              <a:t>entanglement </a:t>
            </a:r>
            <a:r>
              <a:rPr lang="en-US" smtClean="0"/>
              <a:t>of the </a:t>
            </a:r>
            <a:r>
              <a:rPr lang="en-US" dirty="0" smtClean="0"/>
              <a:t>Hawking pairs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6488668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Nature Physics, to be published.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r="53580" b="-1527"/>
          <a:stretch/>
        </p:blipFill>
        <p:spPr>
          <a:xfrm>
            <a:off x="609600" y="1600200"/>
            <a:ext cx="3276600" cy="49479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52800" y="3027463"/>
                <a:ext cx="6297058" cy="6587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/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cot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rad>
                      <m:nary>
                        <m:naryPr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𝑑𝑥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′′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𝑖𝑘𝑥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′′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</m:d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3027463"/>
                <a:ext cx="6297058" cy="65877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4191000" y="2143909"/>
                <a:ext cx="4110741" cy="504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𝐻𝑅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0" y="2143909"/>
                <a:ext cx="4110741" cy="5047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191000" y="4350211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/>
              <a:t>It is assumed that waves of different frequencies are not correlated.</a:t>
            </a:r>
            <a:endParaRPr lang="en-US" sz="2000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804726" y="3583083"/>
                <a:ext cx="3348674" cy="41287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≡</m:t>
                      </m:r>
                      <m:d>
                        <m:d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𝑈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</m:s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𝑉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effectLst/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4726" y="3583083"/>
                <a:ext cx="3348674" cy="4128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4191000" y="2674877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u="sng" dirty="0" err="1">
                <a:ea typeface="Calibri" panose="020F0502020204030204" pitchFamily="34" charset="0"/>
              </a:rPr>
              <a:t>Steinhauer</a:t>
            </a:r>
            <a:r>
              <a:rPr lang="en-US" u="sng" dirty="0">
                <a:ea typeface="Calibri" panose="020F0502020204030204" pitchFamily="34" charset="0"/>
              </a:rPr>
              <a:t>, J. </a:t>
            </a:r>
            <a:r>
              <a:rPr lang="en-US" i="1" u="sng" dirty="0" smtClean="0">
                <a:ea typeface="Calibri" panose="020F0502020204030204" pitchFamily="34" charset="0"/>
              </a:rPr>
              <a:t>PRD </a:t>
            </a:r>
            <a:r>
              <a:rPr lang="en-US" b="1" u="sng" dirty="0" smtClean="0">
                <a:ea typeface="Calibri" panose="020F0502020204030204" pitchFamily="34" charset="0"/>
              </a:rPr>
              <a:t>92</a:t>
            </a:r>
            <a:r>
              <a:rPr lang="en-US" u="sng" dirty="0">
                <a:ea typeface="Calibri" panose="020F0502020204030204" pitchFamily="34" charset="0"/>
              </a:rPr>
              <a:t>, 024043 (2015).</a:t>
            </a:r>
            <a:endParaRPr lang="en-US" u="sng" dirty="0"/>
          </a:p>
        </p:txBody>
      </p:sp>
      <p:sp>
        <p:nvSpPr>
          <p:cNvPr id="13" name="Rectangle 12"/>
          <p:cNvSpPr/>
          <p:nvPr/>
        </p:nvSpPr>
        <p:spPr>
          <a:xfrm>
            <a:off x="4191000" y="1768536"/>
            <a:ext cx="701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/>
              <a:t>Busch, X. &amp; Parentani, R. </a:t>
            </a:r>
            <a:r>
              <a:rPr lang="en-US" i="1" u="sng" dirty="0" smtClean="0"/>
              <a:t>PRD</a:t>
            </a:r>
            <a:r>
              <a:rPr lang="en-US" u="sng" dirty="0" smtClean="0"/>
              <a:t> </a:t>
            </a:r>
            <a:r>
              <a:rPr lang="en-US" b="1" u="sng" dirty="0"/>
              <a:t>89</a:t>
            </a:r>
            <a:r>
              <a:rPr lang="en-US" u="sng" dirty="0"/>
              <a:t>, 105024 (2014).</a:t>
            </a:r>
          </a:p>
        </p:txBody>
      </p:sp>
    </p:spTree>
    <p:extLst>
      <p:ext uri="{BB962C8B-B14F-4D97-AF65-F5344CB8AC3E}">
        <p14:creationId xmlns:p14="http://schemas.microsoft.com/office/powerpoint/2010/main" val="418429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entanglement between Hawking pairs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1" r="19167" b="1"/>
          <a:stretch/>
        </p:blipFill>
        <p:spPr>
          <a:xfrm>
            <a:off x="609600" y="1676400"/>
            <a:ext cx="7391400" cy="42253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97529" y="5819846"/>
                <a:ext cx="4110741" cy="504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𝐻𝑅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529" y="5819846"/>
                <a:ext cx="4110741" cy="5047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2438400" y="6400800"/>
            <a:ext cx="411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arXiv:1510.00621 </a:t>
            </a:r>
            <a:r>
              <a:rPr lang="en-US" dirty="0" smtClean="0"/>
              <a:t>(2015).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41148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simulation</a:t>
            </a:r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4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Measuring entanglement between Hawking pairs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1" r="19167" b="1"/>
          <a:stretch/>
        </p:blipFill>
        <p:spPr>
          <a:xfrm>
            <a:off x="609600" y="1676400"/>
            <a:ext cx="7391400" cy="42253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097529" y="5819846"/>
                <a:ext cx="4110741" cy="5047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𝐻𝑅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d>
                        <m:dPr>
                          <m:begChr m:val="〈"/>
                          <m:endChr m:val="〉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†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sub>
                            <m:sup/>
                          </m:sSubSup>
                        </m:e>
                      </m:d>
                      <m:r>
                        <a:rPr lang="en-US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〈"/>
                                  <m:endChr m:val="〉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𝐻𝑅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  <m:sSubSup>
                                    <m:sSub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𝑏</m:t>
                                          </m:r>
                                        </m:e>
                                      </m:acc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𝑃</m:t>
                                          </m:r>
                                        </m:sub>
                                      </m:sSub>
                                    </m:sub>
                                    <m:sup/>
                                  </m:sSubSup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529" y="5819846"/>
                <a:ext cx="4110741" cy="50475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752600" y="6400800"/>
            <a:ext cx="48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/>
              <a:t>, </a:t>
            </a:r>
            <a:r>
              <a:rPr lang="en-US" dirty="0" smtClean="0"/>
              <a:t>Nature Physics, to be published.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34200" y="41148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simulation</a:t>
            </a:r>
            <a:endParaRPr lang="en-US" sz="1400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09600" y="1700283"/>
                <a:ext cx="5183022" cy="3119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400" dirty="0" smtClean="0">
                    <a:solidFill>
                      <a:schemeClr val="accent2"/>
                    </a:solidFill>
                  </a:rPr>
                  <a:t>Gray curve: maximally entangled H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eisenberg</m:t>
                    </m:r>
                    <m:r>
                      <a:rPr lang="en-US" sz="1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limit</m:t>
                    </m:r>
                    <m:r>
                      <a:rPr lang="en-US" sz="14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140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400" i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400" i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</m:d>
                      </m:e>
                      <m:sup>
                        <m:r>
                          <a:rPr lang="en-US" sz="1400" i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1400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400" i="1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sz="1400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i="1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d>
                          </m:e>
                          <m:sup>
                            <m:r>
                              <a:rPr lang="en-US" sz="1400" i="0">
                                <a:solidFill>
                                  <a:schemeClr val="accent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1400" i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+1</m:t>
                        </m:r>
                      </m:e>
                    </m:d>
                  </m:oMath>
                </a14:m>
                <a:endParaRPr lang="en-US" sz="1400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1700283"/>
                <a:ext cx="5183022" cy="311945"/>
              </a:xfrm>
              <a:prstGeom prst="rect">
                <a:avLst/>
              </a:prstGeom>
              <a:blipFill rotWithShape="0">
                <a:blip r:embed="rId4"/>
                <a:stretch>
                  <a:fillRect l="-353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521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602" r="47501"/>
          <a:stretch/>
        </p:blipFill>
        <p:spPr>
          <a:xfrm>
            <a:off x="152400" y="1689279"/>
            <a:ext cx="4800600" cy="38129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10237" y="2133600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1.2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6190" y="2133600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2.7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2" t="19558" r="52500" b="-1"/>
          <a:stretch/>
        </p:blipFill>
        <p:spPr>
          <a:xfrm>
            <a:off x="5029200" y="1756851"/>
            <a:ext cx="4038600" cy="367782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59669" y="1992868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2.7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38800" y="3974068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1.2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analysis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602" r="47501"/>
          <a:stretch/>
        </p:blipFill>
        <p:spPr>
          <a:xfrm>
            <a:off x="152400" y="1689279"/>
            <a:ext cx="4800600" cy="381296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2096037" y="4280079"/>
            <a:ext cx="1295400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59825" y="5472310"/>
            <a:ext cx="3580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Narrower by a factor of 1/1.9</a:t>
            </a:r>
            <a:endParaRPr lang="en-US" dirty="0">
              <a:solidFill>
                <a:srgbClr val="66FF33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5" r="53580" b="-1527"/>
          <a:stretch/>
        </p:blipFill>
        <p:spPr>
          <a:xfrm>
            <a:off x="5029200" y="1676400"/>
            <a:ext cx="2590800" cy="39123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08402" y="5519506"/>
            <a:ext cx="1578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wider by 90%</a:t>
            </a:r>
            <a:endParaRPr lang="en-US" dirty="0">
              <a:solidFill>
                <a:srgbClr val="66FF33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489879" y="4609563"/>
            <a:ext cx="327338" cy="0"/>
          </a:xfrm>
          <a:prstGeom prst="straightConnector1">
            <a:avLst/>
          </a:prstGeom>
          <a:ln w="28575">
            <a:solidFill>
              <a:srgbClr val="66FF3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537904" y="4540808"/>
            <a:ext cx="78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15%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10237" y="2133600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1.2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36190" y="2133600"/>
            <a:ext cx="82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6FF33"/>
                </a:solidFill>
              </a:rPr>
              <a:t>2.7 </a:t>
            </a:r>
            <a:r>
              <a:rPr lang="en-US" dirty="0" err="1" smtClean="0">
                <a:solidFill>
                  <a:srgbClr val="66FF33"/>
                </a:solidFill>
              </a:rPr>
              <a:t>nK</a:t>
            </a:r>
            <a:endParaRPr lang="en-US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24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18000" b="79054"/>
          <a:stretch/>
        </p:blipFill>
        <p:spPr>
          <a:xfrm>
            <a:off x="2286000" y="1905000"/>
            <a:ext cx="4677280" cy="106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Oscillating horizon experiment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52400" y="1905000"/>
                <a:ext cx="3657600" cy="22561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24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mm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57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mm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out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  <a:ea typeface="Cambria Math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</a:rPr>
                                <m:t>out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70</m:t>
                      </m:r>
                      <m:r>
                        <a:rPr lang="en-US" sz="1600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𝜔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</a:rPr>
                                <m:t>trap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40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b="0" dirty="0" smtClean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905000"/>
                <a:ext cx="3657600" cy="225619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10400" y="1905000"/>
                <a:ext cx="2667000" cy="1825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1.02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/>
                        </a:rPr>
                        <m:t>mm</m:t>
                      </m:r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=0.</m:t>
                      </m:r>
                      <m:r>
                        <a:rPr lang="en-US" sz="1600" b="0" i="1" smtClean="0">
                          <a:latin typeface="Cambria Math"/>
                        </a:rPr>
                        <m:t>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mm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</a:rPr>
                            <m:t>sec</m:t>
                          </m:r>
                        </m:e>
                        <m:sup>
                          <m:r>
                            <a:rPr lang="en-US" sz="1600" i="1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/>
                              <a:ea typeface="Cambria Math"/>
                            </a:rPr>
                            <m:t>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</a:rPr>
                            <m:t>in</m:t>
                          </m:r>
                        </m:sub>
                      </m:sSub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</a:rPr>
                        <m:t>3.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  <a:ea typeface="Cambria Math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m</m:t>
                      </m:r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endParaRPr lang="en-US" sz="1600" dirty="0" smtClean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/>
                            </a:rPr>
                            <m:t>𝑚</m:t>
                          </m:r>
                          <m:sSubSup>
                            <m:sSubSup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/>
                                </a:rPr>
                                <m:t>in</m:t>
                              </m:r>
                            </m:sub>
                            <m:sup>
                              <m:r>
                                <a:rPr lang="en-US" sz="1600" i="1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600" i="1">
                              <a:latin typeface="Cambria Math"/>
                            </a:rPr>
                            <m:t>h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Hz</m:t>
                      </m:r>
                    </m:oMath>
                  </m:oMathPara>
                </a14:m>
                <a:endParaRPr lang="en-US" sz="1600" dirty="0"/>
              </a:p>
              <a:p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0" y="1905000"/>
                <a:ext cx="2667000" cy="182575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>
          <a:xfrm flipH="1" flipV="1">
            <a:off x="5441204" y="2334903"/>
            <a:ext cx="883396" cy="1"/>
          </a:xfrm>
          <a:prstGeom prst="straightConnector1">
            <a:avLst/>
          </a:prstGeom>
          <a:ln w="381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3227734"/>
            <a:ext cx="3261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90563" lvl="1" indent="-233363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66FF33"/>
                </a:solidFill>
              </a:rPr>
              <a:t>1 micron amplitude</a:t>
            </a:r>
          </a:p>
          <a:p>
            <a:pPr marL="690563" lvl="1" indent="-233363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66FF33"/>
                </a:solidFill>
              </a:rPr>
              <a:t>Various frequencies</a:t>
            </a:r>
            <a:endParaRPr lang="en-US" sz="1600" b="1" dirty="0">
              <a:solidFill>
                <a:srgbClr val="66FF33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043545" y="5638800"/>
            <a:ext cx="48906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Jeff </a:t>
            </a:r>
            <a:r>
              <a:rPr lang="en-US" dirty="0" err="1"/>
              <a:t>Steinhauer</a:t>
            </a:r>
            <a:r>
              <a:rPr lang="en-US" dirty="0" smtClean="0"/>
              <a:t>, Nature Physics, to be published.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617720" y="2057400"/>
            <a:ext cx="510110" cy="1"/>
          </a:xfrm>
          <a:prstGeom prst="straightConnector1">
            <a:avLst/>
          </a:prstGeom>
          <a:ln w="38100">
            <a:solidFill>
              <a:srgbClr val="66FF3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462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4800" y="19050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ea typeface="Calibri" panose="020F0502020204030204" pitchFamily="34" charset="0"/>
              </a:rPr>
              <a:t>Garay</a:t>
            </a:r>
            <a:r>
              <a:rPr lang="en-US" dirty="0">
                <a:ea typeface="Calibri" panose="020F0502020204030204" pitchFamily="34" charset="0"/>
              </a:rPr>
              <a:t>, L. J., Anglin, J. R., </a:t>
            </a:r>
            <a:r>
              <a:rPr lang="en-US" dirty="0" err="1">
                <a:ea typeface="Calibri" panose="020F0502020204030204" pitchFamily="34" charset="0"/>
              </a:rPr>
              <a:t>Cirac</a:t>
            </a:r>
            <a:r>
              <a:rPr lang="en-US" dirty="0">
                <a:ea typeface="Calibri" panose="020F0502020204030204" pitchFamily="34" charset="0"/>
              </a:rPr>
              <a:t>, J. I. &amp; </a:t>
            </a:r>
            <a:r>
              <a:rPr lang="en-US" dirty="0" err="1">
                <a:ea typeface="Calibri" panose="020F0502020204030204" pitchFamily="34" charset="0"/>
              </a:rPr>
              <a:t>Zoller</a:t>
            </a:r>
            <a:r>
              <a:rPr lang="en-US" dirty="0">
                <a:ea typeface="Calibri" panose="020F0502020204030204" pitchFamily="34" charset="0"/>
              </a:rPr>
              <a:t>, P., Sonic analog of gravitational black holes in </a:t>
            </a:r>
            <a:r>
              <a:rPr lang="en-US" dirty="0" smtClean="0">
                <a:ea typeface="Calibri" panose="020F0502020204030204" pitchFamily="34" charset="0"/>
              </a:rPr>
              <a:t>	Bose-Einstein </a:t>
            </a:r>
            <a:r>
              <a:rPr lang="en-US" dirty="0">
                <a:ea typeface="Calibri" panose="020F0502020204030204" pitchFamily="34" charset="0"/>
              </a:rPr>
              <a:t>condensates.  </a:t>
            </a:r>
            <a:r>
              <a:rPr lang="en-US" i="1" dirty="0">
                <a:ea typeface="Calibri" panose="020F0502020204030204" pitchFamily="34" charset="0"/>
              </a:rPr>
              <a:t>Phys. Rev. </a:t>
            </a:r>
            <a:r>
              <a:rPr lang="en-US" i="1" dirty="0" err="1">
                <a:ea typeface="Calibri" panose="020F0502020204030204" pitchFamily="34" charset="0"/>
              </a:rPr>
              <a:t>Lett</a:t>
            </a:r>
            <a:r>
              <a:rPr lang="en-US" i="1" dirty="0">
                <a:ea typeface="Calibri" panose="020F0502020204030204" pitchFamily="34" charset="0"/>
              </a:rPr>
              <a:t>.</a:t>
            </a:r>
            <a:r>
              <a:rPr lang="en-US" dirty="0">
                <a:ea typeface="Calibri" panose="020F0502020204030204" pitchFamily="34" charset="0"/>
              </a:rPr>
              <a:t> </a:t>
            </a:r>
            <a:r>
              <a:rPr lang="en-US" b="1" dirty="0">
                <a:ea typeface="Calibri" panose="020F0502020204030204" pitchFamily="34" charset="0"/>
              </a:rPr>
              <a:t>85</a:t>
            </a:r>
            <a:r>
              <a:rPr lang="en-US" dirty="0">
                <a:ea typeface="Calibri" panose="020F0502020204030204" pitchFamily="34" charset="0"/>
              </a:rPr>
              <a:t>, </a:t>
            </a:r>
            <a:r>
              <a:rPr lang="en-US" dirty="0" smtClean="0">
                <a:ea typeface="Calibri" panose="020F0502020204030204" pitchFamily="34" charset="0"/>
              </a:rPr>
              <a:t>4643 (2000</a:t>
            </a:r>
            <a:r>
              <a:rPr lang="en-US" dirty="0">
                <a:ea typeface="Calibri" panose="020F0502020204030204" pitchFamily="34" charset="0"/>
              </a:rPr>
              <a:t>).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04800" y="2438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Barceló, C., </a:t>
            </a:r>
            <a:r>
              <a:rPr lang="en-US" dirty="0" err="1">
                <a:ea typeface="Calibri" panose="020F0502020204030204" pitchFamily="34" charset="0"/>
              </a:rPr>
              <a:t>Liberati</a:t>
            </a:r>
            <a:r>
              <a:rPr lang="en-US" dirty="0">
                <a:ea typeface="Calibri" panose="020F0502020204030204" pitchFamily="34" charset="0"/>
              </a:rPr>
              <a:t>, S. &amp; </a:t>
            </a:r>
            <a:r>
              <a:rPr lang="en-US" dirty="0" err="1">
                <a:ea typeface="Calibri" panose="020F0502020204030204" pitchFamily="34" charset="0"/>
              </a:rPr>
              <a:t>Visser</a:t>
            </a:r>
            <a:r>
              <a:rPr lang="en-US" dirty="0">
                <a:ea typeface="Calibri" panose="020F0502020204030204" pitchFamily="34" charset="0"/>
              </a:rPr>
              <a:t>, M. Analogue gravity from Bose-Einstein condensates.  </a:t>
            </a:r>
            <a:r>
              <a:rPr lang="en-US" dirty="0" smtClean="0">
                <a:ea typeface="Calibri" panose="020F0502020204030204" pitchFamily="34" charset="0"/>
              </a:rPr>
              <a:t>	</a:t>
            </a:r>
            <a:r>
              <a:rPr lang="en-US" i="1" dirty="0" smtClean="0">
                <a:ea typeface="Calibri" panose="020F0502020204030204" pitchFamily="34" charset="0"/>
              </a:rPr>
              <a:t>Class</a:t>
            </a:r>
            <a:r>
              <a:rPr lang="en-US" i="1" dirty="0">
                <a:ea typeface="Calibri" panose="020F0502020204030204" pitchFamily="34" charset="0"/>
              </a:rPr>
              <a:t>. Quant. </a:t>
            </a:r>
            <a:r>
              <a:rPr lang="en-US" i="1" dirty="0" err="1">
                <a:ea typeface="Calibri" panose="020F0502020204030204" pitchFamily="34" charset="0"/>
              </a:rPr>
              <a:t>Grav</a:t>
            </a:r>
            <a:r>
              <a:rPr lang="en-US" i="1" dirty="0">
                <a:ea typeface="Calibri" panose="020F0502020204030204" pitchFamily="34" charset="0"/>
              </a:rPr>
              <a:t>.</a:t>
            </a:r>
            <a:r>
              <a:rPr lang="en-US" dirty="0">
                <a:ea typeface="Calibri" panose="020F0502020204030204" pitchFamily="34" charset="0"/>
              </a:rPr>
              <a:t> </a:t>
            </a:r>
            <a:r>
              <a:rPr lang="en-US" b="1" dirty="0">
                <a:ea typeface="Calibri" panose="020F0502020204030204" pitchFamily="34" charset="0"/>
              </a:rPr>
              <a:t>18</a:t>
            </a:r>
            <a:r>
              <a:rPr lang="en-US" dirty="0">
                <a:ea typeface="Calibri" panose="020F0502020204030204" pitchFamily="34" charset="0"/>
              </a:rPr>
              <a:t>, </a:t>
            </a:r>
            <a:r>
              <a:rPr lang="en-US" dirty="0" smtClean="0">
                <a:ea typeface="Calibri" panose="020F0502020204030204" pitchFamily="34" charset="0"/>
              </a:rPr>
              <a:t>1137 (2001</a:t>
            </a:r>
            <a:r>
              <a:rPr lang="en-US" dirty="0">
                <a:ea typeface="Calibri" panose="020F0502020204030204" pitchFamily="34" charset="0"/>
              </a:rPr>
              <a:t>).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6200" y="167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Bose-Einstein condensates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" y="29718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ea typeface="Calibri" panose="020F0502020204030204" pitchFamily="34" charset="0"/>
              </a:rPr>
              <a:t>Recati</a:t>
            </a:r>
            <a:r>
              <a:rPr lang="en-US" dirty="0">
                <a:ea typeface="Calibri" panose="020F0502020204030204" pitchFamily="34" charset="0"/>
              </a:rPr>
              <a:t>, A., </a:t>
            </a:r>
            <a:r>
              <a:rPr lang="en-US" dirty="0" err="1">
                <a:ea typeface="Calibri" panose="020F0502020204030204" pitchFamily="34" charset="0"/>
              </a:rPr>
              <a:t>Pavloff</a:t>
            </a:r>
            <a:r>
              <a:rPr lang="en-US" dirty="0">
                <a:ea typeface="Calibri" panose="020F0502020204030204" pitchFamily="34" charset="0"/>
              </a:rPr>
              <a:t>, N. &amp; </a:t>
            </a:r>
            <a:r>
              <a:rPr lang="en-US" dirty="0" err="1">
                <a:ea typeface="Calibri" panose="020F0502020204030204" pitchFamily="34" charset="0"/>
              </a:rPr>
              <a:t>Carusotto</a:t>
            </a:r>
            <a:r>
              <a:rPr lang="en-US" dirty="0">
                <a:ea typeface="Calibri" panose="020F0502020204030204" pitchFamily="34" charset="0"/>
              </a:rPr>
              <a:t>, I. </a:t>
            </a:r>
            <a:r>
              <a:rPr lang="en-US" dirty="0" err="1">
                <a:ea typeface="Calibri" panose="020F0502020204030204" pitchFamily="34" charset="0"/>
              </a:rPr>
              <a:t>Bogoliubov</a:t>
            </a:r>
            <a:r>
              <a:rPr lang="en-US" dirty="0">
                <a:ea typeface="Calibri" panose="020F0502020204030204" pitchFamily="34" charset="0"/>
              </a:rPr>
              <a:t> theory of acoustic Hawking radiation </a:t>
            </a:r>
            <a:r>
              <a:rPr lang="en-US" dirty="0" smtClean="0">
                <a:ea typeface="Calibri" panose="020F0502020204030204" pitchFamily="34" charset="0"/>
              </a:rPr>
              <a:t>	in </a:t>
            </a:r>
            <a:r>
              <a:rPr lang="en-US" dirty="0">
                <a:ea typeface="Calibri" panose="020F0502020204030204" pitchFamily="34" charset="0"/>
              </a:rPr>
              <a:t>Bose-Einstein condensates.  </a:t>
            </a:r>
            <a:r>
              <a:rPr lang="en-US" i="1" dirty="0">
                <a:ea typeface="Calibri" panose="020F0502020204030204" pitchFamily="34" charset="0"/>
              </a:rPr>
              <a:t>Phys. Rev. A </a:t>
            </a:r>
            <a:r>
              <a:rPr lang="en-US" b="1" dirty="0">
                <a:ea typeface="Calibri" panose="020F0502020204030204" pitchFamily="34" charset="0"/>
              </a:rPr>
              <a:t>80</a:t>
            </a:r>
            <a:r>
              <a:rPr lang="en-US" dirty="0">
                <a:ea typeface="Calibri" panose="020F0502020204030204" pitchFamily="34" charset="0"/>
              </a:rPr>
              <a:t>, 043603 (2009).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4800" y="35052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a typeface="Calibri" panose="020F0502020204030204" pitchFamily="34" charset="0"/>
              </a:rPr>
              <a:t>Zapata, I., Albert, M., Parentani, R. &amp; Sols, F. Resonant Hawking radiation in </a:t>
            </a:r>
            <a:r>
              <a:rPr lang="en-US" dirty="0" smtClean="0">
                <a:ea typeface="Calibri" panose="020F0502020204030204" pitchFamily="34" charset="0"/>
              </a:rPr>
              <a:t>Bose–	Einstein Condensates.  </a:t>
            </a:r>
            <a:r>
              <a:rPr lang="en-US" i="1" dirty="0" smtClean="0">
                <a:ea typeface="Calibri" panose="020F0502020204030204" pitchFamily="34" charset="0"/>
              </a:rPr>
              <a:t>New J. Phys. </a:t>
            </a:r>
            <a:r>
              <a:rPr lang="en-US" b="1" dirty="0" smtClean="0">
                <a:ea typeface="Calibri" panose="020F0502020204030204" pitchFamily="34" charset="0"/>
              </a:rPr>
              <a:t>13</a:t>
            </a:r>
            <a:r>
              <a:rPr lang="en-US" dirty="0" smtClean="0">
                <a:ea typeface="Calibri" panose="020F0502020204030204" pitchFamily="34" charset="0"/>
              </a:rPr>
              <a:t>, 063048 (2011).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04800" y="402967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Balbinot</a:t>
            </a:r>
            <a:r>
              <a:rPr lang="en-US" dirty="0"/>
              <a:t>, R., </a:t>
            </a:r>
            <a:r>
              <a:rPr lang="en-US" dirty="0" err="1"/>
              <a:t>Fabbri</a:t>
            </a:r>
            <a:r>
              <a:rPr lang="en-US" dirty="0"/>
              <a:t>, A., </a:t>
            </a:r>
            <a:r>
              <a:rPr lang="en-US" dirty="0" err="1"/>
              <a:t>Fagnocchi</a:t>
            </a:r>
            <a:r>
              <a:rPr lang="en-US" dirty="0"/>
              <a:t>, S., </a:t>
            </a:r>
            <a:r>
              <a:rPr lang="en-US" dirty="0" err="1"/>
              <a:t>Recati</a:t>
            </a:r>
            <a:r>
              <a:rPr lang="en-US" dirty="0"/>
              <a:t>, A. &amp; </a:t>
            </a:r>
            <a:r>
              <a:rPr lang="en-US" dirty="0" err="1"/>
              <a:t>Carusotto</a:t>
            </a:r>
            <a:r>
              <a:rPr lang="en-US" dirty="0"/>
              <a:t>, I. Nonlocal density </a:t>
            </a:r>
            <a:r>
              <a:rPr lang="en-US" dirty="0" smtClean="0"/>
              <a:t>	correlations </a:t>
            </a:r>
            <a:r>
              <a:rPr lang="en-US" dirty="0"/>
              <a:t>as a signature of Hawking radiation from acoustic black holes.  </a:t>
            </a:r>
            <a:r>
              <a:rPr lang="en-US" dirty="0" smtClean="0"/>
              <a:t>	</a:t>
            </a:r>
            <a:r>
              <a:rPr lang="en-US" i="1" dirty="0" smtClean="0"/>
              <a:t>Phys</a:t>
            </a:r>
            <a:r>
              <a:rPr lang="en-US" i="1" dirty="0"/>
              <a:t>. Rev. A</a:t>
            </a:r>
            <a:r>
              <a:rPr lang="en-US" dirty="0"/>
              <a:t> </a:t>
            </a:r>
            <a:r>
              <a:rPr lang="en-US" b="1" dirty="0"/>
              <a:t>78</a:t>
            </a:r>
            <a:r>
              <a:rPr lang="en-US" dirty="0"/>
              <a:t>, 021603(R) (2008).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4800" y="4800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Macher</a:t>
            </a:r>
            <a:r>
              <a:rPr lang="en-US" dirty="0"/>
              <a:t>, J. &amp; Parentani, R.  Black-hole radiation in Bose-Einstein condensates.  </a:t>
            </a:r>
            <a:r>
              <a:rPr lang="en-US" i="1" dirty="0"/>
              <a:t>Phys. </a:t>
            </a:r>
            <a:r>
              <a:rPr lang="en-US" i="1" dirty="0" smtClean="0"/>
              <a:t>	Rev</a:t>
            </a:r>
            <a:r>
              <a:rPr lang="en-US" i="1" dirty="0"/>
              <a:t>. A </a:t>
            </a:r>
            <a:r>
              <a:rPr lang="en-US" b="1" dirty="0"/>
              <a:t>80</a:t>
            </a:r>
            <a:r>
              <a:rPr lang="en-US" dirty="0"/>
              <a:t>, 043601 (2009).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04800" y="6140438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Larré</a:t>
            </a:r>
            <a:r>
              <a:rPr lang="en-US" dirty="0"/>
              <a:t>, P.-É., </a:t>
            </a:r>
            <a:r>
              <a:rPr lang="en-US" dirty="0" err="1"/>
              <a:t>Recati</a:t>
            </a:r>
            <a:r>
              <a:rPr lang="en-US" dirty="0"/>
              <a:t>, A., </a:t>
            </a:r>
            <a:r>
              <a:rPr lang="en-US" dirty="0" err="1"/>
              <a:t>Carusotto</a:t>
            </a:r>
            <a:r>
              <a:rPr lang="en-US" dirty="0"/>
              <a:t>, I. &amp; </a:t>
            </a:r>
            <a:r>
              <a:rPr lang="en-US" dirty="0" err="1"/>
              <a:t>Pavloff</a:t>
            </a:r>
            <a:r>
              <a:rPr lang="en-US" dirty="0"/>
              <a:t>, N.  Quantum </a:t>
            </a:r>
            <a:r>
              <a:rPr lang="en-US" dirty="0" smtClean="0"/>
              <a:t>	fluctuations </a:t>
            </a:r>
            <a:r>
              <a:rPr lang="en-US" dirty="0"/>
              <a:t>around black </a:t>
            </a:r>
            <a:r>
              <a:rPr lang="en-US" dirty="0" smtClean="0"/>
              <a:t>	hole </a:t>
            </a:r>
            <a:r>
              <a:rPr lang="en-US" dirty="0"/>
              <a:t>horizons in </a:t>
            </a:r>
            <a:r>
              <a:rPr lang="en-US" dirty="0" smtClean="0"/>
              <a:t>Bose-Einstein condensates</a:t>
            </a:r>
            <a:r>
              <a:rPr lang="en-US" dirty="0"/>
              <a:t>.  </a:t>
            </a:r>
            <a:r>
              <a:rPr lang="en-US" i="1" dirty="0"/>
              <a:t>Phys. Rev. A</a:t>
            </a:r>
            <a:r>
              <a:rPr lang="en-US" dirty="0"/>
              <a:t> </a:t>
            </a:r>
            <a:r>
              <a:rPr lang="en-US" b="1" dirty="0"/>
              <a:t>85</a:t>
            </a:r>
            <a:r>
              <a:rPr lang="en-US" dirty="0"/>
              <a:t>, 013621 (2012).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" y="5322339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Carusotto, I., Fagnocchi, S., </a:t>
            </a:r>
            <a:r>
              <a:rPr lang="en-US" dirty="0" err="1"/>
              <a:t>Recati</a:t>
            </a:r>
            <a:r>
              <a:rPr lang="en-US" dirty="0"/>
              <a:t>, A., </a:t>
            </a:r>
            <a:r>
              <a:rPr lang="en-US" dirty="0" err="1"/>
              <a:t>Balbinot</a:t>
            </a:r>
            <a:r>
              <a:rPr lang="en-US" dirty="0"/>
              <a:t>, R. &amp; </a:t>
            </a:r>
            <a:r>
              <a:rPr lang="en-US" dirty="0" err="1"/>
              <a:t>Fabbri</a:t>
            </a:r>
            <a:r>
              <a:rPr lang="en-US" dirty="0"/>
              <a:t>, A.  Numerical observation </a:t>
            </a:r>
            <a:r>
              <a:rPr lang="en-US" dirty="0" smtClean="0"/>
              <a:t>	of </a:t>
            </a:r>
            <a:r>
              <a:rPr lang="en-US" dirty="0"/>
              <a:t>Hawking radiation from acoustic black holes in atomic Bose–Einstein </a:t>
            </a:r>
            <a:r>
              <a:rPr lang="en-US" dirty="0" smtClean="0"/>
              <a:t>	condensates</a:t>
            </a:r>
            <a:r>
              <a:rPr lang="en-US" dirty="0"/>
              <a:t>.  New J. Phys. 10, 103001 (2008).</a:t>
            </a:r>
          </a:p>
        </p:txBody>
      </p:sp>
    </p:spTree>
    <p:extLst>
      <p:ext uri="{BB962C8B-B14F-4D97-AF65-F5344CB8AC3E}">
        <p14:creationId xmlns:p14="http://schemas.microsoft.com/office/powerpoint/2010/main" val="15041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41" b="21870"/>
          <a:stretch/>
        </p:blipFill>
        <p:spPr>
          <a:xfrm>
            <a:off x="152400" y="1752600"/>
            <a:ext cx="6934200" cy="496385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495800" y="1815781"/>
            <a:ext cx="609600" cy="3178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Oscillating horizon experiment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77590" r="70020" b="-2091"/>
          <a:stretch/>
        </p:blipFill>
        <p:spPr>
          <a:xfrm>
            <a:off x="7080173" y="4508610"/>
            <a:ext cx="2057400" cy="1556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79" t="77591" r="31159" b="41"/>
          <a:stretch/>
        </p:blipFill>
        <p:spPr>
          <a:xfrm>
            <a:off x="6683107" y="1819680"/>
            <a:ext cx="2667000" cy="142117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8600" y="1905000"/>
            <a:ext cx="457200" cy="457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282307" y="1676400"/>
                <a:ext cx="1653907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pe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𝑎𝑘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/2</m:t>
                      </m:r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82307" y="1676400"/>
                <a:ext cx="1653907" cy="394019"/>
              </a:xfrm>
              <a:prstGeom prst="rect">
                <a:avLst/>
              </a:prstGeom>
              <a:blipFill rotWithShape="0">
                <a:blip r:embed="rId3"/>
                <a:stretch>
                  <a:fillRect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38600" y="1676400"/>
                <a:ext cx="1653907" cy="3940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pe</m:t>
                          </m:r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𝑎𝑘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8600" y="1676400"/>
                <a:ext cx="1653907" cy="394019"/>
              </a:xfrm>
              <a:prstGeom prst="rect">
                <a:avLst/>
              </a:prstGeom>
              <a:blipFill rotWithShape="0">
                <a:blip r:embed="rId4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239000" y="3283972"/>
                <a:ext cx="1873782" cy="3736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bSup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0" y="3283972"/>
                <a:ext cx="1873782" cy="373628"/>
              </a:xfrm>
              <a:prstGeom prst="rect">
                <a:avLst/>
              </a:prstGeom>
              <a:blipFill rotWithShape="0"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181600" y="479762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2"/>
                </a:solidFill>
              </a:rPr>
              <a:t>simulation</a:t>
            </a:r>
            <a:endParaRPr lang="en-US" sz="1400" dirty="0">
              <a:solidFill>
                <a:schemeClr val="accent2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0" t="17163" r="19952" b="77248"/>
          <a:stretch/>
        </p:blipFill>
        <p:spPr>
          <a:xfrm>
            <a:off x="1984169" y="1345580"/>
            <a:ext cx="5762768" cy="33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3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Quantum Hawking radiation is observed.</a:t>
            </a:r>
          </a:p>
          <a:p>
            <a:r>
              <a:rPr lang="en-US" dirty="0" smtClean="0"/>
              <a:t>The Hawking radiation is observed through the correlations between the Hawking and partner particles.</a:t>
            </a:r>
          </a:p>
          <a:p>
            <a:r>
              <a:rPr lang="en-US" dirty="0" smtClean="0"/>
              <a:t>The quantum nature of the Hawking radiation is verified by observing the entanglement.</a:t>
            </a:r>
          </a:p>
          <a:p>
            <a:r>
              <a:rPr lang="en-US" dirty="0" smtClean="0"/>
              <a:t>The experiment is well within the quantum regime (1.2 </a:t>
            </a:r>
            <a:r>
              <a:rPr lang="en-US" dirty="0" err="1" smtClean="0"/>
              <a:t>nK</a:t>
            </a:r>
            <a:r>
              <a:rPr lang="en-US" dirty="0" smtClean="0"/>
              <a:t> &lt; 2.7 </a:t>
            </a:r>
            <a:r>
              <a:rPr lang="en-US" dirty="0" err="1" smtClean="0"/>
              <a:t>nK</a:t>
            </a:r>
            <a:r>
              <a:rPr lang="en-US" dirty="0" smtClean="0"/>
              <a:t>).</a:t>
            </a:r>
          </a:p>
          <a:p>
            <a:r>
              <a:rPr lang="en-US" dirty="0" smtClean="0"/>
              <a:t>The measurement shows maximal entanglement at high energies, no entanglement at the lowest energies.</a:t>
            </a:r>
          </a:p>
          <a:p>
            <a:r>
              <a:rPr lang="en-US" dirty="0" smtClean="0"/>
              <a:t>1/</a:t>
            </a:r>
            <a:r>
              <a:rPr lang="en-US" i="1" dirty="0" smtClean="0">
                <a:sym typeface="Symbol" panose="05050102010706020507" pitchFamily="18" charset="2"/>
              </a:rPr>
              <a:t></a:t>
            </a:r>
            <a:r>
              <a:rPr lang="en-US" dirty="0" smtClean="0"/>
              <a:t> thermal behavior is seen at very low energies, </a:t>
            </a:r>
            <a:r>
              <a:rPr lang="en-US" dirty="0" err="1" smtClean="0"/>
              <a:t>Planckian</a:t>
            </a:r>
            <a:r>
              <a:rPr lang="en-US" dirty="0" smtClean="0"/>
              <a:t> thermal behavior is seen at high energies.</a:t>
            </a:r>
          </a:p>
          <a:p>
            <a:r>
              <a:rPr lang="en-US" dirty="0" smtClean="0"/>
              <a:t>The oscillating horizon experiment verifies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Hawking temperature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ratio of the Hawking/partner phase velocities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width of the Hawking/partner correlation feature</a:t>
            </a:r>
          </a:p>
          <a:p>
            <a:r>
              <a:rPr lang="en-US" dirty="0" smtClean="0"/>
              <a:t>The simulation verifies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approximately stationary background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width of the Hawking/partner correlation feature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2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 for real gravity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034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Black hole thermodynamics is “verified” experimentally.</a:t>
            </a:r>
          </a:p>
          <a:p>
            <a:pPr lvl="1"/>
            <a:r>
              <a:rPr lang="en-US" sz="2000" dirty="0" smtClean="0"/>
              <a:t>An analogue black hole does radiate.</a:t>
            </a:r>
          </a:p>
          <a:p>
            <a:pPr lvl="1"/>
            <a:r>
              <a:rPr lang="en-US" sz="2000" dirty="0" smtClean="0"/>
              <a:t>Hawking’s calculation is confirmed.</a:t>
            </a:r>
          </a:p>
          <a:p>
            <a:r>
              <a:rPr lang="en-US" sz="2400" dirty="0" smtClean="0"/>
              <a:t>The Hawking/partner pairs are entangled.</a:t>
            </a:r>
          </a:p>
          <a:p>
            <a:pPr lvl="1"/>
            <a:r>
              <a:rPr lang="en-US" sz="2000" dirty="0" smtClean="0"/>
              <a:t>Confirms an important element in the discussion of information loss.</a:t>
            </a:r>
          </a:p>
          <a:p>
            <a:pPr lvl="1"/>
            <a:r>
              <a:rPr lang="en-US" sz="2000" dirty="0" smtClean="0"/>
              <a:t>Limits the outgoing information.</a:t>
            </a:r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0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" y="243718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Electromagnetic waveguide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741989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Schützhold</a:t>
            </a:r>
            <a:r>
              <a:rPr lang="en-US" dirty="0"/>
              <a:t>, R. &amp; Unruh, W. G.  Hawking radiation in an electromagnetic waveguide?  </a:t>
            </a:r>
            <a:r>
              <a:rPr lang="en-US" dirty="0" smtClean="0"/>
              <a:t>	</a:t>
            </a:r>
            <a:r>
              <a:rPr lang="en-US" i="1" dirty="0" smtClean="0"/>
              <a:t>Phys</a:t>
            </a:r>
            <a:r>
              <a:rPr lang="en-US" i="1" dirty="0"/>
              <a:t>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95</a:t>
            </a:r>
            <a:r>
              <a:rPr lang="en-US" dirty="0"/>
              <a:t>, 031301 (2005).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0" y="3530958"/>
            <a:ext cx="853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Giovanazzi</a:t>
            </a:r>
            <a:r>
              <a:rPr lang="en-US" dirty="0"/>
              <a:t>, S.  Hawking radiation in sonic black holes.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94</a:t>
            </a:r>
            <a:r>
              <a:rPr lang="en-US" dirty="0"/>
              <a:t>, 061302 (2005).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3400" y="414139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Horstmann</a:t>
            </a:r>
            <a:r>
              <a:rPr lang="en-US" dirty="0"/>
              <a:t>, B., </a:t>
            </a:r>
            <a:r>
              <a:rPr lang="en-US" dirty="0" err="1"/>
              <a:t>Reznik</a:t>
            </a:r>
            <a:r>
              <a:rPr lang="en-US" dirty="0"/>
              <a:t>, B., </a:t>
            </a:r>
            <a:r>
              <a:rPr lang="en-US" dirty="0" err="1"/>
              <a:t>Fagnocchi</a:t>
            </a:r>
            <a:r>
              <a:rPr lang="en-US" dirty="0"/>
              <a:t>, S. &amp; </a:t>
            </a:r>
            <a:r>
              <a:rPr lang="en-US" dirty="0" err="1"/>
              <a:t>Cirac</a:t>
            </a:r>
            <a:r>
              <a:rPr lang="en-US" dirty="0"/>
              <a:t>, J. I.  Hawking radiation from an </a:t>
            </a:r>
            <a:r>
              <a:rPr lang="en-US" dirty="0" smtClean="0"/>
              <a:t>	acoustic </a:t>
            </a:r>
            <a:r>
              <a:rPr lang="en-US" dirty="0"/>
              <a:t>black hole on an ion ring.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104</a:t>
            </a:r>
            <a:r>
              <a:rPr lang="en-US" dirty="0"/>
              <a:t>, 250403 (2010).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" y="327538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Ultracold</a:t>
            </a:r>
            <a:r>
              <a:rPr lang="en-US" b="1" dirty="0" smtClean="0">
                <a:solidFill>
                  <a:schemeClr val="bg1"/>
                </a:solidFill>
              </a:rPr>
              <a:t> Fermions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" y="3884989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Ring of trapped ions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200" y="1689552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Superfluid </a:t>
            </a:r>
            <a:r>
              <a:rPr lang="en-US" b="1" baseline="30000" dirty="0" smtClean="0">
                <a:solidFill>
                  <a:schemeClr val="bg1"/>
                </a:solidFill>
              </a:rPr>
              <a:t>3</a:t>
            </a:r>
            <a:r>
              <a:rPr lang="en-US" b="1" dirty="0" smtClean="0">
                <a:solidFill>
                  <a:schemeClr val="bg1"/>
                </a:solidFill>
              </a:rPr>
              <a:t>He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5800" y="1944469"/>
            <a:ext cx="601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Jacobson T. A. &amp; </a:t>
            </a:r>
            <a:r>
              <a:rPr lang="en-US" dirty="0" err="1"/>
              <a:t>Volovik</a:t>
            </a:r>
            <a:r>
              <a:rPr lang="en-US" dirty="0"/>
              <a:t>, G. E.  Event horizons and </a:t>
            </a:r>
            <a:r>
              <a:rPr lang="en-US" dirty="0" err="1"/>
              <a:t>ergoregions</a:t>
            </a:r>
            <a:r>
              <a:rPr lang="en-US" dirty="0"/>
              <a:t> </a:t>
            </a:r>
            <a:r>
              <a:rPr lang="en-US" dirty="0" smtClean="0"/>
              <a:t>	in </a:t>
            </a:r>
            <a:r>
              <a:rPr lang="en-US" baseline="30000" dirty="0"/>
              <a:t>3</a:t>
            </a:r>
            <a:r>
              <a:rPr lang="en-US" dirty="0"/>
              <a:t>He.  </a:t>
            </a:r>
            <a:r>
              <a:rPr lang="en-US" i="1" dirty="0"/>
              <a:t>Phys. Rev. </a:t>
            </a:r>
            <a:r>
              <a:rPr lang="en-US" i="1" dirty="0" smtClean="0"/>
              <a:t>D</a:t>
            </a:r>
            <a:r>
              <a:rPr lang="en-US" dirty="0" smtClean="0"/>
              <a:t> </a:t>
            </a:r>
            <a:r>
              <a:rPr lang="en-US" b="1" dirty="0"/>
              <a:t>58</a:t>
            </a:r>
            <a:r>
              <a:rPr lang="en-US" dirty="0"/>
              <a:t>, 064021 (1998).</a:t>
            </a:r>
          </a:p>
        </p:txBody>
      </p:sp>
    </p:spTree>
    <p:extLst>
      <p:ext uri="{BB962C8B-B14F-4D97-AF65-F5344CB8AC3E}">
        <p14:creationId xmlns:p14="http://schemas.microsoft.com/office/powerpoint/2010/main" val="86484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" y="3657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Light in a nonlinear liquid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39624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Elazar, M. </a:t>
            </a:r>
            <a:r>
              <a:rPr lang="en-US" dirty="0" err="1"/>
              <a:t>Fleurov</a:t>
            </a:r>
            <a:r>
              <a:rPr lang="en-US" dirty="0"/>
              <a:t>, V. &amp; Bar-Ad, S. All-optical event horizon in an optical analog of a </a:t>
            </a:r>
            <a:r>
              <a:rPr lang="en-US" dirty="0" smtClean="0"/>
              <a:t>	Laval </a:t>
            </a:r>
            <a:r>
              <a:rPr lang="en-US" dirty="0"/>
              <a:t>nozzle.  </a:t>
            </a:r>
            <a:r>
              <a:rPr lang="en-US" i="1" dirty="0"/>
              <a:t>Phys. Rev. A</a:t>
            </a:r>
            <a:r>
              <a:rPr lang="en-US" dirty="0"/>
              <a:t> </a:t>
            </a:r>
            <a:r>
              <a:rPr lang="en-US" b="1" dirty="0"/>
              <a:t>86</a:t>
            </a:r>
            <a:r>
              <a:rPr lang="en-US" dirty="0"/>
              <a:t>, 063821 (2012).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3400" y="4800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Solnyshkov</a:t>
            </a:r>
            <a:r>
              <a:rPr lang="en-US" dirty="0"/>
              <a:t>, D. D., </a:t>
            </a:r>
            <a:r>
              <a:rPr lang="en-US" dirty="0" err="1"/>
              <a:t>Flayac</a:t>
            </a:r>
            <a:r>
              <a:rPr lang="en-US" dirty="0"/>
              <a:t>, H. &amp; </a:t>
            </a:r>
            <a:r>
              <a:rPr lang="en-US" dirty="0" err="1"/>
              <a:t>Malpuech</a:t>
            </a:r>
            <a:r>
              <a:rPr lang="en-US" dirty="0"/>
              <a:t>, G.  Black holes and wormholes in </a:t>
            </a:r>
            <a:r>
              <a:rPr lang="en-US" dirty="0" err="1"/>
              <a:t>spinor</a:t>
            </a:r>
            <a:r>
              <a:rPr lang="en-US" dirty="0"/>
              <a:t> </a:t>
            </a:r>
            <a:r>
              <a:rPr lang="en-US" dirty="0" smtClean="0"/>
              <a:t>	</a:t>
            </a:r>
            <a:r>
              <a:rPr lang="en-US" dirty="0" err="1" smtClean="0"/>
              <a:t>polariton</a:t>
            </a:r>
            <a:r>
              <a:rPr lang="en-US" dirty="0" smtClean="0"/>
              <a:t> </a:t>
            </a:r>
            <a:r>
              <a:rPr lang="en-US" dirty="0"/>
              <a:t>condensates.  </a:t>
            </a:r>
            <a:r>
              <a:rPr lang="en-US" i="1" dirty="0"/>
              <a:t>Phys. Rev. B</a:t>
            </a:r>
            <a:r>
              <a:rPr lang="en-US" dirty="0"/>
              <a:t> </a:t>
            </a:r>
            <a:r>
              <a:rPr lang="en-US" b="1" dirty="0"/>
              <a:t>84</a:t>
            </a:r>
            <a:r>
              <a:rPr lang="en-US" dirty="0"/>
              <a:t>, 233405 (2011).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" y="44958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Exciton-polariton</a:t>
            </a:r>
            <a:r>
              <a:rPr lang="en-US" b="1" dirty="0" smtClean="0">
                <a:solidFill>
                  <a:schemeClr val="bg1"/>
                </a:solidFill>
              </a:rPr>
              <a:t> condensates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1932801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Leonhardt</a:t>
            </a:r>
            <a:r>
              <a:rPr lang="en-US" dirty="0"/>
              <a:t> U. &amp; </a:t>
            </a:r>
            <a:r>
              <a:rPr lang="en-US" dirty="0" err="1"/>
              <a:t>Piwnicki</a:t>
            </a:r>
            <a:r>
              <a:rPr lang="en-US" dirty="0"/>
              <a:t>, P.  Relativistic effects of light in moving media with </a:t>
            </a:r>
            <a:r>
              <a:rPr lang="en-US" dirty="0" smtClean="0"/>
              <a:t>	extremely </a:t>
            </a:r>
            <a:r>
              <a:rPr lang="en-US" dirty="0"/>
              <a:t>low group velocity.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84</a:t>
            </a:r>
            <a:r>
              <a:rPr lang="en-US" dirty="0"/>
              <a:t>, 822-825 (2000).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254240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Leonhardt</a:t>
            </a:r>
            <a:r>
              <a:rPr lang="en-US" dirty="0"/>
              <a:t>, U.  A laboratory analogue of the event horizon using slow light in an atomic </a:t>
            </a:r>
            <a:r>
              <a:rPr lang="en-US" dirty="0" smtClean="0"/>
              <a:t>	medium</a:t>
            </a:r>
            <a:r>
              <a:rPr lang="en-US" dirty="0"/>
              <a:t>.  </a:t>
            </a:r>
            <a:r>
              <a:rPr lang="en-US" i="1" dirty="0"/>
              <a:t>Nature</a:t>
            </a:r>
            <a:r>
              <a:rPr lang="en-US" dirty="0"/>
              <a:t> </a:t>
            </a:r>
            <a:r>
              <a:rPr lang="en-US" b="1" dirty="0"/>
              <a:t>415</a:t>
            </a:r>
            <a:r>
              <a:rPr lang="en-US" dirty="0"/>
              <a:t>, 406-409 (2002).</a:t>
            </a:r>
            <a:endParaRPr lang="en-US" dirty="0">
              <a:ea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3400" y="315200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Unruh W. G. &amp; </a:t>
            </a:r>
            <a:r>
              <a:rPr lang="en-US" dirty="0" err="1"/>
              <a:t>Schützhold</a:t>
            </a:r>
            <a:r>
              <a:rPr lang="en-US" dirty="0"/>
              <a:t>, R.  On slow light as a black hole analogue.  </a:t>
            </a:r>
            <a:r>
              <a:rPr lang="en-US" i="1" dirty="0"/>
              <a:t>Phys. Rev. D</a:t>
            </a:r>
            <a:r>
              <a:rPr lang="en-US" dirty="0"/>
              <a:t> </a:t>
            </a:r>
            <a:r>
              <a:rPr lang="en-US" b="1" dirty="0"/>
              <a:t>68</a:t>
            </a:r>
            <a:r>
              <a:rPr lang="en-US" dirty="0"/>
              <a:t>, </a:t>
            </a:r>
            <a:r>
              <a:rPr lang="en-US" dirty="0" smtClean="0"/>
              <a:t>	024008 </a:t>
            </a:r>
            <a:r>
              <a:rPr lang="en-US" dirty="0"/>
              <a:t>(2003).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167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Slow light in an atomic vapor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</a:t>
            </a:r>
            <a:r>
              <a:rPr lang="en-US" dirty="0"/>
              <a:t>b</a:t>
            </a:r>
            <a:r>
              <a:rPr lang="en-US" dirty="0" smtClean="0"/>
              <a:t>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200" y="16764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Self-amplifying Hawking radiation (black hole lasers)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19812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Corley S. &amp; Jacobson, T.  Black hole lasers.  </a:t>
            </a:r>
            <a:r>
              <a:rPr lang="en-US" i="1" dirty="0"/>
              <a:t>Phys. Rev. D</a:t>
            </a:r>
            <a:r>
              <a:rPr lang="en-US" dirty="0"/>
              <a:t> </a:t>
            </a:r>
            <a:r>
              <a:rPr lang="en-US" b="1" dirty="0"/>
              <a:t>59</a:t>
            </a:r>
            <a:r>
              <a:rPr lang="en-US" dirty="0"/>
              <a:t>, 124011 (1999).</a:t>
            </a:r>
          </a:p>
        </p:txBody>
      </p:sp>
      <p:sp>
        <p:nvSpPr>
          <p:cNvPr id="8" name="Rectangle 7"/>
          <p:cNvSpPr/>
          <p:nvPr/>
        </p:nvSpPr>
        <p:spPr>
          <a:xfrm>
            <a:off x="533400" y="2286000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Leonhardt</a:t>
            </a:r>
            <a:r>
              <a:rPr lang="en-US" dirty="0" smtClean="0"/>
              <a:t>, U. &amp; </a:t>
            </a:r>
            <a:r>
              <a:rPr lang="en-US" dirty="0" err="1" smtClean="0"/>
              <a:t>Philbin</a:t>
            </a:r>
            <a:r>
              <a:rPr lang="en-US" dirty="0" smtClean="0"/>
              <a:t>, T. G.  Black hole lasers revisited. </a:t>
            </a:r>
            <a:r>
              <a:rPr lang="en-US" dirty="0"/>
              <a:t>arXiv:0803.0669 (2008).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25908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Coutant</a:t>
            </a:r>
            <a:r>
              <a:rPr lang="en-US" dirty="0"/>
              <a:t> A. &amp; Parentani, R.  Black hole lasers, a mode analysis.  </a:t>
            </a:r>
            <a:r>
              <a:rPr lang="en-US" i="1" dirty="0"/>
              <a:t>Phys. Rev. D</a:t>
            </a:r>
            <a:r>
              <a:rPr lang="en-US" dirty="0"/>
              <a:t> </a:t>
            </a:r>
            <a:r>
              <a:rPr lang="en-US" b="1" dirty="0"/>
              <a:t>81</a:t>
            </a:r>
            <a:r>
              <a:rPr lang="en-US" dirty="0"/>
              <a:t>, 084042 </a:t>
            </a:r>
            <a:r>
              <a:rPr lang="en-US" dirty="0" smtClean="0"/>
              <a:t>	(</a:t>
            </a:r>
            <a:r>
              <a:rPr lang="en-US" dirty="0"/>
              <a:t>2010).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31242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Finazzi</a:t>
            </a:r>
            <a:r>
              <a:rPr lang="en-US" dirty="0"/>
              <a:t>, S. &amp; Parentani, R.  Black hole lasers in Bose–Einstein condensates.  </a:t>
            </a:r>
            <a:r>
              <a:rPr lang="en-US" i="1" dirty="0"/>
              <a:t>New J. </a:t>
            </a:r>
            <a:r>
              <a:rPr lang="en-US" i="1" dirty="0" smtClean="0"/>
              <a:t>	Phys</a:t>
            </a:r>
            <a:r>
              <a:rPr lang="en-US" i="1" dirty="0"/>
              <a:t>. </a:t>
            </a:r>
            <a:r>
              <a:rPr lang="en-US" b="1" dirty="0"/>
              <a:t>12</a:t>
            </a:r>
            <a:r>
              <a:rPr lang="en-US" dirty="0"/>
              <a:t>, 095015 (2010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36576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Michel, F. &amp; Parentani, R.  Saturation of black hole lasers in Bose-Einstein condensates.  </a:t>
            </a:r>
            <a:r>
              <a:rPr lang="en-US" dirty="0" smtClean="0"/>
              <a:t>	</a:t>
            </a:r>
            <a:r>
              <a:rPr lang="en-US" i="1" dirty="0" smtClean="0"/>
              <a:t>Phys</a:t>
            </a:r>
            <a:r>
              <a:rPr lang="en-US" i="1" dirty="0"/>
              <a:t>. Rev. D</a:t>
            </a:r>
            <a:r>
              <a:rPr lang="en-US" dirty="0"/>
              <a:t> </a:t>
            </a:r>
            <a:r>
              <a:rPr lang="en-US" b="1" dirty="0"/>
              <a:t>88</a:t>
            </a:r>
            <a:r>
              <a:rPr lang="en-US" dirty="0"/>
              <a:t>, 125012 (2013).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" y="41910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B</a:t>
            </a:r>
            <a:r>
              <a:rPr lang="en-US" b="1" dirty="0" smtClean="0">
                <a:solidFill>
                  <a:schemeClr val="bg1"/>
                </a:solidFill>
              </a:rPr>
              <a:t>lack hole lasers in a ring-shaped condensate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4459069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ea typeface="Calibri" panose="020F0502020204030204" pitchFamily="34" charset="0"/>
              </a:rPr>
              <a:t>Garay</a:t>
            </a:r>
            <a:r>
              <a:rPr lang="en-US" dirty="0">
                <a:ea typeface="Calibri" panose="020F0502020204030204" pitchFamily="34" charset="0"/>
              </a:rPr>
              <a:t>, L. J., Anglin, J. R., </a:t>
            </a:r>
            <a:r>
              <a:rPr lang="en-US" dirty="0" err="1">
                <a:ea typeface="Calibri" panose="020F0502020204030204" pitchFamily="34" charset="0"/>
              </a:rPr>
              <a:t>Cirac</a:t>
            </a:r>
            <a:r>
              <a:rPr lang="en-US" dirty="0">
                <a:ea typeface="Calibri" panose="020F0502020204030204" pitchFamily="34" charset="0"/>
              </a:rPr>
              <a:t>, J. I. &amp; </a:t>
            </a:r>
            <a:r>
              <a:rPr lang="en-US" dirty="0" err="1">
                <a:ea typeface="Calibri" panose="020F0502020204030204" pitchFamily="34" charset="0"/>
              </a:rPr>
              <a:t>Zoller</a:t>
            </a:r>
            <a:r>
              <a:rPr lang="en-US" dirty="0">
                <a:ea typeface="Calibri" panose="020F0502020204030204" pitchFamily="34" charset="0"/>
              </a:rPr>
              <a:t>, P., Sonic analog of gravitational black holes in 	Bose-Einstein condensates.  </a:t>
            </a:r>
            <a:r>
              <a:rPr lang="en-US" i="1" dirty="0">
                <a:ea typeface="Calibri" panose="020F0502020204030204" pitchFamily="34" charset="0"/>
              </a:rPr>
              <a:t>Phys. Rev. </a:t>
            </a:r>
            <a:r>
              <a:rPr lang="en-US" i="1" dirty="0" err="1">
                <a:ea typeface="Calibri" panose="020F0502020204030204" pitchFamily="34" charset="0"/>
              </a:rPr>
              <a:t>Lett</a:t>
            </a:r>
            <a:r>
              <a:rPr lang="en-US" i="1" dirty="0">
                <a:ea typeface="Calibri" panose="020F0502020204030204" pitchFamily="34" charset="0"/>
              </a:rPr>
              <a:t>.</a:t>
            </a:r>
            <a:r>
              <a:rPr lang="en-US" dirty="0">
                <a:ea typeface="Calibri" panose="020F0502020204030204" pitchFamily="34" charset="0"/>
              </a:rPr>
              <a:t> </a:t>
            </a:r>
            <a:r>
              <a:rPr lang="en-US" b="1" dirty="0">
                <a:ea typeface="Calibri" panose="020F0502020204030204" pitchFamily="34" charset="0"/>
              </a:rPr>
              <a:t>85</a:t>
            </a:r>
            <a:r>
              <a:rPr lang="en-US" dirty="0">
                <a:ea typeface="Calibri" panose="020F0502020204030204" pitchFamily="34" charset="0"/>
              </a:rPr>
              <a:t>, 4643 (2000).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3400" y="5029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Garay</a:t>
            </a:r>
            <a:r>
              <a:rPr lang="en-US" dirty="0"/>
              <a:t>, L. J., Anglin, J. R., </a:t>
            </a:r>
            <a:r>
              <a:rPr lang="en-US" dirty="0" err="1"/>
              <a:t>Cirac</a:t>
            </a:r>
            <a:r>
              <a:rPr lang="en-US" dirty="0"/>
              <a:t>, J. I. &amp; </a:t>
            </a:r>
            <a:r>
              <a:rPr lang="en-US" dirty="0" err="1"/>
              <a:t>Zoller</a:t>
            </a:r>
            <a:r>
              <a:rPr lang="en-US" dirty="0"/>
              <a:t>, P.  Sonic black holes in dilute Bose-Einstein </a:t>
            </a:r>
            <a:r>
              <a:rPr lang="en-US" dirty="0" smtClean="0"/>
              <a:t>	condensates</a:t>
            </a:r>
            <a:r>
              <a:rPr lang="en-US" dirty="0"/>
              <a:t>.  </a:t>
            </a:r>
            <a:r>
              <a:rPr lang="en-US" i="1" dirty="0"/>
              <a:t>Phys. Rev. A</a:t>
            </a:r>
            <a:r>
              <a:rPr lang="en-US" dirty="0"/>
              <a:t> </a:t>
            </a:r>
            <a:r>
              <a:rPr lang="en-US" b="1" dirty="0"/>
              <a:t>63</a:t>
            </a:r>
            <a:r>
              <a:rPr lang="en-US" dirty="0"/>
              <a:t>, 023611 (2001).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57200" y="5562600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Jain, P., Bradley, A. S. &amp; Gardiner, C. W.  Quantum de Laval nozzle: </a:t>
            </a:r>
            <a:r>
              <a:rPr lang="en-US" dirty="0" smtClean="0"/>
              <a:t>	Stability </a:t>
            </a:r>
            <a:r>
              <a:rPr lang="en-US" dirty="0"/>
              <a:t>and quantum dynamics of sonic horizons in a </a:t>
            </a:r>
            <a:r>
              <a:rPr lang="en-US" dirty="0" smtClean="0"/>
              <a:t>	</a:t>
            </a:r>
            <a:r>
              <a:rPr lang="en-US" dirty="0" err="1" smtClean="0"/>
              <a:t>toroidally</a:t>
            </a:r>
            <a:r>
              <a:rPr lang="en-US" dirty="0" smtClean="0"/>
              <a:t> </a:t>
            </a:r>
            <a:r>
              <a:rPr lang="en-US" dirty="0"/>
              <a:t>trapped Bose gas containing a </a:t>
            </a:r>
            <a:r>
              <a:rPr lang="en-US" dirty="0" err="1"/>
              <a:t>superflow</a:t>
            </a:r>
            <a:r>
              <a:rPr lang="en-US" dirty="0"/>
              <a:t>.  </a:t>
            </a:r>
            <a:r>
              <a:rPr lang="en-US" dirty="0" smtClean="0"/>
              <a:t>	</a:t>
            </a:r>
            <a:r>
              <a:rPr lang="en-US" i="1" dirty="0" smtClean="0"/>
              <a:t>Phys</a:t>
            </a:r>
            <a:r>
              <a:rPr lang="en-US" i="1" dirty="0"/>
              <a:t>. </a:t>
            </a:r>
            <a:r>
              <a:rPr lang="en-US" i="1" dirty="0" smtClean="0"/>
              <a:t>Rev</a:t>
            </a:r>
            <a:r>
              <a:rPr lang="en-US" i="1" dirty="0"/>
              <a:t>. A</a:t>
            </a:r>
            <a:r>
              <a:rPr lang="en-US" dirty="0"/>
              <a:t> </a:t>
            </a:r>
            <a:r>
              <a:rPr lang="en-US" b="1" dirty="0"/>
              <a:t>76</a:t>
            </a:r>
            <a:r>
              <a:rPr lang="en-US" dirty="0"/>
              <a:t>, 023617 (2007).</a:t>
            </a:r>
          </a:p>
        </p:txBody>
      </p:sp>
    </p:spTree>
    <p:extLst>
      <p:ext uri="{BB962C8B-B14F-4D97-AF65-F5344CB8AC3E}">
        <p14:creationId xmlns:p14="http://schemas.microsoft.com/office/powerpoint/2010/main" val="7966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" y="17642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Bose-Einstein condensates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33400" y="2069068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Lahav</a:t>
            </a:r>
            <a:r>
              <a:rPr lang="en-US" dirty="0"/>
              <a:t>, O., </a:t>
            </a:r>
            <a:r>
              <a:rPr lang="en-US" dirty="0" err="1"/>
              <a:t>Itah</a:t>
            </a:r>
            <a:r>
              <a:rPr lang="en-US" dirty="0"/>
              <a:t>, A., </a:t>
            </a:r>
            <a:r>
              <a:rPr lang="en-US" dirty="0" err="1"/>
              <a:t>Blumkin</a:t>
            </a:r>
            <a:r>
              <a:rPr lang="en-US" dirty="0"/>
              <a:t>, A., Gordon, C., </a:t>
            </a:r>
            <a:r>
              <a:rPr lang="en-US" dirty="0" err="1"/>
              <a:t>Rinott</a:t>
            </a:r>
            <a:r>
              <a:rPr lang="en-US" dirty="0"/>
              <a:t>, S., </a:t>
            </a:r>
            <a:r>
              <a:rPr lang="en-US" dirty="0" err="1"/>
              <a:t>Zayats</a:t>
            </a:r>
            <a:r>
              <a:rPr lang="en-US" dirty="0"/>
              <a:t>, A. &amp; </a:t>
            </a:r>
            <a:r>
              <a:rPr lang="en-US" dirty="0" err="1"/>
              <a:t>Steinhauer</a:t>
            </a:r>
            <a:r>
              <a:rPr lang="en-US" dirty="0"/>
              <a:t>, J.  </a:t>
            </a:r>
            <a:r>
              <a:rPr lang="en-US" dirty="0" smtClean="0"/>
              <a:t>	Realization </a:t>
            </a:r>
            <a:r>
              <a:rPr lang="en-US" dirty="0"/>
              <a:t>of a sonic black hole analog in a Bose-Einstein condensate.  </a:t>
            </a:r>
            <a:r>
              <a:rPr lang="en-US" i="1" dirty="0"/>
              <a:t>Phys. </a:t>
            </a:r>
            <a:r>
              <a:rPr lang="en-US" i="1" dirty="0" smtClean="0"/>
              <a:t>	Rev</a:t>
            </a:r>
            <a:r>
              <a:rPr lang="en-US" i="1" dirty="0"/>
              <a:t>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105</a:t>
            </a:r>
            <a:r>
              <a:rPr lang="en-US" dirty="0"/>
              <a:t>, 240401 (2010).</a:t>
            </a:r>
          </a:p>
        </p:txBody>
      </p:sp>
      <p:sp>
        <p:nvSpPr>
          <p:cNvPr id="9" name="Rectangle 8"/>
          <p:cNvSpPr/>
          <p:nvPr/>
        </p:nvSpPr>
        <p:spPr>
          <a:xfrm>
            <a:off x="533400" y="288667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Shammass</a:t>
            </a:r>
            <a:r>
              <a:rPr lang="en-US" dirty="0"/>
              <a:t>, I., </a:t>
            </a:r>
            <a:r>
              <a:rPr lang="en-US" dirty="0" err="1"/>
              <a:t>Rinott</a:t>
            </a:r>
            <a:r>
              <a:rPr lang="en-US" dirty="0"/>
              <a:t>, S., </a:t>
            </a:r>
            <a:r>
              <a:rPr lang="en-US" dirty="0" err="1"/>
              <a:t>Berkovitz</a:t>
            </a:r>
            <a:r>
              <a:rPr lang="en-US" dirty="0"/>
              <a:t>, A., Schley, R. &amp; </a:t>
            </a:r>
            <a:r>
              <a:rPr lang="en-US" dirty="0" err="1"/>
              <a:t>Steinhauer</a:t>
            </a:r>
            <a:r>
              <a:rPr lang="en-US" dirty="0"/>
              <a:t>, J.  Phonon dispersion </a:t>
            </a:r>
            <a:r>
              <a:rPr lang="en-US" dirty="0" smtClean="0"/>
              <a:t>	relation </a:t>
            </a:r>
            <a:r>
              <a:rPr lang="en-US" dirty="0"/>
              <a:t>of an atomic Bose-Einstein condensate.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109</a:t>
            </a:r>
            <a:r>
              <a:rPr lang="en-US" dirty="0"/>
              <a:t>, 195301 </a:t>
            </a:r>
            <a:r>
              <a:rPr lang="en-US" dirty="0" smtClean="0"/>
              <a:t>	(</a:t>
            </a:r>
            <a:r>
              <a:rPr lang="en-US" dirty="0"/>
              <a:t>2012).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364867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Schley, R., </a:t>
            </a:r>
            <a:r>
              <a:rPr lang="en-US" dirty="0" err="1"/>
              <a:t>Berkovitz</a:t>
            </a:r>
            <a:r>
              <a:rPr lang="en-US" dirty="0"/>
              <a:t>, A., </a:t>
            </a:r>
            <a:r>
              <a:rPr lang="en-US" dirty="0" err="1"/>
              <a:t>Rinott</a:t>
            </a:r>
            <a:r>
              <a:rPr lang="en-US" dirty="0"/>
              <a:t>, S., </a:t>
            </a:r>
            <a:r>
              <a:rPr lang="en-US" dirty="0" err="1"/>
              <a:t>Shammass</a:t>
            </a:r>
            <a:r>
              <a:rPr lang="en-US" dirty="0"/>
              <a:t>, I., </a:t>
            </a:r>
            <a:r>
              <a:rPr lang="en-US" dirty="0" err="1"/>
              <a:t>Blumkin</a:t>
            </a:r>
            <a:r>
              <a:rPr lang="en-US" dirty="0"/>
              <a:t>, A. &amp; </a:t>
            </a:r>
            <a:r>
              <a:rPr lang="en-US" dirty="0" err="1"/>
              <a:t>Steinhauer</a:t>
            </a:r>
            <a:r>
              <a:rPr lang="en-US" dirty="0"/>
              <a:t>, J.  Planck </a:t>
            </a:r>
            <a:r>
              <a:rPr lang="en-US" dirty="0" smtClean="0"/>
              <a:t>	Distribution </a:t>
            </a:r>
            <a:r>
              <a:rPr lang="en-US" dirty="0"/>
              <a:t>of Phonons in a Bose-Einstein Condensate.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111</a:t>
            </a:r>
            <a:r>
              <a:rPr lang="en-US" dirty="0"/>
              <a:t>, </a:t>
            </a:r>
            <a:r>
              <a:rPr lang="en-US" dirty="0" smtClean="0"/>
              <a:t>	055301 </a:t>
            </a:r>
            <a:r>
              <a:rPr lang="en-US" dirty="0"/>
              <a:t>(2013).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448687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Steinhauer</a:t>
            </a:r>
            <a:r>
              <a:rPr lang="en-US" dirty="0"/>
              <a:t>, J. </a:t>
            </a:r>
            <a:r>
              <a:rPr lang="en-US" dirty="0" smtClean="0"/>
              <a:t> Observation </a:t>
            </a:r>
            <a:r>
              <a:rPr lang="en-US" dirty="0"/>
              <a:t>of self-amplifying Hawking radiation in an analog black hole </a:t>
            </a:r>
            <a:r>
              <a:rPr lang="en-US" dirty="0" smtClean="0"/>
              <a:t>	laser.  </a:t>
            </a:r>
            <a:r>
              <a:rPr lang="en-US" i="1" dirty="0" smtClean="0"/>
              <a:t>Nature </a:t>
            </a:r>
            <a:r>
              <a:rPr lang="en-US" i="1" dirty="0"/>
              <a:t>Phys. </a:t>
            </a:r>
            <a:r>
              <a:rPr lang="en-US" dirty="0"/>
              <a:t>10, 864 (</a:t>
            </a:r>
            <a:r>
              <a:rPr lang="en-US" dirty="0" smtClean="0"/>
              <a:t>2014).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33400" y="51054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Steinhauer</a:t>
            </a:r>
            <a:r>
              <a:rPr lang="en-US" dirty="0"/>
              <a:t>, J. Observation </a:t>
            </a:r>
            <a:r>
              <a:rPr lang="en-US"/>
              <a:t>of </a:t>
            </a:r>
            <a:r>
              <a:rPr lang="en-US" smtClean="0"/>
              <a:t>quantum Hawking </a:t>
            </a:r>
            <a:r>
              <a:rPr lang="en-US" dirty="0"/>
              <a:t>radiation and its entanglement in an </a:t>
            </a:r>
            <a:r>
              <a:rPr lang="en-US" dirty="0" smtClean="0"/>
              <a:t>	analogue </a:t>
            </a:r>
            <a:r>
              <a:rPr lang="en-US" dirty="0"/>
              <a:t>black </a:t>
            </a:r>
            <a:r>
              <a:rPr lang="en-US" dirty="0" smtClean="0"/>
              <a:t>hole.  Nature Physics, to be published.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4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2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Surface waves in water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400" y="2057400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Rousseaux</a:t>
            </a:r>
            <a:r>
              <a:rPr lang="en-US" dirty="0"/>
              <a:t>, G., Mathis, C., </a:t>
            </a:r>
            <a:r>
              <a:rPr lang="en-US" dirty="0" err="1"/>
              <a:t>Maïssa</a:t>
            </a:r>
            <a:r>
              <a:rPr lang="en-US" dirty="0"/>
              <a:t>, P., </a:t>
            </a:r>
            <a:r>
              <a:rPr lang="en-US" dirty="0" err="1"/>
              <a:t>Philbin</a:t>
            </a:r>
            <a:r>
              <a:rPr lang="en-US" dirty="0"/>
              <a:t>, T. G. &amp; </a:t>
            </a:r>
            <a:r>
              <a:rPr lang="en-US" dirty="0" err="1"/>
              <a:t>Leonhardt</a:t>
            </a:r>
            <a:r>
              <a:rPr lang="en-US" dirty="0"/>
              <a:t>, U.  Observation of </a:t>
            </a:r>
            <a:r>
              <a:rPr lang="en-US" dirty="0" smtClean="0"/>
              <a:t>	negative-frequency </a:t>
            </a:r>
            <a:r>
              <a:rPr lang="en-US" dirty="0"/>
              <a:t>waves in a water tank: a classical analogue to the </a:t>
            </a:r>
            <a:r>
              <a:rPr lang="en-US" dirty="0" smtClean="0"/>
              <a:t>	Hawking </a:t>
            </a:r>
            <a:r>
              <a:rPr lang="en-US" dirty="0"/>
              <a:t>effect?  </a:t>
            </a:r>
            <a:r>
              <a:rPr lang="en-US" i="1" dirty="0"/>
              <a:t>New J. Phys. </a:t>
            </a:r>
            <a:r>
              <a:rPr lang="en-US" b="1" dirty="0"/>
              <a:t>10</a:t>
            </a:r>
            <a:r>
              <a:rPr lang="en-US" dirty="0"/>
              <a:t>, 053015 (2008).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3400" y="2945249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Weinfurtner</a:t>
            </a:r>
            <a:r>
              <a:rPr lang="en-US" dirty="0"/>
              <a:t>, S., </a:t>
            </a:r>
            <a:r>
              <a:rPr lang="en-US" dirty="0" err="1"/>
              <a:t>Tedford</a:t>
            </a:r>
            <a:r>
              <a:rPr lang="en-US" dirty="0"/>
              <a:t>, E. W., Penrice, M. C. J., Unruh, W. G. &amp; </a:t>
            </a:r>
            <a:r>
              <a:rPr lang="en-US" dirty="0" smtClean="0"/>
              <a:t>Lawrence</a:t>
            </a:r>
            <a:r>
              <a:rPr lang="en-US" dirty="0"/>
              <a:t>, G. A.  </a:t>
            </a:r>
            <a:r>
              <a:rPr lang="en-US" dirty="0" smtClean="0"/>
              <a:t>	Measurement </a:t>
            </a:r>
            <a:r>
              <a:rPr lang="en-US" dirty="0"/>
              <a:t>of stimulated </a:t>
            </a:r>
            <a:r>
              <a:rPr lang="en-US" dirty="0" smtClean="0"/>
              <a:t>Hawking emission </a:t>
            </a:r>
            <a:r>
              <a:rPr lang="en-US" dirty="0"/>
              <a:t>in an analogue system.  </a:t>
            </a:r>
            <a:r>
              <a:rPr lang="en-US" dirty="0" smtClean="0"/>
              <a:t>	</a:t>
            </a:r>
            <a:r>
              <a:rPr lang="en-US" i="1" dirty="0" smtClean="0"/>
              <a:t>Phys</a:t>
            </a:r>
            <a:r>
              <a:rPr lang="en-US" i="1" dirty="0"/>
              <a:t>. </a:t>
            </a:r>
            <a:r>
              <a:rPr lang="en-US" i="1" dirty="0" smtClean="0"/>
              <a:t>Rev</a:t>
            </a:r>
            <a:r>
              <a:rPr lang="en-US" i="1" dirty="0"/>
              <a:t>. </a:t>
            </a:r>
            <a:r>
              <a:rPr lang="en-US" i="1" dirty="0" err="1" smtClean="0"/>
              <a:t>Lett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b="1" dirty="0"/>
              <a:t>106</a:t>
            </a:r>
            <a:r>
              <a:rPr lang="en-US" dirty="0"/>
              <a:t>, </a:t>
            </a:r>
            <a:r>
              <a:rPr lang="en-US" dirty="0" smtClean="0"/>
              <a:t>021302 </a:t>
            </a:r>
            <a:r>
              <a:rPr lang="en-US" dirty="0"/>
              <a:t>(2011).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3801070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/>
              <a:t>Euvé</a:t>
            </a:r>
            <a:r>
              <a:rPr lang="fr-FR" dirty="0" smtClean="0"/>
              <a:t>, </a:t>
            </a:r>
            <a:r>
              <a:rPr lang="fr-FR" dirty="0"/>
              <a:t>L.-P</a:t>
            </a:r>
            <a:r>
              <a:rPr lang="fr-FR" dirty="0" smtClean="0"/>
              <a:t>., Michel, F., Parentani, R., </a:t>
            </a:r>
            <a:r>
              <a:rPr lang="fr-FR" dirty="0" err="1" smtClean="0"/>
              <a:t>Philbin</a:t>
            </a:r>
            <a:r>
              <a:rPr lang="fr-FR" dirty="0" smtClean="0"/>
              <a:t>, </a:t>
            </a:r>
            <a:r>
              <a:rPr lang="fr-FR" dirty="0"/>
              <a:t>T. G</a:t>
            </a:r>
            <a:r>
              <a:rPr lang="fr-FR" dirty="0" smtClean="0"/>
              <a:t>. &amp; Rousseaux, G.</a:t>
            </a:r>
            <a:r>
              <a:rPr lang="en-US" dirty="0"/>
              <a:t> </a:t>
            </a:r>
            <a:r>
              <a:rPr lang="en-US" dirty="0" smtClean="0"/>
              <a:t> Observation </a:t>
            </a:r>
            <a:r>
              <a:rPr lang="en-US" dirty="0"/>
              <a:t>of </a:t>
            </a:r>
            <a:r>
              <a:rPr lang="en-US" dirty="0" smtClean="0"/>
              <a:t>	noise </a:t>
            </a:r>
            <a:r>
              <a:rPr lang="en-US" dirty="0"/>
              <a:t>correlated by the Hawking effect in a water tank</a:t>
            </a:r>
            <a:r>
              <a:rPr lang="en-US" dirty="0" smtClean="0"/>
              <a:t>.  arXiv:1511.0814 	(2015).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783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background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Technion -- Israel Institute of Technology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33400" y="2009001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Philbin</a:t>
            </a:r>
            <a:r>
              <a:rPr lang="en-US" dirty="0"/>
              <a:t>, T. G., </a:t>
            </a:r>
            <a:r>
              <a:rPr lang="en-US" dirty="0" err="1"/>
              <a:t>Kuklewicz</a:t>
            </a:r>
            <a:r>
              <a:rPr lang="en-US" dirty="0"/>
              <a:t>, C., Robertson, S., Hill, S., </a:t>
            </a:r>
            <a:r>
              <a:rPr lang="en-US" dirty="0" err="1"/>
              <a:t>König</a:t>
            </a:r>
            <a:r>
              <a:rPr lang="en-US" dirty="0"/>
              <a:t>, F. &amp; </a:t>
            </a:r>
            <a:r>
              <a:rPr lang="en-US" dirty="0" err="1"/>
              <a:t>Leonhardt</a:t>
            </a:r>
            <a:r>
              <a:rPr lang="en-US" dirty="0"/>
              <a:t>, U.  </a:t>
            </a:r>
            <a:r>
              <a:rPr lang="en-US" dirty="0" smtClean="0"/>
              <a:t>Fiber-	optical </a:t>
            </a:r>
            <a:r>
              <a:rPr lang="en-US" dirty="0"/>
              <a:t>analog of the event horizon.  </a:t>
            </a:r>
            <a:r>
              <a:rPr lang="en-US" i="1" dirty="0"/>
              <a:t>Science</a:t>
            </a:r>
            <a:r>
              <a:rPr lang="en-US" dirty="0"/>
              <a:t> </a:t>
            </a:r>
            <a:r>
              <a:rPr lang="en-US" b="1" dirty="0"/>
              <a:t>319</a:t>
            </a:r>
            <a:r>
              <a:rPr lang="en-US" dirty="0"/>
              <a:t>, 1367-1370 (2008).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62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</a:t>
            </a:r>
            <a:r>
              <a:rPr lang="en-US" b="1" dirty="0" smtClean="0">
                <a:solidFill>
                  <a:schemeClr val="bg1"/>
                </a:solidFill>
              </a:rPr>
              <a:t>on-linear optical fibers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2618601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Belgiorno</a:t>
            </a:r>
            <a:r>
              <a:rPr lang="en-US" dirty="0"/>
              <a:t>, F., </a:t>
            </a:r>
            <a:r>
              <a:rPr lang="en-US" dirty="0" err="1"/>
              <a:t>Cacciatori</a:t>
            </a:r>
            <a:r>
              <a:rPr lang="en-US" dirty="0"/>
              <a:t>, S. L., </a:t>
            </a:r>
            <a:r>
              <a:rPr lang="en-US" dirty="0" err="1"/>
              <a:t>Clerici</a:t>
            </a:r>
            <a:r>
              <a:rPr lang="en-US" dirty="0"/>
              <a:t>, M., </a:t>
            </a:r>
            <a:r>
              <a:rPr lang="en-US" dirty="0" err="1"/>
              <a:t>Gorini</a:t>
            </a:r>
            <a:r>
              <a:rPr lang="en-US" dirty="0"/>
              <a:t>, V., </a:t>
            </a:r>
            <a:r>
              <a:rPr lang="en-US" dirty="0" err="1"/>
              <a:t>Ortenzi</a:t>
            </a:r>
            <a:r>
              <a:rPr lang="en-US" dirty="0"/>
              <a:t>, G., </a:t>
            </a:r>
            <a:r>
              <a:rPr lang="en-US" dirty="0" err="1"/>
              <a:t>Rizzi</a:t>
            </a:r>
            <a:r>
              <a:rPr lang="en-US" dirty="0"/>
              <a:t>, L., </a:t>
            </a:r>
            <a:r>
              <a:rPr lang="en-US" dirty="0" err="1"/>
              <a:t>Rubino</a:t>
            </a:r>
            <a:r>
              <a:rPr lang="en-US" dirty="0"/>
              <a:t>, E., </a:t>
            </a:r>
            <a:r>
              <a:rPr lang="en-US" dirty="0" smtClean="0"/>
              <a:t>	Sala</a:t>
            </a:r>
            <a:r>
              <a:rPr lang="en-US" dirty="0"/>
              <a:t>, V. G. &amp; </a:t>
            </a:r>
            <a:r>
              <a:rPr lang="en-US" dirty="0" err="1"/>
              <a:t>Faccio</a:t>
            </a:r>
            <a:r>
              <a:rPr lang="en-US" dirty="0"/>
              <a:t>, D.  Hawking Radiation from </a:t>
            </a:r>
            <a:r>
              <a:rPr lang="en-US" dirty="0" err="1"/>
              <a:t>Ultrashort</a:t>
            </a:r>
            <a:r>
              <a:rPr lang="en-US" dirty="0"/>
              <a:t> Laser Pulse </a:t>
            </a:r>
            <a:r>
              <a:rPr lang="en-US" dirty="0" smtClean="0"/>
              <a:t>	Filaments</a:t>
            </a:r>
            <a:r>
              <a:rPr lang="en-US" dirty="0"/>
              <a:t>.  </a:t>
            </a:r>
            <a:r>
              <a:rPr lang="en-US" i="1" dirty="0"/>
              <a:t>Phys. Rev. </a:t>
            </a:r>
            <a:r>
              <a:rPr lang="en-US" i="1" dirty="0" err="1"/>
              <a:t>Lett</a:t>
            </a:r>
            <a:r>
              <a:rPr lang="en-US" i="1" dirty="0"/>
              <a:t>. </a:t>
            </a:r>
            <a:r>
              <a:rPr lang="en-US" b="1" dirty="0"/>
              <a:t>105</a:t>
            </a:r>
            <a:r>
              <a:rPr lang="en-US" dirty="0"/>
              <a:t>, 203901 (2010).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3400" y="3417332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Unruh, W. &amp; </a:t>
            </a:r>
            <a:r>
              <a:rPr lang="en-US" dirty="0" err="1"/>
              <a:t>Schützhold</a:t>
            </a:r>
            <a:r>
              <a:rPr lang="en-US" dirty="0"/>
              <a:t>, R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 Hawking </a:t>
            </a:r>
            <a:r>
              <a:rPr lang="en-US" dirty="0"/>
              <a:t>radiation from ‘‘phase horizons’’ in laser </a:t>
            </a:r>
            <a:r>
              <a:rPr lang="en-US" dirty="0" smtClean="0"/>
              <a:t>	filaments</a:t>
            </a:r>
            <a:r>
              <a:rPr lang="en-US" dirty="0"/>
              <a:t>?</a:t>
            </a:r>
            <a:r>
              <a:rPr lang="en-US" dirty="0" smtClean="0"/>
              <a:t>  </a:t>
            </a:r>
            <a:r>
              <a:rPr lang="en-US" i="1" dirty="0" smtClean="0"/>
              <a:t>Phys</a:t>
            </a:r>
            <a:r>
              <a:rPr lang="en-US" i="1" dirty="0"/>
              <a:t>. Rev. D</a:t>
            </a:r>
            <a:r>
              <a:rPr lang="en-US" dirty="0"/>
              <a:t> </a:t>
            </a:r>
            <a:r>
              <a:rPr lang="en-US" b="1" dirty="0"/>
              <a:t>86</a:t>
            </a:r>
            <a:r>
              <a:rPr lang="en-US" dirty="0"/>
              <a:t>, 064006 (2012).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33400" y="3950732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Liberati</a:t>
            </a:r>
            <a:r>
              <a:rPr lang="en-US" dirty="0"/>
              <a:t>, S., </a:t>
            </a:r>
            <a:r>
              <a:rPr lang="en-US" dirty="0" err="1"/>
              <a:t>Prain</a:t>
            </a:r>
            <a:r>
              <a:rPr lang="en-US" dirty="0"/>
              <a:t>, A. &amp; </a:t>
            </a:r>
            <a:r>
              <a:rPr lang="en-US" dirty="0" err="1"/>
              <a:t>Visser</a:t>
            </a:r>
            <a:r>
              <a:rPr lang="en-US" dirty="0"/>
              <a:t>, M.  Quantum vacuum radiation in </a:t>
            </a:r>
            <a:r>
              <a:rPr lang="en-US" dirty="0" smtClean="0"/>
              <a:t>	optical </a:t>
            </a:r>
            <a:r>
              <a:rPr lang="en-US" dirty="0"/>
              <a:t>glass.  </a:t>
            </a:r>
            <a:r>
              <a:rPr lang="en-US" i="1" dirty="0"/>
              <a:t>Phys. Rev. D</a:t>
            </a:r>
            <a:r>
              <a:rPr lang="en-US" dirty="0"/>
              <a:t> </a:t>
            </a:r>
            <a:r>
              <a:rPr lang="en-US" b="1" dirty="0"/>
              <a:t>85</a:t>
            </a:r>
            <a:r>
              <a:rPr lang="en-US" dirty="0"/>
              <a:t>, 084014 (2012).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2400" y="4659868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Exciton-polariton</a:t>
            </a:r>
            <a:r>
              <a:rPr lang="en-US" b="1" dirty="0" smtClean="0">
                <a:solidFill>
                  <a:schemeClr val="bg1"/>
                </a:solidFill>
              </a:rPr>
              <a:t> condensate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400" y="4971871"/>
            <a:ext cx="792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8838" indent="-858838"/>
            <a:r>
              <a:rPr lang="en-US" dirty="0" smtClean="0"/>
              <a:t>Nguyen</a:t>
            </a:r>
            <a:r>
              <a:rPr lang="en-US" dirty="0"/>
              <a:t>, H. </a:t>
            </a:r>
            <a:r>
              <a:rPr lang="en-US" dirty="0" smtClean="0"/>
              <a:t>S., </a:t>
            </a:r>
            <a:r>
              <a:rPr lang="en-US" dirty="0" err="1" smtClean="0"/>
              <a:t>Gerace</a:t>
            </a:r>
            <a:r>
              <a:rPr lang="en-US" dirty="0"/>
              <a:t>, </a:t>
            </a:r>
            <a:r>
              <a:rPr lang="en-US" dirty="0" smtClean="0"/>
              <a:t>D., </a:t>
            </a:r>
            <a:r>
              <a:rPr lang="en-US" dirty="0" err="1" smtClean="0"/>
              <a:t>Carusotto</a:t>
            </a:r>
            <a:r>
              <a:rPr lang="en-US" dirty="0"/>
              <a:t>, </a:t>
            </a:r>
            <a:r>
              <a:rPr lang="en-US" dirty="0" smtClean="0"/>
              <a:t>I., </a:t>
            </a:r>
            <a:r>
              <a:rPr lang="en-US" dirty="0" err="1"/>
              <a:t>Sanvitto</a:t>
            </a:r>
            <a:r>
              <a:rPr lang="en-US" dirty="0"/>
              <a:t>, </a:t>
            </a:r>
            <a:r>
              <a:rPr lang="en-US" dirty="0" smtClean="0"/>
              <a:t>D., </a:t>
            </a:r>
            <a:r>
              <a:rPr lang="en-US" dirty="0" err="1"/>
              <a:t>Galopin</a:t>
            </a:r>
            <a:r>
              <a:rPr lang="en-US" dirty="0"/>
              <a:t>, </a:t>
            </a:r>
            <a:r>
              <a:rPr lang="en-US" dirty="0" smtClean="0"/>
              <a:t>E., </a:t>
            </a:r>
            <a:r>
              <a:rPr lang="en-US" dirty="0" err="1"/>
              <a:t>Lemaître</a:t>
            </a:r>
            <a:r>
              <a:rPr lang="en-US" dirty="0"/>
              <a:t>, </a:t>
            </a:r>
            <a:r>
              <a:rPr lang="en-US" dirty="0" smtClean="0"/>
              <a:t>A., </a:t>
            </a:r>
            <a:r>
              <a:rPr lang="en-US" dirty="0" err="1"/>
              <a:t>Sagnes</a:t>
            </a:r>
            <a:r>
              <a:rPr lang="en-US" dirty="0"/>
              <a:t>, I</a:t>
            </a:r>
            <a:r>
              <a:rPr lang="en-US" dirty="0" smtClean="0"/>
              <a:t>., Bloch</a:t>
            </a:r>
            <a:r>
              <a:rPr lang="en-US" dirty="0"/>
              <a:t>, </a:t>
            </a:r>
            <a:r>
              <a:rPr lang="en-US" dirty="0" smtClean="0"/>
              <a:t>J. &amp; </a:t>
            </a:r>
            <a:r>
              <a:rPr lang="en-US" dirty="0" err="1" smtClean="0"/>
              <a:t>Amo</a:t>
            </a:r>
            <a:r>
              <a:rPr lang="en-US" dirty="0" smtClean="0"/>
              <a:t>, A.  Acoustic </a:t>
            </a:r>
            <a:r>
              <a:rPr lang="en-US" dirty="0"/>
              <a:t>Black Hole in a Stationary Hydrodynamic Flow of </a:t>
            </a:r>
            <a:r>
              <a:rPr lang="en-US" dirty="0" err="1"/>
              <a:t>Microcavity</a:t>
            </a:r>
            <a:r>
              <a:rPr lang="en-US" dirty="0"/>
              <a:t> </a:t>
            </a:r>
            <a:r>
              <a:rPr lang="en-US" dirty="0" err="1" smtClean="0"/>
              <a:t>Polaritons</a:t>
            </a:r>
            <a:r>
              <a:rPr lang="en-US" dirty="0" smtClean="0"/>
              <a:t>.  </a:t>
            </a:r>
            <a:r>
              <a:rPr lang="en-US" i="1" dirty="0"/>
              <a:t>Phys. Rev. </a:t>
            </a:r>
            <a:r>
              <a:rPr lang="en-US" i="1" dirty="0" smtClean="0"/>
              <a:t>Lett.</a:t>
            </a:r>
            <a:r>
              <a:rPr lang="en-US" dirty="0" smtClean="0"/>
              <a:t> </a:t>
            </a:r>
            <a:r>
              <a:rPr lang="en-US" b="1" dirty="0" smtClean="0"/>
              <a:t>114</a:t>
            </a:r>
            <a:r>
              <a:rPr lang="en-US" dirty="0" smtClean="0"/>
              <a:t>, 036402 (2015).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4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3741</TotalTime>
  <Words>2027</Words>
  <Application>Microsoft Office PowerPoint</Application>
  <PresentationFormat>On-screen Show (4:3)</PresentationFormat>
  <Paragraphs>248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Symbol</vt:lpstr>
      <vt:lpstr>Times New Roman</vt:lpstr>
      <vt:lpstr>Office Theme</vt:lpstr>
      <vt:lpstr>Observation of quantum Hawking radiation and its entanglement in an analogue black hole </vt:lpstr>
      <vt:lpstr>Theoretical background</vt:lpstr>
      <vt:lpstr>Theoretical background</vt:lpstr>
      <vt:lpstr>Theoretical background</vt:lpstr>
      <vt:lpstr>Theoretical background</vt:lpstr>
      <vt:lpstr>Theoretical background</vt:lpstr>
      <vt:lpstr>Experimental background</vt:lpstr>
      <vt:lpstr>Experimental background</vt:lpstr>
      <vt:lpstr>Experimental background</vt:lpstr>
      <vt:lpstr>Theoretical background</vt:lpstr>
      <vt:lpstr>Black hole analog</vt:lpstr>
      <vt:lpstr>Experimental Technique</vt:lpstr>
      <vt:lpstr>Experimental Technique</vt:lpstr>
      <vt:lpstr>Experimental Technique</vt:lpstr>
      <vt:lpstr>Experimental Technique</vt:lpstr>
      <vt:lpstr>Experimental Technique</vt:lpstr>
      <vt:lpstr>Experimental Technique</vt:lpstr>
      <vt:lpstr>Experimental Technique</vt:lpstr>
      <vt:lpstr>Observation of Hawking radiation</vt:lpstr>
      <vt:lpstr>Observation of Hawking radiation</vt:lpstr>
      <vt:lpstr>Observation of Hawking radiation</vt:lpstr>
      <vt:lpstr>Measuring the population of Hawking particles</vt:lpstr>
      <vt:lpstr>Measured population of Hawking particles</vt:lpstr>
      <vt:lpstr>Measuring entanglement of the Hawking pairs</vt:lpstr>
      <vt:lpstr>Measuring entanglement between Hawking pairs</vt:lpstr>
      <vt:lpstr>Measuring entanglement between Hawking pairs</vt:lpstr>
      <vt:lpstr>Statistical analysis</vt:lpstr>
      <vt:lpstr>Statistical analysis</vt:lpstr>
      <vt:lpstr>Oscillating horizon experiment</vt:lpstr>
      <vt:lpstr>Oscillating horizon experiment</vt:lpstr>
      <vt:lpstr>Conclusions</vt:lpstr>
      <vt:lpstr>Implications for real gravity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</dc:title>
  <dc:creator>Jeff</dc:creator>
  <cp:lastModifiedBy>Jeff</cp:lastModifiedBy>
  <cp:revision>669</cp:revision>
  <dcterms:created xsi:type="dcterms:W3CDTF">2014-07-28T08:52:14Z</dcterms:created>
  <dcterms:modified xsi:type="dcterms:W3CDTF">2016-07-11T00:02:58Z</dcterms:modified>
</cp:coreProperties>
</file>