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9" r:id="rId2"/>
    <p:sldId id="310" r:id="rId3"/>
    <p:sldId id="275" r:id="rId4"/>
    <p:sldId id="276" r:id="rId5"/>
    <p:sldId id="319" r:id="rId6"/>
    <p:sldId id="320" r:id="rId7"/>
    <p:sldId id="316" r:id="rId8"/>
    <p:sldId id="315" r:id="rId9"/>
    <p:sldId id="312" r:id="rId10"/>
    <p:sldId id="322" r:id="rId11"/>
    <p:sldId id="323" r:id="rId12"/>
    <p:sldId id="305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4660"/>
  </p:normalViewPr>
  <p:slideViewPr>
    <p:cSldViewPr>
      <p:cViewPr varScale="1">
        <p:scale>
          <a:sx n="84" d="100"/>
          <a:sy n="84" d="100"/>
        </p:scale>
        <p:origin x="68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2B750-09D2-458C-8AB7-66A5AC97FE9A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A30A4-FF19-4A2A-BED7-15ED733CC1C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9444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2974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1900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8405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3194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393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7680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4894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306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9746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086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7295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A30A4-FF19-4A2A-BED7-15ED733CC1C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677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0D86B-4B49-4218-8128-4E916DA4C2B5}" type="datetimeFigureOut">
              <a:rPr lang="cs-CZ" smtClean="0"/>
              <a:pPr/>
              <a:t>12.7.2016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EED76-EB83-4F55-BB82-B17913B79BD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figs/eppp.png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movies/X-ray%20ball.avi" TargetMode="Externa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03484" y="242645"/>
            <a:ext cx="873861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Constraining Models </a:t>
            </a:r>
            <a:r>
              <a:rPr lang="en-US" sz="2800" b="1" dirty="0">
                <a:solidFill>
                  <a:schemeClr val="tx2"/>
                </a:solidFill>
                <a:latin typeface="Calibri" pitchFamily="34" charset="0"/>
              </a:rPr>
              <a:t>of 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Twin Peak Quasi-periodic Oscillations </a:t>
            </a:r>
            <a:r>
              <a:rPr lang="en-US" sz="2800" b="1" dirty="0">
                <a:solidFill>
                  <a:schemeClr val="tx2"/>
                </a:solidFill>
                <a:latin typeface="Calibri" pitchFamily="34" charset="0"/>
              </a:rPr>
              <a:t>with 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Realistic Neutron </a:t>
            </a:r>
            <a:r>
              <a:rPr lang="en-US" sz="2800" b="1" dirty="0">
                <a:solidFill>
                  <a:schemeClr val="tx2"/>
                </a:solidFill>
                <a:latin typeface="Calibri" pitchFamily="34" charset="0"/>
              </a:rPr>
              <a:t>S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tar </a:t>
            </a:r>
            <a:r>
              <a:rPr lang="en-US" sz="2800" b="1" dirty="0">
                <a:solidFill>
                  <a:schemeClr val="tx2"/>
                </a:solidFill>
                <a:latin typeface="Calibri" pitchFamily="34" charset="0"/>
              </a:rPr>
              <a:t>E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quation </a:t>
            </a:r>
            <a:r>
              <a:rPr lang="en-US" sz="2800" b="1" dirty="0">
                <a:solidFill>
                  <a:schemeClr val="tx2"/>
                </a:solidFill>
                <a:latin typeface="Calibri" pitchFamily="34" charset="0"/>
              </a:rPr>
              <a:t>of S</a:t>
            </a: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tate</a:t>
            </a:r>
            <a:endParaRPr lang="en-US" sz="28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153861" y="1484784"/>
            <a:ext cx="8450587" cy="10801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defTabSz="457200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900" i="1" dirty="0" smtClean="0">
                <a:latin typeface="Calibri" pitchFamily="34" charset="0"/>
              </a:rPr>
              <a:t>Institute of Physics, Research </a:t>
            </a:r>
            <a:r>
              <a:rPr lang="en-US" sz="1900" i="1" dirty="0">
                <a:latin typeface="Calibri" pitchFamily="34" charset="0"/>
              </a:rPr>
              <a:t>C</a:t>
            </a:r>
            <a:r>
              <a:rPr lang="en-US" sz="1900" i="1" dirty="0" smtClean="0">
                <a:latin typeface="Calibri" pitchFamily="34" charset="0"/>
              </a:rPr>
              <a:t>entre for Computational </a:t>
            </a:r>
            <a:r>
              <a:rPr lang="en-US" sz="1900" i="1" dirty="0">
                <a:latin typeface="Calibri" pitchFamily="34" charset="0"/>
              </a:rPr>
              <a:t>P</a:t>
            </a:r>
            <a:r>
              <a:rPr lang="en-US" sz="1900" i="1" dirty="0" smtClean="0">
                <a:latin typeface="Calibri" pitchFamily="34" charset="0"/>
              </a:rPr>
              <a:t>hysics and Data Analysis,</a:t>
            </a:r>
          </a:p>
          <a:p>
            <a:pPr defTabSz="457200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900" i="1" dirty="0" smtClean="0">
                <a:latin typeface="Calibri" pitchFamily="34" charset="0"/>
              </a:rPr>
              <a:t>Silesian University in </a:t>
            </a:r>
            <a:r>
              <a:rPr lang="en-US" sz="1900" i="1" dirty="0" err="1" smtClean="0">
                <a:latin typeface="Calibri" pitchFamily="34" charset="0"/>
              </a:rPr>
              <a:t>Opava</a:t>
            </a:r>
            <a:r>
              <a:rPr lang="en-US" sz="1900" i="1" dirty="0" smtClean="0">
                <a:latin typeface="Calibri" pitchFamily="34" charset="0"/>
              </a:rPr>
              <a:t>, Czech Republic</a:t>
            </a:r>
            <a:endParaRPr lang="en-GB" sz="1900" i="1" dirty="0">
              <a:latin typeface="Calibri" pitchFamily="34" charset="0"/>
            </a:endParaRPr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153861" y="1343618"/>
            <a:ext cx="5214937" cy="3571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defTabSz="457200"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 dirty="0">
                <a:solidFill>
                  <a:schemeClr val="tx2"/>
                </a:solidFill>
                <a:latin typeface="Calibri" pitchFamily="34" charset="0"/>
              </a:rPr>
              <a:t>Gabriel </a:t>
            </a:r>
            <a:r>
              <a:rPr lang="en-GB" sz="2400" b="1" dirty="0" smtClean="0">
                <a:solidFill>
                  <a:schemeClr val="tx2"/>
                </a:solidFill>
                <a:latin typeface="Calibri" pitchFamily="34" charset="0"/>
              </a:rPr>
              <a:t>Török</a:t>
            </a:r>
            <a:endParaRPr lang="en-GB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16" name="Přímá spojovací čára 15"/>
          <p:cNvCxnSpPr/>
          <p:nvPr/>
        </p:nvCxnSpPr>
        <p:spPr>
          <a:xfrm>
            <a:off x="250825" y="215678"/>
            <a:ext cx="86439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214313" y="1196752"/>
            <a:ext cx="86439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4" descr="http://www.mpifr-bonn.mpg.de/716659/compact_binary_syste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2492896"/>
            <a:ext cx="8712968" cy="4176464"/>
          </a:xfrm>
          <a:prstGeom prst="rect">
            <a:avLst/>
          </a:prstGeom>
          <a:noFill/>
        </p:spPr>
      </p:pic>
      <p:sp>
        <p:nvSpPr>
          <p:cNvPr id="10" name="Obdélník 9"/>
          <p:cNvSpPr/>
          <p:nvPr/>
        </p:nvSpPr>
        <p:spPr>
          <a:xfrm>
            <a:off x="213047" y="2564904"/>
            <a:ext cx="86074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</a:rPr>
              <a:t>&amp; </a:t>
            </a:r>
            <a:r>
              <a:rPr lang="cs-CZ" sz="2000" b="1" dirty="0" smtClean="0">
                <a:solidFill>
                  <a:schemeClr val="bg1"/>
                </a:solidFill>
              </a:rPr>
              <a:t>Kateřina </a:t>
            </a:r>
            <a:r>
              <a:rPr lang="cs-CZ" sz="2000" b="1" dirty="0" err="1" smtClean="0">
                <a:solidFill>
                  <a:schemeClr val="bg1"/>
                </a:solidFill>
              </a:rPr>
              <a:t>Goluchová</a:t>
            </a:r>
            <a:r>
              <a:rPr lang="cs-CZ" sz="2000" b="1" dirty="0" smtClean="0">
                <a:solidFill>
                  <a:schemeClr val="bg1"/>
                </a:solidFill>
              </a:rPr>
              <a:t>, </a:t>
            </a:r>
            <a:r>
              <a:rPr lang="cs-CZ" sz="2000" b="1" dirty="0">
                <a:solidFill>
                  <a:schemeClr val="bg1"/>
                </a:solidFill>
              </a:rPr>
              <a:t>Martin Urbanec, Eva </a:t>
            </a:r>
            <a:r>
              <a:rPr lang="cs-CZ" sz="2000" b="1" dirty="0" smtClean="0">
                <a:solidFill>
                  <a:schemeClr val="bg1"/>
                </a:solidFill>
              </a:rPr>
              <a:t>Šrámková,</a:t>
            </a:r>
          </a:p>
          <a:p>
            <a:pPr algn="just"/>
            <a:r>
              <a:rPr lang="cs-CZ" sz="2000" b="1" dirty="0" smtClean="0">
                <a:solidFill>
                  <a:schemeClr val="bg1"/>
                </a:solidFill>
              </a:rPr>
              <a:t>Karel Adámek,</a:t>
            </a:r>
            <a:r>
              <a:rPr lang="en-US" sz="2000" b="1" dirty="0" smtClean="0">
                <a:solidFill>
                  <a:schemeClr val="bg1"/>
                </a:solidFill>
              </a:rPr>
              <a:t>  </a:t>
            </a:r>
            <a:r>
              <a:rPr lang="cs-CZ" sz="2000" b="1" dirty="0" smtClean="0">
                <a:solidFill>
                  <a:schemeClr val="bg1"/>
                </a:solidFill>
              </a:rPr>
              <a:t>Gabriela Urbancová, 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cs-CZ" sz="2000" b="1" dirty="0" smtClean="0">
                <a:solidFill>
                  <a:schemeClr val="bg1"/>
                </a:solidFill>
              </a:rPr>
              <a:t>Tomáš Pecháček,</a:t>
            </a:r>
          </a:p>
          <a:p>
            <a:pPr algn="just"/>
            <a:r>
              <a:rPr lang="cs-CZ" sz="2000" b="1" dirty="0" smtClean="0">
                <a:solidFill>
                  <a:schemeClr val="bg1"/>
                </a:solidFill>
              </a:rPr>
              <a:t>Pavel Bakala,</a:t>
            </a:r>
            <a:r>
              <a:rPr lang="en-US" sz="2000" b="1" dirty="0" smtClean="0">
                <a:solidFill>
                  <a:schemeClr val="bg1"/>
                </a:solidFill>
              </a:rPr>
              <a:t>  </a:t>
            </a:r>
            <a:r>
              <a:rPr lang="cs-CZ" sz="2000" b="1" dirty="0" smtClean="0">
                <a:solidFill>
                  <a:schemeClr val="bg1"/>
                </a:solidFill>
              </a:rPr>
              <a:t>Zdeněk Stuchlík</a:t>
            </a:r>
            <a:r>
              <a:rPr lang="en-US" sz="2000" b="1" dirty="0" smtClean="0">
                <a:solidFill>
                  <a:schemeClr val="bg1"/>
                </a:solidFill>
              </a:rPr>
              <a:t>,   </a:t>
            </a:r>
            <a:r>
              <a:rPr lang="cs-CZ" sz="2000" b="1" dirty="0" smtClean="0">
                <a:solidFill>
                  <a:schemeClr val="bg1"/>
                </a:solidFill>
              </a:rPr>
              <a:t>Jakub </a:t>
            </a:r>
            <a:r>
              <a:rPr lang="cs-CZ" sz="2000" b="1" dirty="0" err="1" smtClean="0">
                <a:solidFill>
                  <a:schemeClr val="bg1"/>
                </a:solidFill>
              </a:rPr>
              <a:t>Juryšek</a:t>
            </a:r>
            <a:endParaRPr lang="cs-CZ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575080"/>
            <a:ext cx="7406399" cy="5247679"/>
          </a:xfrm>
          <a:prstGeom prst="rect">
            <a:avLst/>
          </a:prstGeom>
        </p:spPr>
      </p:pic>
      <p:sp>
        <p:nvSpPr>
          <p:cNvPr id="3" name="Ovál 2"/>
          <p:cNvSpPr/>
          <p:nvPr/>
        </p:nvSpPr>
        <p:spPr>
          <a:xfrm>
            <a:off x="3923928" y="3492103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2339752" y="3492103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5580112" y="3492103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7092280" y="3492103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7092280" y="4356199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6920832" y="6156399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5319512" y="5956542"/>
            <a:ext cx="360040" cy="5598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/>
          <p:cNvSpPr/>
          <p:nvPr/>
        </p:nvSpPr>
        <p:spPr>
          <a:xfrm>
            <a:off x="2267744" y="2555999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ál 11"/>
          <p:cNvSpPr/>
          <p:nvPr/>
        </p:nvSpPr>
        <p:spPr>
          <a:xfrm>
            <a:off x="3995936" y="2555999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Ovál 12"/>
          <p:cNvSpPr/>
          <p:nvPr/>
        </p:nvSpPr>
        <p:spPr>
          <a:xfrm>
            <a:off x="6876256" y="2339975"/>
            <a:ext cx="36004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4148336" y="2708399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vál 14"/>
          <p:cNvSpPr/>
          <p:nvPr/>
        </p:nvSpPr>
        <p:spPr>
          <a:xfrm>
            <a:off x="2452316" y="5292303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vál 15"/>
          <p:cNvSpPr/>
          <p:nvPr/>
        </p:nvSpPr>
        <p:spPr>
          <a:xfrm>
            <a:off x="5580112" y="5292303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vál 16"/>
          <p:cNvSpPr/>
          <p:nvPr/>
        </p:nvSpPr>
        <p:spPr>
          <a:xfrm>
            <a:off x="2159732" y="5901718"/>
            <a:ext cx="36004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ál 17"/>
          <p:cNvSpPr/>
          <p:nvPr/>
        </p:nvSpPr>
        <p:spPr>
          <a:xfrm>
            <a:off x="3671900" y="5956542"/>
            <a:ext cx="360040" cy="5212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vál 18"/>
          <p:cNvSpPr/>
          <p:nvPr/>
        </p:nvSpPr>
        <p:spPr>
          <a:xfrm rot="2560557">
            <a:off x="5696508" y="2339974"/>
            <a:ext cx="36004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vál 19"/>
          <p:cNvSpPr/>
          <p:nvPr/>
        </p:nvSpPr>
        <p:spPr>
          <a:xfrm>
            <a:off x="6839092" y="5156370"/>
            <a:ext cx="360040" cy="4239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Ovál 21"/>
          <p:cNvSpPr/>
          <p:nvPr/>
        </p:nvSpPr>
        <p:spPr>
          <a:xfrm>
            <a:off x="2338632" y="433687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Ovál 23"/>
          <p:cNvSpPr/>
          <p:nvPr/>
        </p:nvSpPr>
        <p:spPr>
          <a:xfrm>
            <a:off x="3717400" y="5013781"/>
            <a:ext cx="360040" cy="5212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88901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4. Orbital models of HF QPOs and NS parameters </a:t>
            </a: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</a:rPr>
              <a:t>– large set of models</a:t>
            </a:r>
            <a:endParaRPr lang="cs-CZ" sz="22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251520" y="620688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FF"/>
                </a:solidFill>
                <a:latin typeface="CMR12"/>
              </a:rPr>
              <a:t>As well as the Sly4 </a:t>
            </a:r>
            <a:r>
              <a:rPr lang="en-US" b="1" dirty="0" err="1">
                <a:solidFill>
                  <a:srgbClr val="0000FF"/>
                </a:solidFill>
                <a:latin typeface="CMR12"/>
              </a:rPr>
              <a:t>EoS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 we have investigated a wide set of 18 </a:t>
            </a:r>
            <a:r>
              <a:rPr lang="en-US" b="1" dirty="0" err="1">
                <a:solidFill>
                  <a:srgbClr val="0000FF"/>
                </a:solidFill>
                <a:latin typeface="CMR12"/>
              </a:rPr>
              <a:t>EoS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 that are based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on different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theoretical </a:t>
            </a:r>
            <a:r>
              <a:rPr lang="en-US" b="1" dirty="0" smtClean="0">
                <a:solidFill>
                  <a:srgbClr val="0000FF"/>
                </a:solidFill>
                <a:latin typeface="CMR12"/>
              </a:rPr>
              <a:t>models that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meet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requirements of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proposed </a:t>
            </a:r>
            <a:r>
              <a:rPr lang="cs-CZ" b="1" dirty="0" err="1">
                <a:solidFill>
                  <a:srgbClr val="0000FF"/>
                </a:solidFill>
                <a:latin typeface="CMR12"/>
              </a:rPr>
              <a:t>observational</a:t>
            </a:r>
            <a:r>
              <a:rPr lang="cs-CZ" b="1" dirty="0">
                <a:solidFill>
                  <a:srgbClr val="0000FF"/>
                </a:solidFill>
                <a:latin typeface="CMR12"/>
              </a:rPr>
              <a:t> </a:t>
            </a:r>
            <a:r>
              <a:rPr lang="cs-CZ" b="1" dirty="0" err="1" smtClean="0">
                <a:solidFill>
                  <a:srgbClr val="0000FF"/>
                </a:solidFill>
                <a:latin typeface="CMR12"/>
              </a:rPr>
              <a:t>tests</a:t>
            </a:r>
            <a:r>
              <a:rPr lang="en-US" b="1" dirty="0" smtClean="0">
                <a:solidFill>
                  <a:srgbClr val="0000FF"/>
                </a:solidFill>
                <a:latin typeface="CMR12"/>
              </a:rPr>
              <a:t>. </a:t>
            </a:r>
            <a:r>
              <a:rPr lang="en-US" dirty="0" smtClean="0">
                <a:latin typeface="CMR12"/>
              </a:rPr>
              <a:t>We have considered 7 QPO models. </a:t>
            </a:r>
            <a:endParaRPr lang="cs-CZ" dirty="0">
              <a:latin typeface="CMR12"/>
            </a:endParaRPr>
          </a:p>
        </p:txBody>
      </p:sp>
    </p:spTree>
    <p:extLst>
      <p:ext uri="{BB962C8B-B14F-4D97-AF65-F5344CB8AC3E}">
        <p14:creationId xmlns:p14="http://schemas.microsoft.com/office/powerpoint/2010/main" val="341009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95536" y="836712"/>
            <a:ext cx="835292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000" dirty="0" err="1"/>
              <a:t>We</a:t>
            </a:r>
            <a:r>
              <a:rPr lang="cs-CZ" sz="2000" dirty="0"/>
              <a:t> </a:t>
            </a:r>
            <a:r>
              <a:rPr lang="cs-CZ" sz="2000" dirty="0" err="1"/>
              <a:t>confront</a:t>
            </a:r>
            <a:r>
              <a:rPr lang="cs-CZ" sz="2000" dirty="0"/>
              <a:t> </a:t>
            </a:r>
            <a:r>
              <a:rPr lang="cs-CZ" sz="2000" dirty="0" err="1"/>
              <a:t>several</a:t>
            </a:r>
            <a:r>
              <a:rPr lang="cs-CZ" sz="2000" dirty="0"/>
              <a:t> QPO </a:t>
            </a:r>
            <a:r>
              <a:rPr lang="cs-CZ" sz="2000" dirty="0" err="1"/>
              <a:t>models</a:t>
            </a:r>
            <a:r>
              <a:rPr lang="cs-CZ" sz="2000" dirty="0"/>
              <a:t> </a:t>
            </a:r>
            <a:r>
              <a:rPr lang="cs-CZ" sz="2000" dirty="0" err="1"/>
              <a:t>with</a:t>
            </a:r>
            <a:r>
              <a:rPr lang="cs-CZ" sz="2000" dirty="0"/>
              <a:t> </a:t>
            </a:r>
            <a:r>
              <a:rPr lang="cs-CZ" sz="2000" dirty="0" err="1"/>
              <a:t>various</a:t>
            </a:r>
            <a:r>
              <a:rPr lang="cs-CZ" sz="2000" dirty="0"/>
              <a:t> neutron </a:t>
            </a:r>
            <a:r>
              <a:rPr lang="cs-CZ" sz="2000" dirty="0" err="1"/>
              <a:t>star</a:t>
            </a:r>
            <a:r>
              <a:rPr lang="cs-CZ" sz="2000" dirty="0"/>
              <a:t> </a:t>
            </a:r>
            <a:r>
              <a:rPr lang="cs-CZ" sz="2000" dirty="0" err="1"/>
              <a:t>equations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state</a:t>
            </a:r>
            <a:r>
              <a:rPr lang="cs-CZ" sz="2000" dirty="0"/>
              <a:t> and </a:t>
            </a:r>
            <a:r>
              <a:rPr lang="cs-CZ" sz="2000" dirty="0" err="1"/>
              <a:t>present</a:t>
            </a:r>
            <a:r>
              <a:rPr lang="cs-CZ" sz="2000" dirty="0"/>
              <a:t> </a:t>
            </a:r>
            <a:r>
              <a:rPr lang="cs-CZ" sz="2000" dirty="0" err="1"/>
              <a:t>results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detailed</a:t>
            </a:r>
            <a:r>
              <a:rPr lang="cs-CZ" sz="2000" dirty="0"/>
              <a:t> </a:t>
            </a:r>
            <a:r>
              <a:rPr lang="cs-CZ" sz="2000" dirty="0" err="1"/>
              <a:t>calculations</a:t>
            </a:r>
            <a:r>
              <a:rPr lang="cs-CZ" sz="2000" dirty="0"/>
              <a:t> </a:t>
            </a:r>
            <a:r>
              <a:rPr lang="cs-CZ" sz="2000" dirty="0" err="1"/>
              <a:t>considering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influence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star's</a:t>
            </a:r>
            <a:r>
              <a:rPr lang="cs-CZ" sz="2000" dirty="0"/>
              <a:t> </a:t>
            </a:r>
            <a:r>
              <a:rPr lang="cs-CZ" sz="2000" dirty="0" err="1"/>
              <a:t>oblateness</a:t>
            </a:r>
            <a:r>
              <a:rPr lang="cs-CZ" sz="2000" dirty="0"/>
              <a:t> in Hartle-</a:t>
            </a:r>
            <a:r>
              <a:rPr lang="cs-CZ" sz="2000" dirty="0" err="1"/>
              <a:t>Thorne</a:t>
            </a:r>
            <a:r>
              <a:rPr lang="cs-CZ" sz="2000" dirty="0"/>
              <a:t> </a:t>
            </a:r>
            <a:r>
              <a:rPr lang="cs-CZ" sz="2000" dirty="0" err="1" smtClean="0"/>
              <a:t>spacetimes</a:t>
            </a:r>
            <a:r>
              <a:rPr lang="cs-CZ" sz="2000" dirty="0" smtClean="0"/>
              <a:t>.</a:t>
            </a:r>
            <a:endParaRPr lang="en-US" sz="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The confrontation results rather to spin-mass relations than to preferred combinations of mass and spin.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>
              <a:solidFill>
                <a:schemeClr val="tx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000" b="1" dirty="0" err="1" smtClean="0">
                <a:solidFill>
                  <a:srgbClr val="FF0000"/>
                </a:solidFill>
              </a:rPr>
              <a:t>Considering</a:t>
            </a:r>
            <a:r>
              <a:rPr lang="cs-CZ" sz="2000" b="1" dirty="0" smtClean="0">
                <a:solidFill>
                  <a:srgbClr val="FF0000"/>
                </a:solidFill>
              </a:rPr>
              <a:t> </a:t>
            </a:r>
            <a:r>
              <a:rPr lang="cs-CZ" sz="2000" b="1" dirty="0">
                <a:solidFill>
                  <a:srgbClr val="FF0000"/>
                </a:solidFill>
              </a:rPr>
              <a:t>a </a:t>
            </a:r>
            <a:r>
              <a:rPr lang="cs-CZ" sz="2000" b="1" dirty="0" err="1">
                <a:solidFill>
                  <a:srgbClr val="FF0000"/>
                </a:solidFill>
              </a:rPr>
              <a:t>particular</a:t>
            </a:r>
            <a:r>
              <a:rPr lang="cs-CZ" sz="2000" b="1" dirty="0">
                <a:solidFill>
                  <a:srgbClr val="FF0000"/>
                </a:solidFill>
              </a:rPr>
              <a:t> spin </a:t>
            </a:r>
            <a:r>
              <a:rPr lang="cs-CZ" sz="2000" b="1" dirty="0" err="1">
                <a:solidFill>
                  <a:srgbClr val="FF0000"/>
                </a:solidFill>
              </a:rPr>
              <a:t>frequency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close</a:t>
            </a:r>
            <a:r>
              <a:rPr lang="cs-CZ" sz="2000" b="1" dirty="0">
                <a:solidFill>
                  <a:srgbClr val="FF0000"/>
                </a:solidFill>
              </a:rPr>
              <a:t> to 580 Hz </a:t>
            </a:r>
            <a:r>
              <a:rPr lang="cs-CZ" sz="2000" b="1" dirty="0" err="1">
                <a:solidFill>
                  <a:srgbClr val="FF0000"/>
                </a:solidFill>
              </a:rPr>
              <a:t>measured</a:t>
            </a:r>
            <a:r>
              <a:rPr lang="cs-CZ" sz="2000" b="1" dirty="0">
                <a:solidFill>
                  <a:srgbClr val="FF0000"/>
                </a:solidFill>
              </a:rPr>
              <a:t> in </a:t>
            </a:r>
            <a:r>
              <a:rPr lang="cs-CZ" sz="2000" b="1" dirty="0" err="1">
                <a:solidFill>
                  <a:srgbClr val="FF0000"/>
                </a:solidFill>
              </a:rPr>
              <a:t>the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atoll</a:t>
            </a:r>
            <a:r>
              <a:rPr lang="cs-CZ" sz="2000" b="1" dirty="0">
                <a:solidFill>
                  <a:srgbClr val="FF0000"/>
                </a:solidFill>
              </a:rPr>
              <a:t> source 4U 1636-53, </a:t>
            </a:r>
            <a:r>
              <a:rPr lang="cs-CZ" sz="2000" b="1" dirty="0" err="1">
                <a:solidFill>
                  <a:srgbClr val="FF0000"/>
                </a:solidFill>
              </a:rPr>
              <a:t>we</a:t>
            </a:r>
            <a:r>
              <a:rPr lang="cs-CZ" sz="2000" b="1" dirty="0">
                <a:solidFill>
                  <a:srgbClr val="FF0000"/>
                </a:solidFill>
              </a:rPr>
              <a:t> show </a:t>
            </a:r>
            <a:r>
              <a:rPr lang="cs-CZ" sz="2000" b="1" dirty="0" err="1">
                <a:solidFill>
                  <a:srgbClr val="FF0000"/>
                </a:solidFill>
              </a:rPr>
              <a:t>that</a:t>
            </a:r>
            <a:r>
              <a:rPr lang="cs-CZ" sz="2000" b="1" dirty="0">
                <a:solidFill>
                  <a:srgbClr val="FF0000"/>
                </a:solidFill>
              </a:rPr>
              <a:t> 51 </a:t>
            </a:r>
            <a:r>
              <a:rPr lang="cs-CZ" sz="2000" b="1" dirty="0" err="1">
                <a:solidFill>
                  <a:srgbClr val="FF0000"/>
                </a:solidFill>
              </a:rPr>
              <a:t>out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of</a:t>
            </a:r>
            <a:r>
              <a:rPr lang="cs-CZ" sz="2000" b="1" dirty="0">
                <a:solidFill>
                  <a:srgbClr val="FF0000"/>
                </a:solidFill>
              </a:rPr>
              <a:t> 90 </a:t>
            </a:r>
            <a:r>
              <a:rPr lang="cs-CZ" sz="2000" b="1" dirty="0" err="1">
                <a:solidFill>
                  <a:srgbClr val="FF0000"/>
                </a:solidFill>
              </a:rPr>
              <a:t>considered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combinations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of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EoS</a:t>
            </a:r>
            <a:r>
              <a:rPr lang="cs-CZ" sz="2000" b="1" dirty="0">
                <a:solidFill>
                  <a:srgbClr val="FF0000"/>
                </a:solidFill>
              </a:rPr>
              <a:t> and QPO </a:t>
            </a:r>
            <a:r>
              <a:rPr lang="cs-CZ" sz="2000" b="1" dirty="0" err="1">
                <a:solidFill>
                  <a:srgbClr val="FF0000"/>
                </a:solidFill>
              </a:rPr>
              <a:t>models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can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>
                <a:solidFill>
                  <a:srgbClr val="FF0000"/>
                </a:solidFill>
              </a:rPr>
              <a:t>be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err="1" smtClean="0">
                <a:solidFill>
                  <a:srgbClr val="FF0000"/>
                </a:solidFill>
              </a:rPr>
              <a:t>excluded</a:t>
            </a:r>
            <a:r>
              <a:rPr lang="cs-CZ" sz="2000" b="1" dirty="0" smtClean="0">
                <a:solidFill>
                  <a:srgbClr val="FF0000"/>
                </a:solidFill>
              </a:rPr>
              <a:t>.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The selection effect comes from the correlation between the estimated mass and angular momentum and the limits on maximal mass allowed </a:t>
            </a:r>
            <a:r>
              <a:rPr lang="cs-CZ" sz="2000" dirty="0">
                <a:solidFill>
                  <a:schemeClr val="tx2"/>
                </a:solidFill>
              </a:rPr>
              <a:t>by </a:t>
            </a:r>
            <a:r>
              <a:rPr lang="cs-CZ" sz="2000" dirty="0" err="1">
                <a:solidFill>
                  <a:schemeClr val="tx2"/>
                </a:solidFill>
              </a:rPr>
              <a:t>the</a:t>
            </a:r>
            <a:r>
              <a:rPr lang="cs-CZ" sz="2000" dirty="0">
                <a:solidFill>
                  <a:schemeClr val="tx2"/>
                </a:solidFill>
              </a:rPr>
              <a:t> </a:t>
            </a:r>
            <a:r>
              <a:rPr lang="cs-CZ" sz="2000" dirty="0" err="1">
                <a:solidFill>
                  <a:schemeClr val="tx2"/>
                </a:solidFill>
              </a:rPr>
              <a:t>individual</a:t>
            </a:r>
            <a:r>
              <a:rPr lang="cs-CZ" sz="2000" dirty="0">
                <a:solidFill>
                  <a:schemeClr val="tx2"/>
                </a:solidFill>
              </a:rPr>
              <a:t> </a:t>
            </a:r>
            <a:r>
              <a:rPr lang="cs-CZ" sz="2000" dirty="0" err="1">
                <a:solidFill>
                  <a:schemeClr val="tx2"/>
                </a:solidFill>
              </a:rPr>
              <a:t>EoS</a:t>
            </a:r>
            <a:r>
              <a:rPr lang="cs-CZ" sz="2000" dirty="0" smtClean="0">
                <a:solidFill>
                  <a:schemeClr val="tx2"/>
                </a:solidFill>
              </a:rPr>
              <a:t>.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Prospects: improved QPO models.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20056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4. Conclusions</a:t>
            </a:r>
            <a:endParaRPr lang="cs-CZ" sz="22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74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véPole 29"/>
          <p:cNvSpPr txBox="1">
            <a:spLocks noChangeArrowheads="1"/>
          </p:cNvSpPr>
          <p:nvPr/>
        </p:nvSpPr>
        <p:spPr bwMode="auto">
          <a:xfrm>
            <a:off x="330573" y="1719096"/>
            <a:ext cx="4889499" cy="617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New model: an oscillating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torus with cusp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that changes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location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close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to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ISCO.</a:t>
            </a:r>
          </a:p>
          <a:p>
            <a:pPr algn="just"/>
            <a:r>
              <a:rPr lang="en-US" sz="2000" i="1" dirty="0" smtClean="0">
                <a:solidFill>
                  <a:schemeClr val="tx2"/>
                </a:solidFill>
                <a:latin typeface="Calibri" pitchFamily="34" charset="0"/>
              </a:rPr>
              <a:t>The 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model can provide fits of data comparable to those reached by other </a:t>
            </a:r>
            <a:r>
              <a:rPr lang="en-US" sz="2000" i="1" dirty="0" smtClean="0">
                <a:solidFill>
                  <a:schemeClr val="tx2"/>
                </a:solidFill>
                <a:latin typeface="Calibri" pitchFamily="34" charset="0"/>
              </a:rPr>
              <a:t>models, or 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even better. </a:t>
            </a:r>
            <a:r>
              <a:rPr lang="en-US" sz="2000" i="1" dirty="0" smtClean="0">
                <a:solidFill>
                  <a:schemeClr val="tx2"/>
                </a:solidFill>
                <a:latin typeface="Calibri" pitchFamily="34" charset="0"/>
              </a:rPr>
              <a:t>The 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model consideration is compatible with the </a:t>
            </a:r>
            <a:r>
              <a:rPr lang="en-US" sz="2000" i="1" dirty="0" smtClean="0">
                <a:solidFill>
                  <a:schemeClr val="tx2"/>
                </a:solidFill>
                <a:latin typeface="Calibri" pitchFamily="34" charset="0"/>
              </a:rPr>
              <a:t>consideration of </a:t>
            </a:r>
            <a:r>
              <a:rPr lang="en-US" sz="2000" i="1" dirty="0">
                <a:solidFill>
                  <a:schemeClr val="tx2"/>
                </a:solidFill>
                <a:latin typeface="Calibri" pitchFamily="34" charset="0"/>
              </a:rPr>
              <a:t>models of </a:t>
            </a:r>
            <a:r>
              <a:rPr lang="en-US" sz="2000" i="1" dirty="0" smtClean="0">
                <a:solidFill>
                  <a:schemeClr val="tx2"/>
                </a:solidFill>
                <a:latin typeface="Calibri" pitchFamily="34" charset="0"/>
              </a:rPr>
              <a:t>rotating NS.</a:t>
            </a:r>
          </a:p>
          <a:p>
            <a:pPr algn="just"/>
            <a:endParaRPr lang="en-US" sz="400" b="1" dirty="0" smtClean="0">
              <a:latin typeface="Calibri" pitchFamily="34" charset="0"/>
            </a:endParaRPr>
          </a:p>
          <a:p>
            <a:pPr algn="just"/>
            <a:r>
              <a:rPr lang="en-US" sz="1900" b="1" dirty="0" err="1" smtClean="0">
                <a:latin typeface="Calibri" pitchFamily="34" charset="0"/>
              </a:rPr>
              <a:t>Torok</a:t>
            </a:r>
            <a:r>
              <a:rPr lang="en-US" sz="1900" b="1" dirty="0" smtClean="0">
                <a:latin typeface="Calibri" pitchFamily="34" charset="0"/>
              </a:rPr>
              <a:t> </a:t>
            </a:r>
            <a:r>
              <a:rPr lang="en-US" sz="1900" b="1" dirty="0">
                <a:latin typeface="Calibri" pitchFamily="34" charset="0"/>
              </a:rPr>
              <a:t>et al., 2016, </a:t>
            </a:r>
            <a:r>
              <a:rPr lang="en-US" sz="1900" b="1" dirty="0" smtClean="0">
                <a:latin typeface="Calibri" pitchFamily="34" charset="0"/>
              </a:rPr>
              <a:t>MNRAS: </a:t>
            </a:r>
            <a:r>
              <a:rPr lang="en-US" sz="1900" b="1" dirty="0">
                <a:latin typeface="Calibri" pitchFamily="34" charset="0"/>
              </a:rPr>
              <a:t>Letters, </a:t>
            </a:r>
            <a:r>
              <a:rPr lang="en-US" sz="1900" b="1" dirty="0" smtClean="0">
                <a:latin typeface="Calibri" pitchFamily="34" charset="0"/>
              </a:rPr>
              <a:t>457. </a:t>
            </a:r>
            <a:endParaRPr lang="cs-CZ" sz="1900" b="1" dirty="0" smtClean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endParaRPr lang="cs-CZ" sz="2000" b="1" i="1" dirty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r>
              <a:rPr lang="en-US" sz="2000" i="1" dirty="0" smtClean="0">
                <a:latin typeface="Calibri" pitchFamily="34" charset="0"/>
              </a:rPr>
              <a:t>                            </a:t>
            </a:r>
          </a:p>
          <a:p>
            <a:pPr algn="just"/>
            <a:endParaRPr lang="en-US" sz="12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n-US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2991" y="1861934"/>
            <a:ext cx="3447481" cy="245912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670" y="4392536"/>
            <a:ext cx="2824684" cy="242633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392536"/>
            <a:ext cx="3371467" cy="242797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4775" y="4407519"/>
            <a:ext cx="2540571" cy="236677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833" y="188640"/>
            <a:ext cx="8362040" cy="1440249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5014019" y="4464544"/>
            <a:ext cx="10358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</a:rPr>
              <a:t>4U 1636-53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00790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87029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Motivation fundamental theories vs. LMXBs spectra and timing</a:t>
            </a:r>
            <a:endParaRPr lang="cs-CZ" sz="24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350137"/>
            <a:ext cx="4537075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4787900" y="667512"/>
            <a:ext cx="2732351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u="sng" dirty="0" smtClean="0">
                <a:solidFill>
                  <a:srgbClr val="0000FF"/>
                </a:solidFill>
                <a:latin typeface="+mn-lt"/>
              </a:rPr>
              <a:t> Compact object:</a:t>
            </a:r>
            <a:endParaRPr lang="en-US" b="1" u="sng" dirty="0" smtClean="0">
              <a:solidFill>
                <a:srgbClr val="0000FF"/>
              </a:solidFill>
              <a:latin typeface="+mn-lt"/>
            </a:endParaRPr>
          </a:p>
          <a:p>
            <a:pPr>
              <a:defRPr/>
            </a:pPr>
            <a:r>
              <a:rPr lang="en-US" dirty="0" smtClean="0">
                <a:solidFill>
                  <a:srgbClr val="0000FF"/>
                </a:solidFill>
                <a:latin typeface="+mn-lt"/>
              </a:rPr>
              <a:t>- Black hole or neutron star</a:t>
            </a:r>
            <a:endParaRPr lang="cs-CZ" sz="2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45" name="Line 9"/>
          <p:cNvSpPr>
            <a:spLocks noChangeShapeType="1"/>
          </p:cNvSpPr>
          <p:nvPr/>
        </p:nvSpPr>
        <p:spPr bwMode="auto">
          <a:xfrm flipH="1">
            <a:off x="6000750" y="1205675"/>
            <a:ext cx="11410" cy="919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cs-CZ" sz="2000" dirty="0">
              <a:latin typeface="+mn-lt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179388" y="717084"/>
            <a:ext cx="4500143" cy="40164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endParaRPr lang="en-GB" dirty="0"/>
          </a:p>
          <a:p>
            <a:pPr>
              <a:defRPr/>
            </a:pPr>
            <a:endParaRPr lang="en-US" sz="1900" b="1" dirty="0" smtClean="0"/>
          </a:p>
          <a:p>
            <a:pPr>
              <a:defRPr/>
            </a:pPr>
            <a:endParaRPr lang="en-US" sz="1900" b="1" dirty="0"/>
          </a:p>
          <a:p>
            <a:pPr>
              <a:defRPr/>
            </a:pPr>
            <a:endParaRPr lang="en-US" sz="1900" b="1" dirty="0" smtClean="0">
              <a:latin typeface="+mn-lt"/>
            </a:endParaRPr>
          </a:p>
          <a:p>
            <a:pPr>
              <a:defRPr/>
            </a:pPr>
            <a:endParaRPr lang="en-US" sz="1900" b="1" dirty="0"/>
          </a:p>
          <a:p>
            <a:pPr>
              <a:defRPr/>
            </a:pPr>
            <a:endParaRPr lang="en-US" sz="1900" b="1" dirty="0" smtClean="0">
              <a:latin typeface="+mn-lt"/>
            </a:endParaRPr>
          </a:p>
          <a:p>
            <a:pPr>
              <a:defRPr/>
            </a:pPr>
            <a:endParaRPr lang="en-US" sz="1900" b="1" dirty="0"/>
          </a:p>
          <a:p>
            <a:pPr>
              <a:defRPr/>
            </a:pPr>
            <a:endParaRPr lang="en-US" sz="1900" b="1" dirty="0" smtClean="0">
              <a:latin typeface="+mn-lt"/>
            </a:endParaRPr>
          </a:p>
          <a:p>
            <a:pPr>
              <a:defRPr/>
            </a:pPr>
            <a:endParaRPr lang="en-US" sz="1900" b="1" dirty="0" smtClean="0"/>
          </a:p>
          <a:p>
            <a:pPr>
              <a:defRPr/>
            </a:pPr>
            <a:endParaRPr lang="en-US" sz="1900" b="1" dirty="0"/>
          </a:p>
          <a:p>
            <a:pPr>
              <a:defRPr/>
            </a:pPr>
            <a:endParaRPr lang="cs-CZ" sz="1900" b="1" dirty="0" smtClean="0">
              <a:latin typeface="+mn-lt"/>
            </a:endParaRPr>
          </a:p>
          <a:p>
            <a:pPr>
              <a:defRPr/>
            </a:pPr>
            <a:r>
              <a:rPr lang="en-US" sz="1900" b="1" dirty="0" smtClean="0">
                <a:solidFill>
                  <a:schemeClr val="bg1"/>
                </a:solidFill>
              </a:rPr>
              <a:t>   Strong gr</a:t>
            </a:r>
            <a:r>
              <a:rPr lang="en-US" sz="1900" b="1" dirty="0" smtClean="0">
                <a:solidFill>
                  <a:schemeClr val="bg1"/>
                </a:solidFill>
              </a:rPr>
              <a:t>avity &amp; </a:t>
            </a:r>
            <a:r>
              <a:rPr lang="cs-CZ" sz="1900" b="1" dirty="0" smtClean="0">
                <a:solidFill>
                  <a:schemeClr val="bg1"/>
                </a:solidFill>
              </a:rPr>
              <a:t>D</a:t>
            </a:r>
            <a:r>
              <a:rPr lang="en-US" sz="1900" b="1" dirty="0" err="1" smtClean="0">
                <a:solidFill>
                  <a:schemeClr val="bg1"/>
                </a:solidFill>
              </a:rPr>
              <a:t>ense</a:t>
            </a:r>
            <a:r>
              <a:rPr lang="en-US" sz="1900" b="1" dirty="0" smtClean="0">
                <a:solidFill>
                  <a:schemeClr val="bg1"/>
                </a:solidFill>
              </a:rPr>
              <a:t> matter laboratory</a:t>
            </a:r>
            <a:endParaRPr lang="cs-CZ" sz="1900" b="1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cs-CZ" sz="800" b="1" dirty="0" smtClean="0">
              <a:latin typeface="+mn-lt"/>
            </a:endParaRPr>
          </a:p>
          <a:p>
            <a:pPr>
              <a:defRPr/>
            </a:pPr>
            <a:r>
              <a:rPr lang="cs-CZ" sz="2000" dirty="0" smtClean="0">
                <a:solidFill>
                  <a:schemeClr val="bg1"/>
                </a:solidFill>
              </a:rPr>
              <a:t> </a:t>
            </a:r>
            <a:endParaRPr lang="cs-CZ" sz="20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515600"/>
              </p:ext>
            </p:extLst>
          </p:nvPr>
        </p:nvGraphicFramePr>
        <p:xfrm>
          <a:off x="5003800" y="1350137"/>
          <a:ext cx="1944688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6" name="Image" r:id="rId5" imgW="2412698" imgH="1841270" progId="Photoshop.Image.9">
                  <p:embed/>
                </p:oleObj>
              </mc:Choice>
              <mc:Fallback>
                <p:oleObj name="Image" r:id="rId5" imgW="2412698" imgH="1841270" progId="Photoshop.Image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1350137"/>
                        <a:ext cx="1944688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Line 9"/>
          <p:cNvSpPr>
            <a:spLocks noChangeShapeType="1"/>
          </p:cNvSpPr>
          <p:nvPr/>
        </p:nvSpPr>
        <p:spPr bwMode="auto">
          <a:xfrm flipH="1">
            <a:off x="6000750" y="1205675"/>
            <a:ext cx="11410" cy="919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cs-CZ" sz="2000" dirty="0">
              <a:latin typeface="+mn-lt"/>
            </a:endParaRPr>
          </a:p>
        </p:txBody>
      </p:sp>
      <p:pic>
        <p:nvPicPr>
          <p:cNvPr id="27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5388" y="2978912"/>
            <a:ext cx="1943100" cy="1363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488" y="2978912"/>
            <a:ext cx="19431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6804249" y="1897825"/>
            <a:ext cx="2339752" cy="6771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2000" b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+mj-lt"/>
              </a:rPr>
              <a:t>&gt;90% 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X-ray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                                      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  <a:p>
            <a:pPr>
              <a:buFontTx/>
              <a:buChar char="-"/>
              <a:defRPr/>
            </a:pPr>
            <a:endParaRPr lang="cs-CZ" dirty="0">
              <a:solidFill>
                <a:srgbClr val="0000FF"/>
              </a:solidFill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6897688" y="1539050"/>
            <a:ext cx="2138808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dirty="0">
                <a:solidFill>
                  <a:srgbClr val="0000FF"/>
                </a:solidFill>
              </a:rPr>
              <a:t> </a:t>
            </a:r>
            <a:r>
              <a:rPr lang="cs-CZ" sz="2000" i="1" dirty="0">
                <a:solidFill>
                  <a:srgbClr val="0000FF"/>
                </a:solidFill>
                <a:latin typeface="+mn-lt"/>
              </a:rPr>
              <a:t>T</a:t>
            </a:r>
            <a:r>
              <a:rPr lang="cs-CZ" sz="2000" dirty="0">
                <a:solidFill>
                  <a:srgbClr val="0000FF"/>
                </a:solidFill>
                <a:latin typeface="+mn-lt"/>
              </a:rPr>
              <a:t> ~ 10^6K</a:t>
            </a:r>
            <a:r>
              <a:rPr lang="en-US" sz="2000" dirty="0">
                <a:solidFill>
                  <a:srgbClr val="0000FF"/>
                </a:solidFill>
                <a:latin typeface="+mn-lt"/>
              </a:rPr>
              <a:t>                                      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  <a:p>
            <a:pPr>
              <a:buFontTx/>
              <a:buChar char="-"/>
              <a:defRPr/>
            </a:pPr>
            <a:endParaRPr lang="cs-CZ" dirty="0">
              <a:solidFill>
                <a:srgbClr val="0000FF"/>
              </a:solidFill>
            </a:endParaRPr>
          </a:p>
        </p:txBody>
      </p:sp>
      <p:pic>
        <p:nvPicPr>
          <p:cNvPr id="33" name="Obrázek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48488" y="3023363"/>
            <a:ext cx="1943100" cy="1319212"/>
          </a:xfrm>
          <a:prstGeom prst="rect">
            <a:avLst/>
          </a:prstGeom>
        </p:spPr>
      </p:pic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5003800" y="2188386"/>
            <a:ext cx="2335212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endParaRPr lang="en-GB" sz="2000" dirty="0">
              <a:latin typeface="+mn-lt"/>
            </a:endParaRPr>
          </a:p>
          <a:p>
            <a:pPr>
              <a:defRPr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Accretion disc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  <a:p>
            <a:pPr>
              <a:buFontTx/>
              <a:buChar char="-"/>
              <a:defRPr/>
            </a:pPr>
            <a:endParaRPr lang="cs-CZ" sz="2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8" name="Obdélník 37"/>
          <p:cNvSpPr/>
          <p:nvPr/>
        </p:nvSpPr>
        <p:spPr>
          <a:xfrm>
            <a:off x="7588336" y="3356992"/>
            <a:ext cx="716849" cy="58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2" name="Obrázek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25647" y="3372558"/>
            <a:ext cx="651594" cy="541289"/>
          </a:xfrm>
          <a:prstGeom prst="rect">
            <a:avLst/>
          </a:prstGeom>
          <a:effectLst>
            <a:outerShdw sx="1000" sy="1000" algn="ctr" rotWithShape="0">
              <a:schemeClr val="bg1"/>
            </a:outerShdw>
          </a:effectLst>
        </p:spPr>
      </p:pic>
      <p:sp>
        <p:nvSpPr>
          <p:cNvPr id="47" name="Text Box 18"/>
          <p:cNvSpPr txBox="1">
            <a:spLocks noChangeArrowheads="1"/>
          </p:cNvSpPr>
          <p:nvPr/>
        </p:nvSpPr>
        <p:spPr bwMode="auto">
          <a:xfrm>
            <a:off x="250825" y="4582815"/>
            <a:ext cx="864235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/>
            <a:r>
              <a:rPr lang="en-GB" altLang="cs-CZ" sz="2000" b="1" u="sng" dirty="0" smtClean="0">
                <a:solidFill>
                  <a:srgbClr val="0000FF"/>
                </a:solidFill>
              </a:rPr>
              <a:t>Observation and theory:</a:t>
            </a:r>
            <a:r>
              <a:rPr lang="en-GB" altLang="cs-CZ" sz="2000" b="1" dirty="0" smtClean="0">
                <a:solidFill>
                  <a:srgbClr val="0000FF"/>
                </a:solidFill>
              </a:rPr>
              <a:t> </a:t>
            </a:r>
            <a:r>
              <a:rPr lang="en-GB" altLang="cs-CZ" sz="2000" dirty="0">
                <a:solidFill>
                  <a:srgbClr val="0000FF"/>
                </a:solidFill>
              </a:rPr>
              <a:t>The X-ray radiation </a:t>
            </a:r>
            <a:r>
              <a:rPr lang="en-GB" altLang="cs-CZ" sz="2000" dirty="0" smtClean="0">
                <a:solidFill>
                  <a:srgbClr val="0000FF"/>
                </a:solidFill>
              </a:rPr>
              <a:t>absorbed </a:t>
            </a:r>
            <a:r>
              <a:rPr lang="en-GB" altLang="cs-CZ" sz="2000" dirty="0">
                <a:solidFill>
                  <a:srgbClr val="0000FF"/>
                </a:solidFill>
              </a:rPr>
              <a:t>by Earth atmosphere </a:t>
            </a:r>
            <a:r>
              <a:rPr lang="en-GB" altLang="cs-CZ" sz="2000" dirty="0" smtClean="0">
                <a:solidFill>
                  <a:srgbClr val="0000FF"/>
                </a:solidFill>
              </a:rPr>
              <a:t>is </a:t>
            </a:r>
            <a:r>
              <a:rPr lang="en-GB" altLang="cs-CZ" sz="2000" dirty="0">
                <a:solidFill>
                  <a:srgbClr val="0000FF"/>
                </a:solidFill>
              </a:rPr>
              <a:t>studied using detectors on orbiting </a:t>
            </a:r>
            <a:r>
              <a:rPr lang="en-GB" altLang="cs-CZ" sz="2000" dirty="0" smtClean="0">
                <a:solidFill>
                  <a:srgbClr val="0000FF"/>
                </a:solidFill>
              </a:rPr>
              <a:t>satellites. The observations </a:t>
            </a:r>
            <a:r>
              <a:rPr lang="en-US" altLang="cs-CZ" sz="2000" dirty="0" smtClean="0">
                <a:solidFill>
                  <a:srgbClr val="0000FF"/>
                </a:solidFill>
              </a:rPr>
              <a:t>allows </a:t>
            </a:r>
            <a:r>
              <a:rPr lang="en-US" altLang="cs-CZ" sz="2000" dirty="0">
                <a:solidFill>
                  <a:srgbClr val="0000FF"/>
                </a:solidFill>
              </a:rPr>
              <a:t>to test fundamental physical theories </a:t>
            </a:r>
            <a:r>
              <a:rPr lang="en-US" altLang="cs-CZ" sz="2000" dirty="0" smtClean="0">
                <a:solidFill>
                  <a:srgbClr val="0000FF"/>
                </a:solidFill>
              </a:rPr>
              <a:t>under extreme </a:t>
            </a:r>
            <a:r>
              <a:rPr lang="en-US" altLang="cs-CZ" sz="2000" dirty="0">
                <a:solidFill>
                  <a:srgbClr val="0000FF"/>
                </a:solidFill>
              </a:rPr>
              <a:t>conditions that are impossible to reach in </a:t>
            </a:r>
            <a:r>
              <a:rPr lang="en-US" altLang="cs-CZ" sz="2000" dirty="0" err="1">
                <a:solidFill>
                  <a:srgbClr val="0000FF"/>
                </a:solidFill>
              </a:rPr>
              <a:t>terestrial</a:t>
            </a:r>
            <a:r>
              <a:rPr lang="en-US" altLang="cs-CZ" sz="2000" dirty="0">
                <a:solidFill>
                  <a:srgbClr val="0000FF"/>
                </a:solidFill>
              </a:rPr>
              <a:t> laboratories. </a:t>
            </a:r>
            <a:endParaRPr lang="en-US" altLang="cs-CZ" i="1" dirty="0">
              <a:solidFill>
                <a:srgbClr val="0000FF"/>
              </a:solidFill>
            </a:endParaRPr>
          </a:p>
          <a:p>
            <a:pPr algn="just"/>
            <a:endParaRPr lang="cs-CZ" altLang="cs-CZ" i="1" dirty="0">
              <a:solidFill>
                <a:srgbClr val="0000FF"/>
              </a:solidFill>
            </a:endParaRPr>
          </a:p>
        </p:txBody>
      </p:sp>
      <p:sp>
        <p:nvSpPr>
          <p:cNvPr id="48" name="Text Box 6"/>
          <p:cNvSpPr txBox="1">
            <a:spLocks noChangeArrowheads="1"/>
          </p:cNvSpPr>
          <p:nvPr/>
        </p:nvSpPr>
        <p:spPr bwMode="auto">
          <a:xfrm>
            <a:off x="238422" y="434150"/>
            <a:ext cx="38798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endParaRPr lang="en-GB" altLang="cs-CZ"/>
          </a:p>
          <a:p>
            <a:r>
              <a:rPr lang="en-GB" altLang="cs-CZ" b="1"/>
              <a:t>Artists view of LMXBs</a:t>
            </a:r>
          </a:p>
          <a:p>
            <a:r>
              <a:rPr lang="en-GB" altLang="cs-CZ"/>
              <a:t>“</a:t>
            </a:r>
            <a:r>
              <a:rPr lang="en-GB" altLang="cs-CZ" i="1"/>
              <a:t>as seen from a hypothetical planet</a:t>
            </a:r>
            <a:r>
              <a:rPr lang="en-GB" altLang="cs-CZ"/>
              <a:t>”</a:t>
            </a:r>
            <a:r>
              <a:rPr lang="en-GB" altLang="cs-CZ" b="1" u="sng">
                <a:solidFill>
                  <a:srgbClr val="0000FF"/>
                </a:solidFill>
              </a:rPr>
              <a:t> </a:t>
            </a:r>
            <a:endParaRPr lang="cs-CZ" altLang="cs-CZ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8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6096109" y="2889433"/>
            <a:ext cx="201393" cy="132668"/>
          </a:xfrm>
          <a:prstGeom prst="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2" name="Obrázek 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1985" y="2511768"/>
            <a:ext cx="3288447" cy="2861448"/>
          </a:xfrm>
          <a:prstGeom prst="rect">
            <a:avLst/>
          </a:prstGeom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983" y="2799800"/>
            <a:ext cx="4157413" cy="227187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5521" y="3087832"/>
            <a:ext cx="792088" cy="51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bdélník 15"/>
          <p:cNvSpPr/>
          <p:nvPr/>
        </p:nvSpPr>
        <p:spPr>
          <a:xfrm>
            <a:off x="995521" y="3087832"/>
            <a:ext cx="792088" cy="47611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2795721" y="3066073"/>
            <a:ext cx="1774525" cy="1200329"/>
          </a:xfrm>
          <a:prstGeom prst="rect">
            <a:avLst/>
          </a:prstGeom>
          <a:solidFill>
            <a:schemeClr val="tx1">
              <a:alpha val="55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sting</a:t>
            </a:r>
            <a:endParaRPr lang="cs-C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cs-CZ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Supr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a-dense</a:t>
            </a:r>
            <a:endParaRPr lang="cs-CZ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matter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2142" y="4329881"/>
            <a:ext cx="544515" cy="547279"/>
          </a:xfrm>
          <a:prstGeom prst="rect">
            <a:avLst/>
          </a:prstGeom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26836" y="5373847"/>
            <a:ext cx="1727076" cy="118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5373216"/>
            <a:ext cx="1636029" cy="11830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7983" y="5372173"/>
            <a:ext cx="1917794" cy="1184071"/>
          </a:xfrm>
          <a:prstGeom prst="rect">
            <a:avLst/>
          </a:prstGeom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55736" y="5372173"/>
            <a:ext cx="1904696" cy="1266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" name="Oval 18"/>
          <p:cNvSpPr>
            <a:spLocks noChangeArrowheads="1"/>
          </p:cNvSpPr>
          <p:nvPr/>
        </p:nvSpPr>
        <p:spPr bwMode="auto">
          <a:xfrm>
            <a:off x="7579911" y="5911938"/>
            <a:ext cx="865498" cy="827515"/>
          </a:xfrm>
          <a:prstGeom prst="ellipse">
            <a:avLst/>
          </a:prstGeom>
          <a:solidFill>
            <a:schemeClr val="accent1">
              <a:alpha val="14902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87029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Motivation fundamental theories vs. LMXBs spectra and timing</a:t>
            </a:r>
            <a:endParaRPr lang="cs-CZ" sz="24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69776" y="549750"/>
            <a:ext cx="84066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cs-CZ" sz="2000" dirty="0" smtClean="0">
                <a:solidFill>
                  <a:srgbClr val="0000FF"/>
                </a:solidFill>
              </a:rPr>
              <a:t>LMXBs provide a unique </a:t>
            </a:r>
            <a:r>
              <a:rPr lang="en-GB" altLang="cs-CZ" sz="2000" dirty="0">
                <a:solidFill>
                  <a:srgbClr val="0000FF"/>
                </a:solidFill>
              </a:rPr>
              <a:t>chance to probe effects in </a:t>
            </a:r>
            <a:r>
              <a:rPr lang="en-US" altLang="cs-CZ" sz="2000" dirty="0">
                <a:solidFill>
                  <a:srgbClr val="0000FF"/>
                </a:solidFill>
              </a:rPr>
              <a:t>the strong-gravity-field </a:t>
            </a:r>
            <a:r>
              <a:rPr lang="en-US" altLang="cs-CZ" sz="2000" dirty="0" smtClean="0">
                <a:solidFill>
                  <a:srgbClr val="0000FF"/>
                </a:solidFill>
              </a:rPr>
              <a:t>region. The </a:t>
            </a:r>
            <a:r>
              <a:rPr lang="en-US" altLang="cs-CZ" sz="2000" dirty="0">
                <a:solidFill>
                  <a:srgbClr val="0000FF"/>
                </a:solidFill>
              </a:rPr>
              <a:t>way how </a:t>
            </a:r>
            <a:r>
              <a:rPr lang="en-US" altLang="cs-CZ" sz="2000" dirty="0" smtClean="0">
                <a:solidFill>
                  <a:srgbClr val="0000FF"/>
                </a:solidFill>
              </a:rPr>
              <a:t>electromagnetic </a:t>
            </a:r>
            <a:r>
              <a:rPr lang="en-US" altLang="cs-CZ" sz="2000" dirty="0">
                <a:solidFill>
                  <a:srgbClr val="0000FF"/>
                </a:solidFill>
              </a:rPr>
              <a:t>radiation propagates in space, its time variability and shape of lines in its energetic spectrum are invaluable probes to physical behavior of the matter </a:t>
            </a:r>
            <a:r>
              <a:rPr lang="en-US" altLang="cs-CZ" sz="2000" dirty="0" smtClean="0">
                <a:solidFill>
                  <a:srgbClr val="0000FF"/>
                </a:solidFill>
              </a:rPr>
              <a:t>in strong </a:t>
            </a:r>
            <a:r>
              <a:rPr lang="en-US" altLang="cs-CZ" sz="2000" dirty="0">
                <a:solidFill>
                  <a:srgbClr val="0000FF"/>
                </a:solidFill>
              </a:rPr>
              <a:t>gravitational field. Similarly, a </a:t>
            </a:r>
            <a:r>
              <a:rPr lang="en-US" altLang="cs-CZ" sz="2000" dirty="0" smtClean="0">
                <a:solidFill>
                  <a:srgbClr val="0000FF"/>
                </a:solidFill>
              </a:rPr>
              <a:t>systematic </a:t>
            </a:r>
            <a:r>
              <a:rPr lang="en-US" altLang="cs-CZ" sz="2000" dirty="0">
                <a:solidFill>
                  <a:srgbClr val="0000FF"/>
                </a:solidFill>
              </a:rPr>
              <a:t>study of the properties </a:t>
            </a:r>
            <a:r>
              <a:rPr lang="en-US" altLang="cs-CZ" sz="2000" dirty="0" smtClean="0">
                <a:solidFill>
                  <a:srgbClr val="0000FF"/>
                </a:solidFill>
              </a:rPr>
              <a:t>of neutron </a:t>
            </a:r>
            <a:r>
              <a:rPr lang="en-US" altLang="cs-CZ" sz="2000" dirty="0">
                <a:solidFill>
                  <a:srgbClr val="0000FF"/>
                </a:solidFill>
              </a:rPr>
              <a:t>stars allows us to explore </a:t>
            </a:r>
            <a:r>
              <a:rPr lang="en-US" altLang="cs-CZ" sz="2000" dirty="0" err="1">
                <a:solidFill>
                  <a:srgbClr val="0000FF"/>
                </a:solidFill>
              </a:rPr>
              <a:t>supradense</a:t>
            </a:r>
            <a:r>
              <a:rPr lang="en-US" altLang="cs-CZ" sz="2000" dirty="0">
                <a:solidFill>
                  <a:srgbClr val="0000FF"/>
                </a:solidFill>
              </a:rPr>
              <a:t> </a:t>
            </a:r>
            <a:r>
              <a:rPr lang="en-US" altLang="cs-CZ" sz="2000" dirty="0" smtClean="0">
                <a:solidFill>
                  <a:srgbClr val="0000FF"/>
                </a:solidFill>
              </a:rPr>
              <a:t>matter.</a:t>
            </a:r>
            <a:endParaRPr lang="en-US" altLang="cs-CZ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ovéPole 29"/>
          <p:cNvSpPr txBox="1">
            <a:spLocks noChangeArrowheads="1"/>
          </p:cNvSpPr>
          <p:nvPr/>
        </p:nvSpPr>
        <p:spPr bwMode="auto">
          <a:xfrm>
            <a:off x="214313" y="556220"/>
            <a:ext cx="8572500" cy="52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HF QPOs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appears in X-ray fluxes of several LMXB sources.  Commonly to BH and NS they often behave in pairs. There is a large variety of ideas proposed to explain this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phenomenon. Most often, QPOs are related to orbital motion in strong gravity. </a:t>
            </a:r>
            <a:r>
              <a:rPr lang="en-US" sz="2000" dirty="0" smtClean="0">
                <a:latin typeface="Calibri" pitchFamily="34" charset="0"/>
              </a:rPr>
              <a:t>There is a belie</a:t>
            </a:r>
            <a:r>
              <a:rPr lang="cs-CZ" sz="2000" dirty="0" smtClean="0">
                <a:latin typeface="Calibri" pitchFamily="34" charset="0"/>
              </a:rPr>
              <a:t>f</a:t>
            </a:r>
            <a:r>
              <a:rPr lang="en-US" sz="2000" dirty="0" smtClean="0">
                <a:latin typeface="Calibri" pitchFamily="34" charset="0"/>
              </a:rPr>
              <a:t> that gravitational field and NS properties can be studied using QPO observations, e.g., using their frequency correlations.</a:t>
            </a:r>
            <a:endParaRPr lang="cs-CZ" sz="2000" i="1" dirty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endParaRPr lang="cs-CZ" sz="2000" b="1" i="1" dirty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endParaRPr lang="cs-CZ" sz="2000" b="1" i="1" dirty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endParaRPr lang="cs-CZ" sz="2000" b="1" i="1" dirty="0">
              <a:latin typeface="Calibri" pitchFamily="34" charset="0"/>
            </a:endParaRPr>
          </a:p>
          <a:p>
            <a:pPr algn="just"/>
            <a:endParaRPr lang="cs-CZ" sz="2000" b="1" i="1" dirty="0" smtClean="0">
              <a:latin typeface="Calibri" pitchFamily="34" charset="0"/>
            </a:endParaRPr>
          </a:p>
          <a:p>
            <a:pPr algn="just"/>
            <a:r>
              <a:rPr lang="en-US" sz="2000" i="1" dirty="0" smtClean="0">
                <a:latin typeface="Calibri" pitchFamily="34" charset="0"/>
              </a:rPr>
              <a:t>                            </a:t>
            </a:r>
          </a:p>
          <a:p>
            <a:pPr algn="just"/>
            <a:endParaRPr lang="en-US" sz="12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n-US" sz="20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n-US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n-US" sz="2100" i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72987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  <a:r>
              <a:rPr lang="cs-CZ" sz="24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Orbital motion and h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igh frequency </a:t>
            </a:r>
            <a:r>
              <a:rPr lang="cs-CZ" sz="2400" b="1" dirty="0" err="1" smtClean="0">
                <a:solidFill>
                  <a:srgbClr val="FF0000"/>
                </a:solidFill>
                <a:latin typeface="Calibri" pitchFamily="34" charset="0"/>
              </a:rPr>
              <a:t>QPOs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in NS LMXBs</a:t>
            </a:r>
            <a:endParaRPr lang="cs-CZ" sz="24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305" y="2460894"/>
            <a:ext cx="3528870" cy="215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" name="Obdélník 16"/>
          <p:cNvSpPr/>
          <p:nvPr/>
        </p:nvSpPr>
        <p:spPr>
          <a:xfrm>
            <a:off x="3059832" y="3511185"/>
            <a:ext cx="292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L</a:t>
            </a:r>
            <a:endParaRPr lang="cs-CZ" sz="2000" dirty="0">
              <a:solidFill>
                <a:schemeClr val="tx2"/>
              </a:solidFill>
            </a:endParaRPr>
          </a:p>
        </p:txBody>
      </p:sp>
      <p:sp>
        <p:nvSpPr>
          <p:cNvPr id="25" name="Obdélník 24"/>
          <p:cNvSpPr/>
          <p:nvPr/>
        </p:nvSpPr>
        <p:spPr>
          <a:xfrm rot="-5400000">
            <a:off x="7144693" y="3247010"/>
            <a:ext cx="21796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 smtClean="0"/>
              <a:t>Török et al., 20</a:t>
            </a:r>
            <a:r>
              <a:rPr lang="en-US" sz="1400" dirty="0" smtClean="0"/>
              <a:t>12, </a:t>
            </a:r>
            <a:r>
              <a:rPr lang="en-US" sz="1400" dirty="0" err="1" smtClean="0"/>
              <a:t>ApJ</a:t>
            </a:r>
            <a:endParaRPr lang="cs-CZ" sz="1400" dirty="0"/>
          </a:p>
        </p:txBody>
      </p:sp>
      <p:sp>
        <p:nvSpPr>
          <p:cNvPr id="38" name="Obdélník 37"/>
          <p:cNvSpPr/>
          <p:nvPr/>
        </p:nvSpPr>
        <p:spPr>
          <a:xfrm>
            <a:off x="3502144" y="3429000"/>
            <a:ext cx="349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U</a:t>
            </a:r>
            <a:endParaRPr lang="cs-CZ" sz="2000" dirty="0">
              <a:solidFill>
                <a:schemeClr val="tx2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251254" y="4571836"/>
            <a:ext cx="1141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i="1" dirty="0" smtClean="0">
                <a:latin typeface="Calibri" pitchFamily="34" charset="0"/>
              </a:rPr>
              <a:t>Frequency</a:t>
            </a:r>
            <a:endParaRPr lang="cs-CZ" i="1" dirty="0">
              <a:latin typeface="Calibri" pitchFamily="34" charset="0"/>
            </a:endParaRPr>
          </a:p>
        </p:txBody>
      </p:sp>
      <p:sp>
        <p:nvSpPr>
          <p:cNvPr id="40" name="Obdélník 39"/>
          <p:cNvSpPr/>
          <p:nvPr/>
        </p:nvSpPr>
        <p:spPr>
          <a:xfrm rot="16200000">
            <a:off x="306158" y="3173914"/>
            <a:ext cx="770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i="1" dirty="0" smtClean="0">
                <a:latin typeface="Calibri" pitchFamily="34" charset="0"/>
              </a:rPr>
              <a:t>Power</a:t>
            </a:r>
            <a:endParaRPr lang="cs-CZ" i="1" dirty="0">
              <a:latin typeface="Calibri" pitchFamily="34" charset="0"/>
            </a:endParaRPr>
          </a:p>
        </p:txBody>
      </p:sp>
      <p:sp>
        <p:nvSpPr>
          <p:cNvPr id="44" name="Obdélník 43"/>
          <p:cNvSpPr/>
          <p:nvPr/>
        </p:nvSpPr>
        <p:spPr>
          <a:xfrm>
            <a:off x="2976105" y="2555612"/>
            <a:ext cx="1019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HF </a:t>
            </a:r>
            <a:r>
              <a:rPr lang="cs-CZ" dirty="0" smtClean="0"/>
              <a:t>QPOS</a:t>
            </a:r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4099141" y="2312785"/>
            <a:ext cx="184827" cy="15985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bdélník 15"/>
          <p:cNvSpPr/>
          <p:nvPr/>
        </p:nvSpPr>
        <p:spPr>
          <a:xfrm rot="-5400000">
            <a:off x="2911021" y="3001747"/>
            <a:ext cx="26524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Van der Klis </a:t>
            </a:r>
            <a:r>
              <a:rPr lang="cs-CZ" sz="1600" dirty="0" smtClean="0"/>
              <a:t> et al</a:t>
            </a:r>
            <a:r>
              <a:rPr lang="cs-CZ" sz="1600" dirty="0" smtClean="0"/>
              <a:t>.</a:t>
            </a:r>
            <a:endParaRPr lang="cs-CZ" sz="16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2472" y="2460894"/>
            <a:ext cx="2640342" cy="2325930"/>
          </a:xfrm>
          <a:prstGeom prst="rect">
            <a:avLst/>
          </a:prstGeom>
        </p:spPr>
      </p:pic>
      <p:sp>
        <p:nvSpPr>
          <p:cNvPr id="20" name="Obdélník 19"/>
          <p:cNvSpPr/>
          <p:nvPr/>
        </p:nvSpPr>
        <p:spPr>
          <a:xfrm>
            <a:off x="5404228" y="2826563"/>
            <a:ext cx="175883" cy="8892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/>
          <p:cNvSpPr/>
          <p:nvPr/>
        </p:nvSpPr>
        <p:spPr>
          <a:xfrm rot="16200000">
            <a:off x="4989565" y="321623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baseline="-20000" dirty="0" err="1" smtClean="0">
                <a:solidFill>
                  <a:srgbClr val="FF0000"/>
                </a:solidFill>
              </a:rPr>
              <a:t>U</a:t>
            </a:r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en-US" dirty="0" smtClean="0">
                <a:solidFill>
                  <a:srgbClr val="FF0000"/>
                </a:solidFill>
              </a:rPr>
              <a:t>Hz]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6660232" y="4635884"/>
            <a:ext cx="531929" cy="2149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 22"/>
          <p:cNvSpPr/>
          <p:nvPr/>
        </p:nvSpPr>
        <p:spPr>
          <a:xfrm>
            <a:off x="6634595" y="4565591"/>
            <a:ext cx="74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US" baseline="-20000" dirty="0" err="1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[Hz]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73727" y="4941168"/>
            <a:ext cx="847023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cs-CZ" sz="2000" b="1" dirty="0">
                <a:solidFill>
                  <a:schemeClr val="tx2"/>
                </a:solidFill>
              </a:rPr>
              <a:t>Several models have been proposed</a:t>
            </a:r>
            <a:r>
              <a:rPr lang="en-US" altLang="cs-CZ" sz="2000" b="1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r>
              <a:rPr lang="en-US" sz="1400" i="1" dirty="0" smtClean="0">
                <a:latin typeface="Calibri" pitchFamily="34" charset="0"/>
              </a:rPr>
              <a:t>[e.g., </a:t>
            </a:r>
            <a:r>
              <a:rPr lang="cs-CZ" sz="1400" i="1" dirty="0" err="1">
                <a:latin typeface="Calibri" pitchFamily="34" charset="0"/>
              </a:rPr>
              <a:t>Alpar</a:t>
            </a:r>
            <a:r>
              <a:rPr lang="cs-CZ" sz="1400" i="1" dirty="0">
                <a:latin typeface="Calibri" pitchFamily="34" charset="0"/>
              </a:rPr>
              <a:t> &amp; </a:t>
            </a:r>
            <a:r>
              <a:rPr lang="cs-CZ" sz="1400" i="1" dirty="0" err="1">
                <a:latin typeface="Calibri" pitchFamily="34" charset="0"/>
              </a:rPr>
              <a:t>Shaham</a:t>
            </a:r>
            <a:r>
              <a:rPr lang="cs-CZ" sz="1400" i="1" dirty="0">
                <a:latin typeface="Calibri" pitchFamily="34" charset="0"/>
              </a:rPr>
              <a:t> (1985); </a:t>
            </a:r>
            <a:r>
              <a:rPr lang="cs-CZ" sz="1400" i="1" dirty="0" err="1">
                <a:latin typeface="Calibri" pitchFamily="34" charset="0"/>
              </a:rPr>
              <a:t>Lamb</a:t>
            </a:r>
            <a:r>
              <a:rPr lang="cs-CZ" sz="1400" i="1" dirty="0">
                <a:latin typeface="Calibri" pitchFamily="34" charset="0"/>
              </a:rPr>
              <a:t> et al. (1985); Stella et al. (1999); </a:t>
            </a:r>
            <a:r>
              <a:rPr lang="cs-CZ" sz="1400" i="1" dirty="0" err="1">
                <a:latin typeface="Calibri" pitchFamily="34" charset="0"/>
              </a:rPr>
              <a:t>Morsink</a:t>
            </a:r>
            <a:r>
              <a:rPr lang="cs-CZ" sz="1400" i="1" dirty="0">
                <a:latin typeface="Calibri" pitchFamily="34" charset="0"/>
              </a:rPr>
              <a:t> &amp; Stella (1999); Stella &amp; </a:t>
            </a:r>
            <a:r>
              <a:rPr lang="cs-CZ" sz="1400" i="1" dirty="0" err="1">
                <a:latin typeface="Calibri" pitchFamily="34" charset="0"/>
              </a:rPr>
              <a:t>Vietri</a:t>
            </a:r>
            <a:r>
              <a:rPr lang="cs-CZ" sz="1400" i="1" dirty="0">
                <a:latin typeface="Calibri" pitchFamily="34" charset="0"/>
              </a:rPr>
              <a:t> (2002); </a:t>
            </a:r>
            <a:r>
              <a:rPr lang="cs-CZ" sz="1400" i="1" dirty="0" err="1">
                <a:latin typeface="Calibri" pitchFamily="34" charset="0"/>
              </a:rPr>
              <a:t>Abramowicz</a:t>
            </a:r>
            <a:r>
              <a:rPr lang="cs-CZ" sz="1400" i="1" dirty="0">
                <a:latin typeface="Calibri" pitchFamily="34" charset="0"/>
              </a:rPr>
              <a:t> &amp; </a:t>
            </a:r>
            <a:r>
              <a:rPr lang="cs-CZ" sz="1400" i="1" dirty="0" err="1">
                <a:latin typeface="Calibri" pitchFamily="34" charset="0"/>
              </a:rPr>
              <a:t>Kluzniak</a:t>
            </a:r>
            <a:r>
              <a:rPr lang="cs-CZ" sz="1400" i="1" dirty="0">
                <a:latin typeface="Calibri" pitchFamily="34" charset="0"/>
              </a:rPr>
              <a:t> (2001); </a:t>
            </a:r>
            <a:r>
              <a:rPr lang="cs-CZ" sz="1400" i="1" dirty="0" err="1">
                <a:latin typeface="Calibri" pitchFamily="34" charset="0"/>
              </a:rPr>
              <a:t>Kluzniak</a:t>
            </a:r>
            <a:r>
              <a:rPr lang="cs-CZ" sz="1400" i="1" dirty="0">
                <a:latin typeface="Calibri" pitchFamily="34" charset="0"/>
              </a:rPr>
              <a:t> &amp; </a:t>
            </a:r>
            <a:r>
              <a:rPr lang="cs-CZ" sz="1400" i="1" dirty="0" err="1">
                <a:latin typeface="Calibri" pitchFamily="34" charset="0"/>
              </a:rPr>
              <a:t>Abramowicz</a:t>
            </a:r>
            <a:r>
              <a:rPr lang="cs-CZ" sz="1400" i="1" dirty="0">
                <a:latin typeface="Calibri" pitchFamily="34" charset="0"/>
              </a:rPr>
              <a:t> (2001); </a:t>
            </a:r>
            <a:r>
              <a:rPr lang="cs-CZ" sz="1400" i="1" dirty="0" err="1">
                <a:latin typeface="Calibri" pitchFamily="34" charset="0"/>
              </a:rPr>
              <a:t>Abramowicz</a:t>
            </a:r>
            <a:r>
              <a:rPr lang="cs-CZ" sz="1400" i="1" dirty="0">
                <a:latin typeface="Calibri" pitchFamily="34" charset="0"/>
              </a:rPr>
              <a:t> et al. (2003a,b); </a:t>
            </a:r>
            <a:r>
              <a:rPr lang="cs-CZ" sz="1400" i="1" dirty="0" err="1">
                <a:latin typeface="Calibri" pitchFamily="34" charset="0"/>
              </a:rPr>
              <a:t>Titarchuk</a:t>
            </a:r>
            <a:r>
              <a:rPr lang="cs-CZ" sz="1400" i="1" dirty="0">
                <a:latin typeface="Calibri" pitchFamily="34" charset="0"/>
              </a:rPr>
              <a:t> &amp; Kent (2002); </a:t>
            </a:r>
            <a:r>
              <a:rPr lang="cs-CZ" sz="1400" i="1" dirty="0" err="1">
                <a:latin typeface="Calibri" pitchFamily="34" charset="0"/>
              </a:rPr>
              <a:t>Titarchuk</a:t>
            </a:r>
            <a:r>
              <a:rPr lang="cs-CZ" sz="1400" i="1" dirty="0">
                <a:latin typeface="Calibri" pitchFamily="34" charset="0"/>
              </a:rPr>
              <a:t>  (2002)</a:t>
            </a:r>
            <a:r>
              <a:rPr lang="en-US" sz="1400" i="1" dirty="0">
                <a:latin typeface="Calibri" pitchFamily="34" charset="0"/>
              </a:rPr>
              <a:t>;</a:t>
            </a:r>
            <a:r>
              <a:rPr lang="cs-CZ" sz="1400" i="1" dirty="0">
                <a:latin typeface="Calibri" pitchFamily="34" charset="0"/>
              </a:rPr>
              <a:t> Kato (</a:t>
            </a:r>
            <a:r>
              <a:rPr lang="en-US" sz="1400" i="1" dirty="0">
                <a:latin typeface="Calibri" pitchFamily="34" charset="0"/>
              </a:rPr>
              <a:t>1998, 2001, </a:t>
            </a:r>
            <a:r>
              <a:rPr lang="cs-CZ" sz="1400" i="1" dirty="0">
                <a:latin typeface="Calibri" pitchFamily="34" charset="0"/>
              </a:rPr>
              <a:t>2007, 2008, 2009a,b); </a:t>
            </a:r>
            <a:r>
              <a:rPr lang="cs-CZ" sz="1400" i="1" dirty="0" err="1">
                <a:latin typeface="Calibri" pitchFamily="34" charset="0"/>
              </a:rPr>
              <a:t>Meheut</a:t>
            </a:r>
            <a:r>
              <a:rPr lang="cs-CZ" sz="1400" i="1" dirty="0">
                <a:latin typeface="Calibri" pitchFamily="34" charset="0"/>
              </a:rPr>
              <a:t> &amp; </a:t>
            </a:r>
            <a:r>
              <a:rPr lang="cs-CZ" sz="1400" i="1" dirty="0" err="1">
                <a:latin typeface="Calibri" pitchFamily="34" charset="0"/>
              </a:rPr>
              <a:t>Tagger</a:t>
            </a:r>
            <a:r>
              <a:rPr lang="cs-CZ" sz="1400" i="1" dirty="0">
                <a:latin typeface="Calibri" pitchFamily="34" charset="0"/>
              </a:rPr>
              <a:t> (2009); Miller </a:t>
            </a:r>
            <a:r>
              <a:rPr lang="cs-CZ" sz="1400" i="1" dirty="0" err="1">
                <a:latin typeface="Calibri" pitchFamily="34" charset="0"/>
              </a:rPr>
              <a:t>at</a:t>
            </a:r>
            <a:r>
              <a:rPr lang="cs-CZ" sz="1400" i="1" dirty="0">
                <a:latin typeface="Calibri" pitchFamily="34" charset="0"/>
              </a:rPr>
              <a:t> al. (1998a); </a:t>
            </a:r>
            <a:r>
              <a:rPr lang="cs-CZ" sz="1400" i="1" dirty="0" err="1">
                <a:latin typeface="Calibri" pitchFamily="34" charset="0"/>
              </a:rPr>
              <a:t>Psaltis</a:t>
            </a:r>
            <a:r>
              <a:rPr lang="cs-CZ" sz="1400" i="1" dirty="0">
                <a:latin typeface="Calibri" pitchFamily="34" charset="0"/>
              </a:rPr>
              <a:t> et al. (1999); </a:t>
            </a:r>
            <a:r>
              <a:rPr lang="cs-CZ" sz="1400" i="1" dirty="0" err="1">
                <a:latin typeface="Calibri" pitchFamily="34" charset="0"/>
              </a:rPr>
              <a:t>Lamb</a:t>
            </a:r>
            <a:r>
              <a:rPr lang="cs-CZ" sz="1400" i="1" dirty="0">
                <a:latin typeface="Calibri" pitchFamily="34" charset="0"/>
              </a:rPr>
              <a:t> &amp; </a:t>
            </a:r>
            <a:r>
              <a:rPr lang="cs-CZ" sz="1400" i="1" dirty="0" err="1">
                <a:latin typeface="Calibri" pitchFamily="34" charset="0"/>
              </a:rPr>
              <a:t>Coleman</a:t>
            </a:r>
            <a:r>
              <a:rPr lang="cs-CZ" sz="1400" i="1" dirty="0">
                <a:latin typeface="Calibri" pitchFamily="34" charset="0"/>
              </a:rPr>
              <a:t> (2001, 2003); </a:t>
            </a:r>
            <a:r>
              <a:rPr lang="cs-CZ" sz="1400" i="1" dirty="0" err="1">
                <a:latin typeface="Calibri" pitchFamily="34" charset="0"/>
              </a:rPr>
              <a:t>Kluzniak</a:t>
            </a:r>
            <a:r>
              <a:rPr lang="cs-CZ" sz="1400" i="1" dirty="0">
                <a:latin typeface="Calibri" pitchFamily="34" charset="0"/>
              </a:rPr>
              <a:t> et al. (2004); </a:t>
            </a:r>
            <a:r>
              <a:rPr lang="en-US" sz="1400" i="1" dirty="0" err="1">
                <a:latin typeface="Calibri" pitchFamily="34" charset="0"/>
              </a:rPr>
              <a:t>Abramowicz</a:t>
            </a:r>
            <a:r>
              <a:rPr lang="en-US" sz="1400" i="1" dirty="0">
                <a:latin typeface="Calibri" pitchFamily="34" charset="0"/>
              </a:rPr>
              <a:t> et al. (2005a,b), </a:t>
            </a:r>
            <a:r>
              <a:rPr lang="cs-CZ" sz="1400" i="1" dirty="0" err="1">
                <a:latin typeface="Calibri" pitchFamily="34" charset="0"/>
              </a:rPr>
              <a:t>Petri</a:t>
            </a:r>
            <a:r>
              <a:rPr lang="cs-CZ" sz="1400" i="1" dirty="0">
                <a:latin typeface="Calibri" pitchFamily="34" charset="0"/>
              </a:rPr>
              <a:t> (2005a,b,c); Miller (2006); Stuchlík et al. (200</a:t>
            </a:r>
            <a:r>
              <a:rPr lang="en-US" sz="1400" i="1" dirty="0">
                <a:latin typeface="Calibri" pitchFamily="34" charset="0"/>
              </a:rPr>
              <a:t>7</a:t>
            </a:r>
            <a:r>
              <a:rPr lang="cs-CZ" sz="1400" i="1" dirty="0">
                <a:latin typeface="Calibri" pitchFamily="34" charset="0"/>
              </a:rPr>
              <a:t>);</a:t>
            </a:r>
            <a:r>
              <a:rPr lang="en-US" sz="1400" i="1" dirty="0">
                <a:latin typeface="Calibri" pitchFamily="34" charset="0"/>
              </a:rPr>
              <a:t> </a:t>
            </a:r>
            <a:r>
              <a:rPr lang="cs-CZ" sz="1400" i="1" dirty="0" err="1">
                <a:latin typeface="Calibri" pitchFamily="34" charset="0"/>
              </a:rPr>
              <a:t>Kluzniak</a:t>
            </a:r>
            <a:r>
              <a:rPr lang="cs-CZ" sz="1400" i="1" dirty="0">
                <a:latin typeface="Calibri" pitchFamily="34" charset="0"/>
              </a:rPr>
              <a:t> (2008); Stuchlík et al. (2008);</a:t>
            </a:r>
            <a:r>
              <a:rPr lang="en-US" sz="1400" i="1" dirty="0">
                <a:latin typeface="Calibri" pitchFamily="34" charset="0"/>
              </a:rPr>
              <a:t> </a:t>
            </a:r>
            <a:r>
              <a:rPr lang="cs-CZ" sz="1400" i="1" dirty="0" err="1">
                <a:latin typeface="Calibri" pitchFamily="34" charset="0"/>
              </a:rPr>
              <a:t>Mukhopadhyay</a:t>
            </a:r>
            <a:r>
              <a:rPr lang="cs-CZ" sz="1400" i="1" dirty="0">
                <a:latin typeface="Calibri" pitchFamily="34" charset="0"/>
              </a:rPr>
              <a:t> (2009); </a:t>
            </a:r>
            <a:r>
              <a:rPr lang="cs-CZ" sz="1400" i="1" dirty="0" err="1">
                <a:latin typeface="Calibri" pitchFamily="34" charset="0"/>
              </a:rPr>
              <a:t>Aschenbach</a:t>
            </a:r>
            <a:r>
              <a:rPr lang="cs-CZ" sz="1400" i="1" dirty="0">
                <a:latin typeface="Calibri" pitchFamily="34" charset="0"/>
              </a:rPr>
              <a:t> 2004, </a:t>
            </a:r>
            <a:r>
              <a:rPr lang="cs-CZ" sz="1400" i="1" dirty="0" err="1">
                <a:latin typeface="Calibri" pitchFamily="34" charset="0"/>
              </a:rPr>
              <a:t>Zhang</a:t>
            </a:r>
            <a:r>
              <a:rPr lang="cs-CZ" sz="1400" i="1" dirty="0">
                <a:latin typeface="Calibri" pitchFamily="34" charset="0"/>
              </a:rPr>
              <a:t> (2005); </a:t>
            </a:r>
            <a:r>
              <a:rPr lang="cs-CZ" sz="1400" i="1" dirty="0" err="1">
                <a:latin typeface="Calibri" pitchFamily="34" charset="0"/>
              </a:rPr>
              <a:t>Zhang</a:t>
            </a:r>
            <a:r>
              <a:rPr lang="cs-CZ" sz="1400" i="1" dirty="0">
                <a:latin typeface="Calibri" pitchFamily="34" charset="0"/>
              </a:rPr>
              <a:t> et al. (2007a,b); </a:t>
            </a:r>
            <a:r>
              <a:rPr lang="cs-CZ" sz="1400" i="1" dirty="0" err="1">
                <a:latin typeface="Calibri" pitchFamily="34" charset="0"/>
              </a:rPr>
              <a:t>Rezzolla</a:t>
            </a:r>
            <a:r>
              <a:rPr lang="cs-CZ" sz="1400" i="1" dirty="0">
                <a:latin typeface="Calibri" pitchFamily="34" charset="0"/>
              </a:rPr>
              <a:t> et al. (2003); </a:t>
            </a:r>
            <a:r>
              <a:rPr lang="cs-CZ" sz="1400" i="1" dirty="0" err="1">
                <a:latin typeface="Calibri" pitchFamily="34" charset="0"/>
              </a:rPr>
              <a:t>Rezzolla</a:t>
            </a:r>
            <a:r>
              <a:rPr lang="cs-CZ" sz="1400" i="1" dirty="0">
                <a:latin typeface="Calibri" pitchFamily="34" charset="0"/>
              </a:rPr>
              <a:t> (2004); </a:t>
            </a:r>
            <a:r>
              <a:rPr lang="cs-CZ" sz="1400" i="1" dirty="0" err="1">
                <a:latin typeface="Calibri" pitchFamily="34" charset="0"/>
              </a:rPr>
              <a:t>Schnittman</a:t>
            </a:r>
            <a:r>
              <a:rPr lang="cs-CZ" sz="1400" i="1" dirty="0">
                <a:latin typeface="Calibri" pitchFamily="34" charset="0"/>
              </a:rPr>
              <a:t> &amp; </a:t>
            </a:r>
            <a:r>
              <a:rPr lang="cs-CZ" sz="1400" i="1" dirty="0" err="1">
                <a:latin typeface="Calibri" pitchFamily="34" charset="0"/>
              </a:rPr>
              <a:t>Rezzolla</a:t>
            </a:r>
            <a:r>
              <a:rPr lang="cs-CZ" sz="1400" i="1" dirty="0">
                <a:latin typeface="Calibri" pitchFamily="34" charset="0"/>
              </a:rPr>
              <a:t> (2006); </a:t>
            </a:r>
            <a:r>
              <a:rPr lang="cs-CZ" sz="1400" i="1" dirty="0" err="1">
                <a:latin typeface="Calibri" pitchFamily="34" charset="0"/>
              </a:rPr>
              <a:t>Blaes</a:t>
            </a:r>
            <a:r>
              <a:rPr lang="cs-CZ" sz="1400" i="1" dirty="0">
                <a:latin typeface="Calibri" pitchFamily="34" charset="0"/>
              </a:rPr>
              <a:t> et al. (2007); </a:t>
            </a:r>
            <a:r>
              <a:rPr lang="cs-CZ" sz="1400" i="1" dirty="0" err="1">
                <a:latin typeface="Calibri" pitchFamily="34" charset="0"/>
              </a:rPr>
              <a:t>Horak</a:t>
            </a:r>
            <a:r>
              <a:rPr lang="cs-CZ" sz="1400" i="1" dirty="0">
                <a:latin typeface="Calibri" pitchFamily="34" charset="0"/>
              </a:rPr>
              <a:t> (2008); </a:t>
            </a:r>
            <a:r>
              <a:rPr lang="cs-CZ" sz="1400" i="1" dirty="0" err="1">
                <a:latin typeface="Calibri" pitchFamily="34" charset="0"/>
              </a:rPr>
              <a:t>Horak</a:t>
            </a:r>
            <a:r>
              <a:rPr lang="cs-CZ" sz="1400" i="1" dirty="0">
                <a:latin typeface="Calibri" pitchFamily="34" charset="0"/>
              </a:rPr>
              <a:t> et al. (2009</a:t>
            </a:r>
            <a:r>
              <a:rPr lang="en-US" sz="1400" i="1" dirty="0">
                <a:latin typeface="Calibri" pitchFamily="34" charset="0"/>
              </a:rPr>
              <a:t>);</a:t>
            </a:r>
            <a:r>
              <a:rPr lang="cs-CZ" sz="1400" i="1" dirty="0">
                <a:latin typeface="Calibri" pitchFamily="34" charset="0"/>
              </a:rPr>
              <a:t> </a:t>
            </a:r>
            <a:r>
              <a:rPr lang="cs-CZ" sz="1400" i="1" dirty="0" err="1">
                <a:latin typeface="Calibri" pitchFamily="34" charset="0"/>
              </a:rPr>
              <a:t>Cadez</a:t>
            </a:r>
            <a:r>
              <a:rPr lang="cs-CZ" sz="1400" i="1" dirty="0">
                <a:latin typeface="Calibri" pitchFamily="34" charset="0"/>
              </a:rPr>
              <a:t> et al. (2008); </a:t>
            </a:r>
            <a:r>
              <a:rPr lang="en-US" sz="1400" i="1" dirty="0" smtClean="0">
                <a:latin typeface="Calibri" pitchFamily="34" charset="0"/>
              </a:rPr>
              <a:t>….. ]</a:t>
            </a:r>
            <a:endParaRPr lang="cs-CZ" sz="1400" i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7247" y="3356993"/>
            <a:ext cx="848586" cy="914196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softEdge rad="0"/>
          </a:effectLst>
        </p:spPr>
      </p:pic>
      <p:sp>
        <p:nvSpPr>
          <p:cNvPr id="14" name="Obdélník 13"/>
          <p:cNvSpPr/>
          <p:nvPr/>
        </p:nvSpPr>
        <p:spPr>
          <a:xfrm>
            <a:off x="1331640" y="3356993"/>
            <a:ext cx="919614" cy="9141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2938464" y="3354857"/>
            <a:ext cx="919614" cy="9141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5815604" y="2491234"/>
            <a:ext cx="1607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NS correlations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836712"/>
            <a:ext cx="2558731" cy="608599"/>
          </a:xfrm>
          <a:prstGeom prst="rect">
            <a:avLst/>
          </a:prstGeom>
        </p:spPr>
      </p:pic>
      <p:sp>
        <p:nvSpPr>
          <p:cNvPr id="10" name="Zaoblený obdélník 9"/>
          <p:cNvSpPr/>
          <p:nvPr/>
        </p:nvSpPr>
        <p:spPr>
          <a:xfrm>
            <a:off x="4300010" y="1844824"/>
            <a:ext cx="258837" cy="19442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aoblený obdélník 12"/>
          <p:cNvSpPr/>
          <p:nvPr/>
        </p:nvSpPr>
        <p:spPr>
          <a:xfrm>
            <a:off x="8694855" y="1768804"/>
            <a:ext cx="258837" cy="19442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 rot="-5400000">
            <a:off x="7345328" y="4305313"/>
            <a:ext cx="21796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/>
              <a:t>Török et al., 20</a:t>
            </a:r>
            <a:r>
              <a:rPr lang="en-US" sz="1600" dirty="0" smtClean="0"/>
              <a:t>12, </a:t>
            </a:r>
            <a:r>
              <a:rPr lang="en-US" sz="1600" dirty="0" err="1" smtClean="0"/>
              <a:t>ApJ</a:t>
            </a:r>
            <a:endParaRPr lang="cs-CZ" sz="1600" dirty="0"/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2736676"/>
            <a:ext cx="6467475" cy="4076700"/>
          </a:xfrm>
          <a:prstGeom prst="rect">
            <a:avLst/>
          </a:prstGeom>
        </p:spPr>
      </p:pic>
      <p:sp>
        <p:nvSpPr>
          <p:cNvPr id="23" name="Obdélník 22"/>
          <p:cNvSpPr/>
          <p:nvPr/>
        </p:nvSpPr>
        <p:spPr>
          <a:xfrm>
            <a:off x="334960" y="2780831"/>
            <a:ext cx="1644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Parameters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(Kerr approx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.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323528" y="4653136"/>
            <a:ext cx="1523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Fits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(4U 1636-53):</a:t>
            </a:r>
            <a:endParaRPr lang="cs-CZ" dirty="0">
              <a:solidFill>
                <a:schemeClr val="tx2"/>
              </a:solidFill>
            </a:endParaRPr>
          </a:p>
        </p:txBody>
      </p:sp>
      <p:pic>
        <p:nvPicPr>
          <p:cNvPr id="25" name="Obrázek 24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8462" y="1403008"/>
            <a:ext cx="2541765" cy="1296144"/>
          </a:xfrm>
          <a:prstGeom prst="rect">
            <a:avLst/>
          </a:prstGeom>
        </p:spPr>
      </p:pic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6465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. Orbital models of HF QPOs and NS parameters </a:t>
            </a:r>
            <a:endParaRPr lang="cs-CZ" sz="24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323528" y="764704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Models: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5535895" y="1447941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RP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6957767" y="1974767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TD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5535536" y="2875375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TD</a:t>
            </a:r>
            <a:endParaRPr lang="cs-CZ" dirty="0"/>
          </a:p>
        </p:txBody>
      </p:sp>
      <p:sp>
        <p:nvSpPr>
          <p:cNvPr id="32" name="Obdélník 31"/>
          <p:cNvSpPr/>
          <p:nvPr/>
        </p:nvSpPr>
        <p:spPr>
          <a:xfrm>
            <a:off x="2331296" y="4837657"/>
            <a:ext cx="411280" cy="391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/>
          <p:cNvSpPr/>
          <p:nvPr/>
        </p:nvSpPr>
        <p:spPr>
          <a:xfrm>
            <a:off x="5292080" y="4837657"/>
            <a:ext cx="483288" cy="391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Obdélník 34"/>
          <p:cNvSpPr/>
          <p:nvPr/>
        </p:nvSpPr>
        <p:spPr>
          <a:xfrm>
            <a:off x="5535536" y="4817939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TD</a:t>
            </a:r>
            <a:endParaRPr lang="cs-CZ" dirty="0"/>
          </a:p>
        </p:txBody>
      </p:sp>
      <p:sp>
        <p:nvSpPr>
          <p:cNvPr id="36" name="Obdélník 35"/>
          <p:cNvSpPr/>
          <p:nvPr/>
        </p:nvSpPr>
        <p:spPr>
          <a:xfrm>
            <a:off x="2339752" y="4815440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RP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259632" y="785106"/>
            <a:ext cx="40044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cs-CZ" i="1" dirty="0" smtClean="0"/>
              <a:t>Most </a:t>
            </a:r>
            <a:r>
              <a:rPr lang="en-US" altLang="cs-CZ" i="1" dirty="0"/>
              <a:t>of </a:t>
            </a:r>
            <a:r>
              <a:rPr lang="en-US" altLang="cs-CZ" i="1" dirty="0" smtClean="0"/>
              <a:t>the models </a:t>
            </a:r>
            <a:r>
              <a:rPr lang="en-US" altLang="cs-CZ" i="1" dirty="0"/>
              <a:t>relate QPOs to the </a:t>
            </a:r>
            <a:r>
              <a:rPr lang="en-US" altLang="cs-CZ" i="1" dirty="0" smtClean="0"/>
              <a:t>orbital motion. </a:t>
            </a:r>
            <a:r>
              <a:rPr lang="en-US" altLang="cs-CZ" dirty="0">
                <a:solidFill>
                  <a:srgbClr val="0000FF"/>
                </a:solidFill>
              </a:rPr>
              <a:t>For instance</a:t>
            </a:r>
            <a:r>
              <a:rPr lang="en-US" altLang="cs-CZ" dirty="0">
                <a:solidFill>
                  <a:srgbClr val="0000FF"/>
                </a:solidFill>
              </a:rPr>
              <a:t>, “blob” models (Stella et al., </a:t>
            </a:r>
            <a:r>
              <a:rPr lang="en-US" altLang="cs-CZ" dirty="0" err="1">
                <a:solidFill>
                  <a:srgbClr val="0000FF"/>
                </a:solidFill>
              </a:rPr>
              <a:t>Cadez</a:t>
            </a:r>
            <a:r>
              <a:rPr lang="en-US" altLang="cs-CZ" dirty="0">
                <a:solidFill>
                  <a:srgbClr val="0000FF"/>
                </a:solidFill>
              </a:rPr>
              <a:t> et al</a:t>
            </a:r>
            <a:r>
              <a:rPr lang="en-US" altLang="cs-CZ" dirty="0" smtClean="0">
                <a:solidFill>
                  <a:srgbClr val="0000FF"/>
                </a:solidFill>
              </a:rPr>
              <a:t>.,…).</a:t>
            </a:r>
          </a:p>
          <a:p>
            <a:pPr algn="just"/>
            <a:endParaRPr lang="en-US" sz="400" b="1" dirty="0" smtClean="0"/>
          </a:p>
          <a:p>
            <a:pPr algn="just"/>
            <a:r>
              <a:rPr lang="en-US" b="1" dirty="0" smtClean="0"/>
              <a:t>It is possible to compare the model and data (here atoll source 4U 1636-53). </a:t>
            </a:r>
            <a:endParaRPr lang="cs-CZ" b="1" dirty="0" smtClean="0"/>
          </a:p>
          <a:p>
            <a:pPr algn="just"/>
            <a:r>
              <a:rPr lang="cs-CZ" dirty="0" smtClean="0"/>
              <a:t>-</a:t>
            </a:r>
            <a:r>
              <a:rPr lang="en-US" dirty="0" smtClean="0"/>
              <a:t>&gt;</a:t>
            </a:r>
            <a:r>
              <a:rPr lang="cs-CZ" dirty="0" smtClean="0"/>
              <a:t> </a:t>
            </a:r>
            <a:r>
              <a:rPr lang="cs-CZ" dirty="0" err="1" smtClean="0"/>
              <a:t>preferred</a:t>
            </a:r>
            <a:r>
              <a:rPr lang="cs-CZ" dirty="0" smtClean="0"/>
              <a:t> </a:t>
            </a:r>
            <a:r>
              <a:rPr lang="cs-CZ" dirty="0" err="1" smtClean="0"/>
              <a:t>mass</a:t>
            </a:r>
            <a:r>
              <a:rPr lang="cs-CZ" dirty="0" smtClean="0"/>
              <a:t>-spin relations.</a:t>
            </a:r>
            <a:endParaRPr lang="cs-CZ" dirty="0"/>
          </a:p>
        </p:txBody>
      </p:sp>
      <p:sp>
        <p:nvSpPr>
          <p:cNvPr id="37" name="Obdélník 36"/>
          <p:cNvSpPr/>
          <p:nvPr/>
        </p:nvSpPr>
        <p:spPr>
          <a:xfrm>
            <a:off x="2348896" y="2852936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RP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3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735" y="4733165"/>
            <a:ext cx="6500093" cy="2058196"/>
          </a:xfrm>
          <a:prstGeom prst="rect">
            <a:avLst/>
          </a:prstGeom>
        </p:spPr>
      </p:pic>
      <p:sp>
        <p:nvSpPr>
          <p:cNvPr id="24" name="Zaoblený obdélník 23"/>
          <p:cNvSpPr/>
          <p:nvPr/>
        </p:nvSpPr>
        <p:spPr>
          <a:xfrm>
            <a:off x="1597061" y="4624763"/>
            <a:ext cx="6863371" cy="216659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Zaoblený obdélník 33"/>
          <p:cNvSpPr/>
          <p:nvPr/>
        </p:nvSpPr>
        <p:spPr>
          <a:xfrm>
            <a:off x="2699792" y="4777163"/>
            <a:ext cx="4824536" cy="630706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5" name="Obrázek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5" y="3169341"/>
            <a:ext cx="1944216" cy="1734436"/>
          </a:xfrm>
          <a:prstGeom prst="rect">
            <a:avLst/>
          </a:prstGeom>
        </p:spPr>
      </p:pic>
      <p:sp>
        <p:nvSpPr>
          <p:cNvPr id="37" name="Obdélník 36"/>
          <p:cNvSpPr/>
          <p:nvPr/>
        </p:nvSpPr>
        <p:spPr>
          <a:xfrm>
            <a:off x="5344454" y="3073992"/>
            <a:ext cx="105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Sly 4 EOS</a:t>
            </a:r>
            <a:endParaRPr lang="cs-CZ" dirty="0"/>
          </a:p>
        </p:txBody>
      </p:sp>
      <p:sp>
        <p:nvSpPr>
          <p:cNvPr id="38" name="Obdélník 37"/>
          <p:cNvSpPr/>
          <p:nvPr/>
        </p:nvSpPr>
        <p:spPr>
          <a:xfrm>
            <a:off x="2660390" y="2855590"/>
            <a:ext cx="212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QPOs, H-T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geometry</a:t>
            </a:r>
            <a:endParaRPr lang="cs-CZ" dirty="0"/>
          </a:p>
        </p:txBody>
      </p:sp>
      <p:pic>
        <p:nvPicPr>
          <p:cNvPr id="39" name="Obrázek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3781" y="3457373"/>
            <a:ext cx="2070829" cy="1843835"/>
          </a:xfrm>
          <a:prstGeom prst="rect">
            <a:avLst/>
          </a:prstGeom>
        </p:spPr>
      </p:pic>
      <p:sp>
        <p:nvSpPr>
          <p:cNvPr id="40" name="Obousměrná vodorovná šipka 39"/>
          <p:cNvSpPr/>
          <p:nvPr/>
        </p:nvSpPr>
        <p:spPr>
          <a:xfrm>
            <a:off x="4589132" y="3745405"/>
            <a:ext cx="574118" cy="190481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délník 14"/>
          <p:cNvSpPr/>
          <p:nvPr/>
        </p:nvSpPr>
        <p:spPr>
          <a:xfrm>
            <a:off x="334960" y="2780831"/>
            <a:ext cx="1644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Parameters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(H-T approx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.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23528" y="4653136"/>
            <a:ext cx="1523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Fits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(4U 1636-53):</a:t>
            </a: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323528" y="764704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Models: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1259632" y="785106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cs-CZ" dirty="0" smtClean="0">
                <a:solidFill>
                  <a:srgbClr val="0000FF"/>
                </a:solidFill>
              </a:rPr>
              <a:t>Blob </a:t>
            </a:r>
            <a:r>
              <a:rPr lang="en-US" altLang="cs-CZ" dirty="0">
                <a:solidFill>
                  <a:srgbClr val="0000FF"/>
                </a:solidFill>
              </a:rPr>
              <a:t>models (Stella et al., </a:t>
            </a:r>
            <a:r>
              <a:rPr lang="en-US" altLang="cs-CZ" dirty="0" err="1">
                <a:solidFill>
                  <a:srgbClr val="0000FF"/>
                </a:solidFill>
              </a:rPr>
              <a:t>Cadez</a:t>
            </a:r>
            <a:r>
              <a:rPr lang="en-US" altLang="cs-CZ" dirty="0">
                <a:solidFill>
                  <a:srgbClr val="0000FF"/>
                </a:solidFill>
              </a:rPr>
              <a:t> et al</a:t>
            </a:r>
            <a:r>
              <a:rPr lang="en-US" altLang="cs-CZ" dirty="0" smtClean="0">
                <a:solidFill>
                  <a:srgbClr val="0000FF"/>
                </a:solidFill>
              </a:rPr>
              <a:t>.,…).</a:t>
            </a:r>
          </a:p>
          <a:p>
            <a:pPr algn="just"/>
            <a:endParaRPr lang="en-US" altLang="cs-CZ" sz="800" dirty="0" smtClean="0">
              <a:solidFill>
                <a:srgbClr val="0000FF"/>
              </a:solidFill>
            </a:endParaRPr>
          </a:p>
          <a:p>
            <a:pPr algn="just"/>
            <a:r>
              <a:rPr lang="en-US" b="1" dirty="0"/>
              <a:t>In order to include effects of NS </a:t>
            </a:r>
            <a:r>
              <a:rPr lang="en-US" b="1" dirty="0" err="1"/>
              <a:t>oblateness</a:t>
            </a:r>
            <a:r>
              <a:rPr lang="en-US" b="1" dirty="0"/>
              <a:t> one has to consider </a:t>
            </a:r>
            <a:r>
              <a:rPr lang="en-US" b="1" dirty="0" smtClean="0"/>
              <a:t>predictions </a:t>
            </a:r>
            <a:r>
              <a:rPr lang="en-US" b="1" dirty="0"/>
              <a:t>of QPO models assuming </a:t>
            </a:r>
            <a:r>
              <a:rPr lang="en-US" b="1" dirty="0" err="1"/>
              <a:t>Hartle</a:t>
            </a:r>
            <a:r>
              <a:rPr lang="en-US" b="1" dirty="0"/>
              <a:t>-Thorne </a:t>
            </a:r>
            <a:r>
              <a:rPr lang="en-US" b="1" dirty="0" err="1"/>
              <a:t>spacetime</a:t>
            </a:r>
            <a:r>
              <a:rPr lang="en-US" b="1" dirty="0"/>
              <a:t> as well as requirements following from concrete NS equation of state. </a:t>
            </a:r>
            <a:endParaRPr lang="cs-CZ" b="1" dirty="0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6465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. Orbital models of HF QPOs and NS parameters </a:t>
            </a:r>
            <a:endParaRPr lang="cs-CZ" sz="24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99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Obrázek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547" y="4757228"/>
            <a:ext cx="6519861" cy="2071687"/>
          </a:xfrm>
          <a:prstGeom prst="rect">
            <a:avLst/>
          </a:prstGeom>
        </p:spPr>
      </p:pic>
      <p:pic>
        <p:nvPicPr>
          <p:cNvPr id="36" name="Obrázek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690" y="2492896"/>
            <a:ext cx="6438710" cy="2230403"/>
          </a:xfrm>
          <a:prstGeom prst="rect">
            <a:avLst/>
          </a:prstGeom>
        </p:spPr>
      </p:pic>
      <p:sp>
        <p:nvSpPr>
          <p:cNvPr id="53" name="Ovál 52"/>
          <p:cNvSpPr/>
          <p:nvPr/>
        </p:nvSpPr>
        <p:spPr>
          <a:xfrm>
            <a:off x="6876256" y="4005064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6" name="Ovál 55"/>
          <p:cNvSpPr/>
          <p:nvPr/>
        </p:nvSpPr>
        <p:spPr>
          <a:xfrm>
            <a:off x="3995936" y="3100252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7" name="Obdélník 56"/>
          <p:cNvSpPr/>
          <p:nvPr/>
        </p:nvSpPr>
        <p:spPr>
          <a:xfrm>
            <a:off x="2331296" y="4825122"/>
            <a:ext cx="411280" cy="391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8" name="Obdélník 57"/>
          <p:cNvSpPr/>
          <p:nvPr/>
        </p:nvSpPr>
        <p:spPr>
          <a:xfrm>
            <a:off x="5292080" y="4837657"/>
            <a:ext cx="483288" cy="391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Obdélník 58"/>
          <p:cNvSpPr/>
          <p:nvPr/>
        </p:nvSpPr>
        <p:spPr>
          <a:xfrm>
            <a:off x="5535536" y="4817939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TD</a:t>
            </a:r>
            <a:endParaRPr lang="cs-CZ" dirty="0"/>
          </a:p>
        </p:txBody>
      </p:sp>
      <p:sp>
        <p:nvSpPr>
          <p:cNvPr id="60" name="Obdélník 59"/>
          <p:cNvSpPr/>
          <p:nvPr/>
        </p:nvSpPr>
        <p:spPr>
          <a:xfrm>
            <a:off x="2339752" y="4815440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RP</a:t>
            </a:r>
            <a:endParaRPr lang="cs-CZ" dirty="0"/>
          </a:p>
        </p:txBody>
      </p:sp>
      <p:sp>
        <p:nvSpPr>
          <p:cNvPr id="61" name="Obdélník 60"/>
          <p:cNvSpPr/>
          <p:nvPr/>
        </p:nvSpPr>
        <p:spPr>
          <a:xfrm>
            <a:off x="7452320" y="2706202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TD</a:t>
            </a:r>
            <a:endParaRPr lang="cs-CZ" dirty="0"/>
          </a:p>
        </p:txBody>
      </p:sp>
      <p:sp>
        <p:nvSpPr>
          <p:cNvPr id="62" name="Obdélník 61"/>
          <p:cNvSpPr/>
          <p:nvPr/>
        </p:nvSpPr>
        <p:spPr>
          <a:xfrm>
            <a:off x="4581424" y="2683763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RP</a:t>
            </a:r>
            <a:endParaRPr lang="cs-CZ" dirty="0"/>
          </a:p>
        </p:txBody>
      </p:sp>
      <p:sp>
        <p:nvSpPr>
          <p:cNvPr id="14" name="Obdélník 13"/>
          <p:cNvSpPr/>
          <p:nvPr/>
        </p:nvSpPr>
        <p:spPr>
          <a:xfrm>
            <a:off x="2510252" y="2683763"/>
            <a:ext cx="909620" cy="8892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délník 14"/>
          <p:cNvSpPr/>
          <p:nvPr/>
        </p:nvSpPr>
        <p:spPr>
          <a:xfrm>
            <a:off x="5322960" y="2718844"/>
            <a:ext cx="909620" cy="8892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8948" y="2647024"/>
            <a:ext cx="436439" cy="44281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2080" y="2655200"/>
            <a:ext cx="436439" cy="442810"/>
          </a:xfrm>
          <a:prstGeom prst="rect">
            <a:avLst/>
          </a:prstGeom>
        </p:spPr>
      </p:pic>
      <p:sp>
        <p:nvSpPr>
          <p:cNvPr id="20" name="Obdélník 19"/>
          <p:cNvSpPr/>
          <p:nvPr/>
        </p:nvSpPr>
        <p:spPr>
          <a:xfrm>
            <a:off x="334960" y="2780831"/>
            <a:ext cx="1644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Parameters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(H-T approx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.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323528" y="4653136"/>
            <a:ext cx="1523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Fits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(4U 1636-53):</a:t>
            </a: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1259632" y="785106"/>
            <a:ext cx="72008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cs-CZ" dirty="0" smtClean="0">
                <a:solidFill>
                  <a:srgbClr val="0000FF"/>
                </a:solidFill>
              </a:rPr>
              <a:t>Blob </a:t>
            </a:r>
            <a:r>
              <a:rPr lang="en-US" altLang="cs-CZ" dirty="0">
                <a:solidFill>
                  <a:srgbClr val="0000FF"/>
                </a:solidFill>
              </a:rPr>
              <a:t>models (Stella et al., </a:t>
            </a:r>
            <a:r>
              <a:rPr lang="en-US" altLang="cs-CZ" dirty="0" err="1">
                <a:solidFill>
                  <a:srgbClr val="0000FF"/>
                </a:solidFill>
              </a:rPr>
              <a:t>Cadez</a:t>
            </a:r>
            <a:r>
              <a:rPr lang="en-US" altLang="cs-CZ" dirty="0">
                <a:solidFill>
                  <a:srgbClr val="0000FF"/>
                </a:solidFill>
              </a:rPr>
              <a:t> et al</a:t>
            </a:r>
            <a:r>
              <a:rPr lang="en-US" altLang="cs-CZ" dirty="0" smtClean="0">
                <a:solidFill>
                  <a:srgbClr val="0000FF"/>
                </a:solidFill>
              </a:rPr>
              <a:t>.,…).</a:t>
            </a:r>
          </a:p>
          <a:p>
            <a:pPr algn="just"/>
            <a:endParaRPr lang="en-US" altLang="cs-CZ" sz="800" dirty="0" smtClean="0">
              <a:solidFill>
                <a:srgbClr val="0000FF"/>
              </a:solidFill>
            </a:endParaRPr>
          </a:p>
          <a:p>
            <a:pPr algn="just"/>
            <a:r>
              <a:rPr lang="en-US" b="1" dirty="0"/>
              <a:t>In order to include effects of NS </a:t>
            </a:r>
            <a:r>
              <a:rPr lang="en-US" b="1" dirty="0" err="1"/>
              <a:t>oblateness</a:t>
            </a:r>
            <a:r>
              <a:rPr lang="en-US" b="1" dirty="0"/>
              <a:t> one has to consider </a:t>
            </a:r>
            <a:r>
              <a:rPr lang="en-US" b="1" dirty="0" smtClean="0"/>
              <a:t>predictions </a:t>
            </a:r>
            <a:r>
              <a:rPr lang="en-US" b="1" dirty="0"/>
              <a:t>of QPO models assuming </a:t>
            </a:r>
            <a:r>
              <a:rPr lang="en-US" b="1" dirty="0" err="1"/>
              <a:t>Hartle</a:t>
            </a:r>
            <a:r>
              <a:rPr lang="en-US" b="1" dirty="0"/>
              <a:t>-Thorne </a:t>
            </a:r>
            <a:r>
              <a:rPr lang="en-US" b="1" dirty="0" err="1"/>
              <a:t>spacetime</a:t>
            </a:r>
            <a:r>
              <a:rPr lang="en-US" b="1" dirty="0"/>
              <a:t> as well as requirements following from concrete NS equation of state. </a:t>
            </a:r>
            <a:endParaRPr lang="en-US" b="1" dirty="0" smtClean="0"/>
          </a:p>
          <a:p>
            <a:pPr algn="just"/>
            <a:r>
              <a:rPr lang="en-US" dirty="0" smtClean="0"/>
              <a:t>-&gt; preferred mass-spin relations</a:t>
            </a:r>
            <a:endParaRPr lang="cs-CZ" dirty="0"/>
          </a:p>
        </p:txBody>
      </p:sp>
      <p:sp>
        <p:nvSpPr>
          <p:cNvPr id="23" name="Obdélník 22"/>
          <p:cNvSpPr/>
          <p:nvPr/>
        </p:nvSpPr>
        <p:spPr>
          <a:xfrm>
            <a:off x="323528" y="764704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Models: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6465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. Orbital models of HF QPOs and NS parameters </a:t>
            </a:r>
            <a:endParaRPr lang="cs-CZ" sz="24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26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ázek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108" y="4748664"/>
            <a:ext cx="6605588" cy="2071688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053" y="2419980"/>
            <a:ext cx="6483347" cy="2324575"/>
          </a:xfrm>
          <a:prstGeom prst="rect">
            <a:avLst/>
          </a:prstGeom>
        </p:spPr>
      </p:pic>
      <p:sp>
        <p:nvSpPr>
          <p:cNvPr id="28" name="Ovál 27"/>
          <p:cNvSpPr/>
          <p:nvPr/>
        </p:nvSpPr>
        <p:spPr>
          <a:xfrm>
            <a:off x="3995936" y="3100252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vál 29"/>
          <p:cNvSpPr/>
          <p:nvPr/>
        </p:nvSpPr>
        <p:spPr>
          <a:xfrm>
            <a:off x="6876256" y="4005064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2331296" y="4806834"/>
            <a:ext cx="411280" cy="391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/>
          <p:cNvSpPr/>
          <p:nvPr/>
        </p:nvSpPr>
        <p:spPr>
          <a:xfrm>
            <a:off x="5292080" y="4837657"/>
            <a:ext cx="483288" cy="391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/>
          <p:cNvSpPr/>
          <p:nvPr/>
        </p:nvSpPr>
        <p:spPr>
          <a:xfrm>
            <a:off x="5535536" y="4817939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TD</a:t>
            </a:r>
            <a:endParaRPr lang="cs-CZ" dirty="0"/>
          </a:p>
        </p:txBody>
      </p:sp>
      <p:sp>
        <p:nvSpPr>
          <p:cNvPr id="34" name="Obdélník 33"/>
          <p:cNvSpPr/>
          <p:nvPr/>
        </p:nvSpPr>
        <p:spPr>
          <a:xfrm>
            <a:off x="2339752" y="4815440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RP</a:t>
            </a:r>
            <a:endParaRPr lang="cs-CZ" dirty="0"/>
          </a:p>
        </p:txBody>
      </p:sp>
      <p:sp>
        <p:nvSpPr>
          <p:cNvPr id="35" name="Obdélník 34"/>
          <p:cNvSpPr/>
          <p:nvPr/>
        </p:nvSpPr>
        <p:spPr>
          <a:xfrm>
            <a:off x="7452320" y="2706202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TD</a:t>
            </a:r>
            <a:endParaRPr lang="cs-CZ" dirty="0"/>
          </a:p>
        </p:txBody>
      </p:sp>
      <p:sp>
        <p:nvSpPr>
          <p:cNvPr id="36" name="Obdélník 35"/>
          <p:cNvSpPr/>
          <p:nvPr/>
        </p:nvSpPr>
        <p:spPr>
          <a:xfrm>
            <a:off x="4581424" y="2683763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RP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8948" y="2647024"/>
            <a:ext cx="436439" cy="44281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2080" y="2655200"/>
            <a:ext cx="436439" cy="442810"/>
          </a:xfrm>
          <a:prstGeom prst="rect">
            <a:avLst/>
          </a:prstGeom>
        </p:spPr>
      </p:pic>
      <p:sp>
        <p:nvSpPr>
          <p:cNvPr id="17" name="Obdélník 16"/>
          <p:cNvSpPr/>
          <p:nvPr/>
        </p:nvSpPr>
        <p:spPr>
          <a:xfrm>
            <a:off x="334960" y="2780831"/>
            <a:ext cx="1644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Parameters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(H-T approx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.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323528" y="4653136"/>
            <a:ext cx="1523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Fits</a:t>
            </a:r>
          </a:p>
          <a:p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(4U 1636-53):</a:t>
            </a: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1259632" y="785106"/>
            <a:ext cx="72008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cs-CZ" dirty="0" smtClean="0">
                <a:solidFill>
                  <a:srgbClr val="0000FF"/>
                </a:solidFill>
              </a:rPr>
              <a:t>Blob </a:t>
            </a:r>
            <a:r>
              <a:rPr lang="en-US" altLang="cs-CZ" dirty="0">
                <a:solidFill>
                  <a:srgbClr val="0000FF"/>
                </a:solidFill>
              </a:rPr>
              <a:t>models (Stella et al., </a:t>
            </a:r>
            <a:r>
              <a:rPr lang="en-US" altLang="cs-CZ" dirty="0" err="1">
                <a:solidFill>
                  <a:srgbClr val="0000FF"/>
                </a:solidFill>
              </a:rPr>
              <a:t>Cadez</a:t>
            </a:r>
            <a:r>
              <a:rPr lang="en-US" altLang="cs-CZ" dirty="0">
                <a:solidFill>
                  <a:srgbClr val="0000FF"/>
                </a:solidFill>
              </a:rPr>
              <a:t> et al</a:t>
            </a:r>
            <a:r>
              <a:rPr lang="en-US" altLang="cs-CZ" dirty="0" smtClean="0">
                <a:solidFill>
                  <a:srgbClr val="0000FF"/>
                </a:solidFill>
              </a:rPr>
              <a:t>.,…).</a:t>
            </a:r>
          </a:p>
          <a:p>
            <a:pPr algn="just"/>
            <a:endParaRPr lang="en-US" altLang="cs-CZ" sz="800" dirty="0" smtClean="0">
              <a:solidFill>
                <a:srgbClr val="0000FF"/>
              </a:solidFill>
            </a:endParaRPr>
          </a:p>
          <a:p>
            <a:pPr algn="just"/>
            <a:r>
              <a:rPr lang="en-US" b="1" dirty="0"/>
              <a:t>In order to include effects of NS </a:t>
            </a:r>
            <a:r>
              <a:rPr lang="en-US" b="1" dirty="0" err="1"/>
              <a:t>oblateness</a:t>
            </a:r>
            <a:r>
              <a:rPr lang="en-US" b="1" dirty="0"/>
              <a:t> one has to consider </a:t>
            </a:r>
            <a:r>
              <a:rPr lang="en-US" b="1" dirty="0" smtClean="0"/>
              <a:t>predictions </a:t>
            </a:r>
            <a:r>
              <a:rPr lang="en-US" b="1" dirty="0"/>
              <a:t>of QPO models assuming </a:t>
            </a:r>
            <a:r>
              <a:rPr lang="en-US" b="1" dirty="0" err="1"/>
              <a:t>Hartle</a:t>
            </a:r>
            <a:r>
              <a:rPr lang="en-US" b="1" dirty="0"/>
              <a:t>-Thorne </a:t>
            </a:r>
            <a:r>
              <a:rPr lang="en-US" b="1" dirty="0" err="1"/>
              <a:t>spacetime</a:t>
            </a:r>
            <a:r>
              <a:rPr lang="en-US" b="1" dirty="0"/>
              <a:t> as well as requirements following from concrete NS equation of state</a:t>
            </a:r>
            <a:r>
              <a:rPr lang="en-US" b="1" dirty="0" smtClean="0"/>
              <a:t>.</a:t>
            </a:r>
          </a:p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Finally, the spin frequency measured from X-ray bursts can be considered.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323528" y="764704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Models: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6465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. Orbital models of HF QPOs and NS parameters </a:t>
            </a:r>
            <a:endParaRPr lang="cs-CZ" sz="24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24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272542"/>
            <a:ext cx="3513669" cy="4396818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7163" y="109538"/>
            <a:ext cx="88901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4. Orbital models of HF QPOs and NS parameters </a:t>
            </a:r>
            <a:r>
              <a:rPr lang="en-US" sz="2200" b="1" dirty="0" smtClean="0">
                <a:solidFill>
                  <a:srgbClr val="FF0000"/>
                </a:solidFill>
                <a:latin typeface="Calibri" pitchFamily="34" charset="0"/>
              </a:rPr>
              <a:t>– large set of models</a:t>
            </a:r>
            <a:endParaRPr lang="cs-CZ" sz="2200" b="1" u="sng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51520" y="620688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FF"/>
                </a:solidFill>
                <a:latin typeface="CMR12"/>
              </a:rPr>
              <a:t>As well as the Sly4 </a:t>
            </a:r>
            <a:r>
              <a:rPr lang="en-US" b="1" dirty="0" err="1">
                <a:solidFill>
                  <a:srgbClr val="0000FF"/>
                </a:solidFill>
                <a:latin typeface="CMR12"/>
              </a:rPr>
              <a:t>EoS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 we have investigated a wide set of 18 </a:t>
            </a:r>
            <a:r>
              <a:rPr lang="en-US" b="1" dirty="0" err="1">
                <a:solidFill>
                  <a:srgbClr val="0000FF"/>
                </a:solidFill>
                <a:latin typeface="CMR12"/>
              </a:rPr>
              <a:t>EoS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 that are based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on different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theoretical </a:t>
            </a:r>
            <a:r>
              <a:rPr lang="en-US" b="1" dirty="0" smtClean="0">
                <a:solidFill>
                  <a:srgbClr val="0000FF"/>
                </a:solidFill>
                <a:latin typeface="CMR12"/>
              </a:rPr>
              <a:t>models that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meet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requirements of </a:t>
            </a:r>
            <a:r>
              <a:rPr lang="en-US" b="1" dirty="0">
                <a:solidFill>
                  <a:srgbClr val="0000FF"/>
                </a:solidFill>
                <a:latin typeface="CMR12"/>
              </a:rPr>
              <a:t>proposed </a:t>
            </a:r>
            <a:r>
              <a:rPr lang="cs-CZ" b="1" dirty="0" err="1">
                <a:solidFill>
                  <a:srgbClr val="0000FF"/>
                </a:solidFill>
                <a:latin typeface="CMR12"/>
              </a:rPr>
              <a:t>observational</a:t>
            </a:r>
            <a:r>
              <a:rPr lang="cs-CZ" b="1" dirty="0">
                <a:solidFill>
                  <a:srgbClr val="0000FF"/>
                </a:solidFill>
                <a:latin typeface="CMR12"/>
              </a:rPr>
              <a:t> </a:t>
            </a:r>
            <a:r>
              <a:rPr lang="cs-CZ" b="1" dirty="0" err="1" smtClean="0">
                <a:solidFill>
                  <a:srgbClr val="0000FF"/>
                </a:solidFill>
                <a:latin typeface="CMR12"/>
              </a:rPr>
              <a:t>tests</a:t>
            </a:r>
            <a:r>
              <a:rPr lang="en-US" b="1" dirty="0" smtClean="0">
                <a:solidFill>
                  <a:srgbClr val="0000FF"/>
                </a:solidFill>
                <a:latin typeface="CMR12"/>
              </a:rPr>
              <a:t>. </a:t>
            </a:r>
            <a:r>
              <a:rPr lang="en-US" dirty="0" smtClean="0">
                <a:latin typeface="CMR12"/>
              </a:rPr>
              <a:t>We have considered </a:t>
            </a:r>
            <a:r>
              <a:rPr lang="cs-CZ" dirty="0">
                <a:latin typeface="CMR12"/>
              </a:rPr>
              <a:t>5</a:t>
            </a:r>
            <a:r>
              <a:rPr lang="en-US" dirty="0" smtClean="0">
                <a:latin typeface="CMR12"/>
              </a:rPr>
              <a:t> QPO models investigated previously by Lin et al (2012, </a:t>
            </a:r>
            <a:r>
              <a:rPr lang="en-US" dirty="0" err="1" smtClean="0">
                <a:latin typeface="CMR12"/>
              </a:rPr>
              <a:t>ApJ</a:t>
            </a:r>
            <a:r>
              <a:rPr lang="en-US" dirty="0" smtClean="0">
                <a:latin typeface="CMR12"/>
              </a:rPr>
              <a:t>) and </a:t>
            </a:r>
            <a:r>
              <a:rPr lang="en-US" dirty="0" err="1" smtClean="0">
                <a:latin typeface="CMR12"/>
              </a:rPr>
              <a:t>Torok</a:t>
            </a:r>
            <a:r>
              <a:rPr lang="en-US" dirty="0" smtClean="0">
                <a:latin typeface="CMR12"/>
              </a:rPr>
              <a:t> et al. (2010, 2012, </a:t>
            </a:r>
            <a:r>
              <a:rPr lang="en-US" dirty="0" err="1" smtClean="0">
                <a:latin typeface="CMR12"/>
              </a:rPr>
              <a:t>ApJ</a:t>
            </a:r>
            <a:r>
              <a:rPr lang="en-US" dirty="0" smtClean="0">
                <a:latin typeface="CMR12"/>
              </a:rPr>
              <a:t>) who assumed high mass (Kerr) approximation of NS </a:t>
            </a:r>
            <a:r>
              <a:rPr lang="en-US" dirty="0" err="1" smtClean="0">
                <a:latin typeface="CMR12"/>
              </a:rPr>
              <a:t>spacetimes</a:t>
            </a:r>
            <a:r>
              <a:rPr lang="en-US" dirty="0" smtClean="0">
                <a:latin typeface="CMR12"/>
              </a:rPr>
              <a:t>.</a:t>
            </a:r>
            <a:endParaRPr lang="cs-CZ" dirty="0">
              <a:latin typeface="CMR12"/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4957" y="2339736"/>
            <a:ext cx="4381499" cy="292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5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9562</TotalTime>
  <Words>1195</Words>
  <Application>Microsoft Office PowerPoint</Application>
  <PresentationFormat>Předvádění na obrazovce (4:3)</PresentationFormat>
  <Paragraphs>163</Paragraphs>
  <Slides>12</Slides>
  <Notes>12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9" baseType="lpstr">
      <vt:lpstr>Arial</vt:lpstr>
      <vt:lpstr>Calibri</vt:lpstr>
      <vt:lpstr>CMR12</vt:lpstr>
      <vt:lpstr>Symbol</vt:lpstr>
      <vt:lpstr>Times New Roman</vt:lpstr>
      <vt:lpstr>Motiv sady Office</vt:lpstr>
      <vt:lpstr>Image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Török</dc:creator>
  <cp:lastModifiedBy>Gabriel Török</cp:lastModifiedBy>
  <cp:revision>315</cp:revision>
  <dcterms:created xsi:type="dcterms:W3CDTF">2014-12-03T13:28:10Z</dcterms:created>
  <dcterms:modified xsi:type="dcterms:W3CDTF">2016-07-13T17:34:52Z</dcterms:modified>
</cp:coreProperties>
</file>