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vml" ContentType="application/vnd.openxmlformats-officedocument.vmlDrawing"/>
  <Default Extension="png" ContentType="image/pn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embeddings/oleObject1.bin" ContentType="application/vnd.openxmlformats-officedocument.oleObject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373" r:id="rId2"/>
    <p:sldId id="310" r:id="rId3"/>
    <p:sldId id="272" r:id="rId4"/>
    <p:sldId id="384" r:id="rId5"/>
    <p:sldId id="386" r:id="rId6"/>
    <p:sldId id="385" r:id="rId7"/>
    <p:sldId id="262" r:id="rId8"/>
    <p:sldId id="347" r:id="rId9"/>
    <p:sldId id="379" r:id="rId10"/>
    <p:sldId id="267" r:id="rId11"/>
    <p:sldId id="332" r:id="rId12"/>
    <p:sldId id="381" r:id="rId13"/>
    <p:sldId id="382" r:id="rId14"/>
    <p:sldId id="387" r:id="rId15"/>
    <p:sldId id="388" r:id="rId16"/>
    <p:sldId id="371" r:id="rId17"/>
    <p:sldId id="380" r:id="rId18"/>
  </p:sldIdLst>
  <p:sldSz cx="10058400" cy="77724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hlink"/>
        </a:solidFill>
        <a:latin typeface="Garamond" pitchFamily="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hlink"/>
        </a:solidFill>
        <a:latin typeface="Garamond" pitchFamily="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hlink"/>
        </a:solidFill>
        <a:latin typeface="Garamond" pitchFamily="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hlink"/>
        </a:solidFill>
        <a:latin typeface="Garamond" pitchFamily="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hlink"/>
        </a:solidFill>
        <a:latin typeface="Garamond" pitchFamily="4" charset="0"/>
        <a:ea typeface="+mn-ea"/>
        <a:cs typeface="+mn-cs"/>
      </a:defRPr>
    </a:lvl5pPr>
    <a:lvl6pPr marL="2286000" algn="l" defTabSz="457200" rtl="0" eaLnBrk="1" latinLnBrk="0" hangingPunct="1">
      <a:defRPr sz="2800" kern="1200">
        <a:solidFill>
          <a:schemeClr val="hlink"/>
        </a:solidFill>
        <a:latin typeface="Garamond" pitchFamily="4" charset="0"/>
        <a:ea typeface="+mn-ea"/>
        <a:cs typeface="+mn-cs"/>
      </a:defRPr>
    </a:lvl6pPr>
    <a:lvl7pPr marL="2743200" algn="l" defTabSz="457200" rtl="0" eaLnBrk="1" latinLnBrk="0" hangingPunct="1">
      <a:defRPr sz="2800" kern="1200">
        <a:solidFill>
          <a:schemeClr val="hlink"/>
        </a:solidFill>
        <a:latin typeface="Garamond" pitchFamily="4" charset="0"/>
        <a:ea typeface="+mn-ea"/>
        <a:cs typeface="+mn-cs"/>
      </a:defRPr>
    </a:lvl7pPr>
    <a:lvl8pPr marL="3200400" algn="l" defTabSz="457200" rtl="0" eaLnBrk="1" latinLnBrk="0" hangingPunct="1">
      <a:defRPr sz="2800" kern="1200">
        <a:solidFill>
          <a:schemeClr val="hlink"/>
        </a:solidFill>
        <a:latin typeface="Garamond" pitchFamily="4" charset="0"/>
        <a:ea typeface="+mn-ea"/>
        <a:cs typeface="+mn-cs"/>
      </a:defRPr>
    </a:lvl8pPr>
    <a:lvl9pPr marL="3657600" algn="l" defTabSz="457200" rtl="0" eaLnBrk="1" latinLnBrk="0" hangingPunct="1">
      <a:defRPr sz="2800" kern="1200">
        <a:solidFill>
          <a:schemeClr val="hlink"/>
        </a:solidFill>
        <a:latin typeface="Garamond" pitchFamily="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DCB900"/>
    <a:srgbClr val="FFD700"/>
    <a:srgbClr val="FFFE65"/>
    <a:srgbClr val="FFEE0E"/>
    <a:srgbClr val="0F9D39"/>
    <a:srgbClr val="13B241"/>
    <a:srgbClr val="0033CC"/>
    <a:srgbClr val="8BEAFD"/>
    <a:srgbClr val="FF3300"/>
    <a:srgbClr val="FFCD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12" y="-104"/>
      </p:cViewPr>
      <p:guideLst>
        <p:guide orient="horz" pos="2448"/>
        <p:guide pos="31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147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tx1"/>
                </a:solidFill>
                <a:latin typeface="Arial" pitchFamily="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Arial" pitchFamily="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9675" y="685800"/>
            <a:ext cx="44386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tx1"/>
                </a:solidFill>
                <a:latin typeface="Arial" pitchFamily="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Arial" pitchFamily="4" charset="0"/>
              </a:defRPr>
            </a:lvl1pPr>
          </a:lstStyle>
          <a:p>
            <a:pPr>
              <a:defRPr/>
            </a:pPr>
            <a:fld id="{78AE3C23-DF27-064A-9B99-099F42443F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0422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" charset="-128"/>
        <a:cs typeface="ＭＳ Ｐゴシック" pitchFamily="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824F5E-6286-DD44-A651-CA3148299322}" type="slidenum">
              <a:rPr lang="en-US"/>
              <a:pPr/>
              <a:t>1</a:t>
            </a:fld>
            <a:endParaRPr lang="en-US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215A1D-4E84-EC47-A311-AF84C483A9C7}" type="slidenum">
              <a:rPr lang="en-US"/>
              <a:pPr/>
              <a:t>10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1551E4-4FA2-594D-9503-684413B6676D}" type="slidenum">
              <a:rPr lang="en-US"/>
              <a:pPr/>
              <a:t>11</a:t>
            </a:fld>
            <a:endParaRPr lang="en-US"/>
          </a:p>
        </p:txBody>
      </p:sp>
      <p:sp>
        <p:nvSpPr>
          <p:cNvPr id="6246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1" hangingPunct="1"/>
            <a:fld id="{D56A1ADC-6EC5-794F-8C4F-432891A811DE}" type="slidenum">
              <a:rPr lang="en-US" sz="1200">
                <a:solidFill>
                  <a:schemeClr val="tx1"/>
                </a:solidFill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pPr algn="r" eaLnBrk="1" hangingPunct="1"/>
              <a:t>11</a:t>
            </a:fld>
            <a:endParaRPr lang="en-US" sz="1200">
              <a:solidFill>
                <a:schemeClr val="tx1"/>
              </a:solidFill>
              <a:latin typeface="Arial" pitchFamily="4" charset="0"/>
              <a:ea typeface="ＭＳ Ｐゴシック" pitchFamily="4" charset="-128"/>
              <a:cs typeface="ＭＳ Ｐゴシック" pitchFamily="4" charset="-128"/>
            </a:endParaRPr>
          </a:p>
        </p:txBody>
      </p:sp>
      <p:sp>
        <p:nvSpPr>
          <p:cNvPr id="624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98C7F3-3FC3-9F44-8602-3DEBDD41FAA4}" type="slidenum">
              <a:rPr lang="en-US"/>
              <a:pPr/>
              <a:t>12</a:t>
            </a:fld>
            <a:endParaRPr lang="en-US"/>
          </a:p>
        </p:txBody>
      </p:sp>
      <p:sp>
        <p:nvSpPr>
          <p:cNvPr id="64515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1" hangingPunct="1"/>
            <a:fld id="{ECF2A8CD-F945-AA48-9963-FB88A38F23CE}" type="slidenum">
              <a:rPr lang="en-US" sz="1200">
                <a:solidFill>
                  <a:schemeClr val="tx1"/>
                </a:solidFill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pPr algn="r" eaLnBrk="1" hangingPunct="1"/>
              <a:t>12</a:t>
            </a:fld>
            <a:endParaRPr lang="en-US" sz="1200">
              <a:solidFill>
                <a:schemeClr val="tx1"/>
              </a:solidFill>
              <a:latin typeface="Arial" pitchFamily="4" charset="0"/>
              <a:ea typeface="ＭＳ Ｐゴシック" pitchFamily="4" charset="-128"/>
              <a:cs typeface="ＭＳ Ｐゴシック" pitchFamily="4" charset="-128"/>
            </a:endParaRPr>
          </a:p>
        </p:txBody>
      </p:sp>
      <p:sp>
        <p:nvSpPr>
          <p:cNvPr id="645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884AEC0-542B-0744-9218-A8F6AA5E2634}" type="slidenum">
              <a:rPr lang="en-US"/>
              <a:pPr/>
              <a:t>13</a:t>
            </a:fld>
            <a:endParaRPr lang="en-US"/>
          </a:p>
        </p:txBody>
      </p:sp>
      <p:sp>
        <p:nvSpPr>
          <p:cNvPr id="6656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1" hangingPunct="1"/>
            <a:fld id="{F2E90B82-A2FA-9440-A656-B026A7FD8D09}" type="slidenum">
              <a:rPr lang="en-US" sz="1200">
                <a:solidFill>
                  <a:schemeClr val="tx1"/>
                </a:solidFill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pPr algn="r" eaLnBrk="1" hangingPunct="1"/>
              <a:t>13</a:t>
            </a:fld>
            <a:endParaRPr lang="en-US" sz="1200">
              <a:solidFill>
                <a:schemeClr val="tx1"/>
              </a:solidFill>
              <a:latin typeface="Arial" pitchFamily="4" charset="0"/>
              <a:ea typeface="ＭＳ Ｐゴシック" pitchFamily="4" charset="-128"/>
              <a:cs typeface="ＭＳ Ｐゴシック" pitchFamily="4" charset="-128"/>
            </a:endParaRPr>
          </a:p>
        </p:txBody>
      </p:sp>
      <p:sp>
        <p:nvSpPr>
          <p:cNvPr id="665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884AEC0-542B-0744-9218-A8F6AA5E2634}" type="slidenum">
              <a:rPr lang="en-US"/>
              <a:pPr/>
              <a:t>14</a:t>
            </a:fld>
            <a:endParaRPr lang="en-US"/>
          </a:p>
        </p:txBody>
      </p:sp>
      <p:sp>
        <p:nvSpPr>
          <p:cNvPr id="6656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1" hangingPunct="1"/>
            <a:fld id="{F2E90B82-A2FA-9440-A656-B026A7FD8D09}" type="slidenum">
              <a:rPr lang="en-US" sz="1200">
                <a:solidFill>
                  <a:schemeClr val="tx1"/>
                </a:solidFill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pPr algn="r" eaLnBrk="1" hangingPunct="1"/>
              <a:t>14</a:t>
            </a:fld>
            <a:endParaRPr lang="en-US" sz="1200">
              <a:solidFill>
                <a:schemeClr val="tx1"/>
              </a:solidFill>
              <a:latin typeface="Arial" pitchFamily="4" charset="0"/>
              <a:ea typeface="ＭＳ Ｐゴシック" pitchFamily="4" charset="-128"/>
              <a:cs typeface="ＭＳ Ｐゴシック" pitchFamily="4" charset="-128"/>
            </a:endParaRPr>
          </a:p>
        </p:txBody>
      </p:sp>
      <p:sp>
        <p:nvSpPr>
          <p:cNvPr id="665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884AEC0-542B-0744-9218-A8F6AA5E2634}" type="slidenum">
              <a:rPr lang="en-US"/>
              <a:pPr/>
              <a:t>15</a:t>
            </a:fld>
            <a:endParaRPr lang="en-US"/>
          </a:p>
        </p:txBody>
      </p:sp>
      <p:sp>
        <p:nvSpPr>
          <p:cNvPr id="6656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1" hangingPunct="1"/>
            <a:fld id="{F2E90B82-A2FA-9440-A656-B026A7FD8D09}" type="slidenum">
              <a:rPr lang="en-US" sz="1200">
                <a:solidFill>
                  <a:schemeClr val="tx1"/>
                </a:solidFill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pPr algn="r" eaLnBrk="1" hangingPunct="1"/>
              <a:t>15</a:t>
            </a:fld>
            <a:endParaRPr lang="en-US" sz="1200">
              <a:solidFill>
                <a:schemeClr val="tx1"/>
              </a:solidFill>
              <a:latin typeface="Arial" pitchFamily="4" charset="0"/>
              <a:ea typeface="ＭＳ Ｐゴシック" pitchFamily="4" charset="-128"/>
              <a:cs typeface="ＭＳ Ｐゴシック" pitchFamily="4" charset="-128"/>
            </a:endParaRPr>
          </a:p>
        </p:txBody>
      </p:sp>
      <p:sp>
        <p:nvSpPr>
          <p:cNvPr id="665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874CA8-99BB-6646-9CAC-24A05DD794F8}" type="slidenum">
              <a:rPr lang="en-US"/>
              <a:pPr/>
              <a:t>16</a:t>
            </a:fld>
            <a:endParaRPr lang="en-US"/>
          </a:p>
        </p:txBody>
      </p:sp>
      <p:sp>
        <p:nvSpPr>
          <p:cNvPr id="9318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1" hangingPunct="1"/>
            <a:fld id="{77D366CD-4777-F842-A307-183E04CBB156}" type="slidenum">
              <a:rPr lang="en-US" sz="1200">
                <a:solidFill>
                  <a:schemeClr val="tx1"/>
                </a:solidFill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pPr algn="r" eaLnBrk="1" hangingPunct="1"/>
              <a:t>16</a:t>
            </a:fld>
            <a:endParaRPr lang="en-US" sz="1200">
              <a:solidFill>
                <a:schemeClr val="tx1"/>
              </a:solidFill>
              <a:latin typeface="Arial" pitchFamily="4" charset="0"/>
              <a:ea typeface="ＭＳ Ｐゴシック" pitchFamily="4" charset="-128"/>
              <a:cs typeface="ＭＳ Ｐゴシック" pitchFamily="4" charset="-128"/>
            </a:endParaRPr>
          </a:p>
        </p:txBody>
      </p:sp>
      <p:sp>
        <p:nvSpPr>
          <p:cNvPr id="931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11263" y="685800"/>
            <a:ext cx="4438650" cy="3429000"/>
          </a:xfrm>
          <a:ln/>
        </p:spPr>
      </p:sp>
      <p:sp>
        <p:nvSpPr>
          <p:cNvPr id="9318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86493" tIns="43247" rIns="86493" bIns="43247"/>
          <a:lstStyle/>
          <a:p>
            <a:pPr eaLnBrk="1" hangingPunct="1"/>
            <a:endParaRPr lang="en-US">
              <a:latin typeface="Arial" pitchFamily="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84D317-4848-AE44-9144-BEAB99F840DA}" type="slidenum">
              <a:rPr lang="en-US"/>
              <a:pPr/>
              <a:t>17</a:t>
            </a:fld>
            <a:endParaRPr lang="en-US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570CBC-3EB7-4740-A528-1A0FE1A70E4C}" type="slidenum">
              <a:rPr lang="en-US"/>
              <a:pPr/>
              <a:t>2</a:t>
            </a:fld>
            <a:endParaRPr 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0510543-16D0-0246-AD02-5BB8A4125D05}" type="slidenum">
              <a:rPr lang="en-US"/>
              <a:pPr/>
              <a:t>3</a:t>
            </a:fld>
            <a:endParaRPr lang="en-US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CED9E7-5DAD-7140-8056-BF6270D2E5EE}" type="slidenum">
              <a:rPr lang="en-US"/>
              <a:pPr/>
              <a:t>4</a:t>
            </a:fld>
            <a:endParaRPr lang="en-US"/>
          </a:p>
        </p:txBody>
      </p:sp>
      <p:sp>
        <p:nvSpPr>
          <p:cNvPr id="37891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1" hangingPunct="1"/>
            <a:fld id="{AB6A5162-3AED-CD4D-8103-D0D341447CFA}" type="slidenum">
              <a:rPr lang="en-US" sz="1200">
                <a:solidFill>
                  <a:schemeClr val="tx1"/>
                </a:solidFill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pPr algn="r" eaLnBrk="1" hangingPunct="1"/>
              <a:t>4</a:t>
            </a:fld>
            <a:endParaRPr lang="en-US" sz="1200">
              <a:solidFill>
                <a:schemeClr val="tx1"/>
              </a:solidFill>
              <a:latin typeface="Arial" pitchFamily="4" charset="0"/>
              <a:ea typeface="ＭＳ Ｐゴシック" pitchFamily="4" charset="-128"/>
              <a:cs typeface="ＭＳ Ｐゴシック" pitchFamily="4" charset="-128"/>
            </a:endParaRPr>
          </a:p>
        </p:txBody>
      </p:sp>
      <p:sp>
        <p:nvSpPr>
          <p:cNvPr id="3789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11263" y="685800"/>
            <a:ext cx="4438650" cy="3429000"/>
          </a:xfrm>
          <a:ln/>
        </p:spPr>
      </p:sp>
      <p:sp>
        <p:nvSpPr>
          <p:cNvPr id="37893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86493" tIns="43247" rIns="86493" bIns="43247"/>
          <a:lstStyle/>
          <a:p>
            <a:pPr eaLnBrk="1" hangingPunct="1"/>
            <a:endParaRPr lang="en-US">
              <a:latin typeface="Arial" pitchFamily="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5FE5B2-7508-814D-8194-5DD4AFF936A9}" type="slidenum">
              <a:rPr lang="en-US"/>
              <a:pPr/>
              <a:t>5</a:t>
            </a:fld>
            <a:endParaRPr lang="en-US"/>
          </a:p>
        </p:txBody>
      </p:sp>
      <p:sp>
        <p:nvSpPr>
          <p:cNvPr id="4608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1" hangingPunct="1"/>
            <a:fld id="{89A25542-092B-1540-A4ED-FA1C704628CB}" type="slidenum">
              <a:rPr lang="en-US" sz="1200">
                <a:solidFill>
                  <a:schemeClr val="tx1"/>
                </a:solidFill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pPr algn="r" eaLnBrk="1" hangingPunct="1"/>
              <a:t>5</a:t>
            </a:fld>
            <a:endParaRPr lang="en-US" sz="1200">
              <a:solidFill>
                <a:schemeClr val="tx1"/>
              </a:solidFill>
              <a:latin typeface="Arial" pitchFamily="4" charset="0"/>
              <a:ea typeface="ＭＳ Ｐゴシック" pitchFamily="4" charset="-128"/>
              <a:cs typeface="ＭＳ Ｐゴシック" pitchFamily="4" charset="-128"/>
            </a:endParaRPr>
          </a:p>
        </p:txBody>
      </p:sp>
      <p:sp>
        <p:nvSpPr>
          <p:cNvPr id="46084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11263" y="685800"/>
            <a:ext cx="4438650" cy="3429000"/>
          </a:xfrm>
          <a:solidFill>
            <a:srgbClr val="FFFFFF"/>
          </a:solidFill>
          <a:ln/>
        </p:spPr>
      </p:sp>
      <p:sp>
        <p:nvSpPr>
          <p:cNvPr id="46085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chemeClr val="accent1"/>
          </a:solidFill>
          <a:ln>
            <a:solidFill>
              <a:schemeClr val="tx1"/>
            </a:solidFill>
          </a:ln>
        </p:spPr>
        <p:txBody>
          <a:bodyPr lIns="86493" tIns="43247" rIns="86493" bIns="43247"/>
          <a:lstStyle/>
          <a:p>
            <a:pPr eaLnBrk="1" hangingPunct="1"/>
            <a:endParaRPr lang="en-US">
              <a:latin typeface="Arial" pitchFamily="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40C689-8025-5045-84E0-8466AC37E345}" type="slidenum">
              <a:rPr lang="en-US"/>
              <a:pPr/>
              <a:t>6</a:t>
            </a:fld>
            <a:endParaRPr lang="en-US"/>
          </a:p>
        </p:txBody>
      </p:sp>
      <p:sp>
        <p:nvSpPr>
          <p:cNvPr id="48131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1" hangingPunct="1"/>
            <a:fld id="{65C5D8CB-0593-6A4A-B19A-F1363AA3FCB2}" type="slidenum">
              <a:rPr lang="en-US" sz="1200">
                <a:solidFill>
                  <a:schemeClr val="tx1"/>
                </a:solidFill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pPr algn="r" eaLnBrk="1" hangingPunct="1"/>
              <a:t>6</a:t>
            </a:fld>
            <a:endParaRPr lang="en-US" sz="1200">
              <a:solidFill>
                <a:schemeClr val="tx1"/>
              </a:solidFill>
              <a:latin typeface="Arial" pitchFamily="4" charset="0"/>
              <a:ea typeface="ＭＳ Ｐゴシック" pitchFamily="4" charset="-128"/>
              <a:cs typeface="ＭＳ Ｐゴシック" pitchFamily="4" charset="-128"/>
            </a:endParaRPr>
          </a:p>
        </p:txBody>
      </p:sp>
      <p:sp>
        <p:nvSpPr>
          <p:cNvPr id="481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813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endParaRPr lang="en-US">
              <a:latin typeface="Arial" pitchFamily="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B8A02F0-EE30-BC45-B0B2-B8D41A690C40}" type="slidenum">
              <a:rPr lang="en-US"/>
              <a:pPr/>
              <a:t>7</a:t>
            </a:fld>
            <a:endParaRPr lang="en-US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691CE3-E412-0D42-BEF4-517CCA3785DF}" type="slidenum">
              <a:rPr lang="en-US"/>
              <a:pPr/>
              <a:t>8</a:t>
            </a:fld>
            <a:endParaRPr lang="en-US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CFBE6B-B84D-FB49-A8A0-923936BCDF67}" type="slidenum">
              <a:rPr lang="en-US"/>
              <a:pPr/>
              <a:t>9</a:t>
            </a:fld>
            <a:endParaRPr lang="en-US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055225" cy="7762875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3" y="2317"/>
                <a:ext cx="1245" cy="537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7179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754063" y="1968500"/>
            <a:ext cx="8550275" cy="2176463"/>
          </a:xfrm>
        </p:spPr>
        <p:txBody>
          <a:bodyPr/>
          <a:lstStyle>
            <a:lvl1pPr>
              <a:defRPr sz="67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180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508125" y="4403725"/>
            <a:ext cx="7042150" cy="198755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503238" y="7081838"/>
            <a:ext cx="2346325" cy="5397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436938" y="7085013"/>
            <a:ext cx="3184525" cy="5397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08838" y="7088188"/>
            <a:ext cx="2346325" cy="5397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C4556-1D4B-4048-8C83-B3564C4A60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63D1A7-337F-A345-B18C-EF0430FC4D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975" y="311150"/>
            <a:ext cx="2262188" cy="6632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11150"/>
            <a:ext cx="6637337" cy="6632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3D3173-B91E-BC41-967E-4133371815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02CFEE-2541-E04A-A501-9B254DE60A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994275"/>
            <a:ext cx="8548687" cy="154463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94063"/>
            <a:ext cx="8548687" cy="170021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AEF08B-DFCF-2646-9B8E-D598A36C3E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812925"/>
            <a:ext cx="4449762" cy="513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812925"/>
            <a:ext cx="4449763" cy="513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9CC1FC-0E4F-5D4C-AF41-F769C8F679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739900"/>
            <a:ext cx="4443412" cy="7254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465388"/>
            <a:ext cx="4443412" cy="44783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0163" y="1739900"/>
            <a:ext cx="4445000" cy="7254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0163" y="2465388"/>
            <a:ext cx="4445000" cy="44783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43C83-2C56-624B-9CA2-7D4808C8AC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35EA5F-5C77-9A41-AFB8-7633F9A4AF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47A4A7-A047-DA4B-851B-7B1DDEC30B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9563"/>
            <a:ext cx="3308350" cy="1317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238" y="309563"/>
            <a:ext cx="5622925" cy="66341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627188"/>
            <a:ext cx="3308350" cy="53165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DC3BDE-D804-F748-97CF-0B101B87F0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675" y="5440363"/>
            <a:ext cx="6035675" cy="6429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675" y="693738"/>
            <a:ext cx="6035675" cy="4664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675" y="6083300"/>
            <a:ext cx="6035675" cy="9112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BBBEF-9440-1943-BFF3-CA7AC6D66B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3238" y="7085013"/>
            <a:ext cx="2346325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solidFill>
                  <a:schemeClr val="tx1"/>
                </a:solidFill>
                <a:latin typeface="Arial" pitchFamily="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838" y="7081838"/>
            <a:ext cx="2346325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solidFill>
                  <a:schemeClr val="tx1"/>
                </a:solidFill>
                <a:latin typeface="Arial" pitchFamily="4" charset="0"/>
              </a:defRPr>
            </a:lvl1pPr>
          </a:lstStyle>
          <a:p>
            <a:pPr>
              <a:defRPr/>
            </a:pPr>
            <a:fld id="{55173264-5020-D348-8550-F3AE6C84FD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10055225" cy="7762875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6150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151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152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153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154" name="Freeform 10"/>
              <p:cNvSpPr>
                <a:spLocks/>
              </p:cNvSpPr>
              <p:nvPr/>
            </p:nvSpPr>
            <p:spPr bwMode="hidden">
              <a:xfrm>
                <a:off x="4503" y="2317"/>
                <a:ext cx="1245" cy="537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6155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56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6157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503238" y="311150"/>
            <a:ext cx="90519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615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36938" y="7081838"/>
            <a:ext cx="3184525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300">
                <a:solidFill>
                  <a:schemeClr val="tx1"/>
                </a:solidFill>
                <a:latin typeface="Arial" pitchFamily="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812925"/>
            <a:ext cx="9051925" cy="513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1019175" rtl="0" eaLnBrk="0" fontAlgn="base" hangingPunct="0">
        <a:spcBef>
          <a:spcPct val="0"/>
        </a:spcBef>
        <a:spcAft>
          <a:spcPct val="0"/>
        </a:spcAft>
        <a:defRPr sz="49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pitchFamily="4" charset="-128"/>
          <a:cs typeface="ＭＳ Ｐゴシック" pitchFamily="4" charset="-128"/>
        </a:defRPr>
      </a:lvl1pPr>
      <a:lvl2pPr algn="ctr" defTabSz="1019175" rtl="0" eaLnBrk="0" fontAlgn="base" hangingPunct="0">
        <a:spcBef>
          <a:spcPct val="0"/>
        </a:spcBef>
        <a:spcAft>
          <a:spcPct val="0"/>
        </a:spcAft>
        <a:defRPr sz="49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charset="0"/>
          <a:ea typeface="ＭＳ Ｐゴシック" pitchFamily="4" charset="-128"/>
          <a:cs typeface="ＭＳ Ｐゴシック" pitchFamily="4" charset="-128"/>
        </a:defRPr>
      </a:lvl2pPr>
      <a:lvl3pPr algn="ctr" defTabSz="1019175" rtl="0" eaLnBrk="0" fontAlgn="base" hangingPunct="0">
        <a:spcBef>
          <a:spcPct val="0"/>
        </a:spcBef>
        <a:spcAft>
          <a:spcPct val="0"/>
        </a:spcAft>
        <a:defRPr sz="49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charset="0"/>
          <a:ea typeface="ＭＳ Ｐゴシック" pitchFamily="4" charset="-128"/>
          <a:cs typeface="ＭＳ Ｐゴシック" pitchFamily="4" charset="-128"/>
        </a:defRPr>
      </a:lvl3pPr>
      <a:lvl4pPr algn="ctr" defTabSz="1019175" rtl="0" eaLnBrk="0" fontAlgn="base" hangingPunct="0">
        <a:spcBef>
          <a:spcPct val="0"/>
        </a:spcBef>
        <a:spcAft>
          <a:spcPct val="0"/>
        </a:spcAft>
        <a:defRPr sz="49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charset="0"/>
          <a:ea typeface="ＭＳ Ｐゴシック" pitchFamily="4" charset="-128"/>
          <a:cs typeface="ＭＳ Ｐゴシック" pitchFamily="4" charset="-128"/>
        </a:defRPr>
      </a:lvl4pPr>
      <a:lvl5pPr algn="ctr" defTabSz="1019175" rtl="0" eaLnBrk="0" fontAlgn="base" hangingPunct="0">
        <a:spcBef>
          <a:spcPct val="0"/>
        </a:spcBef>
        <a:spcAft>
          <a:spcPct val="0"/>
        </a:spcAft>
        <a:defRPr sz="49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charset="0"/>
          <a:ea typeface="ＭＳ Ｐゴシック" pitchFamily="4" charset="-128"/>
          <a:cs typeface="ＭＳ Ｐゴシック" pitchFamily="4" charset="-128"/>
        </a:defRPr>
      </a:lvl5pPr>
      <a:lvl6pPr marL="457200" algn="ctr" defTabSz="1019175" rtl="0" fontAlgn="base">
        <a:spcBef>
          <a:spcPct val="0"/>
        </a:spcBef>
        <a:spcAft>
          <a:spcPct val="0"/>
        </a:spcAft>
        <a:defRPr sz="49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charset="0"/>
        </a:defRPr>
      </a:lvl6pPr>
      <a:lvl7pPr marL="914400" algn="ctr" defTabSz="1019175" rtl="0" fontAlgn="base">
        <a:spcBef>
          <a:spcPct val="0"/>
        </a:spcBef>
        <a:spcAft>
          <a:spcPct val="0"/>
        </a:spcAft>
        <a:defRPr sz="49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charset="0"/>
        </a:defRPr>
      </a:lvl7pPr>
      <a:lvl8pPr marL="1371600" algn="ctr" defTabSz="1019175" rtl="0" fontAlgn="base">
        <a:spcBef>
          <a:spcPct val="0"/>
        </a:spcBef>
        <a:spcAft>
          <a:spcPct val="0"/>
        </a:spcAft>
        <a:defRPr sz="49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charset="0"/>
        </a:defRPr>
      </a:lvl8pPr>
      <a:lvl9pPr marL="1828800" algn="ctr" defTabSz="1019175" rtl="0" fontAlgn="base">
        <a:spcBef>
          <a:spcPct val="0"/>
        </a:spcBef>
        <a:spcAft>
          <a:spcPct val="0"/>
        </a:spcAft>
        <a:defRPr sz="49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charset="0"/>
        </a:defRPr>
      </a:lvl9pPr>
    </p:titleStyle>
    <p:bodyStyle>
      <a:lvl1pPr marL="382588" indent="-382588" algn="l" defTabSz="1019175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4" charset="2"/>
        <a:buChar char="n"/>
        <a:defRPr sz="3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pitchFamily="4" charset="-128"/>
          <a:cs typeface="ＭＳ Ｐゴシック" pitchFamily="4" charset="-128"/>
        </a:defRPr>
      </a:lvl1pPr>
      <a:lvl2pPr marL="827088" indent="-317500" algn="l" defTabSz="1019175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4" charset="2"/>
        <a:buChar char="n"/>
        <a:defRPr sz="3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2pPr>
      <a:lvl3pPr marL="1273175" indent="-254000" algn="l" defTabSz="1019175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4" charset="2"/>
        <a:buChar char="n"/>
        <a:defRPr sz="27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3pPr>
      <a:lvl4pPr marL="1782763" indent="-254000" algn="l" defTabSz="1019175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4" charset="2"/>
        <a:buChar char="n"/>
        <a:defRPr sz="2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4pPr>
      <a:lvl5pPr marL="2292350" indent="-254000" algn="l" defTabSz="1019175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4" charset="2"/>
        <a:buChar char="n"/>
        <a:defRPr sz="2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5pPr>
      <a:lvl6pPr marL="2749550" indent="-254000" algn="l" defTabSz="1019175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charset="2"/>
        <a:buChar char="n"/>
        <a:defRPr sz="2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6pPr>
      <a:lvl7pPr marL="3206750" indent="-254000" algn="l" defTabSz="1019175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charset="2"/>
        <a:buChar char="n"/>
        <a:defRPr sz="2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7pPr>
      <a:lvl8pPr marL="3663950" indent="-254000" algn="l" defTabSz="1019175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charset="2"/>
        <a:buChar char="n"/>
        <a:defRPr sz="2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8pPr>
      <a:lvl9pPr marL="4121150" indent="-254000" algn="l" defTabSz="1019175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charset="2"/>
        <a:buChar char="n"/>
        <a:defRPr sz="2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7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7" Type="http://schemas.openxmlformats.org/officeDocument/2006/relationships/image" Target="../media/image22.png"/><Relationship Id="rId8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4" Type="http://schemas.openxmlformats.org/officeDocument/2006/relationships/image" Target="../media/image25.emf"/><Relationship Id="rId5" Type="http://schemas.openxmlformats.org/officeDocument/2006/relationships/image" Target="../media/image26.emf"/><Relationship Id="rId6" Type="http://schemas.openxmlformats.org/officeDocument/2006/relationships/image" Target="../media/image27.emf"/><Relationship Id="rId7" Type="http://schemas.openxmlformats.org/officeDocument/2006/relationships/image" Target="../media/image28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1.emf"/><Relationship Id="rId6" Type="http://schemas.openxmlformats.org/officeDocument/2006/relationships/image" Target="../media/image2.png"/><Relationship Id="rId7" Type="http://schemas.openxmlformats.org/officeDocument/2006/relationships/image" Target="../media/image3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1.emf"/><Relationship Id="rId5" Type="http://schemas.openxmlformats.org/officeDocument/2006/relationships/image" Target="../media/image12.emf"/><Relationship Id="rId6" Type="http://schemas.openxmlformats.org/officeDocument/2006/relationships/image" Target="../media/image13.emf"/><Relationship Id="rId7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57200"/>
            <a:ext cx="8885238" cy="2286000"/>
          </a:xfrm>
        </p:spPr>
        <p:txBody>
          <a:bodyPr/>
          <a:lstStyle/>
          <a:p>
            <a:pPr>
              <a:defRPr/>
            </a:pPr>
            <a:r>
              <a:rPr lang="en-US" sz="4000" dirty="0" smtClean="0">
                <a:solidFill>
                  <a:schemeClr val="hlink"/>
                </a:solidFill>
                <a:latin typeface="Palatino" pitchFamily="4" charset="0"/>
              </a:rPr>
              <a:t>Scalar Gravitational Waves</a:t>
            </a:r>
            <a:r>
              <a:rPr lang="en-US" sz="3600" dirty="0" smtClean="0">
                <a:solidFill>
                  <a:schemeClr val="hlink"/>
                </a:solidFill>
                <a:latin typeface="Palatino" pitchFamily="4" charset="0"/>
              </a:rPr>
              <a:t/>
            </a:r>
            <a:br>
              <a:rPr lang="en-US" sz="3600" dirty="0" smtClean="0">
                <a:solidFill>
                  <a:schemeClr val="hlink"/>
                </a:solidFill>
                <a:latin typeface="Palatino" pitchFamily="4" charset="0"/>
              </a:rPr>
            </a:br>
            <a:r>
              <a:rPr lang="en-US" sz="3600" i="1" dirty="0" smtClean="0">
                <a:solidFill>
                  <a:schemeClr val="hlink"/>
                </a:solidFill>
                <a:latin typeface="Palatino" pitchFamily="4" charset="0"/>
              </a:rPr>
              <a:t/>
            </a:r>
            <a:br>
              <a:rPr lang="en-US" sz="3600" i="1" dirty="0" smtClean="0">
                <a:solidFill>
                  <a:schemeClr val="hlink"/>
                </a:solidFill>
                <a:latin typeface="Palatino" pitchFamily="4" charset="0"/>
              </a:rPr>
            </a:br>
            <a:r>
              <a:rPr lang="en-US" sz="3200" dirty="0" smtClean="0">
                <a:solidFill>
                  <a:srgbClr val="C2F0FF"/>
                </a:solidFill>
                <a:latin typeface="Palatino" pitchFamily="4" charset="0"/>
                <a:ea typeface="Palatino" pitchFamily="4" charset="0"/>
                <a:cs typeface="Palatino" pitchFamily="4" charset="0"/>
              </a:rPr>
              <a:t>A Consequence of the Quantum Trace Anomaly in Low Energy Gravity</a:t>
            </a:r>
            <a:r>
              <a:rPr lang="en-US" sz="3600" dirty="0" smtClean="0">
                <a:solidFill>
                  <a:schemeClr val="folHlink"/>
                </a:solidFill>
                <a:latin typeface="Palatino" pitchFamily="4" charset="0"/>
                <a:ea typeface="Palatino" pitchFamily="4" charset="0"/>
                <a:cs typeface="Palatino" pitchFamily="4" charset="0"/>
              </a:rPr>
              <a:t/>
            </a:r>
            <a:br>
              <a:rPr lang="en-US" sz="3600" dirty="0" smtClean="0">
                <a:solidFill>
                  <a:schemeClr val="folHlink"/>
                </a:solidFill>
                <a:latin typeface="Palatino" pitchFamily="4" charset="0"/>
                <a:ea typeface="Palatino" pitchFamily="4" charset="0"/>
                <a:cs typeface="Palatino" pitchFamily="4" charset="0"/>
              </a:rPr>
            </a:br>
            <a:r>
              <a:rPr lang="en-US" sz="3600" dirty="0" smtClean="0">
                <a:solidFill>
                  <a:schemeClr val="hlink"/>
                </a:solidFill>
                <a:latin typeface="Palatino" pitchFamily="4" charset="0"/>
              </a:rPr>
              <a:t>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1" y="3048000"/>
            <a:ext cx="9220200" cy="4343400"/>
          </a:xfrm>
        </p:spPr>
        <p:txBody>
          <a:bodyPr/>
          <a:lstStyle/>
          <a:p>
            <a:pPr algn="l">
              <a:lnSpc>
                <a:spcPct val="45000"/>
              </a:lnSpc>
              <a:spcBef>
                <a:spcPts val="1675"/>
              </a:spcBef>
              <a:buFont typeface="Wingdings" pitchFamily="4" charset="2"/>
              <a:buNone/>
              <a:defRPr/>
            </a:pPr>
            <a:r>
              <a:rPr lang="en-US" sz="2800" b="1" dirty="0" smtClean="0">
                <a:solidFill>
                  <a:schemeClr val="folHlink"/>
                </a:solidFill>
              </a:rPr>
              <a:t>         </a:t>
            </a:r>
          </a:p>
          <a:p>
            <a:pPr algn="l">
              <a:lnSpc>
                <a:spcPct val="45000"/>
              </a:lnSpc>
              <a:spcBef>
                <a:spcPts val="1675"/>
              </a:spcBef>
              <a:buFont typeface="Wingdings" pitchFamily="4" charset="2"/>
              <a:buNone/>
              <a:defRPr/>
            </a:pPr>
            <a:r>
              <a:rPr lang="en-US" sz="2800" b="1" dirty="0" smtClean="0">
                <a:solidFill>
                  <a:schemeClr val="folHlink"/>
                </a:solidFill>
              </a:rPr>
              <a:t>			     E. </a:t>
            </a:r>
            <a:r>
              <a:rPr lang="en-US" sz="2800" b="1" dirty="0" err="1" smtClean="0">
                <a:solidFill>
                  <a:schemeClr val="folHlink"/>
                </a:solidFill>
              </a:rPr>
              <a:t>Mottola</a:t>
            </a:r>
            <a:r>
              <a:rPr lang="en-US" sz="2800" b="1" dirty="0" smtClean="0">
                <a:solidFill>
                  <a:schemeClr val="folHlink"/>
                </a:solidFill>
              </a:rPr>
              <a:t> </a:t>
            </a:r>
          </a:p>
          <a:p>
            <a:pPr algn="l">
              <a:lnSpc>
                <a:spcPct val="50000"/>
              </a:lnSpc>
              <a:spcBef>
                <a:spcPts val="1675"/>
              </a:spcBef>
              <a:spcAft>
                <a:spcPts val="2000"/>
              </a:spcAft>
              <a:buFont typeface="Wingdings" pitchFamily="4" charset="2"/>
              <a:buNone/>
              <a:defRPr/>
            </a:pPr>
            <a:r>
              <a:rPr lang="en-US" sz="2800" b="1" dirty="0" smtClean="0">
                <a:solidFill>
                  <a:schemeClr val="accent2"/>
                </a:solidFill>
              </a:rPr>
              <a:t>	           	Los Alamos National Laboratory  </a:t>
            </a:r>
            <a:endParaRPr lang="en-US" sz="2800" b="1" dirty="0" smtClean="0">
              <a:solidFill>
                <a:schemeClr val="folHlink"/>
              </a:solidFill>
            </a:endParaRPr>
          </a:p>
          <a:p>
            <a:pPr algn="l">
              <a:lnSpc>
                <a:spcPct val="75000"/>
              </a:lnSpc>
              <a:spcBef>
                <a:spcPct val="75000"/>
              </a:spcBef>
              <a:spcAft>
                <a:spcPts val="675"/>
              </a:spcAft>
              <a:buFont typeface="Wingdings" pitchFamily="4" charset="2"/>
              <a:buNone/>
              <a:defRPr/>
            </a:pPr>
            <a:r>
              <a:rPr lang="en-US" sz="2000" b="1" dirty="0" smtClean="0">
                <a:solidFill>
                  <a:schemeClr val="folHlink"/>
                </a:solidFill>
              </a:rPr>
              <a:t>		       </a:t>
            </a:r>
            <a:r>
              <a:rPr lang="en-US" sz="2400" b="1" dirty="0" smtClean="0">
                <a:solidFill>
                  <a:schemeClr val="folHlink"/>
                </a:solidFill>
              </a:rPr>
              <a:t>pre-print to appear April (2016)          </a:t>
            </a:r>
            <a:endParaRPr lang="en-US" sz="2400" b="1" dirty="0" smtClean="0">
              <a:solidFill>
                <a:srgbClr val="FF3300"/>
              </a:solidFill>
            </a:endParaRPr>
          </a:p>
          <a:p>
            <a:pPr algn="l">
              <a:lnSpc>
                <a:spcPct val="75000"/>
              </a:lnSpc>
              <a:spcBef>
                <a:spcPct val="75000"/>
              </a:spcBef>
              <a:spcAft>
                <a:spcPts val="675"/>
              </a:spcAft>
              <a:buFont typeface="Wingdings" pitchFamily="4" charset="2"/>
              <a:buNone/>
              <a:defRPr/>
            </a:pPr>
            <a:r>
              <a:rPr lang="en-US" sz="2400" b="1" dirty="0" smtClean="0">
                <a:solidFill>
                  <a:schemeClr val="folHlink"/>
                </a:solidFill>
              </a:rPr>
              <a:t>	     </a:t>
            </a:r>
            <a:r>
              <a:rPr lang="en-US" sz="2400" b="1" dirty="0" err="1" smtClean="0">
                <a:solidFill>
                  <a:schemeClr val="folHlink"/>
                </a:solidFill>
              </a:rPr>
              <a:t>w</a:t>
            </a:r>
            <a:r>
              <a:rPr lang="en-US" sz="2400" b="1" dirty="0" smtClean="0">
                <a:solidFill>
                  <a:schemeClr val="folHlink"/>
                </a:solidFill>
              </a:rPr>
              <a:t>. </a:t>
            </a:r>
            <a:r>
              <a:rPr lang="en-US" sz="2400" b="1" dirty="0" smtClean="0">
                <a:solidFill>
                  <a:srgbClr val="FF3300"/>
                </a:solidFill>
              </a:rPr>
              <a:t>R. </a:t>
            </a:r>
            <a:r>
              <a:rPr lang="en-US" sz="2400" b="1" dirty="0" err="1" smtClean="0">
                <a:solidFill>
                  <a:srgbClr val="FF3300"/>
                </a:solidFill>
              </a:rPr>
              <a:t>Vaulin</a:t>
            </a:r>
            <a:r>
              <a:rPr lang="en-US" sz="2400" b="1" dirty="0" smtClean="0">
                <a:solidFill>
                  <a:schemeClr val="folHlink"/>
                </a:solidFill>
              </a:rPr>
              <a:t>, </a:t>
            </a:r>
            <a:r>
              <a:rPr lang="en-US" sz="2400" b="1" u="sng" dirty="0" smtClean="0">
                <a:solidFill>
                  <a:srgbClr val="FFFF00"/>
                </a:solidFill>
              </a:rPr>
              <a:t>Phys. Rev. D</a:t>
            </a:r>
            <a:r>
              <a:rPr lang="en-US" sz="2400" b="1" dirty="0" smtClean="0">
                <a:solidFill>
                  <a:srgbClr val="FFFF00"/>
                </a:solidFill>
              </a:rPr>
              <a:t>  </a:t>
            </a:r>
            <a:r>
              <a:rPr lang="en-US" sz="2400" b="1" dirty="0" smtClean="0">
                <a:solidFill>
                  <a:schemeClr val="folHlink"/>
                </a:solidFill>
              </a:rPr>
              <a:t>74, 064004 (2006)</a:t>
            </a:r>
          </a:p>
          <a:p>
            <a:pPr algn="l">
              <a:lnSpc>
                <a:spcPct val="90000"/>
              </a:lnSpc>
              <a:spcBef>
                <a:spcPct val="25000"/>
              </a:spcBef>
              <a:buFont typeface="Wingdings" pitchFamily="4" charset="2"/>
              <a:buNone/>
              <a:defRPr/>
            </a:pPr>
            <a:r>
              <a:rPr lang="en-US" sz="2400" b="1" dirty="0" smtClean="0">
                <a:solidFill>
                  <a:schemeClr val="folHlink"/>
                </a:solidFill>
              </a:rPr>
              <a:t>	      </a:t>
            </a:r>
            <a:r>
              <a:rPr lang="en-US" sz="2400" b="1" dirty="0" err="1" smtClean="0">
                <a:solidFill>
                  <a:schemeClr val="folHlink"/>
                </a:solidFill>
              </a:rPr>
              <a:t>w</a:t>
            </a:r>
            <a:r>
              <a:rPr lang="en-US" sz="2400" b="1" dirty="0" smtClean="0">
                <a:solidFill>
                  <a:schemeClr val="folHlink"/>
                </a:solidFill>
              </a:rPr>
              <a:t>. </a:t>
            </a:r>
            <a:r>
              <a:rPr lang="en-US" sz="2400" b="1" dirty="0" smtClean="0">
                <a:solidFill>
                  <a:srgbClr val="FF3300"/>
                </a:solidFill>
              </a:rPr>
              <a:t>M. </a:t>
            </a:r>
            <a:r>
              <a:rPr lang="en-US" sz="2400" b="1" dirty="0" err="1" smtClean="0">
                <a:solidFill>
                  <a:srgbClr val="FF3300"/>
                </a:solidFill>
              </a:rPr>
              <a:t>Giannotti</a:t>
            </a:r>
            <a:r>
              <a:rPr lang="en-US" sz="2400" b="1" dirty="0" smtClean="0"/>
              <a:t>,</a:t>
            </a:r>
            <a:r>
              <a:rPr lang="en-US" sz="2400" b="1" dirty="0" smtClean="0">
                <a:solidFill>
                  <a:schemeClr val="folHlink"/>
                </a:solidFill>
              </a:rPr>
              <a:t> </a:t>
            </a:r>
            <a:r>
              <a:rPr lang="en-US" sz="2400" b="1" u="sng" dirty="0" smtClean="0">
                <a:solidFill>
                  <a:srgbClr val="FFFF00"/>
                </a:solidFill>
              </a:rPr>
              <a:t>Phys. Rev. D</a:t>
            </a:r>
            <a:r>
              <a:rPr lang="en-US" sz="2400" b="1" dirty="0" smtClean="0">
                <a:solidFill>
                  <a:schemeClr val="folHlink"/>
                </a:solidFill>
              </a:rPr>
              <a:t>  79, 045014 (2009)</a:t>
            </a:r>
          </a:p>
          <a:p>
            <a:pPr algn="l">
              <a:lnSpc>
                <a:spcPct val="90000"/>
              </a:lnSpc>
              <a:spcBef>
                <a:spcPct val="25000"/>
              </a:spcBef>
              <a:defRPr/>
            </a:pPr>
            <a:r>
              <a:rPr lang="en-US" sz="2400" b="1" dirty="0" smtClean="0">
                <a:solidFill>
                  <a:schemeClr val="folHlink"/>
                </a:solidFill>
              </a:rPr>
              <a:t> 	        </a:t>
            </a:r>
            <a:r>
              <a:rPr lang="en-US" sz="2000" b="1" u="sng" dirty="0" smtClean="0">
                <a:solidFill>
                  <a:srgbClr val="FF3300"/>
                </a:solidFill>
              </a:rPr>
              <a:t>Review</a:t>
            </a:r>
            <a:r>
              <a:rPr lang="en-US" sz="2000" b="1" dirty="0" smtClean="0">
                <a:solidFill>
                  <a:srgbClr val="FF3300"/>
                </a:solidFill>
              </a:rPr>
              <a:t>:           </a:t>
            </a:r>
            <a:r>
              <a:rPr lang="en-US" sz="2400" b="1" u="sng" dirty="0" err="1" smtClean="0">
                <a:solidFill>
                  <a:srgbClr val="FFFE65"/>
                </a:solidFill>
              </a:rPr>
              <a:t>Acta</a:t>
            </a:r>
            <a:r>
              <a:rPr lang="en-US" sz="2400" b="1" u="sng" dirty="0" smtClean="0">
                <a:solidFill>
                  <a:srgbClr val="FFFE65"/>
                </a:solidFill>
              </a:rPr>
              <a:t>. Phys. Pol. B </a:t>
            </a:r>
            <a:r>
              <a:rPr lang="en-US" sz="2400" b="1" dirty="0" smtClean="0"/>
              <a:t>41, 2031 (2010)</a:t>
            </a:r>
            <a:r>
              <a:rPr lang="en-US" sz="2000" b="1" dirty="0" smtClean="0">
                <a:solidFill>
                  <a:schemeClr val="folHlink"/>
                </a:solidFill>
              </a:rPr>
              <a:t>	</a:t>
            </a:r>
            <a:r>
              <a:rPr lang="en-US" sz="2400" b="1" dirty="0" smtClean="0">
                <a:solidFill>
                  <a:schemeClr val="folHlink"/>
                </a:solidFill>
              </a:rPr>
              <a:t>      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03238" y="311150"/>
            <a:ext cx="9051925" cy="98425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>
                <a:solidFill>
                  <a:schemeClr val="hlink"/>
                </a:solidFill>
              </a:rPr>
              <a:t>Stress Tensor of the</a:t>
            </a:r>
            <a:r>
              <a:rPr lang="en-US" sz="4000" dirty="0" smtClean="0">
                <a:solidFill>
                  <a:schemeClr val="hlink"/>
                </a:solidFill>
              </a:rPr>
              <a:t> Scalar </a:t>
            </a:r>
            <a:r>
              <a:rPr lang="en-US" sz="4000" dirty="0" err="1" smtClean="0">
                <a:solidFill>
                  <a:schemeClr val="hlink"/>
                </a:solidFill>
              </a:rPr>
              <a:t>Conformalon</a:t>
            </a:r>
            <a:endParaRPr lang="en-US" sz="4500" i="1" dirty="0">
              <a:solidFill>
                <a:schemeClr val="hlink"/>
              </a:solidFill>
            </a:endParaRP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838200" y="1371600"/>
            <a:ext cx="8350250" cy="108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1882" tIns="50941" rIns="101882" bIns="50941">
            <a:prstTxWarp prst="textNoShape">
              <a:avLst/>
            </a:prstTxWarp>
            <a:spAutoFit/>
          </a:bodyPr>
          <a:lstStyle/>
          <a:p>
            <a:pPr algn="ctr" defTabSz="1019175">
              <a:defRPr/>
            </a:pPr>
            <a:r>
              <a:rPr lang="en-US" sz="32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Variation of the Effective Action with respect to the metric gives stress-energy tensor</a:t>
            </a:r>
            <a:endParaRPr lang="en-US" sz="3200" b="1" dirty="0">
              <a:solidFill>
                <a:schemeClr val="folHlink"/>
              </a:solidFill>
            </a:endParaRP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501650" y="6400800"/>
            <a:ext cx="9175750" cy="108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1882" tIns="50941" rIns="101882" bIns="50941">
            <a:prstTxWarp prst="textNoShape">
              <a:avLst/>
            </a:prstTxWarp>
            <a:spAutoFit/>
          </a:bodyPr>
          <a:lstStyle/>
          <a:p>
            <a:pPr defTabSz="1019175">
              <a:buClr>
                <a:srgbClr val="FF3300"/>
              </a:buClr>
              <a:defRPr/>
            </a:pPr>
            <a:r>
              <a:rPr lang="en-US" sz="31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</a:t>
            </a:r>
            <a:r>
              <a:rPr lang="en-US" sz="32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Macroscopic </a:t>
            </a:r>
            <a:r>
              <a:rPr lang="en-US" sz="32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Quantum Effect in </a:t>
            </a:r>
            <a:r>
              <a:rPr lang="en-US" sz="32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Terms </a:t>
            </a:r>
            <a:r>
              <a:rPr lang="en-US" sz="32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of</a:t>
            </a:r>
          </a:p>
          <a:p>
            <a:pPr defTabSz="1019175">
              <a:buClr>
                <a:srgbClr val="FF3300"/>
              </a:buClr>
              <a:defRPr/>
            </a:pPr>
            <a:r>
              <a:rPr lang="en-US" sz="32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(</a:t>
            </a:r>
            <a:r>
              <a:rPr lang="en-US" sz="32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Semi-</a:t>
            </a:r>
            <a:r>
              <a:rPr lang="en-US" sz="32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)Classical Scalar </a:t>
            </a:r>
            <a:r>
              <a:rPr lang="en-US" sz="3200" b="1" dirty="0" err="1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Conformalon</a:t>
            </a:r>
            <a:r>
              <a:rPr lang="en-US" sz="32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200" b="1" dirty="0" err="1" smtClean="0">
                <a:solidFill>
                  <a:srgbClr val="FFD7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4" charset="2"/>
              </a:rPr>
              <a:t></a:t>
            </a:r>
            <a:r>
              <a:rPr lang="en-US" sz="3200" b="1" dirty="0" smtClean="0">
                <a:solidFill>
                  <a:srgbClr val="FFD7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4" charset="2"/>
              </a:rPr>
              <a:t> </a:t>
            </a:r>
            <a:r>
              <a:rPr lang="en-US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4" charset="2"/>
              </a:rPr>
              <a:t>Field</a:t>
            </a:r>
            <a:r>
              <a:rPr lang="en-US" sz="32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en-US" sz="3200" b="1" i="1" u="sng" dirty="0">
              <a:solidFill>
                <a:schemeClr val="tx1"/>
              </a:solidFill>
            </a:endParaRPr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2590800"/>
            <a:ext cx="7596352" cy="1066800"/>
          </a:xfrm>
          <a:prstGeom prst="rect">
            <a:avLst/>
          </a:prstGeom>
          <a:ln w="1905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12" name="Picture 7" descr="latex-image-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3810000"/>
            <a:ext cx="7613650" cy="2360613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669925" y="173038"/>
            <a:ext cx="8885238" cy="1036637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>
                <a:solidFill>
                  <a:schemeClr val="hlink"/>
                </a:solidFill>
              </a:rPr>
              <a:t>IR Relevant Term in the Action</a:t>
            </a:r>
            <a:endParaRPr lang="en-US"/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381000" y="6248400"/>
            <a:ext cx="9359900" cy="969524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lIns="101882" tIns="50941" rIns="101882" bIns="50941">
            <a:prstTxWarp prst="textNoShape">
              <a:avLst/>
            </a:prstTxWarp>
            <a:spAutoFit/>
          </a:bodyPr>
          <a:lstStyle/>
          <a:p>
            <a:pPr algn="ctr" defTabSz="1019175">
              <a:lnSpc>
                <a:spcPct val="90000"/>
              </a:lnSpc>
              <a:defRPr/>
            </a:pPr>
            <a:r>
              <a:rPr lang="en-US" sz="3100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4" charset="0"/>
                <a:ea typeface="ＭＳ Ｐゴシック" pitchFamily="4" charset="-128"/>
                <a:cs typeface="ＭＳ Ｐゴシック" pitchFamily="4" charset="-128"/>
              </a:rPr>
              <a:t>New </a:t>
            </a:r>
            <a:r>
              <a:rPr lang="en-US" sz="3100" dirty="0" err="1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4" charset="0"/>
                <a:ea typeface="ＭＳ Ｐゴシック" pitchFamily="4" charset="-128"/>
                <a:cs typeface="ＭＳ Ｐゴシック" pitchFamily="4" charset="-128"/>
              </a:rPr>
              <a:t>conformalon</a:t>
            </a:r>
            <a:r>
              <a:rPr lang="en-US" sz="3100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4" charset="0"/>
                <a:ea typeface="ＭＳ Ｐゴシック" pitchFamily="4" charset="-128"/>
                <a:cs typeface="ＭＳ Ｐゴシック" pitchFamily="4" charset="-128"/>
              </a:rPr>
              <a:t> scalar degree </a:t>
            </a:r>
            <a:r>
              <a:rPr lang="en-US" sz="31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4" charset="0"/>
                <a:ea typeface="ＭＳ Ｐゴシック" pitchFamily="4" charset="-128"/>
                <a:cs typeface="ＭＳ Ｐゴシック" pitchFamily="4" charset="-128"/>
              </a:rPr>
              <a:t>of </a:t>
            </a:r>
            <a:r>
              <a:rPr lang="en-US" sz="3100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4" charset="0"/>
                <a:ea typeface="ＭＳ Ｐゴシック" pitchFamily="4" charset="-128"/>
                <a:cs typeface="ＭＳ Ｐゴシック" pitchFamily="4" charset="-128"/>
              </a:rPr>
              <a:t>freedom couples to the conformal sector of metric and makes it dynamical</a:t>
            </a:r>
            <a:endParaRPr lang="en-US" sz="3100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4" charset="0"/>
              <a:ea typeface="ＭＳ Ｐゴシック" pitchFamily="4" charset="-128"/>
              <a:cs typeface="ＭＳ Ｐゴシック" pitchFamily="4" charset="-128"/>
              <a:sym typeface="Symbol" pitchFamily="4" charset="2"/>
            </a:endParaRPr>
          </a:p>
        </p:txBody>
      </p:sp>
      <p:sp>
        <p:nvSpPr>
          <p:cNvPr id="207877" name="Text Box 9"/>
          <p:cNvSpPr txBox="1">
            <a:spLocks noChangeArrowheads="1"/>
          </p:cNvSpPr>
          <p:nvPr/>
        </p:nvSpPr>
        <p:spPr bwMode="auto">
          <a:xfrm>
            <a:off x="250825" y="1209675"/>
            <a:ext cx="9494838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1882" tIns="50941" rIns="101882" bIns="50941">
            <a:prstTxWarp prst="textNoShape">
              <a:avLst/>
            </a:prstTxWarp>
            <a:spAutoFit/>
          </a:bodyPr>
          <a:lstStyle/>
          <a:p>
            <a:pPr algn="ctr" defTabSz="1019175">
              <a:defRPr/>
            </a:pPr>
            <a:r>
              <a:rPr lang="en-US" sz="31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4" charset="0"/>
                <a:ea typeface="ＭＳ Ｐゴシック" pitchFamily="4" charset="-128"/>
                <a:cs typeface="ＭＳ Ｐゴシック" pitchFamily="4" charset="-128"/>
              </a:rPr>
              <a:t>The effective action for the trace anomaly scales </a:t>
            </a:r>
          </a:p>
          <a:p>
            <a:pPr algn="ctr" defTabSz="1019175">
              <a:defRPr/>
            </a:pPr>
            <a:r>
              <a:rPr lang="en-US" sz="31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4" charset="0"/>
                <a:ea typeface="ＭＳ Ｐゴシック" pitchFamily="4" charset="-128"/>
                <a:cs typeface="ＭＳ Ｐゴシック" pitchFamily="4" charset="-128"/>
              </a:rPr>
              <a:t>logarithmically with distance and therefore </a:t>
            </a:r>
          </a:p>
          <a:p>
            <a:pPr algn="ctr" defTabSz="1019175">
              <a:defRPr/>
            </a:pPr>
            <a:r>
              <a:rPr lang="en-US" sz="31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4" charset="0"/>
                <a:ea typeface="ＭＳ Ｐゴシック" pitchFamily="4" charset="-128"/>
                <a:cs typeface="ＭＳ Ｐゴシック" pitchFamily="4" charset="-128"/>
              </a:rPr>
              <a:t>should be included in the low energy </a:t>
            </a:r>
          </a:p>
          <a:p>
            <a:pPr algn="ctr" defTabSz="1019175">
              <a:defRPr/>
            </a:pPr>
            <a:r>
              <a:rPr lang="en-US" sz="31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4" charset="0"/>
                <a:ea typeface="ＭＳ Ｐゴシック" pitchFamily="4" charset="-128"/>
                <a:cs typeface="ＭＳ Ｐゴシック" pitchFamily="4" charset="-128"/>
              </a:rPr>
              <a:t>macroscopic EFT description of gravity—</a:t>
            </a:r>
            <a:endParaRPr lang="en-US" sz="3600" dirty="0">
              <a:solidFill>
                <a:schemeClr val="folHlink"/>
              </a:solidFill>
              <a:latin typeface="Times New Roman" pitchFamily="4" charset="0"/>
              <a:ea typeface="ＭＳ Ｐゴシック" pitchFamily="4" charset="-128"/>
              <a:cs typeface="ＭＳ Ｐゴシック" pitchFamily="4" charset="-128"/>
            </a:endParaRPr>
          </a:p>
          <a:p>
            <a:pPr algn="ctr" defTabSz="1019175">
              <a:defRPr/>
            </a:pPr>
            <a:r>
              <a:rPr lang="en-US" sz="3600" b="1" u="sng" dirty="0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Not given in powers of Local Curvature</a:t>
            </a:r>
            <a:r>
              <a:rPr lang="en-US" sz="3600" b="1" dirty="0">
                <a:solidFill>
                  <a:srgbClr val="FF3300"/>
                </a:solidFill>
                <a:latin typeface="Tahoma" pitchFamily="4" charset="0"/>
                <a:ea typeface="ＭＳ Ｐゴシック" pitchFamily="4" charset="-128"/>
                <a:cs typeface="ＭＳ Ｐゴシック" pitchFamily="4" charset="-128"/>
              </a:rPr>
              <a:t>   </a:t>
            </a:r>
          </a:p>
        </p:txBody>
      </p:sp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533400" y="4876800"/>
            <a:ext cx="91376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1882" tIns="50941" rIns="101882" bIns="50941">
            <a:prstTxWarp prst="textNoShape">
              <a:avLst/>
            </a:prstTxWarp>
            <a:spAutoFit/>
          </a:bodyPr>
          <a:lstStyle/>
          <a:p>
            <a:pPr algn="ctr" defTabSz="1019175">
              <a:defRPr/>
            </a:pPr>
            <a:r>
              <a:rPr lang="en-US" sz="3100" i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4" charset="0"/>
                <a:ea typeface="ＭＳ Ｐゴシック" pitchFamily="4" charset="-128"/>
                <a:cs typeface="ＭＳ Ｐゴシック" pitchFamily="4" charset="-128"/>
              </a:rPr>
              <a:t>This is a non-trivial modification of classical General Relativity required by quantum effects in the Std. Model</a:t>
            </a:r>
            <a:endParaRPr lang="en-US" sz="3600" b="1" i="1" dirty="0">
              <a:latin typeface="Times New Roman" pitchFamily="4" charset="0"/>
              <a:ea typeface="ＭＳ Ｐゴシック" pitchFamily="4" charset="-128"/>
              <a:cs typeface="ＭＳ Ｐゴシック" pitchFamily="4" charset="-128"/>
            </a:endParaRPr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4038600"/>
            <a:ext cx="8294075" cy="653473"/>
          </a:xfrm>
          <a:prstGeom prst="rect">
            <a:avLst/>
          </a:prstGeom>
          <a:ln w="1905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  <p:transition xmlns:p14="http://schemas.microsoft.com/office/powerpoint/2010/main">
    <p:blinds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8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8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8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8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8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6" grpId="0" animBg="1" autoUpdateAnimBg="0"/>
      <p:bldP spid="207877" grpId="0" build="p" autoUpdateAnimBg="0"/>
      <p:bldP spid="27658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533400" y="0"/>
            <a:ext cx="8885238" cy="1036638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solidFill>
                  <a:schemeClr val="hlink"/>
                </a:solidFill>
              </a:rPr>
              <a:t>Scalar Gravitational Waves </a:t>
            </a:r>
            <a:endParaRPr lang="en-US" dirty="0"/>
          </a:p>
        </p:txBody>
      </p:sp>
      <p:sp>
        <p:nvSpPr>
          <p:cNvPr id="63491" name="TextBox 6"/>
          <p:cNvSpPr txBox="1">
            <a:spLocks noChangeArrowheads="1"/>
          </p:cNvSpPr>
          <p:nvPr/>
        </p:nvSpPr>
        <p:spPr bwMode="auto">
          <a:xfrm>
            <a:off x="304800" y="1143000"/>
            <a:ext cx="10134600" cy="8348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Clr>
                <a:srgbClr val="CC0000"/>
              </a:buClr>
              <a:buFont typeface="Arial" pitchFamily="4" charset="0"/>
              <a:buChar char="•"/>
            </a:pPr>
            <a:r>
              <a:rPr lang="en-US" b="1" dirty="0">
                <a:solidFill>
                  <a:srgbClr val="85E0FF"/>
                </a:solidFill>
              </a:rPr>
              <a:t> </a:t>
            </a:r>
            <a:r>
              <a:rPr lang="en-US" b="1" dirty="0" err="1">
                <a:solidFill>
                  <a:srgbClr val="85E0FF"/>
                </a:solidFill>
              </a:rPr>
              <a:t>Linearize</a:t>
            </a:r>
            <a:r>
              <a:rPr lang="en-US" b="1" dirty="0">
                <a:solidFill>
                  <a:srgbClr val="85E0FF"/>
                </a:solidFill>
              </a:rPr>
              <a:t> Vacuum Einstein </a:t>
            </a:r>
            <a:r>
              <a:rPr lang="en-US" b="1" dirty="0" err="1">
                <a:solidFill>
                  <a:srgbClr val="85E0FF"/>
                </a:solidFill>
              </a:rPr>
              <a:t>Eqs</a:t>
            </a:r>
            <a:r>
              <a:rPr lang="en-US" b="1" dirty="0">
                <a:solidFill>
                  <a:srgbClr val="85E0FF"/>
                </a:solidFill>
              </a:rPr>
              <a:t>.</a:t>
            </a:r>
            <a:r>
              <a:rPr lang="en-US" dirty="0">
                <a:solidFill>
                  <a:srgbClr val="85E0FF"/>
                </a:solidFill>
              </a:rPr>
              <a:t> </a:t>
            </a:r>
          </a:p>
          <a:p>
            <a:pPr>
              <a:buClr>
                <a:srgbClr val="CC0000"/>
              </a:buClr>
              <a:buFont typeface="Arial" pitchFamily="4" charset="0"/>
              <a:buChar char="•"/>
            </a:pPr>
            <a:endParaRPr lang="en-US" dirty="0">
              <a:solidFill>
                <a:srgbClr val="85E0FF"/>
              </a:solidFill>
            </a:endParaRPr>
          </a:p>
          <a:p>
            <a:pPr>
              <a:buClr>
                <a:srgbClr val="CC0000"/>
              </a:buClr>
              <a:buFont typeface="Arial" pitchFamily="4" charset="0"/>
              <a:buChar char="•"/>
            </a:pPr>
            <a:endParaRPr lang="en-US" dirty="0">
              <a:solidFill>
                <a:srgbClr val="85E0FF"/>
              </a:solidFill>
            </a:endParaRPr>
          </a:p>
          <a:p>
            <a:pPr>
              <a:buClr>
                <a:srgbClr val="CC0000"/>
              </a:buClr>
              <a:buFont typeface="Arial" pitchFamily="4" charset="0"/>
              <a:buChar char="•"/>
            </a:pPr>
            <a:r>
              <a:rPr lang="en-US" dirty="0">
                <a:solidFill>
                  <a:srgbClr val="85E0FF"/>
                </a:solidFill>
              </a:rPr>
              <a:t> </a:t>
            </a:r>
            <a:r>
              <a:rPr lang="en-US" b="1" dirty="0">
                <a:solidFill>
                  <a:srgbClr val="85E0FF"/>
                </a:solidFill>
              </a:rPr>
              <a:t>Linear Metric Decomposition</a:t>
            </a:r>
          </a:p>
          <a:p>
            <a:pPr>
              <a:buClr>
                <a:srgbClr val="CC0000"/>
              </a:buClr>
              <a:buFont typeface="Arial" pitchFamily="4" charset="0"/>
              <a:buChar char="•"/>
            </a:pPr>
            <a:endParaRPr lang="en-US" dirty="0">
              <a:solidFill>
                <a:srgbClr val="85E0FF"/>
              </a:solidFill>
            </a:endParaRPr>
          </a:p>
          <a:p>
            <a:pPr>
              <a:buClr>
                <a:srgbClr val="CC0000"/>
              </a:buClr>
              <a:buFont typeface="Arial" pitchFamily="4" charset="0"/>
              <a:buChar char="•"/>
            </a:pPr>
            <a:endParaRPr lang="en-US" dirty="0">
              <a:solidFill>
                <a:srgbClr val="85E0FF"/>
              </a:solidFill>
            </a:endParaRPr>
          </a:p>
          <a:p>
            <a:pPr>
              <a:buClr>
                <a:srgbClr val="CC0000"/>
              </a:buClr>
              <a:buFont typeface="Arial" pitchFamily="4" charset="0"/>
              <a:buChar char="•"/>
            </a:pPr>
            <a:r>
              <a:rPr lang="en-US" dirty="0">
                <a:solidFill>
                  <a:srgbClr val="85E0FF"/>
                </a:solidFill>
              </a:rPr>
              <a:t> </a:t>
            </a:r>
            <a:r>
              <a:rPr lang="en-US" b="1" dirty="0">
                <a:solidFill>
                  <a:srgbClr val="85E0FF"/>
                </a:solidFill>
              </a:rPr>
              <a:t>Usual Einstein Constraints now Dynamical</a:t>
            </a:r>
          </a:p>
          <a:p>
            <a:pPr>
              <a:buClr>
                <a:srgbClr val="CC0000"/>
              </a:buClr>
              <a:buFont typeface="Arial" pitchFamily="4" charset="0"/>
              <a:buChar char="•"/>
            </a:pPr>
            <a:endParaRPr lang="en-US" dirty="0" smtClean="0">
              <a:solidFill>
                <a:srgbClr val="85E0FF"/>
              </a:solidFill>
            </a:endParaRPr>
          </a:p>
          <a:p>
            <a:pPr>
              <a:buClr>
                <a:srgbClr val="CC0000"/>
              </a:buClr>
            </a:pPr>
            <a:endParaRPr lang="en-US" dirty="0" smtClean="0">
              <a:solidFill>
                <a:srgbClr val="85E0FF"/>
              </a:solidFill>
            </a:endParaRPr>
          </a:p>
          <a:p>
            <a:pPr>
              <a:spcBef>
                <a:spcPts val="1500"/>
              </a:spcBef>
              <a:buClr>
                <a:srgbClr val="CC0000"/>
              </a:buClr>
              <a:buFont typeface="Arial" pitchFamily="4" charset="0"/>
              <a:buChar char="•"/>
            </a:pPr>
            <a:r>
              <a:rPr lang="en-US" dirty="0">
                <a:solidFill>
                  <a:srgbClr val="85E0FF"/>
                </a:solidFill>
              </a:rPr>
              <a:t> </a:t>
            </a:r>
            <a:r>
              <a:rPr lang="en-US" b="1" dirty="0">
                <a:solidFill>
                  <a:srgbClr val="85E0FF"/>
                </a:solidFill>
              </a:rPr>
              <a:t>Solved </a:t>
            </a:r>
            <a:r>
              <a:rPr lang="en-US" b="1" dirty="0" smtClean="0">
                <a:solidFill>
                  <a:srgbClr val="85E0FF"/>
                </a:solidFill>
              </a:rPr>
              <a:t>by Scalar ‘Breathing’ Mode GW </a:t>
            </a:r>
          </a:p>
          <a:p>
            <a:pPr>
              <a:spcBef>
                <a:spcPts val="1200"/>
              </a:spcBef>
              <a:buClr>
                <a:srgbClr val="CC0000"/>
              </a:buClr>
            </a:pPr>
            <a:r>
              <a:rPr lang="en-US" dirty="0" smtClean="0">
                <a:solidFill>
                  <a:srgbClr val="85E0FF"/>
                </a:solidFill>
              </a:rPr>
              <a:t> </a:t>
            </a:r>
            <a:endParaRPr lang="en-US" b="1" dirty="0" smtClean="0">
              <a:solidFill>
                <a:srgbClr val="85E0FF"/>
              </a:solidFill>
            </a:endParaRPr>
          </a:p>
          <a:p>
            <a:pPr>
              <a:spcBef>
                <a:spcPts val="1200"/>
              </a:spcBef>
              <a:buClr>
                <a:srgbClr val="CC0000"/>
              </a:buClr>
              <a:buFont typeface="Arial" pitchFamily="4" charset="0"/>
              <a:buChar char="•"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8BEAFD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Only </a:t>
            </a:r>
            <a:r>
              <a:rPr lang="en-US" b="1" u="sng" dirty="0">
                <a:solidFill>
                  <a:srgbClr val="8BEAFD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half</a:t>
            </a:r>
            <a:r>
              <a:rPr lang="en-US" b="1" dirty="0">
                <a:solidFill>
                  <a:srgbClr val="8BEAFD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of </a:t>
            </a:r>
            <a:r>
              <a:rPr lang="en-US" b="1" dirty="0" err="1">
                <a:solidFill>
                  <a:srgbClr val="8BEAFD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Solns</a:t>
            </a:r>
            <a:r>
              <a:rPr lang="en-US" b="1" dirty="0">
                <a:solidFill>
                  <a:srgbClr val="8BEAFD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. Couple to metric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</a:p>
          <a:p>
            <a:pPr>
              <a:buClr>
                <a:srgbClr val="CC0000"/>
              </a:buClr>
              <a:buFont typeface="Arial" pitchFamily="4" charset="0"/>
              <a:buChar char="•"/>
            </a:pPr>
            <a:endParaRPr lang="en-US" dirty="0">
              <a:solidFill>
                <a:srgbClr val="85E0FF"/>
              </a:solidFill>
            </a:endParaRPr>
          </a:p>
          <a:p>
            <a:pPr>
              <a:buClr>
                <a:srgbClr val="CC0000"/>
              </a:buClr>
              <a:buFont typeface="Arial" pitchFamily="4" charset="0"/>
              <a:buChar char="•"/>
            </a:pPr>
            <a:endParaRPr lang="en-US" dirty="0">
              <a:solidFill>
                <a:srgbClr val="85E0FF"/>
              </a:solidFill>
            </a:endParaRPr>
          </a:p>
          <a:p>
            <a:pPr>
              <a:buClr>
                <a:srgbClr val="CC0000"/>
              </a:buClr>
              <a:buFont typeface="Arial" pitchFamily="4" charset="0"/>
              <a:buChar char="•"/>
            </a:pPr>
            <a:endParaRPr lang="en-US" dirty="0">
              <a:solidFill>
                <a:srgbClr val="85E0FF"/>
              </a:solidFill>
            </a:endParaRPr>
          </a:p>
          <a:p>
            <a:pPr>
              <a:buClr>
                <a:srgbClr val="CC0000"/>
              </a:buClr>
              <a:buFont typeface="Arial" pitchFamily="4" charset="0"/>
              <a:buChar char="•"/>
            </a:pPr>
            <a:endParaRPr lang="en-US" dirty="0">
              <a:solidFill>
                <a:srgbClr val="85E0FF"/>
              </a:solidFill>
            </a:endParaRPr>
          </a:p>
          <a:p>
            <a:pPr>
              <a:buClr>
                <a:srgbClr val="CC0000"/>
              </a:buClr>
              <a:buFont typeface="Arial" pitchFamily="4" charset="0"/>
              <a:buChar char="•"/>
            </a:pPr>
            <a:endParaRPr lang="en-US" dirty="0">
              <a:solidFill>
                <a:srgbClr val="85E0FF"/>
              </a:solidFill>
            </a:endParaRPr>
          </a:p>
          <a:p>
            <a:pPr>
              <a:buClr>
                <a:srgbClr val="CC0000"/>
              </a:buClr>
              <a:buFont typeface="Arial" pitchFamily="4" charset="0"/>
              <a:buChar char="•"/>
            </a:pPr>
            <a:endParaRPr lang="en-US" dirty="0">
              <a:solidFill>
                <a:srgbClr val="85E0FF"/>
              </a:solidFill>
            </a:endParaRPr>
          </a:p>
        </p:txBody>
      </p:sp>
      <p:pic>
        <p:nvPicPr>
          <p:cNvPr id="63492" name="Picture 7" descr="latex-image-1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1752600"/>
            <a:ext cx="5638800" cy="659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3" name="Picture 8" descr="latex-image-1.pd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3048000"/>
            <a:ext cx="9448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4" name="Picture 9" descr="latex-image-1.pd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81200" y="4184851"/>
            <a:ext cx="6686550" cy="539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5" name="Picture 10" descr="latex-image-1.pd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43000" y="4724400"/>
            <a:ext cx="7772401" cy="562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6" name="Picture 11" descr="latex-image-1.pd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38400" y="5791200"/>
            <a:ext cx="4648200" cy="533400"/>
          </a:xfrm>
          <a:prstGeom prst="rect">
            <a:avLst/>
          </a:prstGeom>
          <a:noFill/>
          <a:ln w="19050" cap="flat" cmpd="sng" algn="ctr">
            <a:solidFill>
              <a:srgbClr val="FF3300"/>
            </a:solidFill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63497" name="Picture 12" descr="latex-image-1.pdf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066800" y="6934200"/>
            <a:ext cx="7527925" cy="520700"/>
          </a:xfrm>
          <a:prstGeom prst="rect">
            <a:avLst/>
          </a:prstGeom>
          <a:noFill/>
          <a:ln w="19050" cap="flat" cmpd="sng" algn="ctr">
            <a:solidFill>
              <a:srgbClr val="FF3300"/>
            </a:solidFill>
            <a:prstDash val="solid"/>
            <a:miter lim="800000"/>
            <a:headEnd type="none" w="med" len="med"/>
            <a:tailEnd type="none" w="med" len="med"/>
          </a:ln>
        </p:spPr>
      </p:pic>
    </p:spTree>
  </p:cSld>
  <p:clrMapOvr>
    <a:masterClrMapping/>
  </p:clrMapOvr>
  <p:transition xmlns:p14="http://schemas.microsoft.com/office/powerpoint/2010/main">
    <p:blinds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609600" y="228600"/>
            <a:ext cx="8885238" cy="1036638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solidFill>
                  <a:schemeClr val="hlink"/>
                </a:solidFill>
              </a:rPr>
              <a:t>Localized Sources of </a:t>
            </a:r>
            <a:br>
              <a:rPr lang="en-US" sz="3600" dirty="0" smtClean="0">
                <a:solidFill>
                  <a:schemeClr val="hlink"/>
                </a:solidFill>
              </a:rPr>
            </a:br>
            <a:r>
              <a:rPr lang="en-US" sz="3600" dirty="0" smtClean="0">
                <a:solidFill>
                  <a:schemeClr val="hlink"/>
                </a:solidFill>
              </a:rPr>
              <a:t>Scalar Gravitational Waves</a:t>
            </a:r>
            <a:endParaRPr lang="en-US" dirty="0"/>
          </a:p>
        </p:txBody>
      </p:sp>
      <p:sp>
        <p:nvSpPr>
          <p:cNvPr id="65539" name="TextBox 6"/>
          <p:cNvSpPr txBox="1">
            <a:spLocks noChangeArrowheads="1"/>
          </p:cNvSpPr>
          <p:nvPr/>
        </p:nvSpPr>
        <p:spPr bwMode="auto">
          <a:xfrm>
            <a:off x="457200" y="1371600"/>
            <a:ext cx="9601200" cy="6032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Clr>
                <a:srgbClr val="CC0000"/>
              </a:buClr>
              <a:buFont typeface="Arial"/>
              <a:buChar char="•"/>
            </a:pPr>
            <a:r>
              <a:rPr lang="en-US" dirty="0" smtClean="0">
                <a:solidFill>
                  <a:srgbClr val="85E0FF"/>
                </a:solidFill>
              </a:rPr>
              <a:t> Retarded Green’s Fn.  </a:t>
            </a:r>
          </a:p>
          <a:p>
            <a:pPr>
              <a:buClr>
                <a:srgbClr val="CC0000"/>
              </a:buClr>
            </a:pPr>
            <a:endParaRPr lang="en-US" dirty="0" smtClean="0">
              <a:solidFill>
                <a:srgbClr val="85E0FF"/>
              </a:solidFill>
            </a:endParaRPr>
          </a:p>
          <a:p>
            <a:pPr>
              <a:buClr>
                <a:srgbClr val="CC0000"/>
              </a:buClr>
            </a:pPr>
            <a:endParaRPr lang="en-US" dirty="0" smtClean="0">
              <a:solidFill>
                <a:srgbClr val="85E0FF"/>
              </a:solidFill>
            </a:endParaRPr>
          </a:p>
          <a:p>
            <a:pPr>
              <a:spcBef>
                <a:spcPts val="1800"/>
              </a:spcBef>
              <a:buClr>
                <a:srgbClr val="CC0000"/>
              </a:buClr>
              <a:buFont typeface="Arial" pitchFamily="4" charset="0"/>
              <a:buChar char="•"/>
            </a:pPr>
            <a:r>
              <a:rPr lang="en-US" dirty="0" smtClean="0">
                <a:solidFill>
                  <a:srgbClr val="85E0FF"/>
                </a:solidFill>
              </a:rPr>
              <a:t> Anomaly Scalar </a:t>
            </a:r>
            <a:r>
              <a:rPr lang="en-US" dirty="0" err="1" smtClean="0">
                <a:solidFill>
                  <a:srgbClr val="85E0FF"/>
                </a:solidFill>
              </a:rPr>
              <a:t>Conformalon</a:t>
            </a:r>
            <a:r>
              <a:rPr lang="en-US" dirty="0" smtClean="0">
                <a:solidFill>
                  <a:srgbClr val="85E0FF"/>
                </a:solidFill>
              </a:rPr>
              <a:t> Field</a:t>
            </a:r>
          </a:p>
          <a:p>
            <a:pPr>
              <a:buClr>
                <a:srgbClr val="CC0000"/>
              </a:buClr>
            </a:pPr>
            <a:endParaRPr lang="en-US" dirty="0" smtClean="0">
              <a:solidFill>
                <a:srgbClr val="85E0FF"/>
              </a:solidFill>
            </a:endParaRPr>
          </a:p>
          <a:p>
            <a:pPr>
              <a:buClr>
                <a:srgbClr val="CC0000"/>
              </a:buClr>
            </a:pPr>
            <a:endParaRPr lang="en-US" dirty="0" smtClean="0">
              <a:solidFill>
                <a:srgbClr val="85E0FF"/>
              </a:solidFill>
            </a:endParaRPr>
          </a:p>
          <a:p>
            <a:pPr>
              <a:spcBef>
                <a:spcPts val="1200"/>
              </a:spcBef>
              <a:buClr>
                <a:srgbClr val="CC0000"/>
              </a:buClr>
              <a:buFont typeface="Arial" pitchFamily="4" charset="0"/>
              <a:buChar char="•"/>
            </a:pPr>
            <a:r>
              <a:rPr lang="en-US" dirty="0" smtClean="0">
                <a:solidFill>
                  <a:srgbClr val="85E0FF"/>
                </a:solidFill>
              </a:rPr>
              <a:t> Scalar Metric </a:t>
            </a:r>
            <a:r>
              <a:rPr lang="en-US" dirty="0" err="1" smtClean="0">
                <a:solidFill>
                  <a:srgbClr val="85E0FF"/>
                </a:solidFill>
              </a:rPr>
              <a:t>Peturbation</a:t>
            </a:r>
            <a:r>
              <a:rPr lang="en-US" dirty="0" smtClean="0">
                <a:solidFill>
                  <a:srgbClr val="85E0FF"/>
                </a:solidFill>
              </a:rPr>
              <a:t> in Far (Radiation) Zone</a:t>
            </a:r>
          </a:p>
          <a:p>
            <a:pPr>
              <a:spcBef>
                <a:spcPts val="1500"/>
              </a:spcBef>
              <a:buClr>
                <a:srgbClr val="CC0000"/>
              </a:buClr>
            </a:pPr>
            <a:endParaRPr lang="en-US" dirty="0" smtClean="0">
              <a:solidFill>
                <a:srgbClr val="85E0FF"/>
              </a:solidFill>
            </a:endParaRPr>
          </a:p>
          <a:p>
            <a:pPr>
              <a:spcBef>
                <a:spcPts val="1500"/>
              </a:spcBef>
              <a:buClr>
                <a:srgbClr val="CC0000"/>
              </a:buClr>
            </a:pPr>
            <a:r>
              <a:rPr lang="en-US" dirty="0" smtClean="0">
                <a:solidFill>
                  <a:srgbClr val="85E0FF"/>
                </a:solidFill>
              </a:rPr>
              <a:t> </a:t>
            </a:r>
          </a:p>
          <a:p>
            <a:pPr>
              <a:spcBef>
                <a:spcPts val="0"/>
              </a:spcBef>
              <a:buClr>
                <a:srgbClr val="CC0000"/>
              </a:buClr>
              <a:buFont typeface="Arial" pitchFamily="4" charset="0"/>
              <a:buChar char="•"/>
            </a:pPr>
            <a:r>
              <a:rPr lang="en-US" dirty="0" smtClean="0">
                <a:solidFill>
                  <a:srgbClr val="85E0FF"/>
                </a:solidFill>
              </a:rPr>
              <a:t> Scalar Energy Flux &amp; Power Radiated for Time Harmonic Source</a:t>
            </a:r>
          </a:p>
          <a:p>
            <a:pPr>
              <a:buClr>
                <a:srgbClr val="CC0000"/>
              </a:buClr>
              <a:buFont typeface="Arial" pitchFamily="4" charset="0"/>
              <a:buChar char="•"/>
            </a:pPr>
            <a:endParaRPr lang="en-US" dirty="0" smtClean="0">
              <a:solidFill>
                <a:srgbClr val="85E0FF"/>
              </a:solidFill>
            </a:endParaRPr>
          </a:p>
          <a:p>
            <a:pPr>
              <a:buClr>
                <a:srgbClr val="CC0000"/>
              </a:buClr>
              <a:buFont typeface="Arial" pitchFamily="4" charset="0"/>
              <a:buChar char="•"/>
            </a:pPr>
            <a:endParaRPr lang="en-US" dirty="0" smtClean="0">
              <a:solidFill>
                <a:srgbClr val="85E0FF"/>
              </a:solidFill>
            </a:endParaRPr>
          </a:p>
          <a:p>
            <a:pPr>
              <a:buClr>
                <a:srgbClr val="CC0000"/>
              </a:buClr>
            </a:pPr>
            <a:endParaRPr lang="en-US" dirty="0" smtClean="0">
              <a:solidFill>
                <a:srgbClr val="85E0FF"/>
              </a:solidFill>
            </a:endParaRPr>
          </a:p>
        </p:txBody>
      </p:sp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400" y="1905000"/>
            <a:ext cx="6554107" cy="431800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600" y="2362200"/>
            <a:ext cx="8401388" cy="685800"/>
          </a:xfrm>
          <a:prstGeom prst="rect">
            <a:avLst/>
          </a:prstGeom>
        </p:spPr>
      </p:pic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52600" y="3494436"/>
            <a:ext cx="6010124" cy="848964"/>
          </a:xfrm>
          <a:prstGeom prst="rect">
            <a:avLst/>
          </a:prstGeom>
          <a:ln w="1905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00200" y="6553200"/>
            <a:ext cx="7315200" cy="914400"/>
          </a:xfrm>
          <a:prstGeom prst="rect">
            <a:avLst/>
          </a:prstGeom>
          <a:ln w="1905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14" name="Picture 13" descr="latex-image-1.pd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76400" y="4953000"/>
            <a:ext cx="6615790" cy="838200"/>
          </a:xfrm>
          <a:prstGeom prst="rect">
            <a:avLst/>
          </a:prstGeom>
          <a:ln w="1905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  <p:transition xmlns:p14="http://schemas.microsoft.com/office/powerpoint/2010/main">
    <p:blinds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609600" y="228600"/>
            <a:ext cx="8885238" cy="1036638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solidFill>
                  <a:schemeClr val="hlink"/>
                </a:solidFill>
              </a:rPr>
              <a:t>Astrophysical Sources of Scalar Gravitational Waves</a:t>
            </a:r>
            <a:endParaRPr lang="en-US" dirty="0"/>
          </a:p>
        </p:txBody>
      </p:sp>
      <p:sp>
        <p:nvSpPr>
          <p:cNvPr id="65539" name="TextBox 6"/>
          <p:cNvSpPr txBox="1">
            <a:spLocks noChangeArrowheads="1"/>
          </p:cNvSpPr>
          <p:nvPr/>
        </p:nvSpPr>
        <p:spPr bwMode="auto">
          <a:xfrm>
            <a:off x="228600" y="1386036"/>
            <a:ext cx="952500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Clr>
                <a:srgbClr val="CC0000"/>
              </a:buClr>
              <a:buFont typeface="Arial" pitchFamily="4" charset="0"/>
              <a:buChar char="•"/>
            </a:pPr>
            <a:r>
              <a:rPr lang="en-US" dirty="0">
                <a:solidFill>
                  <a:srgbClr val="85E0FF"/>
                </a:solidFill>
              </a:rPr>
              <a:t> Sources of  </a:t>
            </a:r>
            <a:r>
              <a:rPr lang="en-US" dirty="0" err="1">
                <a:solidFill>
                  <a:srgbClr val="FFEE0E"/>
                </a:solidFill>
                <a:latin typeface="Lucida Grande" pitchFamily="4" charset="0"/>
                <a:ea typeface="Lucida Grande" pitchFamily="4" charset="0"/>
                <a:cs typeface="Lucida Grande" pitchFamily="4" charset="0"/>
              </a:rPr>
              <a:t>φ</a:t>
            </a:r>
            <a:r>
              <a:rPr lang="en-US" dirty="0">
                <a:solidFill>
                  <a:srgbClr val="85E0FF"/>
                </a:solidFill>
                <a:latin typeface="Lucida Grande" pitchFamily="4" charset="0"/>
                <a:ea typeface="Lucida Grande" pitchFamily="4" charset="0"/>
                <a:cs typeface="Lucida Grande" pitchFamily="4" charset="0"/>
              </a:rPr>
              <a:t> </a:t>
            </a:r>
            <a:r>
              <a:rPr lang="en-US" dirty="0">
                <a:solidFill>
                  <a:srgbClr val="85E0FF"/>
                </a:solidFill>
              </a:rPr>
              <a:t> are the trace anomaly terms</a:t>
            </a:r>
          </a:p>
          <a:p>
            <a:pPr>
              <a:buClr>
                <a:srgbClr val="CC0000"/>
              </a:buClr>
              <a:buFont typeface="Arial" pitchFamily="4" charset="0"/>
              <a:buChar char="•"/>
            </a:pPr>
            <a:endParaRPr lang="en-US" dirty="0">
              <a:solidFill>
                <a:srgbClr val="85E0FF"/>
              </a:solidFill>
            </a:endParaRPr>
          </a:p>
          <a:p>
            <a:pPr>
              <a:buClr>
                <a:srgbClr val="CC0000"/>
              </a:buClr>
              <a:buFont typeface="Arial" pitchFamily="4" charset="0"/>
              <a:buChar char="•"/>
            </a:pPr>
            <a:endParaRPr lang="en-US" dirty="0">
              <a:solidFill>
                <a:srgbClr val="85E0FF"/>
              </a:solidFill>
            </a:endParaRPr>
          </a:p>
          <a:p>
            <a:pPr>
              <a:spcBef>
                <a:spcPts val="1200"/>
              </a:spcBef>
              <a:buClr>
                <a:srgbClr val="CC0000"/>
              </a:buClr>
              <a:buFont typeface="Arial" pitchFamily="4" charset="0"/>
              <a:buChar char="•"/>
            </a:pPr>
            <a:r>
              <a:rPr lang="en-US" dirty="0">
                <a:solidFill>
                  <a:srgbClr val="85E0FF"/>
                </a:solidFill>
              </a:rPr>
              <a:t> Curvature Invariants are typically very small (Planck suppressed)</a:t>
            </a:r>
          </a:p>
          <a:p>
            <a:pPr>
              <a:spcBef>
                <a:spcPts val="1200"/>
              </a:spcBef>
              <a:buClr>
                <a:srgbClr val="CC0000"/>
              </a:buClr>
              <a:buFont typeface="Arial" pitchFamily="4" charset="0"/>
              <a:buChar char="•"/>
            </a:pPr>
            <a:r>
              <a:rPr lang="en-US" dirty="0">
                <a:solidFill>
                  <a:srgbClr val="85E0FF"/>
                </a:solidFill>
              </a:rPr>
              <a:t> But E&amp;M and QCD Gauge Field Anomalies are </a:t>
            </a:r>
            <a:r>
              <a:rPr lang="en-US" u="sng" dirty="0">
                <a:solidFill>
                  <a:srgbClr val="85E0FF"/>
                </a:solidFill>
              </a:rPr>
              <a:t>much </a:t>
            </a:r>
            <a:r>
              <a:rPr lang="en-US" u="sng" dirty="0" smtClean="0">
                <a:solidFill>
                  <a:srgbClr val="85E0FF"/>
                </a:solidFill>
              </a:rPr>
              <a:t>larger</a:t>
            </a:r>
          </a:p>
          <a:p>
            <a:pPr>
              <a:spcBef>
                <a:spcPts val="1200"/>
              </a:spcBef>
              <a:buClr>
                <a:srgbClr val="CC0000"/>
              </a:buClr>
              <a:buFont typeface="Arial" pitchFamily="4" charset="0"/>
              <a:buChar char="•"/>
            </a:pPr>
            <a:r>
              <a:rPr lang="en-US" u="sng" dirty="0" smtClean="0">
                <a:solidFill>
                  <a:srgbClr val="85E0FF"/>
                </a:solidFill>
              </a:rPr>
              <a:t> </a:t>
            </a:r>
            <a:r>
              <a:rPr lang="en-US" dirty="0" err="1" smtClean="0">
                <a:solidFill>
                  <a:srgbClr val="FFD700"/>
                </a:solidFill>
              </a:rPr>
              <a:t>Axion</a:t>
            </a:r>
            <a:r>
              <a:rPr lang="en-US" dirty="0" smtClean="0">
                <a:solidFill>
                  <a:srgbClr val="FFD700"/>
                </a:solidFill>
              </a:rPr>
              <a:t>-Like Particle </a:t>
            </a:r>
            <a:r>
              <a:rPr lang="en-US" dirty="0" smtClean="0">
                <a:solidFill>
                  <a:srgbClr val="85E0FF"/>
                </a:solidFill>
              </a:rPr>
              <a:t>Coupling to Electromagnetic Field</a:t>
            </a:r>
          </a:p>
          <a:p>
            <a:pPr>
              <a:spcBef>
                <a:spcPts val="1200"/>
              </a:spcBef>
              <a:buClr>
                <a:srgbClr val="CC0000"/>
              </a:buClr>
              <a:buFont typeface="Arial" pitchFamily="4" charset="0"/>
              <a:buChar char="•"/>
            </a:pPr>
            <a:r>
              <a:rPr lang="en-US" dirty="0">
                <a:solidFill>
                  <a:srgbClr val="85E0FF"/>
                </a:solidFill>
              </a:rPr>
              <a:t> For a </a:t>
            </a:r>
            <a:r>
              <a:rPr lang="en-US" dirty="0" err="1">
                <a:solidFill>
                  <a:srgbClr val="85E0FF"/>
                </a:solidFill>
              </a:rPr>
              <a:t>Magnetar</a:t>
            </a:r>
            <a:r>
              <a:rPr lang="en-US" dirty="0">
                <a:solidFill>
                  <a:srgbClr val="85E0FF"/>
                </a:solidFill>
              </a:rPr>
              <a:t>  </a:t>
            </a:r>
            <a:r>
              <a:rPr lang="en-US" dirty="0">
                <a:solidFill>
                  <a:srgbClr val="FFEE0E"/>
                </a:solidFill>
              </a:rPr>
              <a:t>B ~ 10</a:t>
            </a:r>
            <a:r>
              <a:rPr lang="en-US" baseline="30000" dirty="0">
                <a:solidFill>
                  <a:srgbClr val="FFEE0E"/>
                </a:solidFill>
              </a:rPr>
              <a:t>15 </a:t>
            </a:r>
            <a:r>
              <a:rPr lang="en-US" dirty="0">
                <a:solidFill>
                  <a:srgbClr val="FFEE0E"/>
                </a:solidFill>
              </a:rPr>
              <a:t>Gauss</a:t>
            </a:r>
          </a:p>
          <a:p>
            <a:pPr>
              <a:buClr>
                <a:srgbClr val="CC0000"/>
              </a:buClr>
              <a:buFont typeface="Arial" pitchFamily="4" charset="0"/>
              <a:buChar char="•"/>
            </a:pPr>
            <a:endParaRPr lang="en-US" dirty="0">
              <a:solidFill>
                <a:srgbClr val="FFEE0E"/>
              </a:solidFill>
            </a:endParaRPr>
          </a:p>
          <a:p>
            <a:pPr>
              <a:buClr>
                <a:srgbClr val="CC0000"/>
              </a:buClr>
            </a:pPr>
            <a:endParaRPr lang="en-US" dirty="0">
              <a:solidFill>
                <a:srgbClr val="85E0FF"/>
              </a:solidFill>
            </a:endParaRPr>
          </a:p>
          <a:p>
            <a:pPr>
              <a:buClr>
                <a:srgbClr val="CC0000"/>
              </a:buClr>
            </a:pPr>
            <a:r>
              <a:rPr lang="en-US" dirty="0">
                <a:solidFill>
                  <a:srgbClr val="85E0FF"/>
                </a:solidFill>
              </a:rPr>
              <a:t> </a:t>
            </a:r>
            <a:endParaRPr lang="en-US" dirty="0" smtClean="0">
              <a:solidFill>
                <a:srgbClr val="85E0FF"/>
              </a:solidFill>
            </a:endParaRPr>
          </a:p>
          <a:p>
            <a:pPr>
              <a:buClr>
                <a:srgbClr val="CC0000"/>
              </a:buClr>
            </a:pPr>
            <a:endParaRPr lang="en-US" dirty="0" smtClean="0">
              <a:solidFill>
                <a:srgbClr val="85E0FF"/>
              </a:solidFill>
            </a:endParaRPr>
          </a:p>
          <a:p>
            <a:pPr>
              <a:spcBef>
                <a:spcPts val="2400"/>
              </a:spcBef>
              <a:buClr>
                <a:srgbClr val="CC0000"/>
              </a:buClr>
            </a:pPr>
            <a:r>
              <a:rPr lang="en-US" dirty="0" smtClean="0">
                <a:solidFill>
                  <a:srgbClr val="85E0FF"/>
                </a:solidFill>
              </a:rPr>
              <a:t>			Still too small for </a:t>
            </a:r>
            <a:r>
              <a:rPr lang="en-US" dirty="0" err="1" smtClean="0">
                <a:solidFill>
                  <a:srgbClr val="85E0FF"/>
                </a:solidFill>
              </a:rPr>
              <a:t>aLIGO</a:t>
            </a:r>
            <a:endParaRPr lang="en-US" dirty="0" smtClean="0">
              <a:solidFill>
                <a:srgbClr val="85E0FF"/>
              </a:solidFill>
            </a:endParaRPr>
          </a:p>
          <a:p>
            <a:pPr>
              <a:spcBef>
                <a:spcPts val="2400"/>
              </a:spcBef>
              <a:buClr>
                <a:srgbClr val="CC0000"/>
              </a:buClr>
            </a:pPr>
            <a:endParaRPr lang="en-US" dirty="0">
              <a:solidFill>
                <a:srgbClr val="85E0FF"/>
              </a:solidFill>
            </a:endParaRPr>
          </a:p>
        </p:txBody>
      </p:sp>
      <p:pic>
        <p:nvPicPr>
          <p:cNvPr id="65540" name="Picture 13" descr="latex-image-1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2133600"/>
            <a:ext cx="72390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41" name="Picture 14" descr="latex-image-1.pd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5029200"/>
            <a:ext cx="9601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42" name="Picture 15" descr="latex-image-1.pd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3000" y="6019800"/>
            <a:ext cx="7458559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blinds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609600" y="228600"/>
            <a:ext cx="8885238" cy="1036638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solidFill>
                  <a:schemeClr val="hlink"/>
                </a:solidFill>
              </a:rPr>
              <a:t>QCD Sources of Scalar Gravitational Waves</a:t>
            </a:r>
            <a:endParaRPr lang="en-US" dirty="0"/>
          </a:p>
        </p:txBody>
      </p:sp>
      <p:sp>
        <p:nvSpPr>
          <p:cNvPr id="65539" name="TextBox 6"/>
          <p:cNvSpPr txBox="1">
            <a:spLocks noChangeArrowheads="1"/>
          </p:cNvSpPr>
          <p:nvPr/>
        </p:nvSpPr>
        <p:spPr bwMode="auto">
          <a:xfrm>
            <a:off x="152400" y="1219200"/>
            <a:ext cx="9906000" cy="6032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Clr>
                <a:srgbClr val="CC0000"/>
              </a:buClr>
              <a:buFont typeface="Arial" pitchFamily="4" charset="0"/>
              <a:buChar char="•"/>
            </a:pPr>
            <a:r>
              <a:rPr lang="en-US" dirty="0" smtClean="0">
                <a:solidFill>
                  <a:srgbClr val="85E0FF"/>
                </a:solidFill>
              </a:rPr>
              <a:t> The QCD Trace Anomaly is also a Source for  </a:t>
            </a:r>
            <a:r>
              <a:rPr lang="en-US" dirty="0" err="1" smtClean="0">
                <a:solidFill>
                  <a:srgbClr val="FFEE0E"/>
                </a:solidFill>
                <a:latin typeface="Lucida Grande" pitchFamily="4" charset="0"/>
                <a:ea typeface="Lucida Grande" pitchFamily="4" charset="0"/>
                <a:cs typeface="Lucida Grande" pitchFamily="4" charset="0"/>
              </a:rPr>
              <a:t>φ</a:t>
            </a:r>
            <a:endParaRPr lang="en-US" dirty="0" smtClean="0">
              <a:solidFill>
                <a:srgbClr val="85E0FF"/>
              </a:solidFill>
            </a:endParaRPr>
          </a:p>
          <a:p>
            <a:pPr>
              <a:buClr>
                <a:srgbClr val="CC0000"/>
              </a:buClr>
            </a:pPr>
            <a:endParaRPr lang="en-US" dirty="0" smtClean="0">
              <a:solidFill>
                <a:srgbClr val="85E0FF"/>
              </a:solidFill>
            </a:endParaRPr>
          </a:p>
          <a:p>
            <a:pPr>
              <a:buClr>
                <a:srgbClr val="CC0000"/>
              </a:buClr>
            </a:pPr>
            <a:r>
              <a:rPr lang="en-US" dirty="0" smtClean="0">
                <a:solidFill>
                  <a:srgbClr val="85E0FF"/>
                </a:solidFill>
              </a:rPr>
              <a:t> 		</a:t>
            </a:r>
          </a:p>
          <a:p>
            <a:pPr>
              <a:buClr>
                <a:srgbClr val="CC0000"/>
              </a:buClr>
              <a:buFont typeface="Arial" pitchFamily="4" charset="0"/>
              <a:buChar char="•"/>
            </a:pPr>
            <a:r>
              <a:rPr lang="en-US" dirty="0" smtClean="0">
                <a:solidFill>
                  <a:srgbClr val="85E0FF"/>
                </a:solidFill>
              </a:rPr>
              <a:t> </a:t>
            </a:r>
            <a:r>
              <a:rPr lang="en-US" dirty="0" err="1" smtClean="0">
                <a:solidFill>
                  <a:srgbClr val="85E0FF"/>
                </a:solidFill>
              </a:rPr>
              <a:t>Gluonic</a:t>
            </a:r>
            <a:r>
              <a:rPr lang="en-US" dirty="0" smtClean="0">
                <a:solidFill>
                  <a:srgbClr val="85E0FF"/>
                </a:solidFill>
              </a:rPr>
              <a:t> Condensate </a:t>
            </a:r>
            <a:r>
              <a:rPr lang="en-US" dirty="0">
                <a:solidFill>
                  <a:srgbClr val="85E0FF"/>
                </a:solidFill>
              </a:rPr>
              <a:t>much </a:t>
            </a:r>
            <a:r>
              <a:rPr lang="en-US" dirty="0" smtClean="0">
                <a:solidFill>
                  <a:srgbClr val="85E0FF"/>
                </a:solidFill>
              </a:rPr>
              <a:t>larger (10 Orders of Magnitude!)</a:t>
            </a:r>
          </a:p>
          <a:p>
            <a:pPr>
              <a:buClr>
                <a:srgbClr val="CC0000"/>
              </a:buClr>
              <a:buFont typeface="Arial" pitchFamily="4" charset="0"/>
              <a:buChar char="•"/>
            </a:pPr>
            <a:endParaRPr lang="en-US" dirty="0" smtClean="0">
              <a:solidFill>
                <a:srgbClr val="85E0FF"/>
              </a:solidFill>
            </a:endParaRPr>
          </a:p>
          <a:p>
            <a:pPr>
              <a:buClr>
                <a:srgbClr val="CC0000"/>
              </a:buClr>
            </a:pPr>
            <a:endParaRPr lang="en-US" dirty="0" smtClean="0">
              <a:solidFill>
                <a:srgbClr val="85E0FF"/>
              </a:solidFill>
            </a:endParaRPr>
          </a:p>
          <a:p>
            <a:pPr>
              <a:buClr>
                <a:srgbClr val="CC0000"/>
              </a:buClr>
              <a:buFont typeface="Arial" pitchFamily="4" charset="0"/>
              <a:buChar char="•"/>
            </a:pPr>
            <a:r>
              <a:rPr lang="en-US" dirty="0" smtClean="0">
                <a:solidFill>
                  <a:srgbClr val="85E0FF"/>
                </a:solidFill>
              </a:rPr>
              <a:t> Neutron Star Cores contain Density Dependent Gluon Condensate</a:t>
            </a:r>
          </a:p>
          <a:p>
            <a:pPr>
              <a:spcBef>
                <a:spcPts val="1800"/>
              </a:spcBef>
              <a:buClr>
                <a:srgbClr val="CC0000"/>
              </a:buClr>
              <a:buFont typeface="Arial" pitchFamily="4" charset="0"/>
              <a:buChar char="•"/>
            </a:pPr>
            <a:r>
              <a:rPr lang="en-US" dirty="0" smtClean="0">
                <a:solidFill>
                  <a:srgbClr val="85E0FF"/>
                </a:solidFill>
              </a:rPr>
              <a:t> In a Neutron Star Merger with another Compact Object this</a:t>
            </a:r>
          </a:p>
          <a:p>
            <a:pPr>
              <a:spcBef>
                <a:spcPts val="600"/>
              </a:spcBef>
              <a:buClr>
                <a:srgbClr val="CC0000"/>
              </a:buClr>
            </a:pPr>
            <a:r>
              <a:rPr lang="en-US" dirty="0" smtClean="0">
                <a:solidFill>
                  <a:srgbClr val="85E0FF"/>
                </a:solidFill>
              </a:rPr>
              <a:t> </a:t>
            </a:r>
            <a:r>
              <a:rPr lang="en-US" dirty="0" err="1" smtClean="0">
                <a:solidFill>
                  <a:srgbClr val="85E0FF"/>
                </a:solidFill>
              </a:rPr>
              <a:t>Gluonic</a:t>
            </a:r>
            <a:r>
              <a:rPr lang="en-US" dirty="0" smtClean="0">
                <a:solidFill>
                  <a:srgbClr val="85E0FF"/>
                </a:solidFill>
              </a:rPr>
              <a:t> Condensate (‘Bag Constant’) is almost certainly disturbed  </a:t>
            </a:r>
          </a:p>
          <a:p>
            <a:pPr>
              <a:spcBef>
                <a:spcPts val="1200"/>
              </a:spcBef>
              <a:buClr>
                <a:srgbClr val="CC0000"/>
              </a:buClr>
              <a:buFont typeface="Arial" pitchFamily="4" charset="0"/>
              <a:buChar char="•"/>
            </a:pPr>
            <a:r>
              <a:rPr lang="en-US" dirty="0">
                <a:solidFill>
                  <a:srgbClr val="85E0FF"/>
                </a:solidFill>
              </a:rPr>
              <a:t> </a:t>
            </a:r>
            <a:r>
              <a:rPr lang="en-US" b="1" dirty="0">
                <a:solidFill>
                  <a:srgbClr val="FFD700"/>
                </a:solidFill>
              </a:rPr>
              <a:t>Scalar GW Mode most likely excited in </a:t>
            </a:r>
            <a:r>
              <a:rPr lang="en-US" b="1" u="sng" dirty="0">
                <a:solidFill>
                  <a:srgbClr val="FFD700"/>
                </a:solidFill>
              </a:rPr>
              <a:t>Neutron Star </a:t>
            </a:r>
            <a:r>
              <a:rPr lang="en-US" b="1" u="sng" dirty="0" smtClean="0">
                <a:solidFill>
                  <a:srgbClr val="FFD700"/>
                </a:solidFill>
              </a:rPr>
              <a:t>Mergers</a:t>
            </a:r>
          </a:p>
          <a:p>
            <a:pPr>
              <a:spcBef>
                <a:spcPts val="1200"/>
              </a:spcBef>
              <a:buClr>
                <a:srgbClr val="CC0000"/>
              </a:buClr>
              <a:buFont typeface="Arial" pitchFamily="4" charset="0"/>
              <a:buChar char="•"/>
            </a:pPr>
            <a:r>
              <a:rPr lang="en-US" b="1" dirty="0" smtClean="0">
                <a:solidFill>
                  <a:srgbClr val="85E0FF"/>
                </a:solidFill>
              </a:rPr>
              <a:t> </a:t>
            </a:r>
            <a:r>
              <a:rPr lang="en-US" dirty="0" smtClean="0">
                <a:solidFill>
                  <a:srgbClr val="85E0FF"/>
                </a:solidFill>
              </a:rPr>
              <a:t>Condensate also plays role in </a:t>
            </a:r>
            <a:r>
              <a:rPr lang="en-US" dirty="0" err="1" smtClean="0">
                <a:solidFill>
                  <a:srgbClr val="85E0FF"/>
                </a:solidFill>
              </a:rPr>
              <a:t>Gravastar</a:t>
            </a:r>
            <a:r>
              <a:rPr lang="en-US" dirty="0" smtClean="0">
                <a:solidFill>
                  <a:srgbClr val="85E0FF"/>
                </a:solidFill>
              </a:rPr>
              <a:t> Alternative to </a:t>
            </a:r>
            <a:r>
              <a:rPr lang="en-US" dirty="0" err="1" smtClean="0">
                <a:solidFill>
                  <a:srgbClr val="85E0FF"/>
                </a:solidFill>
              </a:rPr>
              <a:t>BH’s</a:t>
            </a:r>
            <a:endParaRPr lang="en-US" dirty="0" smtClean="0">
              <a:solidFill>
                <a:srgbClr val="85E0FF"/>
              </a:solidFill>
            </a:endParaRPr>
          </a:p>
          <a:p>
            <a:pPr>
              <a:spcBef>
                <a:spcPts val="1200"/>
              </a:spcBef>
              <a:buClr>
                <a:srgbClr val="CC0000"/>
              </a:buClr>
              <a:buFont typeface="Arial" pitchFamily="4" charset="0"/>
              <a:buChar char="•"/>
            </a:pPr>
            <a:r>
              <a:rPr lang="en-US" dirty="0" smtClean="0">
                <a:solidFill>
                  <a:srgbClr val="85E0FF"/>
                </a:solidFill>
              </a:rPr>
              <a:t> Also possible source in cosmological QCD phase transition </a:t>
            </a:r>
          </a:p>
        </p:txBody>
      </p:sp>
      <p:pic>
        <p:nvPicPr>
          <p:cNvPr id="65543" name="Picture 16" descr="latex-image-1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124200"/>
            <a:ext cx="9448800" cy="685800"/>
          </a:xfrm>
          <a:prstGeom prst="rect">
            <a:avLst/>
          </a:prstGeom>
          <a:noFill/>
          <a:ln w="19050" cap="flat" cmpd="sng" algn="ctr">
            <a:solidFill>
              <a:srgbClr val="FF3300"/>
            </a:solidFill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2800" y="1828800"/>
            <a:ext cx="2590800" cy="635000"/>
          </a:xfrm>
          <a:prstGeom prst="rect">
            <a:avLst/>
          </a:prstGeom>
          <a:ln w="1905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  <p:transition xmlns:p14="http://schemas.microsoft.com/office/powerpoint/2010/main">
    <p:blinds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381000" y="228600"/>
            <a:ext cx="9220200" cy="9493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hlink"/>
                </a:solidFill>
              </a:rPr>
              <a:t>Summary</a:t>
            </a:r>
            <a:endParaRPr lang="en-US" dirty="0">
              <a:solidFill>
                <a:schemeClr val="hlink"/>
              </a:solidFill>
            </a:endParaRPr>
          </a:p>
        </p:txBody>
      </p:sp>
      <p:sp>
        <p:nvSpPr>
          <p:cNvPr id="1914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7950" y="1371600"/>
            <a:ext cx="9950450" cy="5959475"/>
          </a:xfrm>
        </p:spPr>
        <p:txBody>
          <a:bodyPr/>
          <a:lstStyle/>
          <a:p>
            <a:pPr eaLnBrk="1" hangingPunct="1">
              <a:lnSpc>
                <a:spcPct val="105000"/>
              </a:lnSpc>
              <a:spcBef>
                <a:spcPct val="35000"/>
              </a:spcBef>
              <a:buClr>
                <a:srgbClr val="CC0000"/>
              </a:buClr>
              <a:buFont typeface="Times" pitchFamily="4" charset="0"/>
              <a:buChar char="•"/>
              <a:defRPr/>
            </a:pPr>
            <a:r>
              <a:rPr lang="en-US" sz="2700" b="1" dirty="0">
                <a:sym typeface="Symbol" pitchFamily="4" charset="2"/>
              </a:rPr>
              <a:t>Einstein’s classical theory receives Quantum </a:t>
            </a:r>
            <a:r>
              <a:rPr lang="en-US" sz="2700" b="1" dirty="0" smtClean="0">
                <a:sym typeface="Symbol" pitchFamily="4" charset="2"/>
              </a:rPr>
              <a:t>Corrections</a:t>
            </a:r>
          </a:p>
          <a:p>
            <a:pPr eaLnBrk="1" hangingPunct="1">
              <a:lnSpc>
                <a:spcPct val="105000"/>
              </a:lnSpc>
              <a:spcBef>
                <a:spcPts val="0"/>
              </a:spcBef>
              <a:buClr>
                <a:srgbClr val="CC0000"/>
              </a:buClr>
              <a:buNone/>
              <a:defRPr/>
            </a:pPr>
            <a:r>
              <a:rPr lang="en-US" sz="2700" b="1" dirty="0" smtClean="0">
                <a:sym typeface="Symbol" pitchFamily="4" charset="2"/>
              </a:rPr>
              <a:t>		relevant </a:t>
            </a:r>
            <a:r>
              <a:rPr lang="en-US" sz="2700" b="1" dirty="0">
                <a:sym typeface="Symbol" pitchFamily="4" charset="2"/>
              </a:rPr>
              <a:t>at</a:t>
            </a:r>
            <a:r>
              <a:rPr lang="en-US" sz="2700" b="1" dirty="0" smtClean="0">
                <a:sym typeface="Symbol" pitchFamily="4" charset="2"/>
              </a:rPr>
              <a:t> </a:t>
            </a:r>
            <a:r>
              <a:rPr lang="en-US" sz="2700" b="1" u="sng" dirty="0" smtClean="0">
                <a:solidFill>
                  <a:schemeClr val="hlink"/>
                </a:solidFill>
                <a:sym typeface="Symbol" pitchFamily="4" charset="2"/>
              </a:rPr>
              <a:t>macroscopic</a:t>
            </a:r>
            <a:r>
              <a:rPr lang="en-US" sz="2700" b="1" dirty="0" smtClean="0">
                <a:sym typeface="Symbol" pitchFamily="4" charset="2"/>
              </a:rPr>
              <a:t> Distances</a:t>
            </a:r>
          </a:p>
          <a:p>
            <a:pPr eaLnBrk="1" hangingPunct="1">
              <a:lnSpc>
                <a:spcPct val="105000"/>
              </a:lnSpc>
              <a:spcBef>
                <a:spcPct val="35000"/>
              </a:spcBef>
              <a:buClr>
                <a:srgbClr val="CC0000"/>
              </a:buClr>
              <a:buFont typeface="Times" pitchFamily="4" charset="0"/>
              <a:buChar char="•"/>
              <a:defRPr/>
            </a:pPr>
            <a:r>
              <a:rPr lang="en-US" sz="2700" b="1" dirty="0" smtClean="0">
                <a:sym typeface="Symbol" pitchFamily="4" charset="2"/>
              </a:rPr>
              <a:t>This is a </a:t>
            </a:r>
            <a:r>
              <a:rPr lang="en-US" sz="2700" b="1" u="sng" dirty="0" smtClean="0">
                <a:solidFill>
                  <a:srgbClr val="FFD700"/>
                </a:solidFill>
                <a:sym typeface="Symbol" pitchFamily="4" charset="2"/>
              </a:rPr>
              <a:t>necessary</a:t>
            </a:r>
            <a:r>
              <a:rPr lang="en-US" sz="2700" b="1" dirty="0" smtClean="0">
                <a:sym typeface="Symbol" pitchFamily="4" charset="2"/>
              </a:rPr>
              <a:t> quantum modification of classical GR</a:t>
            </a:r>
          </a:p>
          <a:p>
            <a:pPr eaLnBrk="1" hangingPunct="1">
              <a:lnSpc>
                <a:spcPct val="105000"/>
              </a:lnSpc>
              <a:spcBef>
                <a:spcPct val="35000"/>
              </a:spcBef>
              <a:buClr>
                <a:srgbClr val="CC0000"/>
              </a:buClr>
              <a:buFont typeface="Times" pitchFamily="4" charset="0"/>
              <a:buChar char="•"/>
              <a:defRPr/>
            </a:pPr>
            <a:r>
              <a:rPr lang="en-US" sz="2700" b="1" u="sng" dirty="0" smtClean="0">
                <a:solidFill>
                  <a:schemeClr val="hlink"/>
                </a:solidFill>
                <a:sym typeface="Symbol" pitchFamily="4" charset="2"/>
              </a:rPr>
              <a:t>Scalar ‘</a:t>
            </a:r>
            <a:r>
              <a:rPr lang="en-US" sz="2700" b="1" u="sng" dirty="0" err="1" smtClean="0">
                <a:solidFill>
                  <a:schemeClr val="hlink"/>
                </a:solidFill>
                <a:sym typeface="Symbol" pitchFamily="4" charset="2"/>
              </a:rPr>
              <a:t>Conformalon</a:t>
            </a:r>
            <a:r>
              <a:rPr lang="en-US" sz="2700" b="1" u="sng" dirty="0" smtClean="0">
                <a:solidFill>
                  <a:schemeClr val="hlink"/>
                </a:solidFill>
                <a:sym typeface="Symbol" pitchFamily="4" charset="2"/>
              </a:rPr>
              <a:t>’ degree </a:t>
            </a:r>
            <a:r>
              <a:rPr lang="en-US" sz="2700" b="1" u="sng" dirty="0">
                <a:solidFill>
                  <a:schemeClr val="hlink"/>
                </a:solidFill>
                <a:sym typeface="Symbol" pitchFamily="4" charset="2"/>
              </a:rPr>
              <a:t>of freedom</a:t>
            </a:r>
            <a:r>
              <a:rPr lang="en-US" sz="2700" b="1" dirty="0">
                <a:sym typeface="Symbol" pitchFamily="4" charset="2"/>
              </a:rPr>
              <a:t> in the </a:t>
            </a:r>
            <a:r>
              <a:rPr lang="en-US" sz="2700" b="1" dirty="0">
                <a:solidFill>
                  <a:srgbClr val="FFEE0E"/>
                </a:solidFill>
                <a:sym typeface="Symbol" pitchFamily="4" charset="2"/>
              </a:rPr>
              <a:t>EFT of</a:t>
            </a:r>
            <a:r>
              <a:rPr lang="en-US" sz="2700" b="1" dirty="0" smtClean="0">
                <a:solidFill>
                  <a:srgbClr val="FFEE0E"/>
                </a:solidFill>
                <a:sym typeface="Symbol" pitchFamily="4" charset="2"/>
              </a:rPr>
              <a:t> Low Energy Gravity</a:t>
            </a:r>
            <a:r>
              <a:rPr lang="en-US" sz="2700" b="1" dirty="0" smtClean="0">
                <a:sym typeface="Symbol" pitchFamily="4" charset="2"/>
              </a:rPr>
              <a:t> predicted </a:t>
            </a:r>
            <a:r>
              <a:rPr lang="en-US" sz="2700" b="1" dirty="0">
                <a:sym typeface="Symbol" pitchFamily="4" charset="2"/>
              </a:rPr>
              <a:t>by the </a:t>
            </a:r>
            <a:r>
              <a:rPr lang="en-US" sz="2700" b="1" u="sng" dirty="0">
                <a:solidFill>
                  <a:srgbClr val="FFEE0E"/>
                </a:solidFill>
                <a:sym typeface="Symbol" pitchFamily="4" charset="2"/>
              </a:rPr>
              <a:t>Conformal/Trace Anomaly</a:t>
            </a:r>
            <a:endParaRPr lang="en-US" sz="2700" b="1" dirty="0">
              <a:sym typeface="Symbol" pitchFamily="4" charset="2"/>
            </a:endParaRPr>
          </a:p>
          <a:p>
            <a:pPr eaLnBrk="1" hangingPunct="1">
              <a:lnSpc>
                <a:spcPct val="105000"/>
              </a:lnSpc>
              <a:spcBef>
                <a:spcPct val="35000"/>
              </a:spcBef>
              <a:buClr>
                <a:srgbClr val="CC0000"/>
              </a:buClr>
              <a:buFont typeface="Times" pitchFamily="4" charset="0"/>
              <a:buChar char="•"/>
              <a:defRPr/>
            </a:pPr>
            <a:r>
              <a:rPr lang="en-US" sz="2700" b="1" dirty="0">
                <a:solidFill>
                  <a:srgbClr val="FFEE0E"/>
                </a:solidFill>
                <a:sym typeface="Symbol" pitchFamily="4" charset="2"/>
              </a:rPr>
              <a:t>EFT of </a:t>
            </a:r>
            <a:r>
              <a:rPr lang="en-US" sz="2700" b="1" dirty="0" smtClean="0">
                <a:solidFill>
                  <a:srgbClr val="FFEE0E"/>
                </a:solidFill>
                <a:sym typeface="Symbol" pitchFamily="4" charset="2"/>
              </a:rPr>
              <a:t>Gravity predicts the existence of scalar </a:t>
            </a:r>
            <a:r>
              <a:rPr lang="en-US" sz="2700" b="1" dirty="0" err="1" smtClean="0">
                <a:solidFill>
                  <a:srgbClr val="FFEE0E"/>
                </a:solidFill>
                <a:sym typeface="Symbol" pitchFamily="4" charset="2"/>
              </a:rPr>
              <a:t>GWs</a:t>
            </a:r>
            <a:endParaRPr lang="en-US" sz="2700" b="1" dirty="0" smtClean="0">
              <a:solidFill>
                <a:srgbClr val="FFEE0E"/>
              </a:solidFill>
              <a:sym typeface="Symbol" pitchFamily="4" charset="2"/>
            </a:endParaRPr>
          </a:p>
          <a:p>
            <a:pPr eaLnBrk="1" hangingPunct="1">
              <a:lnSpc>
                <a:spcPct val="105000"/>
              </a:lnSpc>
              <a:spcBef>
                <a:spcPct val="35000"/>
              </a:spcBef>
              <a:buClr>
                <a:srgbClr val="CC0000"/>
              </a:buClr>
              <a:buFont typeface="Times" pitchFamily="4" charset="0"/>
              <a:buChar char="•"/>
              <a:defRPr/>
            </a:pPr>
            <a:r>
              <a:rPr lang="en-US" sz="2700" b="1" dirty="0" smtClean="0">
                <a:sym typeface="Symbol" pitchFamily="4" charset="2"/>
              </a:rPr>
              <a:t>Most significant astrophysical source of </a:t>
            </a:r>
            <a:r>
              <a:rPr lang="en-US" sz="2700" b="1" dirty="0" smtClean="0">
                <a:solidFill>
                  <a:srgbClr val="FFEE0E"/>
                </a:solidFill>
                <a:sym typeface="Symbol" pitchFamily="4" charset="2"/>
              </a:rPr>
              <a:t>Conformal Scalar</a:t>
            </a:r>
          </a:p>
          <a:p>
            <a:pPr eaLnBrk="1" hangingPunct="1">
              <a:lnSpc>
                <a:spcPct val="105000"/>
              </a:lnSpc>
              <a:spcBef>
                <a:spcPts val="0"/>
              </a:spcBef>
              <a:buClr>
                <a:srgbClr val="CC0000"/>
              </a:buClr>
              <a:buNone/>
              <a:defRPr/>
            </a:pPr>
            <a:r>
              <a:rPr lang="en-US" sz="2700" b="1" dirty="0" smtClean="0">
                <a:solidFill>
                  <a:srgbClr val="FFEE0E"/>
                </a:solidFill>
                <a:sym typeface="Symbol" pitchFamily="4" charset="2"/>
              </a:rPr>
              <a:t> 		Gravitational Waves </a:t>
            </a:r>
            <a:r>
              <a:rPr lang="en-US" sz="2700" b="1" dirty="0" smtClean="0">
                <a:solidFill>
                  <a:srgbClr val="FFFFFF"/>
                </a:solidFill>
                <a:sym typeface="Symbol" pitchFamily="4" charset="2"/>
              </a:rPr>
              <a:t>are disturbances in the </a:t>
            </a:r>
            <a:r>
              <a:rPr lang="en-US" sz="2700" b="1" dirty="0" err="1" smtClean="0">
                <a:solidFill>
                  <a:srgbClr val="FFFFFF"/>
                </a:solidFill>
                <a:sym typeface="Symbol" pitchFamily="4" charset="2"/>
              </a:rPr>
              <a:t>gluonic</a:t>
            </a:r>
            <a:r>
              <a:rPr lang="en-US" sz="2700" b="1" dirty="0" smtClean="0">
                <a:solidFill>
                  <a:srgbClr val="FFFFFF"/>
                </a:solidFill>
                <a:sym typeface="Symbol" pitchFamily="4" charset="2"/>
              </a:rPr>
              <a:t> </a:t>
            </a:r>
          </a:p>
          <a:p>
            <a:pPr eaLnBrk="1" hangingPunct="1">
              <a:lnSpc>
                <a:spcPct val="105000"/>
              </a:lnSpc>
              <a:spcBef>
                <a:spcPts val="0"/>
              </a:spcBef>
              <a:buClr>
                <a:srgbClr val="CC0000"/>
              </a:buClr>
              <a:buNone/>
              <a:defRPr/>
            </a:pPr>
            <a:r>
              <a:rPr lang="en-US" sz="2700" b="1" dirty="0" smtClean="0">
                <a:solidFill>
                  <a:srgbClr val="FFFFFF"/>
                </a:solidFill>
                <a:sym typeface="Symbol" pitchFamily="4" charset="2"/>
              </a:rPr>
              <a:t>		vacuum energy ‘bag constant’ of dense nuclear matter </a:t>
            </a:r>
          </a:p>
          <a:p>
            <a:pPr eaLnBrk="1" hangingPunct="1">
              <a:lnSpc>
                <a:spcPct val="105000"/>
              </a:lnSpc>
              <a:spcBef>
                <a:spcPts val="0"/>
              </a:spcBef>
              <a:buClr>
                <a:srgbClr val="CC0000"/>
              </a:buClr>
              <a:buNone/>
              <a:defRPr/>
            </a:pPr>
            <a:r>
              <a:rPr lang="en-US" sz="2700" b="1" dirty="0" smtClean="0">
                <a:solidFill>
                  <a:srgbClr val="FFFFFF"/>
                </a:solidFill>
                <a:sym typeface="Symbol" pitchFamily="4" charset="2"/>
              </a:rPr>
              <a:t>		in </a:t>
            </a:r>
            <a:r>
              <a:rPr lang="en-US" sz="2700" b="1" dirty="0" smtClean="0">
                <a:solidFill>
                  <a:srgbClr val="FFD700"/>
                </a:solidFill>
                <a:sym typeface="Symbol" pitchFamily="4" charset="2"/>
              </a:rPr>
              <a:t>Neutron Star Mergers </a:t>
            </a:r>
            <a:r>
              <a:rPr lang="en-US" sz="2700" b="1" dirty="0" smtClean="0">
                <a:solidFill>
                  <a:srgbClr val="FFFFFF"/>
                </a:solidFill>
                <a:sym typeface="Symbol" pitchFamily="4" charset="2"/>
              </a:rPr>
              <a:t>with other compact objects</a:t>
            </a:r>
          </a:p>
          <a:p>
            <a:pPr eaLnBrk="1" hangingPunct="1">
              <a:lnSpc>
                <a:spcPct val="105000"/>
              </a:lnSpc>
              <a:spcBef>
                <a:spcPct val="35000"/>
              </a:spcBef>
              <a:buClr>
                <a:srgbClr val="CC0000"/>
              </a:buClr>
              <a:buFont typeface="Times" pitchFamily="4" charset="0"/>
              <a:buChar char="•"/>
              <a:defRPr/>
            </a:pPr>
            <a:r>
              <a:rPr lang="en-US" sz="2700" b="1" u="sng" dirty="0" smtClean="0">
                <a:solidFill>
                  <a:srgbClr val="FFD700"/>
                </a:solidFill>
                <a:sym typeface="Symbol" pitchFamily="4" charset="2"/>
              </a:rPr>
              <a:t>Scalar Gravitational Waves</a:t>
            </a:r>
            <a:r>
              <a:rPr lang="en-US" sz="2700" b="1" dirty="0" smtClean="0">
                <a:solidFill>
                  <a:srgbClr val="FFD700"/>
                </a:solidFill>
                <a:sym typeface="Symbol" pitchFamily="4" charset="2"/>
              </a:rPr>
              <a:t> </a:t>
            </a:r>
            <a:r>
              <a:rPr lang="en-US" sz="2700" b="1" dirty="0" smtClean="0">
                <a:solidFill>
                  <a:srgbClr val="FFFFFF"/>
                </a:solidFill>
                <a:sym typeface="Symbol" pitchFamily="4" charset="2"/>
              </a:rPr>
              <a:t>should be looked for by </a:t>
            </a:r>
            <a:r>
              <a:rPr lang="en-US" sz="2700" b="1" dirty="0" err="1" smtClean="0">
                <a:solidFill>
                  <a:srgbClr val="FFD700"/>
                </a:solidFill>
                <a:sym typeface="Symbol" pitchFamily="4" charset="2"/>
              </a:rPr>
              <a:t>aLIGO</a:t>
            </a:r>
            <a:endParaRPr lang="en-US" sz="2700" b="1" dirty="0" smtClean="0">
              <a:solidFill>
                <a:srgbClr val="FFD700"/>
              </a:solidFill>
              <a:sym typeface="Symbol" pitchFamily="4" charset="2"/>
            </a:endParaRPr>
          </a:p>
          <a:p>
            <a:pPr eaLnBrk="1" hangingPunct="1">
              <a:lnSpc>
                <a:spcPct val="105000"/>
              </a:lnSpc>
              <a:spcBef>
                <a:spcPts val="0"/>
              </a:spcBef>
              <a:buClr>
                <a:srgbClr val="CC0000"/>
              </a:buClr>
              <a:buNone/>
              <a:defRPr/>
            </a:pPr>
            <a:r>
              <a:rPr lang="en-US" sz="2700" b="1" dirty="0" smtClean="0">
                <a:solidFill>
                  <a:srgbClr val="FFFFFF"/>
                </a:solidFill>
                <a:sym typeface="Symbol" pitchFamily="4" charset="2"/>
              </a:rPr>
              <a:t>		and next generation of GW detectors  </a:t>
            </a:r>
          </a:p>
        </p:txBody>
      </p:sp>
    </p:spTree>
  </p:cSld>
  <p:clrMapOvr>
    <a:masterClrMapping/>
  </p:clrMapOvr>
  <p:transition xmlns:p14="http://schemas.microsoft.com/office/powerpoint/2010/main">
    <p:blinds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1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68275" y="258763"/>
            <a:ext cx="9639300" cy="1036637"/>
          </a:xfrm>
        </p:spPr>
        <p:txBody>
          <a:bodyPr/>
          <a:lstStyle/>
          <a:p>
            <a:pPr>
              <a:defRPr/>
            </a:pPr>
            <a:r>
              <a:rPr lang="en-US" sz="3600">
                <a:solidFill>
                  <a:schemeClr val="hlink"/>
                </a:solidFill>
              </a:rPr>
              <a:t>Exact Effective Action &amp;Wilson Effective Action</a:t>
            </a:r>
            <a:endParaRPr lang="en-US" i="1"/>
          </a:p>
        </p:txBody>
      </p:sp>
      <p:sp>
        <p:nvSpPr>
          <p:cNvPr id="434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9100" y="1381125"/>
            <a:ext cx="9639300" cy="6218238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5000"/>
              </a:spcBef>
              <a:buClr>
                <a:srgbClr val="FF0606"/>
              </a:buClr>
              <a:buSzPct val="100000"/>
              <a:buFont typeface="Times" pitchFamily="4" charset="0"/>
              <a:buChar char="•"/>
              <a:defRPr/>
            </a:pPr>
            <a:r>
              <a:rPr lang="en-US" sz="2200" b="1" dirty="0">
                <a:solidFill>
                  <a:schemeClr val="folHlink"/>
                </a:solidFill>
              </a:rPr>
              <a:t>Integrating out Matter + … Fields in Fixed Gravitational Background gives</a:t>
            </a:r>
            <a:r>
              <a:rPr lang="en-US" sz="2200" b="1" dirty="0" smtClean="0">
                <a:solidFill>
                  <a:schemeClr val="folHlink"/>
                </a:solidFill>
              </a:rPr>
              <a:t> the </a:t>
            </a:r>
            <a:r>
              <a:rPr lang="en-US" sz="2200" b="1" dirty="0">
                <a:solidFill>
                  <a:schemeClr val="hlink"/>
                </a:solidFill>
              </a:rPr>
              <a:t>Exact</a:t>
            </a:r>
            <a:r>
              <a:rPr lang="en-US" sz="2200" b="1" dirty="0">
                <a:solidFill>
                  <a:schemeClr val="folHlink"/>
                </a:solidFill>
              </a:rPr>
              <a:t> Quantum Effective Action</a:t>
            </a:r>
          </a:p>
          <a:p>
            <a:pPr>
              <a:spcBef>
                <a:spcPct val="25000"/>
              </a:spcBef>
              <a:buClr>
                <a:srgbClr val="FF0606"/>
              </a:buClr>
              <a:buSzPct val="100000"/>
              <a:buFont typeface="Times" pitchFamily="4" charset="0"/>
              <a:buChar char="•"/>
              <a:defRPr/>
            </a:pPr>
            <a:r>
              <a:rPr lang="en-US" sz="2200" b="1" dirty="0">
                <a:solidFill>
                  <a:schemeClr val="folHlink"/>
                </a:solidFill>
              </a:rPr>
              <a:t>The possible terms in </a:t>
            </a:r>
            <a:r>
              <a:rPr lang="en-US" sz="2700" b="1" dirty="0" err="1">
                <a:solidFill>
                  <a:schemeClr val="hlink"/>
                </a:solidFill>
              </a:rPr>
              <a:t>S</a:t>
            </a:r>
            <a:r>
              <a:rPr lang="en-US" sz="2700" b="1" baseline="-25000" dirty="0" err="1">
                <a:solidFill>
                  <a:schemeClr val="hlink"/>
                </a:solidFill>
              </a:rPr>
              <a:t>exact</a:t>
            </a:r>
            <a:r>
              <a:rPr lang="en-US" sz="2700" b="1" dirty="0" err="1">
                <a:solidFill>
                  <a:schemeClr val="hlink"/>
                </a:solidFill>
              </a:rPr>
              <a:t>[g</a:t>
            </a:r>
            <a:r>
              <a:rPr lang="en-US" sz="2700" b="1" dirty="0">
                <a:solidFill>
                  <a:schemeClr val="hlink"/>
                </a:solidFill>
              </a:rPr>
              <a:t>]</a:t>
            </a:r>
            <a:r>
              <a:rPr lang="en-US" sz="2200" b="1" dirty="0">
                <a:solidFill>
                  <a:schemeClr val="hlink"/>
                </a:solidFill>
              </a:rPr>
              <a:t> </a:t>
            </a:r>
            <a:r>
              <a:rPr lang="en-US" sz="2200" b="1" dirty="0">
                <a:solidFill>
                  <a:schemeClr val="folHlink"/>
                </a:solidFill>
              </a:rPr>
              <a:t>can be classified according to their </a:t>
            </a:r>
            <a:r>
              <a:rPr lang="en-US" sz="2200" b="1" dirty="0" err="1">
                <a:solidFill>
                  <a:schemeClr val="folHlink"/>
                </a:solidFill>
              </a:rPr>
              <a:t>repsonse</a:t>
            </a:r>
            <a:r>
              <a:rPr lang="en-US" sz="2200" b="1" dirty="0">
                <a:solidFill>
                  <a:schemeClr val="folHlink"/>
                </a:solidFill>
              </a:rPr>
              <a:t> to</a:t>
            </a:r>
            <a:r>
              <a:rPr lang="en-US" sz="2200" b="1" dirty="0" smtClean="0">
                <a:solidFill>
                  <a:schemeClr val="folHlink"/>
                </a:solidFill>
              </a:rPr>
              <a:t> local </a:t>
            </a:r>
            <a:r>
              <a:rPr lang="en-US" sz="2200" b="1" dirty="0" err="1">
                <a:solidFill>
                  <a:schemeClr val="folHlink"/>
                </a:solidFill>
              </a:rPr>
              <a:t>Weyl</a:t>
            </a:r>
            <a:r>
              <a:rPr lang="en-US" sz="2200" b="1" dirty="0">
                <a:solidFill>
                  <a:schemeClr val="folHlink"/>
                </a:solidFill>
              </a:rPr>
              <a:t> </a:t>
            </a:r>
            <a:r>
              <a:rPr lang="en-US" sz="2200" b="1" dirty="0" err="1">
                <a:solidFill>
                  <a:schemeClr val="folHlink"/>
                </a:solidFill>
              </a:rPr>
              <a:t>rescalings</a:t>
            </a:r>
            <a:r>
              <a:rPr lang="en-US" sz="2200" b="1" dirty="0">
                <a:solidFill>
                  <a:schemeClr val="folHlink"/>
                </a:solidFill>
              </a:rPr>
              <a:t> 	    </a:t>
            </a:r>
            <a:r>
              <a:rPr lang="en-US" sz="2700" b="1" dirty="0" err="1">
                <a:solidFill>
                  <a:schemeClr val="hlink"/>
                </a:solidFill>
              </a:rPr>
              <a:t>g</a:t>
            </a:r>
            <a:r>
              <a:rPr lang="en-US" sz="2700" b="1" dirty="0">
                <a:solidFill>
                  <a:schemeClr val="hlink"/>
                </a:solidFill>
              </a:rPr>
              <a:t> </a:t>
            </a:r>
            <a:r>
              <a:rPr lang="en-US" sz="2700" b="1" dirty="0" err="1">
                <a:solidFill>
                  <a:schemeClr val="hlink"/>
                </a:solidFill>
                <a:sym typeface="Symbol" pitchFamily="4" charset="2"/>
              </a:rPr>
              <a:t></a:t>
            </a:r>
            <a:r>
              <a:rPr lang="en-US" sz="2700" b="1" dirty="0">
                <a:solidFill>
                  <a:schemeClr val="hlink"/>
                </a:solidFill>
                <a:sym typeface="Symbol" pitchFamily="4" charset="2"/>
              </a:rPr>
              <a:t> e</a:t>
            </a:r>
            <a:r>
              <a:rPr lang="en-US" sz="2700" b="1" baseline="30000" dirty="0">
                <a:solidFill>
                  <a:schemeClr val="hlink"/>
                </a:solidFill>
                <a:sym typeface="Symbol" pitchFamily="4" charset="2"/>
              </a:rPr>
              <a:t>2</a:t>
            </a:r>
            <a:r>
              <a:rPr lang="en-US" sz="2700" b="1" baseline="-25000" dirty="0">
                <a:solidFill>
                  <a:schemeClr val="hlink"/>
                </a:solidFill>
                <a:sym typeface="Symbol" pitchFamily="4" charset="2"/>
              </a:rPr>
              <a:t> </a:t>
            </a:r>
            <a:r>
              <a:rPr lang="en-US" sz="2700" b="1" dirty="0" err="1">
                <a:solidFill>
                  <a:schemeClr val="hlink"/>
                </a:solidFill>
                <a:sym typeface="Symbol" pitchFamily="4" charset="2"/>
              </a:rPr>
              <a:t>g</a:t>
            </a:r>
            <a:r>
              <a:rPr lang="en-US" sz="2200" b="1" dirty="0">
                <a:solidFill>
                  <a:schemeClr val="hlink"/>
                </a:solidFill>
                <a:sym typeface="Symbol" pitchFamily="4" charset="2"/>
              </a:rPr>
              <a:t>                 </a:t>
            </a:r>
          </a:p>
          <a:p>
            <a:pPr>
              <a:lnSpc>
                <a:spcPct val="80000"/>
              </a:lnSpc>
              <a:spcBef>
                <a:spcPct val="25000"/>
              </a:spcBef>
              <a:buClr>
                <a:srgbClr val="FF0606"/>
              </a:buClr>
              <a:buSzPct val="100000"/>
              <a:buFont typeface="Times" pitchFamily="4" charset="0"/>
              <a:buNone/>
              <a:defRPr/>
            </a:pPr>
            <a:r>
              <a:rPr lang="en-US" sz="2200" b="1" dirty="0">
                <a:solidFill>
                  <a:schemeClr val="hlink"/>
                </a:solidFill>
                <a:sym typeface="Symbol" pitchFamily="4" charset="2"/>
              </a:rPr>
              <a:t>		      </a:t>
            </a:r>
            <a:r>
              <a:rPr lang="en-US" sz="2700" b="1" dirty="0" err="1">
                <a:solidFill>
                  <a:schemeClr val="hlink"/>
                </a:solidFill>
              </a:rPr>
              <a:t>S</a:t>
            </a:r>
            <a:r>
              <a:rPr lang="en-US" sz="2700" b="1" baseline="-25000" dirty="0" err="1">
                <a:solidFill>
                  <a:schemeClr val="hlink"/>
                </a:solidFill>
              </a:rPr>
              <a:t>exact</a:t>
            </a:r>
            <a:r>
              <a:rPr lang="en-US" sz="2700" b="1" dirty="0" err="1">
                <a:solidFill>
                  <a:schemeClr val="hlink"/>
                </a:solidFill>
              </a:rPr>
              <a:t>[g</a:t>
            </a:r>
            <a:r>
              <a:rPr lang="en-US" sz="2700" b="1" dirty="0">
                <a:solidFill>
                  <a:schemeClr val="hlink"/>
                </a:solidFill>
              </a:rPr>
              <a:t>] = </a:t>
            </a:r>
            <a:r>
              <a:rPr lang="en-US" sz="2700" b="1" dirty="0" err="1">
                <a:solidFill>
                  <a:schemeClr val="hlink"/>
                </a:solidFill>
              </a:rPr>
              <a:t>S</a:t>
            </a:r>
            <a:r>
              <a:rPr lang="en-US" sz="2700" b="1" baseline="-25000" dirty="0" err="1">
                <a:solidFill>
                  <a:schemeClr val="hlink"/>
                </a:solidFill>
              </a:rPr>
              <a:t>local</a:t>
            </a:r>
            <a:r>
              <a:rPr lang="en-US" sz="2700" b="1" dirty="0" err="1">
                <a:solidFill>
                  <a:schemeClr val="hlink"/>
                </a:solidFill>
              </a:rPr>
              <a:t>[g</a:t>
            </a:r>
            <a:r>
              <a:rPr lang="en-US" sz="2700" b="1" dirty="0">
                <a:solidFill>
                  <a:schemeClr val="hlink"/>
                </a:solidFill>
              </a:rPr>
              <a:t>] + </a:t>
            </a:r>
            <a:r>
              <a:rPr lang="en-US" sz="2700" b="1" dirty="0" err="1">
                <a:solidFill>
                  <a:schemeClr val="hlink"/>
                </a:solidFill>
              </a:rPr>
              <a:t>S</a:t>
            </a:r>
            <a:r>
              <a:rPr lang="en-US" sz="2700" b="1" baseline="-25000" dirty="0" err="1">
                <a:solidFill>
                  <a:schemeClr val="hlink"/>
                </a:solidFill>
              </a:rPr>
              <a:t>anom</a:t>
            </a:r>
            <a:r>
              <a:rPr lang="en-US" sz="2700" b="1" dirty="0" err="1">
                <a:solidFill>
                  <a:schemeClr val="hlink"/>
                </a:solidFill>
              </a:rPr>
              <a:t>[g</a:t>
            </a:r>
            <a:r>
              <a:rPr lang="en-US" sz="2700" b="1" dirty="0">
                <a:solidFill>
                  <a:schemeClr val="hlink"/>
                </a:solidFill>
              </a:rPr>
              <a:t>] + </a:t>
            </a:r>
            <a:r>
              <a:rPr lang="en-US" sz="2700" b="1" dirty="0" err="1">
                <a:solidFill>
                  <a:schemeClr val="hlink"/>
                </a:solidFill>
              </a:rPr>
              <a:t>S</a:t>
            </a:r>
            <a:r>
              <a:rPr lang="en-US" sz="2700" b="1" baseline="-25000" dirty="0" err="1">
                <a:solidFill>
                  <a:schemeClr val="hlink"/>
                </a:solidFill>
              </a:rPr>
              <a:t>Weyl</a:t>
            </a:r>
            <a:r>
              <a:rPr lang="en-US" sz="2700" b="1" dirty="0" err="1">
                <a:solidFill>
                  <a:schemeClr val="hlink"/>
                </a:solidFill>
              </a:rPr>
              <a:t>[g</a:t>
            </a:r>
            <a:r>
              <a:rPr lang="en-US" sz="2700" b="1" dirty="0">
                <a:solidFill>
                  <a:schemeClr val="hlink"/>
                </a:solidFill>
              </a:rPr>
              <a:t>] </a:t>
            </a:r>
          </a:p>
          <a:p>
            <a:pPr>
              <a:spcBef>
                <a:spcPct val="25000"/>
              </a:spcBef>
              <a:buClr>
                <a:srgbClr val="FF0606"/>
              </a:buClr>
              <a:buSzPct val="100000"/>
              <a:buFont typeface="Times" pitchFamily="4" charset="0"/>
              <a:buChar char="•"/>
              <a:defRPr/>
            </a:pPr>
            <a:r>
              <a:rPr lang="en-US" sz="2700" b="1" dirty="0" err="1">
                <a:solidFill>
                  <a:schemeClr val="hlink"/>
                </a:solidFill>
              </a:rPr>
              <a:t>S</a:t>
            </a:r>
            <a:r>
              <a:rPr lang="en-US" sz="2700" b="1" baseline="-25000" dirty="0" err="1">
                <a:solidFill>
                  <a:schemeClr val="hlink"/>
                </a:solidFill>
              </a:rPr>
              <a:t>local</a:t>
            </a:r>
            <a:r>
              <a:rPr lang="en-US" sz="2700" b="1" dirty="0" err="1">
                <a:solidFill>
                  <a:schemeClr val="hlink"/>
                </a:solidFill>
              </a:rPr>
              <a:t>[g</a:t>
            </a:r>
            <a:r>
              <a:rPr lang="en-US" sz="2700" b="1" dirty="0">
                <a:solidFill>
                  <a:schemeClr val="hlink"/>
                </a:solidFill>
              </a:rPr>
              <a:t>] = (1/16</a:t>
            </a:r>
            <a:r>
              <a:rPr lang="en-US" sz="2700" b="1" dirty="0">
                <a:solidFill>
                  <a:schemeClr val="hlink"/>
                </a:solidFill>
                <a:sym typeface="Symbol" pitchFamily="4" charset="2"/>
              </a:rPr>
              <a:t>G) </a:t>
            </a:r>
            <a:r>
              <a:rPr lang="en-US" sz="2700" b="1" dirty="0" err="1">
                <a:solidFill>
                  <a:schemeClr val="hlink"/>
                </a:solidFill>
                <a:sym typeface="Symbol" pitchFamily="4" charset="2"/>
              </a:rPr>
              <a:t></a:t>
            </a:r>
            <a:r>
              <a:rPr lang="en-US" sz="2700" b="1" dirty="0">
                <a:solidFill>
                  <a:schemeClr val="hlink"/>
                </a:solidFill>
                <a:sym typeface="Symbol" pitchFamily="4" charset="2"/>
              </a:rPr>
              <a:t> d</a:t>
            </a:r>
            <a:r>
              <a:rPr lang="en-US" sz="2700" b="1" baseline="30000" dirty="0">
                <a:solidFill>
                  <a:schemeClr val="hlink"/>
                </a:solidFill>
                <a:sym typeface="Symbol" pitchFamily="4" charset="2"/>
              </a:rPr>
              <a:t>4</a:t>
            </a:r>
            <a:r>
              <a:rPr lang="en-US" sz="2700" b="1" dirty="0">
                <a:solidFill>
                  <a:schemeClr val="hlink"/>
                </a:solidFill>
                <a:sym typeface="Symbol" pitchFamily="4" charset="2"/>
              </a:rPr>
              <a:t>x </a:t>
            </a:r>
            <a:r>
              <a:rPr lang="en-US" sz="2700" b="1" dirty="0" err="1">
                <a:solidFill>
                  <a:schemeClr val="hlink"/>
                </a:solidFill>
                <a:sym typeface="Symbol" pitchFamily="4" charset="2"/>
              </a:rPr>
              <a:t>g</a:t>
            </a:r>
            <a:r>
              <a:rPr lang="en-US" sz="2700" b="1" dirty="0">
                <a:solidFill>
                  <a:schemeClr val="hlink"/>
                </a:solidFill>
                <a:sym typeface="Symbol" pitchFamily="4" charset="2"/>
              </a:rPr>
              <a:t> (R - 2 </a:t>
            </a:r>
            <a:r>
              <a:rPr lang="en-US" sz="2700" b="1" dirty="0" err="1">
                <a:solidFill>
                  <a:schemeClr val="hlink"/>
                </a:solidFill>
                <a:sym typeface="Symbol" pitchFamily="4" charset="2"/>
              </a:rPr>
              <a:t></a:t>
            </a:r>
            <a:r>
              <a:rPr lang="en-US" sz="2700" b="1" dirty="0">
                <a:solidFill>
                  <a:schemeClr val="hlink"/>
                </a:solidFill>
                <a:sym typeface="Symbol" pitchFamily="4" charset="2"/>
              </a:rPr>
              <a:t>) + </a:t>
            </a:r>
            <a:r>
              <a:rPr lang="en-US" sz="2700" b="1" baseline="-25000" dirty="0">
                <a:solidFill>
                  <a:schemeClr val="hlink"/>
                </a:solidFill>
                <a:sym typeface="Symbol" pitchFamily="4" charset="2"/>
              </a:rPr>
              <a:t>n≥4</a:t>
            </a:r>
            <a:r>
              <a:rPr lang="en-US" sz="2700" b="1" dirty="0">
                <a:solidFill>
                  <a:schemeClr val="hlink"/>
                </a:solidFill>
                <a:sym typeface="Symbol" pitchFamily="4" charset="2"/>
              </a:rPr>
              <a:t> M</a:t>
            </a:r>
            <a:r>
              <a:rPr lang="en-US" sz="2700" b="1" baseline="-25000" dirty="0">
                <a:solidFill>
                  <a:schemeClr val="hlink"/>
                </a:solidFill>
                <a:sym typeface="Symbol" pitchFamily="4" charset="2"/>
              </a:rPr>
              <a:t>Pl</a:t>
            </a:r>
            <a:r>
              <a:rPr lang="en-US" sz="2700" b="1" baseline="30000" dirty="0">
                <a:solidFill>
                  <a:schemeClr val="hlink"/>
                </a:solidFill>
                <a:sym typeface="Symbol" pitchFamily="4" charset="2"/>
              </a:rPr>
              <a:t>4-n  </a:t>
            </a:r>
            <a:r>
              <a:rPr lang="en-US" sz="2700" b="1" dirty="0" err="1">
                <a:solidFill>
                  <a:schemeClr val="hlink"/>
                </a:solidFill>
              </a:rPr>
              <a:t>S</a:t>
            </a:r>
            <a:r>
              <a:rPr lang="en-US" sz="2700" b="1" baseline="30000" dirty="0" err="1">
                <a:solidFill>
                  <a:schemeClr val="hlink"/>
                </a:solidFill>
              </a:rPr>
              <a:t>(n)</a:t>
            </a:r>
            <a:r>
              <a:rPr lang="en-US" sz="2700" b="1" baseline="-25000" dirty="0" err="1">
                <a:solidFill>
                  <a:schemeClr val="hlink"/>
                </a:solidFill>
              </a:rPr>
              <a:t>local</a:t>
            </a:r>
            <a:r>
              <a:rPr lang="en-US" sz="2700" b="1" dirty="0" err="1">
                <a:solidFill>
                  <a:schemeClr val="hlink"/>
                </a:solidFill>
              </a:rPr>
              <a:t>[g</a:t>
            </a:r>
            <a:r>
              <a:rPr lang="en-US" sz="2700" b="1" dirty="0">
                <a:solidFill>
                  <a:schemeClr val="hlink"/>
                </a:solidFill>
              </a:rPr>
              <a:t>]</a:t>
            </a:r>
            <a:endParaRPr lang="en-US" sz="2200" b="1" dirty="0">
              <a:solidFill>
                <a:schemeClr val="hlink"/>
              </a:solidFill>
            </a:endParaRPr>
          </a:p>
          <a:p>
            <a:pPr>
              <a:spcBef>
                <a:spcPct val="25000"/>
              </a:spcBef>
              <a:buClr>
                <a:srgbClr val="FF0606"/>
              </a:buClr>
              <a:buSzPct val="100000"/>
              <a:buFont typeface="Times" pitchFamily="4" charset="0"/>
              <a:buNone/>
              <a:defRPr/>
            </a:pPr>
            <a:r>
              <a:rPr lang="en-US" sz="2200" b="1" dirty="0">
                <a:solidFill>
                  <a:schemeClr val="hlink"/>
                </a:solidFill>
              </a:rPr>
              <a:t>	      </a:t>
            </a:r>
            <a:r>
              <a:rPr lang="en-US" sz="2200" b="1" dirty="0">
                <a:solidFill>
                  <a:schemeClr val="folHlink"/>
                </a:solidFill>
              </a:rPr>
              <a:t>Ascending series of higher derivative local terms, </a:t>
            </a:r>
            <a:r>
              <a:rPr lang="en-US" sz="2200" b="1" dirty="0" err="1">
                <a:solidFill>
                  <a:schemeClr val="folHlink"/>
                </a:solidFill>
              </a:rPr>
              <a:t>n</a:t>
            </a:r>
            <a:r>
              <a:rPr lang="en-US" sz="2200" b="1" dirty="0">
                <a:solidFill>
                  <a:schemeClr val="folHlink"/>
                </a:solidFill>
              </a:rPr>
              <a:t>&gt;4 irrelevant</a:t>
            </a:r>
            <a:endParaRPr lang="en-US" sz="2200" b="1" dirty="0">
              <a:solidFill>
                <a:schemeClr val="hlink"/>
              </a:solidFill>
            </a:endParaRPr>
          </a:p>
          <a:p>
            <a:pPr>
              <a:lnSpc>
                <a:spcPct val="130000"/>
              </a:lnSpc>
              <a:spcBef>
                <a:spcPct val="25000"/>
              </a:spcBef>
              <a:buClr>
                <a:srgbClr val="FF0606"/>
              </a:buClr>
              <a:buSzPct val="100000"/>
              <a:buFont typeface="Times" pitchFamily="4" charset="0"/>
              <a:buChar char="•"/>
              <a:defRPr/>
            </a:pPr>
            <a:r>
              <a:rPr lang="en-US" sz="2200" b="1" dirty="0">
                <a:solidFill>
                  <a:schemeClr val="folHlink"/>
                </a:solidFill>
              </a:rPr>
              <a:t>Non-local but </a:t>
            </a:r>
            <a:r>
              <a:rPr lang="en-US" sz="2200" b="1" dirty="0" err="1">
                <a:solidFill>
                  <a:schemeClr val="folHlink"/>
                </a:solidFill>
              </a:rPr>
              <a:t>Weyl</a:t>
            </a:r>
            <a:r>
              <a:rPr lang="en-US" sz="2200" b="1" dirty="0">
                <a:solidFill>
                  <a:schemeClr val="folHlink"/>
                </a:solidFill>
              </a:rPr>
              <a:t>-invariant (neutral under </a:t>
            </a:r>
            <a:r>
              <a:rPr lang="en-US" sz="2200" b="1" dirty="0" err="1">
                <a:solidFill>
                  <a:schemeClr val="folHlink"/>
                </a:solidFill>
              </a:rPr>
              <a:t>rescalings</a:t>
            </a:r>
            <a:r>
              <a:rPr lang="en-US" sz="2200" b="1" dirty="0">
                <a:solidFill>
                  <a:schemeClr val="folHlink"/>
                </a:solidFill>
              </a:rPr>
              <a:t>)</a:t>
            </a:r>
          </a:p>
          <a:p>
            <a:pPr>
              <a:lnSpc>
                <a:spcPct val="90000"/>
              </a:lnSpc>
              <a:spcBef>
                <a:spcPct val="25000"/>
              </a:spcBef>
              <a:buClr>
                <a:srgbClr val="FF0606"/>
              </a:buClr>
              <a:buSzPct val="100000"/>
              <a:buFont typeface="Times" pitchFamily="4" charset="0"/>
              <a:buNone/>
              <a:defRPr/>
            </a:pPr>
            <a:r>
              <a:rPr lang="en-US" sz="2200" b="1" dirty="0">
                <a:solidFill>
                  <a:schemeClr val="folHlink"/>
                </a:solidFill>
              </a:rPr>
              <a:t>			           </a:t>
            </a:r>
            <a:r>
              <a:rPr lang="en-US" sz="2700" b="1" dirty="0" err="1">
                <a:solidFill>
                  <a:schemeClr val="hlink"/>
                </a:solidFill>
              </a:rPr>
              <a:t>S</a:t>
            </a:r>
            <a:r>
              <a:rPr lang="en-US" sz="2700" b="1" baseline="-25000" dirty="0" err="1">
                <a:solidFill>
                  <a:schemeClr val="hlink"/>
                </a:solidFill>
              </a:rPr>
              <a:t>Weyl</a:t>
            </a:r>
            <a:r>
              <a:rPr lang="en-US" sz="2700" b="1" dirty="0" err="1">
                <a:solidFill>
                  <a:schemeClr val="hlink"/>
                </a:solidFill>
              </a:rPr>
              <a:t>[g</a:t>
            </a:r>
            <a:r>
              <a:rPr lang="en-US" sz="2700" b="1" dirty="0">
                <a:solidFill>
                  <a:schemeClr val="hlink"/>
                </a:solidFill>
              </a:rPr>
              <a:t>] = S</a:t>
            </a:r>
            <a:r>
              <a:rPr lang="en-US" sz="2700" b="1" baseline="-25000" dirty="0">
                <a:solidFill>
                  <a:schemeClr val="hlink"/>
                </a:solidFill>
              </a:rPr>
              <a:t>Weyl</a:t>
            </a:r>
            <a:r>
              <a:rPr lang="en-US" sz="2700" b="1" dirty="0">
                <a:solidFill>
                  <a:schemeClr val="hlink"/>
                </a:solidFill>
              </a:rPr>
              <a:t>[</a:t>
            </a:r>
            <a:r>
              <a:rPr lang="en-US" sz="2700" b="1" dirty="0">
                <a:solidFill>
                  <a:schemeClr val="hlink"/>
                </a:solidFill>
                <a:sym typeface="Symbol" pitchFamily="4" charset="2"/>
              </a:rPr>
              <a:t>e</a:t>
            </a:r>
            <a:r>
              <a:rPr lang="en-US" sz="2700" b="1" baseline="30000" dirty="0">
                <a:solidFill>
                  <a:schemeClr val="hlink"/>
                </a:solidFill>
                <a:sym typeface="Symbol" pitchFamily="4" charset="2"/>
              </a:rPr>
              <a:t>2</a:t>
            </a:r>
            <a:r>
              <a:rPr lang="en-US" sz="2700" b="1" dirty="0">
                <a:solidFill>
                  <a:schemeClr val="hlink"/>
                </a:solidFill>
              </a:rPr>
              <a:t>g]</a:t>
            </a:r>
            <a:r>
              <a:rPr lang="en-US" sz="2200" b="1" dirty="0">
                <a:solidFill>
                  <a:schemeClr val="hlink"/>
                </a:solidFill>
              </a:rPr>
              <a:t> </a:t>
            </a:r>
            <a:endParaRPr lang="en-US" sz="2200" b="1" dirty="0">
              <a:solidFill>
                <a:schemeClr val="folHlink"/>
              </a:solidFill>
            </a:endParaRPr>
          </a:p>
          <a:p>
            <a:pPr>
              <a:spcBef>
                <a:spcPct val="25000"/>
              </a:spcBef>
              <a:buClr>
                <a:srgbClr val="FF0606"/>
              </a:buClr>
              <a:buSzPct val="100000"/>
              <a:buFont typeface="Times" pitchFamily="4" charset="0"/>
              <a:buChar char="•"/>
              <a:defRPr/>
            </a:pPr>
            <a:r>
              <a:rPr lang="en-US" sz="2200" b="1" dirty="0" err="1">
                <a:solidFill>
                  <a:schemeClr val="hlink"/>
                </a:solidFill>
              </a:rPr>
              <a:t>S</a:t>
            </a:r>
            <a:r>
              <a:rPr lang="en-US" sz="2200" b="1" baseline="-25000" dirty="0" err="1">
                <a:solidFill>
                  <a:schemeClr val="hlink"/>
                </a:solidFill>
              </a:rPr>
              <a:t>anom</a:t>
            </a:r>
            <a:r>
              <a:rPr lang="en-US" sz="2200" b="1" dirty="0" err="1">
                <a:solidFill>
                  <a:schemeClr val="hlink"/>
                </a:solidFill>
              </a:rPr>
              <a:t>[g</a:t>
            </a:r>
            <a:r>
              <a:rPr lang="en-US" sz="2200" b="1" dirty="0">
                <a:solidFill>
                  <a:schemeClr val="hlink"/>
                </a:solidFill>
              </a:rPr>
              <a:t>] </a:t>
            </a:r>
            <a:r>
              <a:rPr lang="en-US" sz="2200" b="1" dirty="0">
                <a:solidFill>
                  <a:schemeClr val="folHlink"/>
                </a:solidFill>
              </a:rPr>
              <a:t>special non-local terms that scale linearly with </a:t>
            </a:r>
            <a:r>
              <a:rPr lang="en-US" sz="2200" b="1" dirty="0" err="1">
                <a:solidFill>
                  <a:schemeClr val="hlink"/>
                </a:solidFill>
                <a:sym typeface="Symbol" pitchFamily="4" charset="2"/>
              </a:rPr>
              <a:t></a:t>
            </a:r>
            <a:r>
              <a:rPr lang="en-US" sz="2200" b="1" dirty="0">
                <a:solidFill>
                  <a:schemeClr val="folHlink"/>
                </a:solidFill>
                <a:sym typeface="Symbol" pitchFamily="4" charset="2"/>
              </a:rPr>
              <a:t>, logarithmically with </a:t>
            </a:r>
            <a:r>
              <a:rPr lang="en-US" sz="2200" b="1" dirty="0" smtClean="0">
                <a:solidFill>
                  <a:schemeClr val="folHlink"/>
                </a:solidFill>
                <a:sym typeface="Symbol" pitchFamily="4" charset="2"/>
              </a:rPr>
              <a:t> distance</a:t>
            </a:r>
            <a:r>
              <a:rPr lang="en-US" sz="2200" b="1" dirty="0">
                <a:solidFill>
                  <a:schemeClr val="folHlink"/>
                </a:solidFill>
                <a:sym typeface="Symbol" pitchFamily="4" charset="2"/>
              </a:rPr>
              <a:t>, representatives of non-trivial </a:t>
            </a:r>
            <a:r>
              <a:rPr lang="en-US" sz="2200" b="1" dirty="0" err="1">
                <a:solidFill>
                  <a:schemeClr val="folHlink"/>
                </a:solidFill>
                <a:sym typeface="Symbol" pitchFamily="4" charset="2"/>
              </a:rPr>
              <a:t>cohomology</a:t>
            </a:r>
            <a:r>
              <a:rPr lang="en-US" sz="2200" b="1" dirty="0">
                <a:solidFill>
                  <a:schemeClr val="folHlink"/>
                </a:solidFill>
                <a:sym typeface="Symbol" pitchFamily="4" charset="2"/>
              </a:rPr>
              <a:t> under </a:t>
            </a:r>
            <a:r>
              <a:rPr lang="en-US" sz="2200" b="1" dirty="0" err="1">
                <a:solidFill>
                  <a:schemeClr val="folHlink"/>
                </a:solidFill>
                <a:sym typeface="Symbol" pitchFamily="4" charset="2"/>
              </a:rPr>
              <a:t>Weyl</a:t>
            </a:r>
            <a:r>
              <a:rPr lang="en-US" sz="2200" b="1" dirty="0">
                <a:solidFill>
                  <a:schemeClr val="folHlink"/>
                </a:solidFill>
                <a:sym typeface="Symbol" pitchFamily="4" charset="2"/>
              </a:rPr>
              <a:t> group</a:t>
            </a:r>
          </a:p>
          <a:p>
            <a:pPr>
              <a:lnSpc>
                <a:spcPct val="110000"/>
              </a:lnSpc>
              <a:spcBef>
                <a:spcPct val="25000"/>
              </a:spcBef>
              <a:buClr>
                <a:srgbClr val="FF0606"/>
              </a:buClr>
              <a:buSzPct val="100000"/>
              <a:buFont typeface="Times" pitchFamily="4" charset="0"/>
              <a:buChar char="•"/>
              <a:defRPr/>
            </a:pPr>
            <a:r>
              <a:rPr lang="en-US" sz="2200" b="1" dirty="0">
                <a:solidFill>
                  <a:schemeClr val="folHlink"/>
                </a:solidFill>
              </a:rPr>
              <a:t>Wilson effective action captures all </a:t>
            </a:r>
            <a:r>
              <a:rPr lang="en-US" sz="2200" b="1" dirty="0">
                <a:solidFill>
                  <a:srgbClr val="FF3300"/>
                </a:solidFill>
              </a:rPr>
              <a:t>IR</a:t>
            </a:r>
            <a:r>
              <a:rPr lang="en-US" sz="2200" b="1" dirty="0">
                <a:solidFill>
                  <a:schemeClr val="folHlink"/>
                </a:solidFill>
              </a:rPr>
              <a:t> physics </a:t>
            </a:r>
          </a:p>
          <a:p>
            <a:pPr>
              <a:lnSpc>
                <a:spcPct val="110000"/>
              </a:lnSpc>
              <a:spcBef>
                <a:spcPct val="25000"/>
              </a:spcBef>
              <a:buClr>
                <a:srgbClr val="FF0606"/>
              </a:buClr>
              <a:buSzPct val="100000"/>
              <a:buFont typeface="Times" pitchFamily="4" charset="0"/>
              <a:buNone/>
              <a:defRPr/>
            </a:pPr>
            <a:r>
              <a:rPr lang="en-US" sz="2200" dirty="0">
                <a:solidFill>
                  <a:schemeClr val="hlink"/>
                </a:solidFill>
              </a:rPr>
              <a:t>			</a:t>
            </a:r>
          </a:p>
        </p:txBody>
      </p:sp>
      <p:sp>
        <p:nvSpPr>
          <p:cNvPr id="434183" name="Text Box 7"/>
          <p:cNvSpPr txBox="1">
            <a:spLocks noChangeArrowheads="1"/>
          </p:cNvSpPr>
          <p:nvPr/>
        </p:nvSpPr>
        <p:spPr bwMode="auto">
          <a:xfrm>
            <a:off x="2849563" y="6735763"/>
            <a:ext cx="4133548" cy="549153"/>
          </a:xfrm>
          <a:prstGeom prst="rect">
            <a:avLst/>
          </a:prstGeom>
          <a:noFill/>
          <a:ln w="19050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lIns="101882" tIns="50941" rIns="101882" bIns="50941">
            <a:prstTxWarp prst="textNoShape">
              <a:avLst/>
            </a:prstTxWarp>
            <a:spAutoFit/>
          </a:bodyPr>
          <a:lstStyle/>
          <a:p>
            <a:pPr defTabSz="1019175">
              <a:defRPr/>
            </a:pPr>
            <a:r>
              <a:rPr lang="en-US" sz="29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S</a:t>
            </a:r>
            <a:r>
              <a:rPr lang="en-US" sz="2900" baseline="-250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eff</a:t>
            </a:r>
            <a:r>
              <a:rPr lang="en-US" sz="29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[g</a:t>
            </a:r>
            <a:r>
              <a:rPr lang="en-US" sz="29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] = </a:t>
            </a:r>
            <a:r>
              <a:rPr lang="en-US" sz="290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</a:t>
            </a:r>
            <a:r>
              <a:rPr lang="en-US" sz="2900" baseline="-2500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cl</a:t>
            </a:r>
            <a:r>
              <a:rPr lang="en-US" sz="290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[</a:t>
            </a:r>
            <a:r>
              <a:rPr lang="en-US" sz="29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g</a:t>
            </a:r>
            <a:r>
              <a:rPr lang="en-US" sz="29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] + </a:t>
            </a:r>
            <a:r>
              <a:rPr lang="en-US" sz="29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S</a:t>
            </a:r>
            <a:r>
              <a:rPr lang="en-US" sz="2900" baseline="-250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anom</a:t>
            </a:r>
            <a:r>
              <a:rPr lang="en-US" sz="29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[</a:t>
            </a:r>
            <a:r>
              <a:rPr lang="en-US" sz="290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g</a:t>
            </a:r>
            <a:r>
              <a:rPr lang="en-US" sz="29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; </a:t>
            </a:r>
            <a:r>
              <a:rPr lang="en-US" sz="29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Lucida Grande"/>
                <a:ea typeface="Lucida Grande"/>
                <a:cs typeface="Lucida Grande"/>
              </a:rPr>
              <a:t>φ</a:t>
            </a:r>
            <a:r>
              <a:rPr lang="en-US" sz="29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]</a:t>
            </a:r>
            <a:endParaRPr lang="en-US" sz="29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03238" y="85725"/>
            <a:ext cx="9051925" cy="1036638"/>
          </a:xfrm>
        </p:spPr>
        <p:txBody>
          <a:bodyPr/>
          <a:lstStyle/>
          <a:p>
            <a:pPr eaLnBrk="1" hangingPunct="1">
              <a:defRPr/>
            </a:pPr>
            <a:r>
              <a:rPr lang="en-US" sz="4500" dirty="0">
                <a:solidFill>
                  <a:schemeClr val="hlink"/>
                </a:solidFill>
              </a:rPr>
              <a:t>Outline</a:t>
            </a:r>
            <a:endParaRPr lang="en-US" dirty="0"/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9410700" cy="6477000"/>
          </a:xfrm>
        </p:spPr>
        <p:txBody>
          <a:bodyPr/>
          <a:lstStyle/>
          <a:p>
            <a:pPr eaLnBrk="1" hangingPunct="1">
              <a:lnSpc>
                <a:spcPct val="110000"/>
              </a:lnSpc>
              <a:buClr>
                <a:srgbClr val="CC0000"/>
              </a:buClr>
              <a:buFont typeface="Times" pitchFamily="4" charset="0"/>
              <a:buChar char="•"/>
              <a:defRPr/>
            </a:pPr>
            <a:r>
              <a:rPr lang="en-US" sz="3200" b="1" dirty="0">
                <a:solidFill>
                  <a:schemeClr val="folHlink"/>
                </a:solidFill>
              </a:rPr>
              <a:t>Effective Field Theory &amp; Anomalies</a:t>
            </a:r>
          </a:p>
          <a:p>
            <a:pPr lvl="1" eaLnBrk="1" hangingPunct="1">
              <a:lnSpc>
                <a:spcPct val="110000"/>
              </a:lnSpc>
              <a:buFont typeface="Times" pitchFamily="4" charset="0"/>
              <a:buChar char="•"/>
              <a:defRPr/>
            </a:pPr>
            <a:r>
              <a:rPr lang="en-US" sz="2700" b="1" dirty="0" err="1">
                <a:solidFill>
                  <a:srgbClr val="FFD700"/>
                </a:solidFill>
                <a:ea typeface="ＭＳ Ｐゴシック" pitchFamily="4" charset="-128"/>
              </a:rPr>
              <a:t>Massless</a:t>
            </a:r>
            <a:r>
              <a:rPr lang="en-US" sz="2700" b="1" dirty="0">
                <a:solidFill>
                  <a:srgbClr val="FFD700"/>
                </a:solidFill>
                <a:ea typeface="ＭＳ Ｐゴシック" pitchFamily="4" charset="-128"/>
              </a:rPr>
              <a:t> Scalar Poles in Anomaly Amplitudes</a:t>
            </a:r>
          </a:p>
          <a:p>
            <a:pPr eaLnBrk="1" hangingPunct="1">
              <a:lnSpc>
                <a:spcPct val="150000"/>
              </a:lnSpc>
              <a:buClr>
                <a:srgbClr val="CC0000"/>
              </a:buClr>
              <a:buFont typeface="Times" pitchFamily="4" charset="0"/>
              <a:buChar char="•"/>
              <a:defRPr/>
            </a:pPr>
            <a:r>
              <a:rPr lang="en-US" sz="3200" b="1" dirty="0">
                <a:solidFill>
                  <a:schemeClr val="folHlink"/>
                </a:solidFill>
              </a:rPr>
              <a:t>Effective Theory of Low Energy </a:t>
            </a:r>
            <a:r>
              <a:rPr lang="en-US" sz="3200" b="1" dirty="0" smtClean="0">
                <a:solidFill>
                  <a:schemeClr val="folHlink"/>
                </a:solidFill>
              </a:rPr>
              <a:t>Gravity</a:t>
            </a:r>
          </a:p>
          <a:p>
            <a:pPr lvl="1" eaLnBrk="1" hangingPunct="1">
              <a:spcBef>
                <a:spcPts val="100"/>
              </a:spcBef>
              <a:buFont typeface="Times" pitchFamily="4" charset="0"/>
              <a:buChar char="•"/>
              <a:defRPr/>
            </a:pPr>
            <a:r>
              <a:rPr lang="en-US" sz="2800" b="1" dirty="0" smtClean="0">
                <a:solidFill>
                  <a:schemeClr val="hlink"/>
                </a:solidFill>
              </a:rPr>
              <a:t>Role of the</a:t>
            </a:r>
            <a:r>
              <a:rPr lang="en-US" sz="2800" b="1" dirty="0" smtClean="0">
                <a:solidFill>
                  <a:schemeClr val="folHlink"/>
                </a:solidFill>
              </a:rPr>
              <a:t> </a:t>
            </a:r>
            <a:r>
              <a:rPr lang="en-US" sz="2800" b="1" dirty="0" smtClean="0">
                <a:solidFill>
                  <a:srgbClr val="FFD700"/>
                </a:solidFill>
              </a:rPr>
              <a:t>T</a:t>
            </a:r>
            <a:r>
              <a:rPr lang="en-US" sz="2800" b="1" dirty="0" smtClean="0">
                <a:solidFill>
                  <a:schemeClr val="hlink"/>
                </a:solidFill>
              </a:rPr>
              <a:t>race Anomaly</a:t>
            </a:r>
          </a:p>
          <a:p>
            <a:pPr lvl="1" eaLnBrk="1" hangingPunct="1">
              <a:spcBef>
                <a:spcPts val="100"/>
              </a:spcBef>
              <a:buFont typeface="Times" pitchFamily="4" charset="0"/>
              <a:buChar char="•"/>
              <a:defRPr/>
            </a:pPr>
            <a:r>
              <a:rPr lang="en-US" sz="2700" b="1" dirty="0" smtClean="0">
                <a:solidFill>
                  <a:schemeClr val="hlink"/>
                </a:solidFill>
                <a:ea typeface="ＭＳ Ｐゴシック" pitchFamily="4" charset="-128"/>
              </a:rPr>
              <a:t>New Scalar Degree of Freedom from the Trace Anomaly</a:t>
            </a:r>
            <a:endParaRPr lang="en-US" sz="3200" b="1" dirty="0" smtClean="0">
              <a:solidFill>
                <a:schemeClr val="folHlink"/>
              </a:solidFill>
            </a:endParaRPr>
          </a:p>
          <a:p>
            <a:pPr eaLnBrk="1" hangingPunct="1">
              <a:lnSpc>
                <a:spcPct val="150000"/>
              </a:lnSpc>
              <a:buClr>
                <a:srgbClr val="CC0000"/>
              </a:buClr>
              <a:buFont typeface="Times" pitchFamily="4" charset="0"/>
              <a:buChar char="•"/>
              <a:defRPr/>
            </a:pPr>
            <a:r>
              <a:rPr lang="en-US" sz="3200" b="1" dirty="0" smtClean="0">
                <a:solidFill>
                  <a:schemeClr val="folHlink"/>
                </a:solidFill>
              </a:rPr>
              <a:t> Scalar Gravitational Waves in EFT of Gravity</a:t>
            </a:r>
          </a:p>
          <a:p>
            <a:pPr lvl="1" eaLnBrk="1" hangingPunct="1">
              <a:buFont typeface="Times" pitchFamily="4" charset="0"/>
              <a:buChar char="•"/>
              <a:defRPr/>
            </a:pPr>
            <a:r>
              <a:rPr lang="en-US" sz="2800" b="1" dirty="0" smtClean="0">
                <a:solidFill>
                  <a:schemeClr val="hlink"/>
                </a:solidFill>
              </a:rPr>
              <a:t>Conformal Part of Metric becomes Dynamical</a:t>
            </a:r>
            <a:endParaRPr lang="en-US" sz="3200" b="1" dirty="0" smtClean="0">
              <a:solidFill>
                <a:schemeClr val="folHlink"/>
              </a:solidFill>
            </a:endParaRPr>
          </a:p>
          <a:p>
            <a:pPr eaLnBrk="1" hangingPunct="1">
              <a:lnSpc>
                <a:spcPct val="150000"/>
              </a:lnSpc>
              <a:buClr>
                <a:srgbClr val="CC0000"/>
              </a:buClr>
              <a:buFont typeface="Times" pitchFamily="4" charset="0"/>
              <a:buChar char="•"/>
              <a:defRPr/>
            </a:pPr>
            <a:r>
              <a:rPr lang="en-US" sz="3200" b="1" dirty="0" smtClean="0">
                <a:solidFill>
                  <a:schemeClr val="folHlink"/>
                </a:solidFill>
              </a:rPr>
              <a:t> Astrophysical Sources</a:t>
            </a:r>
          </a:p>
          <a:p>
            <a:pPr lvl="1" eaLnBrk="1" hangingPunct="1">
              <a:spcBef>
                <a:spcPts val="168"/>
              </a:spcBef>
              <a:buFont typeface="Times" pitchFamily="4" charset="0"/>
              <a:buChar char="•"/>
              <a:defRPr/>
            </a:pPr>
            <a:r>
              <a:rPr lang="en-US" sz="2700" b="1" dirty="0" smtClean="0">
                <a:solidFill>
                  <a:schemeClr val="hlink"/>
                </a:solidFill>
                <a:ea typeface="ＭＳ Ｐゴシック" pitchFamily="4" charset="-128"/>
              </a:rPr>
              <a:t>Neutron Star Mergers</a:t>
            </a:r>
          </a:p>
          <a:p>
            <a:pPr lvl="1" eaLnBrk="1" hangingPunct="1">
              <a:spcBef>
                <a:spcPts val="168"/>
              </a:spcBef>
              <a:buFont typeface="Times" pitchFamily="4" charset="0"/>
              <a:buChar char="•"/>
              <a:defRPr/>
            </a:pPr>
            <a:r>
              <a:rPr lang="en-US" sz="2700" b="1" dirty="0" smtClean="0">
                <a:solidFill>
                  <a:schemeClr val="hlink"/>
                </a:solidFill>
                <a:ea typeface="ＭＳ Ｐゴシック" pitchFamily="4" charset="-128"/>
              </a:rPr>
              <a:t>Black Hole/</a:t>
            </a:r>
            <a:r>
              <a:rPr lang="en-US" sz="2700" b="1" dirty="0" err="1" smtClean="0">
                <a:solidFill>
                  <a:schemeClr val="hlink"/>
                </a:solidFill>
                <a:ea typeface="ＭＳ Ｐゴシック" pitchFamily="4" charset="-128"/>
              </a:rPr>
              <a:t>Gravastar</a:t>
            </a:r>
            <a:r>
              <a:rPr lang="en-US" sz="2700" b="1" dirty="0" smtClean="0">
                <a:solidFill>
                  <a:schemeClr val="hlink"/>
                </a:solidFill>
                <a:ea typeface="ＭＳ Ｐゴシック" pitchFamily="4" charset="-128"/>
              </a:rPr>
              <a:t> Mergers</a:t>
            </a:r>
            <a:endParaRPr lang="en-US" sz="3200" b="1" dirty="0" smtClean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34963" y="173038"/>
            <a:ext cx="9136062" cy="1639887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>
                <a:solidFill>
                  <a:schemeClr val="hlink"/>
                </a:solidFill>
              </a:rPr>
              <a:t>Effective Field Theory &amp; </a:t>
            </a:r>
            <a:br>
              <a:rPr lang="en-US" sz="3600" dirty="0">
                <a:solidFill>
                  <a:schemeClr val="hlink"/>
                </a:solidFill>
              </a:rPr>
            </a:br>
            <a:r>
              <a:rPr lang="en-US" sz="3600" dirty="0">
                <a:solidFill>
                  <a:schemeClr val="hlink"/>
                </a:solidFill>
              </a:rPr>
              <a:t>Quantum Anomalies</a:t>
            </a:r>
            <a:endParaRPr lang="en-US" sz="4900" i="1" dirty="0">
              <a:solidFill>
                <a:schemeClr val="hlink"/>
              </a:solidFill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1985963"/>
            <a:ext cx="9677400" cy="5268912"/>
          </a:xfrm>
        </p:spPr>
        <p:txBody>
          <a:bodyPr/>
          <a:lstStyle/>
          <a:p>
            <a:pPr algn="l" eaLnBrk="1" hangingPunct="1">
              <a:lnSpc>
                <a:spcPct val="110000"/>
              </a:lnSpc>
              <a:spcBef>
                <a:spcPts val="1500"/>
              </a:spcBef>
              <a:buClr>
                <a:srgbClr val="FF3300"/>
              </a:buClr>
              <a:buFont typeface="Times" pitchFamily="4" charset="0"/>
              <a:buChar char="•"/>
              <a:defRPr/>
            </a:pPr>
            <a:r>
              <a:rPr lang="en-US" sz="2700" dirty="0">
                <a:solidFill>
                  <a:schemeClr val="folHlink"/>
                </a:solidFill>
              </a:rPr>
              <a:t>  </a:t>
            </a:r>
            <a:r>
              <a:rPr lang="en-US" sz="2800" b="1" dirty="0">
                <a:solidFill>
                  <a:schemeClr val="folHlink"/>
                </a:solidFill>
              </a:rPr>
              <a:t>EFT = Expansion of Effective Action in </a:t>
            </a:r>
            <a:r>
              <a:rPr lang="en-US" sz="2800" b="1" dirty="0">
                <a:solidFill>
                  <a:schemeClr val="hlink"/>
                </a:solidFill>
              </a:rPr>
              <a:t>Local</a:t>
            </a:r>
            <a:r>
              <a:rPr lang="en-US" sz="2800" b="1" dirty="0">
                <a:solidFill>
                  <a:schemeClr val="folHlink"/>
                </a:solidFill>
              </a:rPr>
              <a:t> Invariants</a:t>
            </a:r>
          </a:p>
          <a:p>
            <a:pPr algn="l" eaLnBrk="1" hangingPunct="1">
              <a:lnSpc>
                <a:spcPct val="110000"/>
              </a:lnSpc>
              <a:spcBef>
                <a:spcPts val="1500"/>
              </a:spcBef>
              <a:buClr>
                <a:srgbClr val="FF3300"/>
              </a:buClr>
              <a:buFont typeface="Times" pitchFamily="4" charset="0"/>
              <a:buChar char="•"/>
              <a:defRPr/>
            </a:pPr>
            <a:r>
              <a:rPr lang="en-US" sz="2700" b="1" dirty="0">
                <a:solidFill>
                  <a:schemeClr val="folHlink"/>
                </a:solidFill>
              </a:rPr>
              <a:t>  </a:t>
            </a:r>
            <a:r>
              <a:rPr lang="en-US" sz="2800" b="1" dirty="0">
                <a:solidFill>
                  <a:schemeClr val="folHlink"/>
                </a:solidFill>
              </a:rPr>
              <a:t>Assumes </a:t>
            </a:r>
            <a:r>
              <a:rPr lang="en-US" sz="2800" b="1" dirty="0">
                <a:solidFill>
                  <a:schemeClr val="hlink"/>
                </a:solidFill>
              </a:rPr>
              <a:t>Decoupling</a:t>
            </a:r>
            <a:r>
              <a:rPr lang="en-US" sz="2800" b="1" dirty="0">
                <a:solidFill>
                  <a:srgbClr val="FF3300"/>
                </a:solidFill>
              </a:rPr>
              <a:t> </a:t>
            </a:r>
            <a:r>
              <a:rPr lang="en-US" sz="2800" b="1" dirty="0">
                <a:solidFill>
                  <a:schemeClr val="folHlink"/>
                </a:solidFill>
              </a:rPr>
              <a:t>of Short (</a:t>
            </a:r>
            <a:r>
              <a:rPr lang="en-US" sz="2800" dirty="0">
                <a:solidFill>
                  <a:schemeClr val="accent2"/>
                </a:solidFill>
              </a:rPr>
              <a:t>UV</a:t>
            </a:r>
            <a:r>
              <a:rPr lang="en-US" sz="2800" b="1" dirty="0">
                <a:solidFill>
                  <a:schemeClr val="folHlink"/>
                </a:solidFill>
              </a:rPr>
              <a:t>) from Long Distance (</a:t>
            </a:r>
            <a:r>
              <a:rPr lang="en-US" sz="2800" dirty="0">
                <a:solidFill>
                  <a:srgbClr val="FF3300"/>
                </a:solidFill>
              </a:rPr>
              <a:t>IR</a:t>
            </a:r>
            <a:r>
              <a:rPr lang="en-US" sz="2800" b="1" dirty="0">
                <a:solidFill>
                  <a:schemeClr val="folHlink"/>
                </a:solidFill>
              </a:rPr>
              <a:t>)</a:t>
            </a:r>
          </a:p>
          <a:p>
            <a:pPr algn="l" eaLnBrk="1" hangingPunct="1">
              <a:lnSpc>
                <a:spcPct val="110000"/>
              </a:lnSpc>
              <a:spcBef>
                <a:spcPts val="1500"/>
              </a:spcBef>
              <a:buClr>
                <a:srgbClr val="FF3300"/>
              </a:buClr>
              <a:buFont typeface="Times" pitchFamily="4" charset="0"/>
              <a:buChar char="•"/>
              <a:defRPr/>
            </a:pPr>
            <a:r>
              <a:rPr lang="en-US" sz="2700" b="1" dirty="0">
                <a:solidFill>
                  <a:schemeClr val="folHlink"/>
                </a:solidFill>
              </a:rPr>
              <a:t>  But </a:t>
            </a:r>
            <a:r>
              <a:rPr lang="en-US" sz="2700" b="1" dirty="0" err="1">
                <a:solidFill>
                  <a:schemeClr val="hlink"/>
                </a:solidFill>
              </a:rPr>
              <a:t>Massless</a:t>
            </a:r>
            <a:r>
              <a:rPr lang="en-US" sz="2700" b="1" dirty="0">
                <a:solidFill>
                  <a:schemeClr val="folHlink"/>
                </a:solidFill>
              </a:rPr>
              <a:t> Modes do </a:t>
            </a:r>
            <a:r>
              <a:rPr lang="en-US" sz="2700" b="1" dirty="0">
                <a:solidFill>
                  <a:schemeClr val="hlink"/>
                </a:solidFill>
              </a:rPr>
              <a:t>not</a:t>
            </a:r>
            <a:r>
              <a:rPr lang="en-US" sz="2700" b="1" dirty="0">
                <a:solidFill>
                  <a:schemeClr val="folHlink"/>
                </a:solidFill>
              </a:rPr>
              <a:t> decouple</a:t>
            </a:r>
          </a:p>
          <a:p>
            <a:pPr algn="l" eaLnBrk="1" hangingPunct="1">
              <a:lnSpc>
                <a:spcPct val="110000"/>
              </a:lnSpc>
              <a:spcBef>
                <a:spcPts val="1500"/>
              </a:spcBef>
              <a:buClr>
                <a:srgbClr val="FF3300"/>
              </a:buClr>
              <a:buFont typeface="Times" pitchFamily="4" charset="0"/>
              <a:buChar char="•"/>
              <a:defRPr/>
            </a:pPr>
            <a:r>
              <a:rPr lang="en-US" sz="2700" b="1" dirty="0">
                <a:solidFill>
                  <a:schemeClr val="folHlink"/>
                </a:solidFill>
              </a:rPr>
              <a:t>  </a:t>
            </a:r>
            <a:r>
              <a:rPr lang="en-US" sz="2700" b="1" dirty="0" err="1">
                <a:solidFill>
                  <a:schemeClr val="folHlink"/>
                </a:solidFill>
              </a:rPr>
              <a:t>Massless</a:t>
            </a:r>
            <a:r>
              <a:rPr lang="en-US" sz="2700" b="1" dirty="0">
                <a:solidFill>
                  <a:schemeClr val="folHlink"/>
                </a:solidFill>
              </a:rPr>
              <a:t> </a:t>
            </a:r>
            <a:r>
              <a:rPr lang="en-US" sz="2700" b="1" dirty="0" err="1">
                <a:solidFill>
                  <a:schemeClr val="folHlink"/>
                </a:solidFill>
              </a:rPr>
              <a:t>Chiral</a:t>
            </a:r>
            <a:r>
              <a:rPr lang="en-US" sz="2700" b="1" dirty="0">
                <a:solidFill>
                  <a:schemeClr val="folHlink"/>
                </a:solidFill>
              </a:rPr>
              <a:t>, Conformal Symmetries are </a:t>
            </a:r>
            <a:r>
              <a:rPr lang="en-US" sz="2700" b="1" dirty="0">
                <a:solidFill>
                  <a:schemeClr val="hlink"/>
                </a:solidFill>
              </a:rPr>
              <a:t>Anomalous</a:t>
            </a:r>
            <a:endParaRPr lang="en-US" sz="2700" b="1" dirty="0">
              <a:solidFill>
                <a:schemeClr val="hlink"/>
              </a:solidFill>
              <a:effectLst/>
            </a:endParaRPr>
          </a:p>
          <a:p>
            <a:pPr algn="l" eaLnBrk="1" hangingPunct="1">
              <a:lnSpc>
                <a:spcPct val="110000"/>
              </a:lnSpc>
              <a:spcBef>
                <a:spcPts val="1500"/>
              </a:spcBef>
              <a:buClr>
                <a:srgbClr val="FF3300"/>
              </a:buClr>
              <a:buFont typeface="Times" pitchFamily="4" charset="0"/>
              <a:buChar char="•"/>
              <a:defRPr/>
            </a:pPr>
            <a:r>
              <a:rPr lang="en-US" sz="2700" b="1" dirty="0">
                <a:solidFill>
                  <a:schemeClr val="hlink"/>
                </a:solidFill>
                <a:effectLst/>
              </a:rPr>
              <a:t>  </a:t>
            </a:r>
            <a:r>
              <a:rPr lang="en-US" sz="2700" b="1" dirty="0">
                <a:solidFill>
                  <a:schemeClr val="hlink"/>
                </a:solidFill>
              </a:rPr>
              <a:t>Macroscopic</a:t>
            </a:r>
            <a:r>
              <a:rPr lang="en-US" sz="2700" b="1" dirty="0">
                <a:solidFill>
                  <a:schemeClr val="folHlink"/>
                </a:solidFill>
              </a:rPr>
              <a:t> Effects of Short Distance physics</a:t>
            </a:r>
          </a:p>
          <a:p>
            <a:pPr algn="l" eaLnBrk="1" hangingPunct="1">
              <a:lnSpc>
                <a:spcPct val="130000"/>
              </a:lnSpc>
              <a:spcBef>
                <a:spcPts val="1500"/>
              </a:spcBef>
              <a:buClr>
                <a:srgbClr val="FF3300"/>
              </a:buClr>
              <a:buFont typeface="Times" pitchFamily="4" charset="0"/>
              <a:buChar char="•"/>
              <a:defRPr/>
            </a:pPr>
            <a:r>
              <a:rPr lang="en-US" sz="2700" b="1" dirty="0">
                <a:solidFill>
                  <a:schemeClr val="folHlink"/>
                </a:solidFill>
              </a:rPr>
              <a:t>  Special </a:t>
            </a:r>
            <a:r>
              <a:rPr lang="en-US" sz="2700" b="1" dirty="0">
                <a:solidFill>
                  <a:schemeClr val="hlink"/>
                </a:solidFill>
              </a:rPr>
              <a:t>Non-Local</a:t>
            </a:r>
            <a:r>
              <a:rPr lang="en-US" sz="2700" b="1" dirty="0">
                <a:solidFill>
                  <a:schemeClr val="folHlink"/>
                </a:solidFill>
              </a:rPr>
              <a:t> Terms Must be Added to Low Energy EFT</a:t>
            </a:r>
          </a:p>
          <a:p>
            <a:pPr algn="l" eaLnBrk="1" hangingPunct="1">
              <a:lnSpc>
                <a:spcPct val="130000"/>
              </a:lnSpc>
              <a:spcBef>
                <a:spcPts val="1500"/>
              </a:spcBef>
              <a:buClr>
                <a:srgbClr val="FF3300"/>
              </a:buClr>
              <a:buFont typeface="Times" pitchFamily="4" charset="0"/>
              <a:buChar char="•"/>
              <a:defRPr/>
            </a:pPr>
            <a:r>
              <a:rPr lang="en-US" sz="2700" b="1" dirty="0">
                <a:solidFill>
                  <a:schemeClr val="folHlink"/>
                </a:solidFill>
              </a:rPr>
              <a:t>  </a:t>
            </a:r>
            <a:r>
              <a:rPr lang="en-US" sz="2700" b="1" u="sng" dirty="0">
                <a:solidFill>
                  <a:srgbClr val="FF0C06"/>
                </a:solidFill>
              </a:rPr>
              <a:t>IR</a:t>
            </a:r>
            <a:r>
              <a:rPr lang="en-US" sz="2700" b="1" dirty="0">
                <a:solidFill>
                  <a:schemeClr val="hlink"/>
                </a:solidFill>
                <a:effectLst/>
              </a:rPr>
              <a:t> </a:t>
            </a:r>
            <a:r>
              <a:rPr lang="en-US" sz="2700" b="1" u="sng" dirty="0">
                <a:solidFill>
                  <a:schemeClr val="hlink"/>
                </a:solidFill>
                <a:effectLst/>
              </a:rPr>
              <a:t>Sensitivity</a:t>
            </a:r>
            <a:r>
              <a:rPr lang="en-US" sz="2700" b="1" dirty="0">
                <a:solidFill>
                  <a:schemeClr val="hlink"/>
                </a:solidFill>
                <a:effectLst/>
              </a:rPr>
              <a:t> </a:t>
            </a:r>
            <a:r>
              <a:rPr lang="en-US" sz="2700" b="1" u="sng" dirty="0">
                <a:solidFill>
                  <a:schemeClr val="hlink"/>
                </a:solidFill>
                <a:effectLst/>
              </a:rPr>
              <a:t>to</a:t>
            </a:r>
            <a:r>
              <a:rPr lang="en-US" sz="2700" b="1" i="1" dirty="0">
                <a:solidFill>
                  <a:schemeClr val="hlink"/>
                </a:solidFill>
                <a:effectLst/>
              </a:rPr>
              <a:t> </a:t>
            </a:r>
            <a:r>
              <a:rPr lang="en-US" sz="2700" b="1" u="sng" dirty="0">
                <a:solidFill>
                  <a:schemeClr val="accent2"/>
                </a:solidFill>
              </a:rPr>
              <a:t>UV</a:t>
            </a:r>
            <a:r>
              <a:rPr lang="en-US" sz="2700" b="1" i="1" dirty="0">
                <a:solidFill>
                  <a:schemeClr val="hlink"/>
                </a:solidFill>
                <a:effectLst/>
              </a:rPr>
              <a:t> </a:t>
            </a:r>
            <a:r>
              <a:rPr lang="en-US" sz="2700" b="1" u="sng" dirty="0">
                <a:solidFill>
                  <a:schemeClr val="hlink"/>
                </a:solidFill>
                <a:effectLst/>
              </a:rPr>
              <a:t>degrees</a:t>
            </a:r>
            <a:r>
              <a:rPr lang="en-US" sz="2700" b="1" dirty="0">
                <a:solidFill>
                  <a:schemeClr val="hlink"/>
                </a:solidFill>
                <a:effectLst/>
              </a:rPr>
              <a:t> </a:t>
            </a:r>
            <a:r>
              <a:rPr lang="en-US" sz="2700" b="1" u="sng" dirty="0">
                <a:solidFill>
                  <a:schemeClr val="hlink"/>
                </a:solidFill>
                <a:effectLst/>
              </a:rPr>
              <a:t>of</a:t>
            </a:r>
            <a:r>
              <a:rPr lang="en-US" sz="2700" b="1" dirty="0">
                <a:solidFill>
                  <a:schemeClr val="hlink"/>
                </a:solidFill>
                <a:effectLst/>
              </a:rPr>
              <a:t> </a:t>
            </a:r>
            <a:r>
              <a:rPr lang="en-US" sz="2700" b="1" u="sng" dirty="0" smtClean="0">
                <a:solidFill>
                  <a:schemeClr val="hlink"/>
                </a:solidFill>
                <a:effectLst/>
              </a:rPr>
              <a:t>freedom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503238" y="173038"/>
            <a:ext cx="9051925" cy="94932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>
                <a:solidFill>
                  <a:schemeClr val="hlink"/>
                </a:solidFill>
              </a:rPr>
              <a:t>Quantum Trace Anomaly</a:t>
            </a:r>
            <a:r>
              <a:rPr lang="en-US" sz="3600" dirty="0" smtClean="0">
                <a:solidFill>
                  <a:schemeClr val="hlink"/>
                </a:solidFill>
              </a:rPr>
              <a:t> &amp; </a:t>
            </a:r>
            <a:r>
              <a:rPr lang="en-US" sz="3600" dirty="0" err="1" smtClean="0">
                <a:solidFill>
                  <a:schemeClr val="hlink"/>
                </a:solidFill>
              </a:rPr>
              <a:t>Massless</a:t>
            </a:r>
            <a:r>
              <a:rPr lang="en-US" sz="3600" dirty="0" smtClean="0">
                <a:solidFill>
                  <a:schemeClr val="hlink"/>
                </a:solidFill>
              </a:rPr>
              <a:t> Poles</a:t>
            </a:r>
            <a:endParaRPr lang="en-US" sz="3100" dirty="0">
              <a:solidFill>
                <a:schemeClr val="hlink"/>
              </a:solidFill>
            </a:endParaRPr>
          </a:p>
        </p:txBody>
      </p:sp>
      <p:sp>
        <p:nvSpPr>
          <p:cNvPr id="1996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34963" y="863600"/>
            <a:ext cx="9723437" cy="6735763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513"/>
              </a:spcAft>
              <a:buClr>
                <a:srgbClr val="FF0000"/>
              </a:buClr>
              <a:buSzTx/>
              <a:buFontTx/>
              <a:buNone/>
              <a:defRPr/>
            </a:pPr>
            <a:r>
              <a:rPr lang="en-US" b="1" i="1" dirty="0">
                <a:solidFill>
                  <a:schemeClr val="hlink"/>
                </a:solidFill>
              </a:rPr>
              <a:t>		      </a:t>
            </a:r>
            <a:r>
              <a:rPr lang="en-US" b="1" i="1" dirty="0" smtClean="0">
                <a:solidFill>
                  <a:schemeClr val="hlink"/>
                </a:solidFill>
              </a:rPr>
              <a:t> </a:t>
            </a:r>
            <a:r>
              <a:rPr lang="en-US" sz="3100" b="1" i="1" dirty="0" err="1" smtClean="0">
                <a:solidFill>
                  <a:schemeClr val="hlink"/>
                </a:solidFill>
              </a:rPr>
              <a:t>Eg</a:t>
            </a:r>
            <a:r>
              <a:rPr lang="en-US" sz="3100" b="1" i="1" dirty="0">
                <a:solidFill>
                  <a:schemeClr val="hlink"/>
                </a:solidFill>
              </a:rPr>
              <a:t>.</a:t>
            </a:r>
            <a:r>
              <a:rPr lang="en-US" b="1" i="1" dirty="0">
                <a:solidFill>
                  <a:schemeClr val="hlink"/>
                </a:solidFill>
              </a:rPr>
              <a:t> </a:t>
            </a:r>
            <a:r>
              <a:rPr lang="en-US" sz="2700" b="1" dirty="0">
                <a:solidFill>
                  <a:srgbClr val="8BEAFD"/>
                </a:solidFill>
              </a:rPr>
              <a:t>QED in an External EM Field</a:t>
            </a:r>
            <a:r>
              <a:rPr lang="en-US" sz="2700" b="1" dirty="0">
                <a:solidFill>
                  <a:srgbClr val="FF3300"/>
                </a:solidFill>
              </a:rPr>
              <a:t> </a:t>
            </a:r>
            <a:r>
              <a:rPr lang="en-US" sz="2700" b="1" dirty="0">
                <a:solidFill>
                  <a:schemeClr val="hlink"/>
                </a:solidFill>
              </a:rPr>
              <a:t>A</a:t>
            </a:r>
            <a:r>
              <a:rPr lang="en-US" sz="2700" b="1" baseline="-25000" dirty="0">
                <a:solidFill>
                  <a:schemeClr val="hlink"/>
                </a:solidFill>
              </a:rPr>
              <a:t>µ</a:t>
            </a:r>
            <a:endParaRPr lang="en-US" b="1" i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FF0000"/>
              </a:buClr>
              <a:buSzTx/>
              <a:buFontTx/>
              <a:buNone/>
              <a:defRPr/>
            </a:pPr>
            <a:r>
              <a:rPr lang="en-US" b="1" i="1" dirty="0">
                <a:solidFill>
                  <a:schemeClr val="hlink"/>
                </a:solidFill>
              </a:rPr>
              <a:t>		</a:t>
            </a:r>
            <a:r>
              <a:rPr lang="en-US" b="1" i="1" dirty="0" smtClean="0">
                <a:solidFill>
                  <a:schemeClr val="hlink"/>
                </a:solidFill>
              </a:rPr>
              <a:t>	</a:t>
            </a:r>
            <a:endParaRPr lang="en-US" baseline="30000" dirty="0" smtClean="0">
              <a:solidFill>
                <a:schemeClr val="hlink"/>
              </a:solidFill>
              <a:sym typeface="Symbol" pitchFamily="4" charset="2"/>
            </a:endParaRPr>
          </a:p>
          <a:p>
            <a:pPr eaLnBrk="1" hangingPunct="1">
              <a:lnSpc>
                <a:spcPct val="110000"/>
              </a:lnSpc>
              <a:buClr>
                <a:srgbClr val="FF0000"/>
              </a:buClr>
              <a:buSzTx/>
              <a:buFontTx/>
              <a:buNone/>
              <a:defRPr/>
            </a:pPr>
            <a:r>
              <a:rPr lang="en-US" baseline="30000" dirty="0" smtClean="0">
                <a:solidFill>
                  <a:schemeClr val="hlink"/>
                </a:solidFill>
                <a:sym typeface="Symbol" pitchFamily="4" charset="2"/>
              </a:rPr>
              <a:t>	 </a:t>
            </a:r>
            <a:r>
              <a:rPr lang="en-US" dirty="0" smtClean="0">
                <a:solidFill>
                  <a:schemeClr val="hlink"/>
                </a:solidFill>
                <a:sym typeface="Symbol" pitchFamily="4" charset="2"/>
              </a:rPr>
              <a:t>   </a:t>
            </a:r>
            <a:r>
              <a:rPr lang="en-US" sz="2700" b="1" dirty="0" smtClean="0">
                <a:solidFill>
                  <a:srgbClr val="8BEAFD"/>
                </a:solidFill>
                <a:sym typeface="Symbol" pitchFamily="4" charset="2"/>
              </a:rPr>
              <a:t>Triangle </a:t>
            </a:r>
            <a:r>
              <a:rPr lang="en-US" sz="2700" b="1" dirty="0">
                <a:solidFill>
                  <a:srgbClr val="8BEAFD"/>
                </a:solidFill>
                <a:sym typeface="Symbol" pitchFamily="4" charset="2"/>
              </a:rPr>
              <a:t>One-Loop Amplitude as </a:t>
            </a:r>
            <a:r>
              <a:rPr lang="en-US" sz="2700" b="1" dirty="0" smtClean="0">
                <a:solidFill>
                  <a:srgbClr val="8BEAFD"/>
                </a:solidFill>
                <a:sym typeface="Symbol" pitchFamily="4" charset="2"/>
              </a:rPr>
              <a:t>in Axial </a:t>
            </a:r>
            <a:r>
              <a:rPr lang="en-US" sz="2700" b="1" dirty="0" smtClean="0">
                <a:solidFill>
                  <a:srgbClr val="FFD700"/>
                </a:solidFill>
                <a:sym typeface="Symbol" pitchFamily="4" charset="2"/>
              </a:rPr>
              <a:t>U(1) </a:t>
            </a:r>
            <a:r>
              <a:rPr lang="en-US" sz="2700" b="1" dirty="0" smtClean="0">
                <a:solidFill>
                  <a:srgbClr val="8BEAFD"/>
                </a:solidFill>
                <a:sym typeface="Symbol" pitchFamily="4" charset="2"/>
              </a:rPr>
              <a:t>Anomaly</a:t>
            </a:r>
            <a:endParaRPr lang="en-US" sz="2700" b="1" dirty="0" smtClean="0">
              <a:solidFill>
                <a:srgbClr val="FF3300"/>
              </a:solidFill>
              <a:sym typeface="Symbol" pitchFamily="4" charset="2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FF0000"/>
              </a:buClr>
              <a:buSzTx/>
              <a:buFontTx/>
              <a:buNone/>
              <a:defRPr/>
            </a:pPr>
            <a:r>
              <a:rPr lang="en-US" sz="2700" b="1" dirty="0" err="1" smtClean="0">
                <a:solidFill>
                  <a:schemeClr val="hlink"/>
                </a:solidFill>
                <a:sym typeface="Symbol" pitchFamily="4" charset="2"/>
              </a:rPr>
              <a:t></a:t>
            </a:r>
            <a:r>
              <a:rPr lang="en-US" sz="2700" b="1" baseline="30000" dirty="0" err="1" smtClean="0">
                <a:solidFill>
                  <a:schemeClr val="hlink"/>
                </a:solidFill>
                <a:sym typeface="Symbol" pitchFamily="4" charset="2"/>
              </a:rPr>
              <a:t>abcd</a:t>
            </a:r>
            <a:r>
              <a:rPr lang="en-US" sz="2700" b="1" dirty="0" smtClean="0">
                <a:solidFill>
                  <a:schemeClr val="hlink"/>
                </a:solidFill>
              </a:rPr>
              <a:t> </a:t>
            </a:r>
            <a:r>
              <a:rPr lang="en-US" sz="2700" b="1" dirty="0">
                <a:solidFill>
                  <a:schemeClr val="hlink"/>
                </a:solidFill>
              </a:rPr>
              <a:t>(</a:t>
            </a:r>
            <a:r>
              <a:rPr lang="en-US" sz="2700" b="1" dirty="0" err="1">
                <a:solidFill>
                  <a:schemeClr val="hlink"/>
                </a:solidFill>
              </a:rPr>
              <a:t>p,q</a:t>
            </a:r>
            <a:r>
              <a:rPr lang="en-US" sz="2700" b="1" dirty="0">
                <a:solidFill>
                  <a:schemeClr val="hlink"/>
                </a:solidFill>
              </a:rPr>
              <a:t>) =</a:t>
            </a:r>
            <a:r>
              <a:rPr lang="en-US" b="1" dirty="0">
                <a:solidFill>
                  <a:schemeClr val="hlink"/>
                </a:solidFill>
              </a:rPr>
              <a:t> </a:t>
            </a:r>
            <a:r>
              <a:rPr lang="en-US" sz="2700" b="1" dirty="0">
                <a:solidFill>
                  <a:schemeClr val="hlink"/>
                </a:solidFill>
              </a:rPr>
              <a:t>(k</a:t>
            </a:r>
            <a:r>
              <a:rPr lang="en-US" sz="2700" b="1" baseline="30000" dirty="0">
                <a:solidFill>
                  <a:schemeClr val="hlink"/>
                </a:solidFill>
              </a:rPr>
              <a:t>2 </a:t>
            </a:r>
            <a:r>
              <a:rPr lang="en-US" sz="2700" b="1" dirty="0">
                <a:solidFill>
                  <a:schemeClr val="hlink"/>
                </a:solidFill>
              </a:rPr>
              <a:t>g</a:t>
            </a:r>
            <a:r>
              <a:rPr lang="en-US" sz="2700" b="1" baseline="30000" dirty="0">
                <a:solidFill>
                  <a:schemeClr val="hlink"/>
                </a:solidFill>
              </a:rPr>
              <a:t>ab </a:t>
            </a:r>
            <a:r>
              <a:rPr lang="en-US" sz="2700" b="1" dirty="0">
                <a:solidFill>
                  <a:schemeClr val="hlink"/>
                </a:solidFill>
              </a:rPr>
              <a:t>-</a:t>
            </a:r>
            <a:r>
              <a:rPr lang="en-US" sz="2700" b="1" dirty="0">
                <a:solidFill>
                  <a:schemeClr val="hlink"/>
                </a:solidFill>
                <a:latin typeface="Arial" pitchFamily="4" charset="0"/>
              </a:rPr>
              <a:t> </a:t>
            </a:r>
            <a:r>
              <a:rPr lang="en-US" sz="2700" b="1" dirty="0">
                <a:solidFill>
                  <a:schemeClr val="hlink"/>
                </a:solidFill>
              </a:rPr>
              <a:t>k</a:t>
            </a:r>
            <a:r>
              <a:rPr lang="en-US" sz="2700" b="1" baseline="30000" dirty="0">
                <a:solidFill>
                  <a:schemeClr val="hlink"/>
                </a:solidFill>
              </a:rPr>
              <a:t>a </a:t>
            </a:r>
            <a:r>
              <a:rPr lang="en-US" sz="2700" b="1" dirty="0" err="1">
                <a:solidFill>
                  <a:schemeClr val="hlink"/>
                </a:solidFill>
              </a:rPr>
              <a:t>k</a:t>
            </a:r>
            <a:r>
              <a:rPr lang="en-US" sz="2700" b="1" baseline="30000" dirty="0">
                <a:solidFill>
                  <a:schemeClr val="hlink"/>
                </a:solidFill>
                <a:latin typeface="Arial" pitchFamily="4" charset="0"/>
              </a:rPr>
              <a:t> </a:t>
            </a:r>
            <a:r>
              <a:rPr lang="en-US" sz="2700" b="1" baseline="30000" dirty="0" err="1">
                <a:solidFill>
                  <a:schemeClr val="hlink"/>
                </a:solidFill>
              </a:rPr>
              <a:t>b</a:t>
            </a:r>
            <a:r>
              <a:rPr lang="en-US" sz="2700" b="1" dirty="0">
                <a:solidFill>
                  <a:schemeClr val="hlink"/>
                </a:solidFill>
              </a:rPr>
              <a:t>)</a:t>
            </a:r>
            <a:r>
              <a:rPr lang="en-US" sz="2700" b="1" dirty="0">
                <a:solidFill>
                  <a:schemeClr val="hlink"/>
                </a:solidFill>
                <a:latin typeface="Arial" pitchFamily="4" charset="0"/>
              </a:rPr>
              <a:t> </a:t>
            </a:r>
            <a:r>
              <a:rPr lang="en-US" sz="2700" b="1" dirty="0">
                <a:solidFill>
                  <a:schemeClr val="hlink"/>
                </a:solidFill>
              </a:rPr>
              <a:t>(</a:t>
            </a:r>
            <a:r>
              <a:rPr lang="en-US" sz="2700" b="1" dirty="0" err="1">
                <a:solidFill>
                  <a:schemeClr val="hlink"/>
                </a:solidFill>
              </a:rPr>
              <a:t>g</a:t>
            </a:r>
            <a:r>
              <a:rPr lang="en-US" sz="2700" b="1" baseline="30000" dirty="0" err="1">
                <a:solidFill>
                  <a:schemeClr val="hlink"/>
                </a:solidFill>
              </a:rPr>
              <a:t>cd</a:t>
            </a:r>
            <a:r>
              <a:rPr lang="en-US" sz="2700" b="1" baseline="30000" dirty="0">
                <a:solidFill>
                  <a:schemeClr val="hlink"/>
                </a:solidFill>
              </a:rPr>
              <a:t> </a:t>
            </a:r>
            <a:r>
              <a:rPr lang="en-US" sz="2700" b="1" dirty="0" err="1">
                <a:solidFill>
                  <a:schemeClr val="hlink"/>
                </a:solidFill>
              </a:rPr>
              <a:t>p</a:t>
            </a:r>
            <a:r>
              <a:rPr lang="en-US" sz="1300" b="1" dirty="0" err="1">
                <a:solidFill>
                  <a:schemeClr val="hlink"/>
                </a:solidFill>
              </a:rPr>
              <a:t>•</a:t>
            </a:r>
            <a:r>
              <a:rPr lang="en-US" sz="2700" b="1" dirty="0" err="1">
                <a:solidFill>
                  <a:schemeClr val="hlink"/>
                </a:solidFill>
              </a:rPr>
              <a:t>q</a:t>
            </a:r>
            <a:r>
              <a:rPr lang="en-US" sz="2700" b="1" dirty="0">
                <a:solidFill>
                  <a:schemeClr val="hlink"/>
                </a:solidFill>
              </a:rPr>
              <a:t> - q</a:t>
            </a:r>
            <a:r>
              <a:rPr lang="en-US" sz="2700" b="1" baseline="30000" dirty="0">
                <a:solidFill>
                  <a:schemeClr val="hlink"/>
                </a:solidFill>
              </a:rPr>
              <a:t>c </a:t>
            </a:r>
            <a:r>
              <a:rPr lang="en-US" sz="2700" b="1" dirty="0">
                <a:solidFill>
                  <a:schemeClr val="hlink"/>
                </a:solidFill>
              </a:rPr>
              <a:t>p</a:t>
            </a:r>
            <a:r>
              <a:rPr lang="en-US" sz="2700" b="1" baseline="30000" dirty="0">
                <a:solidFill>
                  <a:schemeClr val="hlink"/>
                </a:solidFill>
              </a:rPr>
              <a:t>d</a:t>
            </a:r>
            <a:r>
              <a:rPr lang="en-US" sz="2700" b="1" dirty="0">
                <a:solidFill>
                  <a:schemeClr val="hlink"/>
                </a:solidFill>
              </a:rPr>
              <a:t>) </a:t>
            </a:r>
            <a:r>
              <a:rPr lang="en-US" sz="2700" b="1" dirty="0" smtClean="0">
                <a:solidFill>
                  <a:schemeClr val="hlink"/>
                </a:solidFill>
              </a:rPr>
              <a:t>F(</a:t>
            </a:r>
            <a:r>
              <a:rPr lang="en-US" sz="2700" b="1" dirty="0">
                <a:solidFill>
                  <a:schemeClr val="hlink"/>
                </a:solidFill>
              </a:rPr>
              <a:t>k</a:t>
            </a:r>
            <a:r>
              <a:rPr lang="en-US" sz="2700" b="1" baseline="30000" dirty="0">
                <a:solidFill>
                  <a:schemeClr val="hlink"/>
                </a:solidFill>
              </a:rPr>
              <a:t>2</a:t>
            </a:r>
            <a:r>
              <a:rPr lang="en-US" sz="2700" b="1" dirty="0">
                <a:solidFill>
                  <a:schemeClr val="hlink"/>
                </a:solidFill>
              </a:rPr>
              <a:t>)</a:t>
            </a:r>
            <a:r>
              <a:rPr lang="en-US" sz="2700" b="1" dirty="0">
                <a:solidFill>
                  <a:schemeClr val="hlink"/>
                </a:solidFill>
                <a:latin typeface="Arial" pitchFamily="4" charset="0"/>
              </a:rPr>
              <a:t> </a:t>
            </a:r>
            <a:r>
              <a:rPr lang="en-US" sz="2700" b="1" dirty="0">
                <a:solidFill>
                  <a:schemeClr val="hlink"/>
                </a:solidFill>
              </a:rPr>
              <a:t>+ </a:t>
            </a:r>
            <a:r>
              <a:rPr lang="en-US" sz="2700" b="1" dirty="0">
                <a:solidFill>
                  <a:schemeClr val="accent2"/>
                </a:solidFill>
              </a:rPr>
              <a:t>(</a:t>
            </a:r>
            <a:r>
              <a:rPr lang="en-US" sz="2200" b="1" dirty="0">
                <a:solidFill>
                  <a:schemeClr val="accent2"/>
                </a:solidFill>
              </a:rPr>
              <a:t>traceless terms</a:t>
            </a:r>
            <a:r>
              <a:rPr lang="en-US" sz="2200" b="1" dirty="0">
                <a:solidFill>
                  <a:schemeClr val="accent2"/>
                </a:solidFill>
                <a:latin typeface="Arial" pitchFamily="4" charset="0"/>
              </a:rPr>
              <a:t>)</a:t>
            </a:r>
            <a:endParaRPr lang="en-US" sz="2700" b="1" dirty="0" smtClean="0">
              <a:solidFill>
                <a:schemeClr val="hlink"/>
              </a:solidFill>
              <a:latin typeface="Arial" pitchFamily="4" charset="0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FF0000"/>
              </a:buClr>
              <a:buSzTx/>
              <a:buFontTx/>
              <a:buNone/>
              <a:defRPr/>
            </a:pPr>
            <a:r>
              <a:rPr lang="en-US" sz="2700" b="1" dirty="0" smtClean="0">
                <a:solidFill>
                  <a:srgbClr val="8BEAFD"/>
                </a:solidFill>
              </a:rPr>
              <a:t>In </a:t>
            </a:r>
            <a:r>
              <a:rPr lang="en-US" sz="2700" b="1" dirty="0">
                <a:solidFill>
                  <a:srgbClr val="8BEAFD"/>
                </a:solidFill>
              </a:rPr>
              <a:t>the limit of </a:t>
            </a:r>
            <a:r>
              <a:rPr lang="en-US" sz="2700" b="1" dirty="0" err="1">
                <a:solidFill>
                  <a:srgbClr val="8BEAFD"/>
                </a:solidFill>
              </a:rPr>
              <a:t>massless</a:t>
            </a:r>
            <a:r>
              <a:rPr lang="en-US" sz="2700" b="1" dirty="0">
                <a:solidFill>
                  <a:srgbClr val="8BEAFD"/>
                </a:solidFill>
              </a:rPr>
              <a:t> fermions,</a:t>
            </a:r>
            <a:r>
              <a:rPr lang="en-US" sz="2700" b="1" dirty="0">
                <a:solidFill>
                  <a:srgbClr val="FF3300"/>
                </a:solidFill>
              </a:rPr>
              <a:t> </a:t>
            </a:r>
            <a:r>
              <a:rPr lang="en-US" sz="2700" b="1" dirty="0" smtClean="0">
                <a:solidFill>
                  <a:schemeClr val="hlink"/>
                </a:solidFill>
              </a:rPr>
              <a:t>F(</a:t>
            </a:r>
            <a:r>
              <a:rPr lang="en-US" sz="2700" b="1" dirty="0">
                <a:solidFill>
                  <a:schemeClr val="hlink"/>
                </a:solidFill>
              </a:rPr>
              <a:t>k</a:t>
            </a:r>
            <a:r>
              <a:rPr lang="en-US" sz="2700" b="1" baseline="30000" dirty="0">
                <a:solidFill>
                  <a:schemeClr val="hlink"/>
                </a:solidFill>
              </a:rPr>
              <a:t>2</a:t>
            </a:r>
            <a:r>
              <a:rPr lang="en-US" sz="2700" b="1" dirty="0" smtClean="0">
                <a:solidFill>
                  <a:schemeClr val="hlink"/>
                </a:solidFill>
              </a:rPr>
              <a:t>)</a:t>
            </a:r>
            <a:r>
              <a:rPr lang="en-US" sz="2700" b="1" dirty="0" smtClean="0">
                <a:solidFill>
                  <a:srgbClr val="8BEAFD"/>
                </a:solidFill>
              </a:rPr>
              <a:t> has a </a:t>
            </a:r>
            <a:r>
              <a:rPr lang="en-US" sz="2700" b="1" dirty="0" err="1">
                <a:solidFill>
                  <a:srgbClr val="8BEAFD"/>
                </a:solidFill>
              </a:rPr>
              <a:t>massless</a:t>
            </a:r>
            <a:r>
              <a:rPr lang="en-US" sz="2700" b="1" dirty="0">
                <a:solidFill>
                  <a:srgbClr val="8BEAFD"/>
                </a:solidFill>
              </a:rPr>
              <a:t> pole:</a:t>
            </a:r>
            <a:endParaRPr lang="en-US" sz="2700" b="1" dirty="0">
              <a:solidFill>
                <a:srgbClr val="FF3300"/>
              </a:solidFill>
            </a:endParaRPr>
          </a:p>
        </p:txBody>
      </p:sp>
      <p:sp>
        <p:nvSpPr>
          <p:cNvPr id="36869" name="Line 4"/>
          <p:cNvSpPr>
            <a:spLocks noChangeShapeType="1"/>
          </p:cNvSpPr>
          <p:nvPr/>
        </p:nvSpPr>
        <p:spPr bwMode="auto">
          <a:xfrm>
            <a:off x="7543800" y="3886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70" name="Line 5"/>
          <p:cNvSpPr>
            <a:spLocks noChangeShapeType="1"/>
          </p:cNvSpPr>
          <p:nvPr/>
        </p:nvSpPr>
        <p:spPr bwMode="auto">
          <a:xfrm flipV="1">
            <a:off x="2682875" y="4403725"/>
            <a:ext cx="754063" cy="5191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71" name="Line 6"/>
          <p:cNvSpPr>
            <a:spLocks noChangeShapeType="1"/>
          </p:cNvSpPr>
          <p:nvPr/>
        </p:nvSpPr>
        <p:spPr bwMode="auto">
          <a:xfrm>
            <a:off x="2682875" y="4922838"/>
            <a:ext cx="754063" cy="431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72" name="Line 7"/>
          <p:cNvSpPr>
            <a:spLocks noChangeShapeType="1"/>
          </p:cNvSpPr>
          <p:nvPr/>
        </p:nvSpPr>
        <p:spPr bwMode="auto">
          <a:xfrm flipV="1">
            <a:off x="3436938" y="4403725"/>
            <a:ext cx="0" cy="9509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73" name="Freeform 9"/>
          <p:cNvSpPr>
            <a:spLocks/>
          </p:cNvSpPr>
          <p:nvPr/>
        </p:nvSpPr>
        <p:spPr bwMode="auto">
          <a:xfrm>
            <a:off x="3436938" y="4403725"/>
            <a:ext cx="922337" cy="127000"/>
          </a:xfrm>
          <a:custGeom>
            <a:avLst/>
            <a:gdLst>
              <a:gd name="T0" fmla="*/ 0 w 528"/>
              <a:gd name="T1" fmla="*/ 2147483647 h 70"/>
              <a:gd name="T2" fmla="*/ 2147483647 w 528"/>
              <a:gd name="T3" fmla="*/ 2147483647 h 70"/>
              <a:gd name="T4" fmla="*/ 2147483647 w 528"/>
              <a:gd name="T5" fmla="*/ 2147483647 h 70"/>
              <a:gd name="T6" fmla="*/ 2147483647 w 528"/>
              <a:gd name="T7" fmla="*/ 2147483647 h 70"/>
              <a:gd name="T8" fmla="*/ 2147483647 w 528"/>
              <a:gd name="T9" fmla="*/ 2147483647 h 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28"/>
              <a:gd name="T16" fmla="*/ 0 h 70"/>
              <a:gd name="T17" fmla="*/ 528 w 528"/>
              <a:gd name="T18" fmla="*/ 70 h 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28" h="70">
                <a:moveTo>
                  <a:pt x="0" y="1"/>
                </a:moveTo>
                <a:cubicBezTo>
                  <a:pt x="23" y="12"/>
                  <a:pt x="89" y="70"/>
                  <a:pt x="137" y="70"/>
                </a:cubicBezTo>
                <a:cubicBezTo>
                  <a:pt x="185" y="70"/>
                  <a:pt x="242" y="2"/>
                  <a:pt x="288" y="1"/>
                </a:cubicBezTo>
                <a:cubicBezTo>
                  <a:pt x="334" y="0"/>
                  <a:pt x="373" y="63"/>
                  <a:pt x="413" y="63"/>
                </a:cubicBezTo>
                <a:cubicBezTo>
                  <a:pt x="453" y="63"/>
                  <a:pt x="504" y="14"/>
                  <a:pt x="528" y="1"/>
                </a:cubicBezTo>
              </a:path>
            </a:pathLst>
          </a:custGeom>
          <a:noFill/>
          <a:ln w="19050">
            <a:solidFill>
              <a:schemeClr val="folHlink"/>
            </a:solidFill>
            <a:round/>
            <a:headEnd/>
            <a:tailEnd/>
          </a:ln>
        </p:spPr>
        <p:txBody>
          <a:bodyPr wrap="none" lIns="101882" tIns="50941" rIns="101882" bIns="50941" anchor="ctr">
            <a:prstTxWarp prst="textNoShape">
              <a:avLst/>
            </a:prstTxWarp>
          </a:bodyPr>
          <a:lstStyle/>
          <a:p>
            <a:pPr defTabSz="1019175"/>
            <a:endParaRPr lang="en-US" sz="3600">
              <a:solidFill>
                <a:schemeClr val="tx1"/>
              </a:solidFill>
              <a:ea typeface="ＭＳ Ｐゴシック" pitchFamily="4" charset="-128"/>
              <a:cs typeface="ＭＳ Ｐゴシック" pitchFamily="4" charset="-128"/>
            </a:endParaRPr>
          </a:p>
        </p:txBody>
      </p:sp>
      <p:sp>
        <p:nvSpPr>
          <p:cNvPr id="36874" name="Freeform 10"/>
          <p:cNvSpPr>
            <a:spLocks/>
          </p:cNvSpPr>
          <p:nvPr/>
        </p:nvSpPr>
        <p:spPr bwMode="auto">
          <a:xfrm>
            <a:off x="3436938" y="5181600"/>
            <a:ext cx="982662" cy="171450"/>
          </a:xfrm>
          <a:custGeom>
            <a:avLst/>
            <a:gdLst>
              <a:gd name="T0" fmla="*/ 0 w 563"/>
              <a:gd name="T1" fmla="*/ 2147483647 h 95"/>
              <a:gd name="T2" fmla="*/ 2147483647 w 563"/>
              <a:gd name="T3" fmla="*/ 2147483647 h 95"/>
              <a:gd name="T4" fmla="*/ 2147483647 w 563"/>
              <a:gd name="T5" fmla="*/ 2147483647 h 95"/>
              <a:gd name="T6" fmla="*/ 2147483647 w 563"/>
              <a:gd name="T7" fmla="*/ 2147483647 h 95"/>
              <a:gd name="T8" fmla="*/ 2147483647 w 563"/>
              <a:gd name="T9" fmla="*/ 2147483647 h 9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63"/>
              <a:gd name="T16" fmla="*/ 0 h 95"/>
              <a:gd name="T17" fmla="*/ 563 w 563"/>
              <a:gd name="T18" fmla="*/ 95 h 9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63" h="95">
                <a:moveTo>
                  <a:pt x="0" y="83"/>
                </a:moveTo>
                <a:cubicBezTo>
                  <a:pt x="22" y="70"/>
                  <a:pt x="84" y="0"/>
                  <a:pt x="131" y="2"/>
                </a:cubicBezTo>
                <a:cubicBezTo>
                  <a:pt x="178" y="4"/>
                  <a:pt x="232" y="93"/>
                  <a:pt x="282" y="94"/>
                </a:cubicBezTo>
                <a:cubicBezTo>
                  <a:pt x="332" y="95"/>
                  <a:pt x="385" y="9"/>
                  <a:pt x="432" y="9"/>
                </a:cubicBezTo>
                <a:cubicBezTo>
                  <a:pt x="479" y="9"/>
                  <a:pt x="536" y="76"/>
                  <a:pt x="563" y="94"/>
                </a:cubicBezTo>
              </a:path>
            </a:pathLst>
          </a:custGeom>
          <a:noFill/>
          <a:ln w="19050">
            <a:solidFill>
              <a:schemeClr val="folHlink"/>
            </a:solidFill>
            <a:round/>
            <a:headEnd/>
            <a:tailEnd/>
          </a:ln>
        </p:spPr>
        <p:txBody>
          <a:bodyPr wrap="none" lIns="101882" tIns="50941" rIns="101882" bIns="50941" anchor="ctr">
            <a:prstTxWarp prst="textNoShape">
              <a:avLst/>
            </a:prstTxWarp>
          </a:bodyPr>
          <a:lstStyle/>
          <a:p>
            <a:pPr defTabSz="1019175"/>
            <a:endParaRPr lang="en-US" sz="3600">
              <a:solidFill>
                <a:schemeClr val="tx1"/>
              </a:solidFill>
              <a:ea typeface="ＭＳ Ｐゴシック" pitchFamily="4" charset="-128"/>
              <a:cs typeface="ＭＳ Ｐゴシック" pitchFamily="4" charset="-128"/>
            </a:endParaRPr>
          </a:p>
        </p:txBody>
      </p:sp>
      <p:sp>
        <p:nvSpPr>
          <p:cNvPr id="36875" name="Rectangle 15"/>
          <p:cNvSpPr>
            <a:spLocks noChangeArrowheads="1"/>
          </p:cNvSpPr>
          <p:nvPr/>
        </p:nvSpPr>
        <p:spPr bwMode="auto">
          <a:xfrm>
            <a:off x="2514600" y="4749800"/>
            <a:ext cx="352425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1882" tIns="50941" rIns="101882" bIns="50941">
            <a:prstTxWarp prst="textNoShape">
              <a:avLst/>
            </a:prstTxWarp>
            <a:spAutoFit/>
          </a:bodyPr>
          <a:lstStyle/>
          <a:p>
            <a:pPr defTabSz="1019175"/>
            <a:r>
              <a:rPr lang="en-US" sz="1300">
                <a:solidFill>
                  <a:schemeClr val="tx1"/>
                </a:solidFill>
                <a:ea typeface="ＭＳ Ｐゴシック" pitchFamily="4" charset="-128"/>
                <a:cs typeface="ＭＳ Ｐゴシック" pitchFamily="4" charset="-128"/>
                <a:sym typeface="Wingdings" pitchFamily="4" charset="2"/>
              </a:rPr>
              <a:t></a:t>
            </a:r>
            <a:endParaRPr lang="en-US" sz="3600">
              <a:solidFill>
                <a:schemeClr val="tx1"/>
              </a:solidFill>
              <a:ea typeface="ＭＳ Ｐゴシック" pitchFamily="4" charset="-128"/>
              <a:cs typeface="ＭＳ Ｐゴシック" pitchFamily="4" charset="-128"/>
            </a:endParaRPr>
          </a:p>
        </p:txBody>
      </p:sp>
      <p:sp>
        <p:nvSpPr>
          <p:cNvPr id="36876" name="Rectangle 16"/>
          <p:cNvSpPr>
            <a:spLocks noChangeArrowheads="1"/>
          </p:cNvSpPr>
          <p:nvPr/>
        </p:nvSpPr>
        <p:spPr bwMode="auto">
          <a:xfrm>
            <a:off x="2095500" y="4576763"/>
            <a:ext cx="630168" cy="51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1882" tIns="50941" rIns="101882" bIns="50941">
            <a:prstTxWarp prst="textNoShape">
              <a:avLst/>
            </a:prstTxWarp>
            <a:spAutoFit/>
          </a:bodyPr>
          <a:lstStyle/>
          <a:p>
            <a:pPr defTabSz="1019175"/>
            <a:r>
              <a:rPr lang="en-US" sz="2700" dirty="0">
                <a:ea typeface="ＭＳ Ｐゴシック" pitchFamily="4" charset="-128"/>
                <a:cs typeface="ＭＳ Ｐゴシック" pitchFamily="4" charset="-128"/>
              </a:rPr>
              <a:t>T</a:t>
            </a:r>
            <a:r>
              <a:rPr lang="en-US" sz="2700" baseline="30000" dirty="0">
                <a:ea typeface="ＭＳ Ｐゴシック" pitchFamily="4" charset="-128"/>
                <a:cs typeface="ＭＳ Ｐゴシック" pitchFamily="4" charset="-128"/>
              </a:rPr>
              <a:t>ab</a:t>
            </a:r>
            <a:endParaRPr lang="en-US" sz="3600" dirty="0">
              <a:solidFill>
                <a:schemeClr val="tx1"/>
              </a:solidFill>
              <a:ea typeface="ＭＳ Ｐゴシック" pitchFamily="4" charset="-128"/>
              <a:cs typeface="ＭＳ Ｐゴシック" pitchFamily="4" charset="-128"/>
            </a:endParaRPr>
          </a:p>
        </p:txBody>
      </p:sp>
      <p:sp>
        <p:nvSpPr>
          <p:cNvPr id="36877" name="Rectangle 17"/>
          <p:cNvSpPr>
            <a:spLocks noChangeArrowheads="1"/>
          </p:cNvSpPr>
          <p:nvPr/>
        </p:nvSpPr>
        <p:spPr bwMode="auto">
          <a:xfrm>
            <a:off x="3363913" y="3940175"/>
            <a:ext cx="357187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1882" tIns="50941" rIns="101882" bIns="50941">
            <a:prstTxWarp prst="textNoShape">
              <a:avLst/>
            </a:prstTxWarp>
            <a:spAutoFit/>
          </a:bodyPr>
          <a:lstStyle/>
          <a:p>
            <a:pPr defTabSz="1019175"/>
            <a:r>
              <a:rPr lang="en-US" sz="2000" dirty="0" err="1">
                <a:ea typeface="ＭＳ Ｐゴシック" pitchFamily="4" charset="-128"/>
                <a:cs typeface="ＭＳ Ｐゴシック" pitchFamily="4" charset="-128"/>
              </a:rPr>
              <a:t>J</a:t>
            </a:r>
            <a:r>
              <a:rPr lang="en-US" sz="2000" baseline="30000" dirty="0" err="1">
                <a:ea typeface="ＭＳ Ｐゴシック" pitchFamily="4" charset="-128"/>
                <a:cs typeface="ＭＳ Ｐゴシック" pitchFamily="4" charset="-128"/>
              </a:rPr>
              <a:t>c</a:t>
            </a:r>
            <a:endParaRPr lang="en-US" sz="3600" dirty="0">
              <a:solidFill>
                <a:schemeClr val="tx1"/>
              </a:solidFill>
              <a:ea typeface="ＭＳ Ｐゴシック" pitchFamily="4" charset="-128"/>
              <a:cs typeface="ＭＳ Ｐゴシック" pitchFamily="4" charset="-128"/>
            </a:endParaRPr>
          </a:p>
        </p:txBody>
      </p:sp>
      <p:sp>
        <p:nvSpPr>
          <p:cNvPr id="36878" name="Rectangle 18"/>
          <p:cNvSpPr>
            <a:spLocks noChangeArrowheads="1"/>
          </p:cNvSpPr>
          <p:nvPr/>
        </p:nvSpPr>
        <p:spPr bwMode="auto">
          <a:xfrm>
            <a:off x="3352800" y="5267325"/>
            <a:ext cx="392113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1882" tIns="50941" rIns="101882" bIns="50941">
            <a:prstTxWarp prst="textNoShape">
              <a:avLst/>
            </a:prstTxWarp>
            <a:spAutoFit/>
          </a:bodyPr>
          <a:lstStyle/>
          <a:p>
            <a:pPr defTabSz="1019175"/>
            <a:r>
              <a:rPr lang="en-US" sz="2200" dirty="0" err="1">
                <a:ea typeface="ＭＳ Ｐゴシック" pitchFamily="4" charset="-128"/>
                <a:cs typeface="ＭＳ Ｐゴシック" pitchFamily="4" charset="-128"/>
              </a:rPr>
              <a:t>J</a:t>
            </a:r>
            <a:r>
              <a:rPr lang="en-US" sz="2200" baseline="30000" dirty="0" err="1">
                <a:ea typeface="ＭＳ Ｐゴシック" pitchFamily="4" charset="-128"/>
                <a:cs typeface="ＭＳ Ｐゴシック" pitchFamily="4" charset="-128"/>
              </a:rPr>
              <a:t>d</a:t>
            </a:r>
            <a:endParaRPr lang="en-US" sz="3600" dirty="0">
              <a:ea typeface="ＭＳ Ｐゴシック" pitchFamily="4" charset="-128"/>
              <a:cs typeface="ＭＳ Ｐゴシック" pitchFamily="4" charset="-128"/>
            </a:endParaRPr>
          </a:p>
        </p:txBody>
      </p:sp>
      <p:sp>
        <p:nvSpPr>
          <p:cNvPr id="36879" name="Rectangle 19"/>
          <p:cNvSpPr>
            <a:spLocks noChangeArrowheads="1"/>
          </p:cNvSpPr>
          <p:nvPr/>
        </p:nvSpPr>
        <p:spPr bwMode="auto">
          <a:xfrm>
            <a:off x="4351338" y="4146550"/>
            <a:ext cx="333375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1882" tIns="50941" rIns="101882" bIns="50941">
            <a:prstTxWarp prst="textNoShape">
              <a:avLst/>
            </a:prstTxWarp>
            <a:spAutoFit/>
          </a:bodyPr>
          <a:lstStyle/>
          <a:p>
            <a:pPr defTabSz="1019175"/>
            <a:r>
              <a:rPr lang="en-US" sz="2000" dirty="0" err="1">
                <a:ea typeface="ＭＳ Ｐゴシック" pitchFamily="4" charset="-128"/>
                <a:cs typeface="ＭＳ Ｐゴシック" pitchFamily="4" charset="-128"/>
              </a:rPr>
              <a:t>p</a:t>
            </a:r>
            <a:endParaRPr lang="en-US" sz="2000" dirty="0">
              <a:ea typeface="ＭＳ Ｐゴシック" pitchFamily="4" charset="-128"/>
              <a:cs typeface="ＭＳ Ｐゴシック" pitchFamily="4" charset="-128"/>
            </a:endParaRPr>
          </a:p>
        </p:txBody>
      </p:sp>
      <p:sp>
        <p:nvSpPr>
          <p:cNvPr id="36880" name="Rectangle 20"/>
          <p:cNvSpPr>
            <a:spLocks noChangeArrowheads="1"/>
          </p:cNvSpPr>
          <p:nvPr/>
        </p:nvSpPr>
        <p:spPr bwMode="auto">
          <a:xfrm>
            <a:off x="4359275" y="5095875"/>
            <a:ext cx="327025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1882" tIns="50941" rIns="101882" bIns="50941">
            <a:prstTxWarp prst="textNoShape">
              <a:avLst/>
            </a:prstTxWarp>
            <a:spAutoFit/>
          </a:bodyPr>
          <a:lstStyle/>
          <a:p>
            <a:pPr defTabSz="1019175"/>
            <a:r>
              <a:rPr lang="en-US" sz="2000" dirty="0" err="1">
                <a:ea typeface="ＭＳ Ｐゴシック" pitchFamily="4" charset="-128"/>
                <a:cs typeface="ＭＳ Ｐゴシック" pitchFamily="4" charset="-128"/>
              </a:rPr>
              <a:t>q</a:t>
            </a:r>
            <a:endParaRPr lang="en-US" sz="2000" dirty="0">
              <a:ea typeface="ＭＳ Ｐゴシック" pitchFamily="4" charset="-128"/>
              <a:cs typeface="ＭＳ Ｐゴシック" pitchFamily="4" charset="-128"/>
            </a:endParaRPr>
          </a:p>
        </p:txBody>
      </p:sp>
      <p:sp>
        <p:nvSpPr>
          <p:cNvPr id="36881" name="Rectangle 22"/>
          <p:cNvSpPr>
            <a:spLocks noChangeArrowheads="1"/>
          </p:cNvSpPr>
          <p:nvPr/>
        </p:nvSpPr>
        <p:spPr bwMode="auto">
          <a:xfrm>
            <a:off x="754063" y="4749800"/>
            <a:ext cx="1341437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1882" tIns="50941" rIns="101882" bIns="50941">
            <a:prstTxWarp prst="textNoShape">
              <a:avLst/>
            </a:prstTxWarp>
            <a:spAutoFit/>
          </a:bodyPr>
          <a:lstStyle/>
          <a:p>
            <a:pPr defTabSz="1019175"/>
            <a:r>
              <a:rPr lang="en-US" sz="2200" dirty="0" err="1">
                <a:ea typeface="ＭＳ Ｐゴシック" pitchFamily="4" charset="-128"/>
                <a:cs typeface="ＭＳ Ｐゴシック" pitchFamily="4" charset="-128"/>
              </a:rPr>
              <a:t>k</a:t>
            </a:r>
            <a:r>
              <a:rPr lang="en-US" sz="2200" dirty="0">
                <a:ea typeface="ＭＳ Ｐゴシック" pitchFamily="4" charset="-128"/>
                <a:cs typeface="ＭＳ Ｐゴシック" pitchFamily="4" charset="-128"/>
              </a:rPr>
              <a:t> = </a:t>
            </a:r>
            <a:r>
              <a:rPr lang="en-US" sz="2200" dirty="0" err="1">
                <a:ea typeface="ＭＳ Ｐゴシック" pitchFamily="4" charset="-128"/>
                <a:cs typeface="ＭＳ Ｐゴシック" pitchFamily="4" charset="-128"/>
              </a:rPr>
              <a:t>p</a:t>
            </a:r>
            <a:r>
              <a:rPr lang="en-US" sz="2200" dirty="0">
                <a:ea typeface="ＭＳ Ｐゴシック" pitchFamily="4" charset="-128"/>
                <a:cs typeface="ＭＳ Ｐゴシック" pitchFamily="4" charset="-128"/>
              </a:rPr>
              <a:t> + </a:t>
            </a:r>
            <a:r>
              <a:rPr lang="en-US" sz="2200" dirty="0" err="1">
                <a:ea typeface="ＭＳ Ｐゴシック" pitchFamily="4" charset="-128"/>
                <a:cs typeface="ＭＳ Ｐゴシック" pitchFamily="4" charset="-128"/>
              </a:rPr>
              <a:t>q</a:t>
            </a:r>
            <a:endParaRPr lang="en-US" sz="3600" dirty="0">
              <a:solidFill>
                <a:schemeClr val="tx1"/>
              </a:solidFill>
              <a:ea typeface="ＭＳ Ｐゴシック" pitchFamily="4" charset="-128"/>
              <a:cs typeface="ＭＳ Ｐゴシック" pitchFamily="4" charset="-128"/>
            </a:endParaRPr>
          </a:p>
        </p:txBody>
      </p:sp>
      <p:sp>
        <p:nvSpPr>
          <p:cNvPr id="199706" name="Rectangle 26"/>
          <p:cNvSpPr>
            <a:spLocks noChangeArrowheads="1"/>
          </p:cNvSpPr>
          <p:nvPr/>
        </p:nvSpPr>
        <p:spPr bwMode="auto">
          <a:xfrm>
            <a:off x="817563" y="5946775"/>
            <a:ext cx="7643687" cy="1349372"/>
          </a:xfrm>
          <a:prstGeom prst="rect">
            <a:avLst/>
          </a:prstGeom>
          <a:noFill/>
          <a:ln w="12700">
            <a:solidFill>
              <a:srgbClr val="8BEAFD"/>
            </a:solidFill>
            <a:miter lim="800000"/>
            <a:headEnd/>
            <a:tailEnd/>
          </a:ln>
        </p:spPr>
        <p:txBody>
          <a:bodyPr wrap="none" lIns="101882" tIns="50941" rIns="101882" bIns="50941">
            <a:prstTxWarp prst="textNoShape">
              <a:avLst/>
            </a:prstTxWarp>
            <a:spAutoFit/>
          </a:bodyPr>
          <a:lstStyle/>
          <a:p>
            <a:pPr defTabSz="1019175">
              <a:defRPr/>
            </a:pPr>
            <a:r>
              <a:rPr lang="en-US" sz="2700" b="1" dirty="0">
                <a:solidFill>
                  <a:srgbClr val="8BEAF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Corresponding </a:t>
            </a:r>
            <a:r>
              <a:rPr lang="en-US" sz="2700" b="1" dirty="0" err="1">
                <a:solidFill>
                  <a:srgbClr val="8BEAF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Imag</a:t>
            </a:r>
            <a:r>
              <a:rPr lang="en-US" sz="2700" b="1" dirty="0">
                <a:solidFill>
                  <a:srgbClr val="8BEAF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. Part Spectral Fn. has a </a:t>
            </a:r>
            <a:r>
              <a:rPr lang="en-US" sz="2700" b="1" dirty="0" err="1">
                <a:solidFill>
                  <a:srgbClr val="8BEAF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  <a:sym typeface="Symbol" pitchFamily="4" charset="2"/>
              </a:rPr>
              <a:t></a:t>
            </a:r>
            <a:r>
              <a:rPr lang="en-US" sz="2700" b="1" dirty="0">
                <a:solidFill>
                  <a:srgbClr val="8BEAF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  <a:sym typeface="Symbol" pitchFamily="4" charset="2"/>
              </a:rPr>
              <a:t> fn</a:t>
            </a:r>
          </a:p>
          <a:p>
            <a:pPr defTabSz="1019175">
              <a:defRPr/>
            </a:pPr>
            <a:r>
              <a:rPr lang="en-US" sz="2700" b="1" dirty="0">
                <a:solidFill>
                  <a:srgbClr val="8BEAF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  <a:sym typeface="Symbol" pitchFamily="4" charset="2"/>
              </a:rPr>
              <a:t>This is a new </a:t>
            </a:r>
            <a:r>
              <a:rPr lang="en-US" sz="2700" b="1" dirty="0" err="1">
                <a:solidFill>
                  <a:srgbClr val="8BEAF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  <a:sym typeface="Symbol" pitchFamily="4" charset="2"/>
              </a:rPr>
              <a:t>massless</a:t>
            </a:r>
            <a:r>
              <a:rPr lang="en-US" sz="2700" b="1" dirty="0">
                <a:solidFill>
                  <a:srgbClr val="8BEAF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  <a:sym typeface="Symbol" pitchFamily="4" charset="2"/>
              </a:rPr>
              <a:t> scalar degree of freedom in </a:t>
            </a:r>
          </a:p>
          <a:p>
            <a:pPr defTabSz="1019175">
              <a:defRPr/>
            </a:pPr>
            <a:r>
              <a:rPr lang="en-US" sz="2700" b="1" dirty="0">
                <a:solidFill>
                  <a:srgbClr val="8BEAF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  <a:sym typeface="Symbol" pitchFamily="4" charset="2"/>
              </a:rPr>
              <a:t>     the two-particle correlated spin-0 state</a:t>
            </a:r>
            <a:endParaRPr lang="en-US" sz="3600" b="1" dirty="0">
              <a:solidFill>
                <a:schemeClr val="tx1"/>
              </a:solidFill>
              <a:ea typeface="ＭＳ Ｐゴシック" pitchFamily="4" charset="-128"/>
              <a:cs typeface="ＭＳ Ｐゴシック" pitchFamily="4" charset="-128"/>
            </a:endParaRPr>
          </a:p>
        </p:txBody>
      </p:sp>
      <p:sp>
        <p:nvSpPr>
          <p:cNvPr id="36883" name="Rectangle 31"/>
          <p:cNvSpPr>
            <a:spLocks noChangeArrowheads="1"/>
          </p:cNvSpPr>
          <p:nvPr/>
        </p:nvSpPr>
        <p:spPr bwMode="auto">
          <a:xfrm>
            <a:off x="2597150" y="4144963"/>
            <a:ext cx="203200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1882" tIns="50941" rIns="101882" bIns="50941">
            <a:prstTxWarp prst="textNoShape">
              <a:avLst/>
            </a:prstTxWarp>
            <a:spAutoFit/>
          </a:bodyPr>
          <a:lstStyle/>
          <a:p>
            <a:pPr defTabSz="1019175"/>
            <a:endParaRPr lang="en-US" sz="3600">
              <a:solidFill>
                <a:schemeClr val="tx1"/>
              </a:solidFill>
              <a:ea typeface="ＭＳ Ｐゴシック" pitchFamily="4" charset="-128"/>
              <a:cs typeface="ＭＳ Ｐゴシック" pitchFamily="4" charset="-128"/>
            </a:endParaRPr>
          </a:p>
        </p:txBody>
      </p:sp>
      <p:sp>
        <p:nvSpPr>
          <p:cNvPr id="36884" name="Line 36"/>
          <p:cNvSpPr>
            <a:spLocks noChangeShapeType="1"/>
          </p:cNvSpPr>
          <p:nvPr/>
        </p:nvSpPr>
        <p:spPr bwMode="auto">
          <a:xfrm flipV="1">
            <a:off x="3101975" y="5267325"/>
            <a:ext cx="0" cy="87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85" name="Line 38"/>
          <p:cNvSpPr>
            <a:spLocks noChangeShapeType="1"/>
          </p:cNvSpPr>
          <p:nvPr/>
        </p:nvSpPr>
        <p:spPr bwMode="auto">
          <a:xfrm>
            <a:off x="3101975" y="5354638"/>
            <a:ext cx="0" cy="6905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86" name="Line 39"/>
          <p:cNvSpPr>
            <a:spLocks noChangeShapeType="1"/>
          </p:cNvSpPr>
          <p:nvPr/>
        </p:nvSpPr>
        <p:spPr bwMode="auto">
          <a:xfrm rot="3548475" flipV="1">
            <a:off x="6103938" y="5468937"/>
            <a:ext cx="7938" cy="49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87" name="Freeform 40"/>
          <p:cNvSpPr>
            <a:spLocks/>
          </p:cNvSpPr>
          <p:nvPr/>
        </p:nvSpPr>
        <p:spPr bwMode="auto">
          <a:xfrm>
            <a:off x="5197475" y="5527675"/>
            <a:ext cx="838200" cy="517525"/>
          </a:xfrm>
          <a:custGeom>
            <a:avLst/>
            <a:gdLst>
              <a:gd name="T0" fmla="*/ 2147483647 w 480"/>
              <a:gd name="T1" fmla="*/ 0 h 288"/>
              <a:gd name="T2" fmla="*/ 2147483647 w 480"/>
              <a:gd name="T3" fmla="*/ 2147483647 h 288"/>
              <a:gd name="T4" fmla="*/ 0 w 480"/>
              <a:gd name="T5" fmla="*/ 2147483647 h 288"/>
              <a:gd name="T6" fmla="*/ 0 60000 65536"/>
              <a:gd name="T7" fmla="*/ 0 60000 65536"/>
              <a:gd name="T8" fmla="*/ 0 60000 65536"/>
              <a:gd name="T9" fmla="*/ 0 w 480"/>
              <a:gd name="T10" fmla="*/ 0 h 288"/>
              <a:gd name="T11" fmla="*/ 480 w 480"/>
              <a:gd name="T12" fmla="*/ 288 h 2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80" h="288">
                <a:moveTo>
                  <a:pt x="480" y="0"/>
                </a:moveTo>
                <a:cubicBezTo>
                  <a:pt x="400" y="0"/>
                  <a:pt x="320" y="0"/>
                  <a:pt x="240" y="48"/>
                </a:cubicBezTo>
                <a:cubicBezTo>
                  <a:pt x="160" y="96"/>
                  <a:pt x="40" y="248"/>
                  <a:pt x="0" y="288"/>
                </a:cubicBezTo>
              </a:path>
            </a:pathLst>
          </a:custGeom>
          <a:noFill/>
          <a:ln w="12700">
            <a:solidFill>
              <a:schemeClr val="tx2"/>
            </a:solidFill>
            <a:round/>
            <a:headEnd/>
            <a:tailEnd/>
          </a:ln>
        </p:spPr>
        <p:txBody>
          <a:bodyPr wrap="none" lIns="101882" tIns="50941" rIns="101882" bIns="50941" anchor="ctr">
            <a:prstTxWarp prst="textNoShape">
              <a:avLst/>
            </a:prstTxWarp>
          </a:bodyPr>
          <a:lstStyle/>
          <a:p>
            <a:pPr defTabSz="1019175"/>
            <a:endParaRPr lang="en-US" sz="3600">
              <a:solidFill>
                <a:schemeClr val="tx1"/>
              </a:solidFill>
              <a:ea typeface="ＭＳ Ｐゴシック" pitchFamily="4" charset="-128"/>
              <a:cs typeface="ＭＳ Ｐゴシック" pitchFamily="4" charset="-128"/>
            </a:endParaRPr>
          </a:p>
        </p:txBody>
      </p:sp>
      <p:graphicFrame>
        <p:nvGraphicFramePr>
          <p:cNvPr id="36866" name="Object 2"/>
          <p:cNvGraphicFramePr>
            <a:graphicFrameLocks noChangeAspect="1"/>
          </p:cNvGraphicFramePr>
          <p:nvPr/>
        </p:nvGraphicFramePr>
        <p:xfrm>
          <a:off x="3521075" y="1554163"/>
          <a:ext cx="2849563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12" name="Equation" r:id="rId4" imgW="1270000" imgH="419100" progId="">
                  <p:embed/>
                </p:oleObj>
              </mc:Choice>
              <mc:Fallback>
                <p:oleObj name="Equation" r:id="rId4" imgW="1270000" imgH="41910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21075" y="1554163"/>
                        <a:ext cx="2849563" cy="777875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6888" name="Picture 1056" descr="latex-image-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86500" y="4232275"/>
            <a:ext cx="1760538" cy="574675"/>
          </a:xfrm>
          <a:prstGeom prst="rect">
            <a:avLst/>
          </a:prstGeom>
          <a:noFill/>
          <a:ln w="12700">
            <a:solidFill>
              <a:srgbClr val="CC0000"/>
            </a:solidFill>
            <a:miter lim="800000"/>
            <a:headEnd/>
            <a:tailEnd/>
          </a:ln>
        </p:spPr>
      </p:pic>
      <p:pic>
        <p:nvPicPr>
          <p:cNvPr id="36889" name="Picture 1057" descr="latex-image-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02363" y="5095875"/>
            <a:ext cx="1928812" cy="615950"/>
          </a:xfrm>
          <a:prstGeom prst="rect">
            <a:avLst/>
          </a:prstGeom>
          <a:noFill/>
          <a:ln w="12700">
            <a:solidFill>
              <a:srgbClr val="CC0000"/>
            </a:solidFill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blinds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503238" y="173038"/>
            <a:ext cx="9051925" cy="8636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err="1">
                <a:solidFill>
                  <a:schemeClr val="hlink"/>
                </a:solidFill>
              </a:rPr>
              <a:t>Massless</a:t>
            </a:r>
            <a:r>
              <a:rPr lang="en-US" sz="3600" dirty="0">
                <a:solidFill>
                  <a:schemeClr val="hlink"/>
                </a:solidFill>
              </a:rPr>
              <a:t> Anomaly Pole</a:t>
            </a:r>
            <a:endParaRPr lang="en-US" sz="3100" dirty="0">
              <a:solidFill>
                <a:schemeClr val="hlink"/>
              </a:solidFill>
            </a:endParaRPr>
          </a:p>
        </p:txBody>
      </p:sp>
      <p:sp>
        <p:nvSpPr>
          <p:cNvPr id="1996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34963" y="1122363"/>
            <a:ext cx="9494838" cy="64770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400"/>
              </a:spcAft>
              <a:buClr>
                <a:srgbClr val="FF0000"/>
              </a:buClr>
              <a:buSzTx/>
              <a:buFontTx/>
              <a:buNone/>
              <a:defRPr/>
            </a:pPr>
            <a:r>
              <a:rPr lang="en-US" sz="2400" b="1" dirty="0">
                <a:solidFill>
                  <a:schemeClr val="folHlink"/>
                </a:solidFill>
              </a:rPr>
              <a:t>For </a:t>
            </a:r>
            <a:r>
              <a:rPr lang="en-US" sz="2400" b="1" dirty="0">
                <a:solidFill>
                  <a:schemeClr val="hlink"/>
                </a:solidFill>
              </a:rPr>
              <a:t>p</a:t>
            </a:r>
            <a:r>
              <a:rPr lang="en-US" sz="2400" b="1" baseline="30000" dirty="0">
                <a:solidFill>
                  <a:schemeClr val="hlink"/>
                </a:solidFill>
              </a:rPr>
              <a:t>2</a:t>
            </a:r>
            <a:r>
              <a:rPr lang="en-US" sz="2400" b="1" dirty="0">
                <a:solidFill>
                  <a:schemeClr val="hlink"/>
                </a:solidFill>
              </a:rPr>
              <a:t> = q</a:t>
            </a:r>
            <a:r>
              <a:rPr lang="en-US" sz="2400" b="1" baseline="30000" dirty="0">
                <a:solidFill>
                  <a:schemeClr val="hlink"/>
                </a:solidFill>
              </a:rPr>
              <a:t>2 </a:t>
            </a:r>
            <a:r>
              <a:rPr lang="en-US" sz="2400" b="1" dirty="0">
                <a:solidFill>
                  <a:schemeClr val="hlink"/>
                </a:solidFill>
              </a:rPr>
              <a:t>= 0 </a:t>
            </a:r>
            <a:r>
              <a:rPr lang="en-US" sz="2400" b="1" dirty="0">
                <a:solidFill>
                  <a:schemeClr val="folHlink"/>
                </a:solidFill>
              </a:rPr>
              <a:t>(both photons on shell) and</a:t>
            </a:r>
            <a:r>
              <a:rPr lang="en-US" sz="2400" b="1" dirty="0">
                <a:solidFill>
                  <a:schemeClr val="hlink"/>
                </a:solidFill>
              </a:rPr>
              <a:t> m</a:t>
            </a:r>
            <a:r>
              <a:rPr lang="en-US" sz="2400" b="1" baseline="-25000" dirty="0">
                <a:solidFill>
                  <a:schemeClr val="hlink"/>
                </a:solidFill>
              </a:rPr>
              <a:t>e</a:t>
            </a:r>
            <a:r>
              <a:rPr lang="en-US" sz="2400" b="1" baseline="30000" dirty="0">
                <a:solidFill>
                  <a:schemeClr val="hlink"/>
                </a:solidFill>
              </a:rPr>
              <a:t>  </a:t>
            </a:r>
            <a:r>
              <a:rPr lang="en-US" sz="2400" b="1" dirty="0">
                <a:solidFill>
                  <a:schemeClr val="hlink"/>
                </a:solidFill>
              </a:rPr>
              <a:t>= 0 </a:t>
            </a:r>
            <a:r>
              <a:rPr lang="en-US" sz="2400" b="1" dirty="0">
                <a:solidFill>
                  <a:schemeClr val="folHlink"/>
                </a:solidFill>
              </a:rPr>
              <a:t>the pole at</a:t>
            </a:r>
            <a:r>
              <a:rPr lang="en-US" sz="2400" b="1" dirty="0">
                <a:solidFill>
                  <a:schemeClr val="tx2"/>
                </a:solidFill>
              </a:rPr>
              <a:t> </a:t>
            </a:r>
            <a:r>
              <a:rPr lang="en-US" sz="2400" b="1" dirty="0">
                <a:solidFill>
                  <a:schemeClr val="hlink"/>
                </a:solidFill>
              </a:rPr>
              <a:t>k</a:t>
            </a:r>
            <a:r>
              <a:rPr lang="en-US" sz="2400" b="1" baseline="30000" dirty="0">
                <a:solidFill>
                  <a:schemeClr val="hlink"/>
                </a:solidFill>
              </a:rPr>
              <a:t>2</a:t>
            </a:r>
            <a:r>
              <a:rPr lang="en-US" sz="2400" b="1" dirty="0">
                <a:solidFill>
                  <a:schemeClr val="hlink"/>
                </a:solidFill>
              </a:rPr>
              <a:t> </a:t>
            </a:r>
            <a:r>
              <a:rPr lang="en-US" sz="2400" b="1" dirty="0">
                <a:solidFill>
                  <a:schemeClr val="hlink"/>
                </a:solidFill>
                <a:sym typeface="Symbol" pitchFamily="4" charset="2"/>
              </a:rPr>
              <a:t>= </a:t>
            </a:r>
            <a:r>
              <a:rPr lang="en-US" sz="2400" b="1" dirty="0" smtClean="0">
                <a:solidFill>
                  <a:schemeClr val="hlink"/>
                </a:solidFill>
                <a:sym typeface="Symbol" pitchFamily="4" charset="2"/>
              </a:rPr>
              <a:t>0</a:t>
            </a:r>
            <a:endParaRPr lang="en-US" sz="2400" b="1" i="1" dirty="0" smtClean="0">
              <a:solidFill>
                <a:schemeClr val="hlink"/>
              </a:solidFill>
              <a:sym typeface="Symbol" pitchFamily="4" charset="2"/>
            </a:endParaRPr>
          </a:p>
          <a:p>
            <a:pPr eaLnBrk="1" hangingPunct="1">
              <a:spcBef>
                <a:spcPct val="0"/>
              </a:spcBef>
              <a:spcAft>
                <a:spcPts val="400"/>
              </a:spcAft>
              <a:buClr>
                <a:srgbClr val="FF0000"/>
              </a:buClr>
              <a:buSzTx/>
              <a:buFontTx/>
              <a:buNone/>
              <a:defRPr/>
            </a:pPr>
            <a:r>
              <a:rPr lang="en-US" sz="2400" b="1" dirty="0" smtClean="0">
                <a:solidFill>
                  <a:schemeClr val="folHlink"/>
                </a:solidFill>
              </a:rPr>
              <a:t>describes a </a:t>
            </a:r>
            <a:r>
              <a:rPr lang="en-US" sz="2400" b="1" dirty="0" err="1" smtClean="0">
                <a:solidFill>
                  <a:schemeClr val="folHlink"/>
                </a:solidFill>
              </a:rPr>
              <a:t>massless</a:t>
            </a:r>
            <a:r>
              <a:rPr lang="en-US" sz="2400" b="1" dirty="0" smtClean="0">
                <a:solidFill>
                  <a:schemeClr val="tx2"/>
                </a:solidFill>
              </a:rPr>
              <a:t>  </a:t>
            </a:r>
            <a:r>
              <a:rPr lang="en-US" sz="2400" b="1" i="1" dirty="0" err="1" smtClean="0">
                <a:solidFill>
                  <a:schemeClr val="hlink"/>
                </a:solidFill>
              </a:rPr>
              <a:t>e</a:t>
            </a:r>
            <a:r>
              <a:rPr lang="en-US" sz="2400" b="1" i="1" baseline="30000" dirty="0" smtClean="0">
                <a:solidFill>
                  <a:schemeClr val="hlink"/>
                </a:solidFill>
              </a:rPr>
              <a:t>+ </a:t>
            </a:r>
            <a:r>
              <a:rPr lang="en-US" sz="2400" b="1" i="1" dirty="0" err="1" smtClean="0">
                <a:solidFill>
                  <a:schemeClr val="hlink"/>
                </a:solidFill>
              </a:rPr>
              <a:t>e</a:t>
            </a:r>
            <a:r>
              <a:rPr lang="en-US" sz="2400" b="1" baseline="30000" dirty="0" smtClean="0">
                <a:solidFill>
                  <a:schemeClr val="hlink"/>
                </a:solidFill>
              </a:rPr>
              <a:t> - </a:t>
            </a:r>
            <a:r>
              <a:rPr lang="en-US" sz="2400" b="1" dirty="0" smtClean="0">
                <a:solidFill>
                  <a:schemeClr val="folHlink"/>
                </a:solidFill>
              </a:rPr>
              <a:t>pair moving at </a:t>
            </a:r>
            <a:r>
              <a:rPr lang="en-US" sz="2400" b="1" dirty="0" err="1" smtClean="0">
                <a:solidFill>
                  <a:schemeClr val="hlink"/>
                </a:solidFill>
              </a:rPr>
              <a:t>v</a:t>
            </a:r>
            <a:r>
              <a:rPr lang="en-US" sz="2400" b="1" dirty="0" smtClean="0">
                <a:solidFill>
                  <a:schemeClr val="hlink"/>
                </a:solidFill>
              </a:rPr>
              <a:t>=</a:t>
            </a:r>
            <a:r>
              <a:rPr lang="en-US" sz="2400" b="1" dirty="0" err="1" smtClean="0">
                <a:solidFill>
                  <a:schemeClr val="hlink"/>
                </a:solidFill>
              </a:rPr>
              <a:t>c</a:t>
            </a:r>
            <a:r>
              <a:rPr lang="en-US" sz="2400" b="1" dirty="0" smtClean="0">
                <a:solidFill>
                  <a:schemeClr val="folHlink"/>
                </a:solidFill>
              </a:rPr>
              <a:t> </a:t>
            </a:r>
            <a:r>
              <a:rPr lang="en-US" sz="2400" b="1" u="sng" dirty="0" smtClean="0">
                <a:solidFill>
                  <a:schemeClr val="folHlink"/>
                </a:solidFill>
              </a:rPr>
              <a:t>collinearly</a:t>
            </a:r>
            <a:r>
              <a:rPr lang="en-US" sz="2400" b="1" dirty="0" smtClean="0">
                <a:solidFill>
                  <a:schemeClr val="folHlink"/>
                </a:solidFill>
              </a:rPr>
              <a:t>, </a:t>
            </a:r>
            <a:r>
              <a:rPr lang="en-US" sz="2400" b="1" dirty="0" err="1" smtClean="0">
                <a:solidFill>
                  <a:schemeClr val="folHlink"/>
                </a:solidFill>
              </a:rPr>
              <a:t>w</a:t>
            </a:r>
            <a:r>
              <a:rPr lang="en-US" sz="2400" b="1" dirty="0" smtClean="0">
                <a:solidFill>
                  <a:schemeClr val="folHlink"/>
                </a:solidFill>
              </a:rPr>
              <a:t>. opposite</a:t>
            </a:r>
          </a:p>
          <a:p>
            <a:pPr eaLnBrk="1" hangingPunct="1">
              <a:spcBef>
                <a:spcPct val="0"/>
              </a:spcBef>
              <a:spcAft>
                <a:spcPts val="400"/>
              </a:spcAft>
              <a:buClr>
                <a:srgbClr val="FF0000"/>
              </a:buClr>
              <a:buSzTx/>
              <a:buFontTx/>
              <a:buNone/>
              <a:defRPr/>
            </a:pPr>
            <a:r>
              <a:rPr lang="en-US" sz="2400" b="1" dirty="0" err="1" smtClean="0">
                <a:solidFill>
                  <a:schemeClr val="folHlink"/>
                </a:solidFill>
              </a:rPr>
              <a:t>helicities</a:t>
            </a:r>
            <a:r>
              <a:rPr lang="en-US" sz="2400" b="1" dirty="0" smtClean="0">
                <a:solidFill>
                  <a:schemeClr val="folHlink"/>
                </a:solidFill>
              </a:rPr>
              <a:t> in a total spin-0 state (relativistic </a:t>
            </a:r>
            <a:r>
              <a:rPr lang="en-US" sz="2400" b="1" i="1" u="sng" dirty="0" smtClean="0">
                <a:solidFill>
                  <a:schemeClr val="hlink"/>
                </a:solidFill>
              </a:rPr>
              <a:t>Cooper pair</a:t>
            </a:r>
            <a:r>
              <a:rPr lang="en-US" sz="2400" b="1" dirty="0" smtClean="0">
                <a:solidFill>
                  <a:schemeClr val="hlink"/>
                </a:solidFill>
              </a:rPr>
              <a:t> </a:t>
            </a:r>
            <a:r>
              <a:rPr lang="en-US" sz="2400" b="1" dirty="0" smtClean="0">
                <a:solidFill>
                  <a:schemeClr val="folHlink"/>
                </a:solidFill>
              </a:rPr>
              <a:t>in QFT </a:t>
            </a:r>
            <a:r>
              <a:rPr lang="en-US" sz="2400" b="1" i="1" dirty="0" smtClean="0">
                <a:solidFill>
                  <a:schemeClr val="hlink"/>
                </a:solidFill>
              </a:rPr>
              <a:t>vacuum</a:t>
            </a:r>
            <a:r>
              <a:rPr lang="en-US" sz="2400" b="1" dirty="0" smtClean="0">
                <a:solidFill>
                  <a:schemeClr val="folHlink"/>
                </a:solidFill>
              </a:rPr>
              <a:t>)</a:t>
            </a:r>
          </a:p>
          <a:p>
            <a:pPr eaLnBrk="1" hangingPunct="1">
              <a:spcBef>
                <a:spcPct val="0"/>
              </a:spcBef>
              <a:spcAft>
                <a:spcPts val="1513"/>
              </a:spcAft>
              <a:buClr>
                <a:srgbClr val="FF0000"/>
              </a:buClr>
              <a:buSzTx/>
              <a:buFontTx/>
              <a:buNone/>
              <a:defRPr/>
            </a:pPr>
            <a:endParaRPr lang="en-US" sz="2200" dirty="0" smtClean="0">
              <a:solidFill>
                <a:schemeClr val="folHlink"/>
              </a:solidFill>
            </a:endParaRPr>
          </a:p>
          <a:p>
            <a:pPr eaLnBrk="1" hangingPunct="1">
              <a:spcBef>
                <a:spcPct val="0"/>
              </a:spcBef>
              <a:spcAft>
                <a:spcPts val="1513"/>
              </a:spcAft>
              <a:buClr>
                <a:srgbClr val="FF0000"/>
              </a:buClr>
              <a:buSzTx/>
              <a:buFontTx/>
              <a:buNone/>
              <a:defRPr/>
            </a:pPr>
            <a:endParaRPr lang="en-US" sz="2200" dirty="0" smtClean="0">
              <a:solidFill>
                <a:schemeClr val="folHlink"/>
              </a:solidFill>
            </a:endParaRPr>
          </a:p>
          <a:p>
            <a:pPr eaLnBrk="1" hangingPunct="1">
              <a:spcBef>
                <a:spcPts val="1200"/>
              </a:spcBef>
              <a:spcAft>
                <a:spcPts val="400"/>
              </a:spcAft>
              <a:buClr>
                <a:srgbClr val="FF0000"/>
              </a:buClr>
              <a:buSzTx/>
              <a:buFontTx/>
              <a:buNone/>
              <a:defRPr/>
            </a:pPr>
            <a:r>
              <a:rPr lang="en-US" sz="2200" dirty="0">
                <a:solidFill>
                  <a:schemeClr val="hlink"/>
                </a:solidFill>
                <a:sym typeface="Symbol" pitchFamily="4" charset="2"/>
              </a:rPr>
              <a:t>	</a:t>
            </a:r>
            <a:r>
              <a:rPr lang="en-US" sz="2400" b="1" dirty="0">
                <a:solidFill>
                  <a:schemeClr val="hlink"/>
                </a:solidFill>
                <a:sym typeface="Symbol" pitchFamily="4" charset="2"/>
              </a:rPr>
              <a:t>     </a:t>
            </a:r>
            <a:r>
              <a:rPr lang="en-US" sz="2400" b="1" dirty="0" err="1">
                <a:solidFill>
                  <a:schemeClr val="hlink"/>
                </a:solidFill>
                <a:sym typeface="Symbol" pitchFamily="4" charset="2"/>
              </a:rPr>
              <a:t></a:t>
            </a:r>
            <a:r>
              <a:rPr lang="en-US" sz="2400" b="1" dirty="0">
                <a:solidFill>
                  <a:schemeClr val="hlink"/>
                </a:solidFill>
                <a:sym typeface="Symbol" pitchFamily="4" charset="2"/>
              </a:rPr>
              <a:t> </a:t>
            </a:r>
            <a:r>
              <a:rPr lang="en-US" sz="2400" b="1" dirty="0">
                <a:solidFill>
                  <a:schemeClr val="folHlink"/>
                </a:solidFill>
                <a:sym typeface="Symbol" pitchFamily="4" charset="2"/>
              </a:rPr>
              <a:t>a </a:t>
            </a:r>
            <a:r>
              <a:rPr lang="en-US" sz="2400" b="1" dirty="0" err="1">
                <a:solidFill>
                  <a:schemeClr val="folHlink"/>
                </a:solidFill>
                <a:sym typeface="Symbol" pitchFamily="4" charset="2"/>
              </a:rPr>
              <a:t>massless</a:t>
            </a:r>
            <a:r>
              <a:rPr lang="en-US" sz="2400" b="1" dirty="0">
                <a:solidFill>
                  <a:schemeClr val="folHlink"/>
                </a:solidFill>
                <a:sym typeface="Symbol" pitchFamily="4" charset="2"/>
              </a:rPr>
              <a:t> scalar </a:t>
            </a:r>
            <a:r>
              <a:rPr lang="en-US" sz="2400" b="1" dirty="0">
                <a:solidFill>
                  <a:schemeClr val="hlink"/>
                </a:solidFill>
                <a:sym typeface="Symbol" pitchFamily="4" charset="2"/>
              </a:rPr>
              <a:t>0</a:t>
            </a:r>
            <a:r>
              <a:rPr lang="en-US" sz="2400" b="1" baseline="30000" dirty="0">
                <a:solidFill>
                  <a:schemeClr val="hlink"/>
                </a:solidFill>
                <a:sym typeface="Symbol" pitchFamily="4" charset="2"/>
              </a:rPr>
              <a:t>+</a:t>
            </a:r>
            <a:r>
              <a:rPr lang="en-US" sz="2400" b="1" dirty="0">
                <a:solidFill>
                  <a:schemeClr val="hlink"/>
                </a:solidFill>
                <a:sym typeface="Symbol" pitchFamily="4" charset="2"/>
              </a:rPr>
              <a:t> </a:t>
            </a:r>
            <a:r>
              <a:rPr lang="en-US" sz="2400" b="1" dirty="0">
                <a:solidFill>
                  <a:schemeClr val="folHlink"/>
                </a:solidFill>
                <a:sym typeface="Symbol" pitchFamily="4" charset="2"/>
              </a:rPr>
              <a:t>state which couples to gravity</a:t>
            </a:r>
            <a:endParaRPr lang="en-US" sz="2400" b="1" dirty="0">
              <a:solidFill>
                <a:schemeClr val="folHlink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1200"/>
              </a:spcBef>
              <a:spcAft>
                <a:spcPts val="400"/>
              </a:spcAft>
              <a:buClr>
                <a:srgbClr val="FF0000"/>
              </a:buClr>
              <a:buSzTx/>
              <a:buFontTx/>
              <a:buNone/>
              <a:defRPr/>
            </a:pPr>
            <a:r>
              <a:rPr lang="en-US" sz="2400" dirty="0">
                <a:solidFill>
                  <a:schemeClr val="folHlink"/>
                </a:solidFill>
              </a:rPr>
              <a:t>		</a:t>
            </a:r>
            <a:r>
              <a:rPr lang="en-US" sz="2400" dirty="0" smtClean="0">
                <a:solidFill>
                  <a:schemeClr val="folHlink"/>
                </a:solidFill>
              </a:rPr>
              <a:t>	</a:t>
            </a:r>
            <a:r>
              <a:rPr lang="en-US" sz="2400" b="1" u="sng" dirty="0" smtClean="0">
                <a:solidFill>
                  <a:srgbClr val="CCFFCC"/>
                </a:solidFill>
              </a:rPr>
              <a:t>Effective </a:t>
            </a:r>
            <a:r>
              <a:rPr lang="en-US" sz="2400" b="1" u="sng" dirty="0" err="1" smtClean="0">
                <a:solidFill>
                  <a:srgbClr val="CCFFCC"/>
                </a:solidFill>
              </a:rPr>
              <a:t>Massless</a:t>
            </a:r>
            <a:r>
              <a:rPr lang="en-US" sz="2400" b="1" u="sng" dirty="0" smtClean="0">
                <a:solidFill>
                  <a:srgbClr val="CCFFCC"/>
                </a:solidFill>
              </a:rPr>
              <a:t> Scalar Propagator</a:t>
            </a:r>
            <a:r>
              <a:rPr lang="en-US" sz="2400" dirty="0" smtClean="0">
                <a:solidFill>
                  <a:srgbClr val="FF6600"/>
                </a:solidFill>
              </a:rPr>
              <a:t>	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ts val="1513"/>
              </a:spcAft>
              <a:buClr>
                <a:srgbClr val="FF0000"/>
              </a:buClr>
              <a:buSzTx/>
              <a:buFontTx/>
              <a:buNone/>
              <a:defRPr/>
            </a:pPr>
            <a:r>
              <a:rPr lang="en-US" sz="2200" b="1" dirty="0" smtClean="0">
                <a:solidFill>
                  <a:schemeClr val="folHlink"/>
                </a:solidFill>
              </a:rPr>
              <a:t>								</a:t>
            </a:r>
            <a:r>
              <a:rPr lang="en-US" sz="2400" b="1" u="sng" dirty="0" smtClean="0">
                <a:solidFill>
                  <a:srgbClr val="CCFFCC"/>
                </a:solidFill>
              </a:rPr>
              <a:t>Effective vertex</a:t>
            </a:r>
            <a:r>
              <a:rPr lang="en-US" sz="2200" dirty="0" smtClean="0">
                <a:solidFill>
                  <a:schemeClr val="folHlink"/>
                </a:solidFill>
              </a:rPr>
              <a:t>	</a:t>
            </a:r>
            <a:r>
              <a:rPr lang="en-US" sz="2200" dirty="0">
                <a:solidFill>
                  <a:schemeClr val="folHlink"/>
                </a:solidFill>
              </a:rPr>
              <a:t>	</a:t>
            </a:r>
            <a:r>
              <a:rPr lang="en-US" sz="2200" dirty="0" smtClean="0">
                <a:solidFill>
                  <a:schemeClr val="folHlink"/>
                </a:solidFill>
              </a:rPr>
              <a:t>	</a:t>
            </a:r>
          </a:p>
          <a:p>
            <a:pPr eaLnBrk="1" hangingPunct="1">
              <a:spcBef>
                <a:spcPts val="600"/>
              </a:spcBef>
              <a:spcAft>
                <a:spcPts val="1513"/>
              </a:spcAft>
              <a:buClr>
                <a:srgbClr val="FF0000"/>
              </a:buClr>
              <a:buSzTx/>
              <a:buFontTx/>
              <a:buNone/>
              <a:defRPr/>
            </a:pPr>
            <a:r>
              <a:rPr lang="en-US" sz="3200" dirty="0" err="1" smtClean="0">
                <a:solidFill>
                  <a:schemeClr val="hlink"/>
                </a:solidFill>
              </a:rPr>
              <a:t>h</a:t>
            </a:r>
            <a:r>
              <a:rPr lang="en-US" sz="3200" baseline="-25000" dirty="0" err="1" smtClean="0">
                <a:solidFill>
                  <a:schemeClr val="hlink"/>
                </a:solidFill>
                <a:sym typeface="Symbol" pitchFamily="4" charset="2"/>
              </a:rPr>
              <a:t></a:t>
            </a:r>
            <a:r>
              <a:rPr lang="en-US" sz="3200" dirty="0" smtClean="0">
                <a:solidFill>
                  <a:schemeClr val="hlink"/>
                </a:solidFill>
              </a:rPr>
              <a:t> (</a:t>
            </a:r>
            <a:r>
              <a:rPr lang="en-US" sz="3200" dirty="0" err="1" smtClean="0">
                <a:solidFill>
                  <a:schemeClr val="hlink"/>
                </a:solidFill>
              </a:rPr>
              <a:t>g</a:t>
            </a:r>
            <a:r>
              <a:rPr lang="en-US" sz="3200" baseline="30000" dirty="0" err="1" smtClean="0">
                <a:solidFill>
                  <a:schemeClr val="hlink"/>
                </a:solidFill>
                <a:sym typeface="Symbol" pitchFamily="4" charset="2"/>
              </a:rPr>
              <a:t></a:t>
            </a:r>
            <a:r>
              <a:rPr lang="en-US" sz="3200" dirty="0" smtClean="0">
                <a:solidFill>
                  <a:schemeClr val="hlink"/>
                </a:solidFill>
                <a:sym typeface="Symbol" pitchFamily="4" charset="2"/>
              </a:rPr>
              <a:t> </a:t>
            </a:r>
            <a:r>
              <a:rPr lang="en-US" sz="2000" dirty="0" err="1" smtClean="0">
                <a:solidFill>
                  <a:schemeClr val="hlink"/>
                </a:solidFill>
                <a:sym typeface="Webdings" pitchFamily="4" charset="2"/>
              </a:rPr>
              <a:t></a:t>
            </a:r>
            <a:r>
              <a:rPr lang="en-US" sz="2000" dirty="0" smtClean="0">
                <a:solidFill>
                  <a:schemeClr val="hlink"/>
                </a:solidFill>
                <a:sym typeface="Webdings" pitchFamily="4" charset="2"/>
              </a:rPr>
              <a:t> </a:t>
            </a:r>
            <a:r>
              <a:rPr lang="en-US" sz="2800" dirty="0" smtClean="0">
                <a:solidFill>
                  <a:schemeClr val="hlink"/>
                </a:solidFill>
                <a:sym typeface="Webdings" pitchFamily="4" charset="2"/>
              </a:rPr>
              <a:t>- </a:t>
            </a:r>
            <a:r>
              <a:rPr lang="en-US" sz="2800" dirty="0" err="1" smtClean="0">
                <a:solidFill>
                  <a:schemeClr val="hlink"/>
                </a:solidFill>
                <a:sym typeface="Symbol" pitchFamily="4" charset="2"/>
              </a:rPr>
              <a:t></a:t>
            </a:r>
            <a:r>
              <a:rPr lang="en-US" sz="2800" baseline="30000" dirty="0" err="1" smtClean="0">
                <a:solidFill>
                  <a:schemeClr val="hlink"/>
                </a:solidFill>
                <a:sym typeface="Symbol" pitchFamily="4" charset="2"/>
              </a:rPr>
              <a:t></a:t>
            </a:r>
            <a:r>
              <a:rPr lang="en-US" sz="2800" dirty="0" err="1" smtClean="0">
                <a:solidFill>
                  <a:schemeClr val="hlink"/>
                </a:solidFill>
                <a:sym typeface="Symbol" pitchFamily="4" charset="2"/>
              </a:rPr>
              <a:t></a:t>
            </a:r>
            <a:r>
              <a:rPr lang="en-US" sz="2800" baseline="30000" dirty="0" err="1" smtClean="0">
                <a:solidFill>
                  <a:schemeClr val="hlink"/>
                </a:solidFill>
                <a:sym typeface="Symbol" pitchFamily="4" charset="2"/>
              </a:rPr>
              <a:t></a:t>
            </a:r>
            <a:r>
              <a:rPr lang="en-US" sz="2800" dirty="0" smtClean="0">
                <a:solidFill>
                  <a:schemeClr val="hlink"/>
                </a:solidFill>
                <a:sym typeface="Symbol" pitchFamily="4" charset="2"/>
              </a:rPr>
              <a:t>)</a:t>
            </a:r>
            <a:r>
              <a:rPr lang="en-US" sz="3200" dirty="0" smtClean="0">
                <a:solidFill>
                  <a:schemeClr val="folHlink"/>
                </a:solidFill>
                <a:sym typeface="Symbol" pitchFamily="4" charset="2"/>
              </a:rPr>
              <a:t> </a:t>
            </a:r>
            <a:r>
              <a:rPr lang="en-US" sz="3200" dirty="0" err="1" smtClean="0">
                <a:solidFill>
                  <a:schemeClr val="hlink"/>
                </a:solidFill>
                <a:sym typeface="Symbol" pitchFamily="4" charset="2"/>
              </a:rPr>
              <a:t></a:t>
            </a:r>
            <a:r>
              <a:rPr lang="en-US" sz="3200" dirty="0" smtClean="0">
                <a:solidFill>
                  <a:schemeClr val="hlink"/>
                </a:solidFill>
                <a:sym typeface="Symbol" pitchFamily="4" charset="2"/>
              </a:rPr>
              <a:t>					</a:t>
            </a:r>
            <a:r>
              <a:rPr lang="en-US" sz="3200" dirty="0" err="1" smtClean="0">
                <a:solidFill>
                  <a:schemeClr val="hlink"/>
                </a:solidFill>
                <a:sym typeface="Symbol" pitchFamily="4" charset="2"/>
              </a:rPr>
              <a:t></a:t>
            </a:r>
            <a:r>
              <a:rPr lang="en-US" sz="3200" dirty="0" smtClean="0">
                <a:solidFill>
                  <a:schemeClr val="hlink"/>
                </a:solidFill>
                <a:sym typeface="Symbol" pitchFamily="4" charset="2"/>
              </a:rPr>
              <a:t> F</a:t>
            </a:r>
            <a:r>
              <a:rPr lang="en-US" sz="3200" baseline="30000" dirty="0" smtClean="0">
                <a:solidFill>
                  <a:schemeClr val="hlink"/>
                </a:solidFill>
                <a:sym typeface="Symbol" pitchFamily="4" charset="2"/>
              </a:rPr>
              <a:t></a:t>
            </a:r>
            <a:r>
              <a:rPr lang="en-US" sz="3200" dirty="0" smtClean="0">
                <a:solidFill>
                  <a:schemeClr val="hlink"/>
                </a:solidFill>
                <a:sym typeface="Symbol" pitchFamily="4" charset="2"/>
              </a:rPr>
              <a:t>F</a:t>
            </a:r>
            <a:r>
              <a:rPr lang="en-US" sz="3200" baseline="-25000" dirty="0" smtClean="0">
                <a:solidFill>
                  <a:schemeClr val="hlink"/>
                </a:solidFill>
                <a:sym typeface="Symbol" pitchFamily="4" charset="2"/>
              </a:rPr>
              <a:t></a:t>
            </a:r>
            <a:r>
              <a:rPr lang="en-US" sz="2200" dirty="0" smtClean="0">
                <a:solidFill>
                  <a:schemeClr val="folHlink"/>
                </a:solidFill>
                <a:sym typeface="Symbol" pitchFamily="4" charset="2"/>
              </a:rPr>
              <a:t>		     </a:t>
            </a:r>
          </a:p>
          <a:p>
            <a:pPr eaLnBrk="1" hangingPunct="1">
              <a:lnSpc>
                <a:spcPct val="110000"/>
              </a:lnSpc>
              <a:buClr>
                <a:srgbClr val="FF0000"/>
              </a:buClr>
              <a:buSzTx/>
              <a:buFontTx/>
              <a:buNone/>
              <a:defRPr/>
            </a:pPr>
            <a:endParaRPr lang="en-US" sz="2200" b="1" dirty="0" smtClean="0">
              <a:solidFill>
                <a:schemeClr val="folHlink"/>
              </a:solidFill>
              <a:sym typeface="Symbol" pitchFamily="4" charset="2"/>
            </a:endParaRPr>
          </a:p>
          <a:p>
            <a:pPr eaLnBrk="1" hangingPunct="1">
              <a:lnSpc>
                <a:spcPct val="110000"/>
              </a:lnSpc>
              <a:buClr>
                <a:srgbClr val="FF0000"/>
              </a:buClr>
              <a:buSzTx/>
              <a:buFontTx/>
              <a:buNone/>
              <a:defRPr/>
            </a:pPr>
            <a:r>
              <a:rPr lang="en-US" sz="2200" b="1" dirty="0" smtClean="0">
                <a:solidFill>
                  <a:schemeClr val="folHlink"/>
                </a:solidFill>
                <a:sym typeface="Symbol" pitchFamily="4" charset="2"/>
              </a:rPr>
              <a:t>			</a:t>
            </a:r>
            <a:r>
              <a:rPr lang="en-US" sz="2400" b="1" dirty="0" smtClean="0">
                <a:solidFill>
                  <a:schemeClr val="folHlink"/>
                </a:solidFill>
                <a:sym typeface="Symbol" pitchFamily="4" charset="2"/>
              </a:rPr>
              <a:t>Special case </a:t>
            </a:r>
            <a:r>
              <a:rPr lang="en-US" sz="2400" b="1" dirty="0">
                <a:solidFill>
                  <a:schemeClr val="folHlink"/>
                </a:solidFill>
                <a:sym typeface="Symbol" pitchFamily="4" charset="2"/>
              </a:rPr>
              <a:t>of </a:t>
            </a:r>
            <a:r>
              <a:rPr lang="en-US" sz="2400" b="1" dirty="0" smtClean="0">
                <a:solidFill>
                  <a:schemeClr val="folHlink"/>
                </a:solidFill>
                <a:sym typeface="Symbol" pitchFamily="4" charset="2"/>
              </a:rPr>
              <a:t>general anomaly form</a:t>
            </a:r>
          </a:p>
          <a:p>
            <a:pPr eaLnBrk="1" hangingPunct="1">
              <a:lnSpc>
                <a:spcPct val="110000"/>
              </a:lnSpc>
              <a:buClr>
                <a:srgbClr val="FF0000"/>
              </a:buClr>
              <a:buSzTx/>
              <a:buFontTx/>
              <a:buNone/>
              <a:defRPr/>
            </a:pPr>
            <a:r>
              <a:rPr lang="en-US" sz="2400" b="1" dirty="0" smtClean="0">
                <a:solidFill>
                  <a:schemeClr val="folHlink"/>
                </a:solidFill>
                <a:sym typeface="Symbol" pitchFamily="4" charset="2"/>
              </a:rPr>
              <a:t>			Recovered for finite </a:t>
            </a:r>
            <a:r>
              <a:rPr lang="en-US" sz="2400" b="1" dirty="0" smtClean="0">
                <a:solidFill>
                  <a:schemeClr val="hlink"/>
                </a:solidFill>
              </a:rPr>
              <a:t>m</a:t>
            </a:r>
            <a:r>
              <a:rPr lang="en-US" sz="2400" b="1" baseline="-25000" dirty="0" smtClean="0">
                <a:solidFill>
                  <a:schemeClr val="hlink"/>
                </a:solidFill>
              </a:rPr>
              <a:t>e </a:t>
            </a:r>
            <a:r>
              <a:rPr lang="en-US" sz="2400" b="1" dirty="0" smtClean="0">
                <a:solidFill>
                  <a:schemeClr val="hlink"/>
                </a:solidFill>
              </a:rPr>
              <a:t>&gt; 0 </a:t>
            </a:r>
            <a:r>
              <a:rPr lang="en-US" sz="2400" b="1" dirty="0" smtClean="0"/>
              <a:t>if</a:t>
            </a:r>
            <a:r>
              <a:rPr lang="en-US" sz="2400" b="1" dirty="0" smtClean="0">
                <a:solidFill>
                  <a:schemeClr val="hlink"/>
                </a:solidFill>
              </a:rPr>
              <a:t> k</a:t>
            </a:r>
            <a:r>
              <a:rPr lang="en-US" sz="2400" b="1" baseline="30000" dirty="0" smtClean="0">
                <a:solidFill>
                  <a:schemeClr val="hlink"/>
                </a:solidFill>
              </a:rPr>
              <a:t>2</a:t>
            </a:r>
            <a:r>
              <a:rPr lang="en-US" sz="2400" b="1" dirty="0" smtClean="0">
                <a:solidFill>
                  <a:schemeClr val="hlink"/>
                </a:solidFill>
              </a:rPr>
              <a:t> &gt;&gt; m</a:t>
            </a:r>
            <a:r>
              <a:rPr lang="en-US" sz="2400" b="1" baseline="-25000" dirty="0" smtClean="0">
                <a:solidFill>
                  <a:schemeClr val="hlink"/>
                </a:solidFill>
              </a:rPr>
              <a:t>e</a:t>
            </a:r>
            <a:r>
              <a:rPr lang="en-US" sz="2400" b="1" baseline="30000" dirty="0" smtClean="0">
                <a:solidFill>
                  <a:schemeClr val="hlink"/>
                </a:solidFill>
              </a:rPr>
              <a:t>2</a:t>
            </a:r>
            <a:r>
              <a:rPr lang="en-US" sz="2400" b="1" dirty="0" smtClean="0">
                <a:solidFill>
                  <a:schemeClr val="hlink"/>
                </a:solidFill>
              </a:rPr>
              <a:t> </a:t>
            </a:r>
            <a:r>
              <a:rPr lang="en-US" sz="2400" b="1" dirty="0" smtClean="0">
                <a:solidFill>
                  <a:schemeClr val="folHlink"/>
                </a:solidFill>
                <a:sym typeface="Symbol" pitchFamily="4" charset="2"/>
              </a:rPr>
              <a:t> </a:t>
            </a:r>
            <a:endParaRPr lang="en-US" sz="2400" b="1" dirty="0">
              <a:solidFill>
                <a:schemeClr val="folHlink"/>
              </a:solidFill>
              <a:sym typeface="Symbol" pitchFamily="4" charset="2"/>
            </a:endParaRPr>
          </a:p>
        </p:txBody>
      </p:sp>
      <p:sp>
        <p:nvSpPr>
          <p:cNvPr id="45060" name="Line 4"/>
          <p:cNvSpPr>
            <a:spLocks noChangeShapeType="1"/>
          </p:cNvSpPr>
          <p:nvPr/>
        </p:nvSpPr>
        <p:spPr bwMode="auto">
          <a:xfrm>
            <a:off x="7543800" y="3886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1" name="Rectangle 31"/>
          <p:cNvSpPr>
            <a:spLocks noChangeArrowheads="1"/>
          </p:cNvSpPr>
          <p:nvPr/>
        </p:nvSpPr>
        <p:spPr bwMode="auto">
          <a:xfrm>
            <a:off x="2597150" y="4144963"/>
            <a:ext cx="203200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1882" tIns="50941" rIns="101882" bIns="50941">
            <a:prstTxWarp prst="textNoShape">
              <a:avLst/>
            </a:prstTxWarp>
            <a:spAutoFit/>
          </a:bodyPr>
          <a:lstStyle/>
          <a:p>
            <a:pPr defTabSz="1019175"/>
            <a:endParaRPr lang="en-US" sz="3600">
              <a:solidFill>
                <a:schemeClr val="tx1"/>
              </a:solidFill>
              <a:ea typeface="ＭＳ Ｐゴシック" pitchFamily="4" charset="-128"/>
              <a:cs typeface="ＭＳ Ｐゴシック" pitchFamily="4" charset="-128"/>
            </a:endParaRPr>
          </a:p>
        </p:txBody>
      </p:sp>
      <p:pic>
        <p:nvPicPr>
          <p:cNvPr id="45062" name="Picture 29" descr="epaircroppe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2514600"/>
            <a:ext cx="5857828" cy="105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3" name="Picture 33" descr="psiph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5200" y="4648200"/>
            <a:ext cx="38481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4" name="Line 35"/>
          <p:cNvSpPr>
            <a:spLocks noChangeShapeType="1"/>
          </p:cNvSpPr>
          <p:nvPr/>
        </p:nvSpPr>
        <p:spPr bwMode="auto">
          <a:xfrm>
            <a:off x="5410200" y="4495800"/>
            <a:ext cx="0" cy="863600"/>
          </a:xfrm>
          <a:prstGeom prst="line">
            <a:avLst/>
          </a:prstGeom>
          <a:noFill/>
          <a:ln w="12700">
            <a:solidFill>
              <a:srgbClr val="CC0000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5" name="Line 36"/>
          <p:cNvSpPr>
            <a:spLocks noChangeShapeType="1"/>
          </p:cNvSpPr>
          <p:nvPr/>
        </p:nvSpPr>
        <p:spPr bwMode="auto">
          <a:xfrm flipH="1">
            <a:off x="6400800" y="5181600"/>
            <a:ext cx="1592262" cy="0"/>
          </a:xfrm>
          <a:prstGeom prst="line">
            <a:avLst/>
          </a:prstGeom>
          <a:noFill/>
          <a:ln w="12700">
            <a:solidFill>
              <a:srgbClr val="CC0000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6" name="Line 37"/>
          <p:cNvSpPr>
            <a:spLocks noChangeShapeType="1"/>
          </p:cNvSpPr>
          <p:nvPr/>
        </p:nvSpPr>
        <p:spPr bwMode="auto">
          <a:xfrm>
            <a:off x="3429000" y="5257800"/>
            <a:ext cx="671513" cy="0"/>
          </a:xfrm>
          <a:prstGeom prst="line">
            <a:avLst/>
          </a:prstGeom>
          <a:noFill/>
          <a:ln w="12700">
            <a:solidFill>
              <a:srgbClr val="CC0000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>
    <p:blinds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09600" y="228600"/>
            <a:ext cx="8550275" cy="8636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>
                <a:solidFill>
                  <a:schemeClr val="hlink"/>
                </a:solidFill>
              </a:rPr>
              <a:t>Scalar Pole in Gravitational Scattering</a:t>
            </a:r>
            <a:r>
              <a:rPr lang="en-US" sz="5300" i="1" dirty="0">
                <a:solidFill>
                  <a:schemeClr val="hlink"/>
                </a:solidFill>
              </a:rPr>
              <a:t> </a:t>
            </a:r>
          </a:p>
        </p:txBody>
      </p:sp>
      <p:sp>
        <p:nvSpPr>
          <p:cNvPr id="47107" name="Text Box 5"/>
          <p:cNvSpPr txBox="1">
            <a:spLocks noChangeArrowheads="1"/>
          </p:cNvSpPr>
          <p:nvPr/>
        </p:nvSpPr>
        <p:spPr bwMode="auto">
          <a:xfrm>
            <a:off x="4275138" y="5008563"/>
            <a:ext cx="269875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1882" tIns="50941" rIns="101882" bIns="50941">
            <a:prstTxWarp prst="textNoShape">
              <a:avLst/>
            </a:prstTxWarp>
            <a:spAutoFit/>
          </a:bodyPr>
          <a:lstStyle/>
          <a:p>
            <a:pPr defTabSz="1019175">
              <a:buClr>
                <a:srgbClr val="CC0000"/>
              </a:buClr>
              <a:buFontTx/>
              <a:buChar char="•"/>
            </a:pPr>
            <a:endParaRPr lang="en-US" sz="2000">
              <a:solidFill>
                <a:schemeClr val="tx1"/>
              </a:solidFill>
              <a:ea typeface="ＭＳ Ｐゴシック" pitchFamily="4" charset="-128"/>
              <a:cs typeface="ＭＳ Ｐゴシック" pitchFamily="4" charset="-128"/>
            </a:endParaRP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2819400" y="1219200"/>
            <a:ext cx="7239000" cy="2324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1882" tIns="50941" rIns="101882" bIns="50941">
            <a:prstTxWarp prst="textNoShape">
              <a:avLst/>
            </a:prstTxWarp>
            <a:spAutoFit/>
          </a:bodyPr>
          <a:lstStyle/>
          <a:p>
            <a:pPr defTabSz="1019175">
              <a:lnSpc>
                <a:spcPct val="80000"/>
              </a:lnSpc>
              <a:buClr>
                <a:srgbClr val="FF3300"/>
              </a:buClr>
              <a:buFontTx/>
              <a:buChar char="•"/>
              <a:defRPr/>
            </a:pPr>
            <a:r>
              <a:rPr lang="en-US" sz="31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 </a:t>
            </a:r>
            <a:r>
              <a:rPr lang="en-US" sz="27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In</a:t>
            </a:r>
            <a:r>
              <a:rPr lang="en-US" sz="27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 classical GR </a:t>
            </a:r>
            <a:r>
              <a:rPr lang="en-US" sz="27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only transverse</a:t>
            </a:r>
            <a:r>
              <a:rPr lang="en-US" sz="27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, </a:t>
            </a:r>
            <a:r>
              <a:rPr lang="en-US" sz="2700" b="1" dirty="0" err="1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tracefree</a:t>
            </a:r>
            <a:r>
              <a:rPr lang="en-US" sz="27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   </a:t>
            </a:r>
            <a:r>
              <a:rPr lang="en-US" sz="27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polarized waves (</a:t>
            </a:r>
            <a:r>
              <a:rPr lang="en-US" sz="2700" b="1" u="sng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spin-2</a:t>
            </a:r>
            <a:r>
              <a:rPr lang="en-US" sz="27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) are emitted/absorbed </a:t>
            </a:r>
          </a:p>
          <a:p>
            <a:pPr defTabSz="1019175">
              <a:lnSpc>
                <a:spcPct val="80000"/>
              </a:lnSpc>
              <a:buClr>
                <a:srgbClr val="FF3300"/>
              </a:buClr>
              <a:defRPr/>
            </a:pPr>
            <a:r>
              <a:rPr lang="en-US" sz="27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 and propagate between sources </a:t>
            </a:r>
            <a:r>
              <a:rPr lang="en-US" sz="2700" b="1" dirty="0">
                <a:ea typeface="ＭＳ Ｐゴシック" pitchFamily="4" charset="-128"/>
                <a:cs typeface="ＭＳ Ｐゴシック" pitchFamily="4" charset="-128"/>
              </a:rPr>
              <a:t>T´</a:t>
            </a:r>
            <a:r>
              <a:rPr lang="en-US" sz="2700" b="1" baseline="30000" dirty="0">
                <a:ea typeface="ＭＳ Ｐゴシック" pitchFamily="4" charset="-128"/>
                <a:cs typeface="ＭＳ Ｐゴシック" pitchFamily="4" charset="-128"/>
                <a:sym typeface="Symbol" pitchFamily="4" charset="2"/>
              </a:rPr>
              <a:t></a:t>
            </a:r>
            <a:r>
              <a:rPr lang="en-US" sz="2700" b="1" dirty="0">
                <a:ea typeface="ＭＳ Ｐゴシック" pitchFamily="4" charset="-128"/>
                <a:cs typeface="ＭＳ Ｐゴシック" pitchFamily="4" charset="-128"/>
              </a:rPr>
              <a:t> </a:t>
            </a:r>
            <a:r>
              <a:rPr lang="en-US" sz="2700" b="1" dirty="0">
                <a:solidFill>
                  <a:schemeClr val="folHlink"/>
                </a:solidFill>
                <a:ea typeface="ＭＳ Ｐゴシック" pitchFamily="4" charset="-128"/>
                <a:cs typeface="ＭＳ Ｐゴシック" pitchFamily="4" charset="-128"/>
              </a:rPr>
              <a:t>and </a:t>
            </a:r>
            <a:r>
              <a:rPr lang="en-US" sz="2700" b="1" dirty="0">
                <a:ea typeface="ＭＳ Ｐゴシック" pitchFamily="4" charset="-128"/>
                <a:cs typeface="ＭＳ Ｐゴシック" pitchFamily="4" charset="-128"/>
              </a:rPr>
              <a:t>T</a:t>
            </a:r>
            <a:r>
              <a:rPr lang="en-US" sz="2700" b="1" baseline="30000" dirty="0">
                <a:ea typeface="ＭＳ Ｐゴシック" pitchFamily="4" charset="-128"/>
                <a:cs typeface="ＭＳ Ｐゴシック" pitchFamily="4" charset="-128"/>
                <a:sym typeface="Symbol" pitchFamily="4" charset="2"/>
              </a:rPr>
              <a:t></a:t>
            </a:r>
            <a:endParaRPr lang="en-US" sz="3100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ea typeface="ＭＳ Ｐゴシック" pitchFamily="4" charset="-128"/>
              <a:cs typeface="ＭＳ Ｐゴシック" pitchFamily="4" charset="-128"/>
            </a:endParaRPr>
          </a:p>
          <a:p>
            <a:pPr defTabSz="1019175">
              <a:lnSpc>
                <a:spcPct val="120000"/>
              </a:lnSpc>
              <a:buClr>
                <a:srgbClr val="FF3300"/>
              </a:buClr>
              <a:buFont typeface="Times" pitchFamily="4" charset="0"/>
              <a:buChar char="•"/>
              <a:defRPr/>
            </a:pPr>
            <a:r>
              <a:rPr lang="en-US" sz="31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 </a:t>
            </a:r>
            <a:r>
              <a:rPr lang="en-US" sz="27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The scalar parts give only </a:t>
            </a:r>
            <a:r>
              <a:rPr lang="en-US" sz="2700" b="1" dirty="0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non-</a:t>
            </a:r>
            <a:r>
              <a:rPr lang="en-US" sz="2700" b="1" dirty="0" err="1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progagating</a:t>
            </a:r>
            <a:endParaRPr lang="en-US" sz="2700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ea typeface="ＭＳ Ｐゴシック" pitchFamily="4" charset="-128"/>
              <a:cs typeface="ＭＳ Ｐゴシック" pitchFamily="4" charset="-128"/>
            </a:endParaRPr>
          </a:p>
          <a:p>
            <a:pPr defTabSz="1019175">
              <a:lnSpc>
                <a:spcPct val="70000"/>
              </a:lnSpc>
              <a:buClr>
                <a:srgbClr val="FF3300"/>
              </a:buClr>
              <a:defRPr/>
            </a:pPr>
            <a:r>
              <a:rPr lang="en-US" sz="27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constrained interaction (like Coulomb field in E&amp;M)</a:t>
            </a:r>
            <a:endParaRPr lang="en-US" sz="3100" b="1" dirty="0">
              <a:effectLst>
                <a:outerShdw blurRad="38100" dist="38100" dir="2700000" algn="tl">
                  <a:srgbClr val="000000"/>
                </a:outerShdw>
              </a:effectLst>
              <a:ea typeface="ＭＳ Ｐゴシック" pitchFamily="4" charset="-128"/>
              <a:cs typeface="ＭＳ Ｐゴシック" pitchFamily="4" charset="-128"/>
            </a:endParaRPr>
          </a:p>
        </p:txBody>
      </p:sp>
      <p:pic>
        <p:nvPicPr>
          <p:cNvPr id="47109" name="Picture 10" descr="GravSca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468438"/>
            <a:ext cx="2432050" cy="198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0" name="Picture 11" descr="GravityPhotonsAmplitud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75448" y="3429000"/>
            <a:ext cx="3130552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1" name="Picture 12" descr="GravPhotonScalar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2401" y="5527675"/>
            <a:ext cx="2362199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1" name="Rectangle 15"/>
          <p:cNvSpPr>
            <a:spLocks noChangeArrowheads="1"/>
          </p:cNvSpPr>
          <p:nvPr/>
        </p:nvSpPr>
        <p:spPr bwMode="auto">
          <a:xfrm>
            <a:off x="0" y="3657600"/>
            <a:ext cx="6848598" cy="1654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1882" tIns="50941" rIns="101882" bIns="50941">
            <a:prstTxWarp prst="textNoShape">
              <a:avLst/>
            </a:prstTxWarp>
            <a:spAutoFit/>
          </a:bodyPr>
          <a:lstStyle/>
          <a:p>
            <a:pPr defTabSz="1019175" eaLnBrk="1" hangingPunct="1">
              <a:lnSpc>
                <a:spcPct val="80000"/>
              </a:lnSpc>
              <a:buClr>
                <a:srgbClr val="FF0003"/>
              </a:buClr>
              <a:buSzPct val="110000"/>
              <a:buFont typeface="Times" pitchFamily="4" charset="0"/>
              <a:buChar char="•"/>
              <a:defRPr/>
            </a:pPr>
            <a:r>
              <a:rPr lang="en-US" sz="27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 </a:t>
            </a:r>
            <a:r>
              <a:rPr lang="en-US" sz="27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But for </a:t>
            </a:r>
            <a:r>
              <a:rPr lang="en-US" sz="2700" b="1" dirty="0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m</a:t>
            </a:r>
            <a:r>
              <a:rPr lang="en-US" sz="2700" b="1" baseline="-25000" dirty="0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e</a:t>
            </a:r>
            <a:r>
              <a:rPr lang="en-US" sz="2700" b="1" dirty="0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 = 0</a:t>
            </a:r>
            <a:r>
              <a:rPr lang="en-US" sz="27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 there is a scalar pole in the </a:t>
            </a:r>
          </a:p>
          <a:p>
            <a:pPr defTabSz="1019175" eaLnBrk="1" hangingPunct="1">
              <a:lnSpc>
                <a:spcPct val="80000"/>
              </a:lnSpc>
              <a:buClr>
                <a:srgbClr val="FF0003"/>
              </a:buClr>
              <a:buSzPct val="110000"/>
              <a:buFont typeface="Times" pitchFamily="4" charset="0"/>
              <a:buNone/>
              <a:defRPr/>
            </a:pPr>
            <a:r>
              <a:rPr lang="en-US" sz="27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 </a:t>
            </a:r>
            <a:r>
              <a:rPr lang="en-US" sz="2700" b="1" dirty="0">
                <a:ea typeface="ＭＳ Ｐゴシック" pitchFamily="4" charset="-128"/>
                <a:cs typeface="ＭＳ Ｐゴシック" pitchFamily="4" charset="-128"/>
                <a:sym typeface="Symbol" pitchFamily="4" charset="2"/>
              </a:rPr>
              <a:t>TJJ</a:t>
            </a:r>
            <a:r>
              <a:rPr lang="en-US" sz="27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 triangle amplitude coupling to photons</a:t>
            </a:r>
          </a:p>
          <a:p>
            <a:pPr defTabSz="1019175" eaLnBrk="1" hangingPunct="1">
              <a:lnSpc>
                <a:spcPct val="130000"/>
              </a:lnSpc>
              <a:buClr>
                <a:srgbClr val="FF0003"/>
              </a:buClr>
              <a:buSzPct val="110000"/>
              <a:buFont typeface="Times" pitchFamily="4" charset="0"/>
              <a:buChar char="•"/>
              <a:defRPr/>
            </a:pPr>
            <a:r>
              <a:rPr lang="en-US" sz="27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 </a:t>
            </a:r>
            <a:r>
              <a:rPr lang="en-US" sz="27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This scalar wave propagates in gravitational</a:t>
            </a:r>
          </a:p>
          <a:p>
            <a:pPr defTabSz="1019175" eaLnBrk="1" hangingPunct="1">
              <a:lnSpc>
                <a:spcPct val="80000"/>
              </a:lnSpc>
              <a:buClr>
                <a:srgbClr val="FF0003"/>
              </a:buClr>
              <a:buSzPct val="110000"/>
              <a:buFont typeface="Times" pitchFamily="4" charset="0"/>
              <a:buNone/>
              <a:defRPr/>
            </a:pPr>
            <a:r>
              <a:rPr lang="en-US" sz="27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    scattering between sources </a:t>
            </a:r>
            <a:r>
              <a:rPr lang="en-US" sz="2700" b="1" dirty="0">
                <a:ea typeface="ＭＳ Ｐゴシック" pitchFamily="4" charset="-128"/>
                <a:cs typeface="ＭＳ Ｐゴシック" pitchFamily="4" charset="-128"/>
              </a:rPr>
              <a:t>T´</a:t>
            </a:r>
            <a:r>
              <a:rPr lang="en-US" sz="2700" b="1" baseline="30000" dirty="0">
                <a:ea typeface="ＭＳ Ｐゴシック" pitchFamily="4" charset="-128"/>
                <a:cs typeface="ＭＳ Ｐゴシック" pitchFamily="4" charset="-128"/>
                <a:sym typeface="Symbol" pitchFamily="4" charset="2"/>
              </a:rPr>
              <a:t></a:t>
            </a:r>
            <a:r>
              <a:rPr lang="en-US" sz="2700" b="1" dirty="0">
                <a:ea typeface="ＭＳ Ｐゴシック" pitchFamily="4" charset="-128"/>
                <a:cs typeface="ＭＳ Ｐゴシック" pitchFamily="4" charset="-128"/>
              </a:rPr>
              <a:t> </a:t>
            </a:r>
            <a:r>
              <a:rPr lang="en-US" sz="2700" b="1" dirty="0">
                <a:solidFill>
                  <a:schemeClr val="folHlink"/>
                </a:solidFill>
                <a:ea typeface="ＭＳ Ｐゴシック" pitchFamily="4" charset="-128"/>
                <a:cs typeface="ＭＳ Ｐゴシック" pitchFamily="4" charset="-128"/>
              </a:rPr>
              <a:t>and </a:t>
            </a:r>
            <a:r>
              <a:rPr lang="en-US" sz="2700" b="1" dirty="0">
                <a:ea typeface="ＭＳ Ｐゴシック" pitchFamily="4" charset="-128"/>
                <a:cs typeface="ＭＳ Ｐゴシック" pitchFamily="4" charset="-128"/>
              </a:rPr>
              <a:t>T</a:t>
            </a:r>
            <a:r>
              <a:rPr lang="en-US" sz="2700" b="1" baseline="30000" dirty="0">
                <a:ea typeface="ＭＳ Ｐゴシック" pitchFamily="4" charset="-128"/>
                <a:cs typeface="ＭＳ Ｐゴシック" pitchFamily="4" charset="-128"/>
                <a:sym typeface="Symbol" pitchFamily="4" charset="2"/>
              </a:rPr>
              <a:t></a:t>
            </a:r>
          </a:p>
        </p:txBody>
      </p:sp>
      <p:sp>
        <p:nvSpPr>
          <p:cNvPr id="47113" name="Rectangle 16"/>
          <p:cNvSpPr>
            <a:spLocks noChangeArrowheads="1"/>
          </p:cNvSpPr>
          <p:nvPr/>
        </p:nvSpPr>
        <p:spPr bwMode="auto">
          <a:xfrm>
            <a:off x="3152775" y="6032500"/>
            <a:ext cx="2032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1882" tIns="50941" rIns="101882" bIns="50941">
            <a:prstTxWarp prst="textNoShape">
              <a:avLst/>
            </a:prstTxWarp>
            <a:spAutoFit/>
          </a:bodyPr>
          <a:lstStyle/>
          <a:p>
            <a:pPr defTabSz="1019175" eaLnBrk="1" hangingPunct="1"/>
            <a:endParaRPr lang="en-US" sz="2700">
              <a:solidFill>
                <a:schemeClr val="tx1"/>
              </a:solidFill>
              <a:ea typeface="ＭＳ Ｐゴシック" pitchFamily="4" charset="-128"/>
              <a:cs typeface="ＭＳ Ｐゴシック" pitchFamily="4" charset="-128"/>
            </a:endParaRPr>
          </a:p>
        </p:txBody>
      </p:sp>
      <p:sp>
        <p:nvSpPr>
          <p:cNvPr id="75793" name="Rectangle 17"/>
          <p:cNvSpPr>
            <a:spLocks noChangeArrowheads="1"/>
          </p:cNvSpPr>
          <p:nvPr/>
        </p:nvSpPr>
        <p:spPr bwMode="auto">
          <a:xfrm>
            <a:off x="2514600" y="5486400"/>
            <a:ext cx="7543800" cy="199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1882" tIns="50941" rIns="101882" bIns="50941">
            <a:prstTxWarp prst="textNoShape">
              <a:avLst/>
            </a:prstTxWarp>
            <a:spAutoFit/>
          </a:bodyPr>
          <a:lstStyle/>
          <a:p>
            <a:pPr defTabSz="1019175" eaLnBrk="1" hangingPunct="1">
              <a:lnSpc>
                <a:spcPct val="110000"/>
              </a:lnSpc>
              <a:buClr>
                <a:srgbClr val="FF0003"/>
              </a:buClr>
              <a:buSzPct val="110000"/>
              <a:buFont typeface="Times" pitchFamily="4" charset="0"/>
              <a:buChar char="•"/>
              <a:defRPr/>
            </a:pPr>
            <a:r>
              <a:rPr lang="en-US" sz="2700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 </a:t>
            </a:r>
            <a:r>
              <a:rPr lang="en-US" sz="27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Couples </a:t>
            </a:r>
            <a:r>
              <a:rPr lang="en-US" sz="27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to trace </a:t>
            </a:r>
            <a:r>
              <a:rPr lang="en-US" sz="2700" b="1" dirty="0">
                <a:ea typeface="ＭＳ Ｐゴシック" pitchFamily="4" charset="-128"/>
                <a:cs typeface="ＭＳ Ｐゴシック" pitchFamily="4" charset="-128"/>
              </a:rPr>
              <a:t>T´</a:t>
            </a:r>
            <a:r>
              <a:rPr lang="en-US" sz="2700" b="1" baseline="30000" dirty="0">
                <a:ea typeface="ＭＳ Ｐゴシック" pitchFamily="4" charset="-128"/>
                <a:cs typeface="ＭＳ Ｐゴシック" pitchFamily="4" charset="-128"/>
                <a:sym typeface="Symbol" pitchFamily="4" charset="2"/>
              </a:rPr>
              <a:t></a:t>
            </a:r>
            <a:r>
              <a:rPr lang="en-US" sz="2700" b="1" baseline="-25000" dirty="0" smtClean="0">
                <a:ea typeface="ＭＳ Ｐゴシック" pitchFamily="4" charset="-128"/>
                <a:cs typeface="ＭＳ Ｐゴシック" pitchFamily="4" charset="-128"/>
                <a:sym typeface="Symbol" pitchFamily="4" charset="2"/>
              </a:rPr>
              <a:t></a:t>
            </a:r>
          </a:p>
          <a:p>
            <a:pPr defTabSz="1019175" eaLnBrk="1" hangingPunct="1">
              <a:lnSpc>
                <a:spcPct val="110000"/>
              </a:lnSpc>
              <a:buClr>
                <a:srgbClr val="FF0003"/>
              </a:buClr>
              <a:buSzPct val="110000"/>
              <a:buFont typeface="Times" pitchFamily="4" charset="0"/>
              <a:buChar char="•"/>
              <a:defRPr/>
            </a:pPr>
            <a:r>
              <a:rPr lang="en-US" sz="2700" b="1" baseline="-25000" dirty="0" smtClean="0">
                <a:ea typeface="ＭＳ Ｐゴシック" pitchFamily="4" charset="-128"/>
                <a:cs typeface="ＭＳ Ｐゴシック" pitchFamily="4" charset="-128"/>
                <a:sym typeface="Symbol" pitchFamily="4" charset="2"/>
              </a:rPr>
              <a:t> </a:t>
            </a:r>
            <a:r>
              <a:rPr lang="en-US" sz="27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Modifies </a:t>
            </a:r>
            <a:r>
              <a:rPr lang="en-US" sz="2700" b="1" dirty="0" err="1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ucida Grande"/>
                <a:ea typeface="Lucida Grande"/>
                <a:cs typeface="Lucida Grande"/>
              </a:rPr>
              <a:t>ϒ</a:t>
            </a:r>
            <a:r>
              <a:rPr lang="en-US" sz="27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ucida Grande"/>
                <a:ea typeface="Lucida Grande"/>
                <a:cs typeface="Lucida Grande"/>
              </a:rPr>
              <a:t>-</a:t>
            </a:r>
            <a:r>
              <a:rPr lang="en-US" sz="27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Lucida Grande"/>
                <a:cs typeface="Lucida Grande"/>
              </a:rPr>
              <a:t>ray deflection </a:t>
            </a:r>
            <a:r>
              <a:rPr lang="en-US" sz="2700" b="1" baseline="-25000" dirty="0" smtClean="0">
                <a:ea typeface="ＭＳ Ｐゴシック" pitchFamily="4" charset="-128"/>
                <a:cs typeface="ＭＳ Ｐゴシック" pitchFamily="4" charset="-128"/>
                <a:sym typeface="Symbol" pitchFamily="4" charset="2"/>
              </a:rPr>
              <a:t> </a:t>
            </a:r>
          </a:p>
          <a:p>
            <a:pPr defTabSz="1019175" eaLnBrk="1" hangingPunct="1">
              <a:lnSpc>
                <a:spcPct val="110000"/>
              </a:lnSpc>
              <a:buClr>
                <a:srgbClr val="FF0003"/>
              </a:buClr>
              <a:buSzPct val="110000"/>
              <a:buFont typeface="Times" pitchFamily="4" charset="0"/>
              <a:buChar char="•"/>
              <a:defRPr/>
            </a:pPr>
            <a:r>
              <a:rPr lang="en-US" sz="2700" b="1" baseline="-25000" dirty="0">
                <a:ea typeface="ＭＳ Ｐゴシック" pitchFamily="4" charset="-128"/>
                <a:cs typeface="ＭＳ Ｐゴシック" pitchFamily="4" charset="-128"/>
                <a:sym typeface="Symbol" pitchFamily="4" charset="2"/>
              </a:rPr>
              <a:t> </a:t>
            </a:r>
            <a:r>
              <a:rPr lang="en-US" sz="2700" b="1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ea typeface="ＭＳ Ｐゴシック" pitchFamily="4" charset="-128"/>
                <a:cs typeface="ＭＳ Ｐゴシック" pitchFamily="4" charset="-128"/>
                <a:sym typeface="Symbol" pitchFamily="4" charset="2"/>
              </a:rPr>
              <a:t>TTT </a:t>
            </a:r>
            <a:r>
              <a:rPr lang="en-US" sz="2700" b="1" dirty="0">
                <a:solidFill>
                  <a:schemeClr val="folHlink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ea typeface="ＭＳ Ｐゴシック" pitchFamily="4" charset="-128"/>
                <a:cs typeface="ＭＳ Ｐゴシック" pitchFamily="4" charset="-128"/>
                <a:sym typeface="Symbol" pitchFamily="4" charset="2"/>
              </a:rPr>
              <a:t>triangle of </a:t>
            </a:r>
            <a:r>
              <a:rPr lang="en-US" sz="2700" b="1" dirty="0" err="1">
                <a:effectLst>
                  <a:outerShdw blurRad="50800" dist="38100" dir="2700000" algn="tl">
                    <a:srgbClr val="000000">
                      <a:alpha val="43000"/>
                    </a:srgbClr>
                  </a:outerShdw>
                </a:effectLst>
                <a:ea typeface="ＭＳ Ｐゴシック" pitchFamily="4" charset="-128"/>
                <a:cs typeface="ＭＳ Ｐゴシック" pitchFamily="4" charset="-128"/>
                <a:sym typeface="Symbol" pitchFamily="4" charset="2"/>
              </a:rPr>
              <a:t>massless</a:t>
            </a:r>
            <a:r>
              <a:rPr lang="en-US" sz="2700" b="1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ea typeface="ＭＳ Ｐゴシック" pitchFamily="4" charset="-128"/>
                <a:cs typeface="ＭＳ Ｐゴシック" pitchFamily="4" charset="-128"/>
                <a:sym typeface="Symbol" pitchFamily="4" charset="2"/>
              </a:rPr>
              <a:t> </a:t>
            </a:r>
            <a:r>
              <a:rPr lang="en-US" sz="2700" b="1" dirty="0">
                <a:effectLst>
                  <a:outerShdw blurRad="50800" dist="38100" dir="2700000" algn="tl">
                    <a:srgbClr val="000000">
                      <a:alpha val="43000"/>
                    </a:srgbClr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photons</a:t>
            </a:r>
            <a:r>
              <a:rPr lang="en-US" sz="2700" b="1" dirty="0">
                <a:solidFill>
                  <a:schemeClr val="folHlink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ea typeface="ＭＳ Ｐゴシック" pitchFamily="4" charset="-128"/>
                <a:cs typeface="ＭＳ Ｐゴシック" pitchFamily="4" charset="-128"/>
                <a:sym typeface="Symbol" pitchFamily="4" charset="2"/>
              </a:rPr>
              <a:t> </a:t>
            </a:r>
            <a:r>
              <a:rPr lang="en-US" sz="2700" b="1" dirty="0" smtClean="0">
                <a:solidFill>
                  <a:schemeClr val="folHlink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ea typeface="ＭＳ Ｐゴシック" pitchFamily="4" charset="-128"/>
                <a:cs typeface="ＭＳ Ｐゴシック" pitchFamily="4" charset="-128"/>
                <a:sym typeface="Symbol" pitchFamily="4" charset="2"/>
              </a:rPr>
              <a:t>has this </a:t>
            </a:r>
            <a:r>
              <a:rPr lang="en-US" sz="2700" b="1" dirty="0">
                <a:solidFill>
                  <a:schemeClr val="folHlink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ea typeface="ＭＳ Ｐゴシック" pitchFamily="4" charset="-128"/>
                <a:cs typeface="ＭＳ Ｐゴシック" pitchFamily="4" charset="-128"/>
                <a:sym typeface="Symbol" pitchFamily="4" charset="2"/>
              </a:rPr>
              <a:t>pole</a:t>
            </a:r>
            <a:endParaRPr lang="en-US" sz="2700" b="1" dirty="0">
              <a:solidFill>
                <a:schemeClr val="folHlink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ea typeface="ＭＳ Ｐゴシック" pitchFamily="4" charset="-128"/>
              <a:cs typeface="ＭＳ Ｐゴシック" pitchFamily="4" charset="-128"/>
            </a:endParaRPr>
          </a:p>
          <a:p>
            <a:pPr defTabSz="1019175" eaLnBrk="1" hangingPunct="1">
              <a:lnSpc>
                <a:spcPct val="130000"/>
              </a:lnSpc>
              <a:buClr>
                <a:srgbClr val="FF0003"/>
              </a:buClr>
              <a:buSzPct val="110000"/>
              <a:buFont typeface="Times" pitchFamily="4" charset="0"/>
              <a:buChar char="•"/>
              <a:defRPr/>
            </a:pPr>
            <a:r>
              <a:rPr lang="en-US" sz="2700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 </a:t>
            </a:r>
            <a:r>
              <a:rPr lang="en-US" sz="2700" b="1" dirty="0" smtClean="0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Scalar</a:t>
            </a:r>
            <a:r>
              <a:rPr lang="en-US" sz="27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 degree </a:t>
            </a:r>
            <a:r>
              <a:rPr lang="en-US" sz="27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of freedom in </a:t>
            </a:r>
            <a:r>
              <a:rPr lang="en-US" sz="27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EFT of Gravity</a:t>
            </a:r>
            <a:endParaRPr lang="en-US" sz="2700" b="1" baseline="30000" dirty="0">
              <a:ea typeface="ＭＳ Ｐゴシック" pitchFamily="4" charset="-128"/>
              <a:cs typeface="ＭＳ Ｐゴシック" pitchFamily="4" charset="-128"/>
              <a:sym typeface="Symbol" pitchFamily="4" charset="2"/>
            </a:endParaRPr>
          </a:p>
        </p:txBody>
      </p:sp>
    </p:spTree>
  </p:cSld>
  <p:clrMapOvr>
    <a:masterClrMapping/>
  </p:clrMapOvr>
  <p:transition xmlns:p14="http://schemas.microsoft.com/office/powerpoint/2010/main">
    <p:blinds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19100" y="258763"/>
            <a:ext cx="9051925" cy="12954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>
                <a:solidFill>
                  <a:schemeClr val="hlink"/>
                </a:solidFill>
              </a:rPr>
              <a:t>Constructing the EFT of Gravity</a:t>
            </a:r>
            <a:endParaRPr lang="en-US" i="1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68438"/>
            <a:ext cx="9601200" cy="5613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Clr>
                <a:srgbClr val="FF0606"/>
              </a:buClr>
              <a:buSzPct val="100000"/>
              <a:buFont typeface="Times" pitchFamily="4" charset="0"/>
              <a:buChar char="•"/>
              <a:defRPr/>
            </a:pPr>
            <a:r>
              <a:rPr lang="en-US" sz="2700" b="1" dirty="0">
                <a:solidFill>
                  <a:schemeClr val="folHlink"/>
                </a:solidFill>
                <a:effectLst/>
              </a:rPr>
              <a:t>Assume </a:t>
            </a:r>
            <a:r>
              <a:rPr lang="en-US" sz="2700" b="1" dirty="0">
                <a:solidFill>
                  <a:srgbClr val="FFEE0E"/>
                </a:solidFill>
              </a:rPr>
              <a:t>Equivalence Principle</a:t>
            </a:r>
            <a:r>
              <a:rPr lang="en-US" sz="2700" b="1" dirty="0">
                <a:solidFill>
                  <a:srgbClr val="FF0C06"/>
                </a:solidFill>
              </a:rPr>
              <a:t> </a:t>
            </a:r>
            <a:r>
              <a:rPr lang="en-US" sz="2700" b="1" dirty="0">
                <a:solidFill>
                  <a:schemeClr val="folHlink"/>
                </a:solidFill>
              </a:rPr>
              <a:t>(Symmetry)</a:t>
            </a:r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Clr>
                <a:srgbClr val="FF0606"/>
              </a:buClr>
              <a:buSzPct val="100000"/>
              <a:buFont typeface="Times" pitchFamily="4" charset="0"/>
              <a:buChar char="•"/>
              <a:defRPr/>
            </a:pPr>
            <a:r>
              <a:rPr lang="en-US" sz="2700" b="1" dirty="0">
                <a:sym typeface="Symbol" pitchFamily="4" charset="2"/>
              </a:rPr>
              <a:t>Metric Order Parameter Field </a:t>
            </a:r>
            <a:r>
              <a:rPr lang="en-US" sz="2700" b="1" dirty="0">
                <a:solidFill>
                  <a:schemeClr val="hlink"/>
                </a:solidFill>
                <a:sym typeface="Symbol" pitchFamily="4" charset="2"/>
              </a:rPr>
              <a:t>g</a:t>
            </a:r>
            <a:r>
              <a:rPr lang="en-US" sz="2700" b="1" baseline="-25000" dirty="0">
                <a:solidFill>
                  <a:schemeClr val="hlink"/>
                </a:solidFill>
                <a:sym typeface="Symbol" pitchFamily="4" charset="2"/>
              </a:rPr>
              <a:t>ab</a:t>
            </a:r>
            <a:endParaRPr lang="en-US" sz="2700" b="1" dirty="0">
              <a:sym typeface="Symbol" pitchFamily="4" charset="2"/>
            </a:endParaRPr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Clr>
                <a:srgbClr val="FF0606"/>
              </a:buClr>
              <a:buSzPct val="100000"/>
              <a:buFont typeface="Times" pitchFamily="4" charset="0"/>
              <a:buChar char="•"/>
              <a:defRPr/>
            </a:pPr>
            <a:r>
              <a:rPr lang="en-US" sz="2700" b="1" dirty="0">
                <a:solidFill>
                  <a:schemeClr val="folHlink"/>
                </a:solidFill>
                <a:sym typeface="Symbol" pitchFamily="4" charset="2"/>
              </a:rPr>
              <a:t>Only two strictly </a:t>
            </a:r>
            <a:r>
              <a:rPr lang="en-US" sz="2700" b="1" dirty="0">
                <a:solidFill>
                  <a:srgbClr val="FFEE0E"/>
                </a:solidFill>
                <a:sym typeface="Symbol" pitchFamily="4" charset="2"/>
              </a:rPr>
              <a:t>relevant </a:t>
            </a:r>
            <a:r>
              <a:rPr lang="en-US" sz="2700" b="1" dirty="0">
                <a:solidFill>
                  <a:schemeClr val="folHlink"/>
                </a:solidFill>
                <a:sym typeface="Symbol" pitchFamily="4" charset="2"/>
              </a:rPr>
              <a:t>operators </a:t>
            </a:r>
            <a:r>
              <a:rPr lang="en-US" sz="2700" b="1" dirty="0">
                <a:solidFill>
                  <a:schemeClr val="hlink"/>
                </a:solidFill>
                <a:sym typeface="Symbol" pitchFamily="4" charset="2"/>
              </a:rPr>
              <a:t>(R, </a:t>
            </a:r>
            <a:r>
              <a:rPr lang="en-US" sz="2700" b="1" dirty="0" err="1">
                <a:solidFill>
                  <a:schemeClr val="hlink"/>
                </a:solidFill>
                <a:sym typeface="Symbol" pitchFamily="4" charset="2"/>
              </a:rPr>
              <a:t></a:t>
            </a:r>
            <a:r>
              <a:rPr lang="en-US" sz="2700" b="1" dirty="0">
                <a:solidFill>
                  <a:schemeClr val="hlink"/>
                </a:solidFill>
                <a:sym typeface="Symbol" pitchFamily="4" charset="2"/>
              </a:rPr>
              <a:t>)</a:t>
            </a:r>
            <a:r>
              <a:rPr lang="en-US" sz="2700" b="1" dirty="0">
                <a:solidFill>
                  <a:schemeClr val="folHlink"/>
                </a:solidFill>
                <a:sym typeface="Symbol" pitchFamily="4" charset="2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Clr>
                <a:srgbClr val="FF0606"/>
              </a:buClr>
              <a:buSzPct val="100000"/>
              <a:buFont typeface="Times" pitchFamily="4" charset="0"/>
              <a:buChar char="•"/>
              <a:defRPr/>
            </a:pPr>
            <a:r>
              <a:rPr lang="en-US" sz="2700" b="1" dirty="0">
                <a:solidFill>
                  <a:schemeClr val="folHlink"/>
                </a:solidFill>
              </a:rPr>
              <a:t>Einstein’s General Relativity </a:t>
            </a:r>
            <a:r>
              <a:rPr lang="en-US" sz="2700" b="1" dirty="0">
                <a:solidFill>
                  <a:srgbClr val="FFEE0E"/>
                </a:solidFill>
              </a:rPr>
              <a:t>is</a:t>
            </a:r>
            <a:r>
              <a:rPr lang="en-US" sz="2700" b="1" dirty="0">
                <a:solidFill>
                  <a:schemeClr val="folHlink"/>
                </a:solidFill>
              </a:rPr>
              <a:t> an EFT</a:t>
            </a:r>
            <a:endParaRPr lang="en-US" sz="2700" b="1" dirty="0">
              <a:solidFill>
                <a:schemeClr val="folHlink"/>
              </a:solidFill>
              <a:sym typeface="Symbol" pitchFamily="4" charset="2"/>
            </a:endParaRPr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Clr>
                <a:srgbClr val="FF0606"/>
              </a:buClr>
              <a:buSzPct val="100000"/>
              <a:buFont typeface="Times" pitchFamily="4" charset="0"/>
              <a:buChar char="•"/>
              <a:defRPr/>
            </a:pPr>
            <a:r>
              <a:rPr lang="en-US" sz="2700" b="1" dirty="0">
                <a:sym typeface="Symbol" pitchFamily="4" charset="2"/>
              </a:rPr>
              <a:t>But EFT = </a:t>
            </a:r>
            <a:r>
              <a:rPr lang="en-US" sz="2700" b="1" dirty="0">
                <a:solidFill>
                  <a:schemeClr val="folHlink"/>
                </a:solidFill>
                <a:sym typeface="Symbol" pitchFamily="4" charset="2"/>
              </a:rPr>
              <a:t>General Relativity </a:t>
            </a:r>
            <a:r>
              <a:rPr lang="en-US" sz="2700" b="1" dirty="0">
                <a:solidFill>
                  <a:srgbClr val="FFEE0E"/>
                </a:solidFill>
              </a:rPr>
              <a:t>+</a:t>
            </a:r>
            <a:r>
              <a:rPr lang="en-US" sz="2700" b="1" dirty="0">
                <a:solidFill>
                  <a:schemeClr val="folHlink"/>
                </a:solidFill>
                <a:sym typeface="Symbol" pitchFamily="4" charset="2"/>
              </a:rPr>
              <a:t> </a:t>
            </a:r>
            <a:r>
              <a:rPr lang="en-US" sz="2700" b="1" u="sng" dirty="0">
                <a:solidFill>
                  <a:schemeClr val="folHlink"/>
                </a:solidFill>
                <a:sym typeface="Symbol" pitchFamily="4" charset="2"/>
              </a:rPr>
              <a:t>Quantum</a:t>
            </a:r>
            <a:r>
              <a:rPr lang="en-US" sz="2700" b="1" dirty="0">
                <a:solidFill>
                  <a:schemeClr val="folHlink"/>
                </a:solidFill>
                <a:sym typeface="Symbol" pitchFamily="4" charset="2"/>
              </a:rPr>
              <a:t> </a:t>
            </a:r>
            <a:r>
              <a:rPr lang="en-US" sz="2700" b="1" u="sng" dirty="0">
                <a:solidFill>
                  <a:schemeClr val="folHlink"/>
                </a:solidFill>
                <a:sym typeface="Symbol" pitchFamily="4" charset="2"/>
              </a:rPr>
              <a:t>Corrections</a:t>
            </a:r>
            <a:r>
              <a:rPr lang="en-US" sz="2700" b="1" dirty="0">
                <a:solidFill>
                  <a:schemeClr val="folHlink"/>
                </a:solidFill>
                <a:sym typeface="Symbol" pitchFamily="4" charset="2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Clr>
                <a:srgbClr val="FF0606"/>
              </a:buClr>
              <a:buSzPct val="100000"/>
              <a:buFont typeface="Times" pitchFamily="4" charset="0"/>
              <a:buChar char="•"/>
              <a:defRPr/>
            </a:pPr>
            <a:r>
              <a:rPr lang="en-US" sz="2700" b="1" dirty="0">
                <a:solidFill>
                  <a:schemeClr val="folHlink"/>
                </a:solidFill>
                <a:sym typeface="Symbol" pitchFamily="4" charset="2"/>
              </a:rPr>
              <a:t>Semi-classical Einstein </a:t>
            </a:r>
            <a:r>
              <a:rPr lang="en-US" sz="2700" b="1" dirty="0" err="1">
                <a:solidFill>
                  <a:schemeClr val="folHlink"/>
                </a:solidFill>
                <a:sym typeface="Symbol" pitchFamily="4" charset="2"/>
              </a:rPr>
              <a:t>Eqs</a:t>
            </a:r>
            <a:r>
              <a:rPr lang="en-US" sz="2700" b="1" dirty="0">
                <a:solidFill>
                  <a:schemeClr val="folHlink"/>
                </a:solidFill>
                <a:sym typeface="Symbol" pitchFamily="4" charset="2"/>
              </a:rPr>
              <a:t>. </a:t>
            </a:r>
            <a:r>
              <a:rPr lang="en-US" sz="2700" b="1" dirty="0">
                <a:solidFill>
                  <a:schemeClr val="hlink"/>
                </a:solidFill>
                <a:sym typeface="Symbol" pitchFamily="4" charset="2"/>
              </a:rPr>
              <a:t>(</a:t>
            </a:r>
            <a:r>
              <a:rPr lang="en-US" sz="2700" b="1" dirty="0" err="1">
                <a:solidFill>
                  <a:schemeClr val="hlink"/>
                </a:solidFill>
                <a:sym typeface="Symbol" pitchFamily="4" charset="2"/>
              </a:rPr>
              <a:t>k</a:t>
            </a:r>
            <a:r>
              <a:rPr lang="en-US" sz="2700" b="1" dirty="0">
                <a:solidFill>
                  <a:schemeClr val="hlink"/>
                </a:solidFill>
                <a:sym typeface="Symbol" pitchFamily="4" charset="2"/>
              </a:rPr>
              <a:t> &lt;&lt; </a:t>
            </a:r>
            <a:r>
              <a:rPr lang="en-US" sz="2700" b="1" dirty="0" err="1">
                <a:solidFill>
                  <a:schemeClr val="hlink"/>
                </a:solidFill>
                <a:sym typeface="Symbol" pitchFamily="4" charset="2"/>
              </a:rPr>
              <a:t>M</a:t>
            </a:r>
            <a:r>
              <a:rPr lang="en-US" sz="2700" b="1" baseline="-25000" dirty="0" err="1">
                <a:solidFill>
                  <a:schemeClr val="hlink"/>
                </a:solidFill>
                <a:sym typeface="Symbol" pitchFamily="4" charset="2"/>
              </a:rPr>
              <a:t>pl</a:t>
            </a:r>
            <a:r>
              <a:rPr lang="en-US" sz="2700" b="1" dirty="0">
                <a:solidFill>
                  <a:schemeClr val="hlink"/>
                </a:solidFill>
                <a:sym typeface="Symbol" pitchFamily="4" charset="2"/>
              </a:rPr>
              <a:t>)</a:t>
            </a:r>
            <a:r>
              <a:rPr lang="en-US" sz="2700" b="1" dirty="0" smtClean="0">
                <a:solidFill>
                  <a:schemeClr val="hlink"/>
                </a:solidFill>
                <a:sym typeface="Symbol" pitchFamily="4" charset="2"/>
              </a:rPr>
              <a:t>:</a:t>
            </a:r>
            <a:endParaRPr lang="en-US" sz="2700" b="1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sym typeface="Symbol" pitchFamily="4" charset="2"/>
            </a:endParaRPr>
          </a:p>
          <a:p>
            <a:pPr algn="ctr" eaLnBrk="1" hangingPunct="1">
              <a:lnSpc>
                <a:spcPct val="90000"/>
              </a:lnSpc>
              <a:spcBef>
                <a:spcPct val="25000"/>
              </a:spcBef>
              <a:buClr>
                <a:srgbClr val="FF0606"/>
              </a:buClr>
              <a:buSzPct val="100000"/>
              <a:buFontTx/>
              <a:buNone/>
              <a:defRPr/>
            </a:pPr>
            <a:r>
              <a:rPr lang="en-US" sz="2700" b="1" dirty="0" smtClean="0">
                <a:solidFill>
                  <a:schemeClr val="hlink"/>
                </a:solidFill>
                <a:sym typeface="Symbol" pitchFamily="4" charset="2"/>
              </a:rPr>
              <a:t>G</a:t>
            </a:r>
            <a:r>
              <a:rPr lang="en-US" sz="2700" b="1" baseline="-25000" dirty="0" smtClean="0">
                <a:solidFill>
                  <a:schemeClr val="hlink"/>
                </a:solidFill>
                <a:sym typeface="Symbol" pitchFamily="4" charset="2"/>
              </a:rPr>
              <a:t>ab</a:t>
            </a:r>
            <a:r>
              <a:rPr lang="en-US" sz="2700" b="1" dirty="0" smtClean="0">
                <a:solidFill>
                  <a:schemeClr val="hlink"/>
                </a:solidFill>
                <a:sym typeface="Symbol" pitchFamily="4" charset="2"/>
              </a:rPr>
              <a:t>+ </a:t>
            </a:r>
            <a:r>
              <a:rPr lang="en-US" sz="2700" b="1" dirty="0" err="1" smtClean="0">
                <a:solidFill>
                  <a:schemeClr val="hlink"/>
                </a:solidFill>
                <a:sym typeface="Symbol" pitchFamily="4" charset="2"/>
              </a:rPr>
              <a:t></a:t>
            </a:r>
            <a:r>
              <a:rPr lang="en-US" sz="2700" b="1" dirty="0" smtClean="0">
                <a:solidFill>
                  <a:schemeClr val="hlink"/>
                </a:solidFill>
                <a:sym typeface="Symbol" pitchFamily="4" charset="2"/>
              </a:rPr>
              <a:t> g</a:t>
            </a:r>
            <a:r>
              <a:rPr lang="en-US" sz="2700" b="1" baseline="-25000" dirty="0" smtClean="0">
                <a:solidFill>
                  <a:schemeClr val="hlink"/>
                </a:solidFill>
                <a:sym typeface="Symbol" pitchFamily="4" charset="2"/>
              </a:rPr>
              <a:t>ab</a:t>
            </a:r>
            <a:r>
              <a:rPr lang="en-US" sz="2700" b="1" dirty="0" smtClean="0">
                <a:solidFill>
                  <a:schemeClr val="hlink"/>
                </a:solidFill>
                <a:sym typeface="Symbol" pitchFamily="4" charset="2"/>
              </a:rPr>
              <a:t> = 8</a:t>
            </a:r>
            <a:r>
              <a:rPr lang="en-US" sz="2700" b="1" dirty="0" smtClean="0">
                <a:solidFill>
                  <a:schemeClr val="hlink"/>
                </a:solidFill>
                <a:latin typeface="Symbol" pitchFamily="4" charset="2"/>
                <a:sym typeface="Symbol" pitchFamily="4" charset="2"/>
              </a:rPr>
              <a:t>p</a:t>
            </a:r>
            <a:r>
              <a:rPr lang="en-US" sz="2700" b="1" dirty="0" smtClean="0">
                <a:solidFill>
                  <a:schemeClr val="hlink"/>
                </a:solidFill>
                <a:sym typeface="Symbol" pitchFamily="4" charset="2"/>
              </a:rPr>
              <a:t> G </a:t>
            </a:r>
            <a:r>
              <a:rPr lang="en-US" sz="2700" b="1" dirty="0" err="1" smtClean="0">
                <a:solidFill>
                  <a:schemeClr val="hlink"/>
                </a:solidFill>
                <a:sym typeface="Symbol" pitchFamily="4" charset="2"/>
              </a:rPr>
              <a:t></a:t>
            </a:r>
            <a:r>
              <a:rPr lang="en-US" sz="2700" b="1" baseline="12000" dirty="0" smtClean="0">
                <a:solidFill>
                  <a:schemeClr val="hlink"/>
                </a:solidFill>
                <a:sym typeface="Symbol" pitchFamily="4" charset="2"/>
              </a:rPr>
              <a:t> </a:t>
            </a:r>
            <a:r>
              <a:rPr lang="en-US" sz="2700" b="1" dirty="0" err="1" smtClean="0">
                <a:solidFill>
                  <a:schemeClr val="hlink"/>
                </a:solidFill>
                <a:sym typeface="Symbol" pitchFamily="4" charset="2"/>
              </a:rPr>
              <a:t>T</a:t>
            </a:r>
            <a:r>
              <a:rPr lang="en-US" sz="2700" b="1" baseline="-25000" dirty="0" err="1" smtClean="0">
                <a:solidFill>
                  <a:schemeClr val="hlink"/>
                </a:solidFill>
                <a:sym typeface="Symbol" pitchFamily="4" charset="2"/>
              </a:rPr>
              <a:t>ab</a:t>
            </a:r>
            <a:r>
              <a:rPr lang="en-US" sz="2700" b="1" dirty="0" err="1" smtClean="0">
                <a:solidFill>
                  <a:schemeClr val="hlink"/>
                </a:solidFill>
                <a:sym typeface="Symbol" pitchFamily="4" charset="2"/>
              </a:rPr>
              <a:t></a:t>
            </a:r>
            <a:endParaRPr lang="en-US" sz="2700" b="1" dirty="0" smtClean="0">
              <a:solidFill>
                <a:schemeClr val="hlink"/>
              </a:solidFill>
              <a:latin typeface="cmsy10" pitchFamily="-64" charset="0"/>
              <a:sym typeface="Symbol" pitchFamily="4" charset="2"/>
            </a:endParaRPr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Clr>
                <a:srgbClr val="FF0606"/>
              </a:buClr>
              <a:buSzPct val="100000"/>
              <a:buFont typeface="Times" pitchFamily="4" charset="0"/>
              <a:buChar char="•"/>
              <a:defRPr/>
            </a:pPr>
            <a:r>
              <a:rPr lang="en-US" sz="2700" b="1" dirty="0" smtClean="0">
                <a:solidFill>
                  <a:schemeClr val="folHlink"/>
                </a:solidFill>
                <a:sym typeface="Symbol" pitchFamily="4" charset="2"/>
              </a:rPr>
              <a:t>But </a:t>
            </a:r>
            <a:r>
              <a:rPr lang="en-US" sz="2700" b="1" dirty="0">
                <a:solidFill>
                  <a:schemeClr val="folHlink"/>
                </a:solidFill>
                <a:sym typeface="Symbol" pitchFamily="4" charset="2"/>
              </a:rPr>
              <a:t>there is also a quantum (trace) anomaly:</a:t>
            </a:r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Clr>
                <a:srgbClr val="FF0606"/>
              </a:buClr>
              <a:buSzPct val="100000"/>
              <a:buFont typeface="Times" pitchFamily="4" charset="0"/>
              <a:buNone/>
              <a:defRPr/>
            </a:pPr>
            <a:r>
              <a:rPr lang="en-US" sz="2700" b="1" dirty="0">
                <a:solidFill>
                  <a:schemeClr val="hlink"/>
                </a:solidFill>
                <a:sym typeface="Symbol" pitchFamily="4" charset="2"/>
              </a:rPr>
              <a:t>	         </a:t>
            </a:r>
            <a:r>
              <a:rPr lang="en-US" sz="2700" b="1" dirty="0" smtClean="0">
                <a:solidFill>
                  <a:schemeClr val="hlink"/>
                </a:solidFill>
                <a:sym typeface="Symbol" pitchFamily="4" charset="2"/>
              </a:rPr>
              <a:t> </a:t>
            </a:r>
            <a:r>
              <a:rPr lang="en-US" sz="2700" b="1" baseline="12000" dirty="0" smtClean="0">
                <a:solidFill>
                  <a:schemeClr val="hlink"/>
                </a:solidFill>
                <a:sym typeface="Symbol" pitchFamily="4" charset="2"/>
              </a:rPr>
              <a:t> </a:t>
            </a:r>
            <a:r>
              <a:rPr lang="en-US" sz="2700" b="1" dirty="0" err="1">
                <a:solidFill>
                  <a:schemeClr val="hlink"/>
                </a:solidFill>
                <a:sym typeface="Symbol" pitchFamily="4" charset="2"/>
              </a:rPr>
              <a:t>T</a:t>
            </a:r>
            <a:r>
              <a:rPr lang="en-US" sz="2700" b="1" baseline="-25000" dirty="0" err="1">
                <a:solidFill>
                  <a:schemeClr val="hlink"/>
                </a:solidFill>
                <a:sym typeface="Symbol" pitchFamily="4" charset="2"/>
              </a:rPr>
              <a:t>a</a:t>
            </a:r>
            <a:r>
              <a:rPr lang="en-US" sz="2700" b="1" baseline="30000" dirty="0" err="1">
                <a:solidFill>
                  <a:schemeClr val="hlink"/>
                </a:solidFill>
                <a:sym typeface="Symbol" pitchFamily="4" charset="2"/>
              </a:rPr>
              <a:t>a</a:t>
            </a:r>
            <a:r>
              <a:rPr lang="en-US" sz="2700" b="1" dirty="0">
                <a:solidFill>
                  <a:schemeClr val="hlink"/>
                </a:solidFill>
                <a:sym typeface="Symbol" pitchFamily="4" charset="2"/>
              </a:rPr>
              <a:t> = b</a:t>
            </a:r>
            <a:r>
              <a:rPr lang="en-US" sz="2700" b="1" dirty="0" smtClean="0">
                <a:solidFill>
                  <a:schemeClr val="hlink"/>
                </a:solidFill>
                <a:sym typeface="Symbol" pitchFamily="4" charset="2"/>
              </a:rPr>
              <a:t> C</a:t>
            </a:r>
            <a:r>
              <a:rPr lang="en-US" sz="2700" b="1" baseline="30000" dirty="0" smtClean="0">
                <a:solidFill>
                  <a:schemeClr val="hlink"/>
                </a:solidFill>
                <a:sym typeface="Symbol" pitchFamily="4" charset="2"/>
              </a:rPr>
              <a:t>2 </a:t>
            </a:r>
            <a:r>
              <a:rPr lang="en-US" sz="2700" b="1" dirty="0">
                <a:solidFill>
                  <a:schemeClr val="hlink"/>
                </a:solidFill>
                <a:sym typeface="Symbol" pitchFamily="4" charset="2"/>
              </a:rPr>
              <a:t>+ b' </a:t>
            </a:r>
            <a:r>
              <a:rPr lang="en-US" sz="2700" b="1" dirty="0" smtClean="0">
                <a:solidFill>
                  <a:schemeClr val="hlink"/>
                </a:solidFill>
                <a:sym typeface="Symbol" pitchFamily="4" charset="2"/>
              </a:rPr>
              <a:t>(E</a:t>
            </a:r>
            <a:r>
              <a:rPr lang="en-US" sz="2700" b="1" baseline="-25000" dirty="0" smtClean="0">
                <a:solidFill>
                  <a:schemeClr val="hlink"/>
                </a:solidFill>
                <a:sym typeface="Symbol" pitchFamily="4" charset="2"/>
              </a:rPr>
              <a:t> </a:t>
            </a:r>
            <a:r>
              <a:rPr lang="en-US" sz="2700" b="1" dirty="0" smtClean="0">
                <a:solidFill>
                  <a:schemeClr val="hlink"/>
                </a:solidFill>
                <a:sym typeface="Symbol" pitchFamily="4" charset="2"/>
              </a:rPr>
              <a:t>- </a:t>
            </a:r>
            <a:r>
              <a:rPr lang="en-US" sz="2700" b="1" baseline="-12000" dirty="0" smtClean="0">
                <a:solidFill>
                  <a:schemeClr val="hlink"/>
                </a:solidFill>
                <a:sym typeface="Symbol" pitchFamily="4" charset="2"/>
              </a:rPr>
              <a:t>3</a:t>
            </a:r>
            <a:r>
              <a:rPr lang="en-US" sz="2700" b="1" baseline="-25000" dirty="0" smtClean="0">
                <a:solidFill>
                  <a:schemeClr val="hlink"/>
                </a:solidFill>
                <a:sym typeface="Symbol" pitchFamily="4" charset="2"/>
              </a:rPr>
              <a:t>  </a:t>
            </a:r>
            <a:r>
              <a:rPr lang="en-US" sz="2700" b="1" dirty="0" smtClean="0">
                <a:solidFill>
                  <a:schemeClr val="hlink"/>
                </a:solidFill>
                <a:sym typeface="Wingdings" pitchFamily="4" charset="2"/>
              </a:rPr>
              <a:t></a:t>
            </a:r>
            <a:r>
              <a:rPr lang="en-US" sz="2700" b="1" dirty="0">
                <a:solidFill>
                  <a:schemeClr val="hlink"/>
                </a:solidFill>
                <a:sym typeface="Symbol" pitchFamily="4" charset="2"/>
              </a:rPr>
              <a:t>R )</a:t>
            </a:r>
            <a:r>
              <a:rPr lang="en-US" sz="2700" b="1" baseline="-25000" dirty="0">
                <a:solidFill>
                  <a:schemeClr val="hlink"/>
                </a:solidFill>
                <a:sym typeface="Symbol" pitchFamily="4" charset="2"/>
              </a:rPr>
              <a:t> </a:t>
            </a:r>
            <a:r>
              <a:rPr lang="en-US" sz="2700" b="1" dirty="0">
                <a:solidFill>
                  <a:schemeClr val="hlink"/>
                </a:solidFill>
                <a:sym typeface="Symbol" pitchFamily="4" charset="2"/>
              </a:rPr>
              <a:t>+ b" </a:t>
            </a:r>
            <a:r>
              <a:rPr lang="en-US" sz="2700" b="1" dirty="0">
                <a:solidFill>
                  <a:schemeClr val="hlink"/>
                </a:solidFill>
                <a:sym typeface="Wingdings" pitchFamily="4" charset="2"/>
              </a:rPr>
              <a:t></a:t>
            </a:r>
            <a:r>
              <a:rPr lang="en-US" sz="2700" b="1" dirty="0" smtClean="0">
                <a:solidFill>
                  <a:schemeClr val="hlink"/>
                </a:solidFill>
                <a:sym typeface="Symbol" pitchFamily="4" charset="2"/>
              </a:rPr>
              <a:t>R + c </a:t>
            </a:r>
            <a:r>
              <a:rPr lang="en-US" sz="2700" b="1" dirty="0" err="1" smtClean="0">
                <a:solidFill>
                  <a:schemeClr val="hlink"/>
                </a:solidFill>
                <a:sym typeface="Symbol" pitchFamily="4" charset="2"/>
              </a:rPr>
              <a:t>F</a:t>
            </a:r>
            <a:r>
              <a:rPr lang="en-US" sz="2700" b="1" baseline="-25000" dirty="0" err="1" smtClean="0">
                <a:solidFill>
                  <a:schemeClr val="hlink"/>
                </a:solidFill>
                <a:sym typeface="Symbol" pitchFamily="4" charset="2"/>
              </a:rPr>
              <a:t>ab</a:t>
            </a:r>
            <a:r>
              <a:rPr lang="en-US" sz="2700" b="1" dirty="0" err="1" smtClean="0">
                <a:solidFill>
                  <a:schemeClr val="hlink"/>
                </a:solidFill>
                <a:sym typeface="Symbol" pitchFamily="4" charset="2"/>
              </a:rPr>
              <a:t>F</a:t>
            </a:r>
            <a:r>
              <a:rPr lang="en-US" sz="2700" b="1" baseline="30000" dirty="0" err="1" smtClean="0">
                <a:solidFill>
                  <a:schemeClr val="hlink"/>
                </a:solidFill>
                <a:sym typeface="Symbol" pitchFamily="4" charset="2"/>
              </a:rPr>
              <a:t>ab</a:t>
            </a:r>
            <a:endParaRPr lang="en-US" sz="2700" b="1" baseline="30000" dirty="0" smtClean="0">
              <a:solidFill>
                <a:schemeClr val="hlink"/>
              </a:solidFill>
              <a:sym typeface="Symbol" pitchFamily="4" charset="2"/>
            </a:endParaRPr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Clr>
                <a:srgbClr val="FF0606"/>
              </a:buClr>
              <a:buFont typeface="Times" pitchFamily="4" charset="0"/>
              <a:buNone/>
              <a:defRPr/>
            </a:pPr>
            <a:endParaRPr lang="en-US" sz="2700" b="1" i="1" dirty="0">
              <a:solidFill>
                <a:srgbClr val="FF0C06"/>
              </a:solidFill>
              <a:sym typeface="Symbol" pitchFamily="4" charset="2"/>
            </a:endParaRPr>
          </a:p>
          <a:p>
            <a:pPr eaLnBrk="1" hangingPunct="1">
              <a:lnSpc>
                <a:spcPct val="160000"/>
              </a:lnSpc>
              <a:spcBef>
                <a:spcPct val="25000"/>
              </a:spcBef>
              <a:buClr>
                <a:srgbClr val="FF3300"/>
              </a:buClr>
              <a:buSzTx/>
              <a:buFont typeface="Times" pitchFamily="4" charset="0"/>
              <a:buChar char="•"/>
              <a:defRPr/>
            </a:pPr>
            <a:r>
              <a:rPr lang="en-US" sz="2700" b="1" dirty="0" err="1">
                <a:solidFill>
                  <a:srgbClr val="FFFE65"/>
                </a:solidFill>
                <a:sym typeface="Symbol" pitchFamily="4" charset="2"/>
              </a:rPr>
              <a:t>Massless</a:t>
            </a:r>
            <a:r>
              <a:rPr lang="en-US" sz="2700" b="1" dirty="0">
                <a:solidFill>
                  <a:srgbClr val="FFFE65"/>
                </a:solidFill>
                <a:sym typeface="Symbol" pitchFamily="4" charset="2"/>
              </a:rPr>
              <a:t> Poles </a:t>
            </a:r>
            <a:r>
              <a:rPr lang="en-US" sz="2700" b="1" dirty="0" err="1">
                <a:solidFill>
                  <a:srgbClr val="FFFE65"/>
                </a:solidFill>
                <a:sym typeface="Symbol" pitchFamily="4" charset="2"/>
              </a:rPr>
              <a:t></a:t>
            </a:r>
            <a:r>
              <a:rPr lang="en-US" sz="2700" b="1" dirty="0" err="1" smtClean="0">
                <a:solidFill>
                  <a:srgbClr val="FFFE65"/>
                </a:solidFill>
                <a:sym typeface="Symbol" pitchFamily="4" charset="2"/>
              </a:rPr>
              <a:t>New</a:t>
            </a:r>
            <a:r>
              <a:rPr lang="en-US" sz="2700" b="1" dirty="0" smtClean="0">
                <a:solidFill>
                  <a:srgbClr val="FFFE65"/>
                </a:solidFill>
                <a:sym typeface="Symbol" pitchFamily="4" charset="2"/>
              </a:rPr>
              <a:t> </a:t>
            </a:r>
            <a:r>
              <a:rPr lang="en-US" sz="2700" b="1" dirty="0" smtClean="0">
                <a:solidFill>
                  <a:srgbClr val="FF3300"/>
                </a:solidFill>
                <a:sym typeface="Symbol" pitchFamily="4" charset="2"/>
              </a:rPr>
              <a:t>IR</a:t>
            </a:r>
            <a:r>
              <a:rPr lang="en-US" sz="2700" b="1" dirty="0" smtClean="0">
                <a:solidFill>
                  <a:schemeClr val="folHlink"/>
                </a:solidFill>
                <a:sym typeface="Symbol" pitchFamily="4" charset="2"/>
              </a:rPr>
              <a:t> relevant operator </a:t>
            </a:r>
            <a:r>
              <a:rPr lang="en-US" sz="2700" b="1" dirty="0">
                <a:solidFill>
                  <a:schemeClr val="folHlink"/>
                </a:solidFill>
                <a:sym typeface="Symbol" pitchFamily="4" charset="2"/>
              </a:rPr>
              <a:t>needed</a:t>
            </a:r>
            <a:endParaRPr lang="en-US" sz="2700" b="1" dirty="0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4800600" y="5181600"/>
            <a:ext cx="419100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22259" tIns="50941" rIns="101882" bIns="50941">
            <a:prstTxWarp prst="textNoShape">
              <a:avLst/>
            </a:prstTxWarp>
            <a:spAutoFit/>
          </a:bodyPr>
          <a:lstStyle/>
          <a:p>
            <a:pPr defTabSz="1019175">
              <a:defRPr/>
            </a:pPr>
            <a:r>
              <a:rPr lang="en-US" sz="2700" b="1" u="sng" baseline="2000" dirty="0" smtClean="0"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4" charset="2"/>
              </a:rPr>
              <a:t>2</a:t>
            </a:r>
            <a:endParaRPr lang="en-US" sz="2700" b="1" u="sng" baseline="2000" dirty="0">
              <a:effectLst>
                <a:outerShdw blurRad="38100" dist="38100" dir="2700000" algn="tl">
                  <a:srgbClr val="000000"/>
                </a:outerShdw>
              </a:effectLst>
              <a:sym typeface="Symbol" pitchFamily="4" charset="2"/>
            </a:endParaRP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4572000" y="5958625"/>
            <a:ext cx="4343400" cy="51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1882" tIns="50941" rIns="101882" bIns="50941">
            <a:prstTxWarp prst="textNoShape">
              <a:avLst/>
            </a:prstTxWarp>
            <a:spAutoFit/>
          </a:bodyPr>
          <a:lstStyle/>
          <a:p>
            <a:pPr defTabSz="1019175" eaLnBrk="1" hangingPunct="1">
              <a:defRPr/>
            </a:pPr>
            <a:r>
              <a:rPr lang="en-US" sz="2700" b="1" dirty="0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E=</a:t>
            </a:r>
            <a:r>
              <a:rPr lang="en-US" sz="2700" b="1" dirty="0" err="1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R</a:t>
            </a:r>
            <a:r>
              <a:rPr lang="en-US" sz="2700" b="1" baseline="-25000" dirty="0" err="1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abcd</a:t>
            </a:r>
            <a:r>
              <a:rPr lang="en-US" sz="2700" b="1" dirty="0" err="1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R</a:t>
            </a:r>
            <a:r>
              <a:rPr lang="en-US" sz="2700" b="1" baseline="30000" dirty="0" err="1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abcd</a:t>
            </a:r>
            <a:r>
              <a:rPr lang="en-US" sz="2700" b="1" baseline="30000" dirty="0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 </a:t>
            </a:r>
            <a:r>
              <a:rPr lang="en-US" sz="2700" b="1" dirty="0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- 4R</a:t>
            </a:r>
            <a:r>
              <a:rPr lang="en-US" sz="2700" b="1" baseline="-25000" dirty="0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ab</a:t>
            </a:r>
            <a:r>
              <a:rPr lang="en-US" sz="2700" b="1" dirty="0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R</a:t>
            </a:r>
            <a:r>
              <a:rPr lang="en-US" sz="2700" b="1" baseline="30000" dirty="0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ab </a:t>
            </a:r>
            <a:r>
              <a:rPr lang="en-US" sz="2700" b="1" dirty="0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+ R</a:t>
            </a:r>
            <a:r>
              <a:rPr lang="en-US" sz="2700" b="1" baseline="30000" dirty="0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2</a:t>
            </a:r>
            <a:endParaRPr lang="en-US" sz="2700" b="1" dirty="0">
              <a:ea typeface="ＭＳ Ｐゴシック" pitchFamily="4" charset="-128"/>
              <a:cs typeface="ＭＳ Ｐゴシック" pitchFamily="4" charset="-128"/>
            </a:endParaRP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2057400" y="5943600"/>
            <a:ext cx="2193478" cy="51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1882" tIns="50941" rIns="101882" bIns="50941">
            <a:prstTxWarp prst="textNoShape">
              <a:avLst/>
            </a:prstTxWarp>
            <a:spAutoFit/>
          </a:bodyPr>
          <a:lstStyle/>
          <a:p>
            <a:pPr defTabSz="1019175" eaLnBrk="1" hangingPunct="1">
              <a:defRPr/>
            </a:pPr>
            <a:r>
              <a:rPr lang="en-US" sz="2700" b="1" dirty="0" smtClean="0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C</a:t>
            </a:r>
            <a:r>
              <a:rPr lang="en-US" sz="2700" b="1" baseline="30000" dirty="0" smtClean="0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2</a:t>
            </a:r>
            <a:r>
              <a:rPr lang="en-US" sz="2700" b="1" dirty="0" smtClean="0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=</a:t>
            </a:r>
            <a:r>
              <a:rPr lang="en-US" sz="2700" b="1" dirty="0" err="1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C</a:t>
            </a:r>
            <a:r>
              <a:rPr lang="en-US" sz="2700" b="1" baseline="-25000" dirty="0" err="1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abcd</a:t>
            </a:r>
            <a:r>
              <a:rPr lang="en-US" sz="2700" b="1" dirty="0" err="1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C</a:t>
            </a:r>
            <a:r>
              <a:rPr lang="en-US" sz="2700" b="1" baseline="30000" dirty="0" err="1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4" charset="-128"/>
                <a:cs typeface="ＭＳ Ｐゴシック" pitchFamily="4" charset="-128"/>
              </a:rPr>
              <a:t>abcd</a:t>
            </a:r>
            <a:endParaRPr lang="en-US" sz="2700" b="1" dirty="0">
              <a:ea typeface="ＭＳ Ｐゴシック" pitchFamily="4" charset="-128"/>
              <a:cs typeface="ＭＳ Ｐゴシック" pitchFamily="4" charset="-128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4" descr="4DWZActi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-690563"/>
            <a:ext cx="8382000" cy="932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03238" y="311150"/>
            <a:ext cx="9051925" cy="1069975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>
                <a:solidFill>
                  <a:schemeClr val="hlink"/>
                </a:solidFill>
              </a:rPr>
              <a:t>Effective Action for the Trace Anomaly</a:t>
            </a:r>
            <a:r>
              <a:rPr lang="en-US" sz="4000" i="1" dirty="0">
                <a:solidFill>
                  <a:schemeClr val="hlink"/>
                </a:solidFill>
              </a:rPr>
              <a:t/>
            </a:r>
            <a:br>
              <a:rPr lang="en-US" sz="4000" i="1" dirty="0">
                <a:solidFill>
                  <a:schemeClr val="hlink"/>
                </a:solidFill>
              </a:rPr>
            </a:br>
            <a:endParaRPr lang="en-US" sz="4000" i="1" dirty="0">
              <a:solidFill>
                <a:schemeClr val="hlin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1371600"/>
            <a:ext cx="9944100" cy="5488968"/>
          </a:xfrm>
          <a:prstGeom prst="rect">
            <a:avLst/>
          </a:prstGeom>
          <a:noFill/>
        </p:spPr>
        <p:txBody>
          <a:bodyPr lIns="101882" tIns="50941" rIns="101882" bIns="50941">
            <a:prstTxWarp prst="textNoShape">
              <a:avLst/>
            </a:prstTxWarp>
            <a:spAutoFit/>
          </a:bodyPr>
          <a:lstStyle/>
          <a:p>
            <a:pPr>
              <a:buClr>
                <a:srgbClr val="FF0000"/>
              </a:buClr>
              <a:buFont typeface="Arial" pitchFamily="4" charset="0"/>
              <a:buChar char="•"/>
              <a:defRPr/>
            </a:pPr>
            <a:r>
              <a:rPr lang="en-US" sz="31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1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Non-Local </a:t>
            </a:r>
            <a:r>
              <a:rPr lang="en-US" sz="3100" b="1" dirty="0">
                <a:solidFill>
                  <a:srgbClr val="CC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Covariant Form (logarithmic propagator)</a:t>
            </a:r>
          </a:p>
          <a:p>
            <a:pPr>
              <a:buClr>
                <a:srgbClr val="FF0000"/>
              </a:buClr>
              <a:buFont typeface="Arial" pitchFamily="4" charset="0"/>
              <a:buChar char="•"/>
              <a:defRPr/>
            </a:pPr>
            <a:endParaRPr lang="en-US" sz="3100" b="1" dirty="0">
              <a:solidFill>
                <a:srgbClr val="CCFF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Clr>
                <a:srgbClr val="FF0000"/>
              </a:buClr>
              <a:defRPr/>
            </a:pPr>
            <a:endParaRPr lang="en-US" sz="3100" b="1" dirty="0">
              <a:solidFill>
                <a:srgbClr val="CCFF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ts val="1800"/>
              </a:spcBef>
              <a:buClr>
                <a:srgbClr val="FF0000"/>
              </a:buClr>
              <a:defRPr/>
            </a:pPr>
            <a:r>
              <a:rPr lang="en-US" sz="3100" b="1" dirty="0" smtClean="0">
                <a:solidFill>
                  <a:srgbClr val="CC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>
              <a:spcBef>
                <a:spcPts val="1800"/>
              </a:spcBef>
              <a:buClr>
                <a:srgbClr val="FF0000"/>
              </a:buClr>
              <a:buFont typeface="Arial" pitchFamily="4" charset="0"/>
              <a:buChar char="•"/>
              <a:defRPr/>
            </a:pPr>
            <a:r>
              <a:rPr lang="en-US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Local</a:t>
            </a:r>
            <a:r>
              <a:rPr lang="en-US" sz="3100" b="1" dirty="0" smtClean="0">
                <a:solidFill>
                  <a:srgbClr val="CC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100" b="1" dirty="0">
                <a:solidFill>
                  <a:srgbClr val="CC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Covariant </a:t>
            </a:r>
            <a:r>
              <a:rPr lang="en-US" sz="3100" b="1" dirty="0" smtClean="0">
                <a:solidFill>
                  <a:srgbClr val="CC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Form in Terms of New Scalar Field</a:t>
            </a:r>
          </a:p>
          <a:p>
            <a:pPr>
              <a:buClr>
                <a:srgbClr val="FF0000"/>
              </a:buClr>
              <a:defRPr/>
            </a:pPr>
            <a:endParaRPr lang="en-US" sz="3100" b="1" dirty="0" smtClean="0">
              <a:solidFill>
                <a:srgbClr val="CCFF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Clr>
                <a:srgbClr val="FF0000"/>
              </a:buClr>
              <a:defRPr/>
            </a:pPr>
            <a:r>
              <a:rPr lang="en-US" sz="3100" b="1" dirty="0">
                <a:solidFill>
                  <a:srgbClr val="CC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>
              <a:spcBef>
                <a:spcPts val="1200"/>
              </a:spcBef>
              <a:buClr>
                <a:srgbClr val="FF0000"/>
              </a:buClr>
              <a:buFont typeface="Arial" pitchFamily="4" charset="0"/>
              <a:buChar char="•"/>
              <a:defRPr/>
            </a:pPr>
            <a:r>
              <a:rPr lang="en-US" sz="3100" b="1" dirty="0">
                <a:solidFill>
                  <a:srgbClr val="CC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1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Dynamical Scalar </a:t>
            </a:r>
            <a:r>
              <a:rPr lang="en-US" sz="3100" b="1" dirty="0">
                <a:solidFill>
                  <a:srgbClr val="CC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Conformal </a:t>
            </a:r>
            <a:r>
              <a:rPr lang="en-US" sz="3100" b="1" dirty="0" smtClean="0">
                <a:solidFill>
                  <a:srgbClr val="CC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Sector: </a:t>
            </a:r>
            <a:r>
              <a:rPr lang="en-US" sz="31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‘</a:t>
            </a:r>
            <a:r>
              <a:rPr lang="en-US" sz="31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Conformalon</a:t>
            </a:r>
            <a:r>
              <a:rPr lang="en-US" sz="31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’</a:t>
            </a:r>
          </a:p>
          <a:p>
            <a:pPr>
              <a:buClr>
                <a:srgbClr val="FF0000"/>
              </a:buClr>
              <a:defRPr/>
            </a:pPr>
            <a:r>
              <a:rPr lang="en-US" sz="3100" b="1" dirty="0">
                <a:solidFill>
                  <a:srgbClr val="CC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</a:p>
          <a:p>
            <a:pPr>
              <a:buClr>
                <a:srgbClr val="FF0000"/>
              </a:buClr>
              <a:buFont typeface="Arial" pitchFamily="4" charset="0"/>
              <a:buChar char="•"/>
              <a:defRPr/>
            </a:pPr>
            <a:endParaRPr lang="en-US" sz="3100" b="1" dirty="0" smtClean="0">
              <a:solidFill>
                <a:srgbClr val="CCFF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Clr>
                <a:srgbClr val="FF0000"/>
              </a:buClr>
              <a:defRPr/>
            </a:pPr>
            <a:endParaRPr lang="en-US" sz="31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2057400"/>
            <a:ext cx="9601200" cy="838200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7800" y="3048000"/>
            <a:ext cx="7393940" cy="491836"/>
          </a:xfrm>
          <a:prstGeom prst="rect">
            <a:avLst/>
          </a:prstGeom>
          <a:ln w="1905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15" name="Picture 14" descr="latex-image-1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00" y="4495800"/>
            <a:ext cx="9296399" cy="838200"/>
          </a:xfrm>
          <a:prstGeom prst="rect">
            <a:avLst/>
          </a:prstGeom>
          <a:ln w="1905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16" name="Picture 15" descr="latex-image-1.pd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00" y="6248400"/>
            <a:ext cx="2209800" cy="725606"/>
          </a:xfrm>
          <a:prstGeom prst="rect">
            <a:avLst/>
          </a:prstGeom>
          <a:ln w="1905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17" name="Picture 16" descr="latex-image-1.pd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62400" y="5943600"/>
            <a:ext cx="5334000" cy="1628503"/>
          </a:xfrm>
          <a:prstGeom prst="rect">
            <a:avLst/>
          </a:prstGeom>
          <a:ln w="1905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Macrotrace">
  <a:themeElements>
    <a:clrScheme name="Macrotrace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Macrotrac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hlink"/>
            </a:solidFill>
            <a:effectLst/>
            <a:latin typeface="Garamon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hlink"/>
            </a:solidFill>
            <a:effectLst/>
            <a:latin typeface="Garamond" charset="0"/>
          </a:defRPr>
        </a:defPPr>
      </a:lstStyle>
    </a:lnDef>
  </a:objectDefaults>
  <a:extraClrSchemeLst>
    <a:extraClrScheme>
      <a:clrScheme name="Macrotrace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crotrace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crotrace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crotrace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crotrace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crotrace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crotrace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crotrace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crotrace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Macrotrace</Template>
  <TotalTime>11715</TotalTime>
  <Words>847</Words>
  <Application>Microsoft Macintosh PowerPoint</Application>
  <PresentationFormat>Custom</PresentationFormat>
  <Paragraphs>211</Paragraphs>
  <Slides>17</Slides>
  <Notes>17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Macrotrace</vt:lpstr>
      <vt:lpstr>Equation</vt:lpstr>
      <vt:lpstr>Scalar Gravitational Waves  A Consequence of the Quantum Trace Anomaly in Low Energy Gravity  </vt:lpstr>
      <vt:lpstr>Outline</vt:lpstr>
      <vt:lpstr>Effective Field Theory &amp;  Quantum Anomalies</vt:lpstr>
      <vt:lpstr>Quantum Trace Anomaly &amp; Massless Poles</vt:lpstr>
      <vt:lpstr>Massless Anomaly Pole</vt:lpstr>
      <vt:lpstr>Scalar Pole in Gravitational Scattering </vt:lpstr>
      <vt:lpstr>Constructing the EFT of Gravity</vt:lpstr>
      <vt:lpstr>PowerPoint Presentation</vt:lpstr>
      <vt:lpstr>Effective Action for the Trace Anomaly </vt:lpstr>
      <vt:lpstr>Stress Tensor of the Scalar Conformalon</vt:lpstr>
      <vt:lpstr>IR Relevant Term in the Action</vt:lpstr>
      <vt:lpstr>Scalar Gravitational Waves </vt:lpstr>
      <vt:lpstr>Localized Sources of  Scalar Gravitational Waves</vt:lpstr>
      <vt:lpstr>Astrophysical Sources of Scalar Gravitational Waves</vt:lpstr>
      <vt:lpstr>QCD Sources of Scalar Gravitational Waves</vt:lpstr>
      <vt:lpstr>Summary</vt:lpstr>
      <vt:lpstr>Exact Effective Action &amp;Wilson Effective Action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Macroscopic Effects of the Quantum Trace Anomaly</dc:title>
  <dc:creator>Emil</dc:creator>
  <cp:lastModifiedBy>Emil Mottola</cp:lastModifiedBy>
  <cp:revision>320</cp:revision>
  <cp:lastPrinted>2016-04-17T09:18:01Z</cp:lastPrinted>
  <dcterms:created xsi:type="dcterms:W3CDTF">2016-04-16T04:09:55Z</dcterms:created>
  <dcterms:modified xsi:type="dcterms:W3CDTF">2016-07-07T14:46:15Z</dcterms:modified>
</cp:coreProperties>
</file>