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7" r:id="rId1"/>
  </p:sldMasterIdLst>
  <p:sldIdLst>
    <p:sldId id="256" r:id="rId2"/>
    <p:sldId id="312" r:id="rId3"/>
    <p:sldId id="311" r:id="rId4"/>
    <p:sldId id="316" r:id="rId5"/>
    <p:sldId id="317" r:id="rId6"/>
    <p:sldId id="318" r:id="rId7"/>
    <p:sldId id="321" r:id="rId8"/>
    <p:sldId id="322" r:id="rId9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D9183"/>
    <a:srgbClr val="8A8E80"/>
    <a:srgbClr val="FFC000"/>
    <a:srgbClr val="898D7F"/>
    <a:srgbClr val="DDE5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4341" autoAdjust="0"/>
    <p:restoredTop sz="94660"/>
  </p:normalViewPr>
  <p:slideViewPr>
    <p:cSldViewPr>
      <p:cViewPr varScale="1">
        <p:scale>
          <a:sx n="88" d="100"/>
          <a:sy n="88" d="100"/>
        </p:scale>
        <p:origin x="91" y="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5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C3C1FF-D7DE-437E-A3FB-AA0917AB86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98812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B6BEEC-3593-4F38-963D-93CEA542FDE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343389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9342D3-28AB-4864-A6E1-DA7F7D3098E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52006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155D52-934A-4AFF-B8A7-BFB83ED2945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86951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CFC521-C660-48DB-9D5E-BA0ADC5789E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87443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286995-6AC6-4256-B32D-5F3244A1B5E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219500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771429-E2EC-44B9-98CC-E3F12584EB4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1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209577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0F5581-0D8D-4E34-84F2-492C40DA4BA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13102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8C737E-7C3D-4A2D-84DF-0CD50CFEC1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58376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D21AB9-8E8D-4A9B-A057-2B3A309AF3E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52051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FD7ECE-6527-4EB7-84BB-1C36B7AD869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236483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189C9A81-CCFA-4895-BFD3-838FE3163B9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4" r:id="rId1"/>
    <p:sldLayoutId id="2147483776" r:id="rId2"/>
    <p:sldLayoutId id="2147483785" r:id="rId3"/>
    <p:sldLayoutId id="2147483777" r:id="rId4"/>
    <p:sldLayoutId id="2147483786" r:id="rId5"/>
    <p:sldLayoutId id="2147483778" r:id="rId6"/>
    <p:sldLayoutId id="2147483779" r:id="rId7"/>
    <p:sldLayoutId id="2147483780" r:id="rId8"/>
    <p:sldLayoutId id="2147483781" r:id="rId9"/>
    <p:sldLayoutId id="2147483782" r:id="rId10"/>
    <p:sldLayoutId id="214748378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39900" y="3810000"/>
            <a:ext cx="6032500" cy="1003300"/>
          </a:xfrm>
        </p:spPr>
        <p:txBody>
          <a:bodyPr/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en-US" altLang="en-US" sz="2400" dirty="0"/>
              <a:t>Don Marolf </a:t>
            </a:r>
            <a:r>
              <a:rPr lang="en-US" altLang="en-US" sz="2400" dirty="0" smtClean="0"/>
              <a:t>7/10/16</a:t>
            </a:r>
            <a:endParaRPr lang="en-US" altLang="en-US" sz="2400" dirty="0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086600" cy="14478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dirty="0" smtClean="0">
                <a:effectLst/>
              </a:rPr>
              <a:t>Horizon Entropy and </a:t>
            </a:r>
            <a:br>
              <a:rPr lang="en-US" sz="3600" dirty="0" smtClean="0">
                <a:effectLst/>
              </a:rPr>
            </a:br>
            <a:r>
              <a:rPr lang="en-US" sz="3600" dirty="0" smtClean="0">
                <a:effectLst/>
              </a:rPr>
              <a:t>the Coarse-Grained </a:t>
            </a:r>
            <a:br>
              <a:rPr lang="en-US" sz="3600" dirty="0" smtClean="0">
                <a:effectLst/>
              </a:rPr>
            </a:br>
            <a:r>
              <a:rPr lang="en-US" sz="3600" dirty="0" smtClean="0">
                <a:effectLst/>
              </a:rPr>
              <a:t>Quantum Null Energy Condition</a:t>
            </a:r>
            <a:endParaRPr altLang="en-US" sz="3600" dirty="0">
              <a:solidFill>
                <a:srgbClr val="FFFF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90600" y="4953000"/>
            <a:ext cx="7239000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dirty="0" smtClean="0">
                <a:solidFill>
                  <a:schemeClr val="tx2"/>
                </a:solidFill>
                <a:latin typeface="+mn-lt"/>
              </a:rPr>
              <a:t>Based on arxiv:1606.04713 with</a:t>
            </a:r>
            <a:r>
              <a:rPr lang="en-US" dirty="0" smtClean="0">
                <a:solidFill>
                  <a:schemeClr val="tx2"/>
                </a:solidFill>
                <a:latin typeface="+mn-lt"/>
              </a:rPr>
              <a:t> </a:t>
            </a:r>
            <a:r>
              <a:rPr lang="en-US" dirty="0" err="1" smtClean="0">
                <a:solidFill>
                  <a:schemeClr val="tx2"/>
                </a:solidFill>
                <a:latin typeface="+mn-lt"/>
              </a:rPr>
              <a:t>Zicao</a:t>
            </a:r>
            <a:r>
              <a:rPr lang="en-US" dirty="0" smtClean="0">
                <a:solidFill>
                  <a:schemeClr val="tx2"/>
                </a:solidFill>
                <a:latin typeface="+mn-lt"/>
              </a:rPr>
              <a:t> Fu</a:t>
            </a:r>
            <a:endParaRPr lang="en-US" dirty="0">
              <a:solidFill>
                <a:schemeClr val="tx2"/>
              </a:solidFill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2192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u="sng" dirty="0" smtClean="0"/>
              <a:t>CHI </a:t>
            </a:r>
            <a:r>
              <a:rPr lang="en-US" sz="3600" u="sng" dirty="0" smtClean="0"/>
              <a:t>in </a:t>
            </a:r>
            <a:r>
              <a:rPr lang="en-US" sz="3600" u="sng" dirty="0" err="1" smtClean="0"/>
              <a:t>AdS</a:t>
            </a:r>
            <a:r>
              <a:rPr lang="en-US" sz="3600" u="sng" dirty="0" smtClean="0"/>
              <a:t>/CFT </a:t>
            </a:r>
            <a:br>
              <a:rPr lang="en-US" sz="3600" u="sng" dirty="0" smtClean="0"/>
            </a:br>
            <a:endParaRPr u="sng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609600"/>
            <a:ext cx="8305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C000"/>
                </a:solidFill>
                <a:latin typeface="+mn-lt"/>
              </a:rPr>
              <a:t>Despite the success of extremal surfaces (HRT), Hubeny </a:t>
            </a:r>
            <a:r>
              <a:rPr lang="en-US" dirty="0" smtClean="0">
                <a:solidFill>
                  <a:srgbClr val="FFC000"/>
                </a:solidFill>
                <a:latin typeface="+mn-lt"/>
              </a:rPr>
              <a:t>&amp; Rangamani </a:t>
            </a:r>
            <a:r>
              <a:rPr lang="en-US" dirty="0" smtClean="0">
                <a:solidFill>
                  <a:srgbClr val="FFC000"/>
                </a:solidFill>
                <a:latin typeface="+mn-lt"/>
              </a:rPr>
              <a:t>suggested that event horizons may be related to some entropy or information in a dual CFT. </a:t>
            </a:r>
            <a:br>
              <a:rPr lang="en-US" dirty="0" smtClean="0">
                <a:solidFill>
                  <a:srgbClr val="FFC000"/>
                </a:solidFill>
                <a:latin typeface="+mn-lt"/>
              </a:rPr>
            </a:br>
            <a:r>
              <a:rPr lang="en-US" dirty="0" smtClean="0">
                <a:solidFill>
                  <a:srgbClr val="FFC000"/>
                </a:solidFill>
                <a:latin typeface="+mn-lt"/>
              </a:rPr>
              <a:t> </a:t>
            </a:r>
            <a:br>
              <a:rPr lang="en-US" dirty="0" smtClean="0">
                <a:solidFill>
                  <a:srgbClr val="FFC000"/>
                </a:solidFill>
                <a:latin typeface="+mn-lt"/>
              </a:rPr>
            </a:br>
            <a:r>
              <a:rPr lang="en-US" dirty="0" smtClean="0">
                <a:solidFill>
                  <a:srgbClr val="FFC000"/>
                </a:solidFill>
                <a:latin typeface="+mn-lt"/>
              </a:rPr>
              <a:t>They defined </a:t>
            </a:r>
            <a:r>
              <a:rPr lang="en-US" dirty="0" smtClean="0">
                <a:solidFill>
                  <a:srgbClr val="FFC000"/>
                </a:solidFill>
                <a:latin typeface="+mn-lt"/>
              </a:rPr>
              <a:t>Causal Holographic Information (CHI) through Causal Diamonds</a:t>
            </a:r>
            <a:endParaRPr lang="en-US" dirty="0">
              <a:solidFill>
                <a:srgbClr val="FFC000"/>
              </a:solidFill>
              <a:latin typeface="+mn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410200" y="1828800"/>
            <a:ext cx="2667000" cy="3352800"/>
          </a:xfrm>
          <a:prstGeom prst="rect">
            <a:avLst/>
          </a:prstGeom>
          <a:solidFill>
            <a:schemeClr val="tx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5410200" y="1828800"/>
            <a:ext cx="0" cy="3352800"/>
          </a:xfrm>
          <a:prstGeom prst="line">
            <a:avLst/>
          </a:prstGeom>
          <a:ln w="381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Isosceles Triangle 6"/>
          <p:cNvSpPr>
            <a:spLocks noChangeAspect="1"/>
          </p:cNvSpPr>
          <p:nvPr/>
        </p:nvSpPr>
        <p:spPr>
          <a:xfrm rot="5400000">
            <a:off x="5148943" y="2775857"/>
            <a:ext cx="1436914" cy="914400"/>
          </a:xfrm>
          <a:prstGeom prst="triangle">
            <a:avLst/>
          </a:prstGeom>
          <a:solidFill>
            <a:schemeClr val="tx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638800" y="5257800"/>
            <a:ext cx="121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+mn-lt"/>
              </a:rPr>
              <a:t>Bulk</a:t>
            </a:r>
            <a:endParaRPr lang="en-US" sz="2400" dirty="0"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76800" y="2438400"/>
            <a:ext cx="152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latin typeface="+mn-lt"/>
              </a:rPr>
              <a:t>Bndy</a:t>
            </a:r>
            <a:endParaRPr lang="en-US" dirty="0">
              <a:latin typeface="+mn-lt"/>
            </a:endParaRPr>
          </a:p>
        </p:txBody>
      </p:sp>
      <p:sp>
        <p:nvSpPr>
          <p:cNvPr id="29" name="Oval 28"/>
          <p:cNvSpPr/>
          <p:nvPr/>
        </p:nvSpPr>
        <p:spPr>
          <a:xfrm>
            <a:off x="5348288" y="3799114"/>
            <a:ext cx="228600" cy="2286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38200" y="1828800"/>
            <a:ext cx="1905000" cy="3352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457200" y="5257800"/>
            <a:ext cx="3352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+mn-lt"/>
              </a:rPr>
              <a:t>Boundary = dual CFT</a:t>
            </a:r>
            <a:endParaRPr lang="en-US" sz="2400" dirty="0">
              <a:latin typeface="+mn-lt"/>
            </a:endParaRPr>
          </a:p>
        </p:txBody>
      </p:sp>
      <p:sp>
        <p:nvSpPr>
          <p:cNvPr id="14" name="Isosceles Triangle 13"/>
          <p:cNvSpPr/>
          <p:nvPr/>
        </p:nvSpPr>
        <p:spPr>
          <a:xfrm>
            <a:off x="1809750" y="2895600"/>
            <a:ext cx="933450" cy="609600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A</a:t>
            </a:r>
          </a:p>
        </p:txBody>
      </p:sp>
      <p:sp>
        <p:nvSpPr>
          <p:cNvPr id="33" name="Isosceles Triangle 32"/>
          <p:cNvSpPr/>
          <p:nvPr/>
        </p:nvSpPr>
        <p:spPr>
          <a:xfrm rot="10800000">
            <a:off x="1828801" y="3505200"/>
            <a:ext cx="933450" cy="609600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/>
          <p:cNvCxnSpPr>
            <a:endCxn id="11" idx="3"/>
          </p:cNvCxnSpPr>
          <p:nvPr/>
        </p:nvCxnSpPr>
        <p:spPr>
          <a:xfrm>
            <a:off x="1828800" y="3505200"/>
            <a:ext cx="914400" cy="0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Oval 31"/>
          <p:cNvSpPr/>
          <p:nvPr/>
        </p:nvSpPr>
        <p:spPr>
          <a:xfrm>
            <a:off x="5334000" y="3124200"/>
            <a:ext cx="228600" cy="228600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334000" y="2433340"/>
            <a:ext cx="228600" cy="2286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2133600" y="2829014"/>
            <a:ext cx="228600" cy="2286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2171700" y="3924300"/>
            <a:ext cx="228600" cy="2286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1595436" y="2547640"/>
            <a:ext cx="76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+mn-lt"/>
              </a:rPr>
              <a:t>p</a:t>
            </a:r>
            <a:r>
              <a:rPr lang="en-US" sz="2800" baseline="30000" dirty="0" smtClean="0">
                <a:solidFill>
                  <a:srgbClr val="FF0000"/>
                </a:solidFill>
                <a:latin typeface="+mn-lt"/>
              </a:rPr>
              <a:t>+</a:t>
            </a:r>
            <a:endParaRPr lang="en-US" sz="28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547811" y="3820180"/>
            <a:ext cx="76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70C0"/>
                </a:solidFill>
                <a:latin typeface="+mn-lt"/>
              </a:rPr>
              <a:t>p</a:t>
            </a:r>
            <a:r>
              <a:rPr lang="en-US" sz="2800" baseline="30000" dirty="0" smtClean="0">
                <a:solidFill>
                  <a:srgbClr val="0070C0"/>
                </a:solidFill>
                <a:latin typeface="+mn-lt"/>
              </a:rPr>
              <a:t>-</a:t>
            </a:r>
            <a:endParaRPr lang="en-US" sz="2800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638800" y="2026325"/>
            <a:ext cx="76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+mn-lt"/>
              </a:rPr>
              <a:t>p</a:t>
            </a:r>
            <a:r>
              <a:rPr lang="en-US" sz="2800" baseline="30000" dirty="0" smtClean="0">
                <a:solidFill>
                  <a:srgbClr val="FF0000"/>
                </a:solidFill>
                <a:latin typeface="+mn-lt"/>
              </a:rPr>
              <a:t>+</a:t>
            </a:r>
            <a:endParaRPr lang="en-US" sz="28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562600" y="3972580"/>
            <a:ext cx="76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70C0"/>
                </a:solidFill>
                <a:latin typeface="+mn-lt"/>
              </a:rPr>
              <a:t>p</a:t>
            </a:r>
            <a:r>
              <a:rPr lang="en-US" sz="2800" baseline="30000" dirty="0" smtClean="0">
                <a:solidFill>
                  <a:srgbClr val="0070C0"/>
                </a:solidFill>
                <a:latin typeface="+mn-lt"/>
              </a:rPr>
              <a:t>-</a:t>
            </a:r>
            <a:endParaRPr lang="en-US" sz="2800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553200" y="2886254"/>
            <a:ext cx="1371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4">
                    <a:lumMod val="75000"/>
                  </a:schemeClr>
                </a:solidFill>
                <a:latin typeface="+mn-lt"/>
              </a:rPr>
              <a:t>CHI Surface</a:t>
            </a:r>
            <a:endParaRPr lang="en-US" sz="2400" dirty="0">
              <a:solidFill>
                <a:schemeClr val="accent4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90600" y="5599093"/>
            <a:ext cx="71675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C000"/>
                </a:solidFill>
                <a:latin typeface="+mn-lt"/>
              </a:rPr>
              <a:t>S</a:t>
            </a:r>
            <a:r>
              <a:rPr lang="en-US" sz="3200" baseline="-25000" dirty="0" smtClean="0">
                <a:solidFill>
                  <a:srgbClr val="FFC000"/>
                </a:solidFill>
                <a:latin typeface="+mn-lt"/>
              </a:rPr>
              <a:t>CHI </a:t>
            </a:r>
            <a:r>
              <a:rPr lang="en-US" sz="3200" dirty="0" smtClean="0">
                <a:solidFill>
                  <a:srgbClr val="FFC000"/>
                </a:solidFill>
                <a:latin typeface="+mn-lt"/>
              </a:rPr>
              <a:t>= </a:t>
            </a:r>
            <a:r>
              <a:rPr lang="en-US" sz="3600" dirty="0" smtClean="0">
                <a:solidFill>
                  <a:srgbClr val="FFC000"/>
                </a:solidFill>
                <a:latin typeface="+mn-lt"/>
              </a:rPr>
              <a:t>A/4G</a:t>
            </a:r>
            <a:r>
              <a:rPr lang="en-US" sz="3600" baseline="-25000" dirty="0" smtClean="0">
                <a:solidFill>
                  <a:srgbClr val="FFC000"/>
                </a:solidFill>
                <a:latin typeface="+mn-lt"/>
              </a:rPr>
              <a:t>bulk </a:t>
            </a:r>
            <a:r>
              <a:rPr lang="en-US" sz="3600" dirty="0">
                <a:solidFill>
                  <a:srgbClr val="FFC000"/>
                </a:solidFill>
                <a:latin typeface="+mn-lt"/>
              </a:rPr>
              <a:t> </a:t>
            </a:r>
            <a:r>
              <a:rPr lang="en-US" sz="3600" dirty="0" smtClean="0">
                <a:solidFill>
                  <a:srgbClr val="FFC000"/>
                </a:solidFill>
                <a:latin typeface="+mn-lt"/>
              </a:rPr>
              <a:t> </a:t>
            </a:r>
            <a:br>
              <a:rPr lang="en-US" sz="3600" dirty="0" smtClean="0">
                <a:solidFill>
                  <a:srgbClr val="FFC000"/>
                </a:solidFill>
                <a:latin typeface="+mn-lt"/>
              </a:rPr>
            </a:br>
            <a:r>
              <a:rPr lang="en-US" sz="2000" dirty="0" smtClean="0">
                <a:solidFill>
                  <a:srgbClr val="FFFF00"/>
                </a:solidFill>
                <a:latin typeface="+mn-lt"/>
              </a:rPr>
              <a:t>Connects bulk horizon entropy with dual CFT</a:t>
            </a:r>
            <a:endParaRPr lang="en-US" sz="1400" baseline="-25000" dirty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5495731" y="3228392"/>
            <a:ext cx="821093" cy="168589"/>
          </a:xfrm>
          <a:custGeom>
            <a:avLst/>
            <a:gdLst>
              <a:gd name="connsiteX0" fmla="*/ 0 w 821093"/>
              <a:gd name="connsiteY0" fmla="*/ 46653 h 168589"/>
              <a:gd name="connsiteX1" fmla="*/ 345232 w 821093"/>
              <a:gd name="connsiteY1" fmla="*/ 167951 h 168589"/>
              <a:gd name="connsiteX2" fmla="*/ 821093 w 821093"/>
              <a:gd name="connsiteY2" fmla="*/ 0 h 168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21093" h="168589">
                <a:moveTo>
                  <a:pt x="0" y="46653"/>
                </a:moveTo>
                <a:cubicBezTo>
                  <a:pt x="104191" y="111189"/>
                  <a:pt x="208383" y="175726"/>
                  <a:pt x="345232" y="167951"/>
                </a:cubicBezTo>
                <a:cubicBezTo>
                  <a:pt x="482081" y="160176"/>
                  <a:pt x="651587" y="80088"/>
                  <a:pt x="821093" y="0"/>
                </a:cubicBezTo>
              </a:path>
            </a:pathLst>
          </a:custGeom>
          <a:noFill/>
          <a:ln>
            <a:solidFill>
              <a:schemeClr val="accent4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0" name="Straight Connector 29"/>
          <p:cNvCxnSpPr>
            <a:stCxn id="11" idx="1"/>
          </p:cNvCxnSpPr>
          <p:nvPr/>
        </p:nvCxnSpPr>
        <p:spPr>
          <a:xfrm>
            <a:off x="838200" y="3505200"/>
            <a:ext cx="990600" cy="0"/>
          </a:xfrm>
          <a:prstGeom prst="line">
            <a:avLst/>
          </a:prstGeom>
          <a:ln w="38100">
            <a:solidFill>
              <a:srgbClr val="FFFF0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985373" y="3055698"/>
            <a:ext cx="4830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 smtClean="0">
                <a:solidFill>
                  <a:srgbClr val="D092A7">
                    <a:lumMod val="75000"/>
                  </a:srgbClr>
                </a:solidFill>
                <a:latin typeface="Constantia"/>
              </a:rPr>
              <a:t>A</a:t>
            </a:r>
            <a:r>
              <a:rPr lang="en-US" sz="2400" baseline="30000" dirty="0" smtClean="0">
                <a:solidFill>
                  <a:srgbClr val="D092A7">
                    <a:lumMod val="75000"/>
                  </a:srgbClr>
                </a:solidFill>
                <a:latin typeface="Constantia"/>
              </a:rPr>
              <a:t>c</a:t>
            </a:r>
            <a:endParaRPr lang="en-US" sz="2400" baseline="30000" dirty="0">
              <a:solidFill>
                <a:srgbClr val="D092A7">
                  <a:lumMod val="75000"/>
                </a:srgbClr>
              </a:solidFill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3053370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81000"/>
            <a:ext cx="8229600" cy="1219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u="sng" dirty="0" smtClean="0"/>
              <a:t>Properties of CHI</a:t>
            </a:r>
            <a:endParaRPr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762000"/>
            <a:ext cx="8686800" cy="5093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000" dirty="0" smtClean="0">
                <a:solidFill>
                  <a:schemeClr val="tx2"/>
                </a:solidFill>
                <a:latin typeface="+mn-lt"/>
              </a:rPr>
              <a:t>S</a:t>
            </a:r>
            <a:r>
              <a:rPr lang="en-US" sz="2000" baseline="-25000" dirty="0" smtClean="0">
                <a:solidFill>
                  <a:schemeClr val="tx2"/>
                </a:solidFill>
                <a:latin typeface="+mn-lt"/>
              </a:rPr>
              <a:t>CHI</a:t>
            </a:r>
            <a:r>
              <a:rPr lang="en-US" sz="2000" dirty="0" smtClean="0">
                <a:solidFill>
                  <a:schemeClr val="tx2"/>
                </a:solidFill>
                <a:latin typeface="+mn-lt"/>
              </a:rPr>
              <a:t> </a:t>
            </a:r>
            <a:r>
              <a:rPr lang="en-US" sz="2000" u="sng" dirty="0" smtClean="0">
                <a:solidFill>
                  <a:schemeClr val="tx2"/>
                </a:solidFill>
                <a:latin typeface="+mn-lt"/>
              </a:rPr>
              <a:t>&gt;</a:t>
            </a:r>
            <a:r>
              <a:rPr lang="en-US" sz="2000" dirty="0" smtClean="0">
                <a:solidFill>
                  <a:schemeClr val="tx2"/>
                </a:solidFill>
                <a:latin typeface="+mn-lt"/>
              </a:rPr>
              <a:t> S</a:t>
            </a:r>
            <a:r>
              <a:rPr lang="en-US" sz="2000" baseline="-25000" dirty="0" smtClean="0">
                <a:solidFill>
                  <a:schemeClr val="tx2"/>
                </a:solidFill>
                <a:latin typeface="+mn-lt"/>
              </a:rPr>
              <a:t>HRT</a:t>
            </a:r>
            <a:r>
              <a:rPr lang="en-US" sz="2000" dirty="0" smtClean="0">
                <a:solidFill>
                  <a:schemeClr val="tx2"/>
                </a:solidFill>
                <a:latin typeface="+mn-lt"/>
              </a:rPr>
              <a:t>  w/ equality in equilibrium; i.e., w/bulk KVF  (HR, Wall)  </a:t>
            </a:r>
            <a:br>
              <a:rPr lang="en-US" sz="2000" dirty="0" smtClean="0">
                <a:solidFill>
                  <a:schemeClr val="tx2"/>
                </a:solidFill>
                <a:latin typeface="+mn-lt"/>
              </a:rPr>
            </a:br>
            <a:r>
              <a:rPr lang="en-US" sz="2000" dirty="0" smtClean="0">
                <a:solidFill>
                  <a:schemeClr val="tx2"/>
                </a:solidFill>
                <a:latin typeface="+mn-lt"/>
              </a:rPr>
              <a:t>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>
                <a:solidFill>
                  <a:srgbClr val="FFC000"/>
                </a:solidFill>
                <a:latin typeface="+mn-lt"/>
              </a:rPr>
              <a:t>S</a:t>
            </a:r>
            <a:r>
              <a:rPr lang="en-US" sz="2000" baseline="-25000" dirty="0" smtClean="0">
                <a:solidFill>
                  <a:srgbClr val="FFC000"/>
                </a:solidFill>
                <a:latin typeface="+mn-lt"/>
              </a:rPr>
              <a:t>CHI  </a:t>
            </a:r>
            <a:r>
              <a:rPr lang="en-US" sz="2000" dirty="0" smtClean="0">
                <a:solidFill>
                  <a:srgbClr val="FFC000"/>
                </a:solidFill>
                <a:latin typeface="+mn-lt"/>
              </a:rPr>
              <a:t>can have non-local divergences,</a:t>
            </a:r>
            <a:br>
              <a:rPr lang="en-US" sz="2000" dirty="0" smtClean="0">
                <a:solidFill>
                  <a:srgbClr val="FFC000"/>
                </a:solidFill>
                <a:latin typeface="+mn-lt"/>
              </a:rPr>
            </a:br>
            <a:r>
              <a:rPr lang="en-US" sz="2000" dirty="0" smtClean="0">
                <a:solidFill>
                  <a:srgbClr val="FFC000"/>
                </a:solidFill>
                <a:latin typeface="+mn-lt"/>
              </a:rPr>
              <a:t> so generally S</a:t>
            </a:r>
            <a:r>
              <a:rPr lang="en-US" sz="2000" baseline="-25000" dirty="0" smtClean="0">
                <a:solidFill>
                  <a:srgbClr val="FFC000"/>
                </a:solidFill>
                <a:latin typeface="+mn-lt"/>
              </a:rPr>
              <a:t>CHI</a:t>
            </a:r>
            <a:r>
              <a:rPr lang="en-US" sz="2000" dirty="0" smtClean="0">
                <a:solidFill>
                  <a:srgbClr val="FFC000"/>
                </a:solidFill>
                <a:latin typeface="+mn-lt"/>
              </a:rPr>
              <a:t> –S</a:t>
            </a:r>
            <a:r>
              <a:rPr lang="en-US" sz="2000" baseline="-25000" dirty="0" smtClean="0">
                <a:solidFill>
                  <a:srgbClr val="FFC000"/>
                </a:solidFill>
                <a:latin typeface="+mn-lt"/>
              </a:rPr>
              <a:t>HRT</a:t>
            </a:r>
            <a:r>
              <a:rPr lang="en-US" sz="2000" dirty="0" smtClean="0">
                <a:solidFill>
                  <a:srgbClr val="FFC000"/>
                </a:solidFill>
                <a:latin typeface="+mn-lt"/>
              </a:rPr>
              <a:t> = + ∞ (Freivogel &amp; </a:t>
            </a:r>
            <a:r>
              <a:rPr lang="en-US" sz="2000" dirty="0" err="1" smtClean="0">
                <a:solidFill>
                  <a:srgbClr val="FFC000"/>
                </a:solidFill>
                <a:latin typeface="+mn-lt"/>
              </a:rPr>
              <a:t>Mosk</a:t>
            </a:r>
            <a:r>
              <a:rPr lang="en-US" sz="2000" dirty="0" smtClean="0">
                <a:solidFill>
                  <a:srgbClr val="FFC000"/>
                </a:solidFill>
                <a:latin typeface="+mn-lt"/>
              </a:rPr>
              <a:t>).</a:t>
            </a:r>
            <a:br>
              <a:rPr lang="en-US" sz="2000" dirty="0" smtClean="0">
                <a:solidFill>
                  <a:srgbClr val="FFC000"/>
                </a:solidFill>
                <a:latin typeface="+mn-lt"/>
              </a:rPr>
            </a:br>
            <a:endParaRPr lang="en-US" sz="2000" dirty="0" smtClean="0">
              <a:solidFill>
                <a:srgbClr val="FFC000"/>
              </a:solidFill>
              <a:latin typeface="+mn-lt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rgbClr val="FEFAC9"/>
                </a:solidFill>
                <a:latin typeface="Constantia"/>
              </a:rPr>
              <a:t>But S</a:t>
            </a:r>
            <a:r>
              <a:rPr lang="en-US" sz="2000" baseline="-25000" dirty="0">
                <a:solidFill>
                  <a:srgbClr val="FEFAC9"/>
                </a:solidFill>
                <a:latin typeface="Constantia"/>
              </a:rPr>
              <a:t>CHI </a:t>
            </a:r>
            <a:r>
              <a:rPr lang="en-US" sz="2000" dirty="0">
                <a:solidFill>
                  <a:srgbClr val="FEFAC9"/>
                </a:solidFill>
                <a:latin typeface="Constantia"/>
              </a:rPr>
              <a:t>– S</a:t>
            </a:r>
            <a:r>
              <a:rPr lang="en-US" sz="2000" baseline="-25000" dirty="0">
                <a:solidFill>
                  <a:srgbClr val="FEFAC9"/>
                </a:solidFill>
                <a:latin typeface="Constantia"/>
              </a:rPr>
              <a:t>HRT </a:t>
            </a:r>
            <a:r>
              <a:rPr lang="en-US" sz="2000" dirty="0">
                <a:solidFill>
                  <a:srgbClr val="FEFAC9"/>
                </a:solidFill>
                <a:latin typeface="Constantia"/>
              </a:rPr>
              <a:t> finite outside </a:t>
            </a:r>
            <a:r>
              <a:rPr lang="en-US" sz="2000" dirty="0" err="1">
                <a:solidFill>
                  <a:srgbClr val="FEFAC9"/>
                </a:solidFill>
                <a:latin typeface="Constantia"/>
              </a:rPr>
              <a:t>bndy</a:t>
            </a:r>
            <a:r>
              <a:rPr lang="en-US" sz="2000" dirty="0">
                <a:solidFill>
                  <a:srgbClr val="FEFAC9"/>
                </a:solidFill>
                <a:latin typeface="Constantia"/>
              </a:rPr>
              <a:t> Killing horizons (Bunting, Fu, &amp; DM</a:t>
            </a:r>
            <a:r>
              <a:rPr lang="en-US" sz="2000" dirty="0" smtClean="0">
                <a:solidFill>
                  <a:srgbClr val="FEFAC9"/>
                </a:solidFill>
                <a:latin typeface="Constantia"/>
              </a:rPr>
              <a:t>)</a:t>
            </a:r>
            <a:br>
              <a:rPr lang="en-US" sz="2000" dirty="0" smtClean="0">
                <a:solidFill>
                  <a:srgbClr val="FEFAC9"/>
                </a:solidFill>
                <a:latin typeface="Constantia"/>
              </a:rPr>
            </a:br>
            <a:r>
              <a:rPr lang="en-US" sz="500" dirty="0">
                <a:solidFill>
                  <a:srgbClr val="FEFAC9"/>
                </a:solidFill>
                <a:latin typeface="Constantia"/>
              </a:rPr>
              <a:t/>
            </a:r>
            <a:br>
              <a:rPr lang="en-US" sz="500" dirty="0">
                <a:solidFill>
                  <a:srgbClr val="FEFAC9"/>
                </a:solidFill>
                <a:latin typeface="Constantia"/>
              </a:rPr>
            </a:br>
            <a:r>
              <a:rPr lang="en-US" sz="2000" dirty="0" smtClean="0">
                <a:solidFill>
                  <a:srgbClr val="FEFAC9"/>
                </a:solidFill>
                <a:latin typeface="Constantia"/>
              </a:rPr>
              <a:t>					Interesting time-dependent </a:t>
            </a:r>
            <a:br>
              <a:rPr lang="en-US" sz="2000" dirty="0" smtClean="0">
                <a:solidFill>
                  <a:srgbClr val="FEFAC9"/>
                </a:solidFill>
                <a:latin typeface="Constantia"/>
              </a:rPr>
            </a:br>
            <a:r>
              <a:rPr lang="en-US" sz="2000" dirty="0" smtClean="0">
                <a:solidFill>
                  <a:srgbClr val="FEFAC9"/>
                </a:solidFill>
                <a:latin typeface="Constantia"/>
              </a:rPr>
              <a:t>					quantity in this context? </a:t>
            </a:r>
            <a:br>
              <a:rPr lang="en-US" sz="2000" dirty="0" smtClean="0">
                <a:solidFill>
                  <a:srgbClr val="FEFAC9"/>
                </a:solidFill>
                <a:latin typeface="Constantia"/>
              </a:rPr>
            </a:br>
            <a:r>
              <a:rPr lang="en-US" sz="2000" dirty="0" smtClean="0">
                <a:solidFill>
                  <a:srgbClr val="FEFAC9"/>
                </a:solidFill>
                <a:latin typeface="Constantia"/>
              </a:rPr>
              <a:t>					</a:t>
            </a:r>
            <a:r>
              <a:rPr lang="en-US" sz="2000" dirty="0" smtClean="0">
                <a:solidFill>
                  <a:srgbClr val="FFC000"/>
                </a:solidFill>
                <a:latin typeface="Constantia"/>
              </a:rPr>
              <a:t>Satisfies perturbative GSL!</a:t>
            </a:r>
            <a:r>
              <a:rPr lang="en-US" sz="2000" dirty="0" smtClean="0">
                <a:solidFill>
                  <a:srgbClr val="FEFAC9"/>
                </a:solidFill>
                <a:latin typeface="Constantia"/>
              </a:rPr>
              <a:t/>
            </a:r>
            <a:br>
              <a:rPr lang="en-US" sz="2000" dirty="0" smtClean="0">
                <a:solidFill>
                  <a:srgbClr val="FEFAC9"/>
                </a:solidFill>
                <a:latin typeface="Constantia"/>
              </a:rPr>
            </a:br>
            <a:endParaRPr lang="en-US" sz="2000" dirty="0" smtClean="0">
              <a:solidFill>
                <a:srgbClr val="FEFAC9"/>
              </a:solidFill>
              <a:latin typeface="Constantia"/>
            </a:endParaRPr>
          </a:p>
          <a:p>
            <a:endParaRPr lang="en-US" sz="2000" dirty="0" smtClean="0">
              <a:solidFill>
                <a:srgbClr val="FEFAC9"/>
              </a:solidFill>
              <a:latin typeface="Constantia"/>
            </a:endParaRPr>
          </a:p>
          <a:p>
            <a:endParaRPr lang="en-US" sz="2000" dirty="0" smtClean="0">
              <a:solidFill>
                <a:srgbClr val="FEFAC9"/>
              </a:solidFill>
              <a:latin typeface="Constantia"/>
            </a:endParaRPr>
          </a:p>
          <a:p>
            <a:r>
              <a:rPr lang="en-US" sz="2000" dirty="0" smtClean="0">
                <a:solidFill>
                  <a:srgbClr val="FEFAC9"/>
                </a:solidFill>
                <a:latin typeface="Constantia"/>
              </a:rPr>
              <a:t>4. </a:t>
            </a:r>
            <a:r>
              <a:rPr lang="en-US" sz="2000" dirty="0" smtClean="0">
                <a:solidFill>
                  <a:srgbClr val="FFC000"/>
                </a:solidFill>
                <a:latin typeface="+mn-lt"/>
              </a:rPr>
              <a:t>S</a:t>
            </a:r>
            <a:r>
              <a:rPr lang="en-US" sz="2000" baseline="-25000" dirty="0" smtClean="0">
                <a:solidFill>
                  <a:srgbClr val="FFC000"/>
                </a:solidFill>
                <a:latin typeface="+mn-lt"/>
              </a:rPr>
              <a:t>CHI</a:t>
            </a:r>
            <a:r>
              <a:rPr lang="en-US" sz="2000" dirty="0" smtClean="0">
                <a:solidFill>
                  <a:srgbClr val="FFC000"/>
                </a:solidFill>
                <a:latin typeface="+mn-lt"/>
              </a:rPr>
              <a:t> (A</a:t>
            </a:r>
            <a:r>
              <a:rPr lang="en-US" sz="2000" dirty="0" smtClean="0">
                <a:solidFill>
                  <a:srgbClr val="FFC000"/>
                </a:solidFill>
                <a:latin typeface="+mn-lt"/>
                <a:sym typeface="Symbol" panose="05050102010706020507" pitchFamily="18" charset="2"/>
              </a:rPr>
              <a:t></a:t>
            </a:r>
            <a:r>
              <a:rPr lang="en-US" sz="2000" dirty="0" smtClean="0">
                <a:solidFill>
                  <a:srgbClr val="FFC000"/>
                </a:solidFill>
                <a:latin typeface="+mn-lt"/>
              </a:rPr>
              <a:t>B) = </a:t>
            </a:r>
            <a:r>
              <a:rPr lang="en-US" sz="2000" dirty="0">
                <a:solidFill>
                  <a:srgbClr val="FFC000"/>
                </a:solidFill>
                <a:latin typeface="Constantia"/>
              </a:rPr>
              <a:t>S</a:t>
            </a:r>
            <a:r>
              <a:rPr lang="en-US" sz="2000" baseline="-25000" dirty="0">
                <a:solidFill>
                  <a:srgbClr val="FFC000"/>
                </a:solidFill>
                <a:latin typeface="Constantia"/>
              </a:rPr>
              <a:t>CHI</a:t>
            </a:r>
            <a:r>
              <a:rPr lang="en-US" sz="2000" dirty="0">
                <a:solidFill>
                  <a:srgbClr val="FFC000"/>
                </a:solidFill>
                <a:latin typeface="Constantia"/>
              </a:rPr>
              <a:t> </a:t>
            </a:r>
            <a:r>
              <a:rPr lang="en-US" sz="2000" dirty="0" smtClean="0">
                <a:solidFill>
                  <a:srgbClr val="FFC000"/>
                </a:solidFill>
                <a:latin typeface="Constantia"/>
              </a:rPr>
              <a:t>(A) + </a:t>
            </a:r>
            <a:r>
              <a:rPr lang="en-US" sz="2000" dirty="0">
                <a:solidFill>
                  <a:srgbClr val="FFC000"/>
                </a:solidFill>
                <a:latin typeface="Constantia"/>
              </a:rPr>
              <a:t>S</a:t>
            </a:r>
            <a:r>
              <a:rPr lang="en-US" sz="2000" baseline="-25000" dirty="0">
                <a:solidFill>
                  <a:srgbClr val="FFC000"/>
                </a:solidFill>
                <a:latin typeface="Constantia"/>
              </a:rPr>
              <a:t>CHI</a:t>
            </a:r>
            <a:r>
              <a:rPr lang="en-US" sz="2000" dirty="0">
                <a:solidFill>
                  <a:srgbClr val="FFC000"/>
                </a:solidFill>
                <a:latin typeface="Constantia"/>
              </a:rPr>
              <a:t> </a:t>
            </a:r>
            <a:r>
              <a:rPr lang="en-US" sz="2000" dirty="0" smtClean="0">
                <a:solidFill>
                  <a:srgbClr val="FFC000"/>
                </a:solidFill>
                <a:latin typeface="Constantia"/>
              </a:rPr>
              <a:t>(B) ; i.e., I</a:t>
            </a:r>
            <a:r>
              <a:rPr lang="en-US" sz="2000" baseline="-25000" dirty="0" smtClean="0">
                <a:solidFill>
                  <a:srgbClr val="FFC000"/>
                </a:solidFill>
                <a:latin typeface="Constantia"/>
              </a:rPr>
              <a:t>CHI</a:t>
            </a:r>
            <a:r>
              <a:rPr lang="en-US" sz="2000" dirty="0" smtClean="0">
                <a:solidFill>
                  <a:srgbClr val="FFC000"/>
                </a:solidFill>
                <a:latin typeface="Constantia"/>
              </a:rPr>
              <a:t>(A:B) = </a:t>
            </a:r>
            <a:r>
              <a:rPr lang="en-US" sz="2000" dirty="0" smtClean="0">
                <a:solidFill>
                  <a:srgbClr val="FFC000"/>
                </a:solidFill>
                <a:latin typeface="Symbol" panose="05050102010706020507" pitchFamily="18" charset="2"/>
              </a:rPr>
              <a:t>0 </a:t>
            </a:r>
            <a:r>
              <a:rPr lang="en-US" sz="2000" dirty="0" smtClean="0">
                <a:solidFill>
                  <a:srgbClr val="FFC000"/>
                </a:solidFill>
                <a:latin typeface="+mn-lt"/>
              </a:rPr>
              <a:t>when causally separated</a:t>
            </a:r>
            <a:endParaRPr lang="en-US" sz="2000" dirty="0">
              <a:solidFill>
                <a:srgbClr val="FFC000"/>
              </a:solidFill>
              <a:latin typeface="Constantia"/>
            </a:endParaRPr>
          </a:p>
          <a:p>
            <a:pPr marL="457200" indent="-457200">
              <a:buFont typeface="+mj-lt"/>
              <a:buAutoNum type="arabicPeriod"/>
            </a:pPr>
            <a:endParaRPr lang="en-US" sz="2000" dirty="0" smtClean="0">
              <a:solidFill>
                <a:srgbClr val="FEFAC9"/>
              </a:solidFill>
              <a:latin typeface="Constantia"/>
            </a:endParaRPr>
          </a:p>
          <a:p>
            <a:pPr marL="457200" indent="-457200">
              <a:buFont typeface="+mj-lt"/>
              <a:buAutoNum type="arabicPeriod"/>
            </a:pPr>
            <a:endParaRPr lang="en-US" sz="2000" dirty="0" smtClean="0">
              <a:solidFill>
                <a:schemeClr val="tx2"/>
              </a:solidFill>
              <a:latin typeface="+mn-lt"/>
            </a:endParaRPr>
          </a:p>
          <a:p>
            <a:pPr marL="457200" indent="-457200">
              <a:buFont typeface="+mj-lt"/>
              <a:buAutoNum type="arabicPeriod"/>
            </a:pPr>
            <a:endParaRPr lang="en-US" sz="2000" dirty="0" smtClean="0">
              <a:solidFill>
                <a:schemeClr val="tx2"/>
              </a:solidFill>
              <a:latin typeface="+mn-lt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286000" y="5221141"/>
            <a:ext cx="2971800" cy="1713059"/>
            <a:chOff x="6705596" y="4476690"/>
            <a:chExt cx="3352804" cy="2386111"/>
          </a:xfrm>
        </p:grpSpPr>
        <p:sp>
          <p:nvSpPr>
            <p:cNvPr id="5" name="Rectangle 4"/>
            <p:cNvSpPr/>
            <p:nvPr/>
          </p:nvSpPr>
          <p:spPr>
            <a:xfrm>
              <a:off x="6705596" y="4476690"/>
              <a:ext cx="2285999" cy="1752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6705600" y="6305490"/>
              <a:ext cx="3352800" cy="5573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2000" dirty="0">
                <a:latin typeface="+mn-lt"/>
              </a:endParaRPr>
            </a:p>
          </p:txBody>
        </p:sp>
        <p:sp>
          <p:nvSpPr>
            <p:cNvPr id="7" name="Isosceles Triangle 6"/>
            <p:cNvSpPr/>
            <p:nvPr/>
          </p:nvSpPr>
          <p:spPr>
            <a:xfrm>
              <a:off x="8058150" y="4848255"/>
              <a:ext cx="933450" cy="609600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Isosceles Triangle 7"/>
            <p:cNvSpPr/>
            <p:nvPr/>
          </p:nvSpPr>
          <p:spPr>
            <a:xfrm rot="10800000">
              <a:off x="8077201" y="5467290"/>
              <a:ext cx="933450" cy="609600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" name="Straight Connector 8"/>
            <p:cNvCxnSpPr>
              <a:endCxn id="8" idx="2"/>
            </p:cNvCxnSpPr>
            <p:nvPr/>
          </p:nvCxnSpPr>
          <p:spPr>
            <a:xfrm>
              <a:off x="8077200" y="5467290"/>
              <a:ext cx="933451" cy="0"/>
            </a:xfrm>
            <a:prstGeom prst="line">
              <a:avLst/>
            </a:prstGeom>
            <a:ln w="38100">
              <a:solidFill>
                <a:schemeClr val="accent4">
                  <a:lumMod val="75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Isosceles Triangle 9"/>
            <p:cNvSpPr/>
            <p:nvPr/>
          </p:nvSpPr>
          <p:spPr>
            <a:xfrm>
              <a:off x="6858000" y="4705290"/>
              <a:ext cx="933450" cy="609600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Isosceles Triangle 10"/>
            <p:cNvSpPr/>
            <p:nvPr/>
          </p:nvSpPr>
          <p:spPr>
            <a:xfrm rot="10800000">
              <a:off x="6877051" y="5314890"/>
              <a:ext cx="933450" cy="609600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6877050" y="5314890"/>
              <a:ext cx="914400" cy="0"/>
            </a:xfrm>
            <a:prstGeom prst="line">
              <a:avLst/>
            </a:prstGeom>
            <a:ln w="38100">
              <a:solidFill>
                <a:schemeClr val="accent4">
                  <a:lumMod val="75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8382000" y="5086290"/>
              <a:ext cx="152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accent4">
                      <a:lumMod val="75000"/>
                    </a:schemeClr>
                  </a:solidFill>
                  <a:latin typeface="+mn-lt"/>
                </a:rPr>
                <a:t>A</a:t>
              </a:r>
              <a:endParaRPr lang="en-US" dirty="0">
                <a:solidFill>
                  <a:schemeClr val="accent4">
                    <a:lumMod val="75000"/>
                  </a:schemeClr>
                </a:solidFill>
                <a:latin typeface="+mn-lt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239000" y="4933890"/>
              <a:ext cx="152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accent4">
                      <a:lumMod val="75000"/>
                    </a:schemeClr>
                  </a:solidFill>
                  <a:latin typeface="+mn-lt"/>
                </a:rPr>
                <a:t>B</a:t>
              </a:r>
              <a:endParaRPr lang="en-US" dirty="0">
                <a:solidFill>
                  <a:schemeClr val="accent4">
                    <a:lumMod val="75000"/>
                  </a:schemeClr>
                </a:solidFill>
                <a:latin typeface="+mn-lt"/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0" y="3102114"/>
            <a:ext cx="3352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+mn-lt"/>
              </a:rPr>
              <a:t>Boundary </a:t>
            </a:r>
            <a:br>
              <a:rPr lang="en-US" sz="2000" dirty="0" smtClean="0">
                <a:latin typeface="+mn-lt"/>
              </a:rPr>
            </a:br>
            <a:r>
              <a:rPr lang="en-US" sz="2000" dirty="0" smtClean="0">
                <a:latin typeface="+mn-lt"/>
              </a:rPr>
              <a:t>= dual CFT</a:t>
            </a:r>
            <a:endParaRPr lang="en-US" sz="2000" dirty="0">
              <a:latin typeface="+mn-lt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2362200" y="2800290"/>
            <a:ext cx="1371600" cy="1466910"/>
            <a:chOff x="1066800" y="2057400"/>
            <a:chExt cx="2444496" cy="2209800"/>
          </a:xfrm>
        </p:grpSpPr>
        <p:sp>
          <p:nvSpPr>
            <p:cNvPr id="18" name="Rectangle 17"/>
            <p:cNvSpPr/>
            <p:nvPr/>
          </p:nvSpPr>
          <p:spPr>
            <a:xfrm>
              <a:off x="1066800" y="2057400"/>
              <a:ext cx="2438400" cy="22098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Isosceles Triangle 18"/>
            <p:cNvSpPr/>
            <p:nvPr/>
          </p:nvSpPr>
          <p:spPr>
            <a:xfrm rot="16200000">
              <a:off x="1790702" y="2552701"/>
              <a:ext cx="2209798" cy="1219198"/>
            </a:xfrm>
            <a:prstGeom prst="triangle">
              <a:avLst>
                <a:gd name="adj" fmla="val 50422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0" name="Straight Connector 19"/>
            <p:cNvCxnSpPr/>
            <p:nvPr/>
          </p:nvCxnSpPr>
          <p:spPr>
            <a:xfrm flipH="1">
              <a:off x="1066800" y="2057400"/>
              <a:ext cx="2438400" cy="2209799"/>
            </a:xfrm>
            <a:prstGeom prst="line">
              <a:avLst/>
            </a:prstGeom>
            <a:ln w="38100">
              <a:solidFill>
                <a:srgbClr val="FF0000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 flipV="1">
              <a:off x="1066800" y="2057400"/>
              <a:ext cx="2438400" cy="2209800"/>
            </a:xfrm>
            <a:prstGeom prst="line">
              <a:avLst/>
            </a:prstGeom>
            <a:ln w="38100">
              <a:solidFill>
                <a:srgbClr val="0070C0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>
              <a:stCxn id="19" idx="0"/>
              <a:endCxn id="19" idx="3"/>
            </p:cNvCxnSpPr>
            <p:nvPr/>
          </p:nvCxnSpPr>
          <p:spPr>
            <a:xfrm>
              <a:off x="2286002" y="3152975"/>
              <a:ext cx="1219198" cy="0"/>
            </a:xfrm>
            <a:prstGeom prst="line">
              <a:avLst/>
            </a:prstGeom>
            <a:ln w="38100">
              <a:solidFill>
                <a:schemeClr val="accent4">
                  <a:lumMod val="75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2770632" y="2752524"/>
              <a:ext cx="740664" cy="66876"/>
            </a:xfrm>
            <a:prstGeom prst="line">
              <a:avLst/>
            </a:prstGeom>
            <a:ln w="38100">
              <a:solidFill>
                <a:schemeClr val="accent4">
                  <a:lumMod val="75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2971800" y="320040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accent4">
                      <a:lumMod val="75000"/>
                    </a:schemeClr>
                  </a:solidFill>
                  <a:latin typeface="+mn-lt"/>
                </a:rPr>
                <a:t>A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103880" y="2290807"/>
              <a:ext cx="3047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accent4">
                      <a:lumMod val="75000"/>
                    </a:schemeClr>
                  </a:solidFill>
                  <a:latin typeface="+mn-lt"/>
                </a:rPr>
                <a:t>B</a:t>
              </a:r>
              <a:endParaRPr lang="en-US" dirty="0">
                <a:solidFill>
                  <a:schemeClr val="accent4">
                    <a:lumMod val="75000"/>
                  </a:schemeClr>
                </a:solidFill>
                <a:latin typeface="+mn-lt"/>
              </a:endParaRP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4633474" y="5111598"/>
            <a:ext cx="41892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+mn-lt"/>
              </a:rPr>
              <a:t>S</a:t>
            </a:r>
            <a:r>
              <a:rPr lang="en-US" baseline="-25000" dirty="0" smtClean="0">
                <a:latin typeface="+mn-lt"/>
              </a:rPr>
              <a:t>CHI</a:t>
            </a:r>
            <a:r>
              <a:rPr lang="en-US" dirty="0" smtClean="0">
                <a:latin typeface="+mn-lt"/>
              </a:rPr>
              <a:t> acts like a coarse-grained entropy!</a:t>
            </a:r>
          </a:p>
          <a:p>
            <a:pPr algn="ctr"/>
            <a:r>
              <a:rPr lang="en-US" dirty="0" smtClean="0">
                <a:latin typeface="+mn-lt"/>
              </a:rPr>
              <a:t>(E.g. Kelly-Wall one-point entropy)</a:t>
            </a:r>
            <a:br>
              <a:rPr lang="en-US" dirty="0" smtClean="0">
                <a:latin typeface="+mn-lt"/>
              </a:rPr>
            </a:br>
            <a:r>
              <a:rPr lang="en-US" dirty="0" smtClean="0">
                <a:solidFill>
                  <a:srgbClr val="FFFF00"/>
                </a:solidFill>
                <a:latin typeface="+mn-lt"/>
              </a:rPr>
              <a:t/>
            </a:r>
            <a:br>
              <a:rPr lang="en-US" dirty="0" smtClean="0">
                <a:solidFill>
                  <a:srgbClr val="FFFF00"/>
                </a:solidFill>
                <a:latin typeface="+mn-lt"/>
              </a:rPr>
            </a:br>
            <a:r>
              <a:rPr lang="en-US" dirty="0" smtClean="0">
                <a:solidFill>
                  <a:srgbClr val="FFFF00"/>
                </a:solidFill>
                <a:latin typeface="+mn-lt"/>
              </a:rPr>
              <a:t>What other interesting properties might it satisfy?</a:t>
            </a:r>
            <a:endParaRPr lang="en-US" dirty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915426" y="3756392"/>
            <a:ext cx="4572000" cy="81560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srgbClr val="FEFAC9"/>
                </a:solidFill>
                <a:latin typeface="Constantia"/>
              </a:rPr>
              <a:t>Notes: </a:t>
            </a:r>
            <a:r>
              <a:rPr lang="en-US" dirty="0" err="1">
                <a:solidFill>
                  <a:srgbClr val="FEFAC9"/>
                </a:solidFill>
                <a:latin typeface="Constantia"/>
              </a:rPr>
              <a:t>i</a:t>
            </a:r>
            <a:r>
              <a:rPr lang="en-US" dirty="0">
                <a:solidFill>
                  <a:srgbClr val="FEFAC9"/>
                </a:solidFill>
                <a:latin typeface="Constantia"/>
              </a:rPr>
              <a:t>) Conformal horizons OK for </a:t>
            </a:r>
            <a:r>
              <a:rPr lang="en-US" dirty="0" smtClean="0">
                <a:solidFill>
                  <a:srgbClr val="FEFAC9"/>
                </a:solidFill>
                <a:latin typeface="Constantia"/>
              </a:rPr>
              <a:t>CFT. </a:t>
            </a:r>
            <a:br>
              <a:rPr lang="en-US" dirty="0" smtClean="0">
                <a:solidFill>
                  <a:srgbClr val="FEFAC9"/>
                </a:solidFill>
                <a:latin typeface="Constantia"/>
              </a:rPr>
            </a:br>
            <a:r>
              <a:rPr lang="en-US" dirty="0" smtClean="0">
                <a:solidFill>
                  <a:srgbClr val="FEFAC9"/>
                </a:solidFill>
                <a:latin typeface="Constantia"/>
              </a:rPr>
              <a:t>           ii</a:t>
            </a:r>
            <a:r>
              <a:rPr lang="en-US" dirty="0">
                <a:solidFill>
                  <a:srgbClr val="FEFAC9"/>
                </a:solidFill>
                <a:latin typeface="Constantia"/>
              </a:rPr>
              <a:t>) Time-independent for whole QFT.</a:t>
            </a:r>
          </a:p>
          <a:p>
            <a:endParaRPr lang="en-US" sz="11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7892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90600"/>
                <a:ext cx="8229600" cy="5105400"/>
              </a:xfrm>
            </p:spPr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trlPr>
                            <a:rPr lang="en-US" sz="2400" i="1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400" i="1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en-US" sz="2400" i="1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𝑢𝑡</m:t>
                          </m:r>
                        </m:sub>
                        <m:sup/>
                        <m:e>
                          <m:r>
                            <a:rPr lang="en-US" sz="2400" i="1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400" i="1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lang="en-US" sz="2400" i="1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2400" i="1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  <m:t>𝑎𝑏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sz="2400" i="1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p>
                              <m:r>
                                <a:rPr lang="en-US" sz="2400" i="1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p>
                              <m:r>
                                <a:rPr lang="en-US" sz="2400" i="1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p>
                          </m:sSup>
                        </m:e>
                      </m:nary>
                      <m:r>
                        <a:rPr lang="en-US" sz="2400" i="1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≥ </m:t>
                      </m:r>
                      <m:box>
                        <m:boxPr>
                          <m:ctrlPr>
                            <a:rPr lang="en-US" sz="2400" i="1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sz="2400" i="1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2400" i="1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i="1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p>
                                  <m:r>
                                    <a:rPr lang="en-US" sz="2400" i="1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sSub>
                                <m:sSubPr>
                                  <m:ctrlPr>
                                    <a:rPr lang="en-US" sz="2400" i="1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𝑜𝑢𝑡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2400" i="1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sSup>
                                <m:sSupPr>
                                  <m:ctrlPr>
                                    <a:rPr lang="en-US" sz="2400" i="1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i="1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</m:t>
                                  </m:r>
                                </m:e>
                                <m:sup>
                                  <m:r>
                                    <a:rPr lang="en-US" sz="2400" i="1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box>
                      <m:r>
                        <a:rPr lang="en-US" sz="2400" i="1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</a:rPr>
                        <m:t>     (∗)</m:t>
                      </m:r>
                    </m:oMath>
                  </m:oMathPara>
                </a14:m>
                <a:r>
                  <a:rPr lang="en-US" sz="2400" dirty="0">
                    <a:solidFill>
                      <a:schemeClr val="tx2"/>
                    </a:solidFill>
                  </a:rPr>
                  <a:t/>
                </a:r>
                <a:br>
                  <a:rPr lang="en-US" sz="2400" dirty="0">
                    <a:solidFill>
                      <a:schemeClr val="tx2"/>
                    </a:solidFill>
                  </a:rPr>
                </a:br>
                <a:endParaRPr lang="en-US" sz="2400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90600"/>
                <a:ext cx="8229600" cy="5105400"/>
              </a:xfr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txBody>
          <a:bodyPr/>
          <a:lstStyle/>
          <a:p>
            <a:r>
              <a:rPr lang="en-US" u="sng" dirty="0" smtClean="0"/>
              <a:t>The QNEC</a:t>
            </a:r>
            <a:endParaRPr lang="en-US" u="sng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/>
              <p:cNvSpPr/>
              <p:nvPr/>
            </p:nvSpPr>
            <p:spPr>
              <a:xfrm>
                <a:off x="381000" y="1905000"/>
                <a:ext cx="8534400" cy="43739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Bef>
                    <a:spcPts val="600"/>
                  </a:spcBef>
                  <a:buClr>
                    <a:srgbClr val="F3A447"/>
                  </a:buClr>
                  <a:buSzPct val="85000"/>
                </a:pPr>
                <a:r>
                  <a:rPr lang="en-US" sz="2000" dirty="0" smtClean="0">
                    <a:solidFill>
                      <a:schemeClr val="tx2"/>
                    </a:solidFill>
                    <a:latin typeface="Constantia"/>
                  </a:rPr>
                  <a:t>QNEC </a:t>
                </a:r>
                <a:r>
                  <a:rPr lang="en-US" sz="2000" dirty="0">
                    <a:solidFill>
                      <a:schemeClr val="tx2"/>
                    </a:solidFill>
                    <a:latin typeface="Constantia"/>
                  </a:rPr>
                  <a:t>(Bousso, Fisher, Koeller, </a:t>
                </a:r>
                <a:r>
                  <a:rPr lang="en-US" sz="2000" dirty="0" err="1">
                    <a:solidFill>
                      <a:schemeClr val="tx2"/>
                    </a:solidFill>
                    <a:latin typeface="Constantia"/>
                  </a:rPr>
                  <a:t>Liechenauer</a:t>
                </a:r>
                <a:r>
                  <a:rPr lang="en-US" sz="2000" dirty="0">
                    <a:solidFill>
                      <a:schemeClr val="tx2"/>
                    </a:solidFill>
                    <a:latin typeface="Constantia"/>
                  </a:rPr>
                  <a:t>, Wall) requires (*) on </a:t>
                </a:r>
                <a:r>
                  <a:rPr lang="en-US" sz="2000" dirty="0">
                    <a:solidFill>
                      <a:schemeClr val="tx2"/>
                    </a:solidFill>
                    <a:latin typeface="Symbol" panose="05050102010706020507" pitchFamily="18" charset="2"/>
                  </a:rPr>
                  <a:t>q=0</a:t>
                </a:r>
                <a:r>
                  <a:rPr lang="en-US" sz="2000" dirty="0">
                    <a:solidFill>
                      <a:schemeClr val="tx2"/>
                    </a:solidFill>
                    <a:latin typeface="Constantia"/>
                  </a:rPr>
                  <a:t> part of </a:t>
                </a:r>
                <a:r>
                  <a:rPr lang="en-US" sz="2000" dirty="0" smtClean="0">
                    <a:solidFill>
                      <a:schemeClr val="tx2"/>
                    </a:solidFill>
                    <a:latin typeface="Constantia"/>
                  </a:rPr>
                  <a:t>any hypersurface-orthogonal null </a:t>
                </a:r>
                <a:r>
                  <a:rPr lang="en-US" sz="2000" dirty="0">
                    <a:solidFill>
                      <a:schemeClr val="tx2"/>
                    </a:solidFill>
                    <a:latin typeface="Constantia"/>
                  </a:rPr>
                  <a:t>congruence w/ arbitrary affine parameters along each geodesic. Related to a Bousso bound.</a:t>
                </a:r>
              </a:p>
              <a:p>
                <a:pPr lvl="0">
                  <a:spcBef>
                    <a:spcPts val="600"/>
                  </a:spcBef>
                  <a:buClr>
                    <a:srgbClr val="F3A447"/>
                  </a:buClr>
                  <a:buSzPct val="85000"/>
                </a:pPr>
                <a:r>
                  <a:rPr lang="en-US" sz="2000" dirty="0" smtClean="0">
                    <a:solidFill>
                      <a:srgbClr val="FFFF00"/>
                    </a:solidFill>
                    <a:latin typeface="Constantia"/>
                  </a:rPr>
                  <a:t>Note</a:t>
                </a:r>
                <a:r>
                  <a:rPr lang="en-US" sz="2000" dirty="0">
                    <a:solidFill>
                      <a:srgbClr val="FFFF00"/>
                    </a:solidFill>
                    <a:latin typeface="Constantia"/>
                  </a:rPr>
                  <a:t>: </a:t>
                </a:r>
                <a:r>
                  <a:rPr lang="en-US" sz="2000" dirty="0" smtClean="0">
                    <a:solidFill>
                      <a:srgbClr val="FFFF00"/>
                    </a:solidFill>
                    <a:latin typeface="Constantia"/>
                  </a:rPr>
                  <a:t>O(1) Increase of</a:t>
                </a:r>
                <a:r>
                  <a:rPr lang="en-US" sz="2400" dirty="0">
                    <a:solidFill>
                      <a:srgbClr val="FFFF00"/>
                    </a:solidFill>
                    <a:latin typeface="Constantia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24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𝑔𝑒𝑛</m:t>
                        </m:r>
                      </m:sub>
                    </m:sSub>
                    <m:r>
                      <a:rPr lang="en-US" sz="2400" i="1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sz="24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num>
                      <m:den>
                        <m:r>
                          <a:rPr lang="en-US" sz="24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sz="24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𝐺</m:t>
                        </m:r>
                      </m:den>
                    </m:f>
                    <m:r>
                      <a:rPr lang="en-US" sz="2400" i="1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+ </m:t>
                    </m:r>
                    <m:sSub>
                      <m:sSubPr>
                        <m:ctrlPr>
                          <a:rPr lang="en-US" sz="24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24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𝑜𝑢𝑡</m:t>
                        </m:r>
                      </m:sub>
                    </m:sSub>
                  </m:oMath>
                </a14:m>
                <a:r>
                  <a:rPr lang="en-US" sz="2000" dirty="0" smtClean="0">
                    <a:solidFill>
                      <a:srgbClr val="FFFF00"/>
                    </a:solidFill>
                    <a:latin typeface="Constantia"/>
                  </a:rPr>
                  <a:t> related to (*) </a:t>
                </a:r>
                <a:r>
                  <a:rPr lang="en-US" sz="2000" dirty="0">
                    <a:solidFill>
                      <a:srgbClr val="FFFF00"/>
                    </a:solidFill>
                    <a:latin typeface="Constantia"/>
                  </a:rPr>
                  <a:t>only on equilibrium (non-expanding, </a:t>
                </a:r>
                <a:r>
                  <a:rPr lang="en-US" sz="2000" dirty="0">
                    <a:solidFill>
                      <a:srgbClr val="FFFF00"/>
                    </a:solidFill>
                    <a:latin typeface="Symbol" panose="05050102010706020507" pitchFamily="18" charset="2"/>
                  </a:rPr>
                  <a:t>q=0</a:t>
                </a:r>
                <a:r>
                  <a:rPr lang="en-US" sz="2000" dirty="0">
                    <a:solidFill>
                      <a:srgbClr val="FFFF00"/>
                    </a:solidFill>
                    <a:latin typeface="Constantia"/>
                  </a:rPr>
                  <a:t>, likely Killing) horizons of </a:t>
                </a:r>
                <a:r>
                  <a:rPr lang="en-US" sz="2000" dirty="0" err="1">
                    <a:solidFill>
                      <a:srgbClr val="FFFF00"/>
                    </a:solidFill>
                    <a:latin typeface="Constantia"/>
                  </a:rPr>
                  <a:t>spacetime</a:t>
                </a:r>
                <a:r>
                  <a:rPr lang="en-US" sz="2000" dirty="0">
                    <a:solidFill>
                      <a:srgbClr val="FFFF00"/>
                    </a:solidFill>
                    <a:latin typeface="Constantia"/>
                  </a:rPr>
                  <a:t> background</a:t>
                </a:r>
                <a:r>
                  <a:rPr lang="en-US" sz="2000" dirty="0" smtClean="0">
                    <a:solidFill>
                      <a:srgbClr val="FFFF00"/>
                    </a:solidFill>
                    <a:latin typeface="Constantia"/>
                  </a:rPr>
                  <a:t>.</a:t>
                </a:r>
              </a:p>
              <a:p>
                <a:pPr lvl="0">
                  <a:spcBef>
                    <a:spcPts val="600"/>
                  </a:spcBef>
                  <a:buClr>
                    <a:srgbClr val="F3A447"/>
                  </a:buClr>
                  <a:buSzPct val="85000"/>
                </a:pPr>
                <a:endParaRPr lang="en-US" sz="1100" dirty="0">
                  <a:solidFill>
                    <a:schemeClr val="tx2"/>
                  </a:solidFill>
                  <a:latin typeface="Constantia"/>
                </a:endParaRPr>
              </a:p>
              <a:p>
                <a:pPr lvl="0">
                  <a:spcBef>
                    <a:spcPts val="600"/>
                  </a:spcBef>
                  <a:buClr>
                    <a:srgbClr val="F3A447"/>
                  </a:buClr>
                  <a:buSzPct val="85000"/>
                </a:pPr>
                <a:endParaRPr lang="en-US" sz="1200" dirty="0" smtClean="0">
                  <a:solidFill>
                    <a:schemeClr val="tx2"/>
                  </a:solidFill>
                  <a:latin typeface="Constantia"/>
                </a:endParaRPr>
              </a:p>
              <a:p>
                <a:pPr lvl="0">
                  <a:spcBef>
                    <a:spcPts val="600"/>
                  </a:spcBef>
                  <a:buClr>
                    <a:srgbClr val="F3A447"/>
                  </a:buClr>
                  <a:buSzPct val="85000"/>
                </a:pPr>
                <a:r>
                  <a:rPr lang="en-US" sz="2400" dirty="0" smtClean="0">
                    <a:solidFill>
                      <a:srgbClr val="FFC000"/>
                    </a:solidFill>
                    <a:latin typeface="Constantia"/>
                  </a:rPr>
                  <a:t>BFKLW proved the QNEC for all super-</a:t>
                </a:r>
                <a:r>
                  <a:rPr lang="en-US" sz="2400" dirty="0" err="1" smtClean="0">
                    <a:solidFill>
                      <a:srgbClr val="FFC000"/>
                    </a:solidFill>
                    <a:latin typeface="Constantia"/>
                  </a:rPr>
                  <a:t>renormalizeable</a:t>
                </a:r>
                <a:r>
                  <a:rPr lang="en-US" sz="2400" dirty="0" smtClean="0">
                    <a:solidFill>
                      <a:srgbClr val="FFC000"/>
                    </a:solidFill>
                    <a:latin typeface="Constantia"/>
                  </a:rPr>
                  <a:t> QFTs – but only on Killing horizons (includes all points in </a:t>
                </a:r>
                <a:r>
                  <a:rPr lang="en-US" sz="2400" dirty="0" err="1" smtClean="0">
                    <a:solidFill>
                      <a:srgbClr val="FFC000"/>
                    </a:solidFill>
                    <a:latin typeface="Constantia"/>
                  </a:rPr>
                  <a:t>Minkowski</a:t>
                </a:r>
                <a:r>
                  <a:rPr lang="en-US" sz="2400" dirty="0" smtClean="0">
                    <a:solidFill>
                      <a:srgbClr val="FFC000"/>
                    </a:solidFill>
                    <a:latin typeface="Constantia"/>
                  </a:rPr>
                  <a:t>).  </a:t>
                </a:r>
              </a:p>
              <a:p>
                <a:pPr lvl="0">
                  <a:spcBef>
                    <a:spcPts val="600"/>
                  </a:spcBef>
                  <a:buClr>
                    <a:srgbClr val="F3A447"/>
                  </a:buClr>
                  <a:buSzPct val="85000"/>
                </a:pPr>
                <a:r>
                  <a:rPr lang="en-US" sz="2400" dirty="0">
                    <a:solidFill>
                      <a:srgbClr val="FFC000"/>
                    </a:solidFill>
                    <a:latin typeface="Constantia"/>
                  </a:rPr>
                  <a:t/>
                </a:r>
                <a:br>
                  <a:rPr lang="en-US" sz="2400" dirty="0">
                    <a:solidFill>
                      <a:srgbClr val="FFC000"/>
                    </a:solidFill>
                    <a:latin typeface="Constantia"/>
                  </a:rPr>
                </a:br>
                <a:r>
                  <a:rPr lang="en-US" sz="2400" dirty="0" smtClean="0">
                    <a:solidFill>
                      <a:srgbClr val="FFC000"/>
                    </a:solidFill>
                    <a:latin typeface="Constantia"/>
                  </a:rPr>
                  <a:t>KL proved same for holographic QFTs using HRT.</a:t>
                </a:r>
                <a:endParaRPr lang="en-US" sz="2400" dirty="0">
                  <a:solidFill>
                    <a:srgbClr val="FFC000"/>
                  </a:solidFill>
                  <a:latin typeface="Constantia"/>
                </a:endParaRPr>
              </a:p>
            </p:txBody>
          </p:sp>
        </mc:Choice>
        <mc:Fallback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1905000"/>
                <a:ext cx="8534400" cy="4373954"/>
              </a:xfrm>
              <a:prstGeom prst="rect">
                <a:avLst/>
              </a:prstGeom>
              <a:blipFill rotWithShape="0">
                <a:blip r:embed="rId3"/>
                <a:stretch>
                  <a:fillRect l="-1143" t="-1116" r="-2143" b="-20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94179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48574" y="838200"/>
            <a:ext cx="8229600" cy="1092679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FFC000"/>
                </a:solidFill>
              </a:rPr>
              <a:t>Review </a:t>
            </a:r>
            <a:r>
              <a:rPr lang="en-US" sz="2400" dirty="0" smtClean="0">
                <a:solidFill>
                  <a:srgbClr val="FFC000"/>
                </a:solidFill>
              </a:rPr>
              <a:t>Bunting</a:t>
            </a:r>
            <a:r>
              <a:rPr lang="en-US" dirty="0" smtClean="0">
                <a:solidFill>
                  <a:srgbClr val="FFC000"/>
                </a:solidFill>
              </a:rPr>
              <a:t>, Fu, and DM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-321031"/>
            <a:ext cx="8229600" cy="1219200"/>
          </a:xfrm>
        </p:spPr>
        <p:txBody>
          <a:bodyPr>
            <a:normAutofit/>
          </a:bodyPr>
          <a:lstStyle/>
          <a:p>
            <a:r>
              <a:rPr lang="en-US" sz="3200" u="sng" dirty="0" smtClean="0"/>
              <a:t>Coarse-grained</a:t>
            </a:r>
            <a:r>
              <a:rPr lang="en-US" u="sng" dirty="0" smtClean="0"/>
              <a:t> QNEC w/ </a:t>
            </a:r>
            <a:r>
              <a:rPr lang="en-US" u="sng" dirty="0" err="1" smtClean="0"/>
              <a:t>S</a:t>
            </a:r>
            <a:r>
              <a:rPr lang="en-US" u="sng" baseline="-25000" dirty="0" err="1" smtClean="0"/>
              <a:t>out</a:t>
            </a:r>
            <a:r>
              <a:rPr lang="en-US" u="sng" dirty="0" smtClean="0"/>
              <a:t> = S</a:t>
            </a:r>
            <a:r>
              <a:rPr lang="en-US" u="sng" baseline="-25000" dirty="0" smtClean="0"/>
              <a:t>CHI</a:t>
            </a:r>
            <a:r>
              <a:rPr lang="en-US" u="sng" dirty="0" smtClean="0"/>
              <a:t>?</a:t>
            </a:r>
            <a:endParaRPr lang="en-US" u="sng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1600200"/>
            <a:ext cx="335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+mn-lt"/>
              </a:rPr>
              <a:t>Boundary </a:t>
            </a:r>
            <a:br>
              <a:rPr lang="en-US" dirty="0" smtClean="0">
                <a:latin typeface="+mn-lt"/>
              </a:rPr>
            </a:br>
            <a:r>
              <a:rPr lang="en-US" dirty="0" smtClean="0">
                <a:latin typeface="+mn-lt"/>
              </a:rPr>
              <a:t>= dual CFT</a:t>
            </a:r>
            <a:endParaRPr lang="en-US" dirty="0">
              <a:latin typeface="+mn-lt"/>
            </a:endParaRPr>
          </a:p>
        </p:txBody>
      </p:sp>
      <p:grpSp>
        <p:nvGrpSpPr>
          <p:cNvPr id="50" name="Group 49"/>
          <p:cNvGrpSpPr/>
          <p:nvPr/>
        </p:nvGrpSpPr>
        <p:grpSpPr>
          <a:xfrm>
            <a:off x="2743200" y="1299865"/>
            <a:ext cx="1175810" cy="1286372"/>
            <a:chOff x="2743200" y="1299865"/>
            <a:chExt cx="1371600" cy="1494872"/>
          </a:xfrm>
        </p:grpSpPr>
        <p:grpSp>
          <p:nvGrpSpPr>
            <p:cNvPr id="7" name="Group 6"/>
            <p:cNvGrpSpPr/>
            <p:nvPr/>
          </p:nvGrpSpPr>
          <p:grpSpPr>
            <a:xfrm>
              <a:off x="2743200" y="1327827"/>
              <a:ext cx="1371600" cy="1466910"/>
              <a:chOff x="1066800" y="2057400"/>
              <a:chExt cx="2444496" cy="2209800"/>
            </a:xfrm>
          </p:grpSpPr>
          <p:sp>
            <p:nvSpPr>
              <p:cNvPr id="8" name="Rectangle 7"/>
              <p:cNvSpPr/>
              <p:nvPr/>
            </p:nvSpPr>
            <p:spPr>
              <a:xfrm>
                <a:off x="1066800" y="2057400"/>
                <a:ext cx="2438400" cy="22098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16200000">
                <a:off x="1790702" y="2552701"/>
                <a:ext cx="2209798" cy="1219198"/>
              </a:xfrm>
              <a:prstGeom prst="triangle">
                <a:avLst>
                  <a:gd name="adj" fmla="val 50422"/>
                </a:avLst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0" name="Straight Connector 9"/>
              <p:cNvCxnSpPr/>
              <p:nvPr/>
            </p:nvCxnSpPr>
            <p:spPr>
              <a:xfrm flipH="1">
                <a:off x="1066800" y="2057400"/>
                <a:ext cx="2438400" cy="2209799"/>
              </a:xfrm>
              <a:prstGeom prst="line">
                <a:avLst/>
              </a:prstGeom>
              <a:ln w="38100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 flipH="1" flipV="1">
                <a:off x="1066800" y="2057400"/>
                <a:ext cx="2438400" cy="2209800"/>
              </a:xfrm>
              <a:prstGeom prst="line">
                <a:avLst/>
              </a:prstGeom>
              <a:ln w="38100">
                <a:solidFill>
                  <a:srgbClr val="0070C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>
                <a:stCxn id="9" idx="0"/>
                <a:endCxn id="9" idx="3"/>
              </p:cNvCxnSpPr>
              <p:nvPr/>
            </p:nvCxnSpPr>
            <p:spPr>
              <a:xfrm>
                <a:off x="2286002" y="3152975"/>
                <a:ext cx="1219198" cy="0"/>
              </a:xfrm>
              <a:prstGeom prst="line">
                <a:avLst/>
              </a:prstGeom>
              <a:ln w="38100">
                <a:solidFill>
                  <a:schemeClr val="accent4">
                    <a:lumMod val="75000"/>
                  </a:schemeClr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TextBox 13"/>
              <p:cNvSpPr txBox="1"/>
              <p:nvPr/>
            </p:nvSpPr>
            <p:spPr>
              <a:xfrm>
                <a:off x="2971800" y="3200400"/>
                <a:ext cx="304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chemeClr val="accent4">
                        <a:lumMod val="75000"/>
                      </a:schemeClr>
                    </a:solidFill>
                    <a:latin typeface="+mn-lt"/>
                  </a:rPr>
                  <a:t>A</a:t>
                </a:r>
              </a:p>
            </p:txBody>
          </p:sp>
          <p:cxnSp>
            <p:nvCxnSpPr>
              <p:cNvPr id="13" name="Straight Connector 12"/>
              <p:cNvCxnSpPr/>
              <p:nvPr/>
            </p:nvCxnSpPr>
            <p:spPr>
              <a:xfrm>
                <a:off x="2770632" y="2752524"/>
                <a:ext cx="740664" cy="66876"/>
              </a:xfrm>
              <a:prstGeom prst="line">
                <a:avLst/>
              </a:prstGeom>
              <a:ln w="38100">
                <a:solidFill>
                  <a:schemeClr val="accent4">
                    <a:lumMod val="75000"/>
                  </a:schemeClr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TextBox 14"/>
              <p:cNvSpPr txBox="1"/>
              <p:nvPr/>
            </p:nvSpPr>
            <p:spPr>
              <a:xfrm>
                <a:off x="3103880" y="2290807"/>
                <a:ext cx="3047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chemeClr val="accent4">
                        <a:lumMod val="75000"/>
                      </a:schemeClr>
                    </a:solidFill>
                    <a:latin typeface="+mn-lt"/>
                  </a:rPr>
                  <a:t>B</a:t>
                </a:r>
                <a:endParaRPr lang="en-US" dirty="0">
                  <a:solidFill>
                    <a:schemeClr val="accent4">
                      <a:lumMod val="75000"/>
                    </a:schemeClr>
                  </a:solidFill>
                  <a:latin typeface="+mn-lt"/>
                </a:endParaRPr>
              </a:p>
            </p:txBody>
          </p:sp>
        </p:grpSp>
        <p:sp>
          <p:nvSpPr>
            <p:cNvPr id="31" name="Isosceles Triangle 30"/>
            <p:cNvSpPr/>
            <p:nvPr/>
          </p:nvSpPr>
          <p:spPr>
            <a:xfrm rot="16200000">
              <a:off x="3441302" y="1592364"/>
              <a:ext cx="961471" cy="376474"/>
            </a:xfrm>
            <a:prstGeom prst="triangle">
              <a:avLst/>
            </a:prstGeom>
            <a:solidFill>
              <a:srgbClr val="92D050">
                <a:alpha val="7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5257800" y="23622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</a:rPr>
              <a:t>Bulk</a:t>
            </a:r>
            <a:endParaRPr lang="en-US" dirty="0">
              <a:latin typeface="+mn-lt"/>
            </a:endParaRPr>
          </a:p>
        </p:txBody>
      </p:sp>
      <p:grpSp>
        <p:nvGrpSpPr>
          <p:cNvPr id="49" name="Group 48"/>
          <p:cNvGrpSpPr/>
          <p:nvPr/>
        </p:nvGrpSpPr>
        <p:grpSpPr>
          <a:xfrm>
            <a:off x="4876801" y="1066800"/>
            <a:ext cx="1151626" cy="1348398"/>
            <a:chOff x="4876800" y="1066800"/>
            <a:chExt cx="1367075" cy="1752600"/>
          </a:xfrm>
        </p:grpSpPr>
        <p:sp>
          <p:nvSpPr>
            <p:cNvPr id="16" name="Rectangle 15"/>
            <p:cNvSpPr/>
            <p:nvPr/>
          </p:nvSpPr>
          <p:spPr>
            <a:xfrm>
              <a:off x="5181600" y="1066800"/>
              <a:ext cx="1062275" cy="1752600"/>
            </a:xfrm>
            <a:prstGeom prst="rect">
              <a:avLst/>
            </a:prstGeom>
            <a:solidFill>
              <a:schemeClr val="tx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7" name="Straight Connector 16"/>
            <p:cNvCxnSpPr/>
            <p:nvPr/>
          </p:nvCxnSpPr>
          <p:spPr>
            <a:xfrm>
              <a:off x="5177075" y="1066800"/>
              <a:ext cx="0" cy="1752600"/>
            </a:xfrm>
            <a:prstGeom prst="line">
              <a:avLst/>
            </a:prstGeom>
            <a:ln w="38100">
              <a:solidFill>
                <a:schemeClr val="accent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Isosceles Triangle 17"/>
            <p:cNvSpPr>
              <a:spLocks noChangeAspect="1"/>
            </p:cNvSpPr>
            <p:nvPr/>
          </p:nvSpPr>
          <p:spPr>
            <a:xfrm rot="5400000">
              <a:off x="4920343" y="1480457"/>
              <a:ext cx="1436914" cy="914400"/>
            </a:xfrm>
            <a:prstGeom prst="triangle">
              <a:avLst/>
            </a:prstGeom>
            <a:solidFill>
              <a:schemeClr val="tx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876800" y="1142281"/>
              <a:ext cx="1524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>
                  <a:latin typeface="+mn-lt"/>
                </a:rPr>
                <a:t>Bndy</a:t>
              </a:r>
              <a:endParaRPr lang="en-US" dirty="0">
                <a:latin typeface="+mn-lt"/>
              </a:endParaRPr>
            </a:p>
          </p:txBody>
        </p:sp>
        <p:sp>
          <p:nvSpPr>
            <p:cNvPr id="32" name="Isosceles Triangle 31"/>
            <p:cNvSpPr/>
            <p:nvPr/>
          </p:nvSpPr>
          <p:spPr>
            <a:xfrm rot="16200000" flipV="1">
              <a:off x="5058974" y="1337302"/>
              <a:ext cx="926527" cy="690324"/>
            </a:xfrm>
            <a:prstGeom prst="triangle">
              <a:avLst>
                <a:gd name="adj" fmla="val 44176"/>
              </a:avLst>
            </a:prstGeom>
            <a:solidFill>
              <a:srgbClr val="92D050">
                <a:alpha val="7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>
              <a:spLocks noChangeAspect="1"/>
            </p:cNvSpPr>
            <p:nvPr/>
          </p:nvSpPr>
          <p:spPr>
            <a:xfrm>
              <a:off x="5791200" y="1673861"/>
              <a:ext cx="67460" cy="68585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>
              <a:spLocks noChangeAspect="1"/>
            </p:cNvSpPr>
            <p:nvPr/>
          </p:nvSpPr>
          <p:spPr>
            <a:xfrm flipH="1">
              <a:off x="6087258" y="1891175"/>
              <a:ext cx="67460" cy="68585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Freeform 36"/>
            <p:cNvSpPr/>
            <p:nvPr/>
          </p:nvSpPr>
          <p:spPr>
            <a:xfrm>
              <a:off x="5173824" y="1951653"/>
              <a:ext cx="933062" cy="262863"/>
            </a:xfrm>
            <a:custGeom>
              <a:avLst/>
              <a:gdLst>
                <a:gd name="connsiteX0" fmla="*/ 0 w 933062"/>
                <a:gd name="connsiteY0" fmla="*/ 261257 h 262863"/>
                <a:gd name="connsiteX1" fmla="*/ 419878 w 933062"/>
                <a:gd name="connsiteY1" fmla="*/ 223935 h 262863"/>
                <a:gd name="connsiteX2" fmla="*/ 933062 w 933062"/>
                <a:gd name="connsiteY2" fmla="*/ 0 h 262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33062" h="262863">
                  <a:moveTo>
                    <a:pt x="0" y="261257"/>
                  </a:moveTo>
                  <a:cubicBezTo>
                    <a:pt x="132184" y="264367"/>
                    <a:pt x="264368" y="267478"/>
                    <a:pt x="419878" y="223935"/>
                  </a:cubicBezTo>
                  <a:cubicBezTo>
                    <a:pt x="575388" y="180392"/>
                    <a:pt x="754225" y="90196"/>
                    <a:pt x="933062" y="0"/>
                  </a:cubicBezTo>
                </a:path>
              </a:pathLst>
            </a:custGeom>
            <a:noFill/>
            <a:ln>
              <a:solidFill>
                <a:schemeClr val="accent4">
                  <a:lumMod val="7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Freeform 37"/>
            <p:cNvSpPr/>
            <p:nvPr/>
          </p:nvSpPr>
          <p:spPr>
            <a:xfrm>
              <a:off x="5164494" y="1634412"/>
              <a:ext cx="671804" cy="178541"/>
            </a:xfrm>
            <a:custGeom>
              <a:avLst/>
              <a:gdLst>
                <a:gd name="connsiteX0" fmla="*/ 0 w 671804"/>
                <a:gd name="connsiteY0" fmla="*/ 0 h 178541"/>
                <a:gd name="connsiteX1" fmla="*/ 270588 w 671804"/>
                <a:gd name="connsiteY1" fmla="*/ 177282 h 178541"/>
                <a:gd name="connsiteX2" fmla="*/ 671804 w 671804"/>
                <a:gd name="connsiteY2" fmla="*/ 83976 h 1785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71804" h="178541">
                  <a:moveTo>
                    <a:pt x="0" y="0"/>
                  </a:moveTo>
                  <a:cubicBezTo>
                    <a:pt x="79310" y="81643"/>
                    <a:pt x="158621" y="163286"/>
                    <a:pt x="270588" y="177282"/>
                  </a:cubicBezTo>
                  <a:cubicBezTo>
                    <a:pt x="382555" y="191278"/>
                    <a:pt x="671804" y="83976"/>
                    <a:pt x="671804" y="83976"/>
                  </a:cubicBezTo>
                </a:path>
              </a:pathLst>
            </a:custGeom>
            <a:noFill/>
            <a:ln>
              <a:solidFill>
                <a:schemeClr val="accent4">
                  <a:lumMod val="7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0" name="Rectangle 39"/>
          <p:cNvSpPr/>
          <p:nvPr/>
        </p:nvSpPr>
        <p:spPr>
          <a:xfrm>
            <a:off x="542049" y="2743200"/>
            <a:ext cx="7045262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dirty="0" smtClean="0">
                <a:solidFill>
                  <a:srgbClr val="FFC000"/>
                </a:solidFill>
                <a:latin typeface="Constantia"/>
              </a:rPr>
              <a:t>Along bulk future horizon, S</a:t>
            </a:r>
            <a:r>
              <a:rPr lang="en-US" sz="2600" baseline="-25000" dirty="0" smtClean="0">
                <a:solidFill>
                  <a:srgbClr val="FFC000"/>
                </a:solidFill>
                <a:latin typeface="Constantia"/>
              </a:rPr>
              <a:t>CHI</a:t>
            </a:r>
            <a:r>
              <a:rPr lang="en-US" sz="2600" dirty="0" smtClean="0">
                <a:solidFill>
                  <a:srgbClr val="FFC000"/>
                </a:solidFill>
                <a:latin typeface="Constantia"/>
              </a:rPr>
              <a:t> </a:t>
            </a:r>
            <a:r>
              <a:rPr lang="en-US" sz="2600" dirty="0">
                <a:solidFill>
                  <a:srgbClr val="FFC000"/>
                </a:solidFill>
                <a:latin typeface="Constantia"/>
              </a:rPr>
              <a:t>changes due </a:t>
            </a:r>
            <a:r>
              <a:rPr lang="en-US" sz="2600" dirty="0" smtClean="0">
                <a:solidFill>
                  <a:srgbClr val="FFC000"/>
                </a:solidFill>
                <a:latin typeface="Constantia"/>
              </a:rPr>
              <a:t>to: 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Rectangle 42"/>
              <p:cNvSpPr/>
              <p:nvPr/>
            </p:nvSpPr>
            <p:spPr>
              <a:xfrm>
                <a:off x="6357471" y="1600200"/>
                <a:ext cx="2175659" cy="88049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𝐶𝐻𝐼</m:t>
                          </m:r>
                        </m:sub>
                      </m:sSub>
                      <m:r>
                        <a:rPr lang="en-US" sz="2400" b="0" i="1" smtClean="0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2400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num>
                        <m:den>
                          <m:r>
                            <a:rPr lang="en-US" sz="2400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</m:e>
                            <m:sub>
                              <m:r>
                                <a:rPr lang="en-US" sz="2400" b="0" i="1" smtClean="0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  <m:t>𝑏𝑢𝑙𝑘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43" name="Rectangle 4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57471" y="1600200"/>
                <a:ext cx="2175659" cy="88049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/>
              <p:cNvSpPr txBox="1"/>
              <p:nvPr/>
            </p:nvSpPr>
            <p:spPr>
              <a:xfrm>
                <a:off x="838200" y="3231178"/>
                <a:ext cx="8305800" cy="14021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00050" indent="-400050">
                  <a:buFont typeface="+mj-lt"/>
                  <a:buAutoNum type="romanLcPeriod"/>
                </a:pPr>
                <a:r>
                  <a:rPr lang="en-US" sz="2400" dirty="0" smtClean="0">
                    <a:solidFill>
                      <a:srgbClr val="FFFF00"/>
                    </a:solidFill>
                    <a:latin typeface="+mj-lt"/>
                  </a:rPr>
                  <a:t>Expansion along bulk generators</a:t>
                </a:r>
              </a:p>
              <a:p>
                <a:pPr marL="400050" indent="-400050">
                  <a:buFont typeface="+mj-lt"/>
                  <a:buAutoNum type="romanLcPeriod"/>
                </a:pPr>
                <a:r>
                  <a:rPr lang="en-US" sz="2400" dirty="0" smtClean="0">
                    <a:solidFill>
                      <a:srgbClr val="FFFF00"/>
                    </a:solidFill>
                    <a:latin typeface="+mj-lt"/>
                  </a:rPr>
                  <a:t>New bulk generators joining at caustics</a:t>
                </a:r>
              </a:p>
              <a:p>
                <a:pPr marL="400050" lvl="0" indent="-400050">
                  <a:buFont typeface="+mj-lt"/>
                  <a:buAutoNum type="romanLcPeriod"/>
                </a:pPr>
                <a:r>
                  <a:rPr lang="en-US" sz="2400" dirty="0">
                    <a:solidFill>
                      <a:srgbClr val="FFFF00"/>
                    </a:solidFill>
                    <a:latin typeface="Constantia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num>
                      <m:den>
                        <m:r>
                          <a:rPr lang="en-US" sz="24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  <m:sSub>
                          <m:sSubPr>
                            <m:ctrlPr>
                              <a:rPr lang="en-US" sz="2400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𝐺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𝑏𝑢𝑙𝑘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2400" dirty="0">
                    <a:solidFill>
                      <a:srgbClr val="FFFF00"/>
                    </a:solidFill>
                    <a:latin typeface="Constantia"/>
                  </a:rPr>
                  <a:t> , F = flux of generators through (regulated) </a:t>
                </a:r>
                <a:r>
                  <a:rPr lang="en-US" sz="2400" dirty="0" err="1">
                    <a:solidFill>
                      <a:srgbClr val="FFFF00"/>
                    </a:solidFill>
                    <a:latin typeface="Constantia"/>
                  </a:rPr>
                  <a:t>bndy</a:t>
                </a:r>
                <a:endParaRPr lang="en-US" sz="2400" dirty="0">
                  <a:solidFill>
                    <a:srgbClr val="FFFF00"/>
                  </a:solidFill>
                  <a:latin typeface="Constantia"/>
                </a:endParaRPr>
              </a:p>
            </p:txBody>
          </p:sp>
        </mc:Choice>
        <mc:Fallback xmlns=""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3231178"/>
                <a:ext cx="8305800" cy="1402179"/>
              </a:xfrm>
              <a:prstGeom prst="rect">
                <a:avLst/>
              </a:prstGeom>
              <a:blipFill rotWithShape="0">
                <a:blip r:embed="rId3"/>
                <a:stretch>
                  <a:fillRect l="-1175" t="-3913" b="-8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Right Brace 44"/>
          <p:cNvSpPr/>
          <p:nvPr/>
        </p:nvSpPr>
        <p:spPr>
          <a:xfrm>
            <a:off x="6553200" y="3235643"/>
            <a:ext cx="308015" cy="838200"/>
          </a:xfrm>
          <a:prstGeom prst="rightBrace">
            <a:avLst/>
          </a:prstGeom>
          <a:ln w="38100">
            <a:solidFill>
              <a:schemeClr val="accent4">
                <a:lumMod val="7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7010400" y="3159443"/>
            <a:ext cx="1676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>
                <a:latin typeface="Symbol" panose="05050102010706020507" pitchFamily="18" charset="2"/>
              </a:rPr>
              <a:t>&gt;</a:t>
            </a:r>
            <a:r>
              <a:rPr lang="en-US" dirty="0" smtClean="0">
                <a:latin typeface="Symbol" panose="05050102010706020507" pitchFamily="18" charset="2"/>
              </a:rPr>
              <a:t> 0 </a:t>
            </a:r>
            <a:r>
              <a:rPr lang="en-US" dirty="0" smtClean="0">
                <a:latin typeface="+mn-lt"/>
              </a:rPr>
              <a:t>by bulk Hawking Area Theorem!</a:t>
            </a:r>
            <a:endParaRPr lang="en-US" dirty="0">
              <a:latin typeface="Symbol" panose="05050102010706020507" pitchFamily="18" charset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/>
              <p:cNvSpPr txBox="1"/>
              <p:nvPr/>
            </p:nvSpPr>
            <p:spPr>
              <a:xfrm>
                <a:off x="542049" y="4648200"/>
                <a:ext cx="8373351" cy="10703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>
                    <a:solidFill>
                      <a:schemeClr val="tx1"/>
                    </a:solidFill>
                    <a:latin typeface="+mn-lt"/>
                  </a:rPr>
                  <a:t>BFM:  </a:t>
                </a:r>
                <a:r>
                  <a:rPr lang="en-US" sz="2400" dirty="0" smtClean="0">
                    <a:solidFill>
                      <a:srgbClr val="002060"/>
                    </a:solidFill>
                    <a:latin typeface="+mn-lt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num>
                      <m:den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  <m:sSub>
                          <m:sSubPr>
                            <m:ctrlPr>
                              <a:rPr lang="en-US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𝐺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𝑏𝑢𝑙𝑘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2400" dirty="0">
                    <a:solidFill>
                      <a:srgbClr val="002060"/>
                    </a:solidFill>
                    <a:latin typeface="Constantia"/>
                  </a:rPr>
                  <a:t>  </a:t>
                </a:r>
                <a:r>
                  <a:rPr lang="en-US" sz="2400" dirty="0" smtClean="0">
                    <a:solidFill>
                      <a:srgbClr val="002060"/>
                    </a:solidFill>
                    <a:latin typeface="Constantia"/>
                  </a:rPr>
                  <a:t>saturates QNEC!</a:t>
                </a:r>
                <a:r>
                  <a:rPr lang="en-US" sz="2400" dirty="0" smtClean="0">
                    <a:solidFill>
                      <a:schemeClr val="tx1"/>
                    </a:solidFill>
                    <a:latin typeface="+mn-lt"/>
                  </a:rPr>
                  <a:t>    </a:t>
                </a:r>
                <a14:m>
                  <m:oMath xmlns:m="http://schemas.openxmlformats.org/officeDocument/2006/math">
                    <m:nary>
                      <m:naryPr>
                        <m:ctrlPr>
                          <a:rPr lang="en-US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𝑢𝑡</m:t>
                        </m:r>
                      </m:sub>
                      <m:sup/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sSub>
                          <m:sSubPr>
                            <m:ctrlP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𝑎𝑏</m:t>
                            </m:r>
                          </m:sub>
                        </m:sSub>
                        <m:sSup>
                          <m:sSupPr>
                            <m:ctrlP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p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sup>
                        </m:sSup>
                        <m:sSup>
                          <m:sSupPr>
                            <m:ctrlP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p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𝑏</m:t>
                            </m:r>
                          </m:sup>
                        </m:sSup>
                      </m:e>
                    </m:nary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  <m:sSub>
                          <m:sSubPr>
                            <m:ctrlP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𝐺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𝑏𝑢𝑙𝑘</m:t>
                            </m:r>
                          </m:sub>
                        </m:sSub>
                      </m:den>
                    </m:f>
                    <m:r>
                      <m:rPr>
                        <m:nor/>
                      </m:rPr>
                      <a:rPr lang="en-US" sz="2400" dirty="0">
                        <a:solidFill>
                          <a:srgbClr val="FFFF00"/>
                        </a:solidFill>
                        <a:latin typeface="Constantia"/>
                      </a:rPr>
                      <m:t> </m:t>
                    </m:r>
                    <m:box>
                      <m:box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sz="2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  <m:sup>
                                <m:r>
                                  <a:rPr lang="en-US" sz="2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𝐹</m:t>
                            </m:r>
                          </m:num>
                          <m:den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𝑑</m:t>
                            </m:r>
                            <m:sSup>
                              <m:sSupPr>
                                <m:ctrlPr>
                                  <a:rPr lang="en-US" sz="2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</m:t>
                                </m:r>
                              </m:e>
                              <m:sup>
                                <m:r>
                                  <a:rPr lang="en-US" sz="2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e>
                    </m:box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  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/>
                </a:r>
                <a:br>
                  <a:rPr lang="en-US" sz="2400" dirty="0">
                    <a:solidFill>
                      <a:schemeClr val="tx1"/>
                    </a:solidFill>
                  </a:rPr>
                </a:br>
                <a:endParaRPr lang="en-US" sz="2400" dirty="0">
                  <a:solidFill>
                    <a:schemeClr val="tx1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47" name="TextBox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2049" y="4648200"/>
                <a:ext cx="8373351" cy="1070358"/>
              </a:xfrm>
              <a:prstGeom prst="rect">
                <a:avLst/>
              </a:prstGeom>
              <a:blipFill rotWithShape="0">
                <a:blip r:embed="rId4"/>
                <a:stretch>
                  <a:fillRect l="-11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/>
              <p:cNvSpPr txBox="1"/>
              <p:nvPr/>
            </p:nvSpPr>
            <p:spPr>
              <a:xfrm>
                <a:off x="762000" y="5410200"/>
                <a:ext cx="7620000" cy="10377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>
                    <a:solidFill>
                      <a:srgbClr val="FFFF00"/>
                    </a:solidFill>
                    <a:latin typeface="+mn-lt"/>
                  </a:rPr>
                  <a:t>So coarse-grained QNEC would require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400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p>
                            <m:r>
                              <a:rPr lang="en-US" sz="2400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24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  <m:sSup>
                          <m:sSupPr>
                            <m:ctrlPr>
                              <a:rPr lang="en-US" sz="2400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</m:t>
                            </m:r>
                          </m:e>
                          <m:sup>
                            <m:r>
                              <a:rPr lang="en-US" sz="2400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sz="24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sz="24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sz="24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4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𝑖𝑖</m:t>
                        </m:r>
                      </m:e>
                    </m:d>
                    <m:r>
                      <a:rPr lang="en-US" sz="24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≤0 ;</m:t>
                    </m:r>
                  </m:oMath>
                </a14:m>
                <a:endParaRPr lang="en-US" sz="2400" b="0" dirty="0" smtClean="0">
                  <a:solidFill>
                    <a:srgbClr val="FFFF00"/>
                  </a:solidFill>
                  <a:latin typeface="+mn-lt"/>
                  <a:ea typeface="Cambria Math" panose="02040503050406030204" pitchFamily="18" charset="0"/>
                </a:endParaRPr>
              </a:p>
              <a:p>
                <a:r>
                  <a:rPr lang="en-US" sz="2400" dirty="0" smtClean="0">
                    <a:solidFill>
                      <a:srgbClr val="FFFF00"/>
                    </a:solidFill>
                    <a:latin typeface="+mn-lt"/>
                  </a:rPr>
                  <a:t>Restriction on (ii) is novel!    But let’s test it…</a:t>
                </a:r>
                <a:endParaRPr lang="en-US" sz="2400" dirty="0">
                  <a:solidFill>
                    <a:srgbClr val="FFFF00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48" name="TextBox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0" y="5410200"/>
                <a:ext cx="7620000" cy="1037720"/>
              </a:xfrm>
              <a:prstGeom prst="rect">
                <a:avLst/>
              </a:prstGeom>
              <a:blipFill rotWithShape="0">
                <a:blip r:embed="rId5"/>
                <a:stretch>
                  <a:fillRect l="-1200" b="-123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24736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6" grpId="0"/>
      <p:bldP spid="19" grpId="0"/>
      <p:bldP spid="40" grpId="0"/>
      <p:bldP spid="43" grpId="0"/>
      <p:bldP spid="44" grpId="0"/>
      <p:bldP spid="45" grpId="0" animBg="1"/>
      <p:bldP spid="46" grpId="0"/>
      <p:bldP spid="47" grpId="0"/>
      <p:bldP spid="4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/>
          <a:lstStyle/>
          <a:p>
            <a:r>
              <a:rPr lang="en-US" u="sng" dirty="0" smtClean="0"/>
              <a:t>Our test: Conical defects in AdS3</a:t>
            </a:r>
            <a:endParaRPr lang="en-US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3810000" y="1371600"/>
                <a:ext cx="4495800" cy="12264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rgbClr val="FFFF00"/>
                    </a:solidFill>
                    <a:latin typeface="+mn-lt"/>
                  </a:rPr>
                  <a:t>AdS3 gravity admits point masses with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−1&lt;</m:t>
                    </m:r>
                    <m:r>
                      <a:rPr lang="en-US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US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&lt;0</m:t>
                    </m:r>
                  </m:oMath>
                </a14:m>
                <a:r>
                  <a:rPr lang="en-US" dirty="0" smtClean="0">
                    <a:solidFill>
                      <a:srgbClr val="FFFF00"/>
                    </a:solidFill>
                    <a:latin typeface="+mn-lt"/>
                  </a:rPr>
                  <a:t> described by conical defects with deficit </a:t>
                </a:r>
                <a:endParaRPr lang="en-US" dirty="0" smtClean="0">
                  <a:latin typeface="+mn-lt"/>
                </a:endParaRPr>
              </a:p>
              <a:p>
                <a:r>
                  <a:rPr lang="en-US" dirty="0">
                    <a:latin typeface="+mn-lt"/>
                    <a:sym typeface="Symbol" panose="05050102010706020507" pitchFamily="18" charset="2"/>
                  </a:rPr>
                  <a:t>		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</m:t>
                    </m:r>
                    <m:r>
                      <a:rPr lang="en-US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=2</m:t>
                    </m:r>
                    <m:r>
                      <a:rPr lang="en-US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𝜋</m:t>
                    </m:r>
                    <m:r>
                      <a:rPr lang="en-US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(1 −</m:t>
                    </m:r>
                    <m:rad>
                      <m:radPr>
                        <m:degHide m:val="on"/>
                        <m:ctrlP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−</m:t>
                        </m:r>
                        <m: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𝑀</m:t>
                        </m:r>
                      </m:e>
                    </m:rad>
                    <m:r>
                      <a:rPr lang="en-US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)</m:t>
                    </m:r>
                  </m:oMath>
                </a14:m>
                <a:r>
                  <a:rPr lang="en-US" dirty="0" smtClean="0">
                    <a:solidFill>
                      <a:srgbClr val="002060"/>
                    </a:solidFill>
                    <a:latin typeface="+mn-lt"/>
                  </a:rPr>
                  <a:t> .</a:t>
                </a:r>
                <a:endParaRPr lang="en-US" dirty="0">
                  <a:solidFill>
                    <a:srgbClr val="002060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0" y="1371600"/>
                <a:ext cx="4495800" cy="1226426"/>
              </a:xfrm>
              <a:prstGeom prst="rect">
                <a:avLst/>
              </a:prstGeom>
              <a:blipFill rotWithShape="0">
                <a:blip r:embed="rId2"/>
                <a:stretch>
                  <a:fillRect l="-1084" t="-2488" b="-74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/>
          <p:cNvSpPr txBox="1"/>
          <p:nvPr/>
        </p:nvSpPr>
        <p:spPr>
          <a:xfrm>
            <a:off x="4495800" y="3515773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+mn-lt"/>
              </a:rPr>
              <a:t>Caustic</a:t>
            </a:r>
            <a:endParaRPr lang="en-US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495800" y="2774371"/>
            <a:ext cx="32765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</a:rPr>
              <a:t>Projection to t = constant</a:t>
            </a:r>
            <a:endParaRPr lang="en-US" dirty="0">
              <a:latin typeface="+mn-lt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399" y="3159254"/>
            <a:ext cx="1777481" cy="1565146"/>
          </a:xfrm>
          <a:prstGeom prst="rect">
            <a:avLst/>
          </a:prstGeom>
        </p:spPr>
      </p:pic>
      <p:grpSp>
        <p:nvGrpSpPr>
          <p:cNvPr id="26" name="Group 25"/>
          <p:cNvGrpSpPr/>
          <p:nvPr/>
        </p:nvGrpSpPr>
        <p:grpSpPr>
          <a:xfrm>
            <a:off x="609600" y="1600200"/>
            <a:ext cx="1676400" cy="3657600"/>
            <a:chOff x="609600" y="1600200"/>
            <a:chExt cx="1676400" cy="3657600"/>
          </a:xfrm>
        </p:grpSpPr>
        <p:sp>
          <p:nvSpPr>
            <p:cNvPr id="4" name="Can 3"/>
            <p:cNvSpPr/>
            <p:nvPr/>
          </p:nvSpPr>
          <p:spPr>
            <a:xfrm>
              <a:off x="685800" y="1600200"/>
              <a:ext cx="1600200" cy="3657600"/>
            </a:xfrm>
            <a:prstGeom prst="ca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" name="Straight Connector 5"/>
            <p:cNvCxnSpPr/>
            <p:nvPr/>
          </p:nvCxnSpPr>
          <p:spPr>
            <a:xfrm>
              <a:off x="1447800" y="1828800"/>
              <a:ext cx="0" cy="3276600"/>
            </a:xfrm>
            <a:prstGeom prst="line">
              <a:avLst/>
            </a:prstGeom>
            <a:ln w="38100">
              <a:solidFill>
                <a:srgbClr val="FFFF00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685800" y="2438400"/>
              <a:ext cx="1600200" cy="1219200"/>
            </a:xfrm>
            <a:prstGeom prst="line">
              <a:avLst/>
            </a:prstGeom>
            <a:ln w="38100">
              <a:solidFill>
                <a:srgbClr val="FFC000">
                  <a:alpha val="50000"/>
                </a:srgb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Isosceles Triangle 12"/>
            <p:cNvSpPr/>
            <p:nvPr/>
          </p:nvSpPr>
          <p:spPr>
            <a:xfrm rot="16200000">
              <a:off x="876301" y="2247900"/>
              <a:ext cx="1219199" cy="1600199"/>
            </a:xfrm>
            <a:prstGeom prst="triangle">
              <a:avLst>
                <a:gd name="adj" fmla="val 0"/>
              </a:avLst>
            </a:prstGeom>
            <a:solidFill>
              <a:srgbClr val="FFC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685800" y="3657600"/>
              <a:ext cx="1600200" cy="1600200"/>
            </a:xfrm>
            <a:prstGeom prst="rect">
              <a:avLst/>
            </a:prstGeom>
            <a:solidFill>
              <a:srgbClr val="FFC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" name="Straight Connector 15"/>
            <p:cNvCxnSpPr/>
            <p:nvPr/>
          </p:nvCxnSpPr>
          <p:spPr>
            <a:xfrm flipH="1">
              <a:off x="685800" y="3048000"/>
              <a:ext cx="762000" cy="609599"/>
            </a:xfrm>
            <a:prstGeom prst="line">
              <a:avLst/>
            </a:prstGeom>
            <a:ln w="38100">
              <a:solidFill>
                <a:schemeClr val="bg1"/>
              </a:solidFill>
              <a:prstDash val="dash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609600" y="3669268"/>
              <a:ext cx="1524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  <a:latin typeface="+mn-lt"/>
                </a:rPr>
                <a:t>Caustic</a:t>
              </a:r>
              <a:endParaRPr lang="en-US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21" name="Oval 20"/>
            <p:cNvSpPr>
              <a:spLocks noChangeAspect="1"/>
            </p:cNvSpPr>
            <p:nvPr/>
          </p:nvSpPr>
          <p:spPr>
            <a:xfrm>
              <a:off x="2229172" y="2385633"/>
              <a:ext cx="56828" cy="52767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2362200" y="2743200"/>
            <a:ext cx="1905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C000"/>
                </a:solidFill>
                <a:latin typeface="+mn-lt"/>
              </a:rPr>
              <a:t>The past light cone of p</a:t>
            </a:r>
            <a:r>
              <a:rPr lang="en-US" baseline="30000" dirty="0" smtClean="0">
                <a:solidFill>
                  <a:srgbClr val="FFC000"/>
                </a:solidFill>
                <a:latin typeface="+mn-lt"/>
              </a:rPr>
              <a:t>+</a:t>
            </a:r>
            <a:r>
              <a:rPr lang="en-US" dirty="0" smtClean="0">
                <a:solidFill>
                  <a:srgbClr val="FFC000"/>
                </a:solidFill>
                <a:latin typeface="+mn-lt"/>
              </a:rPr>
              <a:t> .</a:t>
            </a:r>
            <a:br>
              <a:rPr lang="en-US" dirty="0" smtClean="0">
                <a:solidFill>
                  <a:srgbClr val="FFC000"/>
                </a:solidFill>
                <a:latin typeface="+mn-lt"/>
              </a:rPr>
            </a:br>
            <a:endParaRPr lang="en-US" dirty="0" smtClean="0">
              <a:solidFill>
                <a:srgbClr val="FFC000"/>
              </a:solidFill>
              <a:latin typeface="+mn-lt"/>
            </a:endParaRPr>
          </a:p>
          <a:p>
            <a:r>
              <a:rPr lang="en-US" dirty="0" smtClean="0">
                <a:solidFill>
                  <a:srgbClr val="FFC000"/>
                </a:solidFill>
                <a:latin typeface="+mn-lt"/>
              </a:rPr>
              <a:t>AKA, a bulk </a:t>
            </a:r>
            <a:r>
              <a:rPr lang="en-US" dirty="0" err="1" smtClean="0">
                <a:solidFill>
                  <a:srgbClr val="FFC000"/>
                </a:solidFill>
                <a:latin typeface="+mn-lt"/>
              </a:rPr>
              <a:t>Rindler</a:t>
            </a:r>
            <a:r>
              <a:rPr lang="en-US" dirty="0" smtClean="0">
                <a:solidFill>
                  <a:srgbClr val="FFC000"/>
                </a:solidFill>
                <a:latin typeface="+mn-lt"/>
              </a:rPr>
              <a:t> Horizon.</a:t>
            </a:r>
            <a:endParaRPr lang="en-US" dirty="0">
              <a:solidFill>
                <a:srgbClr val="FFC000"/>
              </a:solidFill>
              <a:latin typeface="+mn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342829" y="2133600"/>
            <a:ext cx="6289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C000"/>
                </a:solidFill>
                <a:latin typeface="+mn-lt"/>
              </a:rPr>
              <a:t>p</a:t>
            </a:r>
            <a:r>
              <a:rPr lang="en-US" baseline="30000" dirty="0" smtClean="0">
                <a:solidFill>
                  <a:srgbClr val="FFC000"/>
                </a:solidFill>
                <a:latin typeface="+mn-lt"/>
              </a:rPr>
              <a:t>+</a:t>
            </a:r>
            <a:endParaRPr lang="en-US" baseline="30000" dirty="0">
              <a:solidFill>
                <a:srgbClr val="FFC000"/>
              </a:solidFill>
              <a:latin typeface="+mn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743199" y="5562600"/>
            <a:ext cx="50291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FF00"/>
                </a:solidFill>
                <a:latin typeface="+mn-lt"/>
              </a:rPr>
              <a:t>Note: </a:t>
            </a:r>
            <a:r>
              <a:rPr lang="en-US" sz="2000" dirty="0" err="1" smtClean="0">
                <a:solidFill>
                  <a:srgbClr val="FFFF00"/>
                </a:solidFill>
                <a:latin typeface="Symbol" panose="05050102010706020507" pitchFamily="18" charset="2"/>
              </a:rPr>
              <a:t>q</a:t>
            </a:r>
            <a:r>
              <a:rPr lang="en-US" sz="2000" baseline="-25000" dirty="0" err="1" smtClean="0">
                <a:solidFill>
                  <a:srgbClr val="FFFF00"/>
                </a:solidFill>
                <a:latin typeface="+mn-lt"/>
              </a:rPr>
              <a:t>bulk</a:t>
            </a:r>
            <a:r>
              <a:rPr lang="en-US" sz="2000" dirty="0" smtClean="0">
                <a:solidFill>
                  <a:srgbClr val="FFFF00"/>
                </a:solidFill>
                <a:latin typeface="+mn-lt"/>
              </a:rPr>
              <a:t> </a:t>
            </a:r>
            <a:r>
              <a:rPr lang="en-US" sz="2000" dirty="0" smtClean="0">
                <a:solidFill>
                  <a:srgbClr val="FFFF00"/>
                </a:solidFill>
                <a:latin typeface="Symbol" panose="05050102010706020507" pitchFamily="18" charset="2"/>
              </a:rPr>
              <a:t>=0</a:t>
            </a:r>
            <a:r>
              <a:rPr lang="en-US" sz="2000" dirty="0" smtClean="0">
                <a:solidFill>
                  <a:srgbClr val="FFFF00"/>
                </a:solidFill>
                <a:latin typeface="+mn-lt"/>
              </a:rPr>
              <a:t> on each generator.  Directly tests caustic contributions to QNEC.</a:t>
            </a:r>
            <a:endParaRPr lang="en-US" sz="2000" dirty="0">
              <a:solidFill>
                <a:srgbClr val="FFFF00"/>
              </a:solidFill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4724400" y="4880864"/>
                <a:ext cx="344170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>
                    <a:latin typeface="+mn-lt"/>
                  </a:rPr>
                  <a:t>Interesting case is 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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 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&lt; 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𝜋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.</m:t>
                    </m:r>
                  </m:oMath>
                </a14:m>
                <a:endParaRPr lang="en-US" sz="2000" dirty="0">
                  <a:latin typeface="+mn-lt"/>
                </a:endParaRPr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4400" y="4880864"/>
                <a:ext cx="3441701" cy="400110"/>
              </a:xfrm>
              <a:prstGeom prst="rect">
                <a:avLst/>
              </a:prstGeom>
              <a:blipFill rotWithShape="0">
                <a:blip r:embed="rId4"/>
                <a:stretch>
                  <a:fillRect l="-1770" t="-9231" b="-276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78635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152400"/>
            <a:ext cx="8077200" cy="724258"/>
          </a:xfrm>
        </p:spPr>
        <p:txBody>
          <a:bodyPr>
            <a:normAutofit fontScale="90000"/>
          </a:bodyPr>
          <a:lstStyle/>
          <a:p>
            <a:r>
              <a:rPr lang="en-US" u="sng" dirty="0" smtClean="0"/>
              <a:t>Results</a:t>
            </a:r>
            <a:endParaRPr lang="en-US" u="sng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Rectangle 3"/>
              <p:cNvSpPr/>
              <p:nvPr/>
            </p:nvSpPr>
            <p:spPr>
              <a:xfrm>
                <a:off x="914400" y="609600"/>
                <a:ext cx="8077200" cy="154901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box>
                        <m:boxPr>
                          <m:ctrlPr>
                            <a:rPr lang="en-US" sz="240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sz="2400" i="1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2400" i="1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i="1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p>
                                  <m:r>
                                    <a:rPr lang="en-US" sz="2400" i="1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sSub>
                                <m:sSubPr>
                                  <m:ctrlPr>
                                    <a:rPr lang="en-US" sz="2400" i="1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𝑜𝑢𝑡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2400" i="1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sSubSup>
                                <m:sSubSupPr>
                                  <m:ctrlPr>
                                    <a:rPr lang="en-US" sz="2400" i="1" smtClean="0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400" i="1" smtClean="0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</m:t>
                                  </m:r>
                                </m:e>
                                <m:sub/>
                                <m:sup>
                                  <m:r>
                                    <a:rPr lang="en-US" sz="2400" b="0" i="1" smtClean="0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den>
                          </m:f>
                        </m:e>
                      </m:box>
                      <m:r>
                        <a:rPr lang="en-US" sz="2400" i="1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40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num>
                        <m:den>
                          <m:r>
                            <a:rPr lang="en-US" sz="2400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  <m:sSup>
                        <m:sSupPr>
                          <m:ctrlPr>
                            <a:rPr lang="en-US" sz="2400" i="1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2400" i="1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400" i="1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i="1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sSub>
                                    <m:sSubPr>
                                      <m:ctrlPr>
                                        <a:rPr lang="en-US" sz="2400" i="1">
                                          <a:solidFill>
                                            <a:srgbClr val="FFC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0" i="1" smtClean="0">
                                          <a:solidFill>
                                            <a:srgbClr val="FFC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𝑆</m:t>
                                      </m:r>
                                    </m:e>
                                    <m:sub>
                                      <m:r>
                                        <a:rPr lang="en-US" sz="2400" b="0" i="1" smtClean="0">
                                          <a:solidFill>
                                            <a:srgbClr val="FFC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𝑜𝑢𝑡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2400" i="1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sSup>
                                    <m:sSupPr>
                                      <m:ctrlPr>
                                        <a:rPr lang="en-US" sz="2400" i="1">
                                          <a:solidFill>
                                            <a:srgbClr val="FFC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sSubSup>
                                        <m:sSubSupPr>
                                          <m:ctrlPr>
                                            <a:rPr lang="en-US" sz="2400" i="1" smtClean="0">
                                              <a:solidFill>
                                                <a:srgbClr val="FFC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sz="2400" i="1">
                                              <a:solidFill>
                                                <a:srgbClr val="FFC000"/>
                                              </a:solidFill>
                                              <a:latin typeface="Cambria Math" panose="02040503050406030204" pitchFamily="18" charset="0"/>
                                              <a:sym typeface="Symbol" panose="05050102010706020507" pitchFamily="18" charset="2"/>
                                            </a:rPr>
                                            <m:t></m:t>
                                          </m:r>
                                        </m:e>
                                        <m:sub/>
                                        <m:sup/>
                                      </m:sSubSup>
                                    </m:e>
                                    <m:sup/>
                                  </m:sSup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2400" i="1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</a:rPr>
                        <m:t>−2</m:t>
                      </m:r>
                      <m:r>
                        <a:rPr lang="en-US" sz="2400" b="0" i="1" smtClean="0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sz="2400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b>
                            <m:sSubPr>
                              <m:ctrlPr>
                                <a:rPr lang="en-US" sz="2400" b="0" i="1" smtClean="0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2400" b="0" i="1" smtClean="0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  <m:t>𝑎𝑏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sz="2400" b="0" i="1" smtClean="0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p>
                              <m:r>
                                <a:rPr lang="en-US" sz="2400" b="0" i="1" smtClean="0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b="0" i="1" smtClean="0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p>
                              <m:r>
                                <a:rPr lang="en-US" sz="2400" b="0" i="1" smtClean="0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p>
                          </m:sSup>
                        </m:e>
                      </m:nary>
                      <m:r>
                        <a:rPr lang="en-US" sz="2400" b="0" i="1" smtClean="0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sSub>
                        <m:sSubPr>
                          <m:ctrlPr>
                            <a:rPr lang="en-US" sz="2400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𝐶𝐻𝐼</m:t>
                          </m:r>
                        </m:sub>
                      </m:sSub>
                      <m:d>
                        <m:dPr>
                          <m:ctrlPr>
                            <a:rPr lang="en-US" sz="2400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400" b="0" i="1" smtClean="0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en-US" sz="2400" b="0" i="1" smtClean="0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  <m:r>
                            <a:rPr lang="en-US" sz="2400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en-US" sz="2400" i="1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en-US" sz="2400" b="0" i="1" smtClean="0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p>
                          <m:r>
                            <a:rPr lang="en-US" sz="2400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</m:t>
                          </m:r>
                        </m:e>
                      </m:d>
                      <m:r>
                        <a:rPr lang="en-US" sz="2400" b="0" i="1" smtClean="0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 </m:t>
                      </m:r>
                      <m:r>
                        <a:rPr lang="en-US" sz="2400" b="0" i="1" smtClean="0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𝛿</m:t>
                      </m:r>
                      <m:d>
                        <m:dPr>
                          <m:ctrlPr>
                            <a:rPr lang="en-US" sz="2400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−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</m:t>
                              </m:r>
                            </m:e>
                            <m:sub>
                              <m:r>
                                <a:rPr lang="en-US" sz="2400" b="0" i="1" smtClean="0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𝑠𝑖𝑛𝑔</m:t>
                              </m:r>
                            </m:sub>
                          </m:sSub>
                        </m:e>
                      </m:d>
                      <m:r>
                        <a:rPr lang="en-US" sz="2400" b="0" i="1" smtClean="0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≤0</m:t>
                      </m:r>
                      <m:r>
                        <a:rPr lang="en-US" sz="2400" b="0" i="1" smtClean="0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4400" y="609600"/>
                <a:ext cx="8077200" cy="1549014"/>
              </a:xfrm>
              <a:prstGeom prst="rect">
                <a:avLst/>
              </a:prstGeom>
              <a:blipFill rotWithShape="0">
                <a:blip r:embed="rId2"/>
                <a:stretch>
                  <a:fillRect b="-27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1752600" y="2685871"/>
            <a:ext cx="6781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  <a:latin typeface="+mn-lt"/>
                <a:sym typeface="Symbol" panose="05050102010706020507" pitchFamily="18" charset="2"/>
              </a:rPr>
              <a:t>c</a:t>
            </a:r>
            <a:r>
              <a:rPr lang="en-US" sz="2400" dirty="0" smtClean="0">
                <a:solidFill>
                  <a:srgbClr val="FFFF00"/>
                </a:solidFill>
                <a:latin typeface="+mn-lt"/>
                <a:sym typeface="Symbol" panose="05050102010706020507" pitchFamily="18" charset="2"/>
              </a:rPr>
              <a:t>= central charge</a:t>
            </a:r>
            <a:br>
              <a:rPr lang="en-US" sz="2400" dirty="0" smtClean="0">
                <a:solidFill>
                  <a:srgbClr val="FFFF00"/>
                </a:solidFill>
                <a:latin typeface="+mn-lt"/>
                <a:sym typeface="Symbol" panose="05050102010706020507" pitchFamily="18" charset="2"/>
              </a:rPr>
            </a:br>
            <a:r>
              <a:rPr lang="en-US" sz="2400" dirty="0" smtClean="0">
                <a:solidFill>
                  <a:srgbClr val="FFFF00"/>
                </a:solidFill>
                <a:sym typeface="Symbol" panose="05050102010706020507" pitchFamily="18" charset="2"/>
              </a:rPr>
              <a:t></a:t>
            </a:r>
            <a:r>
              <a:rPr lang="en-US" sz="2400" baseline="-25000" dirty="0" smtClean="0">
                <a:solidFill>
                  <a:srgbClr val="FFFF00"/>
                </a:solidFill>
                <a:latin typeface="+mn-lt"/>
                <a:sym typeface="Symbol" panose="05050102010706020507" pitchFamily="18" charset="2"/>
              </a:rPr>
              <a:t>sing </a:t>
            </a:r>
            <a:r>
              <a:rPr lang="en-US" sz="2400" dirty="0" smtClean="0">
                <a:solidFill>
                  <a:srgbClr val="FFFF00"/>
                </a:solidFill>
                <a:latin typeface="+mn-lt"/>
                <a:sym typeface="Symbol" panose="05050102010706020507" pitchFamily="18" charset="2"/>
              </a:rPr>
              <a:t>= value of </a:t>
            </a:r>
            <a:r>
              <a:rPr lang="en-US" sz="2400" dirty="0" smtClean="0">
                <a:solidFill>
                  <a:srgbClr val="FFFF00"/>
                </a:solidFill>
                <a:sym typeface="Symbol" panose="05050102010706020507" pitchFamily="18" charset="2"/>
              </a:rPr>
              <a:t></a:t>
            </a:r>
            <a:r>
              <a:rPr lang="en-US" sz="2400" baseline="-25000" dirty="0">
                <a:solidFill>
                  <a:srgbClr val="FFFF00"/>
                </a:solidFill>
                <a:sym typeface="Symbol" panose="05050102010706020507" pitchFamily="18" charset="2"/>
              </a:rPr>
              <a:t> </a:t>
            </a:r>
            <a:r>
              <a:rPr lang="en-US" sz="2400" dirty="0" smtClean="0">
                <a:solidFill>
                  <a:srgbClr val="FFFF00"/>
                </a:solidFill>
                <a:latin typeface="+mn-lt"/>
                <a:sym typeface="Symbol" panose="05050102010706020507" pitchFamily="18" charset="2"/>
              </a:rPr>
              <a:t>where CHI surface hits r</a:t>
            </a:r>
            <a:r>
              <a:rPr lang="en-US" sz="2400" dirty="0" smtClean="0">
                <a:solidFill>
                  <a:srgbClr val="FFFF00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=0  </a:t>
            </a:r>
            <a:br>
              <a:rPr lang="en-US" sz="2400" dirty="0" smtClean="0">
                <a:solidFill>
                  <a:srgbClr val="FFFF00"/>
                </a:solidFill>
                <a:latin typeface="Symbol" panose="05050102010706020507" pitchFamily="18" charset="2"/>
                <a:sym typeface="Symbol" panose="05050102010706020507" pitchFamily="18" charset="2"/>
              </a:rPr>
            </a:br>
            <a:r>
              <a:rPr lang="en-US" sz="2400" dirty="0" smtClean="0">
                <a:solidFill>
                  <a:srgbClr val="FFFF00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                                      </a:t>
            </a:r>
            <a:r>
              <a:rPr lang="en-US" sz="2400" dirty="0" smtClean="0">
                <a:solidFill>
                  <a:srgbClr val="FFFF00"/>
                </a:solidFill>
                <a:latin typeface="+mn-lt"/>
                <a:sym typeface="Symbol" panose="05050102010706020507" pitchFamily="18" charset="2"/>
              </a:rPr>
              <a:t> (Conical Singularity) </a:t>
            </a:r>
            <a:endParaRPr lang="en-US" sz="2400" baseline="-25000" dirty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24000" y="3905071"/>
            <a:ext cx="7391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+mn-lt"/>
              </a:rPr>
              <a:t>Note:  </a:t>
            </a:r>
            <a:r>
              <a:rPr lang="en-US" sz="2400" dirty="0" smtClean="0">
                <a:latin typeface="+mn-lt"/>
              </a:rPr>
              <a:t>In a </a:t>
            </a:r>
            <a:r>
              <a:rPr lang="en-US" sz="2400" dirty="0" smtClean="0">
                <a:latin typeface="+mn-lt"/>
              </a:rPr>
              <a:t>natural frame with T</a:t>
            </a:r>
            <a:r>
              <a:rPr lang="en-US" sz="2400" baseline="-25000" dirty="0" smtClean="0">
                <a:latin typeface="+mn-lt"/>
              </a:rPr>
              <a:t>ab</a:t>
            </a:r>
            <a:r>
              <a:rPr lang="en-US" sz="2400" dirty="0" smtClean="0">
                <a:latin typeface="+mn-lt"/>
              </a:rPr>
              <a:t>=</a:t>
            </a:r>
            <a:r>
              <a:rPr lang="en-US" sz="2400" dirty="0" smtClean="0">
                <a:latin typeface="Symbol" panose="05050102010706020507" pitchFamily="18" charset="2"/>
              </a:rPr>
              <a:t>0</a:t>
            </a:r>
            <a:r>
              <a:rPr lang="en-US" sz="2400" dirty="0" smtClean="0">
                <a:latin typeface="+mn-lt"/>
              </a:rPr>
              <a:t>, one finds </a:t>
            </a:r>
            <a:br>
              <a:rPr lang="en-US" sz="2400" dirty="0" smtClean="0">
                <a:latin typeface="+mn-lt"/>
              </a:rPr>
            </a:br>
            <a:r>
              <a:rPr lang="en-US" sz="2400" dirty="0" err="1" smtClean="0">
                <a:latin typeface="+mn-lt"/>
              </a:rPr>
              <a:t>S</a:t>
            </a:r>
            <a:r>
              <a:rPr lang="en-US" sz="2400" baseline="-25000" dirty="0" err="1" smtClean="0">
                <a:latin typeface="+mn-lt"/>
              </a:rPr>
              <a:t>out</a:t>
            </a:r>
            <a:r>
              <a:rPr lang="en-US" sz="2400" dirty="0" smtClean="0">
                <a:latin typeface="+mn-lt"/>
              </a:rPr>
              <a:t> </a:t>
            </a:r>
            <a:r>
              <a:rPr lang="en-US" sz="2400" dirty="0" smtClean="0">
                <a:latin typeface="+mn-lt"/>
              </a:rPr>
              <a:t>= constant for </a:t>
            </a:r>
            <a:r>
              <a:rPr lang="en-US" sz="2400" dirty="0" smtClean="0">
                <a:sym typeface="Symbol" panose="05050102010706020507" pitchFamily="18" charset="2"/>
              </a:rPr>
              <a:t></a:t>
            </a:r>
            <a:r>
              <a:rPr lang="en-US" sz="2400" dirty="0">
                <a:solidFill>
                  <a:prstClr val="white"/>
                </a:solidFill>
                <a:latin typeface="Constantia"/>
              </a:rPr>
              <a:t> </a:t>
            </a:r>
            <a:r>
              <a:rPr lang="en-US" sz="2400" dirty="0" smtClean="0">
                <a:solidFill>
                  <a:prstClr val="white"/>
                </a:solidFill>
                <a:latin typeface="Constantia"/>
              </a:rPr>
              <a:t>&gt; </a:t>
            </a:r>
            <a:r>
              <a:rPr lang="en-US" sz="2400" dirty="0" smtClean="0">
                <a:sym typeface="Symbol" panose="05050102010706020507" pitchFamily="18" charset="2"/>
              </a:rPr>
              <a:t></a:t>
            </a:r>
            <a:r>
              <a:rPr lang="en-US" sz="2400" baseline="-25000" dirty="0" smtClean="0">
                <a:solidFill>
                  <a:prstClr val="white"/>
                </a:solidFill>
                <a:latin typeface="Constantia"/>
              </a:rPr>
              <a:t>sing</a:t>
            </a:r>
            <a:r>
              <a:rPr lang="en-US" sz="2400" dirty="0" smtClean="0">
                <a:solidFill>
                  <a:prstClr val="white"/>
                </a:solidFill>
                <a:latin typeface="Constantia"/>
              </a:rPr>
              <a:t>, but not for </a:t>
            </a:r>
            <a:r>
              <a:rPr lang="en-US" sz="2400" dirty="0">
                <a:sym typeface="Symbol" panose="05050102010706020507" pitchFamily="18" charset="2"/>
              </a:rPr>
              <a:t></a:t>
            </a:r>
            <a:r>
              <a:rPr lang="en-US" sz="2400" dirty="0">
                <a:solidFill>
                  <a:prstClr val="white"/>
                </a:solidFill>
                <a:latin typeface="Constantia"/>
              </a:rPr>
              <a:t> </a:t>
            </a:r>
            <a:r>
              <a:rPr lang="en-US" sz="2400" dirty="0" smtClean="0">
                <a:solidFill>
                  <a:prstClr val="white"/>
                </a:solidFill>
                <a:latin typeface="Constantia"/>
              </a:rPr>
              <a:t>&lt; </a:t>
            </a:r>
            <a:r>
              <a:rPr lang="en-US" sz="2400" dirty="0">
                <a:sym typeface="Symbol" panose="05050102010706020507" pitchFamily="18" charset="2"/>
              </a:rPr>
              <a:t></a:t>
            </a:r>
            <a:r>
              <a:rPr lang="en-US" sz="2400" baseline="-25000" dirty="0" smtClean="0">
                <a:solidFill>
                  <a:prstClr val="white"/>
                </a:solidFill>
                <a:latin typeface="Constantia"/>
              </a:rPr>
              <a:t>sing</a:t>
            </a:r>
            <a:r>
              <a:rPr lang="en-US" sz="2400" dirty="0" smtClean="0">
                <a:solidFill>
                  <a:prstClr val="white"/>
                </a:solidFill>
                <a:latin typeface="Constantia"/>
              </a:rPr>
              <a:t>.  </a:t>
            </a:r>
            <a:r>
              <a:rPr lang="en-US" sz="2400" dirty="0" smtClean="0">
                <a:solidFill>
                  <a:prstClr val="white"/>
                </a:solidFill>
                <a:latin typeface="Constantia"/>
              </a:rPr>
              <a:t>Instead</a:t>
            </a:r>
            <a:r>
              <a:rPr lang="en-US" sz="2400" dirty="0" smtClean="0">
                <a:solidFill>
                  <a:prstClr val="white"/>
                </a:solidFill>
                <a:latin typeface="Constantia"/>
              </a:rPr>
              <a:t>, </a:t>
            </a:r>
            <a:r>
              <a:rPr lang="en-US" sz="2400" dirty="0" smtClean="0">
                <a:solidFill>
                  <a:prstClr val="white"/>
                </a:solidFill>
                <a:latin typeface="Constantia"/>
              </a:rPr>
              <a:t>the </a:t>
            </a:r>
            <a:r>
              <a:rPr lang="en-US" sz="2400" dirty="0" smtClean="0">
                <a:solidFill>
                  <a:prstClr val="white"/>
                </a:solidFill>
                <a:latin typeface="Constantia"/>
              </a:rPr>
              <a:t>terms </a:t>
            </a:r>
            <a:r>
              <a:rPr lang="en-US" sz="2400" dirty="0" smtClean="0">
                <a:solidFill>
                  <a:prstClr val="white"/>
                </a:solidFill>
                <a:latin typeface="Constantia"/>
              </a:rPr>
              <a:t>on the first line cancel </a:t>
            </a:r>
            <a:r>
              <a:rPr lang="en-US" sz="2400" dirty="0" smtClean="0">
                <a:solidFill>
                  <a:prstClr val="white"/>
                </a:solidFill>
                <a:latin typeface="Constantia"/>
              </a:rPr>
              <a:t>precisely!  </a:t>
            </a:r>
            <a:br>
              <a:rPr lang="en-US" sz="2400" dirty="0" smtClean="0">
                <a:solidFill>
                  <a:prstClr val="white"/>
                </a:solidFill>
                <a:latin typeface="Constantia"/>
              </a:rPr>
            </a:br>
            <a:r>
              <a:rPr lang="en-US" sz="2400" dirty="0" smtClean="0">
                <a:solidFill>
                  <a:prstClr val="white"/>
                </a:solidFill>
                <a:latin typeface="Constantia"/>
              </a:rPr>
              <a:t>           </a:t>
            </a:r>
            <a:r>
              <a:rPr lang="en-US" sz="2400" dirty="0" smtClean="0">
                <a:solidFill>
                  <a:srgbClr val="7030A0"/>
                </a:solidFill>
                <a:latin typeface="Constantia"/>
              </a:rPr>
              <a:t>Novel behavior!</a:t>
            </a:r>
            <a:endParaRPr lang="en-US" sz="2400" dirty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71880" y="5486400"/>
            <a:ext cx="7315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FF00"/>
                </a:solidFill>
                <a:latin typeface="+mn-lt"/>
              </a:rPr>
              <a:t>We have no insight into C</a:t>
            </a:r>
            <a:r>
              <a:rPr lang="en-US" sz="2000" baseline="-25000" dirty="0" smtClean="0">
                <a:solidFill>
                  <a:srgbClr val="FFFF00"/>
                </a:solidFill>
                <a:latin typeface="+mn-lt"/>
              </a:rPr>
              <a:t>CHI</a:t>
            </a:r>
            <a:r>
              <a:rPr lang="en-US" sz="2000" dirty="0" smtClean="0">
                <a:solidFill>
                  <a:srgbClr val="FFFF00"/>
                </a:solidFill>
                <a:latin typeface="+mn-lt"/>
              </a:rPr>
              <a:t>(</a:t>
            </a:r>
            <a:r>
              <a:rPr lang="en-US" sz="2000" dirty="0" err="1" smtClean="0">
                <a:solidFill>
                  <a:srgbClr val="FFFF00"/>
                </a:solidFill>
                <a:latin typeface="+mn-lt"/>
              </a:rPr>
              <a:t>p</a:t>
            </a:r>
            <a:r>
              <a:rPr lang="en-US" sz="2000" baseline="30000" dirty="0" err="1" smtClean="0">
                <a:solidFill>
                  <a:srgbClr val="FFFF00"/>
                </a:solidFill>
                <a:latin typeface="+mn-lt"/>
              </a:rPr>
              <a:t>+</a:t>
            </a:r>
            <a:r>
              <a:rPr lang="en-US" sz="2000" dirty="0" err="1" smtClean="0">
                <a:solidFill>
                  <a:srgbClr val="FFFF00"/>
                </a:solidFill>
                <a:latin typeface="+mn-lt"/>
              </a:rPr>
              <a:t>,p</a:t>
            </a:r>
            <a:r>
              <a:rPr lang="en-US" sz="2000" baseline="30000" dirty="0" err="1" smtClean="0">
                <a:solidFill>
                  <a:srgbClr val="FFFF00"/>
                </a:solidFill>
                <a:latin typeface="+mn-lt"/>
              </a:rPr>
              <a:t>-</a:t>
            </a:r>
            <a:r>
              <a:rPr lang="en-US" sz="2000" dirty="0" err="1" smtClean="0">
                <a:solidFill>
                  <a:srgbClr val="FFFF00"/>
                </a:solidFill>
                <a:latin typeface="+mn-lt"/>
              </a:rPr>
              <a:t>,</a:t>
            </a:r>
            <a:r>
              <a:rPr lang="en-US" sz="2000" dirty="0" err="1" smtClean="0">
                <a:solidFill>
                  <a:srgbClr val="FFFF00"/>
                </a:solidFill>
                <a:latin typeface="Symbol" panose="05050102010706020507" pitchFamily="18" charset="2"/>
              </a:rPr>
              <a:t>G</a:t>
            </a:r>
            <a:r>
              <a:rPr lang="en-US" sz="2000" dirty="0" smtClean="0">
                <a:solidFill>
                  <a:srgbClr val="FFFF00"/>
                </a:solidFill>
                <a:latin typeface="+mn-lt"/>
              </a:rPr>
              <a:t>), or analogous C</a:t>
            </a:r>
            <a:r>
              <a:rPr lang="en-US" sz="2000" baseline="-25000" dirty="0" smtClean="0">
                <a:solidFill>
                  <a:srgbClr val="FFFF00"/>
                </a:solidFill>
                <a:latin typeface="+mn-lt"/>
              </a:rPr>
              <a:t>HRT</a:t>
            </a:r>
            <a:r>
              <a:rPr lang="en-US" sz="2000" dirty="0" smtClean="0">
                <a:solidFill>
                  <a:srgbClr val="FFFF00"/>
                </a:solidFill>
                <a:latin typeface="+mn-lt"/>
              </a:rPr>
              <a:t>.</a:t>
            </a:r>
          </a:p>
          <a:p>
            <a:r>
              <a:rPr lang="en-US" sz="2000" dirty="0" smtClean="0">
                <a:solidFill>
                  <a:srgbClr val="FFFF00"/>
                </a:solidFill>
                <a:latin typeface="+mn-lt"/>
              </a:rPr>
              <a:t>(S</a:t>
            </a:r>
            <a:r>
              <a:rPr lang="en-US" sz="2000" baseline="-25000" dirty="0" smtClean="0">
                <a:solidFill>
                  <a:srgbClr val="FFFF00"/>
                </a:solidFill>
                <a:latin typeface="+mn-lt"/>
              </a:rPr>
              <a:t>HRT</a:t>
            </a:r>
            <a:r>
              <a:rPr lang="en-US" sz="2000" dirty="0" smtClean="0">
                <a:solidFill>
                  <a:srgbClr val="FFFF00"/>
                </a:solidFill>
                <a:latin typeface="+mn-lt"/>
              </a:rPr>
              <a:t> also gives a corresponding </a:t>
            </a:r>
            <a:r>
              <a:rPr lang="en-US" sz="2000" dirty="0" smtClean="0">
                <a:solidFill>
                  <a:srgbClr val="FFFF00"/>
                </a:solidFill>
                <a:latin typeface="Symbol" panose="05050102010706020507" pitchFamily="18" charset="2"/>
              </a:rPr>
              <a:t>d</a:t>
            </a:r>
            <a:r>
              <a:rPr lang="en-US" sz="2000" dirty="0" smtClean="0">
                <a:solidFill>
                  <a:srgbClr val="FFFF00"/>
                </a:solidFill>
                <a:latin typeface="+mn-lt"/>
              </a:rPr>
              <a:t>(</a:t>
            </a:r>
            <a:r>
              <a:rPr lang="en-US" sz="2000" dirty="0" smtClean="0">
                <a:solidFill>
                  <a:srgbClr val="FFFF00"/>
                </a:solidFill>
                <a:latin typeface="Symbol" panose="05050102010706020507" pitchFamily="18" charset="2"/>
              </a:rPr>
              <a:t>l-</a:t>
            </a:r>
            <a:r>
              <a:rPr lang="en-US" sz="2000" dirty="0" err="1" smtClean="0">
                <a:solidFill>
                  <a:srgbClr val="FFFF00"/>
                </a:solidFill>
                <a:latin typeface="Symbol" panose="05050102010706020507" pitchFamily="18" charset="2"/>
              </a:rPr>
              <a:t>l</a:t>
            </a:r>
            <a:r>
              <a:rPr lang="en-US" sz="2000" baseline="-25000" dirty="0" err="1" smtClean="0">
                <a:solidFill>
                  <a:srgbClr val="FFFF00"/>
                </a:solidFill>
                <a:latin typeface="+mn-lt"/>
              </a:rPr>
              <a:t>PT</a:t>
            </a:r>
            <a:r>
              <a:rPr lang="en-US" sz="2000" dirty="0" smtClean="0">
                <a:solidFill>
                  <a:srgbClr val="FFFF00"/>
                </a:solidFill>
                <a:latin typeface="+mn-lt"/>
              </a:rPr>
              <a:t>) w/ C</a:t>
            </a:r>
            <a:r>
              <a:rPr lang="en-US" sz="2000" baseline="-25000" dirty="0" smtClean="0">
                <a:solidFill>
                  <a:srgbClr val="FFFF00"/>
                </a:solidFill>
                <a:latin typeface="+mn-lt"/>
              </a:rPr>
              <a:t>HRT</a:t>
            </a:r>
            <a:r>
              <a:rPr lang="en-US" sz="2000" dirty="0" smtClean="0">
                <a:solidFill>
                  <a:srgbClr val="FFFF00"/>
                </a:solidFill>
                <a:latin typeface="+mn-lt"/>
              </a:rPr>
              <a:t> ≠ C</a:t>
            </a:r>
            <a:r>
              <a:rPr lang="en-US" sz="2000" baseline="-25000" dirty="0" smtClean="0">
                <a:solidFill>
                  <a:srgbClr val="FFFF00"/>
                </a:solidFill>
                <a:latin typeface="+mn-lt"/>
              </a:rPr>
              <a:t>CHI</a:t>
            </a:r>
            <a:r>
              <a:rPr lang="en-US" sz="2000" dirty="0" smtClean="0">
                <a:solidFill>
                  <a:srgbClr val="FFFF00"/>
                </a:solidFill>
                <a:latin typeface="+mn-lt"/>
              </a:rPr>
              <a:t>.)  </a:t>
            </a:r>
            <a:endParaRPr lang="en-US" sz="2000" dirty="0">
              <a:solidFill>
                <a:srgbClr val="FFFF00"/>
              </a:solidFill>
              <a:latin typeface="+mn-lt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609600" y="2903113"/>
            <a:ext cx="793073" cy="1508760"/>
            <a:chOff x="685800" y="1600200"/>
            <a:chExt cx="1600200" cy="3657600"/>
          </a:xfrm>
        </p:grpSpPr>
        <p:sp>
          <p:nvSpPr>
            <p:cNvPr id="9" name="Can 8"/>
            <p:cNvSpPr/>
            <p:nvPr/>
          </p:nvSpPr>
          <p:spPr>
            <a:xfrm>
              <a:off x="685801" y="1600200"/>
              <a:ext cx="1600199" cy="3657600"/>
            </a:xfrm>
            <a:prstGeom prst="ca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1447800" y="1828800"/>
              <a:ext cx="0" cy="3276600"/>
            </a:xfrm>
            <a:prstGeom prst="line">
              <a:avLst/>
            </a:prstGeom>
            <a:ln w="38100">
              <a:solidFill>
                <a:srgbClr val="FFFF00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685800" y="2438400"/>
              <a:ext cx="1600200" cy="1219200"/>
            </a:xfrm>
            <a:prstGeom prst="line">
              <a:avLst/>
            </a:prstGeom>
            <a:ln w="38100">
              <a:solidFill>
                <a:srgbClr val="FFC000">
                  <a:alpha val="50000"/>
                </a:srgb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Isosceles Triangle 11"/>
            <p:cNvSpPr/>
            <p:nvPr/>
          </p:nvSpPr>
          <p:spPr>
            <a:xfrm rot="16200000">
              <a:off x="876301" y="2247900"/>
              <a:ext cx="1219199" cy="1600199"/>
            </a:xfrm>
            <a:prstGeom prst="triangle">
              <a:avLst>
                <a:gd name="adj" fmla="val 0"/>
              </a:avLst>
            </a:prstGeom>
            <a:solidFill>
              <a:srgbClr val="FFC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85800" y="3657600"/>
              <a:ext cx="1600200" cy="1600200"/>
            </a:xfrm>
            <a:prstGeom prst="rect">
              <a:avLst/>
            </a:prstGeom>
            <a:solidFill>
              <a:srgbClr val="FFC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" name="Straight Connector 13"/>
            <p:cNvCxnSpPr/>
            <p:nvPr/>
          </p:nvCxnSpPr>
          <p:spPr>
            <a:xfrm flipH="1">
              <a:off x="685800" y="3048000"/>
              <a:ext cx="762000" cy="609599"/>
            </a:xfrm>
            <a:prstGeom prst="line">
              <a:avLst/>
            </a:prstGeom>
            <a:ln w="38100">
              <a:solidFill>
                <a:schemeClr val="bg1"/>
              </a:solidFill>
              <a:prstDash val="dash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Oval 14"/>
            <p:cNvSpPr>
              <a:spLocks noChangeAspect="1"/>
            </p:cNvSpPr>
            <p:nvPr/>
          </p:nvSpPr>
          <p:spPr>
            <a:xfrm>
              <a:off x="2229172" y="2385633"/>
              <a:ext cx="56828" cy="52767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533400" y="3712500"/>
            <a:ext cx="152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+mn-lt"/>
              </a:rPr>
              <a:t>Caustic</a:t>
            </a:r>
            <a:endParaRPr lang="en-US" sz="1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828800" y="2286000"/>
            <a:ext cx="586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+mn-lt"/>
              </a:rPr>
              <a:t>Top line is a conformal scalar of weight 2.</a:t>
            </a:r>
            <a:endParaRPr lang="en-US" sz="2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7733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FFC000"/>
                </a:solidFill>
              </a:rPr>
              <a:t>Evidence for 1+1 CHI coarse-grained </a:t>
            </a:r>
            <a:br>
              <a:rPr lang="en-US" dirty="0" smtClean="0">
                <a:solidFill>
                  <a:srgbClr val="FFC000"/>
                </a:solidFill>
              </a:rPr>
            </a:br>
            <a:r>
              <a:rPr lang="en-US" dirty="0" smtClean="0">
                <a:solidFill>
                  <a:srgbClr val="FFC000"/>
                </a:solidFill>
              </a:rPr>
              <a:t>Quantum Null Energy Condition (QNEC)</a:t>
            </a:r>
            <a:endParaRPr lang="en-US" dirty="0" smtClean="0">
              <a:solidFill>
                <a:srgbClr val="FFFF0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FFFF00"/>
                </a:solidFill>
              </a:rPr>
              <a:t>Supports idea that CHI is interesting coarse-grained entropy.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Does CHI QNEC really hold?  </a:t>
            </a:r>
            <a:br>
              <a:rPr lang="en-US" dirty="0" smtClean="0"/>
            </a:br>
            <a:r>
              <a:rPr lang="en-US" dirty="0" smtClean="0"/>
              <a:t>Would require a novel bound on caustics!  </a:t>
            </a:r>
            <a:br>
              <a:rPr lang="en-US" dirty="0" smtClean="0"/>
            </a:br>
            <a:r>
              <a:rPr lang="en-US" dirty="0" smtClean="0"/>
              <a:t>Need new tools.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FFC000"/>
                </a:solidFill>
              </a:rPr>
              <a:t>Test in AdS3 stars?  Higher dim examples?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FFFF00"/>
                </a:solidFill>
              </a:rPr>
              <a:t>Understand “residuals” C</a:t>
            </a:r>
            <a:r>
              <a:rPr lang="en-US" baseline="-25000" dirty="0" smtClean="0">
                <a:solidFill>
                  <a:srgbClr val="FFFF00"/>
                </a:solidFill>
              </a:rPr>
              <a:t>CHI</a:t>
            </a:r>
            <a:r>
              <a:rPr lang="en-US" dirty="0" smtClean="0">
                <a:solidFill>
                  <a:srgbClr val="FFFF00"/>
                </a:solidFill>
              </a:rPr>
              <a:t>, C</a:t>
            </a:r>
            <a:r>
              <a:rPr lang="en-US" baseline="-25000" dirty="0" smtClean="0">
                <a:solidFill>
                  <a:srgbClr val="FFFF00"/>
                </a:solidFill>
              </a:rPr>
              <a:t>HRT</a:t>
            </a:r>
            <a:r>
              <a:rPr lang="en-US" dirty="0" smtClean="0">
                <a:solidFill>
                  <a:srgbClr val="FFFF00"/>
                </a:solidFill>
              </a:rPr>
              <a:t>?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Summary &amp; Outlook</a:t>
            </a: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4116370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>
    <a:lnDef>
      <a:spPr>
        <a:ln w="38100">
          <a:solidFill>
            <a:srgbClr val="FFFF00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12416</TotalTime>
  <Words>343</Words>
  <Application>Microsoft Office PowerPoint</Application>
  <PresentationFormat>On-screen Show (4:3)</PresentationFormat>
  <Paragraphs>81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Cambria Math</vt:lpstr>
      <vt:lpstr>Comic Sans MS</vt:lpstr>
      <vt:lpstr>Constantia</vt:lpstr>
      <vt:lpstr>Symbol</vt:lpstr>
      <vt:lpstr>Wingdings 2</vt:lpstr>
      <vt:lpstr>Paper</vt:lpstr>
      <vt:lpstr>Horizon Entropy and  the Coarse-Grained  Quantum Null Energy Condition</vt:lpstr>
      <vt:lpstr>CHI in AdS/CFT  </vt:lpstr>
      <vt:lpstr>Properties of CHI</vt:lpstr>
      <vt:lpstr>The QNEC</vt:lpstr>
      <vt:lpstr>Coarse-grained QNEC w/ Sout = SCHI?</vt:lpstr>
      <vt:lpstr>Our test: Conical defects in AdS3</vt:lpstr>
      <vt:lpstr>Results</vt:lpstr>
      <vt:lpstr>Summary &amp; Outlook</vt:lpstr>
    </vt:vector>
  </TitlesOfParts>
  <Company>UCSB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gravity/string duality: Setting the boundary free in AdS/CFT</dc:title>
  <dc:creator>Donald Marolf</dc:creator>
  <cp:lastModifiedBy>Donald Marolf</cp:lastModifiedBy>
  <cp:revision>373</cp:revision>
  <cp:lastPrinted>2016-05-31T22:54:33Z</cp:lastPrinted>
  <dcterms:created xsi:type="dcterms:W3CDTF">2007-10-26T06:10:01Z</dcterms:created>
  <dcterms:modified xsi:type="dcterms:W3CDTF">2016-07-11T00:51:51Z</dcterms:modified>
</cp:coreProperties>
</file>