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6" r:id="rId5"/>
    <p:sldId id="277" r:id="rId6"/>
    <p:sldId id="278" r:id="rId7"/>
    <p:sldId id="287" r:id="rId8"/>
    <p:sldId id="279" r:id="rId9"/>
    <p:sldId id="275" r:id="rId10"/>
    <p:sldId id="285" r:id="rId11"/>
    <p:sldId id="284" r:id="rId12"/>
    <p:sldId id="286" r:id="rId13"/>
    <p:sldId id="280" r:id="rId14"/>
    <p:sldId id="283" r:id="rId15"/>
    <p:sldId id="288" r:id="rId16"/>
    <p:sldId id="289" r:id="rId17"/>
    <p:sldId id="261" r:id="rId18"/>
    <p:sldId id="281" r:id="rId19"/>
    <p:sldId id="290" r:id="rId20"/>
    <p:sldId id="291" r:id="rId21"/>
    <p:sldId id="282" r:id="rId22"/>
    <p:sldId id="293" r:id="rId23"/>
    <p:sldId id="292" r:id="rId24"/>
    <p:sldId id="268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845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3905E-D605-4D2C-A45B-CCDAC15F2B0C}" type="datetimeFigureOut">
              <a:rPr lang="en-CA" smtClean="0"/>
              <a:t>11/07/2016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85E8B-B6D4-4D0D-AFA7-942BA60F72B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6981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3905E-D605-4D2C-A45B-CCDAC15F2B0C}" type="datetimeFigureOut">
              <a:rPr lang="en-CA" smtClean="0"/>
              <a:t>11/07/2016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85E8B-B6D4-4D0D-AFA7-942BA60F72B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89048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3905E-D605-4D2C-A45B-CCDAC15F2B0C}" type="datetimeFigureOut">
              <a:rPr lang="en-CA" smtClean="0"/>
              <a:t>11/07/2016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85E8B-B6D4-4D0D-AFA7-942BA60F72B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62258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3905E-D605-4D2C-A45B-CCDAC15F2B0C}" type="datetimeFigureOut">
              <a:rPr lang="en-CA" smtClean="0"/>
              <a:t>11/07/2016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85E8B-B6D4-4D0D-AFA7-942BA60F72B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49769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3905E-D605-4D2C-A45B-CCDAC15F2B0C}" type="datetimeFigureOut">
              <a:rPr lang="en-CA" smtClean="0"/>
              <a:t>11/07/2016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85E8B-B6D4-4D0D-AFA7-942BA60F72B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8809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3905E-D605-4D2C-A45B-CCDAC15F2B0C}" type="datetimeFigureOut">
              <a:rPr lang="en-CA" smtClean="0"/>
              <a:t>11/07/2016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85E8B-B6D4-4D0D-AFA7-942BA60F72B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59199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3905E-D605-4D2C-A45B-CCDAC15F2B0C}" type="datetimeFigureOut">
              <a:rPr lang="en-CA" smtClean="0"/>
              <a:t>11/07/2016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85E8B-B6D4-4D0D-AFA7-942BA60F72B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42070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3905E-D605-4D2C-A45B-CCDAC15F2B0C}" type="datetimeFigureOut">
              <a:rPr lang="en-CA" smtClean="0"/>
              <a:t>11/07/2016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85E8B-B6D4-4D0D-AFA7-942BA60F72B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16981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3905E-D605-4D2C-A45B-CCDAC15F2B0C}" type="datetimeFigureOut">
              <a:rPr lang="en-CA" smtClean="0"/>
              <a:t>11/07/2016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85E8B-B6D4-4D0D-AFA7-942BA60F72B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79360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3905E-D605-4D2C-A45B-CCDAC15F2B0C}" type="datetimeFigureOut">
              <a:rPr lang="en-CA" smtClean="0"/>
              <a:t>11/07/2016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85E8B-B6D4-4D0D-AFA7-942BA60F72B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78617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3905E-D605-4D2C-A45B-CCDAC15F2B0C}" type="datetimeFigureOut">
              <a:rPr lang="en-CA" smtClean="0"/>
              <a:t>11/07/2016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85E8B-B6D4-4D0D-AFA7-942BA60F72B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06166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3905E-D605-4D2C-A45B-CCDAC15F2B0C}" type="datetimeFigureOut">
              <a:rPr lang="en-CA" smtClean="0"/>
              <a:t>11/07/2016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85E8B-B6D4-4D0D-AFA7-942BA60F72B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76117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27.png"/><Relationship Id="rId4" Type="http://schemas.microsoft.com/office/2007/relationships/hdphoto" Target="../media/hdphoto2.wdp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9351" y="1412776"/>
            <a:ext cx="7772400" cy="1470025"/>
          </a:xfrm>
        </p:spPr>
        <p:txBody>
          <a:bodyPr>
            <a:normAutofit/>
          </a:bodyPr>
          <a:lstStyle/>
          <a:p>
            <a:r>
              <a:rPr lang="en-CA" dirty="0"/>
              <a:t>Accounting </a:t>
            </a:r>
            <a:r>
              <a:rPr lang="en-CA" dirty="0" smtClean="0"/>
              <a:t>for </a:t>
            </a:r>
            <a:r>
              <a:rPr lang="en-CA" dirty="0" smtClean="0"/>
              <a:t>t</a:t>
            </a:r>
            <a:r>
              <a:rPr lang="en-CA" dirty="0" smtClean="0"/>
              <a:t>he Cosmological </a:t>
            </a:r>
            <a:r>
              <a:rPr lang="en-CA" dirty="0"/>
              <a:t>C</a:t>
            </a:r>
            <a:r>
              <a:rPr lang="en-CA" dirty="0" smtClean="0"/>
              <a:t>onstant </a:t>
            </a:r>
            <a:r>
              <a:rPr lang="en-CA" dirty="0" smtClean="0"/>
              <a:t>i</a:t>
            </a:r>
            <a:r>
              <a:rPr lang="en-CA" dirty="0" smtClean="0"/>
              <a:t>n </a:t>
            </a:r>
            <a:r>
              <a:rPr lang="en-CA" dirty="0"/>
              <a:t>G</a:t>
            </a:r>
            <a:r>
              <a:rPr lang="en-CA" dirty="0" smtClean="0"/>
              <a:t>ravitational </a:t>
            </a:r>
            <a:r>
              <a:rPr lang="en-CA" dirty="0"/>
              <a:t>L</a:t>
            </a:r>
            <a:r>
              <a:rPr lang="en-CA" dirty="0" smtClean="0"/>
              <a:t>ensing</a:t>
            </a:r>
            <a:endParaRPr lang="en-CA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01067" y="2708920"/>
            <a:ext cx="2376264" cy="12977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CA" sz="2400" dirty="0" smtClean="0"/>
              <a:t>Dmitri </a:t>
            </a:r>
            <a:r>
              <a:rPr lang="en-CA" sz="2400" dirty="0" err="1" smtClean="0"/>
              <a:t>Lebedev</a:t>
            </a:r>
            <a:endParaRPr lang="en-CA" sz="2400" dirty="0" smtClean="0"/>
          </a:p>
          <a:p>
            <a:pPr algn="r"/>
            <a:r>
              <a:rPr lang="en-CA" sz="2400" dirty="0" smtClean="0"/>
              <a:t>July 14, 2016</a:t>
            </a:r>
            <a:endParaRPr lang="en-CA" sz="2400" dirty="0"/>
          </a:p>
        </p:txBody>
      </p:sp>
      <p:pic>
        <p:nvPicPr>
          <p:cNvPr id="5" name="Picture 2" descr="http://www.queensu.ca/mc_administrator/sites/default/files/assets/pages/QueensLogo_colou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0973" y="4293095"/>
            <a:ext cx="3373027" cy="2564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601720"/>
            <a:ext cx="4679352" cy="2239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07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Bending Angle &amp; Geometry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990" y="1340768"/>
            <a:ext cx="6828410" cy="24674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3764272"/>
            <a:ext cx="6817316" cy="3093728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0" y="3356992"/>
            <a:ext cx="2469969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CA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arajita" pitchFamily="34" charset="0"/>
                <a:ea typeface="+mj-ea"/>
                <a:cs typeface="Aparajita" pitchFamily="34" charset="0"/>
              </a:rPr>
              <a:t>Schwarzschild</a:t>
            </a:r>
            <a:endParaRPr kumimoji="0" lang="en-CA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parajita" pitchFamily="34" charset="0"/>
              <a:ea typeface="+mj-ea"/>
              <a:cs typeface="Aparajita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51520" y="6021288"/>
            <a:ext cx="1584176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CA" sz="3600" dirty="0" smtClean="0">
                <a:latin typeface="Aparajita" pitchFamily="34" charset="0"/>
                <a:ea typeface="+mj-ea"/>
                <a:cs typeface="Aparajita" pitchFamily="34" charset="0"/>
              </a:rPr>
              <a:t>d</a:t>
            </a:r>
            <a:r>
              <a:rPr kumimoji="0" lang="en-CA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arajita" pitchFamily="34" charset="0"/>
                <a:ea typeface="+mj-ea"/>
                <a:cs typeface="Aparajita" pitchFamily="34" charset="0"/>
              </a:rPr>
              <a:t>e Sitter</a:t>
            </a:r>
            <a:endParaRPr kumimoji="0" lang="en-CA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parajita" pitchFamily="34" charset="0"/>
              <a:ea typeface="+mj-ea"/>
              <a:cs typeface="Aparajit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5339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Bending Angle &amp; Geometry</a:t>
            </a:r>
            <a:endParaRPr lang="en-C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2132856"/>
            <a:ext cx="8856983" cy="4010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91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Bending Angle &amp; Geometry</a:t>
            </a:r>
            <a:endParaRPr lang="en-C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267" y="1365081"/>
            <a:ext cx="8697463" cy="5021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179" y="2492896"/>
            <a:ext cx="7518695" cy="122413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571998" y="3573930"/>
            <a:ext cx="4464498" cy="936104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795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Later Developments</a:t>
            </a:r>
            <a:endParaRPr lang="en-CA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47923" y="1787853"/>
            <a:ext cx="7918914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CA" sz="3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arajita" pitchFamily="34" charset="0"/>
                <a:ea typeface="+mj-ea"/>
                <a:cs typeface="Aparajita" pitchFamily="34" charset="0"/>
              </a:rPr>
              <a:t>Rindler’s</a:t>
            </a:r>
            <a:r>
              <a:rPr kumimoji="0" lang="en-CA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arajita" pitchFamily="34" charset="0"/>
                <a:ea typeface="+mj-ea"/>
                <a:cs typeface="Aparajita" pitchFamily="34" charset="0"/>
              </a:rPr>
              <a:t> </a:t>
            </a:r>
            <a:r>
              <a:rPr kumimoji="0" lang="en-CA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arajita" pitchFamily="34" charset="0"/>
                <a:ea typeface="+mj-ea"/>
                <a:cs typeface="Aparajita" pitchFamily="34" charset="0"/>
              </a:rPr>
              <a:t>and </a:t>
            </a:r>
            <a:r>
              <a:rPr kumimoji="0" lang="en-CA" sz="3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arajita" pitchFamily="34" charset="0"/>
                <a:ea typeface="+mj-ea"/>
                <a:cs typeface="Aparajita" pitchFamily="34" charset="0"/>
              </a:rPr>
              <a:t>Ishak’s</a:t>
            </a:r>
            <a:r>
              <a:rPr kumimoji="0" lang="en-CA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arajita" pitchFamily="34" charset="0"/>
                <a:ea typeface="+mj-ea"/>
                <a:cs typeface="Aparajita" pitchFamily="34" charset="0"/>
              </a:rPr>
              <a:t> work suggested that the equations of gravitational lensing may need modifications to account for </a:t>
            </a:r>
            <a:r>
              <a:rPr lang="el-GR" sz="3600" dirty="0" smtClean="0">
                <a:latin typeface="Times New Roman"/>
                <a:cs typeface="Times New Roman"/>
              </a:rPr>
              <a:t>Λ</a:t>
            </a:r>
            <a:r>
              <a:rPr lang="en-CA" sz="3600" dirty="0" smtClean="0">
                <a:latin typeface="Times New Roman"/>
                <a:cs typeface="Times New Roman"/>
              </a:rPr>
              <a:t>.</a:t>
            </a:r>
            <a:endParaRPr kumimoji="0" lang="en-CA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parajita" pitchFamily="34" charset="0"/>
              <a:ea typeface="+mj-ea"/>
              <a:cs typeface="Aparajita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47923" y="3861048"/>
            <a:ext cx="7918914" cy="1470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CA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arajita" pitchFamily="34" charset="0"/>
                <a:ea typeface="+mj-ea"/>
                <a:cs typeface="Aparajita" pitchFamily="34" charset="0"/>
              </a:rPr>
              <a:t>Their findings attracted </a:t>
            </a:r>
            <a:r>
              <a:rPr lang="en-CA" sz="3600" dirty="0">
                <a:latin typeface="Aparajita" pitchFamily="34" charset="0"/>
                <a:cs typeface="Aparajita" pitchFamily="34" charset="0"/>
              </a:rPr>
              <a:t>the attention of many </a:t>
            </a:r>
            <a:r>
              <a:rPr lang="en-CA" sz="3600" dirty="0" smtClean="0">
                <a:latin typeface="Aparajita" pitchFamily="34" charset="0"/>
                <a:cs typeface="Aparajita" pitchFamily="34" charset="0"/>
              </a:rPr>
              <a:t>authors </a:t>
            </a:r>
            <a:r>
              <a:rPr lang="en-CA" sz="3600" dirty="0">
                <a:latin typeface="Aparajita" pitchFamily="34" charset="0"/>
                <a:cs typeface="Aparajita" pitchFamily="34" charset="0"/>
              </a:rPr>
              <a:t>and immediately led to both enthusiasm and </a:t>
            </a:r>
            <a:r>
              <a:rPr lang="en-CA" sz="3600" dirty="0" smtClean="0">
                <a:latin typeface="Aparajita" pitchFamily="34" charset="0"/>
                <a:cs typeface="Aparajita" pitchFamily="34" charset="0"/>
              </a:rPr>
              <a:t>skepticism.</a:t>
            </a:r>
            <a:endParaRPr kumimoji="0" lang="en-CA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parajita" pitchFamily="34" charset="0"/>
              <a:ea typeface="+mj-ea"/>
              <a:cs typeface="Aparajita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955818" y="5685176"/>
            <a:ext cx="7918914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CA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arajita" pitchFamily="34" charset="0"/>
                <a:ea typeface="+mj-ea"/>
                <a:cs typeface="Aparajita" pitchFamily="34" charset="0"/>
              </a:rPr>
              <a:t>This resulted in an ongoing debate and much activity in the field.</a:t>
            </a:r>
            <a:endParaRPr kumimoji="0" lang="en-CA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parajita" pitchFamily="34" charset="0"/>
              <a:ea typeface="+mj-ea"/>
              <a:cs typeface="Aparajit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2314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Some Recent Publications</a:t>
            </a:r>
            <a:endParaRPr lang="en-CA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75" y="1700808"/>
            <a:ext cx="9029700" cy="134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827583" y="2228304"/>
            <a:ext cx="8251891" cy="264592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Rectangle 8"/>
          <p:cNvSpPr/>
          <p:nvPr/>
        </p:nvSpPr>
        <p:spPr>
          <a:xfrm>
            <a:off x="49775" y="2501876"/>
            <a:ext cx="2938050" cy="264592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861048"/>
            <a:ext cx="8784976" cy="1833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0716" y="5877272"/>
            <a:ext cx="295275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502860" y="3883427"/>
            <a:ext cx="8461628" cy="264592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Rectangle 14"/>
          <p:cNvSpPr/>
          <p:nvPr/>
        </p:nvSpPr>
        <p:spPr>
          <a:xfrm>
            <a:off x="194803" y="4167725"/>
            <a:ext cx="7392288" cy="264592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506" y="3105244"/>
            <a:ext cx="38862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4685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Some Recent Publications</a:t>
            </a:r>
            <a:endParaRPr lang="en-C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066" y="1340768"/>
            <a:ext cx="7924800" cy="192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725537" y="2139416"/>
            <a:ext cx="7912330" cy="264592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Rectangle 12"/>
          <p:cNvSpPr/>
          <p:nvPr/>
        </p:nvSpPr>
        <p:spPr>
          <a:xfrm>
            <a:off x="800365" y="2573225"/>
            <a:ext cx="3657893" cy="264592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296263"/>
            <a:ext cx="447675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0" y="4437112"/>
            <a:ext cx="9146519" cy="982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2123729" y="4928200"/>
            <a:ext cx="7020272" cy="264592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Rectangle 15"/>
          <p:cNvSpPr/>
          <p:nvPr/>
        </p:nvSpPr>
        <p:spPr>
          <a:xfrm>
            <a:off x="0" y="5138568"/>
            <a:ext cx="6372200" cy="264592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6910" y="5505709"/>
            <a:ext cx="2047875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7431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Some Recent Publications</a:t>
            </a:r>
            <a:endParaRPr lang="en-C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167" y="2564904"/>
            <a:ext cx="8267700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4337" y="3536429"/>
            <a:ext cx="2809875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536429"/>
            <a:ext cx="23336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901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Our Goals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Establish the role of </a:t>
            </a:r>
            <a:r>
              <a:rPr lang="el-GR" dirty="0" smtClean="0">
                <a:cs typeface="Times New Roman"/>
              </a:rPr>
              <a:t>Λ</a:t>
            </a:r>
            <a:r>
              <a:rPr lang="en-CA" dirty="0" smtClean="0">
                <a:cs typeface="Times New Roman"/>
              </a:rPr>
              <a:t> in the lens equation</a:t>
            </a:r>
            <a:r>
              <a:rPr lang="en-CA" dirty="0" smtClean="0"/>
              <a:t>.</a:t>
            </a:r>
            <a:endParaRPr lang="en-CA" dirty="0" smtClean="0"/>
          </a:p>
          <a:p>
            <a:r>
              <a:rPr lang="en-CA" dirty="0" smtClean="0"/>
              <a:t>Explain reasons for disagreement.</a:t>
            </a:r>
            <a:endParaRPr lang="en-CA" dirty="0" smtClean="0"/>
          </a:p>
          <a:p>
            <a:r>
              <a:rPr lang="en-CA" dirty="0" smtClean="0"/>
              <a:t>Extend to more realistic systems.</a:t>
            </a:r>
            <a:endParaRPr lang="en-CA" dirty="0" smtClean="0"/>
          </a:p>
          <a:p>
            <a:r>
              <a:rPr lang="en-CA" dirty="0" smtClean="0"/>
              <a:t>Derive relationships expressing </a:t>
            </a:r>
            <a:r>
              <a:rPr lang="el-GR" dirty="0" smtClean="0">
                <a:cs typeface="Times New Roman"/>
              </a:rPr>
              <a:t>Λ</a:t>
            </a:r>
            <a:r>
              <a:rPr lang="en-CA" dirty="0" smtClean="0">
                <a:cs typeface="Times New Roman"/>
              </a:rPr>
              <a:t> in terms of measurable quantities.</a:t>
            </a:r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778433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Sources Of Disagreements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76672"/>
          </a:xfrm>
        </p:spPr>
        <p:txBody>
          <a:bodyPr/>
          <a:lstStyle/>
          <a:p>
            <a:pPr marL="0" indent="0">
              <a:buNone/>
            </a:pPr>
            <a:r>
              <a:rPr lang="en-CA" dirty="0" smtClean="0"/>
              <a:t>Impact parameter</a:t>
            </a:r>
            <a:endParaRPr lang="en-CA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261737"/>
            <a:ext cx="1819275" cy="7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3" y="2708920"/>
            <a:ext cx="7518695" cy="1224136"/>
          </a:xfrm>
          <a:prstGeom prst="rect">
            <a:avLst/>
          </a:prstGeom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183088"/>
            <a:ext cx="1656184" cy="890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514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Sources Of Disagreements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 smtClean="0"/>
              <a:t>Bending angle</a:t>
            </a:r>
            <a:endParaRPr lang="en-CA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3" y="2708920"/>
            <a:ext cx="7518695" cy="1224136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509120"/>
            <a:ext cx="6226773" cy="973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7292" y="5661248"/>
            <a:ext cx="1819275" cy="7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1495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Introduction</a:t>
            </a:r>
            <a:endParaRPr lang="en-CA" dirty="0"/>
          </a:p>
        </p:txBody>
      </p:sp>
      <p:pic>
        <p:nvPicPr>
          <p:cNvPr id="1026" name="Picture 2" descr="http://hendrix2.uoregon.edu/~imamura/FPS/images/Precessing_Kepler_orbit_280frames_e0.6_smaller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864792"/>
            <a:ext cx="328612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hendrix2.uoregon.edu/~imamura/FPS/images/light_bending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988" y="2132856"/>
            <a:ext cx="3672408" cy="3658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84784"/>
            <a:ext cx="2592288" cy="1000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172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New Results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5410944" cy="748680"/>
          </a:xfrm>
        </p:spPr>
        <p:txBody>
          <a:bodyPr/>
          <a:lstStyle/>
          <a:p>
            <a:pPr marL="0" indent="0">
              <a:buNone/>
            </a:pPr>
            <a:r>
              <a:rPr lang="en-CA" dirty="0" smtClean="0"/>
              <a:t>Single source lens equation</a:t>
            </a:r>
            <a:endParaRPr lang="en-CA" dirty="0" smtClean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47279"/>
            <a:ext cx="4600575" cy="81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3525" y="2247279"/>
            <a:ext cx="3800475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637" y="3607403"/>
            <a:ext cx="4210050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489130" y="4797152"/>
            <a:ext cx="8403349" cy="748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CA" dirty="0" smtClean="0"/>
              <a:t>Moving observer in accordance to Hubble flow</a:t>
            </a:r>
            <a:endParaRPr lang="en-CA" dirty="0" smtClean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73601" y="3212976"/>
            <a:ext cx="5410944" cy="748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CA" dirty="0" smtClean="0"/>
              <a:t>Static observer</a:t>
            </a:r>
            <a:endParaRPr lang="en-CA" dirty="0" smtClean="0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1062" y="5545832"/>
            <a:ext cx="42386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4934020" y="2336799"/>
            <a:ext cx="576064" cy="748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CA" dirty="0" smtClean="0"/>
              <a:t>,</a:t>
            </a:r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658653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New Results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6779096" cy="6046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dirty="0" smtClean="0"/>
              <a:t>Measurable angle formula for light rays</a:t>
            </a:r>
            <a:endParaRPr lang="en-CA" dirty="0" smtClean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6428" y="2348880"/>
            <a:ext cx="5076825" cy="80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67544" y="3429000"/>
            <a:ext cx="6779096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CA" dirty="0" smtClean="0"/>
              <a:t>General aberration relationship</a:t>
            </a:r>
            <a:endParaRPr lang="en-CA" dirty="0" smtClean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8066" y="4221088"/>
            <a:ext cx="5105400" cy="75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1790" y="5301208"/>
            <a:ext cx="30861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2038066" y="5687893"/>
            <a:ext cx="792088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0927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New Results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060848"/>
            <a:ext cx="8507288" cy="12527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dirty="0" smtClean="0"/>
              <a:t>Measurable angle formula for any intersecting trajectories</a:t>
            </a:r>
            <a:endParaRPr lang="en-CA" dirty="0" smtClean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057" y="3441973"/>
            <a:ext cx="6886575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788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26987"/>
            <a:ext cx="382905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2202671"/>
            <a:ext cx="5978630" cy="345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5618941"/>
            <a:ext cx="3581400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In Summary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We definitively showed that </a:t>
            </a:r>
            <a:r>
              <a:rPr lang="el-GR" dirty="0">
                <a:cs typeface="Times New Roman"/>
              </a:rPr>
              <a:t>Λ</a:t>
            </a:r>
            <a:r>
              <a:rPr lang="en-CA" dirty="0" smtClean="0"/>
              <a:t> does not enter the orbit equation for light rays in </a:t>
            </a:r>
            <a:r>
              <a:rPr lang="en-CA" dirty="0" err="1" smtClean="0"/>
              <a:t>SdS</a:t>
            </a:r>
            <a:r>
              <a:rPr lang="en-CA" dirty="0"/>
              <a:t> </a:t>
            </a:r>
            <a:r>
              <a:rPr lang="en-CA" dirty="0" smtClean="0"/>
              <a:t>space.</a:t>
            </a:r>
            <a:endParaRPr lang="en-CA" dirty="0" smtClean="0"/>
          </a:p>
          <a:p>
            <a:r>
              <a:rPr lang="en-CA" dirty="0" smtClean="0"/>
              <a:t>The process of observation, however, is affected by </a:t>
            </a:r>
            <a:r>
              <a:rPr lang="el-GR" dirty="0">
                <a:cs typeface="Times New Roman"/>
              </a:rPr>
              <a:t>Λ</a:t>
            </a:r>
            <a:r>
              <a:rPr lang="en-CA" dirty="0" smtClean="0"/>
              <a:t>. (And depends on observer’s motion)</a:t>
            </a:r>
            <a:endParaRPr lang="en-CA" dirty="0" smtClean="0"/>
          </a:p>
          <a:p>
            <a:r>
              <a:rPr lang="en-CA" dirty="0" smtClean="0"/>
              <a:t>We introduced the measurable angle formula.</a:t>
            </a:r>
          </a:p>
          <a:p>
            <a:r>
              <a:rPr lang="en-CA" dirty="0" smtClean="0"/>
              <a:t>We derived some basic single-source lens equations.</a:t>
            </a:r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3699718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Thank you</a:t>
            </a:r>
            <a:endParaRPr lang="en-CA" dirty="0"/>
          </a:p>
        </p:txBody>
      </p:sp>
      <p:pic>
        <p:nvPicPr>
          <p:cNvPr id="11268" name="Picture 4" descr="http://www.lsst.org/files/img/Soares-Grav_Len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060848"/>
            <a:ext cx="5400600" cy="4053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0159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Introduction</a:t>
            </a:r>
            <a:endParaRPr lang="en-CA" dirty="0"/>
          </a:p>
        </p:txBody>
      </p:sp>
      <p:pic>
        <p:nvPicPr>
          <p:cNvPr id="2050" name="Picture 2" descr="http://scienceblogs.com/startswithabang/files/2010/11/big-bang-8-thumb-500x278-5826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155" y="2636912"/>
            <a:ext cx="6264696" cy="348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0766" y="1628800"/>
            <a:ext cx="3099475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0484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Early Developments</a:t>
            </a:r>
            <a:endParaRPr lang="en-CA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949903" y="1844824"/>
            <a:ext cx="7918914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CA" sz="3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arajita" pitchFamily="34" charset="0"/>
                <a:ea typeface="+mj-ea"/>
                <a:cs typeface="Aparajita" pitchFamily="34" charset="0"/>
              </a:rPr>
              <a:t>Eddington</a:t>
            </a:r>
            <a:r>
              <a:rPr lang="en-CA" sz="3600" dirty="0" smtClean="0">
                <a:latin typeface="Aparajita" pitchFamily="34" charset="0"/>
                <a:ea typeface="+mj-ea"/>
                <a:cs typeface="Aparajita" pitchFamily="34" charset="0"/>
              </a:rPr>
              <a:t> </a:t>
            </a:r>
            <a:r>
              <a:rPr lang="en-CA" sz="3600" dirty="0" smtClean="0">
                <a:latin typeface="Aparajita" pitchFamily="34" charset="0"/>
                <a:ea typeface="+mj-ea"/>
                <a:cs typeface="Aparajita" pitchFamily="34" charset="0"/>
              </a:rPr>
              <a:t>found that although </a:t>
            </a:r>
            <a:r>
              <a:rPr lang="el-GR" sz="3600" dirty="0" smtClean="0">
                <a:latin typeface="Times New Roman"/>
                <a:cs typeface="Aparajita" pitchFamily="34" charset="0"/>
              </a:rPr>
              <a:t>Λ</a:t>
            </a:r>
            <a:r>
              <a:rPr lang="en-CA" sz="3600" dirty="0" smtClean="0">
                <a:latin typeface="Times New Roman"/>
                <a:cs typeface="Aparajita" pitchFamily="34" charset="0"/>
              </a:rPr>
              <a:t> </a:t>
            </a:r>
            <a:r>
              <a:rPr lang="en-CA" sz="3600" dirty="0" smtClean="0">
                <a:latin typeface="Aparajita" pitchFamily="34" charset="0"/>
                <a:cs typeface="Aparajita" pitchFamily="34" charset="0"/>
              </a:rPr>
              <a:t>theoretically contributes to the orbit of a massive object, its numerical contribution is negligible in our solar system.</a:t>
            </a:r>
            <a:endParaRPr kumimoji="0" lang="en-CA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parajita" pitchFamily="34" charset="0"/>
              <a:ea typeface="+mj-ea"/>
              <a:cs typeface="Aparajita" pitchFamily="34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955811" y="3951060"/>
            <a:ext cx="7918914" cy="10081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CA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arajita" pitchFamily="34" charset="0"/>
                <a:ea typeface="+mj-ea"/>
                <a:cs typeface="Aparajita" pitchFamily="34" charset="0"/>
              </a:rPr>
              <a:t>Based on observations, he was able to set an upper bound to </a:t>
            </a:r>
            <a:r>
              <a:rPr kumimoji="0" lang="el-GR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Aparajita" pitchFamily="34" charset="0"/>
              </a:rPr>
              <a:t>Λ</a:t>
            </a:r>
            <a:r>
              <a:rPr kumimoji="0" lang="en-CA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Aparajita" pitchFamily="34" charset="0"/>
              </a:rPr>
              <a:t>.</a:t>
            </a:r>
            <a:endParaRPr kumimoji="0" lang="en-CA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parajita" pitchFamily="34" charset="0"/>
              <a:ea typeface="+mj-ea"/>
              <a:cs typeface="Aparajita" pitchFamily="34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958765" y="5181612"/>
            <a:ext cx="7918914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CA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arajita" pitchFamily="34" charset="0"/>
                <a:ea typeface="+mj-ea"/>
                <a:cs typeface="Aparajita" pitchFamily="34" charset="0"/>
              </a:rPr>
              <a:t>It remains unclear whether </a:t>
            </a:r>
            <a:r>
              <a:rPr kumimoji="0" lang="en-CA" sz="3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arajita" pitchFamily="34" charset="0"/>
                <a:ea typeface="+mj-ea"/>
                <a:cs typeface="Aparajita" pitchFamily="34" charset="0"/>
              </a:rPr>
              <a:t>Eddington</a:t>
            </a:r>
            <a:r>
              <a:rPr kumimoji="0" lang="en-CA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arajita" pitchFamily="34" charset="0"/>
                <a:ea typeface="+mj-ea"/>
                <a:cs typeface="Aparajita" pitchFamily="34" charset="0"/>
              </a:rPr>
              <a:t> investigated the contribution of </a:t>
            </a:r>
            <a:r>
              <a:rPr kumimoji="0" lang="el-GR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Λ</a:t>
            </a:r>
            <a:r>
              <a:rPr kumimoji="0" lang="en-CA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</a:t>
            </a:r>
            <a:r>
              <a:rPr lang="en-CA" sz="3600" dirty="0" smtClean="0">
                <a:latin typeface="Aparajita" pitchFamily="34" charset="0"/>
                <a:ea typeface="+mj-ea"/>
                <a:cs typeface="Aparajita" pitchFamily="34" charset="0"/>
              </a:rPr>
              <a:t>to orbits of light.</a:t>
            </a:r>
            <a:endParaRPr kumimoji="0" lang="en-CA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parajita" pitchFamily="34" charset="0"/>
              <a:ea typeface="+mj-ea"/>
              <a:cs typeface="Aparajit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8596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Background Metric</a:t>
            </a:r>
            <a:endParaRPr lang="en-CA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49903" y="1604380"/>
            <a:ext cx="7918914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CA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arajita" pitchFamily="34" charset="0"/>
                <a:ea typeface="+mj-ea"/>
                <a:cs typeface="Aparajita" pitchFamily="34" charset="0"/>
              </a:rPr>
              <a:t>Fortunately, there is </a:t>
            </a:r>
            <a:r>
              <a:rPr kumimoji="0" lang="en-CA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arajita" pitchFamily="34" charset="0"/>
                <a:ea typeface="+mj-ea"/>
                <a:cs typeface="Aparajita" pitchFamily="34" charset="0"/>
              </a:rPr>
              <a:t>a simple </a:t>
            </a:r>
            <a:r>
              <a:rPr kumimoji="0" lang="en-CA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arajita" pitchFamily="34" charset="0"/>
                <a:ea typeface="+mj-ea"/>
                <a:cs typeface="Aparajita" pitchFamily="34" charset="0"/>
              </a:rPr>
              <a:t>solution for the case of a non-zero </a:t>
            </a:r>
            <a:r>
              <a:rPr lang="en-CA" sz="3600" dirty="0">
                <a:latin typeface="Aparajita" pitchFamily="34" charset="0"/>
                <a:cs typeface="Aparajita" pitchFamily="34" charset="0"/>
              </a:rPr>
              <a:t>cosmological </a:t>
            </a:r>
            <a:r>
              <a:rPr lang="en-CA" sz="3600" dirty="0" smtClean="0">
                <a:latin typeface="Aparajita" pitchFamily="34" charset="0"/>
                <a:cs typeface="Aparajita" pitchFamily="34" charset="0"/>
              </a:rPr>
              <a:t>constant and </a:t>
            </a:r>
            <a:r>
              <a:rPr kumimoji="0" lang="en-CA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arajita" pitchFamily="34" charset="0"/>
                <a:ea typeface="+mj-ea"/>
                <a:cs typeface="Aparajita" pitchFamily="34" charset="0"/>
              </a:rPr>
              <a:t>spherical symmetry.</a:t>
            </a:r>
            <a:endParaRPr kumimoji="0" lang="en-CA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parajita" pitchFamily="34" charset="0"/>
              <a:ea typeface="+mj-ea"/>
              <a:cs typeface="Aparajita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49903" y="5445224"/>
            <a:ext cx="7918914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CA" sz="3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arajita" pitchFamily="34" charset="0"/>
                <a:ea typeface="+mj-ea"/>
                <a:cs typeface="Aparajita" pitchFamily="34" charset="0"/>
              </a:rPr>
              <a:t>Kottler</a:t>
            </a:r>
            <a:r>
              <a:rPr kumimoji="0" lang="en-CA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arajita" pitchFamily="34" charset="0"/>
                <a:ea typeface="+mj-ea"/>
                <a:cs typeface="Aparajita" pitchFamily="34" charset="0"/>
              </a:rPr>
              <a:t> metric, describing Schwarzschild de Sitter (</a:t>
            </a:r>
            <a:r>
              <a:rPr kumimoji="0" lang="en-CA" sz="3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arajita" pitchFamily="34" charset="0"/>
                <a:ea typeface="+mj-ea"/>
                <a:cs typeface="Aparajita" pitchFamily="34" charset="0"/>
              </a:rPr>
              <a:t>SdS</a:t>
            </a:r>
            <a:r>
              <a:rPr kumimoji="0" lang="en-CA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arajita" pitchFamily="34" charset="0"/>
                <a:ea typeface="+mj-ea"/>
                <a:cs typeface="Aparajita" pitchFamily="34" charset="0"/>
              </a:rPr>
              <a:t>) space-time.</a:t>
            </a:r>
            <a:endParaRPr kumimoji="0" lang="en-CA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parajita" pitchFamily="34" charset="0"/>
              <a:ea typeface="+mj-ea"/>
              <a:cs typeface="Aparajita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6298" y="3501008"/>
            <a:ext cx="5800725" cy="75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538503"/>
            <a:ext cx="275272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4949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Later Developments</a:t>
            </a:r>
            <a:endParaRPr lang="en-CA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67650" y="1878603"/>
            <a:ext cx="7918914" cy="18009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CA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arajita" pitchFamily="34" charset="0"/>
                <a:ea typeface="+mj-ea"/>
                <a:cs typeface="Aparajita" pitchFamily="34" charset="0"/>
              </a:rPr>
              <a:t>With the increasing interest in the cosmological </a:t>
            </a:r>
            <a:r>
              <a:rPr kumimoji="0" lang="en-CA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arajita" pitchFamily="34" charset="0"/>
                <a:ea typeface="+mj-ea"/>
                <a:cs typeface="Aparajita" pitchFamily="34" charset="0"/>
              </a:rPr>
              <a:t>constant, </a:t>
            </a:r>
            <a:r>
              <a:rPr kumimoji="0" lang="en-CA" sz="3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arajita" pitchFamily="34" charset="0"/>
                <a:ea typeface="+mj-ea"/>
                <a:cs typeface="Aparajita" pitchFamily="34" charset="0"/>
              </a:rPr>
              <a:t>SdS</a:t>
            </a:r>
            <a:r>
              <a:rPr kumimoji="0" lang="en-CA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arajita" pitchFamily="34" charset="0"/>
                <a:ea typeface="+mj-ea"/>
                <a:cs typeface="Aparajita" pitchFamily="34" charset="0"/>
              </a:rPr>
              <a:t> space-time became a popular background for investigating various gravitational phenomena.</a:t>
            </a:r>
            <a:endParaRPr kumimoji="0" lang="en-CA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parajita" pitchFamily="34" charset="0"/>
              <a:ea typeface="+mj-ea"/>
              <a:cs typeface="Aparajita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67650" y="4077072"/>
            <a:ext cx="7918914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CA" sz="3600" dirty="0" smtClean="0">
                <a:latin typeface="Aparajita" pitchFamily="34" charset="0"/>
                <a:ea typeface="+mj-ea"/>
                <a:cs typeface="Aparajita" pitchFamily="34" charset="0"/>
              </a:rPr>
              <a:t>The increasing popularity of </a:t>
            </a:r>
            <a:r>
              <a:rPr kumimoji="0" lang="en-CA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arajita" pitchFamily="34" charset="0"/>
                <a:ea typeface="+mj-ea"/>
                <a:cs typeface="Aparajita" pitchFamily="34" charset="0"/>
              </a:rPr>
              <a:t>gravitational lensing as </a:t>
            </a:r>
            <a:r>
              <a:rPr kumimoji="0" lang="en-CA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arajita" pitchFamily="34" charset="0"/>
                <a:ea typeface="+mj-ea"/>
                <a:cs typeface="Aparajita" pitchFamily="34" charset="0"/>
              </a:rPr>
              <a:t>an </a:t>
            </a:r>
            <a:r>
              <a:rPr kumimoji="0" lang="en-CA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arajita" pitchFamily="34" charset="0"/>
                <a:ea typeface="+mj-ea"/>
                <a:cs typeface="Aparajita" pitchFamily="34" charset="0"/>
              </a:rPr>
              <a:t>astrophysical </a:t>
            </a:r>
            <a:r>
              <a:rPr kumimoji="0" lang="en-CA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arajita" pitchFamily="34" charset="0"/>
                <a:ea typeface="+mj-ea"/>
                <a:cs typeface="Aparajita" pitchFamily="34" charset="0"/>
              </a:rPr>
              <a:t>tool </a:t>
            </a:r>
            <a:r>
              <a:rPr kumimoji="0" lang="en-CA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arajita" pitchFamily="34" charset="0"/>
                <a:ea typeface="+mj-ea"/>
                <a:cs typeface="Aparajita" pitchFamily="34" charset="0"/>
              </a:rPr>
              <a:t>made it important to investigate the </a:t>
            </a:r>
            <a:r>
              <a:rPr lang="en-CA" sz="3600" dirty="0" smtClean="0">
                <a:latin typeface="Aparajita" pitchFamily="34" charset="0"/>
                <a:cs typeface="Aparajita" pitchFamily="34" charset="0"/>
              </a:rPr>
              <a:t>contribution </a:t>
            </a:r>
            <a:r>
              <a:rPr lang="en-CA" sz="3600" dirty="0">
                <a:latin typeface="Aparajita" pitchFamily="34" charset="0"/>
                <a:cs typeface="Aparajita" pitchFamily="34" charset="0"/>
              </a:rPr>
              <a:t>to the bending of light</a:t>
            </a:r>
            <a:r>
              <a:rPr kumimoji="0" lang="en-CA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arajita" pitchFamily="34" charset="0"/>
                <a:ea typeface="+mj-ea"/>
                <a:cs typeface="Aparajita" pitchFamily="34" charset="0"/>
              </a:rPr>
              <a:t>.</a:t>
            </a:r>
            <a:endParaRPr kumimoji="0" lang="en-CA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parajita" pitchFamily="34" charset="0"/>
              <a:ea typeface="+mj-ea"/>
              <a:cs typeface="Aparajit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4855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Lensing Basics</a:t>
            </a:r>
            <a:endParaRPr lang="en-CA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37312" y="1494007"/>
            <a:ext cx="2596238" cy="7583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CA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arajita" pitchFamily="34" charset="0"/>
                <a:ea typeface="+mj-ea"/>
                <a:cs typeface="Aparajita" pitchFamily="34" charset="0"/>
              </a:rPr>
              <a:t>Lensing setup</a:t>
            </a:r>
            <a:endParaRPr kumimoji="0" lang="en-CA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parajita" pitchFamily="34" charset="0"/>
              <a:ea typeface="+mj-ea"/>
              <a:cs typeface="Aparajita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37312" y="5229200"/>
            <a:ext cx="4972502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CA" sz="3600" noProof="0" dirty="0" smtClean="0">
                <a:latin typeface="Aparajita" pitchFamily="34" charset="0"/>
                <a:ea typeface="+mj-ea"/>
                <a:cs typeface="Aparajita" pitchFamily="34" charset="0"/>
              </a:rPr>
              <a:t>Single source lens equation:</a:t>
            </a:r>
            <a:endParaRPr kumimoji="0" lang="en-CA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parajita" pitchFamily="34" charset="0"/>
              <a:ea typeface="+mj-ea"/>
              <a:cs typeface="Aparajita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113967"/>
            <a:ext cx="7848872" cy="2539167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6360" y="4797152"/>
            <a:ext cx="2752725" cy="185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5777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Later Developments</a:t>
            </a:r>
            <a:endParaRPr lang="en-CA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49903" y="1412776"/>
            <a:ext cx="7918914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CA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arajita" pitchFamily="34" charset="0"/>
                <a:ea typeface="+mj-ea"/>
                <a:cs typeface="Aparajita" pitchFamily="34" charset="0"/>
              </a:rPr>
              <a:t>In 1983, </a:t>
            </a:r>
            <a:r>
              <a:rPr kumimoji="0" lang="en-CA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arajita" pitchFamily="34" charset="0"/>
                <a:ea typeface="+mj-ea"/>
                <a:cs typeface="Aparajita" pitchFamily="34" charset="0"/>
              </a:rPr>
              <a:t>Islam’s work suggested </a:t>
            </a:r>
            <a:r>
              <a:rPr kumimoji="0" lang="en-CA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arajita" pitchFamily="34" charset="0"/>
                <a:ea typeface="+mj-ea"/>
                <a:cs typeface="Aparajita" pitchFamily="34" charset="0"/>
              </a:rPr>
              <a:t>that in </a:t>
            </a:r>
            <a:r>
              <a:rPr kumimoji="0" lang="en-CA" sz="3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arajita" pitchFamily="34" charset="0"/>
                <a:ea typeface="+mj-ea"/>
                <a:cs typeface="Aparajita" pitchFamily="34" charset="0"/>
              </a:rPr>
              <a:t>SdS</a:t>
            </a:r>
            <a:r>
              <a:rPr kumimoji="0" lang="en-CA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arajita" pitchFamily="34" charset="0"/>
                <a:ea typeface="+mj-ea"/>
                <a:cs typeface="Aparajita" pitchFamily="34" charset="0"/>
              </a:rPr>
              <a:t> space </a:t>
            </a:r>
            <a:r>
              <a:rPr kumimoji="0" lang="el-GR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Λ</a:t>
            </a:r>
            <a:r>
              <a:rPr lang="en-CA" sz="3600" dirty="0">
                <a:latin typeface="Times New Roman"/>
                <a:ea typeface="+mj-ea"/>
                <a:cs typeface="Times New Roman"/>
              </a:rPr>
              <a:t> </a:t>
            </a:r>
            <a:r>
              <a:rPr lang="en-CA" sz="3600" dirty="0" smtClean="0">
                <a:latin typeface="Aparajita" pitchFamily="34" charset="0"/>
                <a:ea typeface="+mj-ea"/>
                <a:cs typeface="Aparajita" pitchFamily="34" charset="0"/>
              </a:rPr>
              <a:t>does not affect </a:t>
            </a:r>
            <a:r>
              <a:rPr kumimoji="0" lang="en-CA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arajita" pitchFamily="34" charset="0"/>
                <a:ea typeface="+mj-ea"/>
                <a:cs typeface="Aparajita" pitchFamily="34" charset="0"/>
              </a:rPr>
              <a:t>trajectories of light.</a:t>
            </a:r>
            <a:endParaRPr kumimoji="0" lang="en-CA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parajita" pitchFamily="34" charset="0"/>
              <a:ea typeface="+mj-ea"/>
              <a:cs typeface="Aparajita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49903" y="2708920"/>
            <a:ext cx="7918914" cy="14401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CA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arajita" pitchFamily="34" charset="0"/>
                <a:ea typeface="+mj-ea"/>
                <a:cs typeface="Aparajita" pitchFamily="34" charset="0"/>
              </a:rPr>
              <a:t>This finding led to the conclusion that </a:t>
            </a:r>
            <a:r>
              <a:rPr kumimoji="0" lang="el-GR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Λ</a:t>
            </a:r>
            <a:r>
              <a:rPr kumimoji="0" lang="en-CA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arajita" pitchFamily="34" charset="0"/>
                <a:ea typeface="+mj-ea"/>
                <a:cs typeface="Aparajita" pitchFamily="34" charset="0"/>
              </a:rPr>
              <a:t> plays no role in the field of gravitational lensing.</a:t>
            </a:r>
            <a:endParaRPr kumimoji="0" lang="en-CA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parajita" pitchFamily="34" charset="0"/>
              <a:ea typeface="+mj-ea"/>
              <a:cs typeface="Aparajita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49903" y="4273865"/>
            <a:ext cx="7918914" cy="20354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CA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arajita" pitchFamily="34" charset="0"/>
                <a:ea typeface="+mj-ea"/>
                <a:cs typeface="Aparajita" pitchFamily="34" charset="0"/>
              </a:rPr>
              <a:t>In 2008, </a:t>
            </a:r>
            <a:r>
              <a:rPr kumimoji="0" lang="en-CA" sz="3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arajita" pitchFamily="34" charset="0"/>
                <a:ea typeface="+mj-ea"/>
                <a:cs typeface="Aparajita" pitchFamily="34" charset="0"/>
              </a:rPr>
              <a:t>Rindler</a:t>
            </a:r>
            <a:r>
              <a:rPr kumimoji="0" lang="en-CA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arajita" pitchFamily="34" charset="0"/>
                <a:ea typeface="+mj-ea"/>
                <a:cs typeface="Aparajita" pitchFamily="34" charset="0"/>
              </a:rPr>
              <a:t> and </a:t>
            </a:r>
            <a:r>
              <a:rPr kumimoji="0" lang="en-CA" sz="3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arajita" pitchFamily="34" charset="0"/>
                <a:ea typeface="+mj-ea"/>
                <a:cs typeface="Aparajita" pitchFamily="34" charset="0"/>
              </a:rPr>
              <a:t>Ishak</a:t>
            </a:r>
            <a:r>
              <a:rPr kumimoji="0" lang="en-CA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arajita" pitchFamily="34" charset="0"/>
                <a:ea typeface="+mj-ea"/>
                <a:cs typeface="Aparajita" pitchFamily="34" charset="0"/>
              </a:rPr>
              <a:t> </a:t>
            </a:r>
            <a:r>
              <a:rPr lang="en-CA" sz="3600" dirty="0" smtClean="0">
                <a:latin typeface="Aparajita" pitchFamily="34" charset="0"/>
                <a:ea typeface="+mj-ea"/>
                <a:cs typeface="Aparajita" pitchFamily="34" charset="0"/>
              </a:rPr>
              <a:t>showed that </a:t>
            </a:r>
            <a:r>
              <a:rPr lang="en-CA" sz="3600" dirty="0" smtClean="0">
                <a:latin typeface="Aparajita" pitchFamily="34" charset="0"/>
                <a:ea typeface="+mj-ea"/>
                <a:cs typeface="Aparajita" pitchFamily="34" charset="0"/>
              </a:rPr>
              <a:t>even if </a:t>
            </a:r>
            <a:r>
              <a:rPr lang="en-CA" sz="3600" dirty="0" smtClean="0">
                <a:latin typeface="Aparajita" pitchFamily="34" charset="0"/>
                <a:ea typeface="+mj-ea"/>
                <a:cs typeface="Aparajita" pitchFamily="34" charset="0"/>
              </a:rPr>
              <a:t>Islam’s </a:t>
            </a:r>
            <a:r>
              <a:rPr lang="en-CA" sz="3600" dirty="0" smtClean="0">
                <a:latin typeface="Aparajita" pitchFamily="34" charset="0"/>
                <a:ea typeface="+mj-ea"/>
                <a:cs typeface="Aparajita" pitchFamily="34" charset="0"/>
              </a:rPr>
              <a:t>conclusions </a:t>
            </a:r>
            <a:r>
              <a:rPr lang="en-CA" sz="3600" dirty="0" smtClean="0">
                <a:latin typeface="Aparajita" pitchFamily="34" charset="0"/>
                <a:ea typeface="+mj-ea"/>
                <a:cs typeface="Aparajita" pitchFamily="34" charset="0"/>
              </a:rPr>
              <a:t>are correct, when the intrinsic curvature is accounted for, </a:t>
            </a:r>
            <a:r>
              <a:rPr lang="el-GR" sz="3600" dirty="0">
                <a:latin typeface="Times New Roman"/>
                <a:cs typeface="Times New Roman"/>
              </a:rPr>
              <a:t>Λ</a:t>
            </a:r>
            <a:r>
              <a:rPr lang="en-CA" sz="3600" dirty="0">
                <a:latin typeface="Aparajita" pitchFamily="34" charset="0"/>
                <a:cs typeface="Aparajita" pitchFamily="34" charset="0"/>
              </a:rPr>
              <a:t> </a:t>
            </a:r>
            <a:r>
              <a:rPr lang="en-CA" sz="3600" dirty="0" smtClean="0">
                <a:latin typeface="Aparajita" pitchFamily="34" charset="0"/>
                <a:cs typeface="Aparajita" pitchFamily="34" charset="0"/>
              </a:rPr>
              <a:t>does contribute to the bending angle of </a:t>
            </a:r>
            <a:r>
              <a:rPr lang="en-CA" sz="3600" dirty="0" smtClean="0">
                <a:latin typeface="Aparajita" pitchFamily="34" charset="0"/>
                <a:cs typeface="Aparajita" pitchFamily="34" charset="0"/>
              </a:rPr>
              <a:t>a light </a:t>
            </a:r>
            <a:r>
              <a:rPr lang="en-CA" sz="3600" dirty="0" smtClean="0">
                <a:latin typeface="Aparajita" pitchFamily="34" charset="0"/>
                <a:cs typeface="Aparajita" pitchFamily="34" charset="0"/>
              </a:rPr>
              <a:t>ray</a:t>
            </a:r>
            <a:r>
              <a:rPr lang="en-CA" sz="3600" dirty="0" smtClean="0">
                <a:latin typeface="Aparajita" pitchFamily="34" charset="0"/>
                <a:cs typeface="Aparajita" pitchFamily="34" charset="0"/>
              </a:rPr>
              <a:t>. </a:t>
            </a:r>
            <a:endParaRPr kumimoji="0" lang="en-CA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parajita" pitchFamily="34" charset="0"/>
              <a:ea typeface="+mj-ea"/>
              <a:cs typeface="Aparajit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3085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Bending Angle &amp; Geometry</a:t>
            </a:r>
            <a:endParaRPr lang="en-CA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916832"/>
            <a:ext cx="7518695" cy="122413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356992"/>
            <a:ext cx="8369430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357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3748</TotalTime>
  <Words>448</Words>
  <Application>Microsoft Office PowerPoint</Application>
  <PresentationFormat>On-screen Show (4:3)</PresentationFormat>
  <Paragraphs>60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Accounting for the Cosmological Constant in Gravitational Lensing</vt:lpstr>
      <vt:lpstr>Introduction</vt:lpstr>
      <vt:lpstr>Introduction</vt:lpstr>
      <vt:lpstr>Early Developments</vt:lpstr>
      <vt:lpstr>Background Metric</vt:lpstr>
      <vt:lpstr>Later Developments</vt:lpstr>
      <vt:lpstr>Lensing Basics</vt:lpstr>
      <vt:lpstr>Later Developments</vt:lpstr>
      <vt:lpstr>Bending Angle &amp; Geometry</vt:lpstr>
      <vt:lpstr>Bending Angle &amp; Geometry</vt:lpstr>
      <vt:lpstr>Bending Angle &amp; Geometry</vt:lpstr>
      <vt:lpstr>Bending Angle &amp; Geometry</vt:lpstr>
      <vt:lpstr>Later Developments</vt:lpstr>
      <vt:lpstr>Some Recent Publications</vt:lpstr>
      <vt:lpstr>Some Recent Publications</vt:lpstr>
      <vt:lpstr>Some Recent Publications</vt:lpstr>
      <vt:lpstr>Our Goals</vt:lpstr>
      <vt:lpstr>Sources Of Disagreements</vt:lpstr>
      <vt:lpstr>Sources Of Disagreements</vt:lpstr>
      <vt:lpstr>New Results</vt:lpstr>
      <vt:lpstr>New Results</vt:lpstr>
      <vt:lpstr>New Results</vt:lpstr>
      <vt:lpstr>In Summary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Accounting for the cosmological constant in gravitational lensing</dc:title>
  <dc:creator>Ingrid</dc:creator>
  <cp:lastModifiedBy>Ingrid</cp:lastModifiedBy>
  <cp:revision>63</cp:revision>
  <dcterms:created xsi:type="dcterms:W3CDTF">2015-03-04T19:28:11Z</dcterms:created>
  <dcterms:modified xsi:type="dcterms:W3CDTF">2016-07-14T01:44:14Z</dcterms:modified>
</cp:coreProperties>
</file>