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0" r:id="rId3"/>
    <p:sldId id="257" r:id="rId4"/>
    <p:sldId id="258" r:id="rId5"/>
    <p:sldId id="278" r:id="rId6"/>
    <p:sldId id="276" r:id="rId7"/>
    <p:sldId id="260" r:id="rId8"/>
    <p:sldId id="265" r:id="rId9"/>
    <p:sldId id="261" r:id="rId10"/>
    <p:sldId id="262" r:id="rId11"/>
    <p:sldId id="263" r:id="rId12"/>
    <p:sldId id="264" r:id="rId13"/>
    <p:sldId id="269" r:id="rId14"/>
    <p:sldId id="272" r:id="rId15"/>
    <p:sldId id="279" r:id="rId16"/>
    <p:sldId id="268" r:id="rId17"/>
    <p:sldId id="273" r:id="rId18"/>
    <p:sldId id="271" r:id="rId19"/>
    <p:sldId id="275" r:id="rId20"/>
    <p:sldId id="274" r:id="rId21"/>
    <p:sldId id="266" r:id="rId22"/>
    <p:sldId id="259" r:id="rId23"/>
    <p:sldId id="277" r:id="rId2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EE5C"/>
    <a:srgbClr val="9E7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A2A69-D2A8-48DC-B16C-D930F3F67215}" type="datetimeFigureOut">
              <a:rPr lang="fr-FR" smtClean="0"/>
              <a:t>09/07/2016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D4FA16-FEF3-4253-84E5-D4996C2042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180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GR21 July 2016 , Advanced </a:t>
            </a:r>
            <a:r>
              <a:rPr lang="fr-FR" dirty="0" err="1" smtClean="0"/>
              <a:t>Virgo</a:t>
            </a:r>
            <a:r>
              <a:rPr lang="fr-FR" dirty="0" smtClean="0"/>
              <a:t>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0495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341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183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07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767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61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5582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18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7226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263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65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EDB3C-A2FF-41A3-9BEA-7262507242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4565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3227493" y="3180186"/>
            <a:ext cx="5512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D. Verkindt</a:t>
            </a:r>
          </a:p>
          <a:p>
            <a:pPr algn="ctr"/>
            <a:r>
              <a:rPr lang="fr-FR" dirty="0" smtClean="0"/>
              <a:t>on </a:t>
            </a:r>
            <a:r>
              <a:rPr lang="fr-FR" dirty="0" err="1" smtClean="0"/>
              <a:t>behalf</a:t>
            </a:r>
            <a:r>
              <a:rPr lang="fr-FR" dirty="0" smtClean="0"/>
              <a:t> of the </a:t>
            </a:r>
            <a:r>
              <a:rPr lang="fr-FR" dirty="0" err="1" smtClean="0"/>
              <a:t>Virgo</a:t>
            </a:r>
            <a:r>
              <a:rPr lang="fr-FR" dirty="0" smtClean="0"/>
              <a:t> collaboration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86623" y="1535243"/>
            <a:ext cx="74717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Advanced </a:t>
            </a:r>
            <a:r>
              <a:rPr lang="fr-F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Virgo</a:t>
            </a: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Monitoring and Data </a:t>
            </a:r>
            <a:r>
              <a:rPr lang="fr-FR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31820" y="927279"/>
            <a:ext cx="10948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Provides</a:t>
            </a:r>
            <a:r>
              <a:rPr lang="fr-FR" dirty="0" smtClean="0"/>
              <a:t> online information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red</a:t>
            </a:r>
            <a:r>
              <a:rPr lang="fr-FR" dirty="0" smtClean="0"/>
              <a:t>/green flags and </a:t>
            </a:r>
            <a:r>
              <a:rPr lang="fr-FR" dirty="0" err="1" smtClean="0"/>
              <a:t>alarms</a:t>
            </a:r>
            <a:r>
              <a:rPr lang="fr-FR" dirty="0" smtClean="0"/>
              <a:t> about </a:t>
            </a:r>
            <a:r>
              <a:rPr lang="fr-FR" dirty="0" err="1" smtClean="0"/>
              <a:t>various</a:t>
            </a:r>
            <a:r>
              <a:rPr lang="fr-FR" dirty="0" smtClean="0"/>
              <a:t> parts of the Advanced </a:t>
            </a:r>
            <a:r>
              <a:rPr lang="fr-FR" dirty="0" err="1" smtClean="0"/>
              <a:t>Virgo</a:t>
            </a:r>
            <a:r>
              <a:rPr lang="fr-FR" dirty="0" smtClean="0"/>
              <a:t> detector</a:t>
            </a:r>
          </a:p>
          <a:p>
            <a:endParaRPr lang="fr-FR" dirty="0"/>
          </a:p>
          <a:p>
            <a:r>
              <a:rPr lang="fr-FR" dirty="0" err="1" smtClean="0"/>
              <a:t>Provides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latency</a:t>
            </a:r>
            <a:r>
              <a:rPr lang="fr-FR" dirty="0" smtClean="0"/>
              <a:t> Data </a:t>
            </a:r>
            <a:r>
              <a:rPr lang="fr-FR" dirty="0" err="1" smtClean="0"/>
              <a:t>Quality</a:t>
            </a:r>
            <a:r>
              <a:rPr lang="fr-FR" dirty="0" smtClean="0"/>
              <a:t> flags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by the online and offline GW </a:t>
            </a:r>
            <a:r>
              <a:rPr lang="fr-FR" dirty="0" err="1" smtClean="0"/>
              <a:t>searches</a:t>
            </a:r>
            <a:endParaRPr lang="fr-FR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t="15625" r="7470" b="9376"/>
          <a:stretch/>
        </p:blipFill>
        <p:spPr>
          <a:xfrm>
            <a:off x="2078864" y="2023868"/>
            <a:ext cx="9126878" cy="41592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ZoneTexte 4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The DMS (Detector Monitoring System)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58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 Data </a:t>
            </a:r>
            <a:r>
              <a:rPr lang="fr-FR" sz="2800" dirty="0" err="1" smtClean="0"/>
              <a:t>Quality</a:t>
            </a:r>
            <a:endParaRPr lang="fr-FR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1190707" y="1768106"/>
            <a:ext cx="10517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Its</a:t>
            </a:r>
            <a:r>
              <a:rPr lang="fr-FR" b="1" dirty="0" smtClean="0"/>
              <a:t> </a:t>
            </a:r>
            <a:r>
              <a:rPr lang="fr-FR" b="1" dirty="0" err="1" smtClean="0"/>
              <a:t>aims</a:t>
            </a:r>
            <a:r>
              <a:rPr lang="fr-FR" b="1" dirty="0" smtClean="0"/>
              <a:t> are: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reliable</a:t>
            </a:r>
            <a:r>
              <a:rPr lang="fr-FR" dirty="0" smtClean="0"/>
              <a:t> online </a:t>
            </a:r>
            <a:r>
              <a:rPr lang="fr-FR" dirty="0" err="1" smtClean="0"/>
              <a:t>quality</a:t>
            </a:r>
            <a:r>
              <a:rPr lang="fr-FR" dirty="0" smtClean="0"/>
              <a:t> flags and efficient offline </a:t>
            </a:r>
            <a:r>
              <a:rPr lang="fr-FR" dirty="0" err="1" smtClean="0"/>
              <a:t>quality</a:t>
            </a:r>
            <a:r>
              <a:rPr lang="fr-FR" dirty="0" smtClean="0"/>
              <a:t> flags for O2 and O3 </a:t>
            </a:r>
            <a:r>
              <a:rPr lang="fr-FR" dirty="0" err="1" smtClean="0"/>
              <a:t>observing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mitigate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impact of non-</a:t>
            </a:r>
            <a:r>
              <a:rPr lang="fr-FR" dirty="0" err="1" smtClean="0"/>
              <a:t>stationnary</a:t>
            </a:r>
            <a:r>
              <a:rPr lang="fr-FR" dirty="0" smtClean="0"/>
              <a:t> noise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sources not </a:t>
            </a:r>
            <a:r>
              <a:rPr lang="fr-FR" dirty="0" err="1" smtClean="0"/>
              <a:t>removed</a:t>
            </a:r>
            <a:r>
              <a:rPr lang="fr-FR" dirty="0" smtClean="0"/>
              <a:t> by </a:t>
            </a:r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reduce</a:t>
            </a:r>
            <a:r>
              <a:rPr lang="fr-FR" dirty="0" smtClean="0"/>
              <a:t> as </a:t>
            </a:r>
            <a:r>
              <a:rPr lang="fr-FR" dirty="0" err="1" smtClean="0"/>
              <a:t>much</a:t>
            </a:r>
            <a:r>
              <a:rPr lang="fr-FR" dirty="0" smtClean="0"/>
              <a:t> as possible the data </a:t>
            </a:r>
            <a:r>
              <a:rPr lang="fr-FR" dirty="0" err="1" smtClean="0"/>
              <a:t>analysis</a:t>
            </a:r>
            <a:r>
              <a:rPr lang="fr-FR" dirty="0" smtClean="0"/>
              <a:t> backgrounds</a:t>
            </a:r>
            <a:br>
              <a:rPr lang="fr-FR" dirty="0" smtClean="0"/>
            </a:b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keeping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deadtime</a:t>
            </a:r>
            <a:r>
              <a:rPr lang="fr-FR" dirty="0" smtClean="0"/>
              <a:t> not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detector </a:t>
            </a:r>
            <a:r>
              <a:rPr lang="fr-FR" dirty="0" err="1" smtClean="0"/>
              <a:t>unlocks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11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190707" y="994819"/>
            <a:ext cx="6266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Main </a:t>
            </a:r>
            <a:r>
              <a:rPr lang="fr-FR" b="1" dirty="0" err="1" smtClean="0"/>
              <a:t>complement</a:t>
            </a:r>
            <a:r>
              <a:rPr lang="fr-FR" b="1" dirty="0" smtClean="0"/>
              <a:t> of detector monitoring </a:t>
            </a:r>
            <a:r>
              <a:rPr lang="fr-FR" b="1" dirty="0" err="1" smtClean="0"/>
              <a:t>is</a:t>
            </a:r>
            <a:r>
              <a:rPr lang="fr-FR" b="1" dirty="0" smtClean="0"/>
              <a:t> the Data </a:t>
            </a:r>
            <a:r>
              <a:rPr lang="fr-FR" b="1" dirty="0" err="1"/>
              <a:t>Q</a:t>
            </a:r>
            <a:r>
              <a:rPr lang="fr-FR" b="1" dirty="0" err="1" smtClean="0"/>
              <a:t>uality</a:t>
            </a:r>
            <a:r>
              <a:rPr lang="fr-FR" b="1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535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60381" y="1203738"/>
            <a:ext cx="48421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Main </a:t>
            </a:r>
            <a:r>
              <a:rPr lang="fr-FR" b="1" dirty="0" err="1" smtClean="0"/>
              <a:t>strategy</a:t>
            </a:r>
            <a:r>
              <a:rPr lang="fr-FR" b="1" dirty="0" smtClean="0"/>
              <a:t> for online Data </a:t>
            </a:r>
            <a:r>
              <a:rPr lang="fr-FR" b="1" dirty="0" err="1" smtClean="0"/>
              <a:t>Quality</a:t>
            </a:r>
            <a:r>
              <a:rPr lang="fr-FR" b="1" dirty="0" smtClean="0"/>
              <a:t>: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Provide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 a </a:t>
            </a:r>
            <a:r>
              <a:rPr lang="fr-FR" dirty="0" err="1" smtClean="0">
                <a:solidFill>
                  <a:schemeClr val="accent5">
                    <a:lumMod val="75000"/>
                  </a:schemeClr>
                </a:solidFill>
              </a:rPr>
              <a:t>generic</a:t>
            </a:r>
            <a:r>
              <a:rPr lang="fr-FR" dirty="0" smtClean="0">
                <a:solidFill>
                  <a:schemeClr val="accent5">
                    <a:lumMod val="75000"/>
                  </a:schemeClr>
                </a:solidFill>
              </a:rPr>
              <a:t> flag DQ_VECTOR at 1 Hz 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 Data </a:t>
            </a:r>
            <a:r>
              <a:rPr lang="fr-FR" sz="2800" dirty="0" err="1" smtClean="0"/>
              <a:t>Quality</a:t>
            </a:r>
            <a:endParaRPr lang="fr-FR" sz="28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29199" t="32922" r="30104" b="17754"/>
          <a:stretch/>
        </p:blipFill>
        <p:spPr>
          <a:xfrm>
            <a:off x="5474598" y="1203738"/>
            <a:ext cx="6272003" cy="4539737"/>
          </a:xfrm>
          <a:prstGeom prst="rect">
            <a:avLst/>
          </a:prstGeom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12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8221" y="2312064"/>
            <a:ext cx="484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</a:rPr>
              <a:t>Provide</a:t>
            </a:r>
            <a:r>
              <a:rPr lang="fr-FR" dirty="0" smtClean="0">
                <a:solidFill>
                  <a:srgbClr val="FF0000"/>
                </a:solidFill>
              </a:rPr>
              <a:t> a set of </a:t>
            </a:r>
            <a:r>
              <a:rPr lang="fr-FR" dirty="0" err="1" smtClean="0">
                <a:solidFill>
                  <a:srgbClr val="FF0000"/>
                </a:solidFill>
              </a:rPr>
              <a:t>reliable</a:t>
            </a:r>
            <a:r>
              <a:rPr lang="fr-FR" dirty="0" smtClean="0">
                <a:solidFill>
                  <a:srgbClr val="FF0000"/>
                </a:solidFill>
              </a:rPr>
              <a:t>/efficient </a:t>
            </a:r>
            <a:r>
              <a:rPr lang="fr-FR" dirty="0" err="1" smtClean="0">
                <a:solidFill>
                  <a:srgbClr val="FF0000"/>
                </a:solidFill>
              </a:rPr>
              <a:t>analysis-dependent</a:t>
            </a:r>
            <a:r>
              <a:rPr lang="fr-FR" dirty="0" smtClean="0">
                <a:solidFill>
                  <a:srgbClr val="FF0000"/>
                </a:solidFill>
              </a:rPr>
              <a:t> vetos at 100 Hz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38220" y="3866080"/>
            <a:ext cx="484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9E7800"/>
                </a:solidFill>
              </a:rPr>
              <a:t>Veto </a:t>
            </a:r>
            <a:r>
              <a:rPr lang="fr-FR" dirty="0" err="1" smtClean="0">
                <a:solidFill>
                  <a:srgbClr val="9E7800"/>
                </a:solidFill>
              </a:rPr>
              <a:t>recipes</a:t>
            </a:r>
            <a:r>
              <a:rPr lang="fr-FR" dirty="0" smtClean="0">
                <a:solidFill>
                  <a:srgbClr val="9E7800"/>
                </a:solidFill>
              </a:rPr>
              <a:t> set offline </a:t>
            </a:r>
            <a:r>
              <a:rPr lang="fr-FR" dirty="0" err="1" smtClean="0">
                <a:solidFill>
                  <a:srgbClr val="9E7800"/>
                </a:solidFill>
              </a:rPr>
              <a:t>using</a:t>
            </a:r>
            <a:r>
              <a:rPr lang="fr-FR" dirty="0" smtClean="0">
                <a:solidFill>
                  <a:srgbClr val="9E7800"/>
                </a:solidFill>
              </a:rPr>
              <a:t> the </a:t>
            </a:r>
            <a:r>
              <a:rPr lang="fr-FR" dirty="0" err="1" smtClean="0">
                <a:solidFill>
                  <a:srgbClr val="9E7800"/>
                </a:solidFill>
              </a:rPr>
              <a:t>searches</a:t>
            </a:r>
            <a:r>
              <a:rPr lang="fr-FR" dirty="0" smtClean="0">
                <a:solidFill>
                  <a:srgbClr val="9E7800"/>
                </a:solidFill>
              </a:rPr>
              <a:t> background triggers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38220" y="3089072"/>
            <a:ext cx="48421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Base the online </a:t>
            </a:r>
            <a:r>
              <a:rPr lang="fr-FR" dirty="0" smtClean="0"/>
              <a:t>veto</a:t>
            </a:r>
            <a:r>
              <a:rPr lang="fr-FR" dirty="0" smtClean="0"/>
              <a:t> </a:t>
            </a:r>
            <a:r>
              <a:rPr lang="fr-FR" dirty="0" smtClean="0"/>
              <a:t>production on veto </a:t>
            </a:r>
            <a:r>
              <a:rPr lang="fr-FR" dirty="0" err="1" smtClean="0"/>
              <a:t>recipes</a:t>
            </a:r>
            <a:r>
              <a:rPr lang="fr-FR" dirty="0" smtClean="0"/>
              <a:t> </a:t>
            </a:r>
            <a:r>
              <a:rPr lang="fr-FR" dirty="0" err="1" smtClean="0"/>
              <a:t>updated</a:t>
            </a:r>
            <a:r>
              <a:rPr lang="fr-FR" dirty="0" smtClean="0"/>
              <a:t> </a:t>
            </a:r>
            <a:r>
              <a:rPr lang="fr-FR" dirty="0" err="1" smtClean="0"/>
              <a:t>periodically</a:t>
            </a:r>
            <a:r>
              <a:rPr lang="fr-FR" dirty="0" smtClean="0"/>
              <a:t>. </a:t>
            </a:r>
            <a:endParaRPr lang="fr-FR" dirty="0"/>
          </a:p>
        </p:txBody>
      </p:sp>
      <p:grpSp>
        <p:nvGrpSpPr>
          <p:cNvPr id="27" name="Groupe 26"/>
          <p:cNvGrpSpPr/>
          <p:nvPr/>
        </p:nvGrpSpPr>
        <p:grpSpPr>
          <a:xfrm>
            <a:off x="8610599" y="2312064"/>
            <a:ext cx="2221524" cy="2200347"/>
            <a:chOff x="8610599" y="2312064"/>
            <a:chExt cx="2221524" cy="2200347"/>
          </a:xfrm>
        </p:grpSpPr>
        <p:cxnSp>
          <p:nvCxnSpPr>
            <p:cNvPr id="14" name="Connecteur droit avec flèche 13"/>
            <p:cNvCxnSpPr/>
            <p:nvPr/>
          </p:nvCxnSpPr>
          <p:spPr>
            <a:xfrm>
              <a:off x="8610599" y="2635229"/>
              <a:ext cx="0" cy="1743588"/>
            </a:xfrm>
            <a:prstGeom prst="straightConnector1">
              <a:avLst/>
            </a:prstGeom>
            <a:ln w="1270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H="1">
              <a:off x="8704814" y="2312064"/>
              <a:ext cx="2127309" cy="2066753"/>
            </a:xfrm>
            <a:prstGeom prst="straightConnector1">
              <a:avLst/>
            </a:prstGeom>
            <a:ln w="1270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avec flèche 23"/>
            <p:cNvCxnSpPr/>
            <p:nvPr/>
          </p:nvCxnSpPr>
          <p:spPr>
            <a:xfrm flipH="1">
              <a:off x="9158068" y="3866080"/>
              <a:ext cx="824133" cy="646331"/>
            </a:xfrm>
            <a:prstGeom prst="straightConnector1">
              <a:avLst/>
            </a:prstGeom>
            <a:ln w="1270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e 32"/>
          <p:cNvGrpSpPr/>
          <p:nvPr/>
        </p:nvGrpSpPr>
        <p:grpSpPr>
          <a:xfrm>
            <a:off x="7990266" y="3211811"/>
            <a:ext cx="1282523" cy="1189632"/>
            <a:chOff x="7990266" y="3211811"/>
            <a:chExt cx="1282523" cy="1189632"/>
          </a:xfrm>
        </p:grpSpPr>
        <p:cxnSp>
          <p:nvCxnSpPr>
            <p:cNvPr id="28" name="Connecteur droit avec flèche 27"/>
            <p:cNvCxnSpPr/>
            <p:nvPr/>
          </p:nvCxnSpPr>
          <p:spPr>
            <a:xfrm>
              <a:off x="7990266" y="3866080"/>
              <a:ext cx="620333" cy="512737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/>
            <p:cNvCxnSpPr/>
            <p:nvPr/>
          </p:nvCxnSpPr>
          <p:spPr>
            <a:xfrm flipH="1">
              <a:off x="8629439" y="3211811"/>
              <a:ext cx="643350" cy="1189632"/>
            </a:xfrm>
            <a:prstGeom prst="straightConnector1">
              <a:avLst/>
            </a:prstGeom>
            <a:ln w="1270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5621321" y="1410811"/>
            <a:ext cx="2395124" cy="1934629"/>
          </a:xfrm>
          <a:prstGeom prst="rect">
            <a:avLst/>
          </a:prstGeom>
          <a:noFill/>
          <a:ln w="889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4" name="Groupe 43"/>
          <p:cNvGrpSpPr/>
          <p:nvPr/>
        </p:nvGrpSpPr>
        <p:grpSpPr>
          <a:xfrm>
            <a:off x="6272718" y="3042213"/>
            <a:ext cx="2541847" cy="741789"/>
            <a:chOff x="6272718" y="3042213"/>
            <a:chExt cx="2541847" cy="741789"/>
          </a:xfrm>
        </p:grpSpPr>
        <p:cxnSp>
          <p:nvCxnSpPr>
            <p:cNvPr id="36" name="Connecteur droit avec flèche 35"/>
            <p:cNvCxnSpPr/>
            <p:nvPr/>
          </p:nvCxnSpPr>
          <p:spPr>
            <a:xfrm>
              <a:off x="6272718" y="3260409"/>
              <a:ext cx="1389151" cy="523593"/>
            </a:xfrm>
            <a:prstGeom prst="straightConnector1">
              <a:avLst/>
            </a:prstGeom>
            <a:ln w="12700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/>
            <p:cNvCxnSpPr/>
            <p:nvPr/>
          </p:nvCxnSpPr>
          <p:spPr>
            <a:xfrm>
              <a:off x="7790336" y="3042213"/>
              <a:ext cx="1024229" cy="14850"/>
            </a:xfrm>
            <a:prstGeom prst="straightConnector1">
              <a:avLst/>
            </a:prstGeom>
            <a:ln w="127000">
              <a:solidFill>
                <a:schemeClr val="tx1">
                  <a:lumMod val="85000"/>
                  <a:lumOff val="1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/>
          <p:cNvSpPr txBox="1"/>
          <p:nvPr/>
        </p:nvSpPr>
        <p:spPr>
          <a:xfrm>
            <a:off x="649393" y="5765882"/>
            <a:ext cx="67784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added</a:t>
            </a:r>
            <a:r>
              <a:rPr lang="fr-FR" sz="2000" dirty="0" smtClean="0"/>
              <a:t> : </a:t>
            </a:r>
            <a:r>
              <a:rPr lang="fr-FR" sz="2000" dirty="0" err="1" smtClean="0"/>
              <a:t>gating</a:t>
            </a:r>
            <a:r>
              <a:rPr lang="fr-FR" sz="2000" dirty="0" smtClean="0"/>
              <a:t> of data and </a:t>
            </a:r>
            <a:r>
              <a:rPr lang="fr-FR" sz="2000" dirty="0" err="1" smtClean="0"/>
              <a:t>glitch</a:t>
            </a:r>
            <a:r>
              <a:rPr lang="fr-FR" sz="2000" dirty="0" smtClean="0"/>
              <a:t> </a:t>
            </a:r>
            <a:r>
              <a:rPr lang="fr-FR" sz="2000" dirty="0" err="1" smtClean="0"/>
              <a:t>removal</a:t>
            </a:r>
            <a:r>
              <a:rPr lang="fr-FR" sz="2000" dirty="0" smtClean="0"/>
              <a:t> (new)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611781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1" grpId="0"/>
      <p:bldP spid="34" grpId="0" animBg="1"/>
      <p:bldP spid="4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>
          <a:xfrm>
            <a:off x="5672593" y="2193877"/>
            <a:ext cx="6393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Put a </a:t>
            </a:r>
            <a:r>
              <a:rPr lang="fr-FR" dirty="0" err="1" smtClean="0"/>
              <a:t>threshold</a:t>
            </a:r>
            <a:r>
              <a:rPr lang="fr-FR" dirty="0" smtClean="0"/>
              <a:t> on the </a:t>
            </a:r>
            <a:r>
              <a:rPr lang="fr-FR" dirty="0" err="1" smtClean="0"/>
              <a:t>inspiral</a:t>
            </a:r>
            <a:r>
              <a:rPr lang="fr-FR" dirty="0" smtClean="0"/>
              <a:t> </a:t>
            </a:r>
            <a:r>
              <a:rPr lang="fr-FR" dirty="0"/>
              <a:t>range (for instance 20 </a:t>
            </a:r>
            <a:r>
              <a:rPr lang="fr-FR" dirty="0" err="1"/>
              <a:t>Mpc</a:t>
            </a:r>
            <a:r>
              <a:rPr lang="fr-FR" dirty="0"/>
              <a:t>)</a:t>
            </a:r>
          </a:p>
          <a:p>
            <a:r>
              <a:rPr lang="fr-FR" dirty="0" smtClean="0"/>
              <a:t>and put to </a:t>
            </a:r>
            <a:r>
              <a:rPr lang="fr-FR" dirty="0" err="1" smtClean="0"/>
              <a:t>zero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data </a:t>
            </a:r>
            <a:r>
              <a:rPr lang="fr-FR" dirty="0" err="1" smtClean="0"/>
              <a:t>providing</a:t>
            </a:r>
            <a:r>
              <a:rPr lang="fr-FR" dirty="0" smtClean="0"/>
              <a:t> a range </a:t>
            </a:r>
            <a:r>
              <a:rPr lang="fr-FR" dirty="0" err="1" smtClean="0"/>
              <a:t>below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threshold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838200" y="786699"/>
            <a:ext cx="6914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Gating</a:t>
            </a:r>
            <a:r>
              <a:rPr lang="fr-FR" dirty="0" smtClean="0"/>
              <a:t> : an alternative to the exclusion of data sets by vetos</a:t>
            </a:r>
            <a:endParaRPr lang="fr-FR" dirty="0"/>
          </a:p>
          <a:p>
            <a:r>
              <a:rPr lang="fr-FR" dirty="0" err="1" smtClean="0"/>
              <a:t>Motivated</a:t>
            </a:r>
            <a:r>
              <a:rPr lang="fr-FR" dirty="0" smtClean="0"/>
              <a:t> by the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keep</a:t>
            </a:r>
            <a:r>
              <a:rPr lang="fr-FR" dirty="0" smtClean="0"/>
              <a:t> data flow for the </a:t>
            </a:r>
            <a:r>
              <a:rPr lang="fr-FR" dirty="0" err="1" smtClean="0"/>
              <a:t>analysis</a:t>
            </a:r>
            <a:r>
              <a:rPr lang="fr-FR" dirty="0" smtClean="0"/>
              <a:t> pipelines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The </a:t>
            </a:r>
            <a:r>
              <a:rPr lang="fr-FR" sz="2800" dirty="0" err="1" smtClean="0"/>
              <a:t>Gating</a:t>
            </a:r>
            <a:r>
              <a:rPr lang="fr-FR" sz="2800" dirty="0" smtClean="0"/>
              <a:t> of data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13</a:t>
            </a:fld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748146" y="5487559"/>
            <a:ext cx="10591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One possible </a:t>
            </a:r>
            <a:r>
              <a:rPr lang="fr-FR" dirty="0" err="1" smtClean="0"/>
              <a:t>step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: </a:t>
            </a:r>
            <a:r>
              <a:rPr lang="fr-FR" b="1" dirty="0" smtClean="0"/>
              <a:t>the </a:t>
            </a:r>
            <a:r>
              <a:rPr lang="fr-FR" b="1" dirty="0" err="1"/>
              <a:t>g</a:t>
            </a:r>
            <a:r>
              <a:rPr lang="fr-FR" b="1" dirty="0" err="1" smtClean="0"/>
              <a:t>litch</a:t>
            </a:r>
            <a:r>
              <a:rPr lang="fr-FR" b="1" dirty="0" smtClean="0"/>
              <a:t> </a:t>
            </a:r>
            <a:r>
              <a:rPr lang="fr-FR" b="1" dirty="0" err="1" smtClean="0"/>
              <a:t>removal</a:t>
            </a:r>
            <a:r>
              <a:rPr lang="fr-FR" b="1" dirty="0" smtClean="0"/>
              <a:t> (or mitigation)</a:t>
            </a:r>
            <a:endParaRPr lang="fr-FR" b="1" dirty="0"/>
          </a:p>
          <a:p>
            <a:r>
              <a:rPr lang="fr-FR" dirty="0" err="1"/>
              <a:t>C</a:t>
            </a:r>
            <a:r>
              <a:rPr lang="fr-FR" dirty="0" err="1" smtClean="0"/>
              <a:t>ould</a:t>
            </a:r>
            <a:r>
              <a:rPr lang="fr-FR" dirty="0" smtClean="0"/>
              <a:t> help to </a:t>
            </a:r>
            <a:r>
              <a:rPr lang="fr-FR" dirty="0" err="1" smtClean="0"/>
              <a:t>reduce</a:t>
            </a:r>
            <a:r>
              <a:rPr lang="fr-FR" dirty="0" smtClean="0"/>
              <a:t> background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preserving</a:t>
            </a:r>
            <a:r>
              <a:rPr lang="fr-FR" dirty="0" smtClean="0"/>
              <a:t> as </a:t>
            </a:r>
            <a:r>
              <a:rPr lang="fr-FR" dirty="0" err="1" smtClean="0"/>
              <a:t>much</a:t>
            </a:r>
            <a:r>
              <a:rPr lang="fr-FR" dirty="0" smtClean="0"/>
              <a:t> as possible the </a:t>
            </a:r>
            <a:r>
              <a:rPr lang="fr-FR" dirty="0" err="1" smtClean="0"/>
              <a:t>percentage</a:t>
            </a:r>
            <a:r>
              <a:rPr lang="fr-FR" dirty="0" smtClean="0"/>
              <a:t> of data </a:t>
            </a:r>
            <a:r>
              <a:rPr lang="fr-FR" dirty="0" err="1" smtClean="0"/>
              <a:t>analyzed</a:t>
            </a:r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16" y="2182521"/>
            <a:ext cx="5035053" cy="27146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ZoneTexte 13"/>
          <p:cNvSpPr txBox="1"/>
          <p:nvPr/>
        </p:nvSpPr>
        <p:spPr>
          <a:xfrm>
            <a:off x="356316" y="2108125"/>
            <a:ext cx="50350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Hanford</a:t>
            </a:r>
            <a:r>
              <a:rPr lang="fr-FR" dirty="0" smtClean="0"/>
              <a:t> Detector BNS horizon </a:t>
            </a:r>
            <a:r>
              <a:rPr lang="fr-FR" dirty="0" err="1" smtClean="0"/>
              <a:t>during</a:t>
            </a:r>
            <a:r>
              <a:rPr lang="fr-FR" dirty="0" smtClean="0"/>
              <a:t> O1 </a:t>
            </a:r>
            <a:r>
              <a:rPr lang="fr-FR" dirty="0" err="1" smtClean="0"/>
              <a:t>run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356316" y="4897140"/>
            <a:ext cx="3103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BNS = </a:t>
            </a:r>
            <a:r>
              <a:rPr lang="fr-FR" sz="1600" dirty="0" err="1" smtClean="0"/>
              <a:t>Binary</a:t>
            </a:r>
            <a:r>
              <a:rPr lang="fr-FR" sz="1600" dirty="0" smtClean="0"/>
              <a:t> Neutron Stars</a:t>
            </a:r>
            <a:endParaRPr lang="fr-FR" sz="1600" dirty="0"/>
          </a:p>
        </p:txBody>
      </p:sp>
      <p:grpSp>
        <p:nvGrpSpPr>
          <p:cNvPr id="25" name="Groupe 24"/>
          <p:cNvGrpSpPr/>
          <p:nvPr/>
        </p:nvGrpSpPr>
        <p:grpSpPr>
          <a:xfrm>
            <a:off x="5540894" y="591605"/>
            <a:ext cx="6410735" cy="4707761"/>
            <a:chOff x="5540894" y="591605"/>
            <a:chExt cx="6410735" cy="4707761"/>
          </a:xfrm>
        </p:grpSpPr>
        <p:grpSp>
          <p:nvGrpSpPr>
            <p:cNvPr id="12" name="Groupe 11"/>
            <p:cNvGrpSpPr/>
            <p:nvPr/>
          </p:nvGrpSpPr>
          <p:grpSpPr>
            <a:xfrm>
              <a:off x="5540894" y="1576657"/>
              <a:ext cx="6410735" cy="3722709"/>
              <a:chOff x="5573125" y="1581557"/>
              <a:chExt cx="6410735" cy="3722709"/>
            </a:xfrm>
          </p:grpSpPr>
          <p:pic>
            <p:nvPicPr>
              <p:cNvPr id="8" name="Image 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675"/>
              <a:stretch/>
            </p:blipFill>
            <p:spPr>
              <a:xfrm>
                <a:off x="5573125" y="1581557"/>
                <a:ext cx="6410735" cy="331558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11" name="ZoneTexte 10"/>
              <p:cNvSpPr txBox="1"/>
              <p:nvPr/>
            </p:nvSpPr>
            <p:spPr>
              <a:xfrm>
                <a:off x="6435435" y="4965712"/>
                <a:ext cx="543182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dirty="0" err="1" smtClean="0"/>
                  <a:t>AdVirgo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Gating</a:t>
                </a:r>
                <a:r>
                  <a:rPr lang="fr-FR" sz="1600" dirty="0" smtClean="0"/>
                  <a:t> </a:t>
                </a:r>
                <a:r>
                  <a:rPr lang="fr-FR" sz="1600" dirty="0" err="1" smtClean="0"/>
                  <a:t>developed</a:t>
                </a:r>
                <a:r>
                  <a:rPr lang="fr-FR" sz="1600" dirty="0" smtClean="0"/>
                  <a:t> for MBTA  online GW </a:t>
                </a:r>
                <a:r>
                  <a:rPr lang="fr-FR" sz="1600" dirty="0" err="1" smtClean="0"/>
                  <a:t>search</a:t>
                </a:r>
                <a:r>
                  <a:rPr lang="fr-FR" sz="1600" dirty="0" smtClean="0"/>
                  <a:t> in O1</a:t>
                </a:r>
                <a:endParaRPr lang="fr-FR" sz="1600" dirty="0"/>
              </a:p>
            </p:txBody>
          </p:sp>
        </p:grpSp>
        <p:sp>
          <p:nvSpPr>
            <p:cNvPr id="16" name="ZoneTexte 15"/>
            <p:cNvSpPr txBox="1"/>
            <p:nvPr/>
          </p:nvSpPr>
          <p:spPr>
            <a:xfrm>
              <a:off x="8435662" y="842729"/>
              <a:ext cx="1043189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 smtClean="0"/>
                <a:t>glitch</a:t>
              </a:r>
              <a:endParaRPr lang="fr-FR" dirty="0"/>
            </a:p>
          </p:txBody>
        </p:sp>
        <p:cxnSp>
          <p:nvCxnSpPr>
            <p:cNvPr id="18" name="Connecteur droit avec flèche 17"/>
            <p:cNvCxnSpPr>
              <a:stCxn id="16" idx="2"/>
            </p:cNvCxnSpPr>
            <p:nvPr/>
          </p:nvCxnSpPr>
          <p:spPr>
            <a:xfrm flipH="1">
              <a:off x="7392474" y="1212061"/>
              <a:ext cx="1564783" cy="7593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ZoneTexte 18"/>
            <p:cNvSpPr txBox="1"/>
            <p:nvPr/>
          </p:nvSpPr>
          <p:spPr>
            <a:xfrm>
              <a:off x="10817703" y="591605"/>
              <a:ext cx="1043189" cy="646331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Data put to </a:t>
              </a:r>
              <a:r>
                <a:rPr lang="fr-FR" dirty="0" err="1" smtClean="0"/>
                <a:t>zero</a:t>
              </a:r>
              <a:endParaRPr lang="fr-FR" dirty="0"/>
            </a:p>
          </p:txBody>
        </p:sp>
        <p:cxnSp>
          <p:nvCxnSpPr>
            <p:cNvPr id="20" name="Connecteur droit avec flèche 19"/>
            <p:cNvCxnSpPr>
              <a:stCxn id="19" idx="2"/>
            </p:cNvCxnSpPr>
            <p:nvPr/>
          </p:nvCxnSpPr>
          <p:spPr>
            <a:xfrm flipH="1">
              <a:off x="10522039" y="1237936"/>
              <a:ext cx="817259" cy="94458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9471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14</a:t>
            </a:fld>
            <a:endParaRPr lang="fr-FR"/>
          </a:p>
        </p:txBody>
      </p:sp>
      <p:sp>
        <p:nvSpPr>
          <p:cNvPr id="21" name="Espace réservé du contenu 2"/>
          <p:cNvSpPr>
            <a:spLocks noGrp="1"/>
          </p:cNvSpPr>
          <p:nvPr/>
        </p:nvSpPr>
        <p:spPr>
          <a:xfrm>
            <a:off x="421841" y="4118120"/>
            <a:ext cx="9378982" cy="1839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effectLst/>
              </a:rPr>
              <a:t>Properties: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L</a:t>
            </a:r>
            <a:r>
              <a:rPr lang="en-US" sz="2000" dirty="0" smtClean="0"/>
              <a:t>ist of auxiliary channels to reconstruct the glitch in the main channel</a:t>
            </a: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 smtClean="0"/>
              <a:t> </a:t>
            </a:r>
            <a:r>
              <a:rPr lang="en-US" sz="2000" dirty="0"/>
              <a:t>Linear &amp; bi-linear reconstruction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Takes into account the </a:t>
            </a:r>
            <a:r>
              <a:rPr lang="en-US" sz="2000" dirty="0" smtClean="0"/>
              <a:t>up-conversions</a:t>
            </a: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 smtClean="0"/>
              <a:t> O</a:t>
            </a:r>
            <a:r>
              <a:rPr lang="en-US" sz="1900" dirty="0" smtClean="0">
                <a:effectLst/>
              </a:rPr>
              <a:t>rthogonality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 </a:t>
            </a:r>
            <a:r>
              <a:rPr lang="en-US" sz="1900" dirty="0" smtClean="0">
                <a:effectLst/>
              </a:rPr>
              <a:t>Estimation of the </a:t>
            </a:r>
            <a:r>
              <a:rPr lang="en-US" sz="1900" b="1" dirty="0" smtClean="0">
                <a:effectLst/>
              </a:rPr>
              <a:t>contribution </a:t>
            </a:r>
            <a:r>
              <a:rPr lang="en-US" sz="1900" b="1" dirty="0" smtClean="0">
                <a:effectLst/>
              </a:rPr>
              <a:t>Q</a:t>
            </a:r>
            <a:r>
              <a:rPr lang="en-US" sz="1900" dirty="0" smtClean="0">
                <a:effectLst/>
              </a:rPr>
              <a:t> of </a:t>
            </a:r>
            <a:r>
              <a:rPr lang="en-US" sz="1900" dirty="0" smtClean="0">
                <a:effectLst/>
              </a:rPr>
              <a:t>every auxiliary channel (and product of channels</a:t>
            </a:r>
            <a:r>
              <a:rPr lang="en-US" sz="1900" dirty="0"/>
              <a:t>)</a:t>
            </a:r>
            <a:endParaRPr lang="fr-FR" sz="1900" dirty="0" smtClean="0"/>
          </a:p>
        </p:txBody>
      </p:sp>
      <p:sp>
        <p:nvSpPr>
          <p:cNvPr id="30" name="ZoneTexte 29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Glitch</a:t>
            </a:r>
            <a:r>
              <a:rPr lang="fr-FR" sz="2800" dirty="0" smtClean="0"/>
              <a:t> </a:t>
            </a:r>
            <a:r>
              <a:rPr lang="fr-FR" sz="2800" dirty="0" err="1" smtClean="0"/>
              <a:t>removal</a:t>
            </a:r>
            <a:r>
              <a:rPr lang="fr-FR" sz="2800" dirty="0" smtClean="0"/>
              <a:t> in 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: </a:t>
            </a:r>
            <a:r>
              <a:rPr lang="fr-FR" sz="2800" dirty="0" err="1" smtClean="0"/>
              <a:t>Silentec</a:t>
            </a:r>
            <a:endParaRPr lang="fr-FR" sz="2800" dirty="0" smtClean="0"/>
          </a:p>
        </p:txBody>
      </p:sp>
      <p:sp>
        <p:nvSpPr>
          <p:cNvPr id="31" name="ZoneTexte 30"/>
          <p:cNvSpPr txBox="1"/>
          <p:nvPr/>
        </p:nvSpPr>
        <p:spPr>
          <a:xfrm>
            <a:off x="443734" y="728023"/>
            <a:ext cx="10806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 code running a non-</a:t>
            </a:r>
            <a:r>
              <a:rPr lang="fr-FR" b="1" dirty="0" err="1" smtClean="0"/>
              <a:t>linear</a:t>
            </a:r>
            <a:r>
              <a:rPr lang="fr-FR" b="1" dirty="0" smtClean="0"/>
              <a:t> </a:t>
            </a:r>
            <a:r>
              <a:rPr lang="fr-FR" b="1" dirty="0" err="1" smtClean="0"/>
              <a:t>regression</a:t>
            </a:r>
            <a:r>
              <a:rPr lang="fr-FR" b="1" dirty="0" smtClean="0"/>
              <a:t> </a:t>
            </a:r>
            <a:r>
              <a:rPr lang="fr-FR" b="1" dirty="0" err="1" smtClean="0"/>
              <a:t>method</a:t>
            </a:r>
            <a:r>
              <a:rPr lang="fr-FR" b="1" dirty="0" smtClean="0"/>
              <a:t> </a:t>
            </a:r>
            <a:r>
              <a:rPr lang="fr-FR" b="1" dirty="0" err="1" smtClean="0"/>
              <a:t>based</a:t>
            </a:r>
            <a:r>
              <a:rPr lang="fr-FR" b="1" dirty="0" smtClean="0"/>
              <a:t> on Volterra </a:t>
            </a:r>
            <a:r>
              <a:rPr lang="fr-FR" b="1" dirty="0" err="1" smtClean="0"/>
              <a:t>series</a:t>
            </a:r>
            <a:r>
              <a:rPr lang="fr-FR" b="1" dirty="0" smtClean="0"/>
              <a:t> and </a:t>
            </a:r>
            <a:r>
              <a:rPr lang="fr-FR" b="1" dirty="0" err="1" smtClean="0"/>
              <a:t>Robust</a:t>
            </a:r>
            <a:r>
              <a:rPr lang="fr-FR" b="1" dirty="0" smtClean="0"/>
              <a:t> </a:t>
            </a:r>
            <a:r>
              <a:rPr lang="fr-FR" b="1" dirty="0" err="1" smtClean="0"/>
              <a:t>Fast</a:t>
            </a:r>
            <a:r>
              <a:rPr lang="fr-FR" b="1" dirty="0" smtClean="0"/>
              <a:t> Orthogonal </a:t>
            </a:r>
            <a:r>
              <a:rPr lang="fr-FR" b="1" dirty="0" err="1"/>
              <a:t>S</a:t>
            </a:r>
            <a:r>
              <a:rPr lang="fr-FR" b="1" dirty="0" err="1" smtClean="0"/>
              <a:t>earch</a:t>
            </a:r>
            <a:endParaRPr lang="fr-FR" b="1" dirty="0" smtClean="0"/>
          </a:p>
          <a:p>
            <a:r>
              <a:rPr lang="fr-FR" dirty="0" smtClean="0"/>
              <a:t>    </a:t>
            </a:r>
            <a:r>
              <a:rPr lang="fr-FR" sz="1600" dirty="0" err="1" smtClean="0"/>
              <a:t>Initially</a:t>
            </a:r>
            <a:r>
              <a:rPr lang="fr-FR" sz="1600" dirty="0" smtClean="0"/>
              <a:t> </a:t>
            </a:r>
            <a:r>
              <a:rPr lang="fr-FR" sz="1600" dirty="0" err="1" smtClean="0"/>
              <a:t>developed</a:t>
            </a:r>
            <a:r>
              <a:rPr lang="fr-FR" sz="1600" dirty="0" smtClean="0"/>
              <a:t> in </a:t>
            </a:r>
            <a:r>
              <a:rPr lang="fr-FR" sz="1600" dirty="0" err="1" smtClean="0"/>
              <a:t>matlab</a:t>
            </a:r>
            <a:r>
              <a:rPr lang="fr-FR" sz="1600" dirty="0" smtClean="0"/>
              <a:t> by G. </a:t>
            </a:r>
            <a:r>
              <a:rPr lang="fr-FR" sz="1600" dirty="0" err="1" smtClean="0"/>
              <a:t>Guidi</a:t>
            </a:r>
            <a:r>
              <a:rPr lang="fr-FR" sz="1600" dirty="0" smtClean="0"/>
              <a:t> and F. </a:t>
            </a:r>
            <a:r>
              <a:rPr lang="fr-FR" sz="1600" dirty="0" err="1" smtClean="0"/>
              <a:t>Piergiovanni</a:t>
            </a:r>
            <a:endParaRPr lang="fr-FR" sz="1600" dirty="0" smtClean="0"/>
          </a:p>
          <a:p>
            <a:r>
              <a:rPr lang="fr-FR" sz="1600" dirty="0" smtClean="0"/>
              <a:t>    </a:t>
            </a:r>
            <a:r>
              <a:rPr lang="fr-FR" sz="1600" dirty="0" err="1" smtClean="0"/>
              <a:t>Currently</a:t>
            </a:r>
            <a:r>
              <a:rPr lang="fr-FR" sz="1600" dirty="0" smtClean="0"/>
              <a:t> </a:t>
            </a:r>
            <a:r>
              <a:rPr lang="fr-FR" sz="1600" dirty="0" err="1" smtClean="0"/>
              <a:t>developed</a:t>
            </a:r>
            <a:r>
              <a:rPr lang="fr-FR" sz="1600" dirty="0" smtClean="0"/>
              <a:t> in C by V. Germain and </a:t>
            </a:r>
            <a:r>
              <a:rPr lang="fr-FR" sz="1600" dirty="0" err="1" smtClean="0"/>
              <a:t>myself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889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e 49"/>
          <p:cNvGrpSpPr/>
          <p:nvPr/>
        </p:nvGrpSpPr>
        <p:grpSpPr>
          <a:xfrm>
            <a:off x="2002584" y="1996046"/>
            <a:ext cx="2063056" cy="1598441"/>
            <a:chOff x="2002584" y="1983167"/>
            <a:chExt cx="2063056" cy="1598441"/>
          </a:xfrm>
        </p:grpSpPr>
        <p:sp>
          <p:nvSpPr>
            <p:cNvPr id="35" name="Rectangle à coins arrondis 34"/>
            <p:cNvSpPr/>
            <p:nvPr/>
          </p:nvSpPr>
          <p:spPr>
            <a:xfrm>
              <a:off x="2704777" y="1983167"/>
              <a:ext cx="1360863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à coins arrondis 35"/>
            <p:cNvSpPr/>
            <p:nvPr/>
          </p:nvSpPr>
          <p:spPr>
            <a:xfrm>
              <a:off x="2002584" y="2884564"/>
              <a:ext cx="1379518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" name="Rectangle à coins arrondis 36"/>
          <p:cNvSpPr/>
          <p:nvPr/>
        </p:nvSpPr>
        <p:spPr>
          <a:xfrm>
            <a:off x="3650939" y="2897443"/>
            <a:ext cx="1384700" cy="6970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1" name="Groupe 50"/>
          <p:cNvGrpSpPr/>
          <p:nvPr/>
        </p:nvGrpSpPr>
        <p:grpSpPr>
          <a:xfrm>
            <a:off x="5184675" y="1994086"/>
            <a:ext cx="2046488" cy="1627567"/>
            <a:chOff x="5184675" y="1981207"/>
            <a:chExt cx="2046488" cy="1627567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5184675" y="1981207"/>
              <a:ext cx="1784128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" name="Rectangle à coins arrondis 38"/>
            <p:cNvSpPr/>
            <p:nvPr/>
          </p:nvSpPr>
          <p:spPr>
            <a:xfrm>
              <a:off x="5465531" y="2911730"/>
              <a:ext cx="1765632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Rectangle à coins arrondis 39"/>
          <p:cNvSpPr/>
          <p:nvPr/>
        </p:nvSpPr>
        <p:spPr>
          <a:xfrm>
            <a:off x="7849519" y="2129816"/>
            <a:ext cx="1814634" cy="6970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à coins arrondis 40"/>
          <p:cNvSpPr/>
          <p:nvPr/>
        </p:nvSpPr>
        <p:spPr>
          <a:xfrm>
            <a:off x="10029841" y="2104307"/>
            <a:ext cx="1990347" cy="6970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à coins arrondis 41"/>
          <p:cNvSpPr/>
          <p:nvPr/>
        </p:nvSpPr>
        <p:spPr>
          <a:xfrm>
            <a:off x="10033976" y="3210876"/>
            <a:ext cx="1990347" cy="69704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à coins arrondis 42"/>
          <p:cNvSpPr/>
          <p:nvPr/>
        </p:nvSpPr>
        <p:spPr>
          <a:xfrm>
            <a:off x="10029841" y="4304566"/>
            <a:ext cx="1990347" cy="8576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à coins arrondis 43"/>
          <p:cNvSpPr/>
          <p:nvPr/>
        </p:nvSpPr>
        <p:spPr>
          <a:xfrm>
            <a:off x="10029840" y="5410887"/>
            <a:ext cx="1990347" cy="69037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9" name="Groupe 48"/>
          <p:cNvGrpSpPr/>
          <p:nvPr/>
        </p:nvGrpSpPr>
        <p:grpSpPr>
          <a:xfrm>
            <a:off x="86560" y="1997678"/>
            <a:ext cx="1666836" cy="1596809"/>
            <a:chOff x="86560" y="1984799"/>
            <a:chExt cx="1666836" cy="1596809"/>
          </a:xfrm>
        </p:grpSpPr>
        <p:sp>
          <p:nvSpPr>
            <p:cNvPr id="33" name="Rectangle à coins arrondis 32"/>
            <p:cNvSpPr/>
            <p:nvPr/>
          </p:nvSpPr>
          <p:spPr>
            <a:xfrm>
              <a:off x="217240" y="1984799"/>
              <a:ext cx="1536156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86560" y="2884564"/>
              <a:ext cx="1536156" cy="697044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15</a:t>
            </a:fld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217240" y="1993287"/>
            <a:ext cx="1536156" cy="70008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Main channel</a:t>
            </a:r>
          </a:p>
          <a:p>
            <a:pPr algn="ctr"/>
            <a:r>
              <a:rPr lang="en-US" i="1" dirty="0">
                <a:solidFill>
                  <a:schemeClr val="tx1"/>
                </a:solidFill>
              </a:rPr>
              <a:t>h</a:t>
            </a:r>
            <a:r>
              <a:rPr lang="en-US" i="1" dirty="0" smtClean="0">
                <a:solidFill>
                  <a:schemeClr val="tx1"/>
                </a:solidFill>
              </a:rPr>
              <a:t>(t)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17499" y="2905487"/>
            <a:ext cx="1535913" cy="69679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Auxiliary channels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" name="Connecteur droit avec flèche 7"/>
          <p:cNvCxnSpPr>
            <a:stCxn id="6" idx="3"/>
            <a:endCxn id="10" idx="1"/>
          </p:cNvCxnSpPr>
          <p:nvPr/>
        </p:nvCxnSpPr>
        <p:spPr>
          <a:xfrm flipV="1">
            <a:off x="1753396" y="2334843"/>
            <a:ext cx="965629" cy="848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>
            <a:stCxn id="7" idx="3"/>
            <a:endCxn id="11" idx="1"/>
          </p:cNvCxnSpPr>
          <p:nvPr/>
        </p:nvCxnSpPr>
        <p:spPr>
          <a:xfrm flipV="1">
            <a:off x="1653412" y="3241284"/>
            <a:ext cx="367827" cy="1260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à coins arrondis 9"/>
          <p:cNvSpPr/>
          <p:nvPr/>
        </p:nvSpPr>
        <p:spPr>
          <a:xfrm>
            <a:off x="2719025" y="1984799"/>
            <a:ext cx="1346615" cy="700088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Resampling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(option)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2021239" y="2892886"/>
            <a:ext cx="1346616" cy="69679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Resampling</a:t>
            </a:r>
          </a:p>
        </p:txBody>
      </p:sp>
      <p:cxnSp>
        <p:nvCxnSpPr>
          <p:cNvPr id="12" name="Connecteur droit avec flèche 11"/>
          <p:cNvCxnSpPr>
            <a:stCxn id="10" idx="3"/>
            <a:endCxn id="23" idx="1"/>
          </p:cNvCxnSpPr>
          <p:nvPr/>
        </p:nvCxnSpPr>
        <p:spPr>
          <a:xfrm flipV="1">
            <a:off x="4065640" y="2333446"/>
            <a:ext cx="1110984" cy="1397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à coins arrondis 12"/>
          <p:cNvSpPr/>
          <p:nvPr/>
        </p:nvSpPr>
        <p:spPr>
          <a:xfrm>
            <a:off x="7834318" y="2122403"/>
            <a:ext cx="1829835" cy="696795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Correlation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Main </a:t>
            </a:r>
            <a:r>
              <a:rPr lang="en-US" dirty="0" smtClean="0">
                <a:solidFill>
                  <a:schemeClr val="tx1"/>
                </a:solidFill>
                <a:sym typeface="Wingdings" panose="05000000000000000000" pitchFamily="2" charset="2"/>
              </a:rPr>
              <a:t>&lt;--&gt; Witness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Connecteur droit avec flèche 13"/>
          <p:cNvCxnSpPr>
            <a:endCxn id="26" idx="1"/>
          </p:cNvCxnSpPr>
          <p:nvPr/>
        </p:nvCxnSpPr>
        <p:spPr>
          <a:xfrm>
            <a:off x="3392332" y="3241283"/>
            <a:ext cx="266961" cy="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>
            <a:stCxn id="13" idx="3"/>
            <a:endCxn id="16" idx="1"/>
          </p:cNvCxnSpPr>
          <p:nvPr/>
        </p:nvCxnSpPr>
        <p:spPr>
          <a:xfrm flipV="1">
            <a:off x="9664153" y="2465584"/>
            <a:ext cx="365689" cy="5217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à coins arrondis 15"/>
          <p:cNvSpPr/>
          <p:nvPr/>
        </p:nvSpPr>
        <p:spPr>
          <a:xfrm>
            <a:off x="10029842" y="2117186"/>
            <a:ext cx="1990347" cy="696795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Channels sorted by Correlation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10029842" y="3210876"/>
            <a:ext cx="1990347" cy="696795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Robust Fast </a:t>
            </a:r>
            <a:r>
              <a:rPr lang="en-US" dirty="0">
                <a:solidFill>
                  <a:schemeClr val="tx1"/>
                </a:solidFill>
              </a:rPr>
              <a:t>Orthogonal Search</a:t>
            </a:r>
          </a:p>
        </p:txBody>
      </p:sp>
      <p:cxnSp>
        <p:nvCxnSpPr>
          <p:cNvPr id="18" name="Connecteur droit avec flèche 17"/>
          <p:cNvCxnSpPr>
            <a:stCxn id="16" idx="2"/>
            <a:endCxn id="17" idx="0"/>
          </p:cNvCxnSpPr>
          <p:nvPr/>
        </p:nvCxnSpPr>
        <p:spPr>
          <a:xfrm>
            <a:off x="11025016" y="2813981"/>
            <a:ext cx="0" cy="396895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à coins arrondis 18"/>
          <p:cNvSpPr/>
          <p:nvPr/>
        </p:nvSpPr>
        <p:spPr>
          <a:xfrm>
            <a:off x="10029842" y="4304566"/>
            <a:ext cx="1990347" cy="844809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Aux. channels Contributions removed</a:t>
            </a:r>
          </a:p>
        </p:txBody>
      </p:sp>
      <p:cxnSp>
        <p:nvCxnSpPr>
          <p:cNvPr id="20" name="Connecteur droit avec flèche 19"/>
          <p:cNvCxnSpPr>
            <a:stCxn id="17" idx="2"/>
            <a:endCxn id="19" idx="0"/>
          </p:cNvCxnSpPr>
          <p:nvPr/>
        </p:nvCxnSpPr>
        <p:spPr>
          <a:xfrm>
            <a:off x="11025016" y="3907671"/>
            <a:ext cx="0" cy="396895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contenu 2"/>
          <p:cNvSpPr>
            <a:spLocks noGrp="1"/>
          </p:cNvSpPr>
          <p:nvPr/>
        </p:nvSpPr>
        <p:spPr>
          <a:xfrm>
            <a:off x="217240" y="4118120"/>
            <a:ext cx="9315013" cy="1839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>
                <a:effectLst/>
              </a:rPr>
              <a:t>Properties: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000" dirty="0" smtClean="0"/>
              <a:t> </a:t>
            </a:r>
            <a:r>
              <a:rPr lang="en-US" sz="2000" dirty="0"/>
              <a:t>L</a:t>
            </a:r>
            <a:r>
              <a:rPr lang="en-US" sz="2000" dirty="0" smtClean="0"/>
              <a:t>ist of auxiliary channels to reconstruct the glitch in the main channel</a:t>
            </a: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 smtClean="0"/>
              <a:t> </a:t>
            </a:r>
            <a:r>
              <a:rPr lang="en-US" sz="2000" dirty="0"/>
              <a:t>Linear &amp; bi-linear reconstruction </a:t>
            </a:r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Takes into account the </a:t>
            </a:r>
            <a:r>
              <a:rPr lang="en-US" sz="2000" dirty="0" smtClean="0"/>
              <a:t>up-conversions</a:t>
            </a:r>
            <a:endParaRPr lang="en-US" sz="19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 smtClean="0"/>
              <a:t> O</a:t>
            </a:r>
            <a:r>
              <a:rPr lang="en-US" sz="1900" dirty="0" smtClean="0">
                <a:effectLst/>
              </a:rPr>
              <a:t>rthogonality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900" dirty="0"/>
              <a:t> </a:t>
            </a:r>
            <a:r>
              <a:rPr lang="en-US" sz="1900" dirty="0" smtClean="0">
                <a:effectLst/>
              </a:rPr>
              <a:t>Estimation of the </a:t>
            </a:r>
            <a:r>
              <a:rPr lang="en-US" sz="1900" b="1" dirty="0" smtClean="0">
                <a:effectLst/>
              </a:rPr>
              <a:t>contribution Q</a:t>
            </a:r>
            <a:r>
              <a:rPr lang="en-US" sz="1900" dirty="0" smtClean="0">
                <a:effectLst/>
              </a:rPr>
              <a:t> </a:t>
            </a:r>
            <a:r>
              <a:rPr lang="en-US" sz="1900" dirty="0" smtClean="0">
                <a:effectLst/>
              </a:rPr>
              <a:t>of every auxiliary channel (and product of channels</a:t>
            </a:r>
            <a:r>
              <a:rPr lang="en-US" sz="1900" dirty="0"/>
              <a:t>)</a:t>
            </a:r>
            <a:endParaRPr lang="fr-FR" sz="1900" dirty="0" smtClean="0"/>
          </a:p>
        </p:txBody>
      </p:sp>
      <p:sp>
        <p:nvSpPr>
          <p:cNvPr id="22" name="Rectangle à coins arrondis 21"/>
          <p:cNvSpPr/>
          <p:nvPr/>
        </p:nvSpPr>
        <p:spPr>
          <a:xfrm>
            <a:off x="5443118" y="2892886"/>
            <a:ext cx="1792179" cy="69679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tx1"/>
                </a:solidFill>
              </a:rPr>
              <a:t>Pass-band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filtering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(option)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5176624" y="1985048"/>
            <a:ext cx="1792179" cy="696795"/>
          </a:xfrm>
          <a:prstGeom prst="round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 err="1">
                <a:solidFill>
                  <a:schemeClr val="tx1"/>
                </a:solidFill>
              </a:rPr>
              <a:t>Pass-band</a:t>
            </a:r>
            <a:r>
              <a:rPr lang="fr-FR" dirty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filtering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i="1" dirty="0" smtClean="0">
                <a:solidFill>
                  <a:schemeClr val="tx1"/>
                </a:solidFill>
              </a:rPr>
              <a:t>(option)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24" name="Connecteur droit avec flèche 23"/>
          <p:cNvCxnSpPr>
            <a:stCxn id="22" idx="3"/>
            <a:endCxn id="13" idx="1"/>
          </p:cNvCxnSpPr>
          <p:nvPr/>
        </p:nvCxnSpPr>
        <p:spPr>
          <a:xfrm flipV="1">
            <a:off x="7235297" y="2470801"/>
            <a:ext cx="599021" cy="77048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23" idx="3"/>
          </p:cNvCxnSpPr>
          <p:nvPr/>
        </p:nvCxnSpPr>
        <p:spPr>
          <a:xfrm>
            <a:off x="6968803" y="2333446"/>
            <a:ext cx="865515" cy="1122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à coins arrondis 25"/>
          <p:cNvSpPr/>
          <p:nvPr/>
        </p:nvSpPr>
        <p:spPr>
          <a:xfrm>
            <a:off x="3659293" y="2892886"/>
            <a:ext cx="1346616" cy="69679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Products of channels</a:t>
            </a:r>
          </a:p>
        </p:txBody>
      </p:sp>
      <p:cxnSp>
        <p:nvCxnSpPr>
          <p:cNvPr id="27" name="Connecteur droit avec flèche 26"/>
          <p:cNvCxnSpPr>
            <a:stCxn id="26" idx="3"/>
            <a:endCxn id="22" idx="1"/>
          </p:cNvCxnSpPr>
          <p:nvPr/>
        </p:nvCxnSpPr>
        <p:spPr>
          <a:xfrm>
            <a:off x="5005909" y="3241284"/>
            <a:ext cx="43720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à coins arrondis 27"/>
          <p:cNvSpPr/>
          <p:nvPr/>
        </p:nvSpPr>
        <p:spPr>
          <a:xfrm>
            <a:off x="10029842" y="5404465"/>
            <a:ext cx="1990347" cy="696795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tx1"/>
                </a:solidFill>
              </a:rPr>
              <a:t>Clean main channel created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9" name="Connecteur droit avec flèche 28"/>
          <p:cNvCxnSpPr>
            <a:stCxn id="19" idx="2"/>
            <a:endCxn id="28" idx="0"/>
          </p:cNvCxnSpPr>
          <p:nvPr/>
        </p:nvCxnSpPr>
        <p:spPr>
          <a:xfrm>
            <a:off x="11025016" y="5149375"/>
            <a:ext cx="0" cy="25509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Glitch</a:t>
            </a:r>
            <a:r>
              <a:rPr lang="fr-FR" sz="2800" dirty="0" smtClean="0"/>
              <a:t> </a:t>
            </a:r>
            <a:r>
              <a:rPr lang="fr-FR" sz="2800" dirty="0" err="1" smtClean="0"/>
              <a:t>removal</a:t>
            </a:r>
            <a:r>
              <a:rPr lang="fr-FR" sz="2800" dirty="0" smtClean="0"/>
              <a:t> in 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: </a:t>
            </a:r>
            <a:r>
              <a:rPr lang="fr-FR" sz="2800" dirty="0" err="1" smtClean="0"/>
              <a:t>Silentec</a:t>
            </a:r>
            <a:endParaRPr lang="fr-FR" sz="2800" dirty="0" smtClean="0"/>
          </a:p>
        </p:txBody>
      </p:sp>
      <p:sp>
        <p:nvSpPr>
          <p:cNvPr id="31" name="ZoneTexte 30"/>
          <p:cNvSpPr txBox="1"/>
          <p:nvPr/>
        </p:nvSpPr>
        <p:spPr>
          <a:xfrm>
            <a:off x="443734" y="728023"/>
            <a:ext cx="10806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 code running a non-</a:t>
            </a:r>
            <a:r>
              <a:rPr lang="fr-FR" b="1" dirty="0" err="1" smtClean="0"/>
              <a:t>linear</a:t>
            </a:r>
            <a:r>
              <a:rPr lang="fr-FR" b="1" dirty="0" smtClean="0"/>
              <a:t> </a:t>
            </a:r>
            <a:r>
              <a:rPr lang="fr-FR" b="1" dirty="0" err="1" smtClean="0"/>
              <a:t>regression</a:t>
            </a:r>
            <a:r>
              <a:rPr lang="fr-FR" b="1" dirty="0" smtClean="0"/>
              <a:t> </a:t>
            </a:r>
            <a:r>
              <a:rPr lang="fr-FR" b="1" dirty="0" err="1" smtClean="0"/>
              <a:t>method</a:t>
            </a:r>
            <a:r>
              <a:rPr lang="fr-FR" b="1" dirty="0" smtClean="0"/>
              <a:t> </a:t>
            </a:r>
            <a:r>
              <a:rPr lang="fr-FR" b="1" dirty="0" err="1" smtClean="0"/>
              <a:t>based</a:t>
            </a:r>
            <a:r>
              <a:rPr lang="fr-FR" b="1" dirty="0" smtClean="0"/>
              <a:t> on Volterra </a:t>
            </a:r>
            <a:r>
              <a:rPr lang="fr-FR" b="1" dirty="0" err="1" smtClean="0"/>
              <a:t>series</a:t>
            </a:r>
            <a:r>
              <a:rPr lang="fr-FR" b="1" dirty="0" smtClean="0"/>
              <a:t> and </a:t>
            </a:r>
            <a:r>
              <a:rPr lang="fr-FR" b="1" dirty="0" err="1" smtClean="0"/>
              <a:t>Robust</a:t>
            </a:r>
            <a:r>
              <a:rPr lang="fr-FR" b="1" dirty="0" smtClean="0"/>
              <a:t> </a:t>
            </a:r>
            <a:r>
              <a:rPr lang="fr-FR" b="1" dirty="0" err="1" smtClean="0"/>
              <a:t>Fast</a:t>
            </a:r>
            <a:r>
              <a:rPr lang="fr-FR" b="1" dirty="0" smtClean="0"/>
              <a:t> Orthogonal </a:t>
            </a:r>
            <a:r>
              <a:rPr lang="fr-FR" b="1" dirty="0" err="1"/>
              <a:t>S</a:t>
            </a:r>
            <a:r>
              <a:rPr lang="fr-FR" b="1" dirty="0" err="1" smtClean="0"/>
              <a:t>earch</a:t>
            </a:r>
            <a:endParaRPr lang="fr-FR" b="1" dirty="0" smtClean="0"/>
          </a:p>
          <a:p>
            <a:r>
              <a:rPr lang="fr-FR" dirty="0" smtClean="0"/>
              <a:t>    </a:t>
            </a:r>
            <a:r>
              <a:rPr lang="fr-FR" sz="1600" dirty="0" err="1" smtClean="0"/>
              <a:t>Initially</a:t>
            </a:r>
            <a:r>
              <a:rPr lang="fr-FR" sz="1600" dirty="0" smtClean="0"/>
              <a:t> </a:t>
            </a:r>
            <a:r>
              <a:rPr lang="fr-FR" sz="1600" dirty="0" err="1" smtClean="0"/>
              <a:t>developed</a:t>
            </a:r>
            <a:r>
              <a:rPr lang="fr-FR" sz="1600" dirty="0" smtClean="0"/>
              <a:t> in </a:t>
            </a:r>
            <a:r>
              <a:rPr lang="fr-FR" sz="1600" dirty="0" err="1" smtClean="0"/>
              <a:t>matlab</a:t>
            </a:r>
            <a:r>
              <a:rPr lang="fr-FR" sz="1600" dirty="0" smtClean="0"/>
              <a:t> by G. </a:t>
            </a:r>
            <a:r>
              <a:rPr lang="fr-FR" sz="1600" dirty="0" err="1" smtClean="0"/>
              <a:t>Guidi</a:t>
            </a:r>
            <a:r>
              <a:rPr lang="fr-FR" sz="1600" dirty="0" smtClean="0"/>
              <a:t> and F. </a:t>
            </a:r>
            <a:r>
              <a:rPr lang="fr-FR" sz="1600" dirty="0" err="1" smtClean="0"/>
              <a:t>Piergiovanni</a:t>
            </a:r>
            <a:endParaRPr lang="fr-FR" sz="1600" dirty="0" smtClean="0"/>
          </a:p>
          <a:p>
            <a:r>
              <a:rPr lang="fr-FR" sz="1600" dirty="0" smtClean="0"/>
              <a:t>    </a:t>
            </a:r>
            <a:r>
              <a:rPr lang="fr-FR" sz="1600" dirty="0" err="1" smtClean="0"/>
              <a:t>Currently</a:t>
            </a:r>
            <a:r>
              <a:rPr lang="fr-FR" sz="1600" dirty="0" smtClean="0"/>
              <a:t> </a:t>
            </a:r>
            <a:r>
              <a:rPr lang="fr-FR" sz="1600" dirty="0" err="1" smtClean="0"/>
              <a:t>developed</a:t>
            </a:r>
            <a:r>
              <a:rPr lang="fr-FR" sz="1600" dirty="0" smtClean="0"/>
              <a:t> in C by V. Germain and </a:t>
            </a:r>
            <a:r>
              <a:rPr lang="fr-FR" sz="1600" dirty="0" err="1" smtClean="0"/>
              <a:t>myself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359362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4065560" y="1592786"/>
            <a:ext cx="1535913" cy="69679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SilenteC</a:t>
            </a:r>
            <a:endParaRPr lang="en-US" sz="2000" dirty="0">
              <a:solidFill>
                <a:schemeClr val="tx1"/>
              </a:solidFill>
            </a:endParaRPr>
          </a:p>
        </p:txBody>
      </p:sp>
      <p:cxnSp>
        <p:nvCxnSpPr>
          <p:cNvPr id="10" name="Connecteur droit avec flèche 9"/>
          <p:cNvCxnSpPr>
            <a:stCxn id="14" idx="3"/>
          </p:cNvCxnSpPr>
          <p:nvPr/>
        </p:nvCxnSpPr>
        <p:spPr>
          <a:xfrm flipV="1">
            <a:off x="2787073" y="2313270"/>
            <a:ext cx="1278487" cy="72565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/>
          <p:cNvSpPr/>
          <p:nvPr/>
        </p:nvSpPr>
        <p:spPr>
          <a:xfrm>
            <a:off x="838201" y="1326738"/>
            <a:ext cx="2222038" cy="1261227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Main channel</a:t>
            </a:r>
          </a:p>
          <a:p>
            <a:pPr algn="ctr"/>
            <a:endParaRPr lang="en-US" sz="800" dirty="0" smtClean="0">
              <a:solidFill>
                <a:schemeClr val="tx1"/>
              </a:solidFill>
            </a:endParaRPr>
          </a:p>
          <a:p>
            <a:pPr algn="ctr"/>
            <a:r>
              <a:rPr lang="en-US" i="1" dirty="0" err="1" smtClean="0">
                <a:solidFill>
                  <a:schemeClr val="tx1"/>
                </a:solidFill>
              </a:rPr>
              <a:t>gaussian</a:t>
            </a:r>
            <a:r>
              <a:rPr lang="en-US" i="1" dirty="0" smtClean="0">
                <a:solidFill>
                  <a:schemeClr val="tx1"/>
                </a:solidFill>
              </a:rPr>
              <a:t> noise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+ </a:t>
            </a:r>
            <a:r>
              <a:rPr lang="en-US" dirty="0" smtClean="0">
                <a:solidFill>
                  <a:schemeClr val="tx1"/>
                </a:solidFill>
              </a:rPr>
              <a:t>aux. </a:t>
            </a:r>
            <a:r>
              <a:rPr lang="en-US" dirty="0" err="1" smtClean="0">
                <a:solidFill>
                  <a:schemeClr val="tx1"/>
                </a:solidFill>
              </a:rPr>
              <a:t>ch.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+ </a:t>
            </a:r>
            <a:r>
              <a:rPr lang="en-US" dirty="0" smtClean="0">
                <a:solidFill>
                  <a:schemeClr val="tx1"/>
                </a:solidFill>
              </a:rPr>
              <a:t>BNS</a:t>
            </a:r>
            <a:endParaRPr lang="en-US" dirty="0" smtClean="0">
              <a:solidFill>
                <a:schemeClr val="tx1"/>
              </a:solidFill>
            </a:endParaRPr>
          </a:p>
        </p:txBody>
      </p:sp>
      <p:cxnSp>
        <p:nvCxnSpPr>
          <p:cNvPr id="13" name="Connecteur droit avec flèche 12"/>
          <p:cNvCxnSpPr>
            <a:stCxn id="12" idx="3"/>
            <a:endCxn id="9" idx="1"/>
          </p:cNvCxnSpPr>
          <p:nvPr/>
        </p:nvCxnSpPr>
        <p:spPr>
          <a:xfrm flipV="1">
            <a:off x="3060239" y="1941184"/>
            <a:ext cx="1005321" cy="16168"/>
          </a:xfrm>
          <a:prstGeom prst="straightConnector1">
            <a:avLst/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à coins arrondis 13"/>
          <p:cNvSpPr/>
          <p:nvPr/>
        </p:nvSpPr>
        <p:spPr>
          <a:xfrm>
            <a:off x="838200" y="2690528"/>
            <a:ext cx="1948873" cy="696795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 dirty="0" smtClean="0">
                <a:solidFill>
                  <a:schemeClr val="tx1"/>
                </a:solidFill>
              </a:rPr>
              <a:t>Aux. channel</a:t>
            </a:r>
            <a:endParaRPr lang="en-US" b="1" i="1" dirty="0">
              <a:solidFill>
                <a:schemeClr val="tx1"/>
              </a:solidFill>
            </a:endParaRP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glitch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Glitch</a:t>
            </a:r>
            <a:r>
              <a:rPr lang="fr-FR" sz="2800" dirty="0" smtClean="0"/>
              <a:t> </a:t>
            </a:r>
            <a:r>
              <a:rPr lang="fr-FR" sz="2800" dirty="0" err="1" smtClean="0"/>
              <a:t>removal</a:t>
            </a:r>
            <a:r>
              <a:rPr lang="fr-FR" sz="2800" dirty="0" smtClean="0"/>
              <a:t> in 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: </a:t>
            </a:r>
            <a:r>
              <a:rPr lang="fr-FR" sz="2800" dirty="0" err="1" smtClean="0"/>
              <a:t>Silentec</a:t>
            </a:r>
            <a:endParaRPr lang="fr-FR" sz="2800" dirty="0" smtClean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6EDB3C-A2FF-41A3-9BEA-726250724220}" type="slidenum">
              <a:rPr lang="fr-FR" smtClean="0"/>
              <a:t>16</a:t>
            </a:fld>
            <a:endParaRPr lang="fr-FR"/>
          </a:p>
        </p:txBody>
      </p:sp>
      <p:grpSp>
        <p:nvGrpSpPr>
          <p:cNvPr id="20" name="Groupe 19"/>
          <p:cNvGrpSpPr/>
          <p:nvPr/>
        </p:nvGrpSpPr>
        <p:grpSpPr>
          <a:xfrm>
            <a:off x="586684" y="3635024"/>
            <a:ext cx="5428230" cy="2197818"/>
            <a:chOff x="637719" y="4043158"/>
            <a:chExt cx="5428230" cy="2197818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 rotWithShape="1">
            <a:blip r:embed="rId2"/>
            <a:srcRect r="33766" b="49266"/>
            <a:stretch/>
          </p:blipFill>
          <p:spPr>
            <a:xfrm>
              <a:off x="637719" y="4158778"/>
              <a:ext cx="5428230" cy="2082198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Rectangle 6"/>
            <p:cNvSpPr/>
            <p:nvPr/>
          </p:nvSpPr>
          <p:spPr>
            <a:xfrm>
              <a:off x="4054163" y="4043159"/>
              <a:ext cx="15473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dirty="0">
                  <a:sym typeface="Wingdings" panose="05000000000000000000" pitchFamily="2" charset="2"/>
                </a:rPr>
                <a:t>Main </a:t>
              </a:r>
              <a:r>
                <a:rPr lang="fr-FR" sz="1400" dirty="0" err="1" smtClean="0">
                  <a:sym typeface="Wingdings" panose="05000000000000000000" pitchFamily="2" charset="2"/>
                </a:rPr>
                <a:t>channel</a:t>
              </a:r>
              <a:endParaRPr lang="fr-FR" sz="1400" dirty="0">
                <a:sym typeface="Wingdings" panose="05000000000000000000" pitchFamily="2" charset="2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321862" y="4043158"/>
              <a:ext cx="154731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dirty="0" smtClean="0">
                  <a:sym typeface="Wingdings" panose="05000000000000000000" pitchFamily="2" charset="2"/>
                </a:rPr>
                <a:t>Aux. </a:t>
              </a:r>
              <a:r>
                <a:rPr lang="fr-FR" sz="1400" dirty="0" err="1" smtClean="0">
                  <a:sym typeface="Wingdings" panose="05000000000000000000" pitchFamily="2" charset="2"/>
                </a:rPr>
                <a:t>channel</a:t>
              </a:r>
              <a:endParaRPr lang="fr-FR" sz="1400" dirty="0">
                <a:sym typeface="Wingdings" panose="05000000000000000000" pitchFamily="2" charset="2"/>
              </a:endParaRPr>
            </a:p>
          </p:txBody>
        </p:sp>
      </p:grpSp>
      <p:grpSp>
        <p:nvGrpSpPr>
          <p:cNvPr id="28" name="Groupe 27"/>
          <p:cNvGrpSpPr/>
          <p:nvPr/>
        </p:nvGrpSpPr>
        <p:grpSpPr>
          <a:xfrm>
            <a:off x="5601473" y="1541753"/>
            <a:ext cx="5752327" cy="4287145"/>
            <a:chOff x="5601473" y="1541753"/>
            <a:chExt cx="5752327" cy="4287145"/>
          </a:xfrm>
        </p:grpSpPr>
        <p:grpSp>
          <p:nvGrpSpPr>
            <p:cNvPr id="23" name="Groupe 22"/>
            <p:cNvGrpSpPr/>
            <p:nvPr/>
          </p:nvGrpSpPr>
          <p:grpSpPr>
            <a:xfrm>
              <a:off x="5601473" y="1541753"/>
              <a:ext cx="4190044" cy="831196"/>
              <a:chOff x="5601473" y="1541753"/>
              <a:chExt cx="4190044" cy="831196"/>
            </a:xfrm>
          </p:grpSpPr>
          <p:cxnSp>
            <p:nvCxnSpPr>
              <p:cNvPr id="15" name="Connecteur droit avec flèche 14"/>
              <p:cNvCxnSpPr>
                <a:stCxn id="9" idx="3"/>
                <a:endCxn id="16" idx="1"/>
              </p:cNvCxnSpPr>
              <p:nvPr/>
            </p:nvCxnSpPr>
            <p:spPr>
              <a:xfrm>
                <a:off x="5601473" y="1941184"/>
                <a:ext cx="1124560" cy="16167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Rectangle à coins arrondis 15"/>
              <p:cNvSpPr/>
              <p:nvPr/>
            </p:nvSpPr>
            <p:spPr>
              <a:xfrm>
                <a:off x="6726033" y="1541753"/>
                <a:ext cx="3065484" cy="831196"/>
              </a:xfrm>
              <a:prstGeom prst="roundRect">
                <a:avLst/>
              </a:prstGeom>
              <a:solidFill>
                <a:srgbClr val="71EE5C"/>
              </a:solidFill>
              <a:ln w="2857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2000" dirty="0" smtClean="0">
                    <a:solidFill>
                      <a:schemeClr val="tx1"/>
                    </a:solidFill>
                  </a:rPr>
                  <a:t>Aux. channel contribution </a:t>
                </a:r>
                <a:r>
                  <a:rPr lang="en-US" sz="2000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up to</a:t>
                </a:r>
                <a:r>
                  <a:rPr lang="en-US" sz="2000" b="1" i="1" dirty="0" smtClean="0">
                    <a:solidFill>
                      <a:schemeClr val="tx1"/>
                    </a:solidFill>
                  </a:rPr>
                  <a:t> Q=99%</a:t>
                </a:r>
                <a:endParaRPr lang="en-US" sz="2000" b="1" i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" name="Groupe 10"/>
            <p:cNvGrpSpPr/>
            <p:nvPr/>
          </p:nvGrpSpPr>
          <p:grpSpPr>
            <a:xfrm>
              <a:off x="6209763" y="3674433"/>
              <a:ext cx="5144037" cy="2154465"/>
              <a:chOff x="6209763" y="3674433"/>
              <a:chExt cx="5144037" cy="2154465"/>
            </a:xfrm>
          </p:grpSpPr>
          <p:pic>
            <p:nvPicPr>
              <p:cNvPr id="27" name="Image 26"/>
              <p:cNvPicPr>
                <a:picLocks noChangeAspect="1"/>
              </p:cNvPicPr>
              <p:nvPr/>
            </p:nvPicPr>
            <p:blipFill rotWithShape="1">
              <a:blip r:embed="rId2"/>
              <a:srcRect l="67989" r="1847" b="49266"/>
              <a:stretch/>
            </p:blipFill>
            <p:spPr>
              <a:xfrm>
                <a:off x="6209763" y="3746700"/>
                <a:ext cx="2472058" cy="208219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6599462" y="3687566"/>
                <a:ext cx="1887633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400" dirty="0" smtClean="0">
                    <a:sym typeface="Wingdings" panose="05000000000000000000" pitchFamily="2" charset="2"/>
                  </a:rPr>
                  <a:t>Q value of aux</a:t>
                </a:r>
                <a:r>
                  <a:rPr lang="fr-FR" sz="1400" dirty="0" smtClean="0">
                    <a:sym typeface="Wingdings" panose="05000000000000000000" pitchFamily="2" charset="2"/>
                  </a:rPr>
                  <a:t>. </a:t>
                </a:r>
                <a:r>
                  <a:rPr lang="fr-FR" sz="1400" dirty="0" err="1" smtClean="0">
                    <a:sym typeface="Wingdings" panose="05000000000000000000" pitchFamily="2" charset="2"/>
                  </a:rPr>
                  <a:t>channel</a:t>
                </a:r>
                <a:endParaRPr lang="fr-FR" sz="1400" dirty="0">
                  <a:sym typeface="Wingdings" panose="05000000000000000000" pitchFamily="2" charset="2"/>
                </a:endParaRPr>
              </a:p>
            </p:txBody>
          </p:sp>
          <p:pic>
            <p:nvPicPr>
              <p:cNvPr id="22" name="Image 21"/>
              <p:cNvPicPr>
                <a:picLocks noChangeAspect="1"/>
              </p:cNvPicPr>
              <p:nvPr/>
            </p:nvPicPr>
            <p:blipFill rotWithShape="1">
              <a:blip r:embed="rId2"/>
              <a:srcRect l="34862" t="49845" r="34350"/>
              <a:stretch/>
            </p:blipFill>
            <p:spPr>
              <a:xfrm>
                <a:off x="8681821" y="3746700"/>
                <a:ext cx="2671979" cy="208219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8955361" y="3674433"/>
                <a:ext cx="1943108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fr-FR" sz="1400" dirty="0" err="1" smtClean="0">
                    <a:sym typeface="Wingdings" panose="05000000000000000000" pitchFamily="2" charset="2"/>
                  </a:rPr>
                  <a:t>Cleaned</a:t>
                </a:r>
                <a:r>
                  <a:rPr lang="fr-FR" sz="1400" dirty="0" smtClean="0">
                    <a:sym typeface="Wingdings" panose="05000000000000000000" pitchFamily="2" charset="2"/>
                  </a:rPr>
                  <a:t> main </a:t>
                </a:r>
                <a:r>
                  <a:rPr lang="fr-FR" sz="1400" dirty="0" err="1" smtClean="0">
                    <a:sym typeface="Wingdings" panose="05000000000000000000" pitchFamily="2" charset="2"/>
                  </a:rPr>
                  <a:t>channel</a:t>
                </a:r>
                <a:endParaRPr lang="fr-FR" sz="1400" dirty="0">
                  <a:sym typeface="Wingdings" panose="05000000000000000000" pitchFamily="2" charset="2"/>
                </a:endParaRPr>
              </a:p>
            </p:txBody>
          </p:sp>
        </p:grpSp>
      </p:grpSp>
      <p:sp>
        <p:nvSpPr>
          <p:cNvPr id="19" name="ZoneTexte 18"/>
          <p:cNvSpPr txBox="1"/>
          <p:nvPr/>
        </p:nvSpPr>
        <p:spPr>
          <a:xfrm>
            <a:off x="707583" y="742658"/>
            <a:ext cx="8919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A simple test: a </a:t>
            </a:r>
            <a:r>
              <a:rPr lang="fr-FR" sz="2000" dirty="0" err="1" smtClean="0"/>
              <a:t>simulated</a:t>
            </a:r>
            <a:r>
              <a:rPr lang="fr-FR" sz="2000" dirty="0" smtClean="0"/>
              <a:t> </a:t>
            </a:r>
            <a:r>
              <a:rPr lang="fr-FR" sz="2000" dirty="0" err="1" smtClean="0"/>
              <a:t>glitch</a:t>
            </a:r>
            <a:r>
              <a:rPr lang="fr-FR" sz="2000" dirty="0" smtClean="0"/>
              <a:t> </a:t>
            </a:r>
            <a:r>
              <a:rPr lang="fr-FR" sz="2000" dirty="0" err="1" smtClean="0"/>
              <a:t>superposed</a:t>
            </a:r>
            <a:r>
              <a:rPr lang="fr-FR" sz="2000" dirty="0" smtClean="0"/>
              <a:t> to a </a:t>
            </a:r>
            <a:r>
              <a:rPr lang="fr-FR" sz="2000" dirty="0" err="1" smtClean="0"/>
              <a:t>Binary</a:t>
            </a:r>
            <a:r>
              <a:rPr lang="fr-FR" sz="2000" dirty="0" smtClean="0"/>
              <a:t> Neutron Star </a:t>
            </a:r>
            <a:r>
              <a:rPr lang="fr-FR" sz="2000" dirty="0" smtClean="0"/>
              <a:t>(BNS) signal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7218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Glitch</a:t>
            </a:r>
            <a:r>
              <a:rPr lang="fr-FR" sz="2800" dirty="0" smtClean="0"/>
              <a:t> </a:t>
            </a:r>
            <a:r>
              <a:rPr lang="fr-FR" sz="2800" dirty="0" err="1" smtClean="0"/>
              <a:t>removal</a:t>
            </a:r>
            <a:r>
              <a:rPr lang="fr-FR" sz="2800" dirty="0" smtClean="0"/>
              <a:t> in 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: </a:t>
            </a:r>
            <a:r>
              <a:rPr lang="fr-FR" sz="2800" dirty="0" err="1" smtClean="0"/>
              <a:t>Silentec</a:t>
            </a:r>
            <a:endParaRPr lang="fr-FR" sz="2800" dirty="0" smtClean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 dirty="0" smtClean="0"/>
              <a:t>11/07/2016</a:t>
            </a:r>
            <a:endParaRPr lang="fr-FR" dirty="0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6EDB3C-A2FF-41A3-9BEA-726250724220}" type="slidenum">
              <a:rPr lang="fr-FR" smtClean="0"/>
              <a:t>17</a:t>
            </a:fld>
            <a:endParaRPr lang="fr-FR"/>
          </a:p>
        </p:txBody>
      </p:sp>
      <p:grpSp>
        <p:nvGrpSpPr>
          <p:cNvPr id="8" name="Groupe 7"/>
          <p:cNvGrpSpPr/>
          <p:nvPr/>
        </p:nvGrpSpPr>
        <p:grpSpPr>
          <a:xfrm>
            <a:off x="292007" y="4022398"/>
            <a:ext cx="5271665" cy="2450644"/>
            <a:chOff x="292007" y="4022398"/>
            <a:chExt cx="5271665" cy="2450644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19" t="52364" r="24726"/>
            <a:stretch/>
          </p:blipFill>
          <p:spPr>
            <a:xfrm>
              <a:off x="2498500" y="4022398"/>
              <a:ext cx="3065172" cy="2450644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310920" y="5140401"/>
              <a:ext cx="21875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>
                  <a:solidFill>
                    <a:srgbClr val="002060"/>
                  </a:solidFill>
                </a:rPr>
                <a:t>Silentec</a:t>
              </a:r>
              <a:r>
                <a:rPr lang="fr-FR" sz="1600" dirty="0" smtClean="0">
                  <a:solidFill>
                    <a:srgbClr val="00206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trying</a:t>
              </a:r>
              <a:r>
                <a:rPr lang="fr-FR" sz="1600" dirty="0" smtClean="0">
                  <a:solidFill>
                    <a:srgbClr val="002060"/>
                  </a:solidFill>
                </a:rPr>
                <a:t> to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remove</a:t>
              </a:r>
              <a:r>
                <a:rPr lang="fr-FR" sz="1600" dirty="0" smtClean="0">
                  <a:solidFill>
                    <a:srgbClr val="002060"/>
                  </a:solidFill>
                </a:rPr>
                <a:t> all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seismic</a:t>
              </a:r>
              <a:r>
                <a:rPr lang="fr-FR" sz="1600" dirty="0" smtClean="0">
                  <a:solidFill>
                    <a:srgbClr val="00206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channels</a:t>
              </a:r>
              <a:r>
                <a:rPr lang="fr-FR" sz="1600" dirty="0" smtClean="0">
                  <a:solidFill>
                    <a:srgbClr val="002060"/>
                  </a:solidFill>
                </a:rPr>
                <a:t> contributions</a:t>
              </a:r>
              <a:endParaRPr lang="fr-FR" sz="1600" dirty="0">
                <a:solidFill>
                  <a:srgbClr val="002060"/>
                </a:solidFill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92007" y="4222811"/>
              <a:ext cx="218758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A </a:t>
              </a:r>
              <a:r>
                <a:rPr lang="fr-FR" sz="1600" dirty="0" err="1" smtClean="0"/>
                <a:t>glitch</a:t>
              </a:r>
              <a:r>
                <a:rPr lang="fr-FR" sz="1600" dirty="0" smtClean="0"/>
                <a:t> in VSR2 data </a:t>
              </a:r>
              <a:r>
                <a:rPr lang="fr-FR" sz="1600" dirty="0" err="1" smtClean="0"/>
                <a:t>associated</a:t>
              </a:r>
              <a:r>
                <a:rPr lang="fr-FR" sz="1600" dirty="0" smtClean="0"/>
                <a:t> to an </a:t>
              </a:r>
              <a:r>
                <a:rPr lang="fr-FR" sz="1600" dirty="0" err="1" smtClean="0"/>
                <a:t>identified</a:t>
              </a:r>
              <a:r>
                <a:rPr lang="fr-FR" sz="1600" dirty="0" smtClean="0"/>
                <a:t> </a:t>
              </a:r>
              <a:r>
                <a:rPr lang="fr-FR" sz="1600" dirty="0" err="1" smtClean="0"/>
                <a:t>seismic</a:t>
              </a:r>
              <a:r>
                <a:rPr lang="fr-FR" sz="1600" dirty="0" smtClean="0"/>
                <a:t> noise</a:t>
              </a:r>
              <a:endParaRPr lang="fr-FR" sz="1600" dirty="0"/>
            </a:p>
          </p:txBody>
        </p:sp>
      </p:grpSp>
      <p:grpSp>
        <p:nvGrpSpPr>
          <p:cNvPr id="9" name="Groupe 8"/>
          <p:cNvGrpSpPr/>
          <p:nvPr/>
        </p:nvGrpSpPr>
        <p:grpSpPr>
          <a:xfrm>
            <a:off x="6055322" y="4051814"/>
            <a:ext cx="5870515" cy="2421228"/>
            <a:chOff x="6055322" y="4051814"/>
            <a:chExt cx="5870515" cy="2421228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08" r="74642" b="46927"/>
            <a:stretch/>
          </p:blipFill>
          <p:spPr>
            <a:xfrm>
              <a:off x="6055322" y="4051814"/>
              <a:ext cx="3102260" cy="2421228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9295300" y="4230740"/>
              <a:ext cx="263053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Some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cleaning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in the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frequency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range of the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glitch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…</a:t>
              </a:r>
            </a:p>
            <a:p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but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additional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noise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introduced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...</a:t>
              </a:r>
            </a:p>
            <a:p>
              <a:endParaRPr lang="fr-FR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Still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investigating</a:t>
              </a:r>
              <a:endParaRPr lang="fr-FR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032" name="Picture 8" descr="Afficher l'image d'origin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69378" y="5483074"/>
              <a:ext cx="376813" cy="376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e 3"/>
          <p:cNvGrpSpPr/>
          <p:nvPr/>
        </p:nvGrpSpPr>
        <p:grpSpPr>
          <a:xfrm>
            <a:off x="171532" y="641951"/>
            <a:ext cx="5392141" cy="3154410"/>
            <a:chOff x="171532" y="641951"/>
            <a:chExt cx="5392141" cy="3154410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16" t="52576" r="49456"/>
            <a:stretch/>
          </p:blipFill>
          <p:spPr>
            <a:xfrm>
              <a:off x="2498501" y="963009"/>
              <a:ext cx="3065172" cy="2833352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171532" y="2472504"/>
              <a:ext cx="235044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err="1" smtClean="0">
                  <a:solidFill>
                    <a:srgbClr val="002060"/>
                  </a:solidFill>
                </a:rPr>
                <a:t>Silentec</a:t>
              </a:r>
              <a:r>
                <a:rPr lang="fr-FR" sz="1600" dirty="0" smtClean="0">
                  <a:solidFill>
                    <a:srgbClr val="00206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trying</a:t>
              </a:r>
              <a:r>
                <a:rPr lang="fr-FR" sz="1600" dirty="0" smtClean="0">
                  <a:solidFill>
                    <a:srgbClr val="002060"/>
                  </a:solidFill>
                </a:rPr>
                <a:t> to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remove</a:t>
              </a:r>
              <a:r>
                <a:rPr lang="fr-FR" sz="1600" dirty="0" smtClean="0">
                  <a:solidFill>
                    <a:srgbClr val="00206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seismic</a:t>
              </a:r>
              <a:r>
                <a:rPr lang="fr-FR" sz="1600" dirty="0" smtClean="0">
                  <a:solidFill>
                    <a:srgbClr val="002060"/>
                  </a:solidFill>
                </a:rPr>
                <a:t>,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acoustic</a:t>
              </a:r>
              <a:r>
                <a:rPr lang="fr-FR" sz="1600" dirty="0" smtClean="0">
                  <a:solidFill>
                    <a:srgbClr val="002060"/>
                  </a:solidFill>
                </a:rPr>
                <a:t> and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magnetometer</a:t>
              </a:r>
              <a:r>
                <a:rPr lang="fr-FR" sz="1600" dirty="0" smtClean="0">
                  <a:solidFill>
                    <a:srgbClr val="00206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2060"/>
                  </a:solidFill>
                </a:rPr>
                <a:t>channels</a:t>
              </a:r>
              <a:r>
                <a:rPr lang="fr-FR" sz="1600" dirty="0" smtClean="0">
                  <a:solidFill>
                    <a:srgbClr val="002060"/>
                  </a:solidFill>
                </a:rPr>
                <a:t> contributions</a:t>
              </a:r>
              <a:endParaRPr lang="fr-FR" sz="1600" dirty="0">
                <a:solidFill>
                  <a:srgbClr val="002060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195012" y="1270694"/>
              <a:ext cx="230348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dirty="0" smtClean="0"/>
                <a:t>A </a:t>
              </a:r>
              <a:r>
                <a:rPr lang="fr-FR" sz="1600" dirty="0" err="1" smtClean="0"/>
                <a:t>glitch</a:t>
              </a:r>
              <a:r>
                <a:rPr lang="fr-FR" sz="1600" dirty="0" smtClean="0"/>
                <a:t> in VSR2 data </a:t>
              </a:r>
              <a:r>
                <a:rPr lang="fr-FR" sz="1600" dirty="0" err="1" smtClean="0"/>
                <a:t>associated</a:t>
              </a:r>
              <a:r>
                <a:rPr lang="fr-FR" sz="1600" dirty="0" smtClean="0"/>
                <a:t> to a drop of </a:t>
              </a:r>
              <a:r>
                <a:rPr lang="fr-FR" sz="1600" dirty="0" err="1" smtClean="0"/>
                <a:t>Binary</a:t>
              </a:r>
              <a:r>
                <a:rPr lang="fr-FR" sz="1600" dirty="0" smtClean="0"/>
                <a:t> Neutron </a:t>
              </a:r>
              <a:r>
                <a:rPr lang="fr-FR" sz="1600" dirty="0" smtClean="0"/>
                <a:t>Star </a:t>
              </a:r>
              <a:r>
                <a:rPr lang="fr-FR" sz="1600" dirty="0" smtClean="0"/>
                <a:t>range </a:t>
              </a:r>
              <a:r>
                <a:rPr lang="fr-FR" sz="1600" dirty="0" err="1" smtClean="0"/>
                <a:t>below</a:t>
              </a:r>
              <a:r>
                <a:rPr lang="fr-FR" sz="1600" dirty="0" smtClean="0"/>
                <a:t> 2 </a:t>
              </a:r>
              <a:r>
                <a:rPr lang="fr-FR" sz="1600" dirty="0" err="1" smtClean="0"/>
                <a:t>Mpc</a:t>
              </a:r>
              <a:endParaRPr lang="fr-FR" sz="16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691140" y="641951"/>
              <a:ext cx="694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h</a:t>
              </a:r>
              <a:r>
                <a:rPr lang="fr-FR" b="1" dirty="0" smtClean="0"/>
                <a:t>(t)</a:t>
              </a:r>
              <a:endParaRPr lang="fr-FR" b="1" dirty="0"/>
            </a:p>
          </p:txBody>
        </p:sp>
      </p:grpSp>
      <p:grpSp>
        <p:nvGrpSpPr>
          <p:cNvPr id="5" name="Groupe 4"/>
          <p:cNvGrpSpPr/>
          <p:nvPr/>
        </p:nvGrpSpPr>
        <p:grpSpPr>
          <a:xfrm>
            <a:off x="6096000" y="662007"/>
            <a:ext cx="5829837" cy="3116087"/>
            <a:chOff x="6096000" y="662007"/>
            <a:chExt cx="5829837" cy="3116087"/>
          </a:xfrm>
        </p:grpSpPr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407" t="53690"/>
            <a:stretch/>
          </p:blipFill>
          <p:spPr>
            <a:xfrm>
              <a:off x="6096000" y="1011283"/>
              <a:ext cx="3061582" cy="2766811"/>
            </a:xfrm>
            <a:prstGeom prst="rect">
              <a:avLst/>
            </a:prstGeom>
          </p:spPr>
        </p:pic>
        <p:sp>
          <p:nvSpPr>
            <p:cNvPr id="32" name="ZoneTexte 31"/>
            <p:cNvSpPr txBox="1"/>
            <p:nvPr/>
          </p:nvSpPr>
          <p:spPr>
            <a:xfrm>
              <a:off x="6882314" y="662007"/>
              <a:ext cx="1488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/>
                <a:t>h</a:t>
              </a:r>
              <a:r>
                <a:rPr lang="fr-FR" b="1" dirty="0" smtClean="0"/>
                <a:t>(t)</a:t>
              </a:r>
              <a:r>
                <a:rPr lang="fr-FR" b="1" dirty="0"/>
                <a:t> </a:t>
              </a:r>
              <a:r>
                <a:rPr lang="fr-FR" b="1" dirty="0" err="1" smtClean="0"/>
                <a:t>cleaned</a:t>
              </a:r>
              <a:endParaRPr lang="fr-FR" b="1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9328569" y="1413074"/>
              <a:ext cx="25972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Quite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successful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cleaning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in the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frequency</a:t>
              </a:r>
              <a:r>
                <a:rPr lang="fr-FR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range of the </a:t>
              </a:r>
              <a:r>
                <a:rPr lang="fr-FR" b="1" dirty="0" err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glitch</a:t>
              </a:r>
              <a:endParaRPr lang="fr-FR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pic>
          <p:nvPicPr>
            <p:cNvPr id="1034" name="Picture 10" descr="Afficher l'image d'origin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07288" y="2166470"/>
              <a:ext cx="387314" cy="387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ZoneTexte 5"/>
          <p:cNvSpPr txBox="1"/>
          <p:nvPr/>
        </p:nvSpPr>
        <p:spPr>
          <a:xfrm rot="20337007">
            <a:off x="10003317" y="3271108"/>
            <a:ext cx="18520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 err="1" smtClean="0">
                <a:solidFill>
                  <a:srgbClr val="0070C0"/>
                </a:solidFill>
              </a:rPr>
              <a:t>Preliminary</a:t>
            </a:r>
            <a:endParaRPr lang="fr-FR" sz="2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19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18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Summary</a:t>
            </a:r>
            <a:endParaRPr lang="fr-FR" sz="2800" dirty="0" smtClean="0"/>
          </a:p>
        </p:txBody>
      </p:sp>
      <p:sp>
        <p:nvSpPr>
          <p:cNvPr id="8" name="ZoneTexte 7"/>
          <p:cNvSpPr txBox="1"/>
          <p:nvPr/>
        </p:nvSpPr>
        <p:spPr>
          <a:xfrm>
            <a:off x="1735668" y="2310764"/>
            <a:ext cx="68853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Several</a:t>
            </a:r>
            <a:r>
              <a:rPr lang="fr-FR" dirty="0" smtClean="0"/>
              <a:t> monitoring </a:t>
            </a:r>
            <a:r>
              <a:rPr lang="fr-FR" dirty="0" err="1" smtClean="0"/>
              <a:t>tools</a:t>
            </a:r>
            <a:r>
              <a:rPr lang="fr-FR" dirty="0" smtClean="0"/>
              <a:t> are </a:t>
            </a:r>
            <a:r>
              <a:rPr lang="fr-FR" dirty="0" err="1" smtClean="0"/>
              <a:t>ready</a:t>
            </a:r>
            <a:r>
              <a:rPr lang="fr-FR" dirty="0" smtClean="0"/>
              <a:t> or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improvement</a:t>
            </a:r>
            <a:endParaRPr lang="fr-FR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1735669" y="1393413"/>
            <a:ext cx="79798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Advanced </a:t>
            </a:r>
            <a:r>
              <a:rPr lang="fr-FR" dirty="0" err="1" smtClean="0"/>
              <a:t>Virgo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coming</a:t>
            </a:r>
            <a:r>
              <a:rPr lang="fr-FR" dirty="0" smtClean="0"/>
              <a:t> to full </a:t>
            </a:r>
            <a:r>
              <a:rPr lang="fr-FR" dirty="0" err="1" smtClean="0"/>
              <a:t>interferometer</a:t>
            </a:r>
            <a:r>
              <a:rPr lang="fr-FR" dirty="0" smtClean="0"/>
              <a:t> </a:t>
            </a:r>
            <a:r>
              <a:rPr lang="fr-FR" dirty="0" err="1" smtClean="0"/>
              <a:t>commissioning</a:t>
            </a:r>
            <a:r>
              <a:rPr lang="fr-FR" dirty="0" smtClean="0"/>
              <a:t> phase</a:t>
            </a:r>
            <a:br>
              <a:rPr lang="fr-FR" dirty="0" smtClean="0"/>
            </a:br>
            <a:r>
              <a:rPr lang="fr-FR" dirty="0" smtClean="0"/>
              <a:t>and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pushing</a:t>
            </a:r>
            <a:r>
              <a:rPr lang="fr-FR" dirty="0" smtClean="0"/>
              <a:t> hard to </a:t>
            </a:r>
            <a:r>
              <a:rPr lang="fr-FR" dirty="0" err="1" smtClean="0"/>
              <a:t>be</a:t>
            </a:r>
            <a:r>
              <a:rPr lang="fr-FR" dirty="0" smtClean="0"/>
              <a:t> part of O2 </a:t>
            </a:r>
            <a:r>
              <a:rPr lang="fr-FR" dirty="0" err="1" smtClean="0"/>
              <a:t>run</a:t>
            </a:r>
            <a:endParaRPr lang="fr-FR" dirty="0" smtClean="0"/>
          </a:p>
        </p:txBody>
      </p:sp>
      <p:sp>
        <p:nvSpPr>
          <p:cNvPr id="10" name="ZoneTexte 9"/>
          <p:cNvSpPr txBox="1"/>
          <p:nvPr/>
        </p:nvSpPr>
        <p:spPr>
          <a:xfrm>
            <a:off x="1735668" y="2951116"/>
            <a:ext cx="7342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Data </a:t>
            </a:r>
            <a:r>
              <a:rPr lang="fr-FR" dirty="0" err="1" smtClean="0"/>
              <a:t>Quality</a:t>
            </a:r>
            <a:r>
              <a:rPr lang="fr-FR" dirty="0" smtClean="0"/>
              <a:t> </a:t>
            </a:r>
            <a:r>
              <a:rPr lang="fr-FR" dirty="0" err="1" smtClean="0"/>
              <a:t>strategy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going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fully</a:t>
            </a:r>
            <a:r>
              <a:rPr lang="fr-FR" dirty="0" smtClean="0"/>
              <a:t> </a:t>
            </a:r>
            <a:r>
              <a:rPr lang="fr-FR" dirty="0" err="1" smtClean="0"/>
              <a:t>implemented</a:t>
            </a:r>
            <a:r>
              <a:rPr lang="fr-FR" dirty="0" smtClean="0"/>
              <a:t> and </a:t>
            </a:r>
            <a:r>
              <a:rPr lang="fr-FR" dirty="0" err="1" smtClean="0"/>
              <a:t>tested</a:t>
            </a:r>
            <a:endParaRPr lang="fr-FR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1735668" y="3591468"/>
            <a:ext cx="9912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New </a:t>
            </a:r>
            <a:r>
              <a:rPr lang="fr-FR" dirty="0" err="1" smtClean="0"/>
              <a:t>tools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« </a:t>
            </a:r>
            <a:r>
              <a:rPr lang="fr-FR" dirty="0" err="1" smtClean="0"/>
              <a:t>glitch</a:t>
            </a:r>
            <a:r>
              <a:rPr lang="fr-FR" dirty="0" smtClean="0"/>
              <a:t> </a:t>
            </a:r>
            <a:r>
              <a:rPr lang="fr-FR" dirty="0" err="1" smtClean="0"/>
              <a:t>removal</a:t>
            </a:r>
            <a:r>
              <a:rPr lang="fr-FR" dirty="0" smtClean="0"/>
              <a:t> » </a:t>
            </a:r>
            <a:r>
              <a:rPr lang="fr-FR" dirty="0" err="1" smtClean="0"/>
              <a:t>will</a:t>
            </a:r>
            <a:r>
              <a:rPr lang="fr-FR" dirty="0" smtClean="0"/>
              <a:t> help noise investigation and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improve</a:t>
            </a:r>
            <a:r>
              <a:rPr lang="fr-FR" dirty="0" smtClean="0"/>
              <a:t> data </a:t>
            </a:r>
            <a:r>
              <a:rPr lang="fr-FR" dirty="0" err="1" smtClean="0"/>
              <a:t>analysis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  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390462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19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037300" y="2332863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5456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446084" y="1722143"/>
            <a:ext cx="55121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Advanced </a:t>
            </a:r>
            <a:r>
              <a:rPr lang="fr-FR" dirty="0" err="1" smtClean="0"/>
              <a:t>Virgo</a:t>
            </a:r>
            <a:r>
              <a:rPr lang="fr-FR" dirty="0" smtClean="0"/>
              <a:t> in the GW </a:t>
            </a:r>
            <a:r>
              <a:rPr lang="fr-FR" dirty="0" err="1" smtClean="0"/>
              <a:t>observatories</a:t>
            </a:r>
            <a:r>
              <a:rPr lang="fr-FR" dirty="0" smtClean="0"/>
              <a:t> </a:t>
            </a:r>
            <a:r>
              <a:rPr lang="fr-FR" dirty="0" err="1" smtClean="0"/>
              <a:t>era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Current</a:t>
            </a:r>
            <a:r>
              <a:rPr lang="fr-FR" dirty="0" smtClean="0"/>
              <a:t> </a:t>
            </a:r>
            <a:r>
              <a:rPr lang="fr-FR" dirty="0" err="1" smtClean="0"/>
              <a:t>status</a:t>
            </a:r>
            <a:r>
              <a:rPr lang="fr-FR" dirty="0" smtClean="0"/>
              <a:t> of Advanced </a:t>
            </a:r>
            <a:r>
              <a:rPr lang="fr-FR" dirty="0" err="1" smtClean="0"/>
              <a:t>Virgo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Some</a:t>
            </a:r>
            <a:r>
              <a:rPr lang="fr-FR" dirty="0" smtClean="0"/>
              <a:t> Detector Monitoring </a:t>
            </a:r>
            <a:r>
              <a:rPr lang="fr-FR" dirty="0" err="1" smtClean="0"/>
              <a:t>tools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smtClean="0"/>
              <a:t>The Data </a:t>
            </a:r>
            <a:r>
              <a:rPr lang="fr-FR" dirty="0" err="1" smtClean="0"/>
              <a:t>Quality</a:t>
            </a:r>
            <a:r>
              <a:rPr lang="fr-FR" dirty="0" smtClean="0"/>
              <a:t> of Advanced </a:t>
            </a:r>
            <a:r>
              <a:rPr lang="fr-FR" dirty="0" err="1" smtClean="0"/>
              <a:t>Virgo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FR" dirty="0" err="1" smtClean="0"/>
              <a:t>Gating</a:t>
            </a:r>
            <a:r>
              <a:rPr lang="fr-FR" dirty="0" smtClean="0"/>
              <a:t> and </a:t>
            </a:r>
            <a:r>
              <a:rPr lang="fr-FR" dirty="0" err="1" smtClean="0"/>
              <a:t>Glitch</a:t>
            </a:r>
            <a:r>
              <a:rPr lang="fr-FR" dirty="0" smtClean="0"/>
              <a:t> </a:t>
            </a:r>
            <a:r>
              <a:rPr lang="fr-FR" dirty="0" err="1" smtClean="0"/>
              <a:t>removal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2</a:t>
            </a:fld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966855" y="117494"/>
            <a:ext cx="1641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Outline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22100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oneTexte 17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Glitch</a:t>
            </a:r>
            <a:r>
              <a:rPr lang="fr-FR" sz="2800" dirty="0" smtClean="0"/>
              <a:t> </a:t>
            </a:r>
            <a:r>
              <a:rPr lang="fr-FR" sz="2800" dirty="0" err="1" smtClean="0"/>
              <a:t>removal</a:t>
            </a:r>
            <a:r>
              <a:rPr lang="fr-FR" sz="2800" dirty="0" smtClean="0"/>
              <a:t> in 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: </a:t>
            </a:r>
            <a:r>
              <a:rPr lang="fr-FR" sz="2800" dirty="0" err="1" smtClean="0"/>
              <a:t>Silentec</a:t>
            </a:r>
            <a:endParaRPr lang="fr-FR" sz="2800" dirty="0" smtClean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fr-FR" smtClean="0"/>
              <a:t>11/07/2016</a:t>
            </a:r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smtClean="0"/>
              <a:t>GR21 July 2016 , Advanced Virgo Monitoring and DQ</a:t>
            </a:r>
            <a:endParaRPr lang="fr-FR"/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326EDB3C-A2FF-41A3-9BEA-726250724220}" type="slidenum">
              <a:rPr lang="fr-FR" smtClean="0"/>
              <a:t>20</a:t>
            </a:fld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14571" y="678889"/>
            <a:ext cx="9040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Looking</a:t>
            </a:r>
            <a:r>
              <a:rPr lang="fr-FR" dirty="0" smtClean="0"/>
              <a:t> at a </a:t>
            </a:r>
            <a:r>
              <a:rPr lang="fr-FR" b="1" dirty="0" smtClean="0"/>
              <a:t>O1 </a:t>
            </a:r>
            <a:r>
              <a:rPr lang="fr-FR" b="1" dirty="0" err="1" smtClean="0"/>
              <a:t>blip</a:t>
            </a:r>
            <a:r>
              <a:rPr lang="fr-FR" b="1" dirty="0" smtClean="0"/>
              <a:t> </a:t>
            </a:r>
            <a:r>
              <a:rPr lang="fr-FR" b="1" dirty="0" err="1" smtClean="0"/>
              <a:t>glitch</a:t>
            </a:r>
            <a:r>
              <a:rPr lang="fr-FR" dirty="0" smtClean="0"/>
              <a:t>: </a:t>
            </a:r>
            <a:r>
              <a:rPr lang="fr-FR" dirty="0" err="1" smtClean="0"/>
              <a:t>searching</a:t>
            </a:r>
            <a:r>
              <a:rPr lang="fr-FR" dirty="0" smtClean="0"/>
              <a:t> for contributions </a:t>
            </a:r>
            <a:r>
              <a:rPr lang="fr-FR" dirty="0" err="1" smtClean="0"/>
              <a:t>from</a:t>
            </a:r>
            <a:r>
              <a:rPr lang="fr-FR" dirty="0" smtClean="0"/>
              <a:t> Output Mode </a:t>
            </a:r>
            <a:r>
              <a:rPr lang="fr-FR" dirty="0" err="1" smtClean="0"/>
              <a:t>Cleaner</a:t>
            </a:r>
            <a:r>
              <a:rPr lang="fr-FR" dirty="0" smtClean="0"/>
              <a:t> </a:t>
            </a:r>
            <a:r>
              <a:rPr lang="fr-FR" dirty="0" err="1" smtClean="0"/>
              <a:t>channels</a:t>
            </a:r>
            <a:r>
              <a:rPr lang="fr-FR" dirty="0" smtClean="0"/>
              <a:t> and part of </a:t>
            </a:r>
            <a:r>
              <a:rPr lang="fr-FR" dirty="0" err="1" smtClean="0"/>
              <a:t>Environment</a:t>
            </a:r>
            <a:r>
              <a:rPr lang="fr-FR" dirty="0" smtClean="0"/>
              <a:t> Monitoring </a:t>
            </a:r>
            <a:r>
              <a:rPr lang="fr-FR" dirty="0" err="1" smtClean="0"/>
              <a:t>channels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488709" y="4589530"/>
            <a:ext cx="47471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u="sng" dirty="0" err="1" smtClean="0"/>
              <a:t>Threshold</a:t>
            </a:r>
            <a:r>
              <a:rPr lang="fr-FR" sz="1600" u="sng" dirty="0" smtClean="0"/>
              <a:t> at 5%</a:t>
            </a:r>
          </a:p>
          <a:p>
            <a:r>
              <a:rPr lang="fr-FR" sz="1600" dirty="0" smtClean="0"/>
              <a:t>The </a:t>
            </a:r>
            <a:r>
              <a:rPr lang="fr-FR" sz="1600" dirty="0"/>
              <a:t>main </a:t>
            </a:r>
            <a:r>
              <a:rPr lang="fr-FR" sz="1600" dirty="0" err="1" smtClean="0"/>
              <a:t>contributing</a:t>
            </a:r>
            <a:r>
              <a:rPr lang="fr-FR" sz="1600" dirty="0" smtClean="0"/>
              <a:t> aux. </a:t>
            </a:r>
            <a:r>
              <a:rPr lang="fr-FR" sz="1600" dirty="0" err="1" smtClean="0"/>
              <a:t>channels</a:t>
            </a:r>
            <a:r>
              <a:rPr lang="fr-FR" sz="1600" dirty="0" smtClean="0"/>
              <a:t> </a:t>
            </a:r>
            <a:r>
              <a:rPr lang="fr-FR" sz="1600" dirty="0"/>
              <a:t>are: </a:t>
            </a:r>
          </a:p>
          <a:p>
            <a:r>
              <a:rPr lang="fr-FR" sz="1600" dirty="0"/>
              <a:t> [1]   </a:t>
            </a:r>
            <a:r>
              <a:rPr lang="fr-FR" sz="1600" b="1" dirty="0"/>
              <a:t>H1:OMC-ASC_Y1_I_OUT_DQ  :  Q=5.86154% </a:t>
            </a:r>
          </a:p>
          <a:p>
            <a:r>
              <a:rPr lang="fr-FR" sz="1600" dirty="0"/>
              <a:t> [2]   </a:t>
            </a:r>
            <a:r>
              <a:rPr lang="fr-FR" sz="1600" dirty="0" err="1"/>
              <a:t>others</a:t>
            </a:r>
            <a:r>
              <a:rPr lang="fr-FR" sz="1600" dirty="0"/>
              <a:t>  :  Q=13.7731% </a:t>
            </a:r>
          </a:p>
          <a:p>
            <a:r>
              <a:rPr lang="fr-FR" sz="1600" dirty="0"/>
              <a:t> [3]   </a:t>
            </a:r>
            <a:r>
              <a:rPr lang="fr-FR" sz="1600" dirty="0" err="1"/>
              <a:t>unmodeled</a:t>
            </a:r>
            <a:r>
              <a:rPr lang="fr-FR" sz="1600" dirty="0"/>
              <a:t>  :  Q=80.3654%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04" t="5185"/>
          <a:stretch/>
        </p:blipFill>
        <p:spPr>
          <a:xfrm>
            <a:off x="7377235" y="1794106"/>
            <a:ext cx="4300089" cy="4641567"/>
          </a:xfrm>
          <a:prstGeom prst="rect">
            <a:avLst/>
          </a:prstGeom>
          <a:ln>
            <a:noFill/>
          </a:ln>
        </p:spPr>
      </p:pic>
      <p:sp>
        <p:nvSpPr>
          <p:cNvPr id="21" name="ZoneTexte 20"/>
          <p:cNvSpPr txBox="1"/>
          <p:nvPr/>
        </p:nvSpPr>
        <p:spPr>
          <a:xfrm>
            <a:off x="5824327" y="1280411"/>
            <a:ext cx="1272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h(t) </a:t>
            </a:r>
            <a:r>
              <a:rPr lang="fr-FR" sz="1400" b="1" dirty="0" err="1" smtClean="0"/>
              <a:t>resampled</a:t>
            </a:r>
            <a:r>
              <a:rPr lang="fr-FR" sz="1400" b="1" dirty="0" smtClean="0"/>
              <a:t> at 1024 Hz</a:t>
            </a:r>
            <a:endParaRPr lang="fr-FR" sz="1400" b="1" dirty="0"/>
          </a:p>
        </p:txBody>
      </p:sp>
      <p:sp>
        <p:nvSpPr>
          <p:cNvPr id="33" name="ZoneTexte 32"/>
          <p:cNvSpPr txBox="1"/>
          <p:nvPr/>
        </p:nvSpPr>
        <p:spPr>
          <a:xfrm>
            <a:off x="7961128" y="1378608"/>
            <a:ext cx="1269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h(t) </a:t>
            </a:r>
            <a:r>
              <a:rPr lang="fr-FR" sz="1400" b="1" dirty="0" err="1" smtClean="0"/>
              <a:t>cleaned</a:t>
            </a:r>
            <a:r>
              <a:rPr lang="fr-FR" sz="1400" b="1" dirty="0" smtClean="0"/>
              <a:t> </a:t>
            </a:r>
            <a:endParaRPr lang="fr-FR" sz="1400" b="1" dirty="0"/>
          </a:p>
        </p:txBody>
      </p:sp>
      <p:sp>
        <p:nvSpPr>
          <p:cNvPr id="34" name="ZoneTexte 33"/>
          <p:cNvSpPr txBox="1"/>
          <p:nvPr/>
        </p:nvSpPr>
        <p:spPr>
          <a:xfrm>
            <a:off x="9757585" y="1245898"/>
            <a:ext cx="1882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/>
              <a:t>sum</a:t>
            </a:r>
            <a:r>
              <a:rPr lang="fr-FR" sz="1400" b="1" dirty="0" smtClean="0"/>
              <a:t> of contributions </a:t>
            </a:r>
            <a:r>
              <a:rPr lang="fr-FR" sz="1400" b="1" dirty="0" err="1" smtClean="0"/>
              <a:t>above</a:t>
            </a:r>
            <a:r>
              <a:rPr lang="fr-FR" sz="1400" b="1" dirty="0" smtClean="0"/>
              <a:t> </a:t>
            </a:r>
            <a:r>
              <a:rPr lang="fr-FR" sz="1400" b="1" dirty="0" err="1" smtClean="0"/>
              <a:t>threshold</a:t>
            </a:r>
            <a:r>
              <a:rPr lang="fr-FR" sz="1400" b="1" dirty="0" smtClean="0"/>
              <a:t> of 5%</a:t>
            </a:r>
            <a:endParaRPr lang="fr-FR" sz="14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15917" t="17562" r="17171" b="6206"/>
          <a:stretch/>
        </p:blipFill>
        <p:spPr>
          <a:xfrm>
            <a:off x="314571" y="1506974"/>
            <a:ext cx="3528586" cy="226017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3" t="5185" r="59769"/>
          <a:stretch/>
        </p:blipFill>
        <p:spPr>
          <a:xfrm>
            <a:off x="5235878" y="1794106"/>
            <a:ext cx="2141357" cy="464156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50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30857" y="1117828"/>
            <a:ext cx="55121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Most of false </a:t>
            </a:r>
            <a:r>
              <a:rPr lang="fr-FR" dirty="0" err="1" smtClean="0"/>
              <a:t>alarms</a:t>
            </a:r>
            <a:r>
              <a:rPr lang="fr-FR" dirty="0" smtClean="0"/>
              <a:t> </a:t>
            </a:r>
            <a:r>
              <a:rPr lang="fr-FR" dirty="0" err="1" smtClean="0"/>
              <a:t>removed</a:t>
            </a:r>
            <a:r>
              <a:rPr lang="fr-FR" dirty="0" smtClean="0"/>
              <a:t> by </a:t>
            </a:r>
            <a:r>
              <a:rPr lang="fr-FR" dirty="0" err="1" smtClean="0"/>
              <a:t>coincidence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GW detectors</a:t>
            </a:r>
          </a:p>
          <a:p>
            <a:endParaRPr lang="fr-FR" dirty="0"/>
          </a:p>
          <a:p>
            <a:r>
              <a:rPr lang="fr-FR" dirty="0" err="1" smtClean="0"/>
              <a:t>Remaining</a:t>
            </a:r>
            <a:r>
              <a:rPr lang="fr-FR" dirty="0" smtClean="0"/>
              <a:t> </a:t>
            </a:r>
            <a:r>
              <a:rPr lang="fr-FR" dirty="0" err="1" smtClean="0"/>
              <a:t>coincident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r>
              <a:rPr lang="fr-FR" dirty="0" smtClean="0"/>
              <a:t> are </a:t>
            </a:r>
            <a:r>
              <a:rPr lang="fr-FR" dirty="0" err="1" smtClean="0"/>
              <a:t>mainly</a:t>
            </a:r>
            <a:r>
              <a:rPr lang="fr-FR" dirty="0" smtClean="0"/>
              <a:t> </a:t>
            </a:r>
            <a:r>
              <a:rPr lang="fr-FR" dirty="0" err="1" smtClean="0"/>
              <a:t>glitches</a:t>
            </a:r>
            <a:endParaRPr lang="fr-FR" dirty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dirty="0">
                <a:sym typeface="Wingdings" panose="05000000000000000000" pitchFamily="2" charset="2"/>
              </a:rPr>
              <a:t>B</a:t>
            </a:r>
            <a:r>
              <a:rPr lang="fr-FR" dirty="0" smtClean="0">
                <a:sym typeface="Wingdings" panose="05000000000000000000" pitchFamily="2" charset="2"/>
              </a:rPr>
              <a:t>ackground </a:t>
            </a:r>
            <a:r>
              <a:rPr lang="fr-FR" dirty="0" err="1" smtClean="0">
                <a:sym typeface="Wingdings" panose="05000000000000000000" pitchFamily="2" charset="2"/>
              </a:rPr>
              <a:t>whose</a:t>
            </a:r>
            <a:r>
              <a:rPr lang="fr-FR" dirty="0" smtClean="0">
                <a:sym typeface="Wingdings" panose="05000000000000000000" pitchFamily="2" charset="2"/>
              </a:rPr>
              <a:t> distribution </a:t>
            </a:r>
            <a:r>
              <a:rPr lang="fr-FR" dirty="0" err="1" smtClean="0">
                <a:sym typeface="Wingdings" panose="05000000000000000000" pitchFamily="2" charset="2"/>
              </a:rPr>
              <a:t>tail</a:t>
            </a: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err="1" smtClean="0">
                <a:sym typeface="Wingdings" panose="05000000000000000000" pitchFamily="2" charset="2"/>
              </a:rPr>
              <a:t>lowers</a:t>
            </a:r>
            <a:r>
              <a:rPr lang="fr-FR" dirty="0" smtClean="0"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ym typeface="Wingdings" panose="05000000000000000000" pitchFamily="2" charset="2"/>
              </a:rPr>
              <a:t>significance</a:t>
            </a:r>
            <a:r>
              <a:rPr lang="fr-FR" dirty="0" smtClean="0">
                <a:sym typeface="Wingdings" panose="05000000000000000000" pitchFamily="2" charset="2"/>
              </a:rPr>
              <a:t> of </a:t>
            </a:r>
            <a:r>
              <a:rPr lang="fr-FR" dirty="0" err="1" smtClean="0">
                <a:sym typeface="Wingdings" panose="05000000000000000000" pitchFamily="2" charset="2"/>
              </a:rPr>
              <a:t>any</a:t>
            </a:r>
            <a:r>
              <a:rPr lang="fr-FR" dirty="0" smtClean="0">
                <a:sym typeface="Wingdings" panose="05000000000000000000" pitchFamily="2" charset="2"/>
              </a:rPr>
              <a:t> GW candidate.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err="1" smtClean="0"/>
              <a:t>Virgo</a:t>
            </a:r>
            <a:r>
              <a:rPr lang="fr-FR" sz="2800" dirty="0" smtClean="0"/>
              <a:t> Data </a:t>
            </a:r>
            <a:r>
              <a:rPr lang="fr-FR" sz="2800" dirty="0" err="1" smtClean="0"/>
              <a:t>Quality</a:t>
            </a:r>
            <a:r>
              <a:rPr lang="fr-FR" sz="2800" dirty="0" smtClean="0"/>
              <a:t>: Impact on data </a:t>
            </a:r>
            <a:r>
              <a:rPr lang="fr-FR" sz="2800" dirty="0" err="1" smtClean="0"/>
              <a:t>analysis</a:t>
            </a:r>
            <a:r>
              <a:rPr lang="fr-FR" sz="2800" dirty="0" smtClean="0"/>
              <a:t> </a:t>
            </a:r>
            <a:r>
              <a:rPr lang="fr-FR" sz="2800" dirty="0" err="1" smtClean="0"/>
              <a:t>results</a:t>
            </a:r>
            <a:endParaRPr lang="fr-FR" sz="2800" dirty="0" smtClean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21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26254" t="23845" r="25297" b="10735"/>
          <a:stretch/>
        </p:blipFill>
        <p:spPr>
          <a:xfrm>
            <a:off x="6348846" y="1222024"/>
            <a:ext cx="5486400" cy="44242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430857" y="4198753"/>
            <a:ext cx="5512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Data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Quality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vetos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reduces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this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distribution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tail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.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10" name="Flèche vers le bas 9"/>
          <p:cNvSpPr/>
          <p:nvPr/>
        </p:nvSpPr>
        <p:spPr>
          <a:xfrm>
            <a:off x="2556164" y="2410488"/>
            <a:ext cx="394854" cy="484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7034646" y="948551"/>
            <a:ext cx="4506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CBC </a:t>
            </a:r>
            <a:r>
              <a:rPr lang="fr-FR" sz="1600" dirty="0" err="1" smtClean="0"/>
              <a:t>search</a:t>
            </a:r>
            <a:r>
              <a:rPr lang="fr-FR" sz="1600" dirty="0" smtClean="0"/>
              <a:t> triggers distribution for S6/VSR2 data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10125941" y="1843311"/>
            <a:ext cx="2066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HL, HV or LV </a:t>
            </a:r>
            <a:r>
              <a:rPr lang="fr-FR" sz="1400" dirty="0" err="1" smtClean="0">
                <a:solidFill>
                  <a:srgbClr val="FF0000"/>
                </a:solidFill>
              </a:rPr>
              <a:t>coincidences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0125940" y="4084553"/>
            <a:ext cx="1548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HLV </a:t>
            </a:r>
            <a:r>
              <a:rPr lang="fr-FR" sz="1400" dirty="0" err="1" smtClean="0">
                <a:solidFill>
                  <a:srgbClr val="FF0000"/>
                </a:solidFill>
              </a:rPr>
              <a:t>coincidences</a:t>
            </a:r>
            <a:endParaRPr lang="fr-FR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1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61655" y="1034700"/>
            <a:ext cx="9892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</a:t>
            </a:r>
            <a:r>
              <a:rPr lang="fr-FR" dirty="0" smtClean="0"/>
              <a:t>etector monitoring and data </a:t>
            </a:r>
            <a:r>
              <a:rPr lang="fr-FR" dirty="0" err="1" smtClean="0"/>
              <a:t>quality</a:t>
            </a:r>
            <a:endParaRPr lang="fr-FR" dirty="0"/>
          </a:p>
          <a:p>
            <a:r>
              <a:rPr lang="fr-FR" dirty="0" err="1" smtClean="0"/>
              <a:t>were</a:t>
            </a:r>
            <a:r>
              <a:rPr lang="fr-FR" dirty="0" smtClean="0"/>
              <a:t>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quite</a:t>
            </a:r>
            <a:r>
              <a:rPr lang="fr-FR" dirty="0" smtClean="0"/>
              <a:t> efficient in </a:t>
            </a:r>
            <a:r>
              <a:rPr lang="fr-FR" dirty="0" err="1" smtClean="0"/>
              <a:t>previous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r>
              <a:rPr lang="fr-FR" dirty="0" smtClean="0"/>
              <a:t> (2007 to 2011).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117273" y="154986"/>
            <a:ext cx="6359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Detector Monitoring and Data </a:t>
            </a:r>
            <a:r>
              <a:rPr lang="fr-FR" sz="2800" dirty="0" err="1"/>
              <a:t>Quality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22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461656" y="5083754"/>
            <a:ext cx="8736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Some</a:t>
            </a:r>
            <a:r>
              <a:rPr lang="fr-FR" dirty="0" smtClean="0"/>
              <a:t> components have been </a:t>
            </a:r>
            <a:r>
              <a:rPr lang="fr-FR" dirty="0" err="1" smtClean="0"/>
              <a:t>improved</a:t>
            </a:r>
            <a:endParaRPr lang="fr-FR" dirty="0" smtClean="0"/>
          </a:p>
          <a:p>
            <a:r>
              <a:rPr lang="fr-FR" dirty="0" err="1"/>
              <a:t>S</a:t>
            </a:r>
            <a:r>
              <a:rPr lang="fr-FR" dirty="0" err="1" smtClean="0"/>
              <a:t>ome</a:t>
            </a:r>
            <a:r>
              <a:rPr lang="fr-FR" dirty="0" smtClean="0"/>
              <a:t> new components are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I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will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present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some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those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components in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I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am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more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deeply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involved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1461655" y="2172089"/>
            <a:ext cx="10630826" cy="2688827"/>
            <a:chOff x="1059306" y="2120573"/>
            <a:chExt cx="10630826" cy="2688827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2"/>
            <a:srcRect l="21679" t="19303" r="22429" b="41058"/>
            <a:stretch/>
          </p:blipFill>
          <p:spPr>
            <a:xfrm>
              <a:off x="4111697" y="2120573"/>
              <a:ext cx="5694218" cy="241182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399177" y="4532401"/>
              <a:ext cx="7290955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From “The </a:t>
              </a:r>
              <a:r>
                <a:rPr lang="en-US" sz="1200" dirty="0"/>
                <a:t>characterization of Virgo data and its impact on gravitational-wave </a:t>
              </a:r>
              <a:r>
                <a:rPr lang="en-US" sz="1200" dirty="0" smtClean="0"/>
                <a:t>searches”, CQG, Vol </a:t>
              </a:r>
              <a:r>
                <a:rPr lang="en-US" sz="1200" dirty="0"/>
                <a:t>29, </a:t>
              </a:r>
              <a:r>
                <a:rPr lang="en-US" sz="1200" dirty="0" err="1" smtClean="0"/>
                <a:t>Nbr</a:t>
              </a:r>
              <a:r>
                <a:rPr lang="en-US" sz="1200" dirty="0" smtClean="0"/>
                <a:t> 15, 2012 </a:t>
              </a:r>
              <a:endParaRPr lang="en-US" sz="1200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059306" y="2415071"/>
              <a:ext cx="28515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Effect</a:t>
              </a:r>
              <a:r>
                <a:rPr lang="fr-FR" dirty="0" smtClean="0">
                  <a:solidFill>
                    <a:srgbClr val="FF0000"/>
                  </a:solidFill>
                </a:rPr>
                <a:t> of DQ flags on the SNR distribution of the </a:t>
              </a:r>
              <a:r>
                <a:rPr lang="fr-FR" dirty="0" err="1" smtClean="0">
                  <a:solidFill>
                    <a:srgbClr val="FF0000"/>
                  </a:solidFill>
                </a:rPr>
                <a:t>cWB</a:t>
              </a:r>
              <a:r>
                <a:rPr lang="fr-FR" dirty="0" smtClean="0">
                  <a:solidFill>
                    <a:srgbClr val="FF0000"/>
                  </a:solidFill>
                </a:rPr>
                <a:t> </a:t>
              </a:r>
              <a:r>
                <a:rPr lang="fr-FR" dirty="0" err="1" smtClean="0">
                  <a:solidFill>
                    <a:srgbClr val="FF0000"/>
                  </a:solidFill>
                </a:rPr>
                <a:t>burst</a:t>
              </a:r>
              <a:r>
                <a:rPr lang="fr-FR" dirty="0" smtClean="0">
                  <a:solidFill>
                    <a:srgbClr val="FF0000"/>
                  </a:solidFill>
                </a:rPr>
                <a:t> </a:t>
              </a:r>
              <a:r>
                <a:rPr lang="fr-FR" dirty="0" err="1" smtClean="0">
                  <a:solidFill>
                    <a:srgbClr val="FF0000"/>
                  </a:solidFill>
                </a:rPr>
                <a:t>search</a:t>
              </a:r>
              <a:r>
                <a:rPr lang="fr-FR" dirty="0" smtClean="0">
                  <a:solidFill>
                    <a:srgbClr val="FF0000"/>
                  </a:solidFill>
                </a:rPr>
                <a:t> triggers for data of the </a:t>
              </a:r>
              <a:r>
                <a:rPr lang="fr-FR" dirty="0" err="1" smtClean="0">
                  <a:solidFill>
                    <a:srgbClr val="FF0000"/>
                  </a:solidFill>
                </a:rPr>
                <a:t>run</a:t>
              </a:r>
              <a:r>
                <a:rPr lang="fr-FR" dirty="0" smtClean="0">
                  <a:solidFill>
                    <a:srgbClr val="FF0000"/>
                  </a:solidFill>
                </a:rPr>
                <a:t> VSR2 (2009)</a:t>
              </a:r>
              <a:endParaRPr lang="fr-FR" dirty="0">
                <a:solidFill>
                  <a:srgbClr val="FF0000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233424" y="2287603"/>
              <a:ext cx="137160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cWB</a:t>
              </a:r>
              <a:r>
                <a:rPr lang="fr-FR" sz="1400" dirty="0" smtClean="0"/>
                <a:t> triggers</a:t>
              </a:r>
              <a:endParaRPr lang="fr-FR" sz="14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8179128" y="2799792"/>
              <a:ext cx="2851792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sz="1400" dirty="0" err="1" smtClean="0"/>
                <a:t>cWB</a:t>
              </a:r>
              <a:r>
                <a:rPr lang="fr-FR" sz="1400" dirty="0" smtClean="0"/>
                <a:t> triggers </a:t>
              </a:r>
              <a:r>
                <a:rPr lang="fr-FR" sz="1400" dirty="0" err="1" smtClean="0"/>
                <a:t>after</a:t>
              </a:r>
              <a:r>
                <a:rPr lang="fr-FR" sz="1400" dirty="0" smtClean="0"/>
                <a:t> use of DQ flags</a:t>
              </a:r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0639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152072" y="3441680"/>
            <a:ext cx="84429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The main components: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Data </a:t>
            </a:r>
            <a:r>
              <a:rPr lang="fr-FR" dirty="0" err="1" smtClean="0"/>
              <a:t>Quality</a:t>
            </a:r>
            <a:r>
              <a:rPr lang="fr-FR" dirty="0" smtClean="0"/>
              <a:t> flags </a:t>
            </a:r>
            <a:r>
              <a:rPr lang="fr-FR" dirty="0" err="1" smtClean="0"/>
              <a:t>based</a:t>
            </a:r>
            <a:r>
              <a:rPr lang="fr-FR" dirty="0" smtClean="0"/>
              <a:t> on the Omicron trigger </a:t>
            </a:r>
            <a:r>
              <a:rPr lang="fr-FR" dirty="0" err="1" smtClean="0"/>
              <a:t>generator</a:t>
            </a:r>
            <a:r>
              <a:rPr lang="fr-FR" dirty="0" smtClean="0"/>
              <a:t> and the UPV </a:t>
            </a:r>
            <a:r>
              <a:rPr lang="fr-FR" dirty="0" err="1" smtClean="0"/>
              <a:t>algorithm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Data </a:t>
            </a:r>
            <a:r>
              <a:rPr lang="fr-FR" dirty="0" err="1" smtClean="0"/>
              <a:t>Quality</a:t>
            </a:r>
            <a:r>
              <a:rPr lang="fr-FR" dirty="0" smtClean="0"/>
              <a:t> flags </a:t>
            </a:r>
            <a:r>
              <a:rPr lang="fr-FR" dirty="0" err="1" smtClean="0"/>
              <a:t>based</a:t>
            </a:r>
            <a:r>
              <a:rPr lang="fr-FR" dirty="0" smtClean="0"/>
              <a:t> on the </a:t>
            </a:r>
            <a:r>
              <a:rPr lang="fr-FR" dirty="0" err="1" smtClean="0"/>
              <a:t>Excavator</a:t>
            </a:r>
            <a:r>
              <a:rPr lang="fr-FR" dirty="0" smtClean="0"/>
              <a:t> </a:t>
            </a:r>
            <a:r>
              <a:rPr lang="fr-FR" dirty="0" err="1" smtClean="0"/>
              <a:t>algorithm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Data </a:t>
            </a:r>
            <a:r>
              <a:rPr lang="fr-FR" dirty="0" err="1" smtClean="0"/>
              <a:t>Quality</a:t>
            </a:r>
            <a:r>
              <a:rPr lang="fr-FR" dirty="0" smtClean="0"/>
              <a:t> flags </a:t>
            </a:r>
            <a:r>
              <a:rPr lang="fr-FR" dirty="0" err="1" smtClean="0"/>
              <a:t>provided</a:t>
            </a:r>
            <a:r>
              <a:rPr lang="fr-FR" dirty="0" smtClean="0"/>
              <a:t> by the Detector Monitoring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Alternative or </a:t>
            </a:r>
            <a:r>
              <a:rPr lang="fr-FR" dirty="0" err="1" smtClean="0"/>
              <a:t>complementary</a:t>
            </a:r>
            <a:r>
              <a:rPr lang="fr-FR" dirty="0" smtClean="0"/>
              <a:t> new </a:t>
            </a:r>
            <a:r>
              <a:rPr lang="fr-FR" dirty="0" err="1" smtClean="0"/>
              <a:t>tools</a:t>
            </a:r>
            <a:r>
              <a:rPr lang="fr-FR" dirty="0" smtClean="0"/>
              <a:t>: </a:t>
            </a:r>
            <a:r>
              <a:rPr lang="fr-FR" dirty="0" err="1"/>
              <a:t>g</a:t>
            </a:r>
            <a:r>
              <a:rPr lang="fr-FR" dirty="0" err="1" smtClean="0"/>
              <a:t>ating</a:t>
            </a:r>
            <a:r>
              <a:rPr lang="fr-FR" dirty="0" smtClean="0"/>
              <a:t> of data and </a:t>
            </a:r>
            <a:r>
              <a:rPr lang="fr-FR" dirty="0" err="1" smtClean="0"/>
              <a:t>glitch</a:t>
            </a:r>
            <a:r>
              <a:rPr lang="fr-FR" dirty="0" smtClean="0"/>
              <a:t> </a:t>
            </a:r>
            <a:r>
              <a:rPr lang="fr-FR" dirty="0" err="1" smtClean="0"/>
              <a:t>removal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078864" y="67644"/>
            <a:ext cx="753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Advanced </a:t>
            </a:r>
            <a:r>
              <a:rPr lang="fr-FR" sz="2800" dirty="0" err="1" smtClean="0"/>
              <a:t>Virgo</a:t>
            </a:r>
            <a:r>
              <a:rPr lang="fr-FR" sz="2800" dirty="0" smtClean="0"/>
              <a:t> Data </a:t>
            </a:r>
            <a:r>
              <a:rPr lang="fr-FR" sz="2800" dirty="0" err="1" smtClean="0"/>
              <a:t>Quality</a:t>
            </a:r>
            <a:endParaRPr lang="fr-FR" sz="28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1152072" y="862110"/>
            <a:ext cx="10517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The </a:t>
            </a:r>
            <a:r>
              <a:rPr lang="fr-FR" b="1" dirty="0" err="1" smtClean="0"/>
              <a:t>aims</a:t>
            </a:r>
            <a:r>
              <a:rPr lang="fr-FR" b="1" dirty="0" smtClean="0"/>
              <a:t> are: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reliable</a:t>
            </a:r>
            <a:r>
              <a:rPr lang="fr-FR" dirty="0" smtClean="0"/>
              <a:t> online </a:t>
            </a:r>
            <a:r>
              <a:rPr lang="fr-FR" dirty="0" err="1" smtClean="0"/>
              <a:t>quality</a:t>
            </a:r>
            <a:r>
              <a:rPr lang="fr-FR" dirty="0" smtClean="0"/>
              <a:t> flags and efficient offline </a:t>
            </a:r>
            <a:r>
              <a:rPr lang="fr-FR" dirty="0" err="1" smtClean="0"/>
              <a:t>quality</a:t>
            </a:r>
            <a:r>
              <a:rPr lang="fr-FR" dirty="0" smtClean="0"/>
              <a:t> flags for O2 and O3 </a:t>
            </a:r>
            <a:r>
              <a:rPr lang="fr-FR" dirty="0" err="1" smtClean="0"/>
              <a:t>observing</a:t>
            </a:r>
            <a:r>
              <a:rPr lang="fr-FR" dirty="0" smtClean="0"/>
              <a:t> </a:t>
            </a:r>
            <a:r>
              <a:rPr lang="fr-FR" dirty="0" err="1" smtClean="0"/>
              <a:t>runs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mitigate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impact of non-</a:t>
            </a:r>
            <a:r>
              <a:rPr lang="fr-FR" dirty="0" err="1" smtClean="0"/>
              <a:t>stationnary</a:t>
            </a:r>
            <a:r>
              <a:rPr lang="fr-FR" dirty="0" smtClean="0"/>
              <a:t> noise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sources not </a:t>
            </a:r>
            <a:r>
              <a:rPr lang="fr-FR" dirty="0" err="1" smtClean="0"/>
              <a:t>removed</a:t>
            </a:r>
            <a:r>
              <a:rPr lang="fr-FR" dirty="0" smtClean="0"/>
              <a:t> by </a:t>
            </a:r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 </a:t>
            </a:r>
            <a:r>
              <a:rPr lang="fr-FR" dirty="0" err="1" smtClean="0"/>
              <a:t>reduce</a:t>
            </a:r>
            <a:r>
              <a:rPr lang="fr-FR" dirty="0" smtClean="0"/>
              <a:t> as </a:t>
            </a:r>
            <a:r>
              <a:rPr lang="fr-FR" dirty="0" err="1" smtClean="0"/>
              <a:t>much</a:t>
            </a:r>
            <a:r>
              <a:rPr lang="fr-FR" dirty="0" smtClean="0"/>
              <a:t> as possible the data </a:t>
            </a:r>
            <a:r>
              <a:rPr lang="fr-FR" dirty="0" err="1" smtClean="0"/>
              <a:t>analysis</a:t>
            </a:r>
            <a:r>
              <a:rPr lang="fr-FR" dirty="0" smtClean="0"/>
              <a:t> backgrounds</a:t>
            </a:r>
            <a:br>
              <a:rPr lang="fr-FR" dirty="0" smtClean="0"/>
            </a:b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keeping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deadtime</a:t>
            </a:r>
            <a:r>
              <a:rPr lang="fr-FR" dirty="0" smtClean="0"/>
              <a:t> not </a:t>
            </a:r>
            <a:r>
              <a:rPr lang="fr-FR" dirty="0" err="1" smtClean="0"/>
              <a:t>coming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detector </a:t>
            </a:r>
            <a:r>
              <a:rPr lang="fr-FR" dirty="0" err="1" smtClean="0"/>
              <a:t>unlocks</a:t>
            </a:r>
            <a:r>
              <a:rPr lang="fr-FR" dirty="0" smtClean="0"/>
              <a:t>. </a:t>
            </a:r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548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4697" y="888236"/>
            <a:ext cx="11247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Run</a:t>
            </a:r>
            <a:r>
              <a:rPr lang="fr-FR" b="1" dirty="0" smtClean="0"/>
              <a:t> O1</a:t>
            </a:r>
            <a:r>
              <a:rPr lang="fr-FR" dirty="0" smtClean="0"/>
              <a:t>: first GW </a:t>
            </a:r>
            <a:r>
              <a:rPr lang="fr-FR" dirty="0" err="1" smtClean="0"/>
              <a:t>detections</a:t>
            </a:r>
            <a:r>
              <a:rPr lang="fr-FR" dirty="0" smtClean="0"/>
              <a:t> (GW150914 and GW151226)</a:t>
            </a:r>
            <a:r>
              <a:rPr lang="fr-FR" dirty="0"/>
              <a:t> </a:t>
            </a:r>
            <a:r>
              <a:rPr lang="fr-FR" dirty="0" smtClean="0"/>
              <a:t>made </a:t>
            </a:r>
            <a:r>
              <a:rPr lang="fr-FR" dirty="0" err="1" smtClean="0"/>
              <a:t>with</a:t>
            </a:r>
            <a:r>
              <a:rPr lang="fr-FR" dirty="0" smtClean="0"/>
              <a:t> Advanced LIGO detectors and </a:t>
            </a:r>
            <a:r>
              <a:rPr lang="fr-FR" dirty="0" err="1" smtClean="0"/>
              <a:t>LSC+Virgo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endParaRPr lang="fr-FR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2753591" y="134204"/>
            <a:ext cx="7356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Advanced </a:t>
            </a:r>
            <a:r>
              <a:rPr lang="fr-FR" sz="2800" dirty="0" err="1"/>
              <a:t>Virgo</a:t>
            </a:r>
            <a:r>
              <a:rPr lang="fr-FR" sz="2800" dirty="0"/>
              <a:t> </a:t>
            </a:r>
            <a:r>
              <a:rPr lang="fr-FR" sz="2800" dirty="0" smtClean="0"/>
              <a:t>in the GW </a:t>
            </a:r>
            <a:r>
              <a:rPr lang="fr-FR" sz="2800" dirty="0" err="1" smtClean="0"/>
              <a:t>observatories</a:t>
            </a:r>
            <a:r>
              <a:rPr lang="fr-FR" sz="2800" dirty="0" smtClean="0"/>
              <a:t> </a:t>
            </a:r>
            <a:r>
              <a:rPr lang="fr-FR" sz="2800" dirty="0" err="1" smtClean="0"/>
              <a:t>era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3</a:t>
            </a:fld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432696" y="2783751"/>
            <a:ext cx="46417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Detector Monitoring and Data </a:t>
            </a:r>
            <a:r>
              <a:rPr lang="fr-FR" b="1" dirty="0" err="1" smtClean="0"/>
              <a:t>Quality</a:t>
            </a:r>
            <a:r>
              <a:rPr lang="fr-FR" b="1" dirty="0" smtClean="0"/>
              <a:t> </a:t>
            </a:r>
            <a:r>
              <a:rPr lang="fr-FR" dirty="0" smtClean="0"/>
              <a:t>are important components of Advanced </a:t>
            </a:r>
            <a:r>
              <a:rPr lang="fr-FR" dirty="0" err="1" smtClean="0"/>
              <a:t>Virgo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to select/</a:t>
            </a:r>
            <a:r>
              <a:rPr lang="fr-FR" dirty="0" err="1" smtClean="0"/>
              <a:t>confirm</a:t>
            </a:r>
            <a:r>
              <a:rPr lang="fr-FR" dirty="0" smtClean="0"/>
              <a:t> the </a:t>
            </a:r>
            <a:r>
              <a:rPr lang="fr-FR" dirty="0" err="1" smtClean="0"/>
              <a:t>events</a:t>
            </a:r>
            <a:r>
              <a:rPr lang="fr-FR" dirty="0" smtClean="0"/>
              <a:t> </a:t>
            </a:r>
            <a:r>
              <a:rPr lang="fr-FR" dirty="0" err="1" smtClean="0"/>
              <a:t>detected</a:t>
            </a:r>
            <a:r>
              <a:rPr lang="fr-FR" dirty="0" smtClean="0"/>
              <a:t> by the </a:t>
            </a:r>
            <a:r>
              <a:rPr lang="fr-FR" b="1" dirty="0" smtClean="0"/>
              <a:t>GW </a:t>
            </a:r>
            <a:r>
              <a:rPr lang="fr-FR" b="1" dirty="0" err="1" smtClean="0"/>
              <a:t>observatories</a:t>
            </a:r>
            <a:r>
              <a:rPr lang="fr-FR" b="1" dirty="0" smtClean="0"/>
              <a:t> network</a:t>
            </a:r>
          </a:p>
          <a:p>
            <a:r>
              <a:rPr lang="fr-FR" dirty="0" smtClean="0"/>
              <a:t>and to propose </a:t>
            </a:r>
            <a:r>
              <a:rPr lang="fr-FR" dirty="0" err="1" smtClean="0"/>
              <a:t>them</a:t>
            </a:r>
            <a:r>
              <a:rPr lang="fr-FR" dirty="0" smtClean="0"/>
              <a:t> to </a:t>
            </a:r>
            <a:r>
              <a:rPr lang="fr-FR" b="1" dirty="0" smtClean="0"/>
              <a:t>EM </a:t>
            </a:r>
            <a:r>
              <a:rPr lang="fr-FR" b="1" dirty="0" err="1" smtClean="0"/>
              <a:t>followup</a:t>
            </a:r>
            <a:r>
              <a:rPr lang="fr-FR" dirty="0" smtClean="0"/>
              <a:t>.</a:t>
            </a:r>
          </a:p>
        </p:txBody>
      </p:sp>
      <p:grpSp>
        <p:nvGrpSpPr>
          <p:cNvPr id="8" name="Groupe 7"/>
          <p:cNvGrpSpPr/>
          <p:nvPr/>
        </p:nvGrpSpPr>
        <p:grpSpPr>
          <a:xfrm>
            <a:off x="432696" y="1473135"/>
            <a:ext cx="11875336" cy="4283071"/>
            <a:chOff x="432696" y="1473135"/>
            <a:chExt cx="11875336" cy="4283071"/>
          </a:xfrm>
        </p:grpSpPr>
        <p:grpSp>
          <p:nvGrpSpPr>
            <p:cNvPr id="7" name="Groupe 6"/>
            <p:cNvGrpSpPr/>
            <p:nvPr/>
          </p:nvGrpSpPr>
          <p:grpSpPr>
            <a:xfrm>
              <a:off x="4745478" y="1585954"/>
              <a:ext cx="7562554" cy="4170252"/>
              <a:chOff x="4745478" y="1585954"/>
              <a:chExt cx="7562554" cy="4170252"/>
            </a:xfrm>
          </p:grpSpPr>
          <p:grpSp>
            <p:nvGrpSpPr>
              <p:cNvPr id="20" name="Groupe 19"/>
              <p:cNvGrpSpPr/>
              <p:nvPr/>
            </p:nvGrpSpPr>
            <p:grpSpPr>
              <a:xfrm>
                <a:off x="4745478" y="1585954"/>
                <a:ext cx="7562554" cy="4170252"/>
                <a:chOff x="3746772" y="2154806"/>
                <a:chExt cx="7422779" cy="4170252"/>
              </a:xfrm>
            </p:grpSpPr>
            <p:pic>
              <p:nvPicPr>
                <p:cNvPr id="23" name="Picture 2" descr="Picture"/>
                <p:cNvPicPr>
                  <a:picLocks noChangeAspect="1" noChangeArrowheads="1"/>
                </p:cNvPicPr>
                <p:nvPr/>
              </p:nvPicPr>
              <p:blipFill>
                <a:blip r:embed="rId2">
                  <a:clrChange>
                    <a:clrFrom>
                      <a:srgbClr val="000000"/>
                    </a:clrFrom>
                    <a:clrTo>
                      <a:srgbClr val="000000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746772" y="2154806"/>
                  <a:ext cx="7422779" cy="417025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4" name="Picture 2" descr="Picture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922" t="55061" r="71503" b="32277"/>
                <a:stretch/>
              </p:blipFill>
              <p:spPr bwMode="auto">
                <a:xfrm>
                  <a:off x="4087629" y="3915635"/>
                  <a:ext cx="1450288" cy="70787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21" name="ZoneTexte 20"/>
              <p:cNvSpPr txBox="1"/>
              <p:nvPr/>
            </p:nvSpPr>
            <p:spPr>
              <a:xfrm>
                <a:off x="8383544" y="2722790"/>
                <a:ext cx="92515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 dirty="0" smtClean="0">
                    <a:solidFill>
                      <a:schemeClr val="accent4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VIRGO</a:t>
                </a:r>
                <a:endParaRPr lang="fr-FR" sz="12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Ellipse 21"/>
              <p:cNvSpPr/>
              <p:nvPr/>
            </p:nvSpPr>
            <p:spPr>
              <a:xfrm>
                <a:off x="8683523" y="2707177"/>
                <a:ext cx="49876" cy="4987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5" name="ZoneTexte 24"/>
            <p:cNvSpPr txBox="1"/>
            <p:nvPr/>
          </p:nvSpPr>
          <p:spPr>
            <a:xfrm>
              <a:off x="432696" y="1473135"/>
              <a:ext cx="46417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Advanced </a:t>
              </a:r>
              <a:r>
                <a:rPr lang="fr-FR" b="1" dirty="0" err="1"/>
                <a:t>Virgo</a:t>
              </a:r>
              <a:r>
                <a:rPr lang="fr-FR" b="1" dirty="0"/>
                <a:t> </a:t>
              </a:r>
              <a:r>
                <a:rPr lang="fr-FR" b="1" dirty="0" smtClean="0"/>
                <a:t>detector </a:t>
              </a:r>
              <a:r>
                <a:rPr lang="fr-FR" dirty="0" err="1" smtClean="0"/>
                <a:t>soon</a:t>
              </a:r>
              <a:r>
                <a:rPr lang="fr-FR" dirty="0" smtClean="0"/>
                <a:t> </a:t>
              </a:r>
              <a:r>
                <a:rPr lang="fr-FR" dirty="0" err="1" smtClean="0"/>
                <a:t>included</a:t>
              </a:r>
              <a:endParaRPr lang="fr-FR" dirty="0"/>
            </a:p>
            <a:p>
              <a:r>
                <a:rPr lang="fr-FR" dirty="0" err="1" smtClean="0"/>
                <a:t>within</a:t>
              </a:r>
              <a:r>
                <a:rPr lang="fr-FR" dirty="0" smtClean="0"/>
                <a:t> International GW </a:t>
              </a:r>
              <a:r>
                <a:rPr lang="fr-FR" dirty="0" err="1" smtClean="0"/>
                <a:t>observatories</a:t>
              </a:r>
              <a:r>
                <a:rPr lang="fr-FR" dirty="0" smtClean="0"/>
                <a:t> network</a:t>
              </a:r>
            </a:p>
            <a:p>
              <a:r>
                <a:rPr lang="fr-FR" dirty="0" smtClean="0"/>
                <a:t>for </a:t>
              </a:r>
              <a:r>
                <a:rPr lang="fr-FR" b="1" dirty="0" err="1" smtClean="0"/>
                <a:t>runs</a:t>
              </a:r>
              <a:r>
                <a:rPr lang="fr-FR" b="1" dirty="0" smtClean="0"/>
                <a:t> O2 and O3</a:t>
              </a:r>
              <a:r>
                <a:rPr lang="fr-FR" dirty="0" smtClean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5544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50718" y="961964"/>
            <a:ext cx="72522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Installation </a:t>
            </a:r>
            <a:r>
              <a:rPr lang="fr-FR" dirty="0" err="1" smtClean="0"/>
              <a:t>almost</a:t>
            </a:r>
            <a:r>
              <a:rPr lang="fr-FR" dirty="0" smtClean="0"/>
              <a:t> </a:t>
            </a:r>
            <a:r>
              <a:rPr lang="fr-FR" dirty="0" err="1" smtClean="0"/>
              <a:t>complete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North</a:t>
            </a:r>
            <a:r>
              <a:rPr lang="fr-FR" dirty="0" smtClean="0"/>
              <a:t> arm first lock at the end of April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Free Michelson data </a:t>
            </a:r>
            <a:r>
              <a:rPr lang="fr-FR" dirty="0" err="1" smtClean="0"/>
              <a:t>taken</a:t>
            </a:r>
            <a:r>
              <a:rPr lang="fr-FR" dirty="0" smtClean="0"/>
              <a:t> </a:t>
            </a:r>
            <a:r>
              <a:rPr lang="fr-FR" dirty="0" err="1" smtClean="0"/>
              <a:t>mid-June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activity</a:t>
            </a:r>
            <a:r>
              <a:rPr lang="fr-FR" dirty="0" smtClean="0"/>
              <a:t> and noise investigation </a:t>
            </a:r>
            <a:r>
              <a:rPr lang="fr-FR" dirty="0" err="1" smtClean="0"/>
              <a:t>started</a:t>
            </a:r>
            <a:r>
              <a:rPr lang="fr-FR" dirty="0" smtClean="0"/>
              <a:t> on </a:t>
            </a:r>
            <a:r>
              <a:rPr lang="fr-FR" dirty="0" err="1" smtClean="0"/>
              <a:t>subsystems</a:t>
            </a:r>
            <a:r>
              <a:rPr lang="fr-FR" dirty="0" smtClean="0"/>
              <a:t>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117272" y="154986"/>
            <a:ext cx="5715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Advanced </a:t>
            </a:r>
            <a:r>
              <a:rPr lang="fr-FR" sz="2800" dirty="0" err="1"/>
              <a:t>Virgo</a:t>
            </a:r>
            <a:r>
              <a:rPr lang="fr-FR" sz="2800" dirty="0"/>
              <a:t> </a:t>
            </a:r>
            <a:r>
              <a:rPr lang="fr-FR" sz="2800" dirty="0" err="1" smtClean="0"/>
              <a:t>current</a:t>
            </a:r>
            <a:r>
              <a:rPr lang="fr-FR" sz="2800" dirty="0" smtClean="0"/>
              <a:t> </a:t>
            </a:r>
            <a:r>
              <a:rPr lang="fr-FR" sz="2800" dirty="0" err="1" smtClean="0"/>
              <a:t>status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4</a:t>
            </a:fld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16020" t="22602" r="33592" b="11667"/>
          <a:stretch/>
        </p:blipFill>
        <p:spPr>
          <a:xfrm>
            <a:off x="8153400" y="3555600"/>
            <a:ext cx="3561804" cy="28007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9" name="Groupe 18"/>
          <p:cNvGrpSpPr/>
          <p:nvPr/>
        </p:nvGrpSpPr>
        <p:grpSpPr>
          <a:xfrm>
            <a:off x="8153400" y="164375"/>
            <a:ext cx="3630451" cy="3321800"/>
            <a:chOff x="8153400" y="164375"/>
            <a:chExt cx="3630451" cy="332180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3"/>
            <a:srcRect l="21757" t="32574" r="42096" b="12799"/>
            <a:stretch/>
          </p:blipFill>
          <p:spPr>
            <a:xfrm>
              <a:off x="8153400" y="164375"/>
              <a:ext cx="3630450" cy="33218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0" name="Rectangle 9"/>
            <p:cNvSpPr/>
            <p:nvPr/>
          </p:nvSpPr>
          <p:spPr>
            <a:xfrm>
              <a:off x="10082519" y="438061"/>
              <a:ext cx="1356627" cy="363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082519" y="916165"/>
              <a:ext cx="1701331" cy="8894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451427" y="1553387"/>
              <a:ext cx="797313" cy="4364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082519" y="2227453"/>
              <a:ext cx="1701332" cy="611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373877" y="325531"/>
              <a:ext cx="1065269" cy="238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276890" y="2839159"/>
              <a:ext cx="1506960" cy="49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8153400" y="6117997"/>
            <a:ext cx="363045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One of the new </a:t>
            </a:r>
            <a:r>
              <a:rPr lang="fr-FR" b="1" dirty="0" err="1" smtClean="0">
                <a:solidFill>
                  <a:schemeClr val="bg1"/>
                </a:solidFill>
              </a:rPr>
              <a:t>suspended</a:t>
            </a:r>
            <a:r>
              <a:rPr lang="fr-FR" b="1" dirty="0" smtClean="0">
                <a:solidFill>
                  <a:schemeClr val="bg1"/>
                </a:solidFill>
              </a:rPr>
              <a:t> </a:t>
            </a:r>
            <a:r>
              <a:rPr lang="fr-FR" b="1" dirty="0" err="1" smtClean="0">
                <a:solidFill>
                  <a:schemeClr val="bg1"/>
                </a:solidFill>
              </a:rPr>
              <a:t>benches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550718" y="3283688"/>
            <a:ext cx="72522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But </a:t>
            </a:r>
            <a:r>
              <a:rPr lang="fr-FR" dirty="0" err="1"/>
              <a:t>problems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 smtClean="0"/>
              <a:t>monolithic</a:t>
            </a:r>
            <a:r>
              <a:rPr lang="fr-FR" dirty="0" smtClean="0"/>
              <a:t> suspensions of </a:t>
            </a:r>
            <a:r>
              <a:rPr lang="fr-FR" dirty="0" err="1" smtClean="0"/>
              <a:t>mirrors</a:t>
            </a:r>
            <a:r>
              <a:rPr lang="fr-FR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Replacing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steel</a:t>
            </a:r>
            <a:r>
              <a:rPr lang="fr-FR" dirty="0" smtClean="0"/>
              <a:t> </a:t>
            </a:r>
            <a:r>
              <a:rPr lang="fr-FR" dirty="0" err="1" smtClean="0"/>
              <a:t>wires</a:t>
            </a:r>
            <a:r>
              <a:rPr lang="fr-FR" dirty="0" smtClean="0"/>
              <a:t>, </a:t>
            </a:r>
            <a:r>
              <a:rPr lang="fr-FR" dirty="0" err="1" smtClean="0"/>
              <a:t>while</a:t>
            </a:r>
            <a:r>
              <a:rPr lang="fr-FR" dirty="0" smtClean="0"/>
              <a:t> </a:t>
            </a:r>
            <a:r>
              <a:rPr lang="fr-FR" dirty="0" err="1" smtClean="0"/>
              <a:t>investigating</a:t>
            </a:r>
            <a:r>
              <a:rPr lang="fr-FR" dirty="0" smtClean="0"/>
              <a:t>.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50718" y="4074655"/>
            <a:ext cx="7252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Current</a:t>
            </a:r>
            <a:r>
              <a:rPr lang="fr-FR" dirty="0" smtClean="0"/>
              <a:t> plan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to </a:t>
            </a:r>
            <a:r>
              <a:rPr lang="fr-FR" dirty="0" err="1" smtClean="0"/>
              <a:t>start</a:t>
            </a:r>
            <a:r>
              <a:rPr lang="fr-FR" dirty="0" smtClean="0"/>
              <a:t> full </a:t>
            </a:r>
            <a:r>
              <a:rPr lang="fr-FR" dirty="0" err="1" smtClean="0"/>
              <a:t>interferometer</a:t>
            </a:r>
            <a:r>
              <a:rPr lang="fr-FR" dirty="0" smtClean="0"/>
              <a:t> lock and </a:t>
            </a:r>
            <a:r>
              <a:rPr lang="fr-FR" dirty="0" err="1" smtClean="0"/>
              <a:t>commissioning</a:t>
            </a:r>
            <a:r>
              <a:rPr lang="fr-FR" dirty="0" smtClean="0"/>
              <a:t> </a:t>
            </a:r>
            <a:r>
              <a:rPr lang="fr-FR" dirty="0" err="1" smtClean="0"/>
              <a:t>work</a:t>
            </a:r>
            <a:r>
              <a:rPr lang="fr-FR" dirty="0" smtClean="0"/>
              <a:t>  </a:t>
            </a:r>
            <a:r>
              <a:rPr lang="fr-FR" dirty="0" err="1" smtClean="0"/>
              <a:t>before</a:t>
            </a:r>
            <a:r>
              <a:rPr lang="fr-FR" dirty="0"/>
              <a:t> </a:t>
            </a:r>
            <a:r>
              <a:rPr lang="fr-FR" dirty="0" err="1" smtClean="0"/>
              <a:t>September</a:t>
            </a:r>
            <a:r>
              <a:rPr lang="fr-FR" dirty="0" smtClean="0"/>
              <a:t>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And to </a:t>
            </a:r>
            <a:r>
              <a:rPr lang="fr-FR" dirty="0" err="1" smtClean="0"/>
              <a:t>be</a:t>
            </a:r>
            <a:r>
              <a:rPr lang="fr-FR" dirty="0" smtClean="0"/>
              <a:t> able to </a:t>
            </a:r>
            <a:r>
              <a:rPr lang="fr-FR" dirty="0" err="1" smtClean="0"/>
              <a:t>participate</a:t>
            </a:r>
            <a:r>
              <a:rPr lang="fr-FR" dirty="0" smtClean="0"/>
              <a:t> to </a:t>
            </a:r>
            <a:r>
              <a:rPr lang="fr-FR" dirty="0" err="1" smtClean="0"/>
              <a:t>run</a:t>
            </a:r>
            <a:r>
              <a:rPr lang="fr-FR" dirty="0" smtClean="0"/>
              <a:t> O2…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0276890" y="2532871"/>
            <a:ext cx="1635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Advanced </a:t>
            </a:r>
            <a:r>
              <a:rPr lang="fr-FR" b="1" dirty="0" err="1" smtClean="0"/>
              <a:t>Virgo</a:t>
            </a:r>
            <a:r>
              <a:rPr lang="fr-FR" b="1" dirty="0" smtClean="0"/>
              <a:t> </a:t>
            </a:r>
            <a:r>
              <a:rPr lang="fr-FR" b="1" dirty="0" err="1" smtClean="0"/>
              <a:t>scheme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5458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3117273" y="154986"/>
            <a:ext cx="6359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Detector Monitoring and Data </a:t>
            </a:r>
            <a:r>
              <a:rPr lang="fr-FR" sz="2800" dirty="0" err="1"/>
              <a:t>Quality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5</a:t>
            </a:fld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461655" y="2538153"/>
            <a:ext cx="8736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Some</a:t>
            </a:r>
            <a:r>
              <a:rPr lang="fr-FR" dirty="0" smtClean="0"/>
              <a:t> components have been </a:t>
            </a:r>
            <a:r>
              <a:rPr lang="fr-FR" dirty="0" err="1" smtClean="0"/>
              <a:t>improved</a:t>
            </a:r>
            <a:endParaRPr lang="fr-FR" dirty="0" smtClean="0"/>
          </a:p>
          <a:p>
            <a:r>
              <a:rPr lang="fr-FR" dirty="0" err="1"/>
              <a:t>S</a:t>
            </a:r>
            <a:r>
              <a:rPr lang="fr-FR" dirty="0" err="1" smtClean="0"/>
              <a:t>ome</a:t>
            </a:r>
            <a:r>
              <a:rPr lang="fr-FR" dirty="0" smtClean="0"/>
              <a:t> new components are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development</a:t>
            </a:r>
            <a:r>
              <a:rPr lang="fr-FR" dirty="0" smtClean="0"/>
              <a:t>.</a:t>
            </a: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I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will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present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here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only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some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those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components in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I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am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more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deeply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involved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14" name="Groupe 13"/>
          <p:cNvGrpSpPr/>
          <p:nvPr/>
        </p:nvGrpSpPr>
        <p:grpSpPr>
          <a:xfrm>
            <a:off x="1461655" y="1343793"/>
            <a:ext cx="10434131" cy="754456"/>
            <a:chOff x="1461655" y="1343793"/>
            <a:chExt cx="10434131" cy="754456"/>
          </a:xfrm>
        </p:grpSpPr>
        <p:sp>
          <p:nvSpPr>
            <p:cNvPr id="4" name="ZoneTexte 3"/>
            <p:cNvSpPr txBox="1"/>
            <p:nvPr/>
          </p:nvSpPr>
          <p:spPr>
            <a:xfrm>
              <a:off x="1461655" y="1343793"/>
              <a:ext cx="98921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/>
                <a:t>D</a:t>
              </a:r>
              <a:r>
                <a:rPr lang="fr-FR" dirty="0" smtClean="0"/>
                <a:t>etector monitoring and data </a:t>
              </a:r>
              <a:r>
                <a:rPr lang="fr-FR" dirty="0" err="1" smtClean="0"/>
                <a:t>quality</a:t>
              </a:r>
              <a:r>
                <a:rPr lang="fr-FR" dirty="0"/>
                <a:t> </a:t>
              </a:r>
              <a:r>
                <a:rPr lang="fr-FR" dirty="0" err="1" smtClean="0"/>
                <a:t>were</a:t>
              </a:r>
              <a:r>
                <a:rPr lang="fr-FR" dirty="0" smtClean="0"/>
                <a:t> </a:t>
              </a:r>
              <a:r>
                <a:rPr lang="fr-FR" dirty="0" err="1" smtClean="0"/>
                <a:t>already</a:t>
              </a:r>
              <a:r>
                <a:rPr lang="fr-FR" dirty="0" smtClean="0"/>
                <a:t> </a:t>
              </a:r>
              <a:r>
                <a:rPr lang="fr-FR" dirty="0" err="1" smtClean="0"/>
                <a:t>quite</a:t>
              </a:r>
              <a:r>
                <a:rPr lang="fr-FR" dirty="0" smtClean="0"/>
                <a:t> efficient in </a:t>
              </a:r>
              <a:r>
                <a:rPr lang="fr-FR" dirty="0" err="1" smtClean="0"/>
                <a:t>previous</a:t>
              </a:r>
              <a:r>
                <a:rPr lang="fr-FR" dirty="0" smtClean="0"/>
                <a:t> </a:t>
              </a:r>
              <a:r>
                <a:rPr lang="fr-FR" dirty="0" err="1" smtClean="0"/>
                <a:t>runs</a:t>
              </a:r>
              <a:r>
                <a:rPr lang="fr-FR" dirty="0" smtClean="0"/>
                <a:t> (2007 to 2011).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1581807" y="1728917"/>
              <a:ext cx="103139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</a:rPr>
                <a:t>“The 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characterization of Virgo data and its impact on gravitational-wave </a:t>
              </a:r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</a:rPr>
                <a:t>searches”, CQG, Vol </a:t>
              </a:r>
              <a:r>
                <a:rPr lang="en-US" dirty="0">
                  <a:solidFill>
                    <a:schemeClr val="accent1">
                      <a:lumMod val="50000"/>
                    </a:schemeClr>
                  </a:solidFill>
                </a:rPr>
                <a:t>29, </a:t>
              </a:r>
              <a:r>
                <a:rPr lang="en-US" dirty="0" err="1" smtClean="0">
                  <a:solidFill>
                    <a:schemeClr val="accent1">
                      <a:lumMod val="50000"/>
                    </a:schemeClr>
                  </a:solidFill>
                </a:rPr>
                <a:t>Nbr</a:t>
              </a:r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</a:rPr>
                <a:t> 15, 2012 </a:t>
              </a:r>
              <a:endParaRPr lang="en-U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757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822263" y="1485952"/>
            <a:ext cx="85065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The data Display  </a:t>
            </a:r>
            <a:r>
              <a:rPr lang="fr-FR" dirty="0" smtClean="0"/>
              <a:t>:  to </a:t>
            </a:r>
            <a:r>
              <a:rPr lang="fr-FR" dirty="0" err="1" smtClean="0"/>
              <a:t>visualize</a:t>
            </a:r>
            <a:r>
              <a:rPr lang="fr-FR" dirty="0" smtClean="0"/>
              <a:t> data online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b="1" dirty="0" smtClean="0"/>
              <a:t>The </a:t>
            </a:r>
            <a:r>
              <a:rPr lang="fr-FR" b="1" dirty="0" err="1" smtClean="0"/>
              <a:t>MonitoringWeb</a:t>
            </a:r>
            <a:r>
              <a:rPr lang="fr-FR" b="1" dirty="0" smtClean="0"/>
              <a:t>  </a:t>
            </a:r>
            <a:r>
              <a:rPr lang="fr-FR" dirty="0" smtClean="0"/>
              <a:t>:  to monitor </a:t>
            </a:r>
            <a:r>
              <a:rPr lang="fr-FR" dirty="0" err="1" smtClean="0"/>
              <a:t>in-time</a:t>
            </a:r>
            <a:r>
              <a:rPr lang="fr-FR" dirty="0" smtClean="0"/>
              <a:t> the trend of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Virgo</a:t>
            </a:r>
            <a:r>
              <a:rPr lang="fr-FR" dirty="0" smtClean="0"/>
              <a:t> components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b="1" dirty="0" smtClean="0"/>
              <a:t>The Detector Monitoring System  </a:t>
            </a:r>
            <a:r>
              <a:rPr lang="fr-FR" dirty="0" smtClean="0"/>
              <a:t>:  to monitor online the </a:t>
            </a:r>
            <a:r>
              <a:rPr lang="fr-FR" dirty="0" err="1" smtClean="0"/>
              <a:t>Virgo</a:t>
            </a:r>
            <a:r>
              <a:rPr lang="fr-FR" dirty="0" smtClean="0"/>
              <a:t> detector </a:t>
            </a:r>
            <a:r>
              <a:rPr lang="fr-FR" dirty="0" err="1" smtClean="0"/>
              <a:t>subsystems</a:t>
            </a:r>
            <a:endParaRPr lang="fr-FR" dirty="0" smtClean="0"/>
          </a:p>
        </p:txBody>
      </p:sp>
      <p:sp>
        <p:nvSpPr>
          <p:cNvPr id="3" name="ZoneTexte 2"/>
          <p:cNvSpPr txBox="1"/>
          <p:nvPr/>
        </p:nvSpPr>
        <p:spPr>
          <a:xfrm>
            <a:off x="3117273" y="154986"/>
            <a:ext cx="6359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err="1" smtClean="0"/>
              <a:t>Some</a:t>
            </a:r>
            <a:r>
              <a:rPr lang="fr-FR" sz="2800" dirty="0" smtClean="0"/>
              <a:t> Detector </a:t>
            </a:r>
            <a:r>
              <a:rPr lang="fr-FR" sz="2800" dirty="0"/>
              <a:t>Monitoring </a:t>
            </a:r>
            <a:r>
              <a:rPr lang="fr-FR" sz="2800" dirty="0" err="1" smtClean="0"/>
              <a:t>tools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408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70897" y="1459975"/>
            <a:ext cx="49245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Software </a:t>
            </a:r>
            <a:r>
              <a:rPr lang="fr-FR" dirty="0" err="1" smtClean="0"/>
              <a:t>tool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ROOT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Read frame </a:t>
            </a:r>
            <a:r>
              <a:rPr lang="fr-FR" dirty="0" err="1" smtClean="0"/>
              <a:t>formatted</a:t>
            </a:r>
            <a:r>
              <a:rPr lang="fr-FR" dirty="0" smtClean="0"/>
              <a:t> data and </a:t>
            </a:r>
            <a:r>
              <a:rPr lang="fr-FR" dirty="0" err="1" smtClean="0"/>
              <a:t>visualize</a:t>
            </a:r>
            <a:r>
              <a:rPr lang="fr-FR" dirty="0" smtClean="0"/>
              <a:t> </a:t>
            </a:r>
            <a:r>
              <a:rPr lang="fr-FR" dirty="0" err="1" smtClean="0"/>
              <a:t>them</a:t>
            </a:r>
            <a:r>
              <a:rPr lang="fr-FR" dirty="0" smtClean="0"/>
              <a:t> offline and online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Provide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signal </a:t>
            </a:r>
            <a:r>
              <a:rPr lang="fr-FR" dirty="0" err="1" smtClean="0"/>
              <a:t>processings</a:t>
            </a:r>
            <a:r>
              <a:rPr lang="fr-FR" dirty="0" smtClean="0"/>
              <a:t> and </a:t>
            </a:r>
            <a:r>
              <a:rPr lang="fr-FR" dirty="0" err="1" smtClean="0"/>
              <a:t>various</a:t>
            </a:r>
            <a:r>
              <a:rPr lang="fr-FR" dirty="0" smtClean="0"/>
              <a:t> types of plots</a:t>
            </a:r>
          </a:p>
          <a:p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970" t="2949" r="25089" b="13072"/>
          <a:stretch/>
        </p:blipFill>
        <p:spPr>
          <a:xfrm>
            <a:off x="5309753" y="1220940"/>
            <a:ext cx="6582235" cy="420311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4282224" y="103031"/>
            <a:ext cx="3721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The data Display</a:t>
            </a:r>
            <a:endParaRPr lang="fr-FR" sz="28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56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478435" y="1017359"/>
            <a:ext cx="42713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daily</a:t>
            </a:r>
            <a:r>
              <a:rPr lang="fr-FR" dirty="0" smtClean="0"/>
              <a:t> in </a:t>
            </a:r>
            <a:r>
              <a:rPr lang="fr-FR" dirty="0" err="1" smtClean="0"/>
              <a:t>Virgo</a:t>
            </a:r>
            <a:r>
              <a:rPr lang="fr-FR" dirty="0" smtClean="0"/>
              <a:t> control room and for </a:t>
            </a:r>
            <a:r>
              <a:rPr lang="fr-FR" dirty="0" err="1" smtClean="0"/>
              <a:t>remote</a:t>
            </a:r>
            <a:r>
              <a:rPr lang="fr-FR" dirty="0" smtClean="0"/>
              <a:t> monitoring of the </a:t>
            </a:r>
            <a:r>
              <a:rPr lang="fr-FR" dirty="0" err="1" smtClean="0"/>
              <a:t>detector’s</a:t>
            </a:r>
            <a:r>
              <a:rPr lang="fr-FR" dirty="0" smtClean="0"/>
              <a:t> </a:t>
            </a:r>
            <a:r>
              <a:rPr lang="fr-FR" dirty="0" err="1" smtClean="0"/>
              <a:t>behaviour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err="1" smtClean="0"/>
              <a:t>Used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offline for noise/</a:t>
            </a:r>
            <a:r>
              <a:rPr lang="fr-FR" dirty="0" err="1" smtClean="0"/>
              <a:t>glitch</a:t>
            </a:r>
            <a:r>
              <a:rPr lang="fr-FR" dirty="0" smtClean="0"/>
              <a:t>/</a:t>
            </a:r>
            <a:r>
              <a:rPr lang="fr-FR" dirty="0" err="1" smtClean="0"/>
              <a:t>unlocks</a:t>
            </a:r>
            <a:r>
              <a:rPr lang="fr-FR" dirty="0" smtClean="0"/>
              <a:t> investigation</a:t>
            </a:r>
          </a:p>
          <a:p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1465" t="5589" r="26217" b="18882"/>
          <a:stretch/>
        </p:blipFill>
        <p:spPr>
          <a:xfrm>
            <a:off x="437812" y="1069619"/>
            <a:ext cx="6640467" cy="389707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/>
          <a:srcRect l="47887" t="51716" r="3115" b="13248"/>
          <a:stretch/>
        </p:blipFill>
        <p:spPr>
          <a:xfrm>
            <a:off x="6535882" y="4087034"/>
            <a:ext cx="5213943" cy="20961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4282224" y="103031"/>
            <a:ext cx="37219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The data Display</a:t>
            </a:r>
            <a:endParaRPr lang="fr-FR" sz="28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91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25003" y="811369"/>
            <a:ext cx="88125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Similar</a:t>
            </a:r>
            <a:r>
              <a:rPr lang="fr-FR" dirty="0" smtClean="0"/>
              <a:t> to the LIGO </a:t>
            </a:r>
            <a:r>
              <a:rPr lang="fr-FR" dirty="0" err="1" smtClean="0"/>
              <a:t>Summary</a:t>
            </a:r>
            <a:r>
              <a:rPr lang="fr-FR" dirty="0" smtClean="0"/>
              <a:t> pages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Provide</a:t>
            </a:r>
            <a:r>
              <a:rPr lang="fr-FR" dirty="0" smtClean="0"/>
              <a:t> online and </a:t>
            </a:r>
            <a:r>
              <a:rPr lang="fr-FR" dirty="0" err="1" smtClean="0"/>
              <a:t>daily</a:t>
            </a:r>
            <a:r>
              <a:rPr lang="fr-FR" dirty="0" smtClean="0"/>
              <a:t> </a:t>
            </a:r>
            <a:r>
              <a:rPr lang="fr-FR" dirty="0" err="1" smtClean="0"/>
              <a:t>archived</a:t>
            </a:r>
            <a:r>
              <a:rPr lang="fr-FR" dirty="0" smtClean="0"/>
              <a:t> plots about the </a:t>
            </a:r>
            <a:r>
              <a:rPr lang="fr-FR" dirty="0" err="1" smtClean="0"/>
              <a:t>status</a:t>
            </a:r>
            <a:r>
              <a:rPr lang="fr-FR" dirty="0" smtClean="0"/>
              <a:t> of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Virgo</a:t>
            </a:r>
            <a:r>
              <a:rPr lang="fr-FR" dirty="0" smtClean="0"/>
              <a:t> </a:t>
            </a:r>
            <a:r>
              <a:rPr lang="fr-FR" dirty="0" err="1" smtClean="0"/>
              <a:t>subsystems</a:t>
            </a:r>
            <a:endParaRPr lang="fr-FR" dirty="0" smtClean="0"/>
          </a:p>
          <a:p>
            <a:r>
              <a:rPr lang="fr-FR" sz="1600" dirty="0" smtClean="0"/>
              <a:t>         This </a:t>
            </a:r>
            <a:r>
              <a:rPr lang="fr-FR" sz="1600" dirty="0" err="1" smtClean="0"/>
              <a:t>includes</a:t>
            </a:r>
            <a:r>
              <a:rPr lang="fr-FR" sz="1600" dirty="0" smtClean="0"/>
              <a:t> </a:t>
            </a:r>
            <a:r>
              <a:rPr lang="fr-FR" sz="1600" dirty="0" err="1" smtClean="0"/>
              <a:t>also</a:t>
            </a:r>
            <a:r>
              <a:rPr lang="fr-FR" sz="1600" dirty="0" smtClean="0"/>
              <a:t> </a:t>
            </a:r>
            <a:r>
              <a:rPr lang="fr-FR" sz="1600" dirty="0" err="1" smtClean="0"/>
              <a:t>spectrograms</a:t>
            </a:r>
            <a:r>
              <a:rPr lang="fr-FR" sz="1600" dirty="0" smtClean="0"/>
              <a:t>, data </a:t>
            </a:r>
            <a:r>
              <a:rPr lang="fr-FR" sz="1600" dirty="0" err="1" smtClean="0"/>
              <a:t>transfer</a:t>
            </a:r>
            <a:r>
              <a:rPr lang="fr-FR" sz="1600" dirty="0" smtClean="0"/>
              <a:t> </a:t>
            </a:r>
            <a:r>
              <a:rPr lang="fr-FR" sz="1600" dirty="0" err="1" smtClean="0"/>
              <a:t>status</a:t>
            </a:r>
            <a:r>
              <a:rPr lang="fr-FR" sz="1600" dirty="0" smtClean="0"/>
              <a:t> , data </a:t>
            </a:r>
            <a:r>
              <a:rPr lang="fr-FR" sz="1600" dirty="0" err="1" smtClean="0"/>
              <a:t>storage</a:t>
            </a:r>
            <a:r>
              <a:rPr lang="fr-FR" sz="1600" dirty="0" smtClean="0"/>
              <a:t> </a:t>
            </a:r>
            <a:r>
              <a:rPr lang="fr-FR" sz="1600" dirty="0" err="1" smtClean="0"/>
              <a:t>status</a:t>
            </a:r>
            <a:r>
              <a:rPr lang="fr-FR" sz="1600" dirty="0" smtClean="0"/>
              <a:t>, online data</a:t>
            </a:r>
            <a:br>
              <a:rPr lang="fr-FR" sz="1600" dirty="0" smtClean="0"/>
            </a:br>
            <a:r>
              <a:rPr lang="fr-FR" sz="1600" dirty="0" smtClean="0"/>
              <a:t>         </a:t>
            </a:r>
            <a:r>
              <a:rPr lang="fr-FR" sz="1600" dirty="0" err="1" smtClean="0"/>
              <a:t>quality</a:t>
            </a:r>
            <a:r>
              <a:rPr lang="fr-FR" sz="1600" dirty="0" smtClean="0"/>
              <a:t> </a:t>
            </a:r>
            <a:r>
              <a:rPr lang="fr-FR" sz="1600" dirty="0" err="1" smtClean="0"/>
              <a:t>status</a:t>
            </a:r>
            <a:r>
              <a:rPr lang="fr-FR" sz="1600" dirty="0" smtClean="0"/>
              <a:t>, online GW </a:t>
            </a:r>
            <a:r>
              <a:rPr lang="fr-FR" sz="1600" dirty="0" err="1" smtClean="0"/>
              <a:t>search</a:t>
            </a:r>
            <a:r>
              <a:rPr lang="fr-FR" sz="1600" dirty="0" smtClean="0"/>
              <a:t> </a:t>
            </a:r>
            <a:r>
              <a:rPr lang="fr-FR" sz="1600" dirty="0" err="1" smtClean="0"/>
              <a:t>status</a:t>
            </a:r>
            <a:r>
              <a:rPr lang="fr-FR" sz="1600" dirty="0" smtClean="0"/>
              <a:t>, etc…</a:t>
            </a:r>
            <a:endParaRPr lang="fr-FR" sz="16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t="15957" r="1235" b="4994"/>
          <a:stretch/>
        </p:blipFill>
        <p:spPr>
          <a:xfrm>
            <a:off x="2209800" y="2031351"/>
            <a:ext cx="9831962" cy="44242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ZoneTexte 2"/>
          <p:cNvSpPr txBox="1"/>
          <p:nvPr/>
        </p:nvSpPr>
        <p:spPr>
          <a:xfrm>
            <a:off x="4578438" y="103031"/>
            <a:ext cx="3309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The </a:t>
            </a:r>
            <a:r>
              <a:rPr lang="fr-FR" sz="2800" dirty="0" err="1" smtClean="0"/>
              <a:t>MonitoringWeb</a:t>
            </a:r>
            <a:endParaRPr lang="fr-FR" sz="2800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11/07/2016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GR21 July 2016 , Advanced Virgo Monitoring and DQ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EDB3C-A2FF-41A3-9BEA-726250724220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86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1665</Words>
  <Application>Microsoft Office PowerPoint</Application>
  <PresentationFormat>Grand écran</PresentationFormat>
  <Paragraphs>283</Paragraphs>
  <Slides>23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Didier Verkindt</dc:creator>
  <cp:lastModifiedBy>Didier Verkindt</cp:lastModifiedBy>
  <cp:revision>76</cp:revision>
  <dcterms:created xsi:type="dcterms:W3CDTF">2016-06-30T08:26:16Z</dcterms:created>
  <dcterms:modified xsi:type="dcterms:W3CDTF">2016-07-09T20:00:37Z</dcterms:modified>
</cp:coreProperties>
</file>