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embeddings/oleObject1.bin" ContentType="application/vnd.openxmlformats-officedocument.oleObject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embeddings/oleObject5.bin" ContentType="application/vnd.openxmlformats-officedocument.oleObject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embeddings/oleObject6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9" r:id="rId1"/>
  </p:sldMasterIdLst>
  <p:notesMasterIdLst>
    <p:notesMasterId r:id="rId20"/>
  </p:notesMasterIdLst>
  <p:sldIdLst>
    <p:sldId id="256" r:id="rId2"/>
    <p:sldId id="292" r:id="rId3"/>
    <p:sldId id="294" r:id="rId4"/>
    <p:sldId id="295" r:id="rId5"/>
    <p:sldId id="298" r:id="rId6"/>
    <p:sldId id="291" r:id="rId7"/>
    <p:sldId id="293" r:id="rId8"/>
    <p:sldId id="301" r:id="rId9"/>
    <p:sldId id="303" r:id="rId10"/>
    <p:sldId id="304" r:id="rId11"/>
    <p:sldId id="299" r:id="rId12"/>
    <p:sldId id="310" r:id="rId13"/>
    <p:sldId id="306" r:id="rId14"/>
    <p:sldId id="296" r:id="rId15"/>
    <p:sldId id="307" r:id="rId16"/>
    <p:sldId id="308" r:id="rId17"/>
    <p:sldId id="309" r:id="rId18"/>
    <p:sldId id="281" r:id="rId19"/>
  </p:sldIdLst>
  <p:sldSz cx="9144000" cy="6858000" type="screen4x3"/>
  <p:notesSz cx="7102475" cy="89916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97" autoAdjust="0"/>
  </p:normalViewPr>
  <p:slideViewPr>
    <p:cSldViewPr snapToGrid="0">
      <p:cViewPr varScale="1">
        <p:scale>
          <a:sx n="85" d="100"/>
          <a:sy n="85" d="100"/>
        </p:scale>
        <p:origin x="-18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Relationship Id="rId2" Type="http://schemas.openxmlformats.org/officeDocument/2006/relationships/image" Target="../media/image16.wmf"/><Relationship Id="rId3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8162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03338" y="674688"/>
            <a:ext cx="4495800" cy="33718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270375"/>
            <a:ext cx="5207000" cy="404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42338"/>
            <a:ext cx="3078163" cy="44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313" y="8542338"/>
            <a:ext cx="3078162" cy="44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0D5798C-BFF0-6B41-B576-71BA2EEFE2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223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A64B0B-B7D1-B84E-BA17-82EA3C7E9D32}" type="slidenum">
              <a:rPr lang="en-US"/>
              <a:pPr/>
              <a:t>1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Thank the organizers for inviting</a:t>
            </a:r>
            <a:r>
              <a:rPr lang="en-US" baseline="0" dirty="0" smtClean="0"/>
              <a:t> me to give a presentation!  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Two demonstrations</a:t>
            </a:r>
            <a:r>
              <a:rPr lang="en-US" baseline="0" dirty="0" smtClean="0"/>
              <a:t> of squeezing!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5798C-BFF0-6B41-B576-71BA2EEFE2A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703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Walks</a:t>
            </a:r>
            <a:r>
              <a:rPr lang="en-US" baseline="0" dirty="0" smtClean="0"/>
              <a:t> through badness, and then sketch path to goodness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5798C-BFF0-6B41-B576-71BA2EEFE2A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706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9BF8F36-5A29-1B45-A146-63F0F0559A11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26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LIGO Scientific Collaboration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A17F8-CD4A-364B-9A4B-D7BC2173F1C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982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LIGO Scientific Collaboration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ED897-5187-FF46-8E33-9ECBCFA5FC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57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228600"/>
            <a:ext cx="203835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96265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LIGO Scientific Collaboration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37ABC-A3D9-1E44-9169-1D0E1BC583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4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28600"/>
            <a:ext cx="6858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502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150" y="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A69B5-38E2-2E47-9FDA-50ACE7A3D2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189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LIGO Scientific Collaboration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290627-2641-D545-B7DC-1C11A57819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352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LIGO Scientific Collaboration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09E8D3-6D19-3B47-A117-6E3B91CA7D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11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LIGO Scientific Collaboration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8C2040-5100-4F4A-8B69-DDAE14683B1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122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LIGO Scientific Collaboration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8DA366-E323-FC49-BB4D-BC891A371EE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55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LIGO Scientific Collaboration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394C2-312B-0F42-9FF4-C414201DA6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462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LIGO Scientific Collaboration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B2372-5FD9-DB4B-9A84-977C70279D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060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LIGO Scientific Collaboration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C7937D-2B8E-1845-A00E-47803F02A96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LIGO Scientific Collaboration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747D2-02E1-6E43-B0E4-81A4CCA8DE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0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vmlDrawing" Target="../drawings/vmlDrawing1.vml"/><Relationship Id="rId16" Type="http://schemas.openxmlformats.org/officeDocument/2006/relationships/oleObject" Target="../embeddings/oleObject1.bin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88104" y="6260611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 b="1" i="1">
                <a:latin typeface="+mn-lt"/>
              </a:defRPr>
            </a:lvl1pPr>
          </a:lstStyle>
          <a:p>
            <a:r>
              <a:rPr lang="en-US" dirty="0" smtClean="0"/>
              <a:t>LIGO Scientific Collaboration</a:t>
            </a:r>
            <a:endParaRPr 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524EDEDE-44F3-A444-A231-F3C7ACD4F78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0"/>
            <a:ext cx="7239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35819" y="6574020"/>
            <a:ext cx="6649256" cy="677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  <a:latin typeface="Helvetica" charset="0"/>
              </a:rPr>
              <a:t>LIGO-</a:t>
            </a:r>
            <a:r>
              <a:rPr lang="en-US" sz="1200" dirty="0" smtClean="0">
                <a:solidFill>
                  <a:schemeClr val="tx2"/>
                </a:solidFill>
                <a:latin typeface="Helvetica" charset="0"/>
              </a:rPr>
              <a:t>G1601517-</a:t>
            </a:r>
            <a:r>
              <a:rPr lang="en-US" sz="1200" dirty="0" smtClean="0">
                <a:solidFill>
                  <a:schemeClr val="tx2"/>
                </a:solidFill>
                <a:latin typeface="Helvetica" charset="0"/>
              </a:rPr>
              <a:t>v2</a:t>
            </a:r>
            <a:endParaRPr lang="en-US" sz="1200" dirty="0">
              <a:solidFill>
                <a:schemeClr val="tx2"/>
              </a:solidFill>
              <a:latin typeface="Helvetica" charset="0"/>
            </a:endParaRPr>
          </a:p>
          <a:p>
            <a:endParaRPr lang="en-US" sz="1200" dirty="0">
              <a:solidFill>
                <a:schemeClr val="tx2"/>
              </a:solidFill>
              <a:latin typeface="Helvetica" charset="0"/>
            </a:endParaRPr>
          </a:p>
          <a:p>
            <a:r>
              <a:rPr lang="en-US" sz="1400" dirty="0">
                <a:solidFill>
                  <a:schemeClr val="tx2"/>
                </a:solidFill>
                <a:latin typeface="Helvetica" charset="0"/>
              </a:rPr>
              <a:t>			 				</a:t>
            </a: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4430713" y="6484938"/>
            <a:ext cx="2825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4479925" y="31892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4479925" y="3108325"/>
            <a:ext cx="523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30953" y="1143000"/>
            <a:ext cx="9132888" cy="38100"/>
          </a:xfrm>
          <a:prstGeom prst="rect">
            <a:avLst/>
          </a:prstGeom>
          <a:solidFill>
            <a:srgbClr val="DC008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3086" name="Object 14"/>
          <p:cNvGraphicFramePr>
            <a:graphicFrameLocks noChangeAspect="1"/>
          </p:cNvGraphicFramePr>
          <p:nvPr/>
        </p:nvGraphicFramePr>
        <p:xfrm>
          <a:off x="0" y="0"/>
          <a:ext cx="1366838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9" name="Photo Editor Photo" r:id="rId16" imgW="4409524" imgH="3219899" progId="MSPhotoEd.3">
                  <p:embed/>
                </p:oleObj>
              </mc:Choice>
              <mc:Fallback>
                <p:oleObj name="Photo Editor Photo" r:id="rId16" imgW="4409524" imgH="3219899" progId="MSPhotoEd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366838" cy="998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charset="0"/>
          <a:ea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charset="0"/>
          <a:ea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charset="0"/>
          <a:ea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charset="0"/>
          <a:ea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Monotype Sorts" charset="0"/>
        <a:buChar char="l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Monotype Sorts" charset="0"/>
        <a:buChar char="l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oleObject" Target="../embeddings/oleObject2.bin"/><Relationship Id="rId5" Type="http://schemas.openxmlformats.org/officeDocument/2006/relationships/image" Target="../media/image15.wmf"/><Relationship Id="rId6" Type="http://schemas.openxmlformats.org/officeDocument/2006/relationships/oleObject" Target="../embeddings/oleObject3.bin"/><Relationship Id="rId7" Type="http://schemas.openxmlformats.org/officeDocument/2006/relationships/image" Target="../media/image16.wmf"/><Relationship Id="rId8" Type="http://schemas.openxmlformats.org/officeDocument/2006/relationships/oleObject" Target="../embeddings/oleObject4.bin"/><Relationship Id="rId9" Type="http://schemas.openxmlformats.org/officeDocument/2006/relationships/image" Target="../media/image17.wmf"/><Relationship Id="rId10" Type="http://schemas.openxmlformats.org/officeDocument/2006/relationships/image" Target="../media/image19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oleObject" Target="../embeddings/oleObject5.bin"/><Relationship Id="rId8" Type="http://schemas.openxmlformats.org/officeDocument/2006/relationships/image" Target="../media/image24.emf"/><Relationship Id="rId9" Type="http://schemas.openxmlformats.org/officeDocument/2006/relationships/image" Target="../media/image27.emf"/><Relationship Id="rId1" Type="http://schemas.openxmlformats.org/officeDocument/2006/relationships/vmlDrawing" Target="../drawings/vmlDrawing3.vml"/><Relationship Id="rId2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4" Type="http://schemas.openxmlformats.org/officeDocument/2006/relationships/image" Target="../media/image29.emf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34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oleObject" Target="../embeddings/oleObject6.bin"/><Relationship Id="rId7" Type="http://schemas.openxmlformats.org/officeDocument/2006/relationships/image" Target="../media/image37.png"/><Relationship Id="rId8" Type="http://schemas.openxmlformats.org/officeDocument/2006/relationships/image" Target="../media/image40.png"/><Relationship Id="rId9" Type="http://schemas.openxmlformats.org/officeDocument/2006/relationships/image" Target="../media/image3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LIGO Laboratory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9C79C-5276-1549-ABD0-2F70D3CD3B20}" type="slidenum">
              <a:rPr lang="en-US"/>
              <a:pPr/>
              <a:t>1</a:t>
            </a:fld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 txBox="1">
            <a:spLocks noChangeArrowheads="1"/>
          </p:cNvSpPr>
          <p:nvPr/>
        </p:nvSpPr>
        <p:spPr bwMode="auto">
          <a:xfrm>
            <a:off x="142875" y="348435"/>
            <a:ext cx="8728075" cy="462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Monotype Sorts" charset="0"/>
              <a:buChar char="l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Monotype Sorts" charset="0"/>
              <a:buChar char="l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r">
              <a:lnSpc>
                <a:spcPct val="120000"/>
              </a:lnSpc>
              <a:buNone/>
              <a:defRPr/>
            </a:pPr>
            <a:endParaRPr lang="en-US" b="1" dirty="0" smtClean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  <a:ea typeface="ＭＳ Ｐゴシック" charset="0"/>
            </a:endParaRPr>
          </a:p>
          <a:p>
            <a:pPr algn="r">
              <a:lnSpc>
                <a:spcPct val="120000"/>
              </a:lnSpc>
              <a:buNone/>
              <a:defRPr/>
            </a:pPr>
            <a:endParaRPr lang="en-US" b="1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  <a:ea typeface="ＭＳ Ｐゴシック" charset="0"/>
            </a:endParaRPr>
          </a:p>
          <a:p>
            <a:pPr algn="r">
              <a:lnSpc>
                <a:spcPct val="120000"/>
              </a:lnSpc>
              <a:buNone/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  <a:ea typeface="ＭＳ Ｐゴシック" charset="0"/>
              </a:rPr>
              <a:t>Impact </a:t>
            </a:r>
            <a:r>
              <a:rPr lang="en-US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  <a:ea typeface="ＭＳ Ｐゴシック" charset="0"/>
              </a:rPr>
              <a:t>of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  <a:ea typeface="ＭＳ Ｐゴシック" charset="0"/>
              </a:rPr>
              <a:t>First Detections </a:t>
            </a:r>
            <a:r>
              <a:rPr lang="en-US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  <a:ea typeface="ＭＳ Ｐゴシック" charset="0"/>
              </a:rPr>
              <a:t>on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  <a:ea typeface="ＭＳ Ｐゴシック" charset="0"/>
              </a:rPr>
              <a:t>Interferometer Design</a:t>
            </a:r>
            <a:endParaRPr lang="en-US" sz="20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  <a:ea typeface="ＭＳ Ｐゴシック" charset="0"/>
            </a:endParaRPr>
          </a:p>
          <a:p>
            <a:pPr algn="r">
              <a:lnSpc>
                <a:spcPct val="90000"/>
              </a:lnSpc>
              <a:buFont typeface="Monotype Sorts" charset="0"/>
              <a:buNone/>
              <a:defRPr/>
            </a:pPr>
            <a:endParaRPr lang="en-US" sz="2000" b="1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  <a:ea typeface="ＭＳ Ｐゴシック" charset="0"/>
            </a:endParaRPr>
          </a:p>
          <a:p>
            <a:pPr algn="r">
              <a:lnSpc>
                <a:spcPct val="90000"/>
              </a:lnSpc>
              <a:buFont typeface="Monotype Sorts" charset="0"/>
              <a:buNone/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  <a:ea typeface="ＭＳ Ｐゴシック" charset="0"/>
              </a:rPr>
              <a:t>David Reitze</a:t>
            </a:r>
          </a:p>
          <a:p>
            <a:pPr algn="r">
              <a:lnSpc>
                <a:spcPct val="90000"/>
              </a:lnSpc>
              <a:buFont typeface="Monotype Sorts" charset="0"/>
              <a:buNone/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  <a:ea typeface="ＭＳ Ｐゴシック" charset="0"/>
              </a:rPr>
              <a:t>LIGO Laboratory </a:t>
            </a:r>
          </a:p>
          <a:p>
            <a:pPr algn="r">
              <a:lnSpc>
                <a:spcPct val="90000"/>
              </a:lnSpc>
              <a:buFont typeface="Monotype Sorts" charset="0"/>
              <a:buNone/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  <a:ea typeface="ＭＳ Ｐゴシック" charset="0"/>
              </a:rPr>
              <a:t>California Institute of Technology</a:t>
            </a:r>
          </a:p>
          <a:p>
            <a:pPr algn="r">
              <a:lnSpc>
                <a:spcPct val="90000"/>
              </a:lnSpc>
              <a:buFont typeface="Monotype Sorts" charset="0"/>
              <a:buNone/>
              <a:defRPr/>
            </a:pPr>
            <a:endParaRPr lang="en-US" sz="2000" b="1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  <a:ea typeface="ＭＳ Ｐゴシック" charset="0"/>
            </a:endParaRPr>
          </a:p>
          <a:p>
            <a:pPr algn="r">
              <a:lnSpc>
                <a:spcPct val="90000"/>
              </a:lnSpc>
              <a:buFont typeface="Monotype Sorts" charset="0"/>
              <a:buNone/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  <a:ea typeface="ＭＳ Ｐゴシック" charset="0"/>
              </a:rPr>
              <a:t>For the LIGO Scientific Collaboration</a:t>
            </a:r>
          </a:p>
          <a:p>
            <a:pPr algn="ctr">
              <a:lnSpc>
                <a:spcPct val="90000"/>
              </a:lnSpc>
              <a:buFont typeface="Monotype Sorts" charset="0"/>
              <a:buNone/>
              <a:defRPr/>
            </a:pPr>
            <a:endParaRPr lang="en-US" sz="2000" b="1" dirty="0" smtClean="0">
              <a:solidFill>
                <a:schemeClr val="bg1"/>
              </a:solidFill>
              <a:latin typeface="Helvetica" charset="0"/>
              <a:ea typeface="ＭＳ Ｐゴシック" charset="0"/>
            </a:endParaRPr>
          </a:p>
          <a:p>
            <a:pPr algn="ctr">
              <a:lnSpc>
                <a:spcPct val="90000"/>
              </a:lnSpc>
              <a:buFont typeface="Monotype Sorts" charset="0"/>
              <a:buNone/>
              <a:defRPr/>
            </a:pPr>
            <a:endParaRPr lang="en-US" sz="2000" b="1" dirty="0">
              <a:solidFill>
                <a:schemeClr val="tx2"/>
              </a:solidFill>
              <a:latin typeface="Helvetica" charset="0"/>
              <a:ea typeface="ＭＳ Ｐゴシック" charset="0"/>
            </a:endParaRPr>
          </a:p>
        </p:txBody>
      </p:sp>
      <p:sp>
        <p:nvSpPr>
          <p:cNvPr id="9" name="Rectangle 1046"/>
          <p:cNvSpPr>
            <a:spLocks noChangeArrowheads="1"/>
          </p:cNvSpPr>
          <p:nvPr/>
        </p:nvSpPr>
        <p:spPr bwMode="auto">
          <a:xfrm>
            <a:off x="328613" y="6474232"/>
            <a:ext cx="153622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cs typeface="Arial"/>
              </a:rPr>
              <a:t>LIGO-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cs typeface="Arial"/>
              </a:rPr>
              <a:t>G1601517-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cs typeface="Arial"/>
              </a:rPr>
              <a:t>v2 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0" name="Text Box 1051"/>
          <p:cNvSpPr txBox="1">
            <a:spLocks noChangeArrowheads="1"/>
          </p:cNvSpPr>
          <p:nvPr/>
        </p:nvSpPr>
        <p:spPr bwMode="auto">
          <a:xfrm>
            <a:off x="3032449" y="6290281"/>
            <a:ext cx="31470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cs typeface="Arial"/>
              </a:rPr>
              <a:t>LIGO Hanford Observatory</a:t>
            </a: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2630144" y="0"/>
            <a:ext cx="41626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 smtClean="0"/>
              <a:t>GR21, Columbia University, NYC, July 12, 2016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9775" y="5884101"/>
            <a:ext cx="968067" cy="973899"/>
          </a:xfrm>
          <a:prstGeom prst="rect">
            <a:avLst/>
          </a:prstGeom>
        </p:spPr>
      </p:pic>
      <p:pic>
        <p:nvPicPr>
          <p:cNvPr id="18" name="Picture 17" descr="F0900035-v1 (high resolution)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6350" cy="92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</a:t>
            </a:r>
            <a:r>
              <a:rPr lang="en-US" dirty="0" smtClean="0"/>
              <a:t>bservation of Parametric Instabilities in Advanced LIGO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703B35A-92CA-9244-943F-6D1BF23D8702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538470" y="3906051"/>
            <a:ext cx="2136556" cy="6873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PI_DecayTim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2571" y="1386951"/>
            <a:ext cx="4331429" cy="3414857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6457325"/>
              </p:ext>
            </p:extLst>
          </p:nvPr>
        </p:nvGraphicFramePr>
        <p:xfrm>
          <a:off x="392545" y="3918751"/>
          <a:ext cx="1563968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Equation" r:id="rId4" imgW="1002960" imgH="431640" progId="Equation.3">
                  <p:embed/>
                </p:oleObj>
              </mc:Choice>
              <mc:Fallback>
                <p:oleObj name="Equation" r:id="rId4" imgW="10029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545" y="3918751"/>
                        <a:ext cx="1563968" cy="6731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>
                        <a:solidFill>
                          <a:schemeClr val="tx1"/>
                        </a:solidFill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936720"/>
              </p:ext>
            </p:extLst>
          </p:nvPr>
        </p:nvGraphicFramePr>
        <p:xfrm>
          <a:off x="2614098" y="3941721"/>
          <a:ext cx="7112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Equation" r:id="rId6" imgW="457200" imgH="228600" progId="Equation.3">
                  <p:embed/>
                </p:oleObj>
              </mc:Choice>
              <mc:Fallback>
                <p:oleObj name="Equation" r:id="rId6" imgW="4572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4098" y="3941721"/>
                        <a:ext cx="711200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1740047"/>
              </p:ext>
            </p:extLst>
          </p:nvPr>
        </p:nvGraphicFramePr>
        <p:xfrm>
          <a:off x="3368781" y="3923351"/>
          <a:ext cx="1284288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Equation" r:id="rId8" imgW="825480" imgH="241200" progId="Equation.3">
                  <p:embed/>
                </p:oleObj>
              </mc:Choice>
              <mc:Fallback>
                <p:oleObj name="Equation" r:id="rId8" imgW="8254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8781" y="3923351"/>
                        <a:ext cx="1284288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Arrow Connector 9"/>
          <p:cNvCxnSpPr/>
          <p:nvPr/>
        </p:nvCxnSpPr>
        <p:spPr>
          <a:xfrm>
            <a:off x="1999721" y="4233011"/>
            <a:ext cx="513443" cy="912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604930" y="4249538"/>
            <a:ext cx="1362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Calibri" panose="020F0502020204030204" pitchFamily="34" charset="0"/>
              </a:rPr>
              <a:t>(P</a:t>
            </a:r>
            <a:r>
              <a:rPr lang="en-US" sz="1600" baseline="-25000" dirty="0" smtClean="0">
                <a:latin typeface="Calibri" panose="020F0502020204030204" pitchFamily="34" charset="0"/>
              </a:rPr>
              <a:t>arm</a:t>
            </a:r>
            <a:r>
              <a:rPr lang="en-US" sz="1600" dirty="0" smtClean="0">
                <a:latin typeface="Calibri" panose="020F0502020204030204" pitchFamily="34" charset="0"/>
              </a:rPr>
              <a:t> = 50 kW)</a:t>
            </a:r>
            <a:endParaRPr lang="en-US" sz="1600" dirty="0">
              <a:latin typeface="Calibri" panose="020F050202020403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-15388" y="1382858"/>
            <a:ext cx="4601974" cy="2570654"/>
            <a:chOff x="242425" y="2042571"/>
            <a:chExt cx="4601974" cy="2570654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0269" y="2042571"/>
              <a:ext cx="4099192" cy="2365542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 rot="16200000">
              <a:off x="3781989" y="3092544"/>
              <a:ext cx="178626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00"/>
                  </a:solidFill>
                </a:rPr>
                <a:t>ASD [counts/√Hz]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16200000">
              <a:off x="-365364" y="3056104"/>
              <a:ext cx="155413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00"/>
                  </a:solidFill>
                </a:rPr>
                <a:t>Frequency [Hz]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873185" y="4274671"/>
              <a:ext cx="11668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00"/>
                  </a:solidFill>
                </a:rPr>
                <a:t>Time [min]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21977" y="2225495"/>
              <a:ext cx="255550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FFFF00"/>
                  </a:solidFill>
                </a:rPr>
                <a:t>Anti-symmetric Port Output:</a:t>
              </a:r>
              <a:endParaRPr lang="en-US" sz="16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351541" y="1083071"/>
            <a:ext cx="29924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‘Ring Up’  Amplitude </a:t>
            </a:r>
            <a:r>
              <a:rPr lang="en-US" sz="1600" dirty="0" err="1" smtClean="0">
                <a:solidFill>
                  <a:srgbClr val="000000"/>
                </a:solidFill>
              </a:rPr>
              <a:t>vs</a:t>
            </a:r>
            <a:r>
              <a:rPr lang="en-US" sz="1600" dirty="0" smtClean="0">
                <a:solidFill>
                  <a:srgbClr val="000000"/>
                </a:solidFill>
              </a:rPr>
              <a:t> Time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4013" y="4902598"/>
            <a:ext cx="8340745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Helvetica"/>
                <a:cs typeface="Helvetica"/>
              </a:rPr>
              <a:t>How to Suppress Parametric Instabilities? </a:t>
            </a:r>
          </a:p>
          <a:p>
            <a:pPr marL="285750" indent="-285750">
              <a:buFont typeface="Arial"/>
              <a:buChar char="•"/>
            </a:pPr>
            <a:r>
              <a:rPr lang="en-US" sz="1800" b="1" dirty="0" smtClean="0">
                <a:solidFill>
                  <a:srgbClr val="000000"/>
                </a:solidFill>
                <a:latin typeface="Helvetica"/>
                <a:cs typeface="Helvetica"/>
              </a:rPr>
              <a:t>Thermally tuning the test mass radii of curvatures using ring heaters!</a:t>
            </a:r>
          </a:p>
          <a:p>
            <a:pPr marL="285750" indent="-285750">
              <a:buFont typeface="Arial"/>
              <a:buChar char="•"/>
            </a:pPr>
            <a:r>
              <a:rPr lang="en-US" sz="1800" b="1" dirty="0" smtClean="0">
                <a:solidFill>
                  <a:srgbClr val="000000"/>
                </a:solidFill>
                <a:latin typeface="Helvetica"/>
                <a:cs typeface="Helvetica"/>
              </a:rPr>
              <a:t>Active damping via electrostatic feedback through the reaction masses!</a:t>
            </a:r>
          </a:p>
          <a:p>
            <a:pPr marL="285750" indent="-285750">
              <a:buFont typeface="Arial"/>
              <a:buChar char="•"/>
            </a:pPr>
            <a:r>
              <a:rPr lang="en-US" sz="1800" b="0" dirty="0" smtClean="0">
                <a:solidFill>
                  <a:srgbClr val="000000"/>
                </a:solidFill>
                <a:latin typeface="Helvetica"/>
                <a:cs typeface="Helvetica"/>
              </a:rPr>
              <a:t>Passive damping via viscous acoustic mass damping (under development)??</a:t>
            </a:r>
          </a:p>
          <a:p>
            <a:pPr marL="285750" indent="-285750">
              <a:buFont typeface="Arial"/>
              <a:buChar char="•"/>
            </a:pPr>
            <a:endParaRPr lang="en-US" sz="1800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050886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Sensitivity and Coincidence Goals for O2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33727"/>
            <a:ext cx="8966200" cy="5299246"/>
          </a:xfrm>
        </p:spPr>
        <p:txBody>
          <a:bodyPr/>
          <a:lstStyle/>
          <a:p>
            <a:r>
              <a:rPr lang="en-US" sz="1600" dirty="0">
                <a:solidFill>
                  <a:schemeClr val="tx2"/>
                </a:solidFill>
              </a:rPr>
              <a:t>Advanced LIGO’s second </a:t>
            </a:r>
            <a:r>
              <a:rPr lang="en-US" sz="1600" dirty="0" smtClean="0">
                <a:solidFill>
                  <a:schemeClr val="tx2"/>
                </a:solidFill>
              </a:rPr>
              <a:t>‘O2’ run </a:t>
            </a:r>
            <a:r>
              <a:rPr lang="en-US" sz="1600" dirty="0">
                <a:solidFill>
                  <a:schemeClr val="tx2"/>
                </a:solidFill>
              </a:rPr>
              <a:t>will begin in the Fall </a:t>
            </a:r>
            <a:r>
              <a:rPr lang="en-US" sz="1600" dirty="0" smtClean="0">
                <a:solidFill>
                  <a:schemeClr val="tx2"/>
                </a:solidFill>
              </a:rPr>
              <a:t>2016 </a:t>
            </a:r>
          </a:p>
          <a:p>
            <a:pPr lvl="1"/>
            <a:r>
              <a:rPr lang="en-US" sz="1200" dirty="0" smtClean="0">
                <a:solidFill>
                  <a:schemeClr val="tx2"/>
                </a:solidFill>
              </a:rPr>
              <a:t>Currently planning an early September start, but may slip into October to accommodate needed commissioning</a:t>
            </a:r>
            <a:endParaRPr lang="en-US" sz="1050" dirty="0" smtClean="0">
              <a:solidFill>
                <a:schemeClr val="tx2"/>
              </a:solidFill>
            </a:endParaRPr>
          </a:p>
          <a:p>
            <a:r>
              <a:rPr lang="en-US" sz="1600" dirty="0" smtClean="0">
                <a:solidFill>
                  <a:schemeClr val="tx2"/>
                </a:solidFill>
              </a:rPr>
              <a:t>Total planned run duration is 6 months</a:t>
            </a:r>
            <a:endParaRPr lang="en-US" sz="1600" dirty="0">
              <a:solidFill>
                <a:schemeClr val="tx2"/>
              </a:solidFill>
            </a:endParaRPr>
          </a:p>
          <a:p>
            <a:pPr lvl="1"/>
            <a:r>
              <a:rPr lang="en-US" sz="1200" dirty="0">
                <a:solidFill>
                  <a:schemeClr val="tx2"/>
                </a:solidFill>
              </a:rPr>
              <a:t>Planned as a split run: 3 month + 3 month with 1-2 </a:t>
            </a:r>
            <a:r>
              <a:rPr lang="en-US" sz="1200" dirty="0" smtClean="0">
                <a:solidFill>
                  <a:schemeClr val="tx2"/>
                </a:solidFill>
              </a:rPr>
              <a:t>month </a:t>
            </a:r>
            <a:r>
              <a:rPr lang="en-US" sz="1200" dirty="0">
                <a:solidFill>
                  <a:schemeClr val="tx2"/>
                </a:solidFill>
              </a:rPr>
              <a:t>commissioning </a:t>
            </a:r>
            <a:r>
              <a:rPr lang="en-US" sz="1200" dirty="0" smtClean="0">
                <a:solidFill>
                  <a:schemeClr val="tx2"/>
                </a:solidFill>
              </a:rPr>
              <a:t>break in early 2017</a:t>
            </a:r>
          </a:p>
          <a:p>
            <a:r>
              <a:rPr lang="en-US" sz="1600" dirty="0" smtClean="0">
                <a:solidFill>
                  <a:schemeClr val="tx2"/>
                </a:solidFill>
              </a:rPr>
              <a:t>We expect </a:t>
            </a:r>
            <a:r>
              <a:rPr lang="en-US" sz="1600" dirty="0">
                <a:solidFill>
                  <a:schemeClr val="tx2"/>
                </a:solidFill>
              </a:rPr>
              <a:t>a 15% – 25% sensitivity improvement over LIGO’s first observing </a:t>
            </a:r>
            <a:r>
              <a:rPr lang="en-US" sz="1600" dirty="0" smtClean="0">
                <a:solidFill>
                  <a:schemeClr val="tx2"/>
                </a:solidFill>
              </a:rPr>
              <a:t>run</a:t>
            </a:r>
            <a:endParaRPr lang="en-US" sz="1200" dirty="0">
              <a:solidFill>
                <a:schemeClr val="tx2"/>
              </a:solidFill>
            </a:endParaRPr>
          </a:p>
          <a:p>
            <a:pPr lvl="1"/>
            <a:r>
              <a:rPr lang="en-US" sz="1200" dirty="0" smtClean="0">
                <a:solidFill>
                  <a:schemeClr val="tx2"/>
                </a:solidFill>
              </a:rPr>
              <a:t>Comes primarily from </a:t>
            </a:r>
            <a:r>
              <a:rPr lang="en-US" sz="1200" dirty="0">
                <a:solidFill>
                  <a:schemeClr val="tx2"/>
                </a:solidFill>
              </a:rPr>
              <a:t>increasing laser power from 20 to </a:t>
            </a:r>
            <a:r>
              <a:rPr lang="en-US" sz="1200" dirty="0" smtClean="0">
                <a:solidFill>
                  <a:schemeClr val="tx2"/>
                </a:solidFill>
              </a:rPr>
              <a:t>50W </a:t>
            </a:r>
            <a:r>
              <a:rPr lang="en-US" sz="1200" dirty="0" smtClean="0">
                <a:solidFill>
                  <a:schemeClr val="tx2"/>
                </a:solidFill>
                <a:sym typeface="Wingdings"/>
              </a:rPr>
              <a:t> &gt; 90 </a:t>
            </a:r>
            <a:r>
              <a:rPr lang="en-US" sz="1200" dirty="0" err="1" smtClean="0">
                <a:solidFill>
                  <a:schemeClr val="tx2"/>
                </a:solidFill>
                <a:sym typeface="Wingdings"/>
              </a:rPr>
              <a:t>MPc</a:t>
            </a:r>
            <a:r>
              <a:rPr lang="en-US" sz="1200" dirty="0" smtClean="0">
                <a:solidFill>
                  <a:schemeClr val="tx2"/>
                </a:solidFill>
                <a:sym typeface="Wingdings"/>
              </a:rPr>
              <a:t> binary neutron star inspiral range</a:t>
            </a:r>
            <a:endParaRPr lang="en-US" sz="1200" dirty="0">
              <a:solidFill>
                <a:schemeClr val="tx2"/>
              </a:solidFill>
            </a:endParaRPr>
          </a:p>
          <a:p>
            <a:pPr lvl="1"/>
            <a:r>
              <a:rPr lang="en-US" sz="1200" dirty="0">
                <a:solidFill>
                  <a:schemeClr val="tx2"/>
                </a:solidFill>
              </a:rPr>
              <a:t>Low frequency (30-100 Hz) noises not well understood; no expected gains in that </a:t>
            </a:r>
            <a:r>
              <a:rPr lang="en-US" sz="1200" dirty="0" smtClean="0">
                <a:solidFill>
                  <a:schemeClr val="tx2"/>
                </a:solidFill>
              </a:rPr>
              <a:t>region for O2</a:t>
            </a:r>
          </a:p>
          <a:p>
            <a:pPr lvl="1"/>
            <a:r>
              <a:rPr lang="en-US" sz="1200" b="1" dirty="0" smtClean="0">
                <a:solidFill>
                  <a:schemeClr val="tx2"/>
                </a:solidFill>
              </a:rPr>
              <a:t>Still, an </a:t>
            </a:r>
            <a:r>
              <a:rPr lang="en-US" sz="1200" b="1" dirty="0">
                <a:solidFill>
                  <a:schemeClr val="tx2"/>
                </a:solidFill>
              </a:rPr>
              <a:t>increase in BBH event rate of 1.5 – 2X</a:t>
            </a:r>
          </a:p>
          <a:p>
            <a:r>
              <a:rPr lang="en-US" sz="1600" dirty="0" smtClean="0">
                <a:solidFill>
                  <a:schemeClr val="tx2"/>
                </a:solidFill>
              </a:rPr>
              <a:t>Aim for &gt; 50% L1+H1 coincidence duty cycle (by comparison, we achieved 43% in O1) </a:t>
            </a:r>
            <a:endParaRPr lang="en-US" sz="1600" dirty="0">
              <a:solidFill>
                <a:schemeClr val="tx2"/>
              </a:solidFill>
            </a:endParaRPr>
          </a:p>
          <a:p>
            <a:pPr>
              <a:defRPr/>
            </a:pPr>
            <a:endParaRPr lang="en-US" sz="1400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en-US" sz="1800" b="1" i="1" u="sng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F14EB4-1296-344E-98B2-51EF38DA7D3F}" type="slidenum">
              <a:rPr lang="en-US" smtClean="0"/>
              <a:pPr/>
              <a:t>11</a:t>
            </a:fld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0" y="3437197"/>
            <a:ext cx="4170121" cy="3420803"/>
            <a:chOff x="0" y="3247193"/>
            <a:chExt cx="4170121" cy="342080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247193"/>
              <a:ext cx="4170121" cy="3420803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36600" y="3263900"/>
              <a:ext cx="3355205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000000"/>
                  </a:solidFill>
                  <a:latin typeface="Arial"/>
                  <a:cs typeface="Arial"/>
                </a:rPr>
                <a:t>2013 </a:t>
              </a:r>
              <a:r>
                <a:rPr lang="en-US" sz="1600" dirty="0" err="1" smtClean="0">
                  <a:solidFill>
                    <a:srgbClr val="000000"/>
                  </a:solidFill>
                  <a:latin typeface="Arial"/>
                  <a:cs typeface="Arial"/>
                </a:rPr>
                <a:t>aLIGO</a:t>
              </a:r>
              <a:r>
                <a:rPr lang="en-US" sz="1600" dirty="0" smtClean="0">
                  <a:solidFill>
                    <a:srgbClr val="000000"/>
                  </a:solidFill>
                  <a:latin typeface="Arial"/>
                  <a:cs typeface="Arial"/>
                </a:rPr>
                <a:t> Sensitivity Projections </a:t>
              </a:r>
              <a:endParaRPr lang="en-US" sz="160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720582" y="3379813"/>
            <a:ext cx="3733922" cy="3478187"/>
            <a:chOff x="4720582" y="3204614"/>
            <a:chExt cx="3733922" cy="3478187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20582" y="3486590"/>
              <a:ext cx="3733922" cy="319621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246993" y="3204614"/>
              <a:ext cx="2905676" cy="307777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  <a:latin typeface="Arial"/>
                  <a:cs typeface="Arial"/>
                </a:rPr>
                <a:t>2016 O1 Sensitivity, O2 Projection </a:t>
              </a:r>
              <a:endParaRPr lang="en-US" sz="140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9782922">
              <a:off x="7140360" y="5055944"/>
              <a:ext cx="977100" cy="21544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rgbClr val="7095FD"/>
                  </a:solidFill>
                </a:rPr>
                <a:t>O1; 75 </a:t>
              </a:r>
              <a:r>
                <a:rPr lang="en-US" sz="800" dirty="0" err="1" smtClean="0">
                  <a:solidFill>
                    <a:srgbClr val="7095FD"/>
                  </a:solidFill>
                </a:rPr>
                <a:t>Mpc</a:t>
              </a:r>
              <a:r>
                <a:rPr lang="en-US" sz="800" dirty="0" smtClean="0">
                  <a:solidFill>
                    <a:srgbClr val="7095FD"/>
                  </a:solidFill>
                </a:rPr>
                <a:t> BNS</a:t>
              </a:r>
              <a:endParaRPr lang="en-US" sz="800" dirty="0">
                <a:solidFill>
                  <a:srgbClr val="7095FD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19821989">
              <a:off x="7459979" y="5396728"/>
              <a:ext cx="977100" cy="21544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rgbClr val="FF0000"/>
                  </a:solidFill>
                </a:rPr>
                <a:t>O2; 90 </a:t>
              </a:r>
              <a:r>
                <a:rPr lang="en-US" sz="800" dirty="0" err="1" smtClean="0">
                  <a:solidFill>
                    <a:srgbClr val="FF0000"/>
                  </a:solidFill>
                </a:rPr>
                <a:t>Mpc</a:t>
              </a:r>
              <a:r>
                <a:rPr lang="en-US" sz="800" dirty="0" smtClean="0">
                  <a:solidFill>
                    <a:srgbClr val="FF0000"/>
                  </a:solidFill>
                </a:rPr>
                <a:t> BNS</a:t>
              </a:r>
              <a:endParaRPr lang="en-US" sz="800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045777" y="5989395"/>
              <a:ext cx="1604175" cy="21544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sz="800" dirty="0" err="1" smtClean="0">
                  <a:solidFill>
                    <a:schemeClr val="accent1">
                      <a:lumMod val="50000"/>
                    </a:schemeClr>
                  </a:solidFill>
                </a:rPr>
                <a:t>aLIGO</a:t>
              </a:r>
              <a:r>
                <a:rPr lang="en-US" sz="800" dirty="0" smtClean="0">
                  <a:solidFill>
                    <a:schemeClr val="accent1">
                      <a:lumMod val="50000"/>
                    </a:schemeClr>
                  </a:solidFill>
                </a:rPr>
                <a:t> Design; 188  </a:t>
              </a:r>
              <a:r>
                <a:rPr lang="en-US" sz="800" dirty="0" err="1" smtClean="0">
                  <a:solidFill>
                    <a:schemeClr val="accent1">
                      <a:lumMod val="50000"/>
                    </a:schemeClr>
                  </a:solidFill>
                </a:rPr>
                <a:t>Mpc</a:t>
              </a:r>
              <a:r>
                <a:rPr lang="en-US" sz="800" dirty="0" smtClean="0">
                  <a:solidFill>
                    <a:schemeClr val="accent1">
                      <a:lumMod val="50000"/>
                    </a:schemeClr>
                  </a:solidFill>
                </a:rPr>
                <a:t> BNS</a:t>
              </a:r>
              <a:endParaRPr lang="en-US" sz="8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16" name="Rectangle 15"/>
          <p:cNvSpPr/>
          <p:nvPr/>
        </p:nvSpPr>
        <p:spPr bwMode="auto">
          <a:xfrm>
            <a:off x="1942420" y="3997194"/>
            <a:ext cx="2017127" cy="174263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96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Sensitivity and Coincidence Goals for O2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33727"/>
            <a:ext cx="8966200" cy="5299246"/>
          </a:xfrm>
        </p:spPr>
        <p:txBody>
          <a:bodyPr/>
          <a:lstStyle/>
          <a:p>
            <a:r>
              <a:rPr lang="en-US" sz="1600" dirty="0">
                <a:solidFill>
                  <a:schemeClr val="tx2"/>
                </a:solidFill>
              </a:rPr>
              <a:t>Advanced LIGO’s second </a:t>
            </a:r>
            <a:r>
              <a:rPr lang="en-US" sz="1600" dirty="0" smtClean="0">
                <a:solidFill>
                  <a:schemeClr val="tx2"/>
                </a:solidFill>
              </a:rPr>
              <a:t>‘O2’ run </a:t>
            </a:r>
            <a:r>
              <a:rPr lang="en-US" sz="1600" dirty="0">
                <a:solidFill>
                  <a:schemeClr val="tx2"/>
                </a:solidFill>
              </a:rPr>
              <a:t>will begin in the Fall </a:t>
            </a:r>
            <a:r>
              <a:rPr lang="en-US" sz="1600" dirty="0" smtClean="0">
                <a:solidFill>
                  <a:schemeClr val="tx2"/>
                </a:solidFill>
              </a:rPr>
              <a:t>2016 </a:t>
            </a:r>
          </a:p>
          <a:p>
            <a:pPr lvl="1"/>
            <a:r>
              <a:rPr lang="en-US" sz="1200" dirty="0" smtClean="0">
                <a:solidFill>
                  <a:schemeClr val="tx2"/>
                </a:solidFill>
              </a:rPr>
              <a:t>Currently planning an early September start, but may slip into October to accommodate needed commissioning</a:t>
            </a:r>
            <a:endParaRPr lang="en-US" sz="1050" dirty="0" smtClean="0">
              <a:solidFill>
                <a:schemeClr val="tx2"/>
              </a:solidFill>
            </a:endParaRPr>
          </a:p>
          <a:p>
            <a:r>
              <a:rPr lang="en-US" sz="1600" dirty="0" smtClean="0">
                <a:solidFill>
                  <a:schemeClr val="tx2"/>
                </a:solidFill>
              </a:rPr>
              <a:t>Total planned run duration is 6 months</a:t>
            </a:r>
            <a:endParaRPr lang="en-US" sz="1600" dirty="0">
              <a:solidFill>
                <a:schemeClr val="tx2"/>
              </a:solidFill>
            </a:endParaRPr>
          </a:p>
          <a:p>
            <a:pPr lvl="1"/>
            <a:r>
              <a:rPr lang="en-US" sz="1200" dirty="0">
                <a:solidFill>
                  <a:schemeClr val="tx2"/>
                </a:solidFill>
              </a:rPr>
              <a:t>Planned as a split run: 3 month + 3 month with 1-2 </a:t>
            </a:r>
            <a:r>
              <a:rPr lang="en-US" sz="1200" dirty="0" smtClean="0">
                <a:solidFill>
                  <a:schemeClr val="tx2"/>
                </a:solidFill>
              </a:rPr>
              <a:t>month </a:t>
            </a:r>
            <a:r>
              <a:rPr lang="en-US" sz="1200" dirty="0">
                <a:solidFill>
                  <a:schemeClr val="tx2"/>
                </a:solidFill>
              </a:rPr>
              <a:t>commissioning </a:t>
            </a:r>
            <a:r>
              <a:rPr lang="en-US" sz="1200" dirty="0" smtClean="0">
                <a:solidFill>
                  <a:schemeClr val="tx2"/>
                </a:solidFill>
              </a:rPr>
              <a:t>break in early 2017</a:t>
            </a:r>
          </a:p>
          <a:p>
            <a:r>
              <a:rPr lang="en-US" sz="1600" dirty="0" smtClean="0">
                <a:solidFill>
                  <a:schemeClr val="tx2"/>
                </a:solidFill>
              </a:rPr>
              <a:t>We expect </a:t>
            </a:r>
            <a:r>
              <a:rPr lang="en-US" sz="1600" dirty="0">
                <a:solidFill>
                  <a:schemeClr val="tx2"/>
                </a:solidFill>
              </a:rPr>
              <a:t>a 15% – 25% sensitivity improvement over LIGO’s first observing </a:t>
            </a:r>
            <a:r>
              <a:rPr lang="en-US" sz="1600" dirty="0" smtClean="0">
                <a:solidFill>
                  <a:schemeClr val="tx2"/>
                </a:solidFill>
              </a:rPr>
              <a:t>run</a:t>
            </a:r>
            <a:endParaRPr lang="en-US" sz="1200" dirty="0">
              <a:solidFill>
                <a:schemeClr val="tx2"/>
              </a:solidFill>
            </a:endParaRPr>
          </a:p>
          <a:p>
            <a:pPr lvl="1"/>
            <a:r>
              <a:rPr lang="en-US" sz="1200" dirty="0" smtClean="0">
                <a:solidFill>
                  <a:schemeClr val="tx2"/>
                </a:solidFill>
              </a:rPr>
              <a:t>Comes primarily from </a:t>
            </a:r>
            <a:r>
              <a:rPr lang="en-US" sz="1200" dirty="0">
                <a:solidFill>
                  <a:schemeClr val="tx2"/>
                </a:solidFill>
              </a:rPr>
              <a:t>increasing laser power from 20 to </a:t>
            </a:r>
            <a:r>
              <a:rPr lang="en-US" sz="1200" dirty="0" smtClean="0">
                <a:solidFill>
                  <a:schemeClr val="tx2"/>
                </a:solidFill>
              </a:rPr>
              <a:t>50W </a:t>
            </a:r>
            <a:r>
              <a:rPr lang="en-US" sz="1200" dirty="0" smtClean="0">
                <a:solidFill>
                  <a:schemeClr val="tx2"/>
                </a:solidFill>
                <a:sym typeface="Wingdings"/>
              </a:rPr>
              <a:t> &gt; 90 </a:t>
            </a:r>
            <a:r>
              <a:rPr lang="en-US" sz="1200" dirty="0" err="1" smtClean="0">
                <a:solidFill>
                  <a:schemeClr val="tx2"/>
                </a:solidFill>
                <a:sym typeface="Wingdings"/>
              </a:rPr>
              <a:t>MPc</a:t>
            </a:r>
            <a:r>
              <a:rPr lang="en-US" sz="1200" dirty="0" smtClean="0">
                <a:solidFill>
                  <a:schemeClr val="tx2"/>
                </a:solidFill>
                <a:sym typeface="Wingdings"/>
              </a:rPr>
              <a:t> binary neutron star inspiral range</a:t>
            </a:r>
            <a:endParaRPr lang="en-US" sz="1200" dirty="0">
              <a:solidFill>
                <a:schemeClr val="tx2"/>
              </a:solidFill>
            </a:endParaRPr>
          </a:p>
          <a:p>
            <a:pPr lvl="1"/>
            <a:r>
              <a:rPr lang="en-US" sz="1200" dirty="0">
                <a:solidFill>
                  <a:schemeClr val="tx2"/>
                </a:solidFill>
              </a:rPr>
              <a:t>Low frequency (30-100 Hz) noises not well understood; no expected gains in that </a:t>
            </a:r>
            <a:r>
              <a:rPr lang="en-US" sz="1200" dirty="0" smtClean="0">
                <a:solidFill>
                  <a:schemeClr val="tx2"/>
                </a:solidFill>
              </a:rPr>
              <a:t>region for O2</a:t>
            </a:r>
          </a:p>
          <a:p>
            <a:pPr lvl="1"/>
            <a:r>
              <a:rPr lang="en-US" sz="1200" b="1" dirty="0" smtClean="0">
                <a:solidFill>
                  <a:schemeClr val="tx2"/>
                </a:solidFill>
              </a:rPr>
              <a:t>Still, an </a:t>
            </a:r>
            <a:r>
              <a:rPr lang="en-US" sz="1200" b="1" dirty="0">
                <a:solidFill>
                  <a:schemeClr val="tx2"/>
                </a:solidFill>
              </a:rPr>
              <a:t>increase in BBH event rate of 1.5 – 2X</a:t>
            </a:r>
          </a:p>
          <a:p>
            <a:r>
              <a:rPr lang="en-US" sz="1600" dirty="0" smtClean="0">
                <a:solidFill>
                  <a:schemeClr val="tx2"/>
                </a:solidFill>
              </a:rPr>
              <a:t>Aim for &gt; 50% L1+H1 coincidence duty cycle (by comparison, we achieved 43% in O1) </a:t>
            </a:r>
            <a:endParaRPr lang="en-US" sz="1600" dirty="0">
              <a:solidFill>
                <a:schemeClr val="tx2"/>
              </a:solidFill>
            </a:endParaRPr>
          </a:p>
          <a:p>
            <a:pPr>
              <a:defRPr/>
            </a:pPr>
            <a:endParaRPr lang="en-US" sz="1400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en-US" sz="1800" b="1" i="1" u="sng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F14EB4-1296-344E-98B2-51EF38DA7D3F}" type="slidenum">
              <a:rPr lang="en-US" smtClean="0"/>
              <a:pPr/>
              <a:t>12</a:t>
            </a:fld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0" y="3437197"/>
            <a:ext cx="4170121" cy="3420803"/>
            <a:chOff x="0" y="3247193"/>
            <a:chExt cx="4170121" cy="342080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247193"/>
              <a:ext cx="4170121" cy="3420803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36600" y="3263900"/>
              <a:ext cx="3355205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000000"/>
                  </a:solidFill>
                  <a:latin typeface="Arial"/>
                  <a:cs typeface="Arial"/>
                </a:rPr>
                <a:t>2013 </a:t>
              </a:r>
              <a:r>
                <a:rPr lang="en-US" sz="1600" dirty="0" err="1" smtClean="0">
                  <a:solidFill>
                    <a:srgbClr val="000000"/>
                  </a:solidFill>
                  <a:latin typeface="Arial"/>
                  <a:cs typeface="Arial"/>
                </a:rPr>
                <a:t>aLIGO</a:t>
              </a:r>
              <a:r>
                <a:rPr lang="en-US" sz="1600" dirty="0" smtClean="0">
                  <a:solidFill>
                    <a:srgbClr val="000000"/>
                  </a:solidFill>
                  <a:latin typeface="Arial"/>
                  <a:cs typeface="Arial"/>
                </a:rPr>
                <a:t> Sensitivity Projections </a:t>
              </a:r>
              <a:endParaRPr lang="en-US" sz="160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720582" y="3379813"/>
            <a:ext cx="3733922" cy="3478187"/>
            <a:chOff x="4720582" y="3204614"/>
            <a:chExt cx="3733922" cy="3478187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20582" y="3486590"/>
              <a:ext cx="3733922" cy="319621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246993" y="3204614"/>
              <a:ext cx="2905676" cy="307777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  <a:latin typeface="Arial"/>
                  <a:cs typeface="Arial"/>
                </a:rPr>
                <a:t>2016 O1 Sensitivity, O2 Projection </a:t>
              </a:r>
              <a:endParaRPr lang="en-US" sz="140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9782922">
              <a:off x="7140360" y="5055944"/>
              <a:ext cx="977100" cy="21544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rgbClr val="7095FD"/>
                  </a:solidFill>
                </a:rPr>
                <a:t>O1; 75 </a:t>
              </a:r>
              <a:r>
                <a:rPr lang="en-US" sz="800" dirty="0" err="1" smtClean="0">
                  <a:solidFill>
                    <a:srgbClr val="7095FD"/>
                  </a:solidFill>
                </a:rPr>
                <a:t>Mpc</a:t>
              </a:r>
              <a:r>
                <a:rPr lang="en-US" sz="800" dirty="0" smtClean="0">
                  <a:solidFill>
                    <a:srgbClr val="7095FD"/>
                  </a:solidFill>
                </a:rPr>
                <a:t> BNS</a:t>
              </a:r>
              <a:endParaRPr lang="en-US" sz="800" dirty="0">
                <a:solidFill>
                  <a:srgbClr val="7095FD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19821989">
              <a:off x="7459979" y="5396728"/>
              <a:ext cx="977100" cy="21544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rgbClr val="FF0000"/>
                  </a:solidFill>
                </a:rPr>
                <a:t>O2; 90 </a:t>
              </a:r>
              <a:r>
                <a:rPr lang="en-US" sz="800" dirty="0" err="1" smtClean="0">
                  <a:solidFill>
                    <a:srgbClr val="FF0000"/>
                  </a:solidFill>
                </a:rPr>
                <a:t>Mpc</a:t>
              </a:r>
              <a:r>
                <a:rPr lang="en-US" sz="800" dirty="0" smtClean="0">
                  <a:solidFill>
                    <a:srgbClr val="FF0000"/>
                  </a:solidFill>
                </a:rPr>
                <a:t> BNS</a:t>
              </a:r>
              <a:endParaRPr lang="en-US" sz="800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045777" y="5989395"/>
              <a:ext cx="1604175" cy="21544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sz="800" dirty="0" err="1" smtClean="0">
                  <a:solidFill>
                    <a:schemeClr val="accent1">
                      <a:lumMod val="50000"/>
                    </a:schemeClr>
                  </a:solidFill>
                </a:rPr>
                <a:t>aLIGO</a:t>
              </a:r>
              <a:r>
                <a:rPr lang="en-US" sz="800" dirty="0" smtClean="0">
                  <a:solidFill>
                    <a:schemeClr val="accent1">
                      <a:lumMod val="50000"/>
                    </a:schemeClr>
                  </a:solidFill>
                </a:rPr>
                <a:t> Design; 188  </a:t>
              </a:r>
              <a:r>
                <a:rPr lang="en-US" sz="800" dirty="0" err="1" smtClean="0">
                  <a:solidFill>
                    <a:schemeClr val="accent1">
                      <a:lumMod val="50000"/>
                    </a:schemeClr>
                  </a:solidFill>
                </a:rPr>
                <a:t>Mpc</a:t>
              </a:r>
              <a:r>
                <a:rPr lang="en-US" sz="800" dirty="0" smtClean="0">
                  <a:solidFill>
                    <a:schemeClr val="accent1">
                      <a:lumMod val="50000"/>
                    </a:schemeClr>
                  </a:solidFill>
                </a:rPr>
                <a:t> BNS</a:t>
              </a:r>
              <a:endParaRPr lang="en-US" sz="8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16" name="Rectangle 15"/>
          <p:cNvSpPr/>
          <p:nvPr/>
        </p:nvSpPr>
        <p:spPr bwMode="auto">
          <a:xfrm>
            <a:off x="1942420" y="3997194"/>
            <a:ext cx="2017127" cy="174263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04588" y="3409858"/>
            <a:ext cx="3809849" cy="3448142"/>
            <a:chOff x="4672249" y="1257099"/>
            <a:chExt cx="4087211" cy="3891547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2249" y="1257099"/>
              <a:ext cx="4087211" cy="3891547"/>
            </a:xfrm>
            <a:prstGeom prst="rect">
              <a:avLst/>
            </a:prstGeom>
          </p:spPr>
        </p:pic>
        <p:sp>
          <p:nvSpPr>
            <p:cNvPr id="19" name="Oval 18"/>
            <p:cNvSpPr/>
            <p:nvPr/>
          </p:nvSpPr>
          <p:spPr bwMode="auto">
            <a:xfrm rot="1386435">
              <a:off x="6217921" y="3611960"/>
              <a:ext cx="160421" cy="548107"/>
            </a:xfrm>
            <a:prstGeom prst="ellips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8601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endParaRPr lang="en-US" sz="3600" i="1" dirty="0" smtClean="0">
              <a:solidFill>
                <a:srgbClr val="000000"/>
              </a:solidFill>
              <a:latin typeface="Helvetica" charset="0"/>
              <a:ea typeface="ＭＳ Ｐゴシック" charset="0"/>
            </a:endParaRPr>
          </a:p>
          <a:p>
            <a:pPr marL="0" indent="0" algn="ctr">
              <a:buNone/>
            </a:pPr>
            <a:r>
              <a:rPr lang="en-US" sz="3600" b="1" i="1" dirty="0">
                <a:solidFill>
                  <a:schemeClr val="tx2"/>
                </a:solidFill>
              </a:rPr>
              <a:t>Impact of Discovery on Design of Upgraded Detectors </a:t>
            </a:r>
            <a:endParaRPr lang="en-US" sz="3600" b="1" i="1" dirty="0">
              <a:solidFill>
                <a:schemeClr val="tx2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  <a:ea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B9B027-EB77-9849-9E2C-8D7A6A6D877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384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A+: a </a:t>
            </a:r>
            <a:r>
              <a:rPr lang="en-US" dirty="0"/>
              <a:t>M</a:t>
            </a:r>
            <a:r>
              <a:rPr lang="en-US" dirty="0" smtClean="0"/>
              <a:t>id-Life Enhancement for </a:t>
            </a:r>
            <a:br>
              <a:rPr lang="en-US" dirty="0" smtClean="0"/>
            </a:br>
            <a:r>
              <a:rPr lang="en-US" dirty="0" smtClean="0"/>
              <a:t>Advanced LIGO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LIGO Scientific Collaboration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0627-2641-D545-B7DC-1C11A5781944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" name="Content Placeholder 6" descr="aLIGOPlus_future_simp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189" r="-10189"/>
          <a:stretch/>
        </p:blipFill>
        <p:spPr bwMode="auto">
          <a:xfrm>
            <a:off x="2186458" y="1539712"/>
            <a:ext cx="8220600" cy="452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12" y="1166534"/>
            <a:ext cx="3207613" cy="4114800"/>
          </a:xfrm>
        </p:spPr>
        <p:txBody>
          <a:bodyPr/>
          <a:lstStyle/>
          <a:p>
            <a:r>
              <a:rPr lang="en-US" sz="2000" dirty="0" smtClean="0">
                <a:solidFill>
                  <a:srgbClr val="000000"/>
                </a:solidFill>
              </a:rPr>
              <a:t>Science case for future major upgrade upgrade of LIGO currently under development 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Near term: ‘A+’, a mid-scale upgrade of Advanced LIGO</a:t>
            </a:r>
          </a:p>
          <a:p>
            <a:pPr lvl="1"/>
            <a:r>
              <a:rPr lang="en-US" sz="1600" dirty="0" smtClean="0">
                <a:solidFill>
                  <a:srgbClr val="000000"/>
                </a:solidFill>
              </a:rPr>
              <a:t>Improvements across all bands </a:t>
            </a:r>
          </a:p>
          <a:p>
            <a:pPr lvl="1"/>
            <a:r>
              <a:rPr lang="en-US" sz="1600" dirty="0" smtClean="0">
                <a:solidFill>
                  <a:schemeClr val="tx2"/>
                </a:solidFill>
              </a:rPr>
              <a:t>Sensitivity </a:t>
            </a:r>
            <a:r>
              <a:rPr lang="en-US" sz="1600" dirty="0">
                <a:solidFill>
                  <a:schemeClr val="tx2"/>
                </a:solidFill>
              </a:rPr>
              <a:t>target: </a:t>
            </a:r>
            <a:r>
              <a:rPr lang="en-US" sz="1600" dirty="0" smtClean="0">
                <a:solidFill>
                  <a:schemeClr val="tx2"/>
                </a:solidFill>
              </a:rPr>
              <a:t>an average </a:t>
            </a:r>
            <a:r>
              <a:rPr lang="en-US" sz="1600" dirty="0">
                <a:solidFill>
                  <a:schemeClr val="tx2"/>
                </a:solidFill>
              </a:rPr>
              <a:t>factor of </a:t>
            </a:r>
            <a:r>
              <a:rPr lang="en-US" sz="1600" dirty="0" smtClean="0">
                <a:solidFill>
                  <a:schemeClr val="tx2"/>
                </a:solidFill>
              </a:rPr>
              <a:t>~1.6- 1.8 </a:t>
            </a:r>
            <a:r>
              <a:rPr lang="en-US" sz="1600" dirty="0">
                <a:solidFill>
                  <a:schemeClr val="tx2"/>
                </a:solidFill>
              </a:rPr>
              <a:t>increase in range over </a:t>
            </a:r>
            <a:r>
              <a:rPr lang="en-US" sz="1600" dirty="0" smtClean="0">
                <a:solidFill>
                  <a:schemeClr val="tx2"/>
                </a:solidFill>
              </a:rPr>
              <a:t>Advanced LIGO </a:t>
            </a:r>
            <a:r>
              <a:rPr lang="en-US" sz="1600" dirty="0">
                <a:solidFill>
                  <a:schemeClr val="tx2"/>
                </a:solidFill>
              </a:rPr>
              <a:t>design </a:t>
            </a:r>
            <a:r>
              <a:rPr lang="en-US" sz="1600" dirty="0" smtClean="0">
                <a:solidFill>
                  <a:schemeClr val="tx2"/>
                </a:solidFill>
              </a:rPr>
              <a:t>(up to </a:t>
            </a:r>
            <a:r>
              <a:rPr lang="en-US" sz="1600" dirty="0">
                <a:solidFill>
                  <a:schemeClr val="tx2"/>
                </a:solidFill>
              </a:rPr>
              <a:t>6X greater event rate) </a:t>
            </a:r>
            <a:endParaRPr lang="en-US" sz="1600" dirty="0" smtClean="0">
              <a:solidFill>
                <a:srgbClr val="000000"/>
              </a:solidFill>
            </a:endParaRPr>
          </a:p>
          <a:p>
            <a:r>
              <a:rPr lang="en-US" sz="2000" dirty="0" smtClean="0">
                <a:solidFill>
                  <a:srgbClr val="000000"/>
                </a:solidFill>
              </a:rPr>
              <a:t>Projected time scale for A+ operation: as early as 2023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689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>
          <a:xfrm>
            <a:off x="136227" y="1305703"/>
            <a:ext cx="4423073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tx1"/>
              </a:buClr>
              <a:buSzPct val="150000"/>
              <a:buFont typeface="Arial"/>
              <a:buChar char="•"/>
              <a:defRPr/>
            </a:pPr>
            <a:r>
              <a:rPr lang="en-US" sz="1800" dirty="0">
                <a:solidFill>
                  <a:schemeClr val="tx2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</a:rPr>
              <a:t>Electromagnetic fields are </a:t>
            </a:r>
            <a:r>
              <a:rPr lang="en-US" sz="1800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</a:rPr>
              <a:t>quantized:</a:t>
            </a:r>
            <a:endParaRPr lang="en-US" sz="1800" dirty="0">
              <a:solidFill>
                <a:schemeClr val="tx2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</a:endParaRPr>
          </a:p>
          <a:p>
            <a:pPr marL="285750" indent="-285750">
              <a:buClr>
                <a:schemeClr val="tx1"/>
              </a:buClr>
              <a:buSzPct val="150000"/>
              <a:buFont typeface="Arial"/>
              <a:buChar char="•"/>
              <a:defRPr/>
            </a:pPr>
            <a:endParaRPr lang="en-US" sz="2000" dirty="0">
              <a:solidFill>
                <a:schemeClr val="tx2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</a:endParaRPr>
          </a:p>
          <a:p>
            <a:pPr marL="285750" indent="-285750">
              <a:buClr>
                <a:schemeClr val="tx1"/>
              </a:buClr>
              <a:buSzPct val="150000"/>
              <a:buFont typeface="Arial"/>
              <a:buChar char="•"/>
              <a:defRPr/>
            </a:pPr>
            <a:endParaRPr lang="en-US" sz="2000" dirty="0">
              <a:solidFill>
                <a:schemeClr val="tx2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</a:endParaRPr>
          </a:p>
          <a:p>
            <a:pPr marL="285750" indent="-285750">
              <a:buClr>
                <a:schemeClr val="tx1"/>
              </a:buClr>
              <a:buSzPct val="150000"/>
              <a:buFont typeface="Arial"/>
              <a:buChar char="•"/>
              <a:defRPr/>
            </a:pPr>
            <a:r>
              <a:rPr lang="en-US" sz="1800" dirty="0">
                <a:solidFill>
                  <a:schemeClr val="tx2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</a:rPr>
              <a:t>Quantum fluctuations exist in the </a:t>
            </a:r>
            <a:r>
              <a:rPr lang="en-US" sz="1800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</a:rPr>
              <a:t>vacuum state:</a:t>
            </a:r>
            <a:endParaRPr lang="en-US" sz="1800" dirty="0">
              <a:solidFill>
                <a:schemeClr val="tx2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</a:endParaRPr>
          </a:p>
          <a:p>
            <a:pPr marL="285750" indent="-285750">
              <a:buClr>
                <a:schemeClr val="tx1"/>
              </a:buClr>
              <a:buSzPct val="150000"/>
              <a:buFont typeface="Arial"/>
              <a:buChar char="•"/>
              <a:defRPr/>
            </a:pPr>
            <a:endParaRPr lang="en-US" sz="2000" dirty="0">
              <a:solidFill>
                <a:schemeClr val="tx2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1293813" y="101600"/>
            <a:ext cx="7472362" cy="990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Squeezing: Reducing Shot Noise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7662863" y="6526213"/>
            <a:ext cx="1462087" cy="319087"/>
          </a:xfrm>
        </p:spPr>
        <p:txBody>
          <a:bodyPr/>
          <a:lstStyle/>
          <a:p>
            <a:pPr>
              <a:defRPr/>
            </a:pPr>
            <a:fld id="{2FA25A1F-ACBA-054F-827F-7F9AC10557A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173700" y="5873690"/>
            <a:ext cx="3374253" cy="4001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 b="0" dirty="0" err="1" smtClean="0">
                <a:solidFill>
                  <a:srgbClr val="000000"/>
                </a:solidFill>
                <a:latin typeface="Arial"/>
                <a:cs typeface="Arial"/>
              </a:rPr>
              <a:t>Aasi</a:t>
            </a:r>
            <a:r>
              <a:rPr lang="en-US" sz="1000" b="0" dirty="0" smtClean="0">
                <a:solidFill>
                  <a:srgbClr val="000000"/>
                </a:solidFill>
                <a:latin typeface="Arial"/>
                <a:cs typeface="Arial"/>
              </a:rPr>
              <a:t>, et al., (LIGO Scientific Collaboration), Nature Physics, </a:t>
            </a:r>
            <a:r>
              <a:rPr lang="fr-FR" sz="1000" dirty="0">
                <a:solidFill>
                  <a:srgbClr val="000000"/>
                </a:solidFill>
                <a:latin typeface="Arial"/>
                <a:cs typeface="Arial"/>
              </a:rPr>
              <a:t>7</a:t>
            </a:r>
            <a:r>
              <a:rPr lang="fr-FR" sz="1000" b="0" dirty="0">
                <a:solidFill>
                  <a:srgbClr val="000000"/>
                </a:solidFill>
                <a:latin typeface="Arial"/>
                <a:cs typeface="Arial"/>
              </a:rPr>
              <a:t>, 962 (2011</a:t>
            </a:r>
            <a:r>
              <a:rPr lang="fr-FR" sz="1000" b="0" dirty="0" smtClean="0">
                <a:solidFill>
                  <a:srgbClr val="000000"/>
                </a:solidFill>
                <a:latin typeface="Arial"/>
                <a:cs typeface="Arial"/>
              </a:rPr>
              <a:t>)</a:t>
            </a:r>
            <a:r>
              <a:rPr lang="en-US" sz="1000" b="0" dirty="0" smtClean="0">
                <a:solidFill>
                  <a:srgbClr val="000000"/>
                </a:solidFill>
                <a:latin typeface="Arial"/>
                <a:cs typeface="Arial"/>
              </a:rPr>
              <a:t>; Nature Photonics </a:t>
            </a:r>
            <a:r>
              <a:rPr lang="en-US" sz="1000" dirty="0" smtClean="0">
                <a:solidFill>
                  <a:srgbClr val="000000"/>
                </a:solidFill>
                <a:latin typeface="Arial"/>
                <a:cs typeface="Arial"/>
              </a:rPr>
              <a:t>7</a:t>
            </a:r>
            <a:r>
              <a:rPr lang="en-US" sz="1000" b="0" dirty="0" smtClean="0">
                <a:solidFill>
                  <a:srgbClr val="000000"/>
                </a:solidFill>
                <a:latin typeface="Arial"/>
                <a:cs typeface="Arial"/>
              </a:rPr>
              <a:t> 613 (2013).</a:t>
            </a:r>
            <a:endParaRPr lang="en-US" sz="1000" b="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543186" y="1606785"/>
            <a:ext cx="4463128" cy="3731893"/>
            <a:chOff x="4543186" y="1606785"/>
            <a:chExt cx="4463128" cy="3731893"/>
          </a:xfrm>
        </p:grpSpPr>
        <p:sp>
          <p:nvSpPr>
            <p:cNvPr id="2" name="Rectangle 1"/>
            <p:cNvSpPr/>
            <p:nvPr/>
          </p:nvSpPr>
          <p:spPr bwMode="auto">
            <a:xfrm>
              <a:off x="6704499" y="3677193"/>
              <a:ext cx="441452" cy="6791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4543186" y="1606785"/>
              <a:ext cx="4463128" cy="3731893"/>
              <a:chOff x="111303" y="3061530"/>
              <a:chExt cx="3459999" cy="3436067"/>
            </a:xfrm>
          </p:grpSpPr>
          <p:grpSp>
            <p:nvGrpSpPr>
              <p:cNvPr id="81" name="Group 80"/>
              <p:cNvGrpSpPr/>
              <p:nvPr/>
            </p:nvGrpSpPr>
            <p:grpSpPr>
              <a:xfrm>
                <a:off x="857806" y="3061530"/>
                <a:ext cx="2713496" cy="3013832"/>
                <a:chOff x="988067" y="3159230"/>
                <a:chExt cx="2713496" cy="3013832"/>
              </a:xfrm>
            </p:grpSpPr>
            <p:sp>
              <p:nvSpPr>
                <p:cNvPr id="32" name="Right Arrow 31"/>
                <p:cNvSpPr/>
                <p:nvPr/>
              </p:nvSpPr>
              <p:spPr>
                <a:xfrm rot="5400000">
                  <a:off x="2264815" y="4834697"/>
                  <a:ext cx="464232" cy="82111"/>
                </a:xfrm>
                <a:prstGeom prst="rightArrow">
                  <a:avLst/>
                </a:prstGeom>
                <a:gradFill flip="none" rotWithShape="1">
                  <a:gsLst>
                    <a:gs pos="19000">
                      <a:schemeClr val="accent4">
                        <a:lumMod val="75000"/>
                        <a:alpha val="80000"/>
                      </a:schemeClr>
                    </a:gs>
                    <a:gs pos="100000">
                      <a:srgbClr val="FF0000">
                        <a:alpha val="2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75000"/>
                    </a:schemeClr>
                  </a:solidFill>
                </a:ln>
                <a:effectLst>
                  <a:glow>
                    <a:srgbClr val="FF0000"/>
                  </a:glow>
                  <a:outerShdw blurRad="228600" dist="38100" dir="5400000" sx="104000" sy="104000" algn="ctr" rotWithShape="0">
                    <a:srgbClr val="000000">
                      <a:alpha val="80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33" name="Right Arrow 32"/>
                <p:cNvSpPr/>
                <p:nvPr/>
              </p:nvSpPr>
              <p:spPr>
                <a:xfrm>
                  <a:off x="1899857" y="4532287"/>
                  <a:ext cx="530956" cy="136559"/>
                </a:xfrm>
                <a:prstGeom prst="rightArrow">
                  <a:avLst/>
                </a:prstGeom>
                <a:gradFill flip="none" rotWithShape="1">
                  <a:gsLst>
                    <a:gs pos="19000">
                      <a:srgbClr val="FF0000"/>
                    </a:gs>
                    <a:gs pos="100000">
                      <a:srgbClr val="FF0000">
                        <a:alpha val="2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34" name="Right Arrow 33"/>
                <p:cNvSpPr/>
                <p:nvPr/>
              </p:nvSpPr>
              <p:spPr>
                <a:xfrm>
                  <a:off x="2493841" y="4581221"/>
                  <a:ext cx="386318" cy="136559"/>
                </a:xfrm>
                <a:prstGeom prst="rightArrow">
                  <a:avLst/>
                </a:prstGeom>
                <a:gradFill flip="none" rotWithShape="1">
                  <a:gsLst>
                    <a:gs pos="19000">
                      <a:srgbClr val="FF0000"/>
                    </a:gs>
                    <a:gs pos="100000">
                      <a:srgbClr val="FF0000">
                        <a:alpha val="2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35" name="Right Arrow 34"/>
                <p:cNvSpPr/>
                <p:nvPr/>
              </p:nvSpPr>
              <p:spPr>
                <a:xfrm>
                  <a:off x="2941718" y="4532287"/>
                  <a:ext cx="604221" cy="228428"/>
                </a:xfrm>
                <a:prstGeom prst="rightArrow">
                  <a:avLst/>
                </a:prstGeom>
                <a:gradFill flip="none" rotWithShape="1">
                  <a:gsLst>
                    <a:gs pos="19000">
                      <a:srgbClr val="FF0000"/>
                    </a:gs>
                    <a:gs pos="100000">
                      <a:srgbClr val="FF0000">
                        <a:alpha val="2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36" name="Right Arrow 35"/>
                <p:cNvSpPr/>
                <p:nvPr/>
              </p:nvSpPr>
              <p:spPr>
                <a:xfrm rot="16200000">
                  <a:off x="2078147" y="3610655"/>
                  <a:ext cx="774022" cy="220444"/>
                </a:xfrm>
                <a:prstGeom prst="rightArrow">
                  <a:avLst/>
                </a:prstGeom>
                <a:gradFill flip="none" rotWithShape="1">
                  <a:gsLst>
                    <a:gs pos="19000">
                      <a:srgbClr val="FF0000"/>
                    </a:gs>
                    <a:gs pos="100000">
                      <a:srgbClr val="FF0000">
                        <a:alpha val="2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37" name="Right Arrow 36"/>
                <p:cNvSpPr/>
                <p:nvPr/>
              </p:nvSpPr>
              <p:spPr>
                <a:xfrm rot="16200000">
                  <a:off x="2214713" y="4364241"/>
                  <a:ext cx="500893" cy="131786"/>
                </a:xfrm>
                <a:prstGeom prst="rightArrow">
                  <a:avLst/>
                </a:prstGeom>
                <a:gradFill flip="none" rotWithShape="1">
                  <a:gsLst>
                    <a:gs pos="19000">
                      <a:srgbClr val="FF0000"/>
                    </a:gs>
                    <a:gs pos="100000">
                      <a:srgbClr val="FF0000">
                        <a:alpha val="2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38" name="Text Box 115"/>
                <p:cNvSpPr txBox="1">
                  <a:spLocks noChangeArrowheads="1"/>
                </p:cNvSpPr>
                <p:nvPr/>
              </p:nvSpPr>
              <p:spPr bwMode="auto">
                <a:xfrm>
                  <a:off x="2114389" y="5896063"/>
                  <a:ext cx="1030901" cy="27699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accent2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  <a:buFontTx/>
                    <a:buNone/>
                    <a:defRPr/>
                  </a:pPr>
                  <a:r>
                    <a:rPr lang="en-US" sz="1200" dirty="0">
                      <a:latin typeface="Helvetica" charset="0"/>
                      <a:cs typeface="+mn-cs"/>
                    </a:rPr>
                    <a:t>P</a:t>
                  </a:r>
                  <a:r>
                    <a:rPr lang="en-US" sz="1200" dirty="0" smtClean="0">
                      <a:latin typeface="Helvetica" charset="0"/>
                      <a:cs typeface="+mn-cs"/>
                    </a:rPr>
                    <a:t>hotodiode</a:t>
                  </a:r>
                  <a:endParaRPr lang="en-US" sz="1200" dirty="0">
                    <a:latin typeface="Helvetica" charset="0"/>
                    <a:cs typeface="+mn-cs"/>
                  </a:endParaRPr>
                </a:p>
              </p:txBody>
            </p:sp>
            <p:sp>
              <p:nvSpPr>
                <p:cNvPr id="39" name="Rectangle 116"/>
                <p:cNvSpPr>
                  <a:spLocks noChangeArrowheads="1"/>
                </p:cNvSpPr>
                <p:nvPr/>
              </p:nvSpPr>
              <p:spPr bwMode="auto">
                <a:xfrm rot="18900000">
                  <a:off x="2347098" y="4586109"/>
                  <a:ext cx="309101" cy="105653"/>
                </a:xfrm>
                <a:prstGeom prst="rect">
                  <a:avLst/>
                </a:prstGeom>
                <a:gradFill rotWithShape="1">
                  <a:gsLst>
                    <a:gs pos="0">
                      <a:srgbClr val="25D990"/>
                    </a:gs>
                    <a:gs pos="50000">
                      <a:srgbClr val="25D990">
                        <a:gamma/>
                        <a:tint val="40000"/>
                        <a:invGamma/>
                      </a:srgbClr>
                    </a:gs>
                    <a:gs pos="100000">
                      <a:srgbClr val="25D99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cs"/>
                  </a:endParaRPr>
                </a:p>
              </p:txBody>
            </p:sp>
            <p:sp>
              <p:nvSpPr>
                <p:cNvPr id="40" name="Line 117"/>
                <p:cNvSpPr>
                  <a:spLocks noChangeShapeType="1"/>
                </p:cNvSpPr>
                <p:nvPr/>
              </p:nvSpPr>
              <p:spPr bwMode="auto">
                <a:xfrm flipV="1">
                  <a:off x="2362124" y="4493801"/>
                  <a:ext cx="206068" cy="213531"/>
                </a:xfrm>
                <a:prstGeom prst="line">
                  <a:avLst/>
                </a:prstGeom>
                <a:noFill/>
                <a:ln w="38100">
                  <a:solidFill>
                    <a:srgbClr val="FF99CC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cs"/>
                  </a:endParaRPr>
                </a:p>
              </p:txBody>
            </p:sp>
            <p:grpSp>
              <p:nvGrpSpPr>
                <p:cNvPr id="41" name="Group 118"/>
                <p:cNvGrpSpPr>
                  <a:grpSpLocks/>
                </p:cNvGrpSpPr>
                <p:nvPr/>
              </p:nvGrpSpPr>
              <p:grpSpPr bwMode="auto">
                <a:xfrm>
                  <a:off x="2310607" y="3159230"/>
                  <a:ext cx="309101" cy="160148"/>
                  <a:chOff x="4272" y="1392"/>
                  <a:chExt cx="288" cy="144"/>
                </a:xfrm>
              </p:grpSpPr>
              <p:sp>
                <p:nvSpPr>
                  <p:cNvPr id="75" name="Rectangle 119"/>
                  <p:cNvSpPr>
                    <a:spLocks noChangeArrowheads="1"/>
                  </p:cNvSpPr>
                  <p:nvPr/>
                </p:nvSpPr>
                <p:spPr bwMode="auto">
                  <a:xfrm>
                    <a:off x="4272" y="1392"/>
                    <a:ext cx="288" cy="144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25D990"/>
                      </a:gs>
                      <a:gs pos="50000">
                        <a:srgbClr val="25D990">
                          <a:gamma/>
                          <a:tint val="40000"/>
                          <a:invGamma/>
                        </a:srgbClr>
                      </a:gs>
                      <a:gs pos="100000">
                        <a:srgbClr val="25D990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38100">
                        <a:solidFill>
                          <a:schemeClr val="bg1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cs typeface="+mn-cs"/>
                    </a:endParaRPr>
                  </a:p>
                </p:txBody>
              </p:sp>
              <p:sp>
                <p:nvSpPr>
                  <p:cNvPr id="76" name="Line 120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1536"/>
                    <a:ext cx="288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FF99CC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cs typeface="+mn-cs"/>
                    </a:endParaRPr>
                  </a:p>
                </p:txBody>
              </p:sp>
            </p:grpSp>
            <p:grpSp>
              <p:nvGrpSpPr>
                <p:cNvPr id="42" name="Group 121"/>
                <p:cNvGrpSpPr>
                  <a:grpSpLocks/>
                </p:cNvGrpSpPr>
                <p:nvPr/>
              </p:nvGrpSpPr>
              <p:grpSpPr bwMode="auto">
                <a:xfrm rot="5400000">
                  <a:off x="3464139" y="4576674"/>
                  <a:ext cx="320297" cy="154551"/>
                  <a:chOff x="4272" y="1392"/>
                  <a:chExt cx="288" cy="144"/>
                </a:xfrm>
              </p:grpSpPr>
              <p:sp>
                <p:nvSpPr>
                  <p:cNvPr id="73" name="Rectangle 122"/>
                  <p:cNvSpPr>
                    <a:spLocks noChangeArrowheads="1"/>
                  </p:cNvSpPr>
                  <p:nvPr/>
                </p:nvSpPr>
                <p:spPr bwMode="auto">
                  <a:xfrm>
                    <a:off x="4272" y="1392"/>
                    <a:ext cx="288" cy="144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25D990"/>
                      </a:gs>
                      <a:gs pos="50000">
                        <a:srgbClr val="25D990">
                          <a:gamma/>
                          <a:tint val="40000"/>
                          <a:invGamma/>
                        </a:srgbClr>
                      </a:gs>
                      <a:gs pos="100000">
                        <a:srgbClr val="25D990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38100">
                        <a:solidFill>
                          <a:schemeClr val="bg1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cs typeface="+mn-cs"/>
                    </a:endParaRPr>
                  </a:p>
                </p:txBody>
              </p:sp>
              <p:sp>
                <p:nvSpPr>
                  <p:cNvPr id="74" name="Line 123"/>
                  <p:cNvSpPr>
                    <a:spLocks noChangeShapeType="1"/>
                  </p:cNvSpPr>
                  <p:nvPr/>
                </p:nvSpPr>
                <p:spPr bwMode="auto">
                  <a:xfrm>
                    <a:off x="4271" y="1537"/>
                    <a:ext cx="288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FF99CC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cs typeface="+mn-cs"/>
                    </a:endParaRPr>
                  </a:p>
                </p:txBody>
              </p:sp>
            </p:grpSp>
            <p:grpSp>
              <p:nvGrpSpPr>
                <p:cNvPr id="43" name="Group 124"/>
                <p:cNvGrpSpPr>
                  <a:grpSpLocks/>
                </p:cNvGrpSpPr>
                <p:nvPr/>
              </p:nvGrpSpPr>
              <p:grpSpPr bwMode="auto">
                <a:xfrm rot="16200000">
                  <a:off x="2691386" y="4576674"/>
                  <a:ext cx="320297" cy="154551"/>
                  <a:chOff x="4272" y="1392"/>
                  <a:chExt cx="288" cy="144"/>
                </a:xfrm>
              </p:grpSpPr>
              <p:sp>
                <p:nvSpPr>
                  <p:cNvPr id="71" name="Rectangle 125"/>
                  <p:cNvSpPr>
                    <a:spLocks noChangeArrowheads="1"/>
                  </p:cNvSpPr>
                  <p:nvPr/>
                </p:nvSpPr>
                <p:spPr bwMode="auto">
                  <a:xfrm>
                    <a:off x="4272" y="1392"/>
                    <a:ext cx="288" cy="144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25D990"/>
                      </a:gs>
                      <a:gs pos="50000">
                        <a:srgbClr val="25D990">
                          <a:gamma/>
                          <a:tint val="40000"/>
                          <a:invGamma/>
                        </a:srgbClr>
                      </a:gs>
                      <a:gs pos="100000">
                        <a:srgbClr val="25D990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38100">
                        <a:solidFill>
                          <a:schemeClr val="bg1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cs typeface="+mn-cs"/>
                    </a:endParaRPr>
                  </a:p>
                </p:txBody>
              </p:sp>
              <p:sp>
                <p:nvSpPr>
                  <p:cNvPr id="72" name="Line 126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1536"/>
                    <a:ext cx="288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FF99CC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cs typeface="+mn-cs"/>
                    </a:endParaRPr>
                  </a:p>
                </p:txBody>
              </p:sp>
            </p:grpSp>
            <p:grpSp>
              <p:nvGrpSpPr>
                <p:cNvPr id="44" name="Group 127"/>
                <p:cNvGrpSpPr>
                  <a:grpSpLocks/>
                </p:cNvGrpSpPr>
                <p:nvPr/>
              </p:nvGrpSpPr>
              <p:grpSpPr bwMode="auto">
                <a:xfrm rot="10800000">
                  <a:off x="2310607" y="4120121"/>
                  <a:ext cx="309101" cy="160148"/>
                  <a:chOff x="4272" y="1392"/>
                  <a:chExt cx="288" cy="144"/>
                </a:xfrm>
              </p:grpSpPr>
              <p:sp>
                <p:nvSpPr>
                  <p:cNvPr id="69" name="Rectangle 128"/>
                  <p:cNvSpPr>
                    <a:spLocks noChangeArrowheads="1"/>
                  </p:cNvSpPr>
                  <p:nvPr/>
                </p:nvSpPr>
                <p:spPr bwMode="auto">
                  <a:xfrm>
                    <a:off x="4272" y="1392"/>
                    <a:ext cx="288" cy="144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25D990"/>
                      </a:gs>
                      <a:gs pos="50000">
                        <a:srgbClr val="25D990">
                          <a:gamma/>
                          <a:tint val="40000"/>
                          <a:invGamma/>
                        </a:srgbClr>
                      </a:gs>
                      <a:gs pos="100000">
                        <a:srgbClr val="25D990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38100">
                        <a:solidFill>
                          <a:schemeClr val="bg1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cs typeface="+mn-cs"/>
                    </a:endParaRPr>
                  </a:p>
                </p:txBody>
              </p:sp>
              <p:sp>
                <p:nvSpPr>
                  <p:cNvPr id="70" name="Line 129"/>
                  <p:cNvSpPr>
                    <a:spLocks noChangeShapeType="1"/>
                  </p:cNvSpPr>
                  <p:nvPr/>
                </p:nvSpPr>
                <p:spPr bwMode="auto">
                  <a:xfrm>
                    <a:off x="4273" y="1537"/>
                    <a:ext cx="288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FF99CC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cs typeface="+mn-cs"/>
                    </a:endParaRPr>
                  </a:p>
                </p:txBody>
              </p:sp>
            </p:grpSp>
            <p:grpSp>
              <p:nvGrpSpPr>
                <p:cNvPr id="45" name="Group 44"/>
                <p:cNvGrpSpPr/>
                <p:nvPr/>
              </p:nvGrpSpPr>
              <p:grpSpPr>
                <a:xfrm rot="16200000">
                  <a:off x="1503793" y="4327842"/>
                  <a:ext cx="358955" cy="545451"/>
                  <a:chOff x="1624641" y="3813174"/>
                  <a:chExt cx="666574" cy="1082888"/>
                </a:xfrm>
              </p:grpSpPr>
              <p:sp>
                <p:nvSpPr>
                  <p:cNvPr id="65" name="Rectangle 64"/>
                  <p:cNvSpPr/>
                  <p:nvPr/>
                </p:nvSpPr>
                <p:spPr>
                  <a:xfrm>
                    <a:off x="1624641" y="3886680"/>
                    <a:ext cx="666574" cy="1009382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  <a:lumOff val="25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sp>
                <p:nvSpPr>
                  <p:cNvPr id="66" name="Snip Same Side Corner Rectangle 65"/>
                  <p:cNvSpPr/>
                  <p:nvPr/>
                </p:nvSpPr>
                <p:spPr>
                  <a:xfrm>
                    <a:off x="1761730" y="3931130"/>
                    <a:ext cx="390081" cy="945167"/>
                  </a:xfrm>
                  <a:prstGeom prst="snip2SameRect">
                    <a:avLst/>
                  </a:prstGeom>
                  <a:gradFill flip="none" rotWithShape="1">
                    <a:gsLst>
                      <a:gs pos="15000">
                        <a:schemeClr val="bg1">
                          <a:lumMod val="50000"/>
                          <a:lumOff val="50000"/>
                        </a:schemeClr>
                      </a:gs>
                      <a:gs pos="85000">
                        <a:schemeClr val="tx1">
                          <a:lumMod val="95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  <a:effectLst>
                    <a:glow rad="50800">
                      <a:srgbClr val="FF0000">
                        <a:alpha val="50000"/>
                      </a:srgbClr>
                    </a:glo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sp>
                <p:nvSpPr>
                  <p:cNvPr id="67" name="Oval 66"/>
                  <p:cNvSpPr/>
                  <p:nvPr/>
                </p:nvSpPr>
                <p:spPr>
                  <a:xfrm>
                    <a:off x="1774430" y="4489399"/>
                    <a:ext cx="362593" cy="375634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0000"/>
                      </a:gs>
                      <a:gs pos="70000">
                        <a:schemeClr val="tx1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  <a:effectLst>
                    <a:glow>
                      <a:schemeClr val="bg1"/>
                    </a:glo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sp>
                <p:nvSpPr>
                  <p:cNvPr id="68" name="Rectangle 67"/>
                  <p:cNvSpPr/>
                  <p:nvPr/>
                </p:nvSpPr>
                <p:spPr>
                  <a:xfrm>
                    <a:off x="1726241" y="3813174"/>
                    <a:ext cx="461334" cy="735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  <a:lumOff val="15000"/>
                    </a:schemeClr>
                  </a:solidFill>
                  <a:ln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</p:grpSp>
            <p:sp>
              <p:nvSpPr>
                <p:cNvPr id="46" name="Delay 45"/>
                <p:cNvSpPr/>
                <p:nvPr/>
              </p:nvSpPr>
              <p:spPr>
                <a:xfrm rot="5400000">
                  <a:off x="2388733" y="5725287"/>
                  <a:ext cx="212087" cy="177074"/>
                </a:xfrm>
                <a:prstGeom prst="flowChartDelay">
                  <a:avLst/>
                </a:prstGeom>
                <a:ln w="28575" cmpd="sng"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47" name="Right Arrow 46"/>
                <p:cNvSpPr/>
                <p:nvPr/>
              </p:nvSpPr>
              <p:spPr>
                <a:xfrm rot="5400000">
                  <a:off x="2308445" y="5455591"/>
                  <a:ext cx="373987" cy="82111"/>
                </a:xfrm>
                <a:prstGeom prst="rightArrow">
                  <a:avLst/>
                </a:prstGeom>
                <a:gradFill flip="none" rotWithShape="1">
                  <a:gsLst>
                    <a:gs pos="19000">
                      <a:schemeClr val="accent4">
                        <a:lumMod val="75000"/>
                        <a:alpha val="80000"/>
                      </a:schemeClr>
                    </a:gs>
                    <a:gs pos="100000">
                      <a:srgbClr val="FF0000">
                        <a:alpha val="2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75000"/>
                    </a:schemeClr>
                  </a:solidFill>
                </a:ln>
                <a:effectLst>
                  <a:glow>
                    <a:srgbClr val="FF0000"/>
                  </a:glow>
                  <a:outerShdw blurRad="228600" dist="38100" dir="5400000" sx="104000" sy="104000" algn="ctr" rotWithShape="0">
                    <a:srgbClr val="000000">
                      <a:alpha val="80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48" name="Text Box 115"/>
                <p:cNvSpPr txBox="1">
                  <a:spLocks noChangeArrowheads="1"/>
                </p:cNvSpPr>
                <p:nvPr/>
              </p:nvSpPr>
              <p:spPr bwMode="auto">
                <a:xfrm>
                  <a:off x="2625328" y="5107866"/>
                  <a:ext cx="774897" cy="461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accent2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  <a:buFontTx/>
                    <a:buNone/>
                    <a:defRPr/>
                  </a:pPr>
                  <a:r>
                    <a:rPr lang="en-US" sz="1200" dirty="0" smtClean="0">
                      <a:latin typeface="Helvetica" charset="0"/>
                      <a:cs typeface="+mn-cs"/>
                    </a:rPr>
                    <a:t>Faraday</a:t>
                  </a:r>
                </a:p>
                <a:p>
                  <a:pPr eaLnBrk="0" hangingPunct="0">
                    <a:spcBef>
                      <a:spcPct val="0"/>
                    </a:spcBef>
                    <a:buFontTx/>
                    <a:buNone/>
                    <a:defRPr/>
                  </a:pPr>
                  <a:r>
                    <a:rPr lang="en-US" sz="1200" dirty="0" smtClean="0">
                      <a:latin typeface="Helvetica" charset="0"/>
                      <a:cs typeface="+mn-cs"/>
                    </a:rPr>
                    <a:t>Isolator</a:t>
                  </a:r>
                  <a:endParaRPr lang="en-US" sz="1200" dirty="0">
                    <a:latin typeface="Helvetica" charset="0"/>
                    <a:cs typeface="+mn-cs"/>
                  </a:endParaRPr>
                </a:p>
              </p:txBody>
            </p:sp>
            <p:sp>
              <p:nvSpPr>
                <p:cNvPr id="49" name="Rectangle 48"/>
                <p:cNvSpPr/>
                <p:nvPr/>
              </p:nvSpPr>
              <p:spPr>
                <a:xfrm rot="16200000">
                  <a:off x="1522306" y="4921762"/>
                  <a:ext cx="358955" cy="508426"/>
                </a:xfrm>
                <a:prstGeom prst="rect">
                  <a:avLst/>
                </a:prstGeom>
                <a:solidFill>
                  <a:schemeClr val="bg1">
                    <a:lumMod val="75000"/>
                    <a:lumOff val="2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50" name="Snip Same Side Corner Rectangle 49"/>
                <p:cNvSpPr/>
                <p:nvPr/>
              </p:nvSpPr>
              <p:spPr>
                <a:xfrm rot="16200000">
                  <a:off x="1602971" y="4938558"/>
                  <a:ext cx="210061" cy="476082"/>
                </a:xfrm>
                <a:prstGeom prst="snip2SameRect">
                  <a:avLst/>
                </a:prstGeom>
                <a:gradFill flip="none" rotWithShape="1">
                  <a:gsLst>
                    <a:gs pos="85000">
                      <a:schemeClr val="tx1"/>
                    </a:gs>
                    <a:gs pos="15000">
                      <a:srgbClr val="58D064"/>
                    </a:gs>
                  </a:gsLst>
                  <a:lin ang="0" scaled="0"/>
                  <a:tileRect/>
                </a:gradFill>
                <a:ln>
                  <a:noFill/>
                </a:ln>
                <a:effectLst>
                  <a:glow rad="50800">
                    <a:srgbClr val="FF0000">
                      <a:alpha val="50000"/>
                    </a:srgbClr>
                  </a:glo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 rot="16200000">
                  <a:off x="1770528" y="5140223"/>
                  <a:ext cx="239104" cy="7559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0000"/>
                    </a:gs>
                    <a:gs pos="70000">
                      <a:schemeClr val="tx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glow>
                    <a:schemeClr val="bg1"/>
                  </a:glo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52" name="Rectangle 51"/>
                <p:cNvSpPr/>
                <p:nvPr/>
              </p:nvSpPr>
              <p:spPr>
                <a:xfrm rot="16200000">
                  <a:off x="1304842" y="5158011"/>
                  <a:ext cx="248432" cy="37025"/>
                </a:xfrm>
                <a:prstGeom prst="rect">
                  <a:avLst/>
                </a:prstGeom>
                <a:solidFill>
                  <a:schemeClr val="bg1">
                    <a:lumMod val="85000"/>
                    <a:lumOff val="15000"/>
                  </a:schemeClr>
                </a:solidFill>
                <a:ln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 rot="16200000">
                  <a:off x="1476420" y="5080364"/>
                  <a:ext cx="195259" cy="18920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0000"/>
                    </a:gs>
                    <a:gs pos="70000">
                      <a:schemeClr val="tx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glow>
                    <a:schemeClr val="bg1"/>
                  </a:glo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cxnSp>
              <p:nvCxnSpPr>
                <p:cNvPr id="54" name="Straight Arrow Connector 53"/>
                <p:cNvCxnSpPr/>
                <p:nvPr/>
              </p:nvCxnSpPr>
              <p:spPr>
                <a:xfrm>
                  <a:off x="1674738" y="5176743"/>
                  <a:ext cx="171065" cy="0"/>
                </a:xfrm>
                <a:prstGeom prst="straightConnector1">
                  <a:avLst/>
                </a:prstGeom>
                <a:ln>
                  <a:solidFill>
                    <a:schemeClr val="bg1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5" name="Text Box 115"/>
                <p:cNvSpPr txBox="1">
                  <a:spLocks noChangeArrowheads="1"/>
                </p:cNvSpPr>
                <p:nvPr/>
              </p:nvSpPr>
              <p:spPr bwMode="auto">
                <a:xfrm>
                  <a:off x="1067988" y="5317597"/>
                  <a:ext cx="1150489" cy="6463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accent2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ctr" eaLnBrk="0" hangingPunct="0">
                    <a:spcBef>
                      <a:spcPct val="0"/>
                    </a:spcBef>
                    <a:buFontTx/>
                    <a:buNone/>
                    <a:defRPr/>
                  </a:pPr>
                  <a:r>
                    <a:rPr lang="en-US" sz="1200" dirty="0" smtClean="0">
                      <a:latin typeface="Helvetica" charset="0"/>
                      <a:cs typeface="+mn-cs"/>
                    </a:rPr>
                    <a:t>Squeezed Vacuum</a:t>
                  </a:r>
                </a:p>
                <a:p>
                  <a:pPr algn="ctr" eaLnBrk="0" hangingPunct="0">
                    <a:spcBef>
                      <a:spcPct val="0"/>
                    </a:spcBef>
                    <a:buFontTx/>
                    <a:buNone/>
                    <a:defRPr/>
                  </a:pPr>
                  <a:r>
                    <a:rPr lang="en-US" sz="1200" dirty="0" smtClean="0">
                      <a:latin typeface="Helvetica" charset="0"/>
                    </a:rPr>
                    <a:t>Source</a:t>
                  </a:r>
                  <a:endParaRPr lang="en-US" sz="1200" dirty="0" smtClean="0">
                    <a:latin typeface="Helvetica" charset="0"/>
                    <a:cs typeface="+mn-cs"/>
                  </a:endParaRPr>
                </a:p>
              </p:txBody>
            </p:sp>
            <p:sp>
              <p:nvSpPr>
                <p:cNvPr id="56" name="Text Box 115"/>
                <p:cNvSpPr txBox="1">
                  <a:spLocks noChangeArrowheads="1"/>
                </p:cNvSpPr>
                <p:nvPr/>
              </p:nvSpPr>
              <p:spPr bwMode="auto">
                <a:xfrm>
                  <a:off x="1131663" y="4212103"/>
                  <a:ext cx="1150489" cy="27699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accent2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ctr" eaLnBrk="0" hangingPunct="0">
                    <a:spcBef>
                      <a:spcPct val="0"/>
                    </a:spcBef>
                    <a:buFontTx/>
                    <a:buNone/>
                    <a:defRPr/>
                  </a:pPr>
                  <a:r>
                    <a:rPr lang="en-US" sz="1200" dirty="0" smtClean="0">
                      <a:latin typeface="Helvetica" charset="0"/>
                    </a:rPr>
                    <a:t>Main </a:t>
                  </a:r>
                  <a:r>
                    <a:rPr lang="en-US" sz="1200" dirty="0" smtClean="0">
                      <a:latin typeface="Helvetica" charset="0"/>
                      <a:cs typeface="+mn-cs"/>
                    </a:rPr>
                    <a:t>Laser</a:t>
                  </a:r>
                </a:p>
              </p:txBody>
            </p:sp>
            <p:sp>
              <p:nvSpPr>
                <p:cNvPr id="57" name="Freeform 56"/>
                <p:cNvSpPr/>
                <p:nvPr/>
              </p:nvSpPr>
              <p:spPr>
                <a:xfrm>
                  <a:off x="1964390" y="4753379"/>
                  <a:ext cx="466425" cy="432579"/>
                </a:xfrm>
                <a:custGeom>
                  <a:avLst/>
                  <a:gdLst>
                    <a:gd name="connsiteX0" fmla="*/ 0 w 737044"/>
                    <a:gd name="connsiteY0" fmla="*/ 617474 h 627601"/>
                    <a:gd name="connsiteX1" fmla="*/ 582353 w 737044"/>
                    <a:gd name="connsiteY1" fmla="*/ 617474 h 627601"/>
                    <a:gd name="connsiteX2" fmla="*/ 715663 w 737044"/>
                    <a:gd name="connsiteY2" fmla="*/ 512223 h 627601"/>
                    <a:gd name="connsiteX3" fmla="*/ 736712 w 737044"/>
                    <a:gd name="connsiteY3" fmla="*/ 0 h 627601"/>
                    <a:gd name="connsiteX0" fmla="*/ 0 w 736712"/>
                    <a:gd name="connsiteY0" fmla="*/ 617474 h 620377"/>
                    <a:gd name="connsiteX1" fmla="*/ 610418 w 736712"/>
                    <a:gd name="connsiteY1" fmla="*/ 596424 h 620377"/>
                    <a:gd name="connsiteX2" fmla="*/ 715663 w 736712"/>
                    <a:gd name="connsiteY2" fmla="*/ 512223 h 620377"/>
                    <a:gd name="connsiteX3" fmla="*/ 736712 w 736712"/>
                    <a:gd name="connsiteY3" fmla="*/ 0 h 620377"/>
                    <a:gd name="connsiteX0" fmla="*/ 0 w 751327"/>
                    <a:gd name="connsiteY0" fmla="*/ 617474 h 620377"/>
                    <a:gd name="connsiteX1" fmla="*/ 610418 w 751327"/>
                    <a:gd name="connsiteY1" fmla="*/ 596424 h 620377"/>
                    <a:gd name="connsiteX2" fmla="*/ 715663 w 751327"/>
                    <a:gd name="connsiteY2" fmla="*/ 512223 h 620377"/>
                    <a:gd name="connsiteX3" fmla="*/ 736712 w 751327"/>
                    <a:gd name="connsiteY3" fmla="*/ 0 h 620377"/>
                    <a:gd name="connsiteX0" fmla="*/ 0 w 751556"/>
                    <a:gd name="connsiteY0" fmla="*/ 617474 h 617474"/>
                    <a:gd name="connsiteX1" fmla="*/ 610418 w 751556"/>
                    <a:gd name="connsiteY1" fmla="*/ 596424 h 617474"/>
                    <a:gd name="connsiteX2" fmla="*/ 743728 w 751556"/>
                    <a:gd name="connsiteY2" fmla="*/ 413989 h 617474"/>
                    <a:gd name="connsiteX3" fmla="*/ 736712 w 751556"/>
                    <a:gd name="connsiteY3" fmla="*/ 0 h 617474"/>
                    <a:gd name="connsiteX0" fmla="*/ 0 w 754610"/>
                    <a:gd name="connsiteY0" fmla="*/ 617474 h 617474"/>
                    <a:gd name="connsiteX1" fmla="*/ 568320 w 754610"/>
                    <a:gd name="connsiteY1" fmla="*/ 610458 h 617474"/>
                    <a:gd name="connsiteX2" fmla="*/ 743728 w 754610"/>
                    <a:gd name="connsiteY2" fmla="*/ 413989 h 617474"/>
                    <a:gd name="connsiteX3" fmla="*/ 736712 w 754610"/>
                    <a:gd name="connsiteY3" fmla="*/ 0 h 617474"/>
                    <a:gd name="connsiteX0" fmla="*/ 0 w 754610"/>
                    <a:gd name="connsiteY0" fmla="*/ 617474 h 631509"/>
                    <a:gd name="connsiteX1" fmla="*/ 568320 w 754610"/>
                    <a:gd name="connsiteY1" fmla="*/ 631509 h 631509"/>
                    <a:gd name="connsiteX2" fmla="*/ 743728 w 754610"/>
                    <a:gd name="connsiteY2" fmla="*/ 413989 h 631509"/>
                    <a:gd name="connsiteX3" fmla="*/ 736712 w 754610"/>
                    <a:gd name="connsiteY3" fmla="*/ 0 h 631509"/>
                    <a:gd name="connsiteX0" fmla="*/ 0 w 755180"/>
                    <a:gd name="connsiteY0" fmla="*/ 617474 h 617474"/>
                    <a:gd name="connsiteX1" fmla="*/ 560505 w 755180"/>
                    <a:gd name="connsiteY1" fmla="*/ 615878 h 617474"/>
                    <a:gd name="connsiteX2" fmla="*/ 743728 w 755180"/>
                    <a:gd name="connsiteY2" fmla="*/ 413989 h 617474"/>
                    <a:gd name="connsiteX3" fmla="*/ 736712 w 755180"/>
                    <a:gd name="connsiteY3" fmla="*/ 0 h 617474"/>
                    <a:gd name="connsiteX0" fmla="*/ 0 w 739550"/>
                    <a:gd name="connsiteY0" fmla="*/ 617474 h 630384"/>
                    <a:gd name="connsiteX1" fmla="*/ 560505 w 739550"/>
                    <a:gd name="connsiteY1" fmla="*/ 615878 h 630384"/>
                    <a:gd name="connsiteX2" fmla="*/ 720282 w 739550"/>
                    <a:gd name="connsiteY2" fmla="*/ 425712 h 630384"/>
                    <a:gd name="connsiteX3" fmla="*/ 736712 w 739550"/>
                    <a:gd name="connsiteY3" fmla="*/ 0 h 630384"/>
                    <a:gd name="connsiteX0" fmla="*/ 0 w 736712"/>
                    <a:gd name="connsiteY0" fmla="*/ 617474 h 630384"/>
                    <a:gd name="connsiteX1" fmla="*/ 560505 w 736712"/>
                    <a:gd name="connsiteY1" fmla="*/ 615878 h 630384"/>
                    <a:gd name="connsiteX2" fmla="*/ 720282 w 736712"/>
                    <a:gd name="connsiteY2" fmla="*/ 425712 h 630384"/>
                    <a:gd name="connsiteX3" fmla="*/ 736712 w 736712"/>
                    <a:gd name="connsiteY3" fmla="*/ 0 h 630384"/>
                    <a:gd name="connsiteX0" fmla="*/ 0 w 737074"/>
                    <a:gd name="connsiteY0" fmla="*/ 617474 h 632699"/>
                    <a:gd name="connsiteX1" fmla="*/ 560505 w 737074"/>
                    <a:gd name="connsiteY1" fmla="*/ 615878 h 632699"/>
                    <a:gd name="connsiteX2" fmla="*/ 735912 w 737074"/>
                    <a:gd name="connsiteY2" fmla="*/ 394451 h 632699"/>
                    <a:gd name="connsiteX3" fmla="*/ 736712 w 737074"/>
                    <a:gd name="connsiteY3" fmla="*/ 0 h 632699"/>
                    <a:gd name="connsiteX0" fmla="*/ 0 w 736712"/>
                    <a:gd name="connsiteY0" fmla="*/ 617474 h 632699"/>
                    <a:gd name="connsiteX1" fmla="*/ 560505 w 736712"/>
                    <a:gd name="connsiteY1" fmla="*/ 615878 h 632699"/>
                    <a:gd name="connsiteX2" fmla="*/ 735912 w 736712"/>
                    <a:gd name="connsiteY2" fmla="*/ 394451 h 632699"/>
                    <a:gd name="connsiteX3" fmla="*/ 736712 w 736712"/>
                    <a:gd name="connsiteY3" fmla="*/ 0 h 632699"/>
                    <a:gd name="connsiteX0" fmla="*/ 0 w 821460"/>
                    <a:gd name="connsiteY0" fmla="*/ 617474 h 617474"/>
                    <a:gd name="connsiteX1" fmla="*/ 560505 w 821460"/>
                    <a:gd name="connsiteY1" fmla="*/ 615878 h 617474"/>
                    <a:gd name="connsiteX2" fmla="*/ 735912 w 821460"/>
                    <a:gd name="connsiteY2" fmla="*/ 394451 h 617474"/>
                    <a:gd name="connsiteX3" fmla="*/ 736712 w 821460"/>
                    <a:gd name="connsiteY3" fmla="*/ 0 h 617474"/>
                    <a:gd name="connsiteX0" fmla="*/ 0 w 736712"/>
                    <a:gd name="connsiteY0" fmla="*/ 617474 h 617474"/>
                    <a:gd name="connsiteX1" fmla="*/ 560505 w 736712"/>
                    <a:gd name="connsiteY1" fmla="*/ 615878 h 617474"/>
                    <a:gd name="connsiteX2" fmla="*/ 735912 w 736712"/>
                    <a:gd name="connsiteY2" fmla="*/ 394451 h 617474"/>
                    <a:gd name="connsiteX3" fmla="*/ 736712 w 736712"/>
                    <a:gd name="connsiteY3" fmla="*/ 0 h 617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36712" h="617474">
                      <a:moveTo>
                        <a:pt x="0" y="617474"/>
                      </a:moveTo>
                      <a:lnTo>
                        <a:pt x="560505" y="615878"/>
                      </a:lnTo>
                      <a:cubicBezTo>
                        <a:pt x="702696" y="613877"/>
                        <a:pt x="737805" y="504913"/>
                        <a:pt x="735912" y="394451"/>
                      </a:cubicBezTo>
                      <a:cubicBezTo>
                        <a:pt x="734019" y="283989"/>
                        <a:pt x="736712" y="0"/>
                        <a:pt x="736712" y="0"/>
                      </a:cubicBezTo>
                    </a:path>
                  </a:pathLst>
                </a:custGeom>
                <a:ln w="57150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headEnd type="none"/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cxnSp>
              <p:nvCxnSpPr>
                <p:cNvPr id="58" name="Straight Arrow Connector 57"/>
                <p:cNvCxnSpPr/>
                <p:nvPr/>
              </p:nvCxnSpPr>
              <p:spPr>
                <a:xfrm>
                  <a:off x="2560349" y="4760718"/>
                  <a:ext cx="0" cy="922923"/>
                </a:xfrm>
                <a:prstGeom prst="straightConnector1">
                  <a:avLst/>
                </a:prstGeom>
                <a:ln w="57150" cmpd="sng">
                  <a:solidFill>
                    <a:srgbClr val="BB86E3"/>
                  </a:solidFill>
                  <a:headEnd type="none"/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Oval 58"/>
                <p:cNvSpPr/>
                <p:nvPr/>
              </p:nvSpPr>
              <p:spPr>
                <a:xfrm>
                  <a:off x="2337880" y="5017621"/>
                  <a:ext cx="309101" cy="320297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shade val="30000"/>
                        <a:satMod val="100000"/>
                      </a:schemeClr>
                    </a:gs>
                    <a:gs pos="69000">
                      <a:schemeClr val="accent1">
                        <a:shade val="90000"/>
                        <a:satMod val="100000"/>
                        <a:alpha val="50000"/>
                      </a:schemeClr>
                    </a:gs>
                    <a:gs pos="100000">
                      <a:schemeClr val="accent1">
                        <a:tint val="90000"/>
                        <a:shade val="100000"/>
                        <a:satMod val="150000"/>
                      </a:schemeClr>
                    </a:gs>
                  </a:gsLst>
                </a:gradFill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60" name="Circular Arrow 59"/>
                <p:cNvSpPr/>
                <p:nvPr/>
              </p:nvSpPr>
              <p:spPr>
                <a:xfrm rot="6254955">
                  <a:off x="2381736" y="5063748"/>
                  <a:ext cx="224208" cy="216371"/>
                </a:xfrm>
                <a:prstGeom prst="circularArrow">
                  <a:avLst>
                    <a:gd name="adj1" fmla="val 12866"/>
                    <a:gd name="adj2" fmla="val 1756545"/>
                    <a:gd name="adj3" fmla="val 20331059"/>
                    <a:gd name="adj4" fmla="val 5421625"/>
                    <a:gd name="adj5" fmla="val 14414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61" name="Picture 60" descr="BU001997.png"/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95136" y="4698344"/>
                  <a:ext cx="393999" cy="429005"/>
                </a:xfrm>
                <a:prstGeom prst="rect">
                  <a:avLst/>
                </a:prstGeom>
              </p:spPr>
            </p:pic>
            <p:sp>
              <p:nvSpPr>
                <p:cNvPr id="62" name="Bent Arrow 61"/>
                <p:cNvSpPr/>
                <p:nvPr/>
              </p:nvSpPr>
              <p:spPr>
                <a:xfrm rot="16200000">
                  <a:off x="1153218" y="4966495"/>
                  <a:ext cx="206199" cy="308456"/>
                </a:xfrm>
                <a:prstGeom prst="bentArrow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Bent Arrow 62"/>
                <p:cNvSpPr/>
                <p:nvPr/>
              </p:nvSpPr>
              <p:spPr>
                <a:xfrm rot="16200000" flipH="1">
                  <a:off x="1147200" y="4526188"/>
                  <a:ext cx="218237" cy="308456"/>
                </a:xfrm>
                <a:prstGeom prst="bentArrow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" name="TextBox 63"/>
                <p:cNvSpPr txBox="1"/>
                <p:nvPr/>
              </p:nvSpPr>
              <p:spPr>
                <a:xfrm>
                  <a:off x="988067" y="4773627"/>
                  <a:ext cx="47253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r>
                    <a:rPr lang="en-US" sz="1200" b="1" dirty="0" smtClean="0">
                      <a:ln w="11430"/>
                      <a:gradFill>
                        <a:gsLst>
                          <a:gs pos="0">
                            <a:schemeClr val="accent2">
                              <a:tint val="70000"/>
                              <a:satMod val="245000"/>
                            </a:schemeClr>
                          </a:gs>
                          <a:gs pos="75000">
                            <a:schemeClr val="accent2">
                              <a:tint val="90000"/>
                              <a:shade val="60000"/>
                              <a:satMod val="240000"/>
                            </a:schemeClr>
                          </a:gs>
                          <a:gs pos="100000">
                            <a:schemeClr val="accent2">
                              <a:tint val="100000"/>
                              <a:shade val="50000"/>
                              <a:satMod val="240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PLL</a:t>
                  </a:r>
                  <a:endParaRPr lang="en-US" sz="1200" b="1" dirty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24" name="Group 23"/>
              <p:cNvGrpSpPr/>
              <p:nvPr/>
            </p:nvGrpSpPr>
            <p:grpSpPr>
              <a:xfrm>
                <a:off x="111303" y="5351661"/>
                <a:ext cx="1223442" cy="1145936"/>
                <a:chOff x="6186686" y="1536023"/>
                <a:chExt cx="1953588" cy="1870012"/>
              </a:xfrm>
            </p:grpSpPr>
            <p:sp>
              <p:nvSpPr>
                <p:cNvPr id="26" name="Oval 24"/>
                <p:cNvSpPr>
                  <a:spLocks noChangeArrowheads="1"/>
                </p:cNvSpPr>
                <p:nvPr/>
              </p:nvSpPr>
              <p:spPr bwMode="auto">
                <a:xfrm rot="7748480">
                  <a:off x="6798064" y="2591981"/>
                  <a:ext cx="546700" cy="2179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0000"/>
                    </a:gs>
                    <a:gs pos="100000">
                      <a:srgbClr val="FFFFFF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/>
                <a:lstStyle/>
                <a:p>
                  <a:endParaRPr lang="en-US" sz="1000"/>
                </a:p>
              </p:txBody>
            </p:sp>
            <p:cxnSp>
              <p:nvCxnSpPr>
                <p:cNvPr id="27" name="Straight Arrow Connector 26"/>
                <p:cNvCxnSpPr/>
                <p:nvPr/>
              </p:nvCxnSpPr>
              <p:spPr bwMode="auto">
                <a:xfrm>
                  <a:off x="6390318" y="2715001"/>
                  <a:ext cx="1327598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rgbClr val="000000"/>
                  </a:solidFill>
                  <a:prstDash val="solid"/>
                  <a:round/>
                  <a:headEnd type="arrow"/>
                  <a:tailEnd type="arrow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8" name="Straight Arrow Connector 27"/>
                <p:cNvCxnSpPr/>
                <p:nvPr/>
              </p:nvCxnSpPr>
              <p:spPr bwMode="auto">
                <a:xfrm flipH="1" flipV="1">
                  <a:off x="7048939" y="2025942"/>
                  <a:ext cx="10355" cy="1380093"/>
                </a:xfrm>
                <a:prstGeom prst="straightConnector1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rgbClr val="000000"/>
                  </a:solidFill>
                  <a:prstDash val="solid"/>
                  <a:round/>
                  <a:headEnd type="arrow"/>
                  <a:tailEnd type="arrow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29" name="Rectangle 48"/>
                <p:cNvSpPr>
                  <a:spLocks noChangeArrowheads="1"/>
                </p:cNvSpPr>
                <p:nvPr/>
              </p:nvSpPr>
              <p:spPr bwMode="auto">
                <a:xfrm>
                  <a:off x="7666122" y="2549163"/>
                  <a:ext cx="474152" cy="3497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100" b="0" dirty="0"/>
                    <a:t>x</a:t>
                  </a:r>
                  <a:r>
                    <a:rPr lang="en-US" sz="1100" b="0" baseline="-25000" dirty="0"/>
                    <a:t>1</a:t>
                  </a:r>
                  <a:endParaRPr lang="en-US" sz="1100" b="0" dirty="0"/>
                </a:p>
              </p:txBody>
            </p:sp>
            <p:sp>
              <p:nvSpPr>
                <p:cNvPr id="30" name="Rectangle 49"/>
                <p:cNvSpPr>
                  <a:spLocks noChangeArrowheads="1"/>
                </p:cNvSpPr>
                <p:nvPr/>
              </p:nvSpPr>
              <p:spPr bwMode="auto">
                <a:xfrm>
                  <a:off x="6646233" y="1789457"/>
                  <a:ext cx="482488" cy="3497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100" b="0" dirty="0"/>
                    <a:t>x</a:t>
                  </a:r>
                  <a:r>
                    <a:rPr lang="en-US" sz="1100" b="0" baseline="-25000" dirty="0"/>
                    <a:t>2</a:t>
                  </a:r>
                  <a:endParaRPr lang="en-US" sz="1100" b="0" dirty="0"/>
                </a:p>
              </p:txBody>
            </p:sp>
            <p:sp>
              <p:nvSpPr>
                <p:cNvPr id="31" name="Rectangle 20"/>
                <p:cNvSpPr>
                  <a:spLocks noChangeArrowheads="1"/>
                </p:cNvSpPr>
                <p:nvPr/>
              </p:nvSpPr>
              <p:spPr bwMode="auto">
                <a:xfrm>
                  <a:off x="6186686" y="1536023"/>
                  <a:ext cx="1775393" cy="4937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900" b="0" dirty="0" smtClean="0">
                      <a:solidFill>
                        <a:srgbClr val="000000"/>
                      </a:solidFill>
                    </a:rPr>
                    <a:t>Squeezed Vacuum </a:t>
                  </a:r>
                  <a:endParaRPr lang="en-US" sz="900" b="0" dirty="0">
                    <a:solidFill>
                      <a:srgbClr val="000000"/>
                    </a:solidFill>
                  </a:endParaRPr>
                </a:p>
                <a:p>
                  <a:pPr algn="ctr"/>
                  <a:r>
                    <a:rPr lang="en-US" sz="900" b="0" dirty="0">
                      <a:solidFill>
                        <a:srgbClr val="000000"/>
                      </a:solidFill>
                    </a:rPr>
                    <a:t>State</a:t>
                  </a:r>
                </a:p>
              </p:txBody>
            </p:sp>
          </p:grpSp>
          <p:sp>
            <p:nvSpPr>
              <p:cNvPr id="20" name="Bent Arrow 19"/>
              <p:cNvSpPr/>
              <p:nvPr/>
            </p:nvSpPr>
            <p:spPr bwMode="auto">
              <a:xfrm rot="16200000" flipV="1">
                <a:off x="1238181" y="5200028"/>
                <a:ext cx="1003143" cy="861512"/>
              </a:xfrm>
              <a:prstGeom prst="bentArrow">
                <a:avLst>
                  <a:gd name="adj1" fmla="val 9193"/>
                  <a:gd name="adj2" fmla="val 14412"/>
                  <a:gd name="adj3" fmla="val 22647"/>
                  <a:gd name="adj4" fmla="val 40113"/>
                </a:avLst>
              </a:prstGeom>
              <a:solidFill>
                <a:srgbClr val="FF0000"/>
              </a:solid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0"/>
                </a:endParaRPr>
              </a:p>
            </p:txBody>
          </p:sp>
        </p:grpSp>
      </p:grpSp>
      <p:pic>
        <p:nvPicPr>
          <p:cNvPr id="78" name="Picture 21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9320" y="3101603"/>
            <a:ext cx="2611817" cy="385763"/>
          </a:xfrm>
          <a:prstGeom prst="rect">
            <a:avLst/>
          </a:prstGeom>
          <a:solidFill>
            <a:srgbClr val="618FFD"/>
          </a:solidFill>
          <a:ln>
            <a:solidFill>
              <a:schemeClr val="tx1"/>
            </a:solidFill>
          </a:ln>
          <a:extLst/>
        </p:spPr>
      </p:pic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3334403"/>
              </p:ext>
            </p:extLst>
          </p:nvPr>
        </p:nvGraphicFramePr>
        <p:xfrm>
          <a:off x="1061793" y="1743477"/>
          <a:ext cx="2446182" cy="4466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" name="Equation" r:id="rId7" imgW="1511300" imgH="241300" progId="Equation.3">
                  <p:embed/>
                </p:oleObj>
              </mc:Choice>
              <mc:Fallback>
                <p:oleObj name="Equation" r:id="rId7" imgW="15113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1793" y="1743477"/>
                        <a:ext cx="2446182" cy="446602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" name="Arc 81"/>
          <p:cNvSpPr/>
          <p:nvPr/>
        </p:nvSpPr>
        <p:spPr bwMode="auto">
          <a:xfrm>
            <a:off x="2846607" y="5376437"/>
            <a:ext cx="136269" cy="882256"/>
          </a:xfrm>
          <a:prstGeom prst="arc">
            <a:avLst/>
          </a:prstGeom>
          <a:noFill/>
          <a:ln w="38100" cap="flat" cmpd="sng" algn="ctr">
            <a:solidFill>
              <a:schemeClr val="accent4">
                <a:lumMod val="50000"/>
              </a:schemeClr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000"/>
          </a:p>
        </p:txBody>
      </p:sp>
      <p:sp>
        <p:nvSpPr>
          <p:cNvPr id="83" name="Oval 82"/>
          <p:cNvSpPr/>
          <p:nvPr/>
        </p:nvSpPr>
        <p:spPr bwMode="auto">
          <a:xfrm rot="1800000">
            <a:off x="2119837" y="4141278"/>
            <a:ext cx="545078" cy="529354"/>
          </a:xfrm>
          <a:prstGeom prst="ellipse">
            <a:avLst/>
          </a:prstGeom>
          <a:solidFill>
            <a:schemeClr val="accent2">
              <a:lumMod val="75000"/>
              <a:alpha val="50000"/>
            </a:schemeClr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i="1">
              <a:latin typeface="Times New Roman" pitchFamily="18" charset="0"/>
            </a:endParaRPr>
          </a:p>
        </p:txBody>
      </p:sp>
      <p:cxnSp>
        <p:nvCxnSpPr>
          <p:cNvPr id="84" name="Straight Connector 5"/>
          <p:cNvCxnSpPr>
            <a:cxnSpLocks noChangeShapeType="1"/>
          </p:cNvCxnSpPr>
          <p:nvPr/>
        </p:nvCxnSpPr>
        <p:spPr bwMode="auto">
          <a:xfrm>
            <a:off x="1529336" y="4053052"/>
            <a:ext cx="0" cy="2117415"/>
          </a:xfrm>
          <a:prstGeom prst="line">
            <a:avLst/>
          </a:prstGeom>
          <a:noFill/>
          <a:ln w="38100">
            <a:solidFill>
              <a:srgbClr val="32646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" name="Straight Connector 8"/>
          <p:cNvCxnSpPr>
            <a:cxnSpLocks noChangeShapeType="1"/>
          </p:cNvCxnSpPr>
          <p:nvPr/>
        </p:nvCxnSpPr>
        <p:spPr bwMode="auto">
          <a:xfrm>
            <a:off x="484604" y="5817565"/>
            <a:ext cx="3225043" cy="0"/>
          </a:xfrm>
          <a:prstGeom prst="line">
            <a:avLst/>
          </a:prstGeom>
          <a:noFill/>
          <a:ln w="38100">
            <a:solidFill>
              <a:srgbClr val="32646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" name="Straight Arrow Connector 85"/>
          <p:cNvCxnSpPr/>
          <p:nvPr/>
        </p:nvCxnSpPr>
        <p:spPr bwMode="auto">
          <a:xfrm flipV="1">
            <a:off x="1529336" y="4405955"/>
            <a:ext cx="863040" cy="141161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87" name="Straight Arrow Connector 86"/>
          <p:cNvCxnSpPr/>
          <p:nvPr/>
        </p:nvCxnSpPr>
        <p:spPr bwMode="auto">
          <a:xfrm flipH="1" flipV="1">
            <a:off x="802566" y="4670632"/>
            <a:ext cx="726770" cy="1146933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88" name="Straight Arrow Connector 87"/>
          <p:cNvCxnSpPr/>
          <p:nvPr/>
        </p:nvCxnSpPr>
        <p:spPr bwMode="auto">
          <a:xfrm flipV="1">
            <a:off x="1529336" y="5067647"/>
            <a:ext cx="2271157" cy="749918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oval" w="med" len="med"/>
            <a:tailEnd type="triangle"/>
          </a:ln>
          <a:effectLst/>
        </p:spPr>
      </p:cxnSp>
      <p:sp>
        <p:nvSpPr>
          <p:cNvPr id="89" name="Oval 88"/>
          <p:cNvSpPr/>
          <p:nvPr/>
        </p:nvSpPr>
        <p:spPr bwMode="auto">
          <a:xfrm rot="20460000">
            <a:off x="3255416" y="4935308"/>
            <a:ext cx="1090155" cy="264677"/>
          </a:xfrm>
          <a:prstGeom prst="ellipse">
            <a:avLst/>
          </a:prstGeom>
          <a:solidFill>
            <a:schemeClr val="accent2">
              <a:lumMod val="50000"/>
              <a:alpha val="50000"/>
            </a:schemeClr>
          </a:solidFill>
          <a:ln w="12700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i="1">
              <a:latin typeface="Times New Roman" pitchFamily="18" charset="0"/>
            </a:endParaRPr>
          </a:p>
        </p:txBody>
      </p:sp>
      <p:cxnSp>
        <p:nvCxnSpPr>
          <p:cNvPr id="90" name="Straight Connector 30"/>
          <p:cNvCxnSpPr>
            <a:cxnSpLocks noChangeShapeType="1"/>
            <a:stCxn id="83" idx="0"/>
            <a:endCxn id="83" idx="4"/>
          </p:cNvCxnSpPr>
          <p:nvPr/>
        </p:nvCxnSpPr>
        <p:spPr bwMode="auto">
          <a:xfrm flipH="1">
            <a:off x="2256107" y="4177120"/>
            <a:ext cx="272539" cy="457670"/>
          </a:xfrm>
          <a:prstGeom prst="line">
            <a:avLst/>
          </a:prstGeom>
          <a:noFill/>
          <a:ln w="0">
            <a:solidFill>
              <a:srgbClr val="FF33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1" name="Straight Connector 31"/>
          <p:cNvCxnSpPr>
            <a:cxnSpLocks noChangeShapeType="1"/>
            <a:stCxn id="83" idx="2"/>
            <a:endCxn id="83" idx="6"/>
          </p:cNvCxnSpPr>
          <p:nvPr/>
        </p:nvCxnSpPr>
        <p:spPr bwMode="auto">
          <a:xfrm>
            <a:off x="2156744" y="4273616"/>
            <a:ext cx="471265" cy="264677"/>
          </a:xfrm>
          <a:prstGeom prst="line">
            <a:avLst/>
          </a:prstGeom>
          <a:noFill/>
          <a:ln w="0">
            <a:solidFill>
              <a:srgbClr val="FF33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" name="Straight Connector 32"/>
          <p:cNvCxnSpPr>
            <a:cxnSpLocks noChangeShapeType="1"/>
            <a:stCxn id="89" idx="0"/>
            <a:endCxn id="89" idx="4"/>
          </p:cNvCxnSpPr>
          <p:nvPr/>
        </p:nvCxnSpPr>
        <p:spPr bwMode="auto">
          <a:xfrm>
            <a:off x="3756017" y="4942661"/>
            <a:ext cx="88954" cy="249973"/>
          </a:xfrm>
          <a:prstGeom prst="line">
            <a:avLst/>
          </a:prstGeom>
          <a:noFill/>
          <a:ln w="0">
            <a:solidFill>
              <a:srgbClr val="FF33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3" name="Straight Connector 34"/>
          <p:cNvCxnSpPr>
            <a:cxnSpLocks noChangeShapeType="1"/>
          </p:cNvCxnSpPr>
          <p:nvPr/>
        </p:nvCxnSpPr>
        <p:spPr bwMode="auto">
          <a:xfrm rot="19800000">
            <a:off x="802566" y="4538293"/>
            <a:ext cx="0" cy="264677"/>
          </a:xfrm>
          <a:prstGeom prst="line">
            <a:avLst/>
          </a:prstGeom>
          <a:noFill/>
          <a:ln w="0">
            <a:solidFill>
              <a:srgbClr val="FF33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4" name="Straight Connector 35"/>
          <p:cNvCxnSpPr>
            <a:cxnSpLocks noChangeShapeType="1"/>
          </p:cNvCxnSpPr>
          <p:nvPr/>
        </p:nvCxnSpPr>
        <p:spPr bwMode="auto">
          <a:xfrm rot="19800000">
            <a:off x="257489" y="4670632"/>
            <a:ext cx="1090155" cy="0"/>
          </a:xfrm>
          <a:prstGeom prst="line">
            <a:avLst/>
          </a:prstGeom>
          <a:noFill/>
          <a:ln w="0">
            <a:solidFill>
              <a:srgbClr val="FF33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5" name="Straight Connector 44"/>
          <p:cNvCxnSpPr>
            <a:cxnSpLocks noChangeShapeType="1"/>
            <a:stCxn id="89" idx="2"/>
            <a:endCxn id="89" idx="6"/>
          </p:cNvCxnSpPr>
          <p:nvPr/>
        </p:nvCxnSpPr>
        <p:spPr bwMode="auto">
          <a:xfrm flipV="1">
            <a:off x="3284752" y="4894872"/>
            <a:ext cx="1031484" cy="345550"/>
          </a:xfrm>
          <a:prstGeom prst="line">
            <a:avLst/>
          </a:prstGeom>
          <a:noFill/>
          <a:ln w="0">
            <a:solidFill>
              <a:srgbClr val="FF33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" name="Oval 95"/>
          <p:cNvSpPr/>
          <p:nvPr/>
        </p:nvSpPr>
        <p:spPr bwMode="auto">
          <a:xfrm rot="19800000">
            <a:off x="257489" y="4538293"/>
            <a:ext cx="1090155" cy="264677"/>
          </a:xfrm>
          <a:prstGeom prst="ellipse">
            <a:avLst/>
          </a:prstGeom>
          <a:solidFill>
            <a:schemeClr val="tx1">
              <a:lumMod val="60000"/>
              <a:lumOff val="40000"/>
              <a:alpha val="50000"/>
            </a:schemeClr>
          </a:solidFill>
          <a:ln w="12700" cap="flat" cmpd="sng" algn="ctr">
            <a:solidFill>
              <a:schemeClr val="tx1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i="1">
              <a:latin typeface="Times New Roman" pitchFamily="18" charset="0"/>
            </a:endParaRPr>
          </a:p>
        </p:txBody>
      </p:sp>
      <p:sp>
        <p:nvSpPr>
          <p:cNvPr id="97" name="TextBox 75"/>
          <p:cNvSpPr txBox="1">
            <a:spLocks noChangeArrowheads="1"/>
          </p:cNvSpPr>
          <p:nvPr/>
        </p:nvSpPr>
        <p:spPr bwMode="auto">
          <a:xfrm rot="19847951">
            <a:off x="-110760" y="4227831"/>
            <a:ext cx="1634334" cy="261610"/>
          </a:xfrm>
          <a:prstGeom prst="rect">
            <a:avLst/>
          </a:prstGeom>
          <a:solidFill>
            <a:schemeClr val="bg1">
              <a:alpha val="50195"/>
            </a:schemeClr>
          </a:solidFill>
          <a:ln w="12700">
            <a:solidFill>
              <a:srgbClr val="326464">
                <a:alpha val="50195"/>
              </a:srgb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dirty="0">
                <a:solidFill>
                  <a:srgbClr val="326464"/>
                </a:solidFill>
                <a:latin typeface="Helvetica" charset="0"/>
                <a:cs typeface="Helvetica" charset="0"/>
              </a:rPr>
              <a:t> Amplitude squeezing</a:t>
            </a:r>
          </a:p>
        </p:txBody>
      </p:sp>
      <p:sp>
        <p:nvSpPr>
          <p:cNvPr id="98" name="TextBox 76"/>
          <p:cNvSpPr txBox="1">
            <a:spLocks noChangeArrowheads="1"/>
          </p:cNvSpPr>
          <p:nvPr/>
        </p:nvSpPr>
        <p:spPr bwMode="auto">
          <a:xfrm rot="20423679">
            <a:off x="3152084" y="5234741"/>
            <a:ext cx="1214299" cy="430887"/>
          </a:xfrm>
          <a:prstGeom prst="rect">
            <a:avLst/>
          </a:prstGeom>
          <a:solidFill>
            <a:schemeClr val="bg1">
              <a:alpha val="50195"/>
            </a:schemeClr>
          </a:solidFill>
          <a:ln w="12700">
            <a:solidFill>
              <a:srgbClr val="326464">
                <a:alpha val="50195"/>
              </a:srgb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dirty="0" smtClean="0">
                <a:solidFill>
                  <a:srgbClr val="326464"/>
                </a:solidFill>
                <a:latin typeface="Helvetica" charset="0"/>
                <a:cs typeface="Helvetica" charset="0"/>
              </a:rPr>
              <a:t>Phase </a:t>
            </a:r>
          </a:p>
          <a:p>
            <a:r>
              <a:rPr lang="en-US" sz="1100" dirty="0" smtClean="0">
                <a:solidFill>
                  <a:srgbClr val="326464"/>
                </a:solidFill>
                <a:latin typeface="Helvetica" charset="0"/>
                <a:cs typeface="Helvetica" charset="0"/>
              </a:rPr>
              <a:t>squeezing</a:t>
            </a:r>
            <a:endParaRPr lang="en-US" sz="1100" dirty="0">
              <a:solidFill>
                <a:srgbClr val="326464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99" name="TextBox 77"/>
          <p:cNvSpPr txBox="1">
            <a:spLocks noChangeArrowheads="1"/>
          </p:cNvSpPr>
          <p:nvPr/>
        </p:nvSpPr>
        <p:spPr bwMode="auto">
          <a:xfrm>
            <a:off x="1938145" y="3832488"/>
            <a:ext cx="1305934" cy="261610"/>
          </a:xfrm>
          <a:prstGeom prst="rect">
            <a:avLst/>
          </a:prstGeom>
          <a:solidFill>
            <a:schemeClr val="bg1">
              <a:alpha val="50195"/>
            </a:schemeClr>
          </a:solidFill>
          <a:ln w="12700">
            <a:solidFill>
              <a:srgbClr val="326464">
                <a:alpha val="50195"/>
              </a:srgb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dirty="0" smtClean="0">
                <a:solidFill>
                  <a:srgbClr val="326464"/>
                </a:solidFill>
                <a:latin typeface="Helvetica" charset="0"/>
                <a:cs typeface="Helvetica" charset="0"/>
              </a:rPr>
              <a:t>Coherent State</a:t>
            </a:r>
            <a:endParaRPr lang="en-US" sz="1100" dirty="0">
              <a:solidFill>
                <a:srgbClr val="326464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645543" y="5418069"/>
            <a:ext cx="49965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l-GR" sz="1800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ϕ</a:t>
            </a:r>
            <a:endParaRPr lang="en-US" sz="18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945232" y="4974461"/>
            <a:ext cx="11692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spc="-300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│E</a:t>
            </a:r>
            <a:r>
              <a:rPr lang="en-US" sz="2400" spc="-300" dirty="0">
                <a:solidFill>
                  <a:schemeClr val="accent4">
                    <a:lumMod val="50000"/>
                  </a:schemeClr>
                </a:solidFill>
              </a:rPr>
              <a:t> │</a:t>
            </a:r>
            <a:endParaRPr lang="en-US" sz="2400" spc="-3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035385" y="1518794"/>
            <a:ext cx="5246189" cy="4053873"/>
            <a:chOff x="3897811" y="2087169"/>
            <a:chExt cx="5246189" cy="4053873"/>
          </a:xfrm>
        </p:grpSpPr>
        <p:pic>
          <p:nvPicPr>
            <p:cNvPr id="10" name="Picture 9" descr="SqzLIGOandGEO.pdf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97811" y="2087169"/>
              <a:ext cx="5246189" cy="405387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362413" y="2348291"/>
              <a:ext cx="1613242" cy="461665"/>
            </a:xfrm>
            <a:prstGeom prst="rect">
              <a:avLst/>
            </a:prstGeom>
            <a:solidFill>
              <a:schemeClr val="accent5"/>
            </a:solidFill>
            <a:effectLst>
              <a:glow rad="101600">
                <a:schemeClr val="accent1">
                  <a:alpha val="25000"/>
                </a:schemeClr>
              </a:glow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sz="1200" b="0" dirty="0" smtClean="0">
                  <a:latin typeface="Arial"/>
                  <a:cs typeface="Arial"/>
                </a:rPr>
                <a:t>3.5 dB squeezing</a:t>
              </a:r>
            </a:p>
            <a:p>
              <a:r>
                <a:rPr lang="en-US" sz="1200" b="0" dirty="0" smtClean="0">
                  <a:latin typeface="Arial"/>
                  <a:cs typeface="Arial"/>
                </a:rPr>
                <a:t>(1.5X reduced noise)</a:t>
              </a:r>
              <a:endParaRPr lang="en-US" sz="1200" b="0" dirty="0">
                <a:latin typeface="Arial"/>
                <a:cs typeface="Arial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315240" y="5147108"/>
              <a:ext cx="1572647" cy="430887"/>
            </a:xfrm>
            <a:prstGeom prst="rect">
              <a:avLst/>
            </a:prstGeom>
            <a:solidFill>
              <a:srgbClr val="E6CDFF"/>
            </a:solidFill>
            <a:effectLst>
              <a:glow rad="101600">
                <a:schemeClr val="accent5">
                  <a:alpha val="75000"/>
                </a:schemeClr>
              </a:glow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sz="1100" b="0" dirty="0" smtClean="0">
                  <a:latin typeface="Arial"/>
                  <a:cs typeface="Arial"/>
                </a:rPr>
                <a:t>2.1 dB squeezing</a:t>
              </a:r>
            </a:p>
            <a:p>
              <a:r>
                <a:rPr lang="en-US" sz="1100" b="0" dirty="0" smtClean="0">
                  <a:latin typeface="Arial"/>
                  <a:cs typeface="Arial"/>
                </a:rPr>
                <a:t>(1.27X reduced noise)</a:t>
              </a:r>
              <a:endParaRPr lang="en-US" sz="1100" b="0" dirty="0">
                <a:latin typeface="Arial"/>
                <a:cs typeface="Arial"/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 bwMode="auto">
            <a:xfrm>
              <a:off x="8331094" y="2831112"/>
              <a:ext cx="134682" cy="71202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7" name="Straight Arrow Connector 16"/>
            <p:cNvCxnSpPr/>
            <p:nvPr/>
          </p:nvCxnSpPr>
          <p:spPr bwMode="auto">
            <a:xfrm flipH="1" flipV="1">
              <a:off x="7254651" y="4884420"/>
              <a:ext cx="695726" cy="27465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7" name="TextBox 6"/>
            <p:cNvSpPr txBox="1"/>
            <p:nvPr/>
          </p:nvSpPr>
          <p:spPr>
            <a:xfrm>
              <a:off x="5070355" y="2542907"/>
              <a:ext cx="208031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tx2"/>
                  </a:solidFill>
                  <a:latin typeface="Helvetica"/>
                  <a:cs typeface="Helvetica"/>
                </a:rPr>
                <a:t>Typical noise without squeezing</a:t>
              </a:r>
            </a:p>
            <a:p>
              <a:r>
                <a:rPr lang="en-US" sz="900" dirty="0" smtClean="0">
                  <a:solidFill>
                    <a:schemeClr val="tx2"/>
                  </a:solidFill>
                  <a:latin typeface="Helvetica"/>
                  <a:cs typeface="Helvetica"/>
                </a:rPr>
                <a:t>Squeezing-enhanced sensitivity      </a:t>
              </a:r>
              <a:endParaRPr lang="en-US" sz="900" dirty="0">
                <a:solidFill>
                  <a:schemeClr val="tx2"/>
                </a:solidFill>
                <a:latin typeface="Helvetica"/>
                <a:cs typeface="Helvetic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0639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150" y="-71438"/>
            <a:ext cx="7689850" cy="1143001"/>
          </a:xfrm>
        </p:spPr>
        <p:txBody>
          <a:bodyPr/>
          <a:lstStyle/>
          <a:p>
            <a:r>
              <a:rPr lang="en-US" dirty="0" smtClean="0"/>
              <a:t>The Best of Both Worlds: Frequency </a:t>
            </a:r>
            <a:r>
              <a:rPr lang="en-US" smtClean="0"/>
              <a:t>Dependent Squeezing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C44F27E-7259-A544-87CC-77CCC20BF5BB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6" name="Picture 5" descr="SQZtoday.pdf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33" t="8474" r="11129" b="5324"/>
          <a:stretch/>
        </p:blipFill>
        <p:spPr>
          <a:xfrm>
            <a:off x="324405" y="2124342"/>
            <a:ext cx="4355503" cy="3675325"/>
          </a:xfrm>
          <a:prstGeom prst="rect">
            <a:avLst/>
          </a:prstGeom>
          <a:noFill/>
        </p:spPr>
      </p:pic>
      <p:pic>
        <p:nvPicPr>
          <p:cNvPr id="7" name="Picture 6" descr="result_aLIGO.pdf"/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rgbClr val="FFFF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68" t="17318" r="90067" b="16416"/>
          <a:stretch/>
        </p:blipFill>
        <p:spPr>
          <a:xfrm>
            <a:off x="0" y="2370667"/>
            <a:ext cx="347715" cy="3143250"/>
          </a:xfrm>
          <a:prstGeom prst="rect">
            <a:avLst/>
          </a:prstGeom>
          <a:noFill/>
        </p:spPr>
      </p:pic>
      <p:sp>
        <p:nvSpPr>
          <p:cNvPr id="10" name="Striped Right Arrow 9"/>
          <p:cNvSpPr/>
          <p:nvPr/>
        </p:nvSpPr>
        <p:spPr>
          <a:xfrm rot="5400000">
            <a:off x="3757538" y="3725274"/>
            <a:ext cx="549815" cy="253608"/>
          </a:xfrm>
          <a:prstGeom prst="stripedRightArrow">
            <a:avLst/>
          </a:prstGeom>
          <a:gradFill>
            <a:gsLst>
              <a:gs pos="0">
                <a:schemeClr val="accent6">
                  <a:lumMod val="75000"/>
                  <a:alpha val="20000"/>
                </a:schemeClr>
              </a:gs>
              <a:gs pos="75000">
                <a:schemeClr val="accent6">
                  <a:lumMod val="75000"/>
                  <a:alpha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0"/>
          </a:gradFill>
          <a:ln>
            <a:noFill/>
          </a:ln>
          <a:effectLst>
            <a:outerShdw blurRad="228600" dist="38100" dir="5400000" sx="104000" sy="104000" algn="ctr" rotWithShape="0">
              <a:srgbClr val="000000">
                <a:alpha val="8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triped Right Arrow 10"/>
          <p:cNvSpPr/>
          <p:nvPr/>
        </p:nvSpPr>
        <p:spPr>
          <a:xfrm rot="16200000">
            <a:off x="987046" y="3527043"/>
            <a:ext cx="504746" cy="251667"/>
          </a:xfrm>
          <a:prstGeom prst="stripedRightArrow">
            <a:avLst/>
          </a:prstGeom>
          <a:gradFill>
            <a:gsLst>
              <a:gs pos="0">
                <a:schemeClr val="accent6">
                  <a:lumMod val="75000"/>
                  <a:alpha val="20000"/>
                </a:schemeClr>
              </a:gs>
              <a:gs pos="75000">
                <a:schemeClr val="accent6">
                  <a:lumMod val="75000"/>
                  <a:alpha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0"/>
          </a:gradFill>
          <a:ln>
            <a:noFill/>
          </a:ln>
          <a:effectLst>
            <a:outerShdw blurRad="228600" dist="38100" dir="5400000" sx="104000" sy="104000" algn="ctr" rotWithShape="0">
              <a:srgbClr val="000000">
                <a:alpha val="8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39" y="2868083"/>
            <a:ext cx="4568777" cy="2248695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5041485" y="2129852"/>
            <a:ext cx="3626837" cy="3214731"/>
            <a:chOff x="5411902" y="1209102"/>
            <a:chExt cx="3626837" cy="321473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1916"/>
            <a:stretch/>
          </p:blipFill>
          <p:spPr>
            <a:xfrm>
              <a:off x="5660442" y="1209102"/>
              <a:ext cx="3378297" cy="3214731"/>
            </a:xfrm>
            <a:prstGeom prst="rect">
              <a:avLst/>
            </a:prstGeom>
          </p:spPr>
        </p:pic>
        <p:grpSp>
          <p:nvGrpSpPr>
            <p:cNvPr id="4" name="Group 3"/>
            <p:cNvGrpSpPr/>
            <p:nvPr/>
          </p:nvGrpSpPr>
          <p:grpSpPr>
            <a:xfrm>
              <a:off x="5411902" y="2835630"/>
              <a:ext cx="472530" cy="729443"/>
              <a:chOff x="988067" y="4571297"/>
              <a:chExt cx="472530" cy="729443"/>
            </a:xfrm>
          </p:grpSpPr>
          <p:sp>
            <p:nvSpPr>
              <p:cNvPr id="13" name="Rectangle 12"/>
              <p:cNvSpPr/>
              <p:nvPr/>
            </p:nvSpPr>
            <p:spPr>
              <a:xfrm rot="16200000">
                <a:off x="1304842" y="5158011"/>
                <a:ext cx="248432" cy="37025"/>
              </a:xfrm>
              <a:prstGeom prst="rect">
                <a:avLst/>
              </a:prstGeom>
              <a:solidFill>
                <a:schemeClr val="bg1">
                  <a:lumMod val="85000"/>
                  <a:lumOff val="15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pic>
            <p:nvPicPr>
              <p:cNvPr id="14" name="Picture 13" descr="BU001997.png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5136" y="4698344"/>
                <a:ext cx="393999" cy="429005"/>
              </a:xfrm>
              <a:prstGeom prst="rect">
                <a:avLst/>
              </a:prstGeom>
            </p:spPr>
          </p:pic>
          <p:sp>
            <p:nvSpPr>
              <p:cNvPr id="15" name="Bent Arrow 14"/>
              <p:cNvSpPr/>
              <p:nvPr/>
            </p:nvSpPr>
            <p:spPr>
              <a:xfrm rot="16200000">
                <a:off x="1153218" y="4966495"/>
                <a:ext cx="206199" cy="308456"/>
              </a:xfrm>
              <a:prstGeom prst="bentArrow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Bent Arrow 15"/>
              <p:cNvSpPr/>
              <p:nvPr/>
            </p:nvSpPr>
            <p:spPr>
              <a:xfrm rot="16200000" flipH="1">
                <a:off x="1147200" y="4526188"/>
                <a:ext cx="218237" cy="308456"/>
              </a:xfrm>
              <a:prstGeom prst="bentArrow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988067" y="4773627"/>
                <a:ext cx="47253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r>
                  <a:rPr lang="en-US" sz="1200" b="1" dirty="0" smtClean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PLL</a:t>
                </a:r>
                <a:endParaRPr lang="en-US" sz="12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7882960" y="2513167"/>
              <a:ext cx="168213" cy="420533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7476560" y="2189317"/>
              <a:ext cx="168213" cy="420533"/>
            </a:xfrm>
            <a:prstGeom prst="rect">
              <a:avLst/>
            </a:prstGeom>
          </p:spPr>
        </p:pic>
      </p:grpSp>
      <p:pic>
        <p:nvPicPr>
          <p:cNvPr id="19" name="Picture 18" descr="plot.pdf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2781" y="2275416"/>
            <a:ext cx="3906441" cy="3135723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5271929" y="5713350"/>
            <a:ext cx="3374253" cy="4154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50" b="0" dirty="0" err="1" smtClean="0">
                <a:solidFill>
                  <a:srgbClr val="000000"/>
                </a:solidFill>
                <a:latin typeface="Arial"/>
                <a:cs typeface="Arial"/>
              </a:rPr>
              <a:t>Oelker</a:t>
            </a:r>
            <a:r>
              <a:rPr lang="en-US" sz="1050" b="0" dirty="0" smtClean="0">
                <a:solidFill>
                  <a:srgbClr val="000000"/>
                </a:solidFill>
                <a:latin typeface="Arial"/>
                <a:cs typeface="Arial"/>
              </a:rPr>
              <a:t>, et al., “Audio-band Frequency-dependent </a:t>
            </a:r>
            <a:r>
              <a:rPr lang="en-US" sz="1050" b="0" dirty="0">
                <a:solidFill>
                  <a:srgbClr val="000000"/>
                </a:solidFill>
                <a:latin typeface="Arial"/>
                <a:cs typeface="Arial"/>
              </a:rPr>
              <a:t>Squeezing”, </a:t>
            </a:r>
            <a:r>
              <a:rPr lang="en-US" sz="1050" b="0" dirty="0" smtClean="0">
                <a:solidFill>
                  <a:srgbClr val="000000"/>
                </a:solidFill>
                <a:latin typeface="Arial"/>
                <a:cs typeface="Arial"/>
              </a:rPr>
              <a:t>Phys. Rev. </a:t>
            </a:r>
            <a:r>
              <a:rPr lang="en-US" sz="1050" b="0" dirty="0" err="1" smtClean="0">
                <a:solidFill>
                  <a:srgbClr val="000000"/>
                </a:solidFill>
                <a:latin typeface="Arial"/>
                <a:cs typeface="Arial"/>
              </a:rPr>
              <a:t>Lett</a:t>
            </a:r>
            <a:r>
              <a:rPr lang="en-US" sz="1050" b="0" dirty="0" smtClean="0">
                <a:solidFill>
                  <a:srgbClr val="000000"/>
                </a:solidFill>
                <a:latin typeface="Arial"/>
                <a:cs typeface="Arial"/>
              </a:rPr>
              <a:t>. </a:t>
            </a:r>
            <a:r>
              <a:rPr lang="en-US" sz="1050" dirty="0" smtClean="0">
                <a:solidFill>
                  <a:srgbClr val="000000"/>
                </a:solidFill>
                <a:latin typeface="Arial"/>
                <a:cs typeface="Arial"/>
              </a:rPr>
              <a:t>116</a:t>
            </a:r>
            <a:r>
              <a:rPr lang="en-US" sz="1050" b="0" dirty="0" smtClean="0">
                <a:solidFill>
                  <a:srgbClr val="000000"/>
                </a:solidFill>
                <a:latin typeface="Arial"/>
                <a:cs typeface="Arial"/>
              </a:rPr>
              <a:t>, 041102 (2016).</a:t>
            </a:r>
            <a:endParaRPr lang="en-US" sz="1050" b="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4798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Along: Future Detectors, Future Observatories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LIGO Scientific Collaboration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394C2-312B-0F42-9FF4-C414201DA6F7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512" y="4579796"/>
            <a:ext cx="4505406" cy="18427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6768" y="1457461"/>
            <a:ext cx="4080102" cy="30015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47543" y="1659484"/>
            <a:ext cx="1184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  <a:latin typeface="Arial"/>
                <a:cs typeface="Arial"/>
              </a:rPr>
              <a:t>LIGO </a:t>
            </a:r>
          </a:p>
          <a:p>
            <a:r>
              <a:rPr lang="en-US" sz="2000" b="1" dirty="0" smtClean="0">
                <a:solidFill>
                  <a:srgbClr val="000000"/>
                </a:solidFill>
                <a:latin typeface="Arial"/>
                <a:cs typeface="Arial"/>
              </a:rPr>
              <a:t>Voyager</a:t>
            </a:r>
            <a:endParaRPr lang="en-US" sz="2000" b="1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83731" y="1281978"/>
            <a:ext cx="4564150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Monotype Sorts" charset="0"/>
              <a:buChar char="l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Monotype Sorts" charset="0"/>
              <a:buChar char="l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sz="2000" dirty="0" smtClean="0">
                <a:solidFill>
                  <a:srgbClr val="000000"/>
                </a:solidFill>
              </a:rPr>
              <a:t>Two paths: </a:t>
            </a:r>
            <a:r>
              <a:rPr lang="en-US" sz="2000" i="1" dirty="0" smtClean="0">
                <a:solidFill>
                  <a:srgbClr val="000000"/>
                </a:solidFill>
              </a:rPr>
              <a:t>exploiting the facility limits AND new facilities 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Exploiting the facility limits: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</a:rPr>
              <a:t>LIGO Voyager in the US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New facilities: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</a:rPr>
              <a:t>Einstein Telescope in Europe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</a:rPr>
              <a:t>Cosmic Explorer in the US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Planning and conceptual designs are underway  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117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018" name="Group 4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32"/>
            <a:chExt cx="5760" cy="4320"/>
          </a:xfrm>
        </p:grpSpPr>
        <p:grpSp>
          <p:nvGrpSpPr>
            <p:cNvPr id="89098" name="Group 40"/>
            <p:cNvGrpSpPr>
              <a:grpSpLocks/>
            </p:cNvGrpSpPr>
            <p:nvPr/>
          </p:nvGrpSpPr>
          <p:grpSpPr bwMode="auto">
            <a:xfrm>
              <a:off x="0" y="32"/>
              <a:ext cx="5760" cy="4320"/>
              <a:chOff x="0" y="32"/>
              <a:chExt cx="5760" cy="4320"/>
            </a:xfrm>
          </p:grpSpPr>
          <p:sp>
            <p:nvSpPr>
              <p:cNvPr id="127009" name="Rectangle 33"/>
              <p:cNvSpPr>
                <a:spLocks noChangeArrowheads="1"/>
              </p:cNvSpPr>
              <p:nvPr/>
            </p:nvSpPr>
            <p:spPr bwMode="auto">
              <a:xfrm>
                <a:off x="0" y="32"/>
                <a:ext cx="5760" cy="4320"/>
              </a:xfrm>
              <a:prstGeom prst="rect">
                <a:avLst/>
              </a:prstGeom>
              <a:solidFill>
                <a:schemeClr val="tx2"/>
              </a:solidFill>
              <a:ln w="12700">
                <a:solidFill>
                  <a:schemeClr val="tx2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 b="0">
                  <a:latin typeface="Helvetica"/>
                  <a:cs typeface="Helvetica"/>
                </a:endParaRPr>
              </a:p>
            </p:txBody>
          </p:sp>
          <p:sp>
            <p:nvSpPr>
              <p:cNvPr id="127011" name="Text Box 35"/>
              <p:cNvSpPr txBox="1">
                <a:spLocks noChangeArrowheads="1"/>
              </p:cNvSpPr>
              <p:nvPr/>
            </p:nvSpPr>
            <p:spPr bwMode="auto">
              <a:xfrm>
                <a:off x="986" y="132"/>
                <a:ext cx="3755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marL="0" indent="0" algn="ctr">
                  <a:buNone/>
                </a:pPr>
                <a:r>
                  <a:rPr lang="en-US" sz="3200" i="1" dirty="0" smtClean="0">
                    <a:latin typeface="Helvetica"/>
                    <a:cs typeface="Helvetica"/>
                  </a:rPr>
                  <a:t>Summary</a:t>
                </a:r>
                <a:endParaRPr lang="en-US" sz="3200" i="1" dirty="0">
                  <a:latin typeface="Helvetica"/>
                  <a:cs typeface="Helvetica"/>
                </a:endParaRPr>
              </a:p>
            </p:txBody>
          </p:sp>
        </p:grpSp>
        <p:sp>
          <p:nvSpPr>
            <p:cNvPr id="127017" name="Text Box 41"/>
            <p:cNvSpPr txBox="1">
              <a:spLocks noChangeArrowheads="1"/>
            </p:cNvSpPr>
            <p:nvPr/>
          </p:nvSpPr>
          <p:spPr bwMode="auto">
            <a:xfrm>
              <a:off x="2703" y="1680"/>
              <a:ext cx="116" cy="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en-US" sz="9600" dirty="0">
                <a:latin typeface="Helvetica"/>
                <a:cs typeface="Helvetica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2571" y="1826997"/>
            <a:ext cx="6184062" cy="3828690"/>
          </a:xfrm>
          <a:prstGeom prst="rect">
            <a:avLst/>
          </a:prstGeom>
        </p:spPr>
      </p:pic>
      <p:pic>
        <p:nvPicPr>
          <p:cNvPr id="36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6113" y="0"/>
            <a:ext cx="877887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2111" y="773664"/>
            <a:ext cx="473840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solidFill>
                <a:srgbClr val="FFFF00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</a:rPr>
              <a:t>D</a:t>
            </a:r>
            <a:r>
              <a:rPr lang="en-US" sz="20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</a:rPr>
              <a:t>etections in LIGO’s O1 run supports optimistic stellar mass BBH rate estimates</a:t>
            </a:r>
            <a:endParaRPr lang="en-US" sz="2000" dirty="0">
              <a:solidFill>
                <a:srgbClr val="FFFF00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</a:endParaRPr>
          </a:p>
          <a:p>
            <a:endParaRPr lang="en-US" sz="2000" dirty="0" smtClean="0">
              <a:solidFill>
                <a:srgbClr val="FFFF00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</a:rPr>
              <a:t>Near term detection targets argue for better low frequency performance</a:t>
            </a:r>
            <a:endParaRPr lang="en-US" sz="2000" dirty="0">
              <a:solidFill>
                <a:srgbClr val="FFFF00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</a:endParaRPr>
          </a:p>
          <a:p>
            <a:pPr marL="285750" indent="-285750">
              <a:buFont typeface="Arial"/>
              <a:buChar char="•"/>
            </a:pPr>
            <a:endParaRPr lang="en-US" sz="2000" dirty="0" smtClean="0">
              <a:solidFill>
                <a:srgbClr val="FFFF00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</a:rPr>
              <a:t>Medium-scale ‘A+’ upgrade planned for Advanced LIGO</a:t>
            </a:r>
          </a:p>
          <a:p>
            <a:pPr marL="285750" indent="-285750">
              <a:buFont typeface="Arial"/>
              <a:buChar char="•"/>
            </a:pPr>
            <a:endParaRPr lang="en-US" sz="2000" dirty="0">
              <a:solidFill>
                <a:srgbClr val="FFFF00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</a:rPr>
              <a:t>Science case for major upgrades will be informed by detections over the next few years</a:t>
            </a:r>
          </a:p>
          <a:p>
            <a:pPr marL="285750" indent="-285750">
              <a:buFont typeface="Arial"/>
              <a:buChar char="•"/>
            </a:pPr>
            <a:endParaRPr lang="en-US" sz="2000" dirty="0">
              <a:solidFill>
                <a:srgbClr val="FFFF00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</a:rPr>
              <a:t>Acknowledgements: </a:t>
            </a:r>
          </a:p>
          <a:p>
            <a:pPr marL="742950" lvl="1" indent="-285750">
              <a:buFont typeface="Arial"/>
              <a:buChar char="•"/>
            </a:pPr>
            <a:r>
              <a:rPr lang="en-US" sz="20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</a:rPr>
              <a:t>LIGO Scientific Collaboration</a:t>
            </a:r>
          </a:p>
          <a:p>
            <a:pPr marL="742950" lvl="1" indent="-285750">
              <a:buFont typeface="Arial"/>
              <a:buChar char="•"/>
            </a:pPr>
            <a:r>
              <a:rPr lang="en-US" sz="20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</a:rPr>
              <a:t>Virgo Collaboration</a:t>
            </a:r>
          </a:p>
          <a:p>
            <a:pPr marL="742950" lvl="1" indent="-285750">
              <a:buFont typeface="Arial"/>
              <a:buChar char="•"/>
            </a:pPr>
            <a:r>
              <a:rPr lang="en-US" sz="20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</a:rPr>
              <a:t>National Science Foundation </a:t>
            </a:r>
            <a:endParaRPr lang="en-US" sz="2000" dirty="0">
              <a:solidFill>
                <a:srgbClr val="FFFF00"/>
              </a:solidFill>
              <a:latin typeface="Helvetica" charset="0"/>
            </a:endParaRPr>
          </a:p>
        </p:txBody>
      </p:sp>
      <p:graphicFrame>
        <p:nvGraphicFramePr>
          <p:cNvPr id="13" name="Object 6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004288"/>
              </p:ext>
            </p:extLst>
          </p:nvPr>
        </p:nvGraphicFramePr>
        <p:xfrm>
          <a:off x="0" y="0"/>
          <a:ext cx="1430338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5" name="Image" r:id="rId6" imgW="1766325" imgH="1296152" progId="Photoshop.Image.5">
                  <p:embed/>
                </p:oleObj>
              </mc:Choice>
              <mc:Fallback>
                <p:oleObj name="Image" r:id="rId6" imgW="1766325" imgH="1296152" progId="Photoshop.Image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430338" cy="1049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7066" y="4625061"/>
            <a:ext cx="1428845" cy="12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3582" y="4492048"/>
            <a:ext cx="1405421" cy="14138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2000" y="580982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4000" i="1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 charset="0"/>
              </a:rPr>
              <a:t>Thanks! </a:t>
            </a:r>
            <a:endParaRPr lang="en-US" sz="4000" i="1" dirty="0"/>
          </a:p>
        </p:txBody>
      </p:sp>
    </p:spTree>
    <p:extLst>
      <p:ext uri="{BB962C8B-B14F-4D97-AF65-F5344CB8AC3E}">
        <p14:creationId xmlns:p14="http://schemas.microsoft.com/office/powerpoint/2010/main" val="128100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Learned from the First Detections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LIGO Scientific Collaboration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0627-2641-D545-B7DC-1C11A5781944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7141" y="1190984"/>
            <a:ext cx="3743158" cy="5619019"/>
          </a:xfrm>
          <a:prstGeom prst="rect">
            <a:avLst/>
          </a:prstGeom>
          <a:ln w="38100" cmpd="sng">
            <a:solidFill>
              <a:schemeClr val="tx1"/>
            </a:solidFill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27554" y="2930170"/>
            <a:ext cx="1652447" cy="1446550"/>
          </a:xfrm>
          <a:prstGeom prst="rect">
            <a:avLst/>
          </a:prstGeom>
          <a:solidFill>
            <a:srgbClr val="618FFD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b="0" dirty="0" smtClean="0">
                <a:solidFill>
                  <a:srgbClr val="000000"/>
                </a:solidFill>
              </a:rPr>
              <a:t>Abbott, et al. ,LIGO </a:t>
            </a:r>
            <a:r>
              <a:rPr lang="en-US" sz="1100" b="0" dirty="0">
                <a:solidFill>
                  <a:srgbClr val="000000"/>
                </a:solidFill>
              </a:rPr>
              <a:t>Scientific Collaboration and Virgo Collaboration, </a:t>
            </a:r>
            <a:r>
              <a:rPr lang="en-US" sz="1100" dirty="0">
                <a:solidFill>
                  <a:srgbClr val="000000"/>
                </a:solidFill>
              </a:rPr>
              <a:t>“Binary Black Hole Mergers in the first Advanced LIGO Observing Run”</a:t>
            </a:r>
            <a:r>
              <a:rPr lang="en-US" sz="1100" b="0" dirty="0" smtClean="0">
                <a:solidFill>
                  <a:srgbClr val="000000"/>
                </a:solidFill>
              </a:rPr>
              <a:t>, </a:t>
            </a:r>
            <a:r>
              <a:rPr lang="is-IS" sz="1100" dirty="0"/>
              <a:t>arXiv:</a:t>
            </a:r>
            <a:r>
              <a:rPr lang="is-IS" sz="1100" dirty="0" smtClean="0"/>
              <a:t>1606.04856</a:t>
            </a:r>
            <a:r>
              <a:rPr lang="sk-SK" sz="1100" b="0" dirty="0" smtClean="0">
                <a:solidFill>
                  <a:srgbClr val="000000"/>
                </a:solidFill>
              </a:rPr>
              <a:t>.</a:t>
            </a:r>
            <a:endParaRPr lang="en-US" sz="11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98" y="4000920"/>
            <a:ext cx="2944797" cy="28570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206" y="1214912"/>
            <a:ext cx="2872131" cy="2903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549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Impacts on Interferometer Design?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472" y="1352885"/>
            <a:ext cx="8636001" cy="4890168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Broadly speaking, this is really two questions: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pPr>
              <a:buFont typeface="Wingdings" charset="0"/>
              <a:buChar char="à"/>
            </a:pPr>
            <a:r>
              <a:rPr lang="en-US" b="1" i="1" dirty="0" smtClean="0">
                <a:solidFill>
                  <a:srgbClr val="000000"/>
                </a:solidFill>
                <a:sym typeface="Wingdings"/>
              </a:rPr>
              <a:t>How should we focus commissioning efforts to evolve toward Advanced LIGO design sensitivity?</a:t>
            </a:r>
          </a:p>
          <a:p>
            <a:pPr marL="0" indent="0">
              <a:buNone/>
            </a:pPr>
            <a:endParaRPr lang="en-US" dirty="0" smtClean="0">
              <a:solidFill>
                <a:srgbClr val="000000"/>
              </a:solidFill>
              <a:sym typeface="Wingdings"/>
            </a:endParaRPr>
          </a:p>
          <a:p>
            <a:pPr>
              <a:buFont typeface="Wingdings" charset="0"/>
              <a:buChar char="à"/>
            </a:pPr>
            <a:r>
              <a:rPr lang="en-US" b="1" i="1" dirty="0" smtClean="0">
                <a:solidFill>
                  <a:srgbClr val="000000"/>
                </a:solidFill>
                <a:sym typeface="Wingdings"/>
              </a:rPr>
              <a:t>How should we design upgrades to Advanced and new detectors based on first detections?</a:t>
            </a:r>
          </a:p>
          <a:p>
            <a:pPr>
              <a:buFont typeface="Wingdings" charset="0"/>
              <a:buChar char="à"/>
            </a:pPr>
            <a:endParaRPr lang="en-US" b="1" i="1" dirty="0">
              <a:solidFill>
                <a:srgbClr val="000000"/>
              </a:solidFill>
              <a:sym typeface="Wingdings"/>
            </a:endParaRPr>
          </a:p>
          <a:p>
            <a:r>
              <a:rPr lang="en-US" dirty="0" smtClean="0">
                <a:solidFill>
                  <a:srgbClr val="000000"/>
                </a:solidFill>
                <a:sym typeface="Wingdings"/>
              </a:rPr>
              <a:t>Ask question from the perspective of frequency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sym typeface="Wingdings"/>
              </a:rPr>
              <a:t>‘Low Frequency’ is ~ 20-200 Hz; ‘High Frequency’ is 200 – 2000 Hz</a:t>
            </a:r>
          </a:p>
          <a:p>
            <a:pPr lvl="1"/>
            <a:endParaRPr lang="en-US" b="1" i="1" dirty="0" smtClean="0">
              <a:solidFill>
                <a:srgbClr val="000000"/>
              </a:solidFill>
              <a:sym typeface="Wingdings"/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rgbClr val="000000"/>
                </a:solidFill>
                <a:sym typeface="Wingdings"/>
              </a:rPr>
              <a:t>(Caveat: we’ve only seen two (or three) events of one class of source</a:t>
            </a:r>
            <a:r>
              <a:rPr lang="is-IS" sz="2000" dirty="0" smtClean="0">
                <a:solidFill>
                  <a:srgbClr val="000000"/>
                </a:solidFill>
                <a:sym typeface="Wingdings"/>
              </a:rPr>
              <a:t>…)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LIGO Scientific Collaboration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0627-2641-D545-B7DC-1C11A578194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274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Commissioning Advanced LIGO Toward Design Sensitivity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063" y="1366252"/>
            <a:ext cx="4594726" cy="466290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</a:rPr>
              <a:t>LIGO-Virgo’s two (or three) binary black hole mergers provide an existence proof for the abundance of BBHs in the universe</a:t>
            </a:r>
          </a:p>
          <a:p>
            <a:pPr lvl="1"/>
            <a:r>
              <a:rPr lang="en-US" sz="1400" dirty="0" smtClean="0">
                <a:solidFill>
                  <a:srgbClr val="000000"/>
                </a:solidFill>
              </a:rPr>
              <a:t>Inferred rate for stellar </a:t>
            </a:r>
            <a:r>
              <a:rPr lang="en-US" sz="1400" dirty="0">
                <a:solidFill>
                  <a:srgbClr val="000000"/>
                </a:solidFill>
              </a:rPr>
              <a:t>mass binary black hole </a:t>
            </a:r>
            <a:r>
              <a:rPr lang="en-US" sz="1400" dirty="0" smtClean="0">
                <a:solidFill>
                  <a:srgbClr val="000000"/>
                </a:solidFill>
              </a:rPr>
              <a:t>mergers is in </a:t>
            </a:r>
            <a:r>
              <a:rPr lang="en-US" sz="1400" dirty="0">
                <a:solidFill>
                  <a:srgbClr val="000000"/>
                </a:solidFill>
              </a:rPr>
              <a:t>the range 9–</a:t>
            </a:r>
            <a:r>
              <a:rPr lang="en-US" sz="1400" dirty="0" smtClean="0">
                <a:solidFill>
                  <a:srgbClr val="000000"/>
                </a:solidFill>
              </a:rPr>
              <a:t>240 Gpc</a:t>
            </a:r>
            <a:r>
              <a:rPr lang="en-US" sz="1400" baseline="30000" dirty="0" smtClean="0">
                <a:solidFill>
                  <a:srgbClr val="000000"/>
                </a:solidFill>
              </a:rPr>
              <a:t>-3</a:t>
            </a:r>
            <a:r>
              <a:rPr lang="en-US" sz="1400" dirty="0" smtClean="0">
                <a:solidFill>
                  <a:srgbClr val="000000"/>
                </a:solidFill>
              </a:rPr>
              <a:t>yr</a:t>
            </a:r>
            <a:r>
              <a:rPr lang="en-US" sz="1400" baseline="30000" dirty="0" smtClean="0">
                <a:solidFill>
                  <a:srgbClr val="000000"/>
                </a:solidFill>
              </a:rPr>
              <a:t>-1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Heavier mass BBH systems merger at lower frequencies</a:t>
            </a:r>
          </a:p>
          <a:p>
            <a:endParaRPr lang="en-US" sz="1800" dirty="0">
              <a:solidFill>
                <a:srgbClr val="000000"/>
              </a:solidFill>
            </a:endParaRPr>
          </a:p>
          <a:p>
            <a:endParaRPr lang="en-US" sz="1800" dirty="0" smtClean="0">
              <a:solidFill>
                <a:srgbClr val="000000"/>
              </a:solidFill>
            </a:endParaRPr>
          </a:p>
          <a:p>
            <a:endParaRPr lang="en-US" sz="1800" dirty="0">
              <a:solidFill>
                <a:srgbClr val="000000"/>
              </a:solidFill>
            </a:endParaRPr>
          </a:p>
          <a:p>
            <a:r>
              <a:rPr lang="en-US" sz="1800" dirty="0" smtClean="0">
                <a:solidFill>
                  <a:srgbClr val="000000"/>
                </a:solidFill>
              </a:rPr>
              <a:t>GW150914 confirms existence of ‘heavy’ stellar mass black holes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Mass distribution?  Heavier stellar mass BHs? Spin distribution? Formation mechanisms? Formation times?</a:t>
            </a:r>
          </a:p>
          <a:p>
            <a:pPr>
              <a:buFont typeface="Wingdings" charset="0"/>
              <a:buChar char="à"/>
            </a:pPr>
            <a:r>
              <a:rPr lang="en-US" sz="1800" b="1" i="1" dirty="0" smtClean="0">
                <a:solidFill>
                  <a:srgbClr val="000000"/>
                </a:solidFill>
                <a:sym typeface="Wingdings"/>
              </a:rPr>
              <a:t>Improve low frequency performance </a:t>
            </a:r>
            <a:r>
              <a:rPr lang="en-US" sz="1200" b="1" i="1" dirty="0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LIGO Scientific Collaboration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0627-2641-D545-B7DC-1C11A5781944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78" y="1403673"/>
            <a:ext cx="4087211" cy="3891547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906280" y="3684945"/>
            <a:ext cx="3184457" cy="814812"/>
            <a:chOff x="1441017" y="4727692"/>
            <a:chExt cx="3184457" cy="814812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41017" y="4727692"/>
              <a:ext cx="747099" cy="81023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15816" y="4763837"/>
              <a:ext cx="2409658" cy="778667"/>
            </a:xfrm>
            <a:prstGeom prst="rect">
              <a:avLst/>
            </a:prstGeom>
          </p:spPr>
        </p:pic>
      </p:grp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4642853" y="5293894"/>
            <a:ext cx="4594726" cy="1296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Monotype Sorts" charset="0"/>
              <a:buChar char="l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Monotype Sorts" charset="0"/>
              <a:buChar char="l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sz="1800" dirty="0" smtClean="0">
                <a:solidFill>
                  <a:srgbClr val="000000"/>
                </a:solidFill>
              </a:rPr>
              <a:t>For a given SNR, </a:t>
            </a:r>
            <a:r>
              <a:rPr lang="en-US" sz="1800" dirty="0">
                <a:solidFill>
                  <a:srgbClr val="000000"/>
                </a:solidFill>
              </a:rPr>
              <a:t>e</a:t>
            </a:r>
            <a:r>
              <a:rPr lang="en-US" sz="1800" dirty="0" smtClean="0">
                <a:solidFill>
                  <a:srgbClr val="000000"/>
                </a:solidFill>
              </a:rPr>
              <a:t>vent parameter estimate improves with more cycles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0000"/>
                </a:solidFill>
                <a:sym typeface="Wingdings"/>
              </a:rPr>
              <a:t>  </a:t>
            </a:r>
            <a:r>
              <a:rPr lang="en-US" sz="1800" b="1" i="1" dirty="0" smtClean="0">
                <a:solidFill>
                  <a:srgbClr val="000000"/>
                </a:solidFill>
                <a:sym typeface="Wingdings"/>
              </a:rPr>
              <a:t>Improve low frequency performance</a:t>
            </a:r>
            <a:r>
              <a:rPr lang="en-US" sz="1200" b="1" i="1" dirty="0" smtClean="0">
                <a:solidFill>
                  <a:srgbClr val="000000"/>
                </a:solidFill>
              </a:rPr>
              <a:t> </a:t>
            </a:r>
          </a:p>
          <a:p>
            <a:pPr marL="0" indent="0">
              <a:buNone/>
            </a:pPr>
            <a:endParaRPr lang="en-US" sz="1800" dirty="0" smtClean="0">
              <a:solidFill>
                <a:srgbClr val="000000"/>
              </a:solidFill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096407" y="6402691"/>
            <a:ext cx="5438615" cy="430887"/>
          </a:xfrm>
          <a:prstGeom prst="rect">
            <a:avLst/>
          </a:prstGeom>
          <a:solidFill>
            <a:srgbClr val="618FFD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b="0" dirty="0" smtClean="0">
                <a:solidFill>
                  <a:srgbClr val="000000"/>
                </a:solidFill>
              </a:rPr>
              <a:t>Abbott, et al. ,LIGO </a:t>
            </a:r>
            <a:r>
              <a:rPr lang="en-US" sz="1100" b="0" dirty="0">
                <a:solidFill>
                  <a:srgbClr val="000000"/>
                </a:solidFill>
              </a:rPr>
              <a:t>Scientific Collaboration and Virgo Collaboration, </a:t>
            </a:r>
            <a:r>
              <a:rPr lang="en-US" sz="1100" dirty="0">
                <a:solidFill>
                  <a:srgbClr val="000000"/>
                </a:solidFill>
              </a:rPr>
              <a:t>“Binary Black Hole Mergers in the first Advanced LIGO Observing Run”</a:t>
            </a:r>
            <a:r>
              <a:rPr lang="en-US" sz="1100" b="0" dirty="0" smtClean="0">
                <a:solidFill>
                  <a:srgbClr val="000000"/>
                </a:solidFill>
              </a:rPr>
              <a:t>, </a:t>
            </a:r>
            <a:r>
              <a:rPr lang="is-IS" sz="1100" dirty="0"/>
              <a:t>arXiv:</a:t>
            </a:r>
            <a:r>
              <a:rPr lang="is-IS" sz="1100" dirty="0" smtClean="0"/>
              <a:t>1606.04856</a:t>
            </a:r>
            <a:r>
              <a:rPr lang="sk-SK" sz="1100" b="0" dirty="0" smtClean="0">
                <a:solidFill>
                  <a:srgbClr val="000000"/>
                </a:solidFill>
              </a:rPr>
              <a:t>.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98333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perspective from other sources not yet detected?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035" y="1244142"/>
            <a:ext cx="8756257" cy="5946273"/>
          </a:xfrm>
          <a:solidFill>
            <a:schemeClr val="bg1"/>
          </a:solidFill>
        </p:spPr>
        <p:txBody>
          <a:bodyPr/>
          <a:lstStyle/>
          <a:p>
            <a:r>
              <a:rPr lang="en-US" sz="1800" u="sng" dirty="0" smtClean="0">
                <a:solidFill>
                  <a:srgbClr val="000000"/>
                </a:solidFill>
              </a:rPr>
              <a:t>The other compact binary mergers: </a:t>
            </a:r>
            <a:r>
              <a:rPr lang="en-US" sz="1800" u="sng" dirty="0">
                <a:solidFill>
                  <a:srgbClr val="000000"/>
                </a:solidFill>
              </a:rPr>
              <a:t>b</a:t>
            </a:r>
            <a:r>
              <a:rPr lang="en-US" sz="1800" u="sng" dirty="0" smtClean="0">
                <a:solidFill>
                  <a:srgbClr val="000000"/>
                </a:solidFill>
              </a:rPr>
              <a:t>inary neutron star, neutron star – black hole</a:t>
            </a:r>
            <a:endParaRPr lang="en-US" sz="1400" u="sng" dirty="0" smtClean="0">
              <a:solidFill>
                <a:srgbClr val="000000"/>
              </a:solidFill>
            </a:endParaRPr>
          </a:p>
          <a:p>
            <a:pPr lvl="1"/>
            <a:r>
              <a:rPr lang="en-US" sz="1400" dirty="0" smtClean="0">
                <a:solidFill>
                  <a:srgbClr val="000000"/>
                </a:solidFill>
              </a:rPr>
              <a:t>Modeling: NS tidal disruption frequencies occur in the kHz range </a:t>
            </a:r>
          </a:p>
          <a:p>
            <a:pPr lvl="1"/>
            <a:r>
              <a:rPr lang="en-US" sz="1400" dirty="0" smtClean="0">
                <a:solidFill>
                  <a:srgbClr val="000000"/>
                </a:solidFill>
              </a:rPr>
              <a:t>Probing NS equation of state requires high SNR at merger frequencies above 1 kHz and/or a very large rate </a:t>
            </a:r>
          </a:p>
          <a:p>
            <a:r>
              <a:rPr lang="en-US" sz="1800" u="sng" dirty="0" smtClean="0">
                <a:solidFill>
                  <a:srgbClr val="000000"/>
                </a:solidFill>
              </a:rPr>
              <a:t>Core Collapse Supernova</a:t>
            </a:r>
          </a:p>
          <a:p>
            <a:pPr lvl="1"/>
            <a:r>
              <a:rPr lang="en-US" sz="1400" dirty="0" smtClean="0">
                <a:solidFill>
                  <a:srgbClr val="000000"/>
                </a:solidFill>
              </a:rPr>
              <a:t>Weak emitters; rates and waveforms uncertain</a:t>
            </a:r>
          </a:p>
          <a:p>
            <a:pPr lvl="2"/>
            <a:r>
              <a:rPr lang="en-US" sz="1200" dirty="0" smtClean="0">
                <a:solidFill>
                  <a:srgbClr val="000000"/>
                </a:solidFill>
              </a:rPr>
              <a:t>Approximately every 30 to 100 years in our galaxy </a:t>
            </a:r>
          </a:p>
          <a:p>
            <a:pPr lvl="1"/>
            <a:r>
              <a:rPr lang="en-US" sz="1400" dirty="0" smtClean="0">
                <a:solidFill>
                  <a:srgbClr val="000000"/>
                </a:solidFill>
              </a:rPr>
              <a:t>Generic burst concentrated around ~ 1 KHz</a:t>
            </a:r>
          </a:p>
          <a:p>
            <a:pPr lvl="1"/>
            <a:r>
              <a:rPr lang="en-US" sz="1400" dirty="0" smtClean="0">
                <a:solidFill>
                  <a:srgbClr val="000000"/>
                </a:solidFill>
              </a:rPr>
              <a:t>We would have to be very lucky to detect with Advanced LIGO</a:t>
            </a:r>
          </a:p>
          <a:p>
            <a:r>
              <a:rPr lang="en-US" sz="1800" u="sng" dirty="0" smtClean="0">
                <a:solidFill>
                  <a:srgbClr val="000000"/>
                </a:solidFill>
              </a:rPr>
              <a:t>Known Pulsars</a:t>
            </a:r>
          </a:p>
          <a:p>
            <a:pPr lvl="1"/>
            <a:r>
              <a:rPr lang="en-US" sz="1400" dirty="0" smtClean="0">
                <a:solidFill>
                  <a:srgbClr val="000000"/>
                </a:solidFill>
              </a:rPr>
              <a:t>monochromatic (and weak) emitters at twice the rotational frequencies</a:t>
            </a:r>
          </a:p>
          <a:p>
            <a:pPr lvl="1"/>
            <a:r>
              <a:rPr lang="en-US" sz="1400" dirty="0" smtClean="0">
                <a:solidFill>
                  <a:srgbClr val="000000"/>
                </a:solidFill>
              </a:rPr>
              <a:t>Best candidates Crab (~</a:t>
            </a:r>
            <a:r>
              <a:rPr lang="hr-HR" sz="1400" dirty="0" smtClean="0">
                <a:solidFill>
                  <a:srgbClr val="000000"/>
                </a:solidFill>
              </a:rPr>
              <a:t>59.6 Hz) </a:t>
            </a:r>
            <a:r>
              <a:rPr lang="en-US" sz="1400" dirty="0" smtClean="0">
                <a:solidFill>
                  <a:srgbClr val="000000"/>
                </a:solidFill>
              </a:rPr>
              <a:t>, Vela (22.4 Hz),  J0537-6910 (124 Hz) –&gt; </a:t>
            </a:r>
            <a:r>
              <a:rPr lang="en-US" sz="1400" dirty="0">
                <a:solidFill>
                  <a:srgbClr val="000000"/>
                </a:solidFill>
              </a:rPr>
              <a:t>l</a:t>
            </a:r>
            <a:r>
              <a:rPr lang="en-US" sz="1400" dirty="0" smtClean="0">
                <a:solidFill>
                  <a:srgbClr val="000000"/>
                </a:solidFill>
              </a:rPr>
              <a:t>ow frequency </a:t>
            </a:r>
          </a:p>
          <a:p>
            <a:r>
              <a:rPr lang="en-US" sz="1800" u="sng" dirty="0" smtClean="0">
                <a:solidFill>
                  <a:srgbClr val="000000"/>
                </a:solidFill>
              </a:rPr>
              <a:t>Stochastic GW background</a:t>
            </a:r>
          </a:p>
          <a:p>
            <a:pPr lvl="1"/>
            <a:r>
              <a:rPr lang="en-US" sz="1400" dirty="0" smtClean="0">
                <a:solidFill>
                  <a:srgbClr val="000000"/>
                </a:solidFill>
              </a:rPr>
              <a:t>Primordial background from GWs orders of magnitude below sensitivities of current and probably  even future detectors </a:t>
            </a:r>
          </a:p>
          <a:p>
            <a:pPr lvl="1"/>
            <a:r>
              <a:rPr lang="en-US" sz="1400" dirty="0" smtClean="0">
                <a:solidFill>
                  <a:srgbClr val="000000"/>
                </a:solidFill>
              </a:rPr>
              <a:t>stochastic </a:t>
            </a:r>
            <a:r>
              <a:rPr lang="en-US" sz="1400" dirty="0">
                <a:solidFill>
                  <a:srgbClr val="000000"/>
                </a:solidFill>
              </a:rPr>
              <a:t>background made of all unresolvable BBH </a:t>
            </a:r>
            <a:r>
              <a:rPr lang="en-US" sz="1400" dirty="0" smtClean="0">
                <a:solidFill>
                  <a:srgbClr val="000000"/>
                </a:solidFill>
              </a:rPr>
              <a:t>may </a:t>
            </a:r>
            <a:r>
              <a:rPr lang="en-US" sz="1400" dirty="0">
                <a:solidFill>
                  <a:srgbClr val="000000"/>
                </a:solidFill>
              </a:rPr>
              <a:t>be detectable already with </a:t>
            </a:r>
            <a:r>
              <a:rPr lang="en-US" sz="1400" dirty="0" smtClean="0">
                <a:solidFill>
                  <a:srgbClr val="000000"/>
                </a:solidFill>
              </a:rPr>
              <a:t>current </a:t>
            </a:r>
            <a:r>
              <a:rPr lang="en-US" sz="1400" dirty="0">
                <a:solidFill>
                  <a:srgbClr val="000000"/>
                </a:solidFill>
              </a:rPr>
              <a:t>Advanced </a:t>
            </a:r>
            <a:r>
              <a:rPr lang="en-US" sz="1400" dirty="0" smtClean="0">
                <a:solidFill>
                  <a:srgbClr val="000000"/>
                </a:solidFill>
              </a:rPr>
              <a:t>LIGO, Advanced Virgo, KAGRA detectors, but not until design sensitivity is reached, and then with a long integration time</a:t>
            </a:r>
          </a:p>
          <a:p>
            <a:pPr>
              <a:buFont typeface="Wingdings" charset="0"/>
              <a:buChar char="à"/>
            </a:pPr>
            <a:r>
              <a:rPr lang="en-US" sz="1800" b="1" i="1" u="sng" dirty="0" smtClean="0">
                <a:solidFill>
                  <a:srgbClr val="000000"/>
                </a:solidFill>
                <a:sym typeface="Wingdings"/>
              </a:rPr>
              <a:t>Most potential scientific payoff in the near term comes from improving low frequency performance of the detector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0627-2641-D545-B7DC-1C11A578194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805249" y="2764715"/>
            <a:ext cx="2883121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Times New Roman"/>
                <a:cs typeface="Times New Roman"/>
              </a:rPr>
              <a:t>Salvo Vitale: </a:t>
            </a:r>
            <a:endParaRPr lang="en-US" sz="12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https</a:t>
            </a:r>
            <a:r>
              <a:rPr lang="en-US" sz="1200" dirty="0">
                <a:solidFill>
                  <a:srgbClr val="000000"/>
                </a:solidFill>
                <a:latin typeface="Times New Roman"/>
                <a:cs typeface="Times New Roman"/>
              </a:rPr>
              <a:t>://</a:t>
            </a:r>
            <a:r>
              <a:rPr lang="en-US" sz="1200" dirty="0" err="1">
                <a:solidFill>
                  <a:srgbClr val="000000"/>
                </a:solidFill>
                <a:latin typeface="Times New Roman"/>
                <a:cs typeface="Times New Roman"/>
              </a:rPr>
              <a:t>dcc.ligo.org</a:t>
            </a:r>
            <a:r>
              <a:rPr lang="en-US" sz="1200" dirty="0">
                <a:solidFill>
                  <a:srgbClr val="000000"/>
                </a:solidFill>
                <a:latin typeface="Times New Roman"/>
                <a:cs typeface="Times New Roman"/>
              </a:rPr>
              <a:t>/LIGO-G1601471/public</a:t>
            </a:r>
          </a:p>
        </p:txBody>
      </p:sp>
    </p:spTree>
    <p:extLst>
      <p:ext uri="{BB962C8B-B14F-4D97-AF65-F5344CB8AC3E}">
        <p14:creationId xmlns:p14="http://schemas.microsoft.com/office/powerpoint/2010/main" val="3873882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Advanced LIGO Detector Sensitivity During O1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703B35A-92CA-9244-943F-6D1BF23D8702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123" y="1206275"/>
            <a:ext cx="7943292" cy="5026378"/>
          </a:xfrm>
          <a:prstGeom prst="rect">
            <a:avLst/>
          </a:prstGeom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695223" y="6192002"/>
            <a:ext cx="6293557" cy="430887"/>
          </a:xfrm>
          <a:prstGeom prst="rect">
            <a:avLst/>
          </a:prstGeom>
          <a:solidFill>
            <a:srgbClr val="618FFD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b="0" dirty="0" smtClean="0">
                <a:solidFill>
                  <a:srgbClr val="000000"/>
                </a:solidFill>
              </a:rPr>
              <a:t>Abbott, et al. ,LIGO </a:t>
            </a:r>
            <a:r>
              <a:rPr lang="en-US" sz="1100" b="0" dirty="0">
                <a:solidFill>
                  <a:srgbClr val="000000"/>
                </a:solidFill>
              </a:rPr>
              <a:t>Scientific Collaboration and Virgo Collaboration, “GW150914: The Advanced LIGO Detectors in the Era of First </a:t>
            </a:r>
            <a:r>
              <a:rPr lang="en-US" sz="1100" b="0" dirty="0" smtClean="0">
                <a:solidFill>
                  <a:srgbClr val="000000"/>
                </a:solidFill>
              </a:rPr>
              <a:t>Discoveries”, </a:t>
            </a:r>
            <a:r>
              <a:rPr lang="sk-SK" sz="1100" b="0" dirty="0">
                <a:solidFill>
                  <a:srgbClr val="000000"/>
                </a:solidFill>
              </a:rPr>
              <a:t>Phys. Rev. Lett. </a:t>
            </a:r>
            <a:r>
              <a:rPr lang="sk-SK" sz="1100" dirty="0">
                <a:solidFill>
                  <a:srgbClr val="000000"/>
                </a:solidFill>
              </a:rPr>
              <a:t>116</a:t>
            </a:r>
            <a:r>
              <a:rPr lang="sk-SK" sz="1100" b="0" dirty="0">
                <a:solidFill>
                  <a:srgbClr val="000000"/>
                </a:solidFill>
              </a:rPr>
              <a:t>, </a:t>
            </a:r>
            <a:r>
              <a:rPr lang="sk-SK" sz="1100" b="0" dirty="0" smtClean="0">
                <a:solidFill>
                  <a:srgbClr val="000000"/>
                </a:solidFill>
              </a:rPr>
              <a:t>131103 (2016).</a:t>
            </a:r>
            <a:endParaRPr lang="en-US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2958760" y="1674385"/>
            <a:ext cx="3326552" cy="338554"/>
          </a:xfrm>
          <a:prstGeom prst="rect">
            <a:avLst/>
          </a:prstGeom>
          <a:solidFill>
            <a:schemeClr val="bg1"/>
          </a:solidFill>
          <a:ln>
            <a:solidFill>
              <a:srgbClr val="114FFB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Arm Cavity Power </a:t>
            </a:r>
            <a:r>
              <a:rPr lang="en-US" sz="1600" dirty="0" err="1" smtClean="0">
                <a:solidFill>
                  <a:srgbClr val="000000"/>
                </a:solidFill>
              </a:rPr>
              <a:t>P</a:t>
            </a:r>
            <a:r>
              <a:rPr lang="en-US" sz="1600" baseline="-25000" dirty="0" err="1" smtClean="0">
                <a:solidFill>
                  <a:srgbClr val="000000"/>
                </a:solidFill>
              </a:rPr>
              <a:t>arm</a:t>
            </a:r>
            <a:r>
              <a:rPr lang="en-US" sz="1600" dirty="0" smtClean="0">
                <a:solidFill>
                  <a:srgbClr val="000000"/>
                </a:solidFill>
              </a:rPr>
              <a:t> = 100 kW</a:t>
            </a:r>
            <a:endParaRPr 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495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Advanced LIGO Detector Sensitivity During O1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703B35A-92CA-9244-943F-6D1BF23D8702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123" y="1206275"/>
            <a:ext cx="7943292" cy="5026378"/>
          </a:xfrm>
          <a:prstGeom prst="rect">
            <a:avLst/>
          </a:prstGeom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695223" y="6192002"/>
            <a:ext cx="6293557" cy="430887"/>
          </a:xfrm>
          <a:prstGeom prst="rect">
            <a:avLst/>
          </a:prstGeom>
          <a:solidFill>
            <a:srgbClr val="618FFD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b="0" dirty="0" smtClean="0">
                <a:solidFill>
                  <a:srgbClr val="000000"/>
                </a:solidFill>
              </a:rPr>
              <a:t>Abbott, et al. ,LIGO </a:t>
            </a:r>
            <a:r>
              <a:rPr lang="en-US" sz="1100" b="0" dirty="0">
                <a:solidFill>
                  <a:srgbClr val="000000"/>
                </a:solidFill>
              </a:rPr>
              <a:t>Scientific Collaboration and Virgo Collaboration, “GW150914: The Advanced LIGO Detectors in the Era of First </a:t>
            </a:r>
            <a:r>
              <a:rPr lang="en-US" sz="1100" b="0" dirty="0" smtClean="0">
                <a:solidFill>
                  <a:srgbClr val="000000"/>
                </a:solidFill>
              </a:rPr>
              <a:t>Discoveries”, </a:t>
            </a:r>
            <a:r>
              <a:rPr lang="sk-SK" sz="1100" b="0" dirty="0">
                <a:solidFill>
                  <a:srgbClr val="000000"/>
                </a:solidFill>
              </a:rPr>
              <a:t>Phys. Rev. Lett. </a:t>
            </a:r>
            <a:r>
              <a:rPr lang="sk-SK" sz="1100" dirty="0">
                <a:solidFill>
                  <a:srgbClr val="000000"/>
                </a:solidFill>
              </a:rPr>
              <a:t>116</a:t>
            </a:r>
            <a:r>
              <a:rPr lang="sk-SK" sz="1100" b="0" dirty="0">
                <a:solidFill>
                  <a:srgbClr val="000000"/>
                </a:solidFill>
              </a:rPr>
              <a:t>, </a:t>
            </a:r>
            <a:r>
              <a:rPr lang="sk-SK" sz="1100" b="0" dirty="0" smtClean="0">
                <a:solidFill>
                  <a:srgbClr val="000000"/>
                </a:solidFill>
              </a:rPr>
              <a:t>131103 (2016).</a:t>
            </a:r>
            <a:endParaRPr lang="en-US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2958760" y="1674385"/>
            <a:ext cx="3326552" cy="338554"/>
          </a:xfrm>
          <a:prstGeom prst="rect">
            <a:avLst/>
          </a:prstGeom>
          <a:solidFill>
            <a:schemeClr val="bg1"/>
          </a:solidFill>
          <a:ln>
            <a:solidFill>
              <a:srgbClr val="114FFB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Arm Cavity Power </a:t>
            </a:r>
            <a:r>
              <a:rPr lang="en-US" sz="1600" dirty="0" err="1" smtClean="0">
                <a:solidFill>
                  <a:srgbClr val="000000"/>
                </a:solidFill>
              </a:rPr>
              <a:t>P</a:t>
            </a:r>
            <a:r>
              <a:rPr lang="en-US" sz="1600" baseline="-25000" dirty="0" err="1" smtClean="0">
                <a:solidFill>
                  <a:srgbClr val="000000"/>
                </a:solidFill>
              </a:rPr>
              <a:t>arm</a:t>
            </a:r>
            <a:r>
              <a:rPr lang="en-US" sz="1600" dirty="0" smtClean="0">
                <a:solidFill>
                  <a:srgbClr val="000000"/>
                </a:solidFill>
              </a:rPr>
              <a:t> = 100 kW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3" name="Oval 2"/>
          <p:cNvSpPr/>
          <p:nvPr/>
        </p:nvSpPr>
        <p:spPr bwMode="auto">
          <a:xfrm rot="1606707">
            <a:off x="2125726" y="3906446"/>
            <a:ext cx="2538388" cy="922797"/>
          </a:xfrm>
          <a:prstGeom prst="ellipse">
            <a:avLst/>
          </a:prstGeom>
          <a:noFill/>
          <a:ln w="38100" cap="flat" cmpd="sng" algn="ctr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 rot="20479471">
            <a:off x="5352865" y="3885057"/>
            <a:ext cx="2538388" cy="922797"/>
          </a:xfrm>
          <a:prstGeom prst="ellipse">
            <a:avLst/>
          </a:prstGeom>
          <a:noFill/>
          <a:ln w="38100" cap="flat" cmpd="sng" algn="ctr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>
            <a:off x="6737685" y="4424948"/>
            <a:ext cx="173789" cy="454526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2" name="Straight Arrow Connector 11"/>
          <p:cNvCxnSpPr>
            <a:endCxn id="3" idx="4"/>
          </p:cNvCxnSpPr>
          <p:nvPr/>
        </p:nvCxnSpPr>
        <p:spPr bwMode="auto">
          <a:xfrm flipH="1">
            <a:off x="3187041" y="4406394"/>
            <a:ext cx="112612" cy="373366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6" name="Rectangle 15"/>
          <p:cNvSpPr/>
          <p:nvPr/>
        </p:nvSpPr>
        <p:spPr>
          <a:xfrm>
            <a:off x="1052552" y="4888195"/>
            <a:ext cx="3466019" cy="1015663"/>
          </a:xfrm>
          <a:prstGeom prst="rect">
            <a:avLst/>
          </a:prstGeom>
          <a:solidFill>
            <a:srgbClr val="CCFFCC"/>
          </a:solidFill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Arial"/>
                <a:cs typeface="Arial"/>
              </a:rPr>
              <a:t>Challenges</a:t>
            </a:r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:</a:t>
            </a:r>
            <a:endParaRPr lang="en-US" sz="12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- Complex </a:t>
            </a:r>
            <a:r>
              <a:rPr lang="en-US" sz="1200" dirty="0">
                <a:solidFill>
                  <a:srgbClr val="000000"/>
                </a:solidFill>
                <a:latin typeface="Arial"/>
                <a:cs typeface="Arial"/>
              </a:rPr>
              <a:t>light scattering </a:t>
            </a:r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mechanisms</a:t>
            </a:r>
            <a:endParaRPr lang="en-US" sz="12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- Squeezed </a:t>
            </a:r>
            <a:r>
              <a:rPr lang="en-US" sz="1200" dirty="0">
                <a:solidFill>
                  <a:srgbClr val="000000"/>
                </a:solidFill>
                <a:latin typeface="Arial"/>
                <a:cs typeface="Arial"/>
              </a:rPr>
              <a:t>film damping in the end test </a:t>
            </a:r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masses</a:t>
            </a:r>
            <a:endParaRPr lang="en-US" sz="12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- Pernicious mechanical interference</a:t>
            </a:r>
            <a:endParaRPr lang="en-US" sz="12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- </a:t>
            </a:r>
            <a:r>
              <a:rPr lang="en-US" sz="1200" dirty="0" err="1" smtClean="0">
                <a:solidFill>
                  <a:srgbClr val="000000"/>
                </a:solidFill>
                <a:latin typeface="Arial"/>
                <a:cs typeface="Arial"/>
              </a:rPr>
              <a:t>Unkown</a:t>
            </a:r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 noise </a:t>
            </a:r>
            <a:r>
              <a:rPr lang="en-US" sz="1200" dirty="0">
                <a:solidFill>
                  <a:srgbClr val="000000"/>
                </a:solidFill>
                <a:latin typeface="Arial"/>
                <a:cs typeface="Arial"/>
              </a:rPr>
              <a:t>in the Signal Recycling </a:t>
            </a:r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Cavity</a:t>
            </a:r>
            <a:endParaRPr lang="en-US" sz="12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821222" y="4942907"/>
            <a:ext cx="2348843" cy="646331"/>
          </a:xfrm>
          <a:prstGeom prst="rect">
            <a:avLst/>
          </a:prstGeom>
          <a:solidFill>
            <a:srgbClr val="CCFFCC"/>
          </a:solidFill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Challenges: </a:t>
            </a:r>
            <a:endParaRPr lang="en-US" sz="12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71450" indent="-171450">
              <a:buFontTx/>
              <a:buChar char="-"/>
            </a:pPr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High laser power </a:t>
            </a:r>
          </a:p>
          <a:p>
            <a:pPr marL="171450" indent="-171450">
              <a:buFontTx/>
              <a:buChar char="-"/>
            </a:pPr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Parametric instabilities</a:t>
            </a:r>
            <a:endParaRPr lang="en-US" sz="12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4380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6724"/>
            <a:ext cx="7315200" cy="990600"/>
          </a:xfrm>
        </p:spPr>
        <p:txBody>
          <a:bodyPr/>
          <a:lstStyle/>
          <a:p>
            <a:r>
              <a:rPr lang="en-US" dirty="0"/>
              <a:t>Mystery Low Frequency </a:t>
            </a:r>
            <a:r>
              <a:rPr lang="en-US" dirty="0" smtClean="0"/>
              <a:t>Noise!!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647" y="1234074"/>
            <a:ext cx="4020830" cy="41148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What’s known: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Similar noise level between H1 and L1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L1 shows additional bumps (maybe due to scattering)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Relatively stationary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What’s not </a:t>
            </a:r>
            <a:r>
              <a:rPr lang="en-US" dirty="0">
                <a:solidFill>
                  <a:srgbClr val="000000"/>
                </a:solidFill>
              </a:rPr>
              <a:t>k</a:t>
            </a:r>
            <a:r>
              <a:rPr lang="en-US" dirty="0" smtClean="0">
                <a:solidFill>
                  <a:srgbClr val="000000"/>
                </a:solidFill>
              </a:rPr>
              <a:t>nown: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What causes it</a:t>
            </a:r>
            <a:endParaRPr lang="en-US" dirty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Exact spectral shape (not flat)</a:t>
            </a:r>
          </a:p>
          <a:p>
            <a:r>
              <a:rPr lang="en-US" dirty="0">
                <a:solidFill>
                  <a:srgbClr val="000000"/>
                </a:solidFill>
              </a:rPr>
              <a:t>Already ruled out: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</a:rPr>
              <a:t>ETM/ITM coating thermal or SUS </a:t>
            </a:r>
            <a:r>
              <a:rPr lang="en-US" sz="1600" dirty="0" smtClean="0">
                <a:solidFill>
                  <a:srgbClr val="000000"/>
                </a:solidFill>
              </a:rPr>
              <a:t>thermal</a:t>
            </a:r>
          </a:p>
          <a:p>
            <a:pPr lvl="1"/>
            <a:r>
              <a:rPr lang="en-US" sz="1600" dirty="0" smtClean="0">
                <a:solidFill>
                  <a:srgbClr val="000000"/>
                </a:solidFill>
              </a:rPr>
              <a:t>Simple light scattering mechanisms</a:t>
            </a:r>
            <a:endParaRPr lang="en-US" sz="1600" dirty="0">
              <a:solidFill>
                <a:srgbClr val="000000"/>
              </a:solidFill>
            </a:endParaRPr>
          </a:p>
          <a:p>
            <a:pPr lvl="1"/>
            <a:r>
              <a:rPr lang="en-US" sz="1600" dirty="0" smtClean="0">
                <a:solidFill>
                  <a:srgbClr val="000000"/>
                </a:solidFill>
              </a:rPr>
              <a:t>Suspension </a:t>
            </a:r>
            <a:r>
              <a:rPr lang="en-US" sz="1600" dirty="0">
                <a:solidFill>
                  <a:srgbClr val="000000"/>
                </a:solidFill>
              </a:rPr>
              <a:t>drive electronics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</a:rPr>
              <a:t>Electric charge</a:t>
            </a:r>
          </a:p>
          <a:p>
            <a:pPr lvl="1"/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210790" y="1210964"/>
            <a:ext cx="4564910" cy="504090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Monotype Sorts" charset="0"/>
              <a:buChar char="l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Monotype Sorts" charset="0"/>
              <a:buChar char="l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b="0" dirty="0" smtClean="0">
                <a:solidFill>
                  <a:srgbClr val="000000"/>
                </a:solidFill>
              </a:rPr>
              <a:t>Already ruled out: (cont’d)</a:t>
            </a:r>
          </a:p>
          <a:p>
            <a:pPr lvl="1"/>
            <a:r>
              <a:rPr lang="en-US" sz="1600" b="0" dirty="0" smtClean="0">
                <a:solidFill>
                  <a:srgbClr val="000000"/>
                </a:solidFill>
              </a:rPr>
              <a:t>Sensing noise</a:t>
            </a:r>
          </a:p>
          <a:p>
            <a:pPr lvl="1"/>
            <a:r>
              <a:rPr lang="en-US" sz="1600" b="0" dirty="0" smtClean="0">
                <a:solidFill>
                  <a:srgbClr val="000000"/>
                </a:solidFill>
              </a:rPr>
              <a:t>Laser noise (frequency, intensity, RFAM)</a:t>
            </a:r>
          </a:p>
          <a:p>
            <a:pPr lvl="1"/>
            <a:r>
              <a:rPr lang="en-US" sz="1600" b="0" dirty="0" smtClean="0">
                <a:solidFill>
                  <a:srgbClr val="000000"/>
                </a:solidFill>
              </a:rPr>
              <a:t>Beam jitter</a:t>
            </a:r>
          </a:p>
          <a:p>
            <a:pPr lvl="1"/>
            <a:r>
              <a:rPr lang="en-US" sz="1600" b="0" dirty="0" smtClean="0">
                <a:solidFill>
                  <a:srgbClr val="000000"/>
                </a:solidFill>
              </a:rPr>
              <a:t>Angular control noise</a:t>
            </a:r>
          </a:p>
          <a:p>
            <a:pPr lvl="1"/>
            <a:r>
              <a:rPr lang="en-US" sz="1600" b="0" dirty="0" smtClean="0">
                <a:solidFill>
                  <a:srgbClr val="000000"/>
                </a:solidFill>
              </a:rPr>
              <a:t>Up-conversion</a:t>
            </a:r>
          </a:p>
          <a:p>
            <a:pPr lvl="1"/>
            <a:r>
              <a:rPr lang="en-US" sz="1600" b="0" dirty="0" smtClean="0">
                <a:solidFill>
                  <a:srgbClr val="000000"/>
                </a:solidFill>
              </a:rPr>
              <a:t>Beamsplitter motion</a:t>
            </a:r>
          </a:p>
          <a:p>
            <a:pPr lvl="1"/>
            <a:r>
              <a:rPr lang="en-US" sz="1600" b="0" dirty="0" smtClean="0">
                <a:solidFill>
                  <a:srgbClr val="000000"/>
                </a:solidFill>
              </a:rPr>
              <a:t>OMC related</a:t>
            </a:r>
          </a:p>
          <a:p>
            <a:pPr lvl="1"/>
            <a:r>
              <a:rPr lang="en-US" sz="1600" b="0" dirty="0" smtClean="0">
                <a:solidFill>
                  <a:srgbClr val="000000"/>
                </a:solidFill>
              </a:rPr>
              <a:t>PEM related such as acoustic, seismic, magnetic, …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271800" y="4272388"/>
            <a:ext cx="4568693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Monotype Sorts" charset="0"/>
              <a:buChar char="l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Monotype Sorts" charset="0"/>
              <a:buChar char="l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b="0" dirty="0" smtClean="0">
                <a:solidFill>
                  <a:srgbClr val="000000"/>
                </a:solidFill>
              </a:rPr>
              <a:t>Still being investigated</a:t>
            </a:r>
          </a:p>
          <a:p>
            <a:pPr lvl="1"/>
            <a:r>
              <a:rPr lang="en-US" sz="1600" b="0" dirty="0" smtClean="0">
                <a:solidFill>
                  <a:srgbClr val="000000"/>
                </a:solidFill>
              </a:rPr>
              <a:t>Complex light scattering mechanisms</a:t>
            </a:r>
          </a:p>
          <a:p>
            <a:pPr lvl="1"/>
            <a:r>
              <a:rPr lang="en-US" sz="1600" b="0" dirty="0" smtClean="0">
                <a:solidFill>
                  <a:srgbClr val="000000"/>
                </a:solidFill>
              </a:rPr>
              <a:t>Squeezed film damping in the end test masses</a:t>
            </a:r>
          </a:p>
          <a:p>
            <a:pPr lvl="1"/>
            <a:r>
              <a:rPr lang="en-US" sz="1600" b="0" dirty="0" smtClean="0">
                <a:solidFill>
                  <a:srgbClr val="000000"/>
                </a:solidFill>
              </a:rPr>
              <a:t>Mechanical interference</a:t>
            </a:r>
          </a:p>
          <a:p>
            <a:pPr lvl="1"/>
            <a:r>
              <a:rPr lang="en-US" sz="1600" b="0" dirty="0" smtClean="0">
                <a:solidFill>
                  <a:srgbClr val="000000"/>
                </a:solidFill>
              </a:rPr>
              <a:t>Noise in the Signal Recycling Cavity (such as ITM/BS AR coatings)</a:t>
            </a:r>
          </a:p>
        </p:txBody>
      </p:sp>
    </p:spTree>
    <p:extLst>
      <p:ext uri="{BB962C8B-B14F-4D97-AF65-F5344CB8AC3E}">
        <p14:creationId xmlns:p14="http://schemas.microsoft.com/office/powerpoint/2010/main" val="277347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Problems with High Laser Power:</a:t>
            </a:r>
            <a:br>
              <a:rPr lang="en-US" sz="3200" dirty="0" smtClean="0"/>
            </a:br>
            <a:r>
              <a:rPr lang="en-US" sz="3200" dirty="0" smtClean="0"/>
              <a:t>Parametric Instability</a:t>
            </a:r>
            <a:endParaRPr lang="en-US" sz="3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CBA69B5-38E2-2E47-9FDA-50ACE7A3D2A7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8" name="Content Placeholder 7" descr="LoopPI.png"/>
          <p:cNvPicPr>
            <a:picLocks noGrp="1" noChangeAspect="1"/>
          </p:cNvPicPr>
          <p:nvPr>
            <p:ph sz="quarter" idx="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546" r="-15546"/>
          <a:stretch>
            <a:fillRect/>
          </a:stretch>
        </p:blipFill>
        <p:spPr>
          <a:xfrm>
            <a:off x="-739894" y="1736661"/>
            <a:ext cx="6589674" cy="356940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340224" y="4962657"/>
            <a:ext cx="3411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</a:rPr>
              <a:t>Acoustic mode     Optical mode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02152" y="5224106"/>
            <a:ext cx="12359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tx2"/>
                </a:solidFill>
                <a:latin typeface="Calibri" panose="020F0502020204030204" pitchFamily="34" charset="0"/>
              </a:rPr>
              <a:t>f</a:t>
            </a:r>
            <a:r>
              <a:rPr lang="en-US" baseline="-25000" dirty="0" err="1" smtClean="0">
                <a:solidFill>
                  <a:schemeClr val="tx2"/>
                </a:solidFill>
                <a:latin typeface="Calibri" panose="020F0502020204030204" pitchFamily="34" charset="0"/>
              </a:rPr>
              <a:t>m</a:t>
            </a:r>
            <a:r>
              <a:rPr lang="en-US" dirty="0" smtClean="0">
                <a:solidFill>
                  <a:schemeClr val="tx2"/>
                </a:solidFill>
                <a:latin typeface="Calibri" panose="020F0502020204030204" pitchFamily="34" charset="0"/>
              </a:rPr>
              <a:t> = 15,539 Hz</a:t>
            </a:r>
            <a:endParaRPr lang="en-US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1107440" y="5795554"/>
            <a:ext cx="7918334" cy="769441"/>
          </a:xfrm>
          <a:prstGeom prst="rect">
            <a:avLst/>
          </a:prstGeom>
          <a:solidFill>
            <a:srgbClr val="618FFD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b="0" dirty="0" smtClean="0">
                <a:solidFill>
                  <a:srgbClr val="000000"/>
                </a:solidFill>
              </a:rPr>
              <a:t>Theory: V</a:t>
            </a:r>
            <a:r>
              <a:rPr lang="en-US" sz="1100" b="0" dirty="0">
                <a:solidFill>
                  <a:srgbClr val="000000"/>
                </a:solidFill>
              </a:rPr>
              <a:t>. B. </a:t>
            </a:r>
            <a:r>
              <a:rPr lang="en-US" sz="1100" b="0" dirty="0" err="1">
                <a:solidFill>
                  <a:srgbClr val="000000"/>
                </a:solidFill>
              </a:rPr>
              <a:t>Braginsky</a:t>
            </a:r>
            <a:r>
              <a:rPr lang="en-US" sz="1100" b="0" dirty="0">
                <a:solidFill>
                  <a:srgbClr val="000000"/>
                </a:solidFill>
              </a:rPr>
              <a:t>, S. E. </a:t>
            </a:r>
            <a:r>
              <a:rPr lang="en-US" sz="1100" b="0" dirty="0" err="1">
                <a:solidFill>
                  <a:srgbClr val="000000"/>
                </a:solidFill>
              </a:rPr>
              <a:t>Strigin</a:t>
            </a:r>
            <a:r>
              <a:rPr lang="en-US" sz="1100" b="0" dirty="0">
                <a:solidFill>
                  <a:srgbClr val="000000"/>
                </a:solidFill>
              </a:rPr>
              <a:t>, and S. P. </a:t>
            </a:r>
            <a:r>
              <a:rPr lang="en-US" sz="1100" b="0" dirty="0" err="1">
                <a:solidFill>
                  <a:srgbClr val="000000"/>
                </a:solidFill>
              </a:rPr>
              <a:t>Vyatchanin</a:t>
            </a:r>
            <a:r>
              <a:rPr lang="en-US" sz="1100" b="0" dirty="0">
                <a:solidFill>
                  <a:srgbClr val="000000"/>
                </a:solidFill>
              </a:rPr>
              <a:t>, </a:t>
            </a:r>
            <a:r>
              <a:rPr lang="en-US" sz="1100" b="0" dirty="0" smtClean="0">
                <a:solidFill>
                  <a:srgbClr val="000000"/>
                </a:solidFill>
              </a:rPr>
              <a:t>Phys. </a:t>
            </a:r>
            <a:r>
              <a:rPr lang="en-US" sz="1100" b="0" dirty="0" err="1" smtClean="0">
                <a:solidFill>
                  <a:srgbClr val="000000"/>
                </a:solidFill>
              </a:rPr>
              <a:t>Lett</a:t>
            </a:r>
            <a:r>
              <a:rPr lang="en-US" sz="1100" b="0" dirty="0">
                <a:solidFill>
                  <a:srgbClr val="000000"/>
                </a:solidFill>
              </a:rPr>
              <a:t>. A</a:t>
            </a:r>
            <a:r>
              <a:rPr lang="en-US" sz="1100" dirty="0">
                <a:solidFill>
                  <a:srgbClr val="000000"/>
                </a:solidFill>
              </a:rPr>
              <a:t> 305</a:t>
            </a:r>
            <a:r>
              <a:rPr lang="en-US" sz="1100" b="0" dirty="0">
                <a:solidFill>
                  <a:srgbClr val="000000"/>
                </a:solidFill>
              </a:rPr>
              <a:t>, 111 (2002</a:t>
            </a:r>
            <a:r>
              <a:rPr lang="en-US" sz="1100" b="0" dirty="0" smtClean="0">
                <a:solidFill>
                  <a:srgbClr val="000000"/>
                </a:solidFill>
              </a:rPr>
              <a:t>) </a:t>
            </a:r>
          </a:p>
          <a:p>
            <a:r>
              <a:rPr lang="en-US" sz="1100" b="0" dirty="0" smtClean="0">
                <a:solidFill>
                  <a:srgbClr val="000000"/>
                </a:solidFill>
              </a:rPr>
              <a:t>Experiment</a:t>
            </a:r>
            <a:r>
              <a:rPr lang="en-US" sz="1100" b="0" dirty="0">
                <a:solidFill>
                  <a:srgbClr val="000000"/>
                </a:solidFill>
              </a:rPr>
              <a:t>: C. Zhao, L. </a:t>
            </a:r>
            <a:r>
              <a:rPr lang="en-US" sz="1100" b="0" dirty="0" err="1">
                <a:solidFill>
                  <a:srgbClr val="000000"/>
                </a:solidFill>
              </a:rPr>
              <a:t>Ju</a:t>
            </a:r>
            <a:r>
              <a:rPr lang="en-US" sz="1100" b="0" dirty="0">
                <a:solidFill>
                  <a:srgbClr val="000000"/>
                </a:solidFill>
              </a:rPr>
              <a:t>, J. </a:t>
            </a:r>
            <a:r>
              <a:rPr lang="en-US" sz="1100" b="0" dirty="0" err="1">
                <a:solidFill>
                  <a:srgbClr val="000000"/>
                </a:solidFill>
              </a:rPr>
              <a:t>Degallaix</a:t>
            </a:r>
            <a:r>
              <a:rPr lang="en-US" sz="1100" b="0" dirty="0">
                <a:solidFill>
                  <a:srgbClr val="000000"/>
                </a:solidFill>
              </a:rPr>
              <a:t>, S. Gras, and D. G. Blair,</a:t>
            </a:r>
          </a:p>
          <a:p>
            <a:r>
              <a:rPr lang="en-US" sz="1100" b="0" dirty="0">
                <a:solidFill>
                  <a:srgbClr val="000000"/>
                </a:solidFill>
              </a:rPr>
              <a:t>Phys. Rev. </a:t>
            </a:r>
            <a:r>
              <a:rPr lang="en-US" sz="1100" b="0" dirty="0" err="1">
                <a:solidFill>
                  <a:srgbClr val="000000"/>
                </a:solidFill>
              </a:rPr>
              <a:t>Lett</a:t>
            </a:r>
            <a:r>
              <a:rPr lang="en-US" sz="1100" b="0" dirty="0">
                <a:solidFill>
                  <a:srgbClr val="000000"/>
                </a:solidFill>
              </a:rPr>
              <a:t>. 94, 121102 (2005</a:t>
            </a:r>
            <a:r>
              <a:rPr lang="en-US" sz="1100" b="0" dirty="0" smtClean="0">
                <a:solidFill>
                  <a:srgbClr val="000000"/>
                </a:solidFill>
              </a:rPr>
              <a:t>); M. Evans, et al.</a:t>
            </a:r>
            <a:r>
              <a:rPr lang="en-US" sz="1100" b="0" dirty="0">
                <a:solidFill>
                  <a:srgbClr val="000000"/>
                </a:solidFill>
              </a:rPr>
              <a:t>, “Observation of Parametric Instability in Advanced LIGO”</a:t>
            </a:r>
            <a:r>
              <a:rPr lang="en-US" sz="1100" b="0" dirty="0" smtClean="0">
                <a:solidFill>
                  <a:srgbClr val="000000"/>
                </a:solidFill>
              </a:rPr>
              <a:t>, Phys. Rev. </a:t>
            </a:r>
            <a:r>
              <a:rPr lang="en-US" sz="1100" b="0" dirty="0" err="1" smtClean="0">
                <a:solidFill>
                  <a:srgbClr val="000000"/>
                </a:solidFill>
              </a:rPr>
              <a:t>Lett</a:t>
            </a:r>
            <a:r>
              <a:rPr lang="en-US" sz="1100" b="0" dirty="0" smtClean="0">
                <a:solidFill>
                  <a:srgbClr val="000000"/>
                </a:solidFill>
              </a:rPr>
              <a:t>.</a:t>
            </a:r>
            <a:r>
              <a:rPr lang="is-IS" sz="1100" b="0" dirty="0" smtClean="0">
                <a:solidFill>
                  <a:srgbClr val="000000"/>
                </a:solidFill>
              </a:rPr>
              <a:t> </a:t>
            </a:r>
            <a:r>
              <a:rPr lang="is-IS" sz="1100" dirty="0">
                <a:solidFill>
                  <a:srgbClr val="000000"/>
                </a:solidFill>
              </a:rPr>
              <a:t>114</a:t>
            </a:r>
            <a:r>
              <a:rPr lang="is-IS" sz="1100" b="0" dirty="0">
                <a:solidFill>
                  <a:srgbClr val="000000"/>
                </a:solidFill>
              </a:rPr>
              <a:t>, 161102 (2015</a:t>
            </a:r>
            <a:r>
              <a:rPr lang="is-IS" sz="1100" b="0" dirty="0" smtClean="0">
                <a:solidFill>
                  <a:srgbClr val="000000"/>
                </a:solidFill>
              </a:rPr>
              <a:t>).</a:t>
            </a:r>
            <a:endParaRPr lang="en-US" sz="1100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7934" y="3002701"/>
            <a:ext cx="3562690" cy="202759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0985" y="1761051"/>
            <a:ext cx="4036601" cy="833305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 flipH="1" flipV="1">
            <a:off x="7611927" y="2337891"/>
            <a:ext cx="658949" cy="335441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490947" y="1079156"/>
            <a:ext cx="16838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rgbClr val="000000"/>
                </a:solidFill>
              </a:rPr>
              <a:t>mechanical mode</a:t>
            </a:r>
          </a:p>
          <a:p>
            <a:pPr algn="ctr"/>
            <a:r>
              <a:rPr lang="en-US" sz="1100" dirty="0" smtClean="0">
                <a:solidFill>
                  <a:srgbClr val="000000"/>
                </a:solidFill>
              </a:rPr>
              <a:t>Q-factor</a:t>
            </a:r>
            <a:endParaRPr lang="en-US" sz="1100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94097" y="1119685"/>
            <a:ext cx="10909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</a:rPr>
              <a:t>power in the </a:t>
            </a:r>
          </a:p>
          <a:p>
            <a:pPr algn="ctr"/>
            <a:r>
              <a:rPr lang="en-US" sz="1200" dirty="0" smtClean="0">
                <a:solidFill>
                  <a:srgbClr val="000000"/>
                </a:solidFill>
              </a:rPr>
              <a:t>arm cavity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88197" y="1335845"/>
            <a:ext cx="21584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rgbClr val="000000"/>
                </a:solidFill>
              </a:rPr>
              <a:t>spatial overlap </a:t>
            </a:r>
          </a:p>
          <a:p>
            <a:pPr algn="ctr"/>
            <a:r>
              <a:rPr lang="en-US" sz="1100" dirty="0" smtClean="0">
                <a:solidFill>
                  <a:srgbClr val="000000"/>
                </a:solidFill>
              </a:rPr>
              <a:t>Optical-mechanical mode</a:t>
            </a:r>
            <a:endParaRPr lang="en-US" sz="1100" dirty="0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63862" y="2618585"/>
            <a:ext cx="10567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solidFill>
                  <a:srgbClr val="000000"/>
                </a:solidFill>
              </a:rPr>
              <a:t>optical mode </a:t>
            </a:r>
          </a:p>
          <a:p>
            <a:pPr algn="ctr"/>
            <a:r>
              <a:rPr lang="en-US" sz="1100" dirty="0" smtClean="0">
                <a:solidFill>
                  <a:srgbClr val="000000"/>
                </a:solidFill>
              </a:rPr>
              <a:t>gain</a:t>
            </a:r>
            <a:endParaRPr lang="en-US" sz="1100" dirty="0">
              <a:solidFill>
                <a:srgbClr val="000000"/>
              </a:solidFill>
            </a:endParaRPr>
          </a:p>
        </p:txBody>
      </p:sp>
      <p:cxnSp>
        <p:nvCxnSpPr>
          <p:cNvPr id="14" name="Straight Arrow Connector 13"/>
          <p:cNvCxnSpPr>
            <a:stCxn id="11" idx="2"/>
          </p:cNvCxnSpPr>
          <p:nvPr/>
        </p:nvCxnSpPr>
        <p:spPr>
          <a:xfrm flipH="1">
            <a:off x="6512611" y="1581350"/>
            <a:ext cx="26956" cy="296536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0" idx="2"/>
          </p:cNvCxnSpPr>
          <p:nvPr/>
        </p:nvCxnSpPr>
        <p:spPr>
          <a:xfrm>
            <a:off x="5332884" y="1510043"/>
            <a:ext cx="679797" cy="327313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8377220" y="1661727"/>
            <a:ext cx="54047" cy="378279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21" idx="0"/>
          </p:cNvCxnSpPr>
          <p:nvPr/>
        </p:nvCxnSpPr>
        <p:spPr>
          <a:xfrm flipH="1" flipV="1">
            <a:off x="6093330" y="2509616"/>
            <a:ext cx="662239" cy="235876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063857" y="2745492"/>
            <a:ext cx="13834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rgbClr val="000000"/>
                </a:solidFill>
              </a:rPr>
              <a:t>Acoustic mode </a:t>
            </a:r>
          </a:p>
          <a:p>
            <a:pPr algn="ctr"/>
            <a:r>
              <a:rPr lang="en-US" sz="1100" dirty="0" smtClean="0">
                <a:solidFill>
                  <a:srgbClr val="000000"/>
                </a:solidFill>
              </a:rPr>
              <a:t>frequency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400276" y="1434205"/>
            <a:ext cx="168387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Parametric Gain: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22467" y="2643796"/>
            <a:ext cx="7008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rgbClr val="000000"/>
                </a:solidFill>
              </a:rPr>
              <a:t>Mirror </a:t>
            </a:r>
          </a:p>
          <a:p>
            <a:pPr algn="ctr"/>
            <a:r>
              <a:rPr lang="en-US" sz="1100" dirty="0" smtClean="0">
                <a:solidFill>
                  <a:srgbClr val="000000"/>
                </a:solidFill>
              </a:rPr>
              <a:t>mass</a:t>
            </a:r>
            <a:endParaRPr lang="en-US" sz="1100" dirty="0">
              <a:solidFill>
                <a:srgbClr val="000000"/>
              </a:solidFill>
            </a:endParaRPr>
          </a:p>
        </p:txBody>
      </p:sp>
      <p:cxnSp>
        <p:nvCxnSpPr>
          <p:cNvPr id="27" name="Straight Arrow Connector 26"/>
          <p:cNvCxnSpPr>
            <a:stCxn id="24" idx="0"/>
          </p:cNvCxnSpPr>
          <p:nvPr/>
        </p:nvCxnSpPr>
        <p:spPr>
          <a:xfrm flipV="1">
            <a:off x="5572874" y="2499360"/>
            <a:ext cx="208166" cy="144436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268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center}&#10;\begin{eqnarray*}&#10;\langle(\Delta \hat{X}_1)^2 \rangle\, \langle (\Delta \hat{X}_2)^2\rangle \ge 1 &#10;\end{eqnarray*}&#10;\end{center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42"/>
  <p:tag name="BOXHEIGHT" val="302"/>
  <p:tag name="BOXFONT" val="10"/>
  <p:tag name="BOXWRAP" val="False"/>
  <p:tag name="WORKAROUNDTRANSPARENCYBUG" val="False"/>
  <p:tag name="ALLOWFONTSUBSTITUTION" val="False"/>
  <p:tag name="BITMAPFORMAT" val="pngmono"/>
  <p:tag name="ORIGWIDTH" val="231"/>
  <p:tag name="PICTUREFILESIZE" val="14174"/>
</p:tagLst>
</file>

<file path=ppt/theme/theme1.xml><?xml version="1.0" encoding="utf-8"?>
<a:theme xmlns:a="http://schemas.openxmlformats.org/drawingml/2006/main" name="F0900043-v1-1">
  <a:themeElements>
    <a:clrScheme name="">
      <a:dk1>
        <a:srgbClr val="114FFB"/>
      </a:dk1>
      <a:lt1>
        <a:srgbClr val="FFFFFF"/>
      </a:lt1>
      <a:dk2>
        <a:srgbClr val="000000"/>
      </a:dk2>
      <a:lt2>
        <a:srgbClr val="CECECE"/>
      </a:lt2>
      <a:accent1>
        <a:srgbClr val="D49FFF"/>
      </a:accent1>
      <a:accent2>
        <a:srgbClr val="618FFD"/>
      </a:accent2>
      <a:accent3>
        <a:srgbClr val="FFFFFF"/>
      </a:accent3>
      <a:accent4>
        <a:srgbClr val="0D42D6"/>
      </a:accent4>
      <a:accent5>
        <a:srgbClr val="E6CDFF"/>
      </a:accent5>
      <a:accent6>
        <a:srgbClr val="5781E5"/>
      </a:accent6>
      <a:hlink>
        <a:srgbClr val="009688"/>
      </a:hlink>
      <a:folHlink>
        <a:srgbClr val="DADADA"/>
      </a:folHlink>
    </a:clrScheme>
    <a:fontScheme name="Default Design">
      <a:majorFont>
        <a:latin typeface="Helvetica"/>
        <a:ea typeface="ＭＳ Ｐゴシック"/>
        <a:cs typeface=""/>
      </a:majorFont>
      <a:minorFont>
        <a:latin typeface="Helvetic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ＭＳ Ｐゴシック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F0900043-v1-1.potx</Template>
  <TotalTime>10447</TotalTime>
  <Words>1782</Words>
  <Application>Microsoft Macintosh PowerPoint</Application>
  <PresentationFormat>On-screen Show (4:3)</PresentationFormat>
  <Paragraphs>253</Paragraphs>
  <Slides>18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F0900043-v1-1</vt:lpstr>
      <vt:lpstr>Photo Editor Photo</vt:lpstr>
      <vt:lpstr>Equation</vt:lpstr>
      <vt:lpstr>Image</vt:lpstr>
      <vt:lpstr>PowerPoint Presentation</vt:lpstr>
      <vt:lpstr>What We Learned from the First Detections</vt:lpstr>
      <vt:lpstr>Impacts on Interferometer Design?</vt:lpstr>
      <vt:lpstr>Commissioning Advanced LIGO Toward Design Sensitivity</vt:lpstr>
      <vt:lpstr>The perspective from other sources not yet detected?</vt:lpstr>
      <vt:lpstr>The Advanced LIGO Detector Sensitivity During O1</vt:lpstr>
      <vt:lpstr>The Advanced LIGO Detector Sensitivity During O1</vt:lpstr>
      <vt:lpstr>Mystery Low Frequency Noise!!</vt:lpstr>
      <vt:lpstr>Problems with High Laser Power: Parametric Instability</vt:lpstr>
      <vt:lpstr>Observation of Parametric Instabilities in Advanced LIGO</vt:lpstr>
      <vt:lpstr>Sensitivity and Coincidence Goals for O2</vt:lpstr>
      <vt:lpstr>Sensitivity and Coincidence Goals for O2</vt:lpstr>
      <vt:lpstr>PowerPoint Presentation</vt:lpstr>
      <vt:lpstr>A+: a Mid-Life Enhancement for  Advanced LIGO </vt:lpstr>
      <vt:lpstr>Squeezing: Reducing Shot Noise </vt:lpstr>
      <vt:lpstr>The Best of Both Worlds: Frequency Dependent Squeezing</vt:lpstr>
      <vt:lpstr>Further Along: Future Detectors, Future Observatories</vt:lpstr>
      <vt:lpstr>PowerPoint Presentation</vt:lpstr>
    </vt:vector>
  </TitlesOfParts>
  <Manager/>
  <Company>California Institute of Technology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David H. Reitze</dc:creator>
  <cp:keywords/>
  <dc:description/>
  <cp:lastModifiedBy>David Reitze</cp:lastModifiedBy>
  <cp:revision>146</cp:revision>
  <cp:lastPrinted>2016-07-11T17:13:11Z</cp:lastPrinted>
  <dcterms:created xsi:type="dcterms:W3CDTF">2002-09-05T00:08:29Z</dcterms:created>
  <dcterms:modified xsi:type="dcterms:W3CDTF">2016-07-12T13:18:43Z</dcterms:modified>
  <cp:category/>
</cp:coreProperties>
</file>