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6" r:id="rId1"/>
  </p:sldMasterIdLst>
  <p:notesMasterIdLst>
    <p:notesMasterId r:id="rId18"/>
  </p:notesMasterIdLst>
  <p:sldIdLst>
    <p:sldId id="577" r:id="rId2"/>
    <p:sldId id="578" r:id="rId3"/>
    <p:sldId id="579" r:id="rId4"/>
    <p:sldId id="582" r:id="rId5"/>
    <p:sldId id="583" r:id="rId6"/>
    <p:sldId id="581" r:id="rId7"/>
    <p:sldId id="585" r:id="rId8"/>
    <p:sldId id="586" r:id="rId9"/>
    <p:sldId id="588" r:id="rId10"/>
    <p:sldId id="584" r:id="rId11"/>
    <p:sldId id="589" r:id="rId12"/>
    <p:sldId id="590" r:id="rId13"/>
    <p:sldId id="591" r:id="rId14"/>
    <p:sldId id="593" r:id="rId15"/>
    <p:sldId id="594" r:id="rId16"/>
    <p:sldId id="592" r:id="rId17"/>
  </p:sldIdLst>
  <p:sldSz cx="10077450" cy="7562850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4318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6477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8636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10795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C0C0C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5405" autoAdjust="0"/>
  </p:normalViewPr>
  <p:slideViewPr>
    <p:cSldViewPr>
      <p:cViewPr varScale="1">
        <p:scale>
          <a:sx n="77" d="100"/>
          <a:sy n="77" d="100"/>
        </p:scale>
        <p:origin x="1517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8657B48-9EC6-4F44-9AC3-980F414BBA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054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810" y="2349387"/>
            <a:ext cx="8565833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619" y="4285615"/>
            <a:ext cx="7054215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53213" y="334378"/>
            <a:ext cx="2498368" cy="71164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4612" y="334378"/>
            <a:ext cx="7330645" cy="71164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050" y="4859833"/>
            <a:ext cx="8565833" cy="150206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050" y="3205460"/>
            <a:ext cx="8565833" cy="165437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7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6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5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5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4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3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4612" y="1946734"/>
            <a:ext cx="4914506" cy="550407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7075" y="1946734"/>
            <a:ext cx="4914507" cy="550407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4" y="302866"/>
            <a:ext cx="906970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2" y="1692890"/>
            <a:ext cx="4452624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2" y="2398405"/>
            <a:ext cx="4452624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206" y="1692890"/>
            <a:ext cx="4454373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206" y="2398405"/>
            <a:ext cx="4454373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4" y="301113"/>
            <a:ext cx="3315412" cy="128148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003" y="301115"/>
            <a:ext cx="5633574" cy="645468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4" y="1582598"/>
            <a:ext cx="3315412" cy="5173200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251" y="5293995"/>
            <a:ext cx="6046470" cy="62498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251" y="675755"/>
            <a:ext cx="6046470" cy="4537710"/>
          </a:xfrm>
        </p:spPr>
        <p:txBody>
          <a:bodyPr/>
          <a:lstStyle>
            <a:lvl1pPr marL="0" indent="0">
              <a:buNone/>
              <a:defRPr sz="3500"/>
            </a:lvl1pPr>
            <a:lvl2pPr marL="503920" indent="0">
              <a:buNone/>
              <a:defRPr sz="3100"/>
            </a:lvl2pPr>
            <a:lvl3pPr marL="1007838" indent="0">
              <a:buNone/>
              <a:defRPr sz="2600"/>
            </a:lvl3pPr>
            <a:lvl4pPr marL="1511758" indent="0">
              <a:buNone/>
              <a:defRPr sz="2200"/>
            </a:lvl4pPr>
            <a:lvl5pPr marL="2015677" indent="0">
              <a:buNone/>
              <a:defRPr sz="2200"/>
            </a:lvl5pPr>
            <a:lvl6pPr marL="2519597" indent="0">
              <a:buNone/>
              <a:defRPr sz="2200"/>
            </a:lvl6pPr>
            <a:lvl7pPr marL="3023515" indent="0">
              <a:buNone/>
              <a:defRPr sz="2200"/>
            </a:lvl7pPr>
            <a:lvl8pPr marL="3527435" indent="0">
              <a:buNone/>
              <a:defRPr sz="2200"/>
            </a:lvl8pPr>
            <a:lvl9pPr marL="4031354" indent="0">
              <a:buNone/>
              <a:defRPr sz="2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251" y="5918981"/>
            <a:ext cx="6046470" cy="887584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75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874" y="302866"/>
            <a:ext cx="9069705" cy="1260475"/>
          </a:xfrm>
          <a:prstGeom prst="rect">
            <a:avLst/>
          </a:prstGeom>
        </p:spPr>
        <p:txBody>
          <a:bodyPr vert="horz" lIns="100783" tIns="50392" rIns="100783" bIns="503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1764667"/>
            <a:ext cx="9069705" cy="4991131"/>
          </a:xfrm>
          <a:prstGeom prst="rect">
            <a:avLst/>
          </a:prstGeom>
        </p:spPr>
        <p:txBody>
          <a:bodyPr vert="horz" lIns="100783" tIns="50392" rIns="100783" bIns="503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874" y="7009643"/>
            <a:ext cx="2351405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3130" y="7009643"/>
            <a:ext cx="3191193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2174" y="7009643"/>
            <a:ext cx="2351405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007838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40" indent="-377940" algn="l" defTabSz="1007838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869" indent="-314949" algn="l" defTabSz="1007838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9799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717" indent="-251960" algn="l" defTabSz="1007838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7637" indent="-251960" algn="l" defTabSz="1007838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557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476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395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314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20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838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758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677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597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515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435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354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62261" y="79221"/>
            <a:ext cx="8255840" cy="1121289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/>
            <a:r>
              <a:rPr lang="en-CA" sz="3600" b="1" u="sng" dirty="0" smtClean="0">
                <a:latin typeface="Britannic Bold" panose="020B0903060703020204" pitchFamily="34" charset="0"/>
              </a:rPr>
              <a:t>Horizon thermodynamics and Lovelock </a:t>
            </a:r>
            <a:r>
              <a:rPr lang="en-CA" sz="3600" b="1" u="sng" dirty="0">
                <a:latin typeface="Britannic Bold" panose="020B0903060703020204" pitchFamily="34" charset="0"/>
              </a:rPr>
              <a:t>black </a:t>
            </a:r>
            <a:r>
              <a:rPr lang="en-CA" sz="3600" b="1" u="sng" dirty="0" smtClean="0">
                <a:latin typeface="Britannic Bold" panose="020B0903060703020204" pitchFamily="34" charset="0"/>
              </a:rPr>
              <a:t>holes</a:t>
            </a:r>
            <a:endParaRPr lang="en-GB" sz="3600" b="1" u="sng" dirty="0">
              <a:latin typeface="Britannic Bold" panose="020B0903060703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8131" y="5435064"/>
            <a:ext cx="9144064" cy="1918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92112" y="5782848"/>
            <a:ext cx="8358246" cy="1143008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sz="2400" dirty="0"/>
              <a:t>21</a:t>
            </a:r>
            <a:r>
              <a:rPr lang="en-CA" sz="2400" baseline="30000" dirty="0"/>
              <a:t>st</a:t>
            </a:r>
            <a:r>
              <a:rPr lang="en-CA" sz="2400" dirty="0"/>
              <a:t> International Conference on General Relativity and Gravitation</a:t>
            </a:r>
          </a:p>
          <a:p>
            <a:r>
              <a:rPr lang="en-CA" sz="2400" dirty="0"/>
              <a:t>Colombia University, New York, USA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sz="2400" dirty="0"/>
              <a:t>July 10-15, 2016</a:t>
            </a:r>
            <a:endParaRPr lang="en-GB" sz="2200" dirty="0"/>
          </a:p>
        </p:txBody>
      </p:sp>
      <p:grpSp>
        <p:nvGrpSpPr>
          <p:cNvPr id="3" name="Group 2"/>
          <p:cNvGrpSpPr/>
          <p:nvPr/>
        </p:nvGrpSpPr>
        <p:grpSpPr>
          <a:xfrm>
            <a:off x="1450295" y="1258563"/>
            <a:ext cx="7319736" cy="4544256"/>
            <a:chOff x="1450295" y="1427233"/>
            <a:chExt cx="7319736" cy="4544256"/>
          </a:xfrm>
        </p:grpSpPr>
        <p:sp>
          <p:nvSpPr>
            <p:cNvPr id="7" name="Rectangle 6"/>
            <p:cNvSpPr/>
            <p:nvPr/>
          </p:nvSpPr>
          <p:spPr>
            <a:xfrm>
              <a:off x="1450295" y="1427233"/>
              <a:ext cx="7319736" cy="41765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TextovéPole 4"/>
            <p:cNvSpPr txBox="1"/>
            <p:nvPr/>
          </p:nvSpPr>
          <p:spPr>
            <a:xfrm>
              <a:off x="2956657" y="1505362"/>
              <a:ext cx="4429156" cy="176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300" b="1" dirty="0" smtClean="0"/>
                <a:t>David </a:t>
              </a:r>
              <a:r>
                <a:rPr lang="en-GB" sz="2300" b="1" dirty="0" err="1" smtClean="0"/>
                <a:t>Kubiz</a:t>
              </a:r>
              <a:r>
                <a:rPr lang="cs-CZ" sz="2300" b="1" dirty="0" smtClean="0"/>
                <a:t>ňák</a:t>
              </a:r>
              <a:endParaRPr lang="en-CA" sz="2300" b="1" dirty="0" smtClean="0"/>
            </a:p>
            <a:p>
              <a:pPr algn="ctr"/>
              <a:r>
                <a:rPr lang="en-GB" sz="2000" dirty="0" smtClean="0"/>
                <a:t>(Perimeter Institute)</a:t>
              </a:r>
              <a:endParaRPr lang="en-GB" sz="2300" b="1" dirty="0" smtClean="0"/>
            </a:p>
            <a:p>
              <a:pPr algn="ctr"/>
              <a:endParaRPr lang="en-CA" sz="2300" b="1" dirty="0" smtClean="0"/>
            </a:p>
            <a:p>
              <a:pPr algn="ctr"/>
              <a:r>
                <a:rPr lang="en-GB" sz="2400" b="1" dirty="0" smtClean="0"/>
                <a:t> </a:t>
              </a:r>
            </a:p>
            <a:p>
              <a:endParaRPr lang="en-CA" sz="2400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9350" y="2381939"/>
              <a:ext cx="2332926" cy="358955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93120" y="2381939"/>
              <a:ext cx="2332926" cy="358955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11897" y="2997661"/>
              <a:ext cx="1020590" cy="1326104"/>
            </a:xfrm>
            <a:prstGeom prst="rect">
              <a:avLst/>
            </a:prstGeom>
          </p:spPr>
        </p:pic>
        <p:sp>
          <p:nvSpPr>
            <p:cNvPr id="22" name="TextovéPole 4"/>
            <p:cNvSpPr txBox="1"/>
            <p:nvPr/>
          </p:nvSpPr>
          <p:spPr>
            <a:xfrm>
              <a:off x="4841517" y="4433632"/>
              <a:ext cx="815100" cy="1537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000" b="1" dirty="0"/>
                <a:t>v</a:t>
              </a:r>
              <a:r>
                <a:rPr lang="en-GB" sz="3000" b="1" dirty="0" smtClean="0"/>
                <a:t>s.</a:t>
              </a:r>
            </a:p>
            <a:p>
              <a:pPr algn="ctr"/>
              <a:endParaRPr lang="en-CA" sz="2300" b="1" dirty="0" smtClean="0"/>
            </a:p>
            <a:p>
              <a:pPr algn="ctr"/>
              <a:r>
                <a:rPr lang="en-GB" sz="2400" b="1" dirty="0" smtClean="0"/>
                <a:t> </a:t>
              </a:r>
            </a:p>
            <a:p>
              <a:endParaRPr lang="en-CA" sz="2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581525" y="3208484"/>
              <a:ext cx="1739256" cy="9044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DDDD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6581525" y="3350385"/>
              <a:ext cx="2009817" cy="607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 smtClean="0"/>
                <a:t>Pressure of </a:t>
              </a:r>
              <a:r>
                <a:rPr lang="en-CA" b="1" dirty="0"/>
                <a:t>a</a:t>
              </a:r>
              <a:r>
                <a:rPr lang="en-CA" b="1" dirty="0" smtClean="0"/>
                <a:t>ll matter fields</a:t>
              </a:r>
              <a:endParaRPr lang="en-C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75802395"/>
      </p:ext>
    </p:extLst>
  </p:cSld>
  <p:clrMapOvr>
    <a:masterClrMapping/>
  </p:clrMapOvr>
  <p:transition advTm="157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790253" y="397049"/>
            <a:ext cx="8784976" cy="6731829"/>
            <a:chOff x="1006277" y="541065"/>
            <a:chExt cx="8784976" cy="6731829"/>
          </a:xfrm>
        </p:grpSpPr>
        <p:grpSp>
          <p:nvGrpSpPr>
            <p:cNvPr id="7" name="Group 6"/>
            <p:cNvGrpSpPr/>
            <p:nvPr/>
          </p:nvGrpSpPr>
          <p:grpSpPr>
            <a:xfrm>
              <a:off x="1006277" y="541065"/>
              <a:ext cx="7966045" cy="6731829"/>
              <a:chOff x="1166195" y="2471630"/>
              <a:chExt cx="7966045" cy="6731829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166195" y="2471630"/>
                <a:ext cx="1640193" cy="435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400" b="1" u="sng" dirty="0" smtClean="0">
                    <a:latin typeface="Arial" pitchFamily="34" charset="0"/>
                    <a:cs typeface="Arial" pitchFamily="34" charset="0"/>
                  </a:rPr>
                  <a:t>Output:</a:t>
                </a:r>
                <a:endParaRPr lang="en-US" sz="2400" b="1" u="sng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814267" y="2982925"/>
                <a:ext cx="7317973" cy="4901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Identification of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horizon energy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E</a:t>
                </a: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dirty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dirty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b="1" dirty="0" smtClean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b="1" dirty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b="1" dirty="0" smtClean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b="1" dirty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Universal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(matter independent) horizon equations that depend only on the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gravitational theory 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considered</a:t>
                </a:r>
              </a:p>
              <a:p>
                <a:pPr>
                  <a:buSzPct val="100000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br>
                  <a:rPr lang="en-US" sz="2400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436883" y="4797468"/>
                <a:ext cx="6665542" cy="11228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100000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400" dirty="0" err="1" smtClean="0">
                    <a:latin typeface="Arial" pitchFamily="34" charset="0"/>
                    <a:cs typeface="Arial" pitchFamily="34" charset="0"/>
                  </a:rPr>
                  <a:t>Misner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-Sharp energy evaluated on the horizon, an energy to warp the </a:t>
                </a:r>
                <a:r>
                  <a:rPr lang="en-US" sz="2400" dirty="0" err="1" smtClean="0">
                    <a:latin typeface="Arial" pitchFamily="34" charset="0"/>
                    <a:cs typeface="Arial" pitchFamily="34" charset="0"/>
                  </a:rPr>
                  <a:t>spacetime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and embed the black hole horizon)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46315" y="8448294"/>
                <a:ext cx="4176464" cy="7551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86397" y="5256369"/>
              <a:ext cx="7704856" cy="10957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0413" y="1414260"/>
            <a:ext cx="6204722" cy="12258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0839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309" y="1117129"/>
            <a:ext cx="7650015" cy="59046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3094509" y="397049"/>
            <a:ext cx="3831498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Einstein gravity (d=4)</a:t>
            </a:r>
            <a:endParaRPr lang="en-GB" sz="2800" b="1" u="sng" dirty="0"/>
          </a:p>
        </p:txBody>
      </p:sp>
    </p:spTree>
    <p:extLst>
      <p:ext uri="{BB962C8B-B14F-4D97-AF65-F5344CB8AC3E}">
        <p14:creationId xmlns:p14="http://schemas.microsoft.com/office/powerpoint/2010/main" val="23452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0102" y="397049"/>
            <a:ext cx="7346883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Swallow tails (Gauss-Bonnet gravity d=5)</a:t>
            </a:r>
            <a:endParaRPr lang="en-GB" sz="28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301" y="1117129"/>
            <a:ext cx="7742486" cy="58326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129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30413" y="253033"/>
            <a:ext cx="5704831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Triple point (4</a:t>
            </a:r>
            <a:r>
              <a:rPr lang="en-US" sz="2800" b="1" u="sng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-order Lovelock)</a:t>
            </a:r>
            <a:endParaRPr lang="en-GB" sz="2800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237" y="973113"/>
            <a:ext cx="6408711" cy="58326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2" descr="http://ltl.tkk.fi/research/theory/TypicalP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8925" y="4429497"/>
            <a:ext cx="3002229" cy="271844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0539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2301" y="458365"/>
            <a:ext cx="7713971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Isolated critical point (3</a:t>
            </a:r>
            <a:r>
              <a:rPr lang="en-US" sz="2800" b="1" u="sng" baseline="30000" dirty="0" smtClean="0">
                <a:latin typeface="Arial" pitchFamily="34" charset="0"/>
                <a:cs typeface="Arial" pitchFamily="34" charset="0"/>
              </a:rPr>
              <a:t>rd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 order and higher)</a:t>
            </a:r>
            <a:endParaRPr lang="en-GB" sz="2800" b="1" u="sng" dirty="0"/>
          </a:p>
        </p:txBody>
      </p:sp>
      <p:grpSp>
        <p:nvGrpSpPr>
          <p:cNvPr id="4" name="Group 3"/>
          <p:cNvGrpSpPr/>
          <p:nvPr/>
        </p:nvGrpSpPr>
        <p:grpSpPr>
          <a:xfrm>
            <a:off x="531826" y="1153865"/>
            <a:ext cx="9983115" cy="5958453"/>
            <a:chOff x="675842" y="319399"/>
            <a:chExt cx="9983115" cy="5958453"/>
          </a:xfrm>
        </p:grpSpPr>
        <p:sp>
          <p:nvSpPr>
            <p:cNvPr id="3" name="Rectangle 2"/>
            <p:cNvSpPr/>
            <p:nvPr/>
          </p:nvSpPr>
          <p:spPr>
            <a:xfrm>
              <a:off x="1510333" y="319399"/>
              <a:ext cx="7848872" cy="11228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  <a:buFont typeface="Arial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Special tuned Lovelock couplings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Odd-order J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hyperbolic horizons (k=-1)</a:t>
              </a:r>
              <a:endParaRPr lang="en-GB" sz="2400" dirty="0"/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5842" y="1674371"/>
              <a:ext cx="4464496" cy="38794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42781" y="1695963"/>
              <a:ext cx="4320480" cy="3836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7" name="Obdélník 4"/>
            <p:cNvSpPr/>
            <p:nvPr/>
          </p:nvSpPr>
          <p:spPr>
            <a:xfrm>
              <a:off x="2086397" y="5899287"/>
              <a:ext cx="8572560" cy="378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2000" dirty="0" smtClean="0"/>
                <a:t>B. Dolan, A. </a:t>
              </a:r>
              <a:r>
                <a:rPr lang="en-CA" sz="2000" dirty="0" err="1" smtClean="0"/>
                <a:t>Kostouki</a:t>
              </a:r>
              <a:r>
                <a:rPr lang="en-CA" sz="2000" dirty="0" smtClean="0"/>
                <a:t>, DK, R. Mann, arXiv:1407.4783</a:t>
              </a:r>
              <a:r>
                <a:rPr lang="en-CA" sz="1900" dirty="0" smtClean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151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56466" y="2520932"/>
            <a:ext cx="7364517" cy="45577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cf. mean field theory critical exponents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satisfies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Widom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relation and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Rushbrooke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inequality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Prigogine-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Defay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ratio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…indicates more than one order parameter?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3324213" y="352401"/>
            <a:ext cx="3405099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Critical exponents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:</a:t>
            </a:r>
            <a:endParaRPr lang="en-GB" sz="2400" b="1" u="sng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9833" y="2995607"/>
            <a:ext cx="5000660" cy="82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3949" y="976309"/>
            <a:ext cx="7820025" cy="857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8329" y="4424367"/>
            <a:ext cx="2786082" cy="7143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38725" y="4424367"/>
            <a:ext cx="3500462" cy="7508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52973" y="5638813"/>
            <a:ext cx="2428875" cy="75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752445" y="1995475"/>
            <a:ext cx="1879041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Comments:</a:t>
            </a:r>
            <a:endParaRPr lang="en-GB" sz="2400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8805" y="1141413"/>
            <a:ext cx="528955" cy="5433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1093" y="1099539"/>
            <a:ext cx="528955" cy="5433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6719" y="5760162"/>
            <a:ext cx="528955" cy="54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71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4229" y="973113"/>
            <a:ext cx="9144064" cy="6301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400" dirty="0" smtClean="0"/>
              <a:t>We reviewed the proposal of </a:t>
            </a:r>
            <a:r>
              <a:rPr lang="en-GB" sz="2400" b="1" dirty="0" smtClean="0"/>
              <a:t>horizon thermodynamics </a:t>
            </a:r>
            <a:r>
              <a:rPr lang="en-GB" sz="2400" dirty="0" smtClean="0"/>
              <a:t>showing the “</a:t>
            </a:r>
            <a:r>
              <a:rPr lang="en-GB" sz="2400" b="1" dirty="0" smtClean="0"/>
              <a:t>equivalence” </a:t>
            </a:r>
            <a:r>
              <a:rPr lang="en-GB" sz="2400" dirty="0" smtClean="0"/>
              <a:t>of thermodynamic first law and radial Einstein </a:t>
            </a:r>
            <a:r>
              <a:rPr lang="en-GB" sz="2400" dirty="0" smtClean="0"/>
              <a:t>equation: obtaining a </a:t>
            </a:r>
            <a:r>
              <a:rPr lang="en-GB" sz="2400" b="1" dirty="0" err="1" smtClean="0"/>
              <a:t>cohomogeneity</a:t>
            </a:r>
            <a:r>
              <a:rPr lang="en-GB" sz="2400" b="1" dirty="0" smtClean="0"/>
              <a:t> </a:t>
            </a:r>
            <a:r>
              <a:rPr lang="en-GB" sz="2400" b="1" dirty="0" smtClean="0"/>
              <a:t>one</a:t>
            </a:r>
            <a:r>
              <a:rPr lang="en-GB" sz="2400" dirty="0" smtClean="0"/>
              <a:t> </a:t>
            </a:r>
            <a:r>
              <a:rPr lang="en-GB" sz="2400" dirty="0" smtClean="0"/>
              <a:t>Horizon first law:</a:t>
            </a:r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400" dirty="0" smtClean="0"/>
              <a:t>Observed a </a:t>
            </a:r>
            <a:r>
              <a:rPr lang="en-GB" sz="2400" b="1" dirty="0" smtClean="0"/>
              <a:t>universal</a:t>
            </a:r>
            <a:r>
              <a:rPr lang="en-GB" sz="2400" dirty="0" smtClean="0"/>
              <a:t> </a:t>
            </a:r>
            <a:r>
              <a:rPr lang="en-GB" sz="2400" dirty="0"/>
              <a:t>thermodynamic behaviour (independent of matter content) that depends only on the </a:t>
            </a:r>
            <a:r>
              <a:rPr lang="en-GB" sz="2400" b="1" dirty="0"/>
              <a:t>gravitational theory</a:t>
            </a:r>
            <a:r>
              <a:rPr lang="en-GB" sz="2400" dirty="0"/>
              <a:t> in </a:t>
            </a:r>
            <a:r>
              <a:rPr lang="en-GB" sz="2400" dirty="0" smtClean="0"/>
              <a:t>consideration (classification of theories?). </a:t>
            </a:r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b="1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b="1" dirty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400" b="1" dirty="0" smtClean="0"/>
              <a:t>Interesting </a:t>
            </a:r>
            <a:r>
              <a:rPr lang="en-GB" sz="2400" b="1" dirty="0"/>
              <a:t>phase transitions</a:t>
            </a:r>
            <a:r>
              <a:rPr lang="en-GB" sz="2400" dirty="0"/>
              <a:t> are observed in Lovelock case (isolated critical point, triple points,..). </a:t>
            </a:r>
          </a:p>
          <a:p>
            <a:pPr marL="457200" indent="-457200">
              <a:lnSpc>
                <a:spcPct val="100000"/>
              </a:lnSpc>
              <a:buSzPct val="100000"/>
              <a:buFont typeface="+mj-lt"/>
              <a:buAutoNum type="arabicParenR" startAt="4"/>
            </a:pP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589" y="2236969"/>
            <a:ext cx="5016061" cy="8401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3454549" y="253033"/>
            <a:ext cx="3005951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latin typeface="Arial" pitchFamily="34" charset="0"/>
                <a:cs typeface="Arial" pitchFamily="34" charset="0"/>
              </a:rPr>
              <a:t>IV</a:t>
            </a:r>
            <a:r>
              <a:rPr lang="en-US" sz="3600" b="1" u="sng" dirty="0" smtClean="0">
                <a:latin typeface="Arial" pitchFamily="34" charset="0"/>
                <a:cs typeface="Arial" pitchFamily="34" charset="0"/>
              </a:rPr>
              <a:t>) Summary</a:t>
            </a:r>
            <a:endParaRPr lang="en-GB" sz="3600" b="1" u="sng" dirty="0"/>
          </a:p>
        </p:txBody>
      </p:sp>
      <p:sp>
        <p:nvSpPr>
          <p:cNvPr id="11" name="Rectangle 10"/>
          <p:cNvSpPr/>
          <p:nvPr/>
        </p:nvSpPr>
        <p:spPr>
          <a:xfrm>
            <a:off x="2662461" y="4787648"/>
            <a:ext cx="662361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 err="1" smtClean="0">
                <a:latin typeface="Arial" pitchFamily="34" charset="0"/>
                <a:cs typeface="Arial" pitchFamily="34" charset="0"/>
              </a:rPr>
              <a:t>Eg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2400" b="1" u="sng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504" y="4603508"/>
            <a:ext cx="3813389" cy="12399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635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3454549" y="221714"/>
            <a:ext cx="6120680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200" b="1" u="sng" dirty="0" smtClean="0"/>
              <a:t>Plan of the talk</a:t>
            </a:r>
            <a:endParaRPr lang="en-GB" sz="3200" b="1" u="sng" dirty="0"/>
          </a:p>
        </p:txBody>
      </p:sp>
      <p:sp>
        <p:nvSpPr>
          <p:cNvPr id="3" name="TextovéPole 2"/>
          <p:cNvSpPr txBox="1"/>
          <p:nvPr/>
        </p:nvSpPr>
        <p:spPr>
          <a:xfrm>
            <a:off x="1506442" y="842407"/>
            <a:ext cx="7917842" cy="2707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ClrTx/>
              <a:buSzPct val="100000"/>
              <a:buFont typeface="+mj-lt"/>
              <a:buAutoNum type="romanU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Idea of Horizon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thermodynamics</a:t>
            </a:r>
          </a:p>
          <a:p>
            <a:pPr marL="514350" indent="-514350">
              <a:lnSpc>
                <a:spcPct val="50000"/>
              </a:lnSpc>
              <a:buClrTx/>
              <a:buSzPct val="100000"/>
              <a:buFont typeface="+mj-lt"/>
              <a:buAutoNum type="romanUcPeriod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+mj-lt"/>
              <a:buAutoNum type="romanU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Black holes in Einstein gravity</a:t>
            </a:r>
          </a:p>
          <a:p>
            <a:pPr marL="514350" indent="-514350">
              <a:lnSpc>
                <a:spcPct val="50000"/>
              </a:lnSpc>
              <a:buClrTx/>
              <a:buSzPct val="100000"/>
              <a:buFont typeface="+mj-lt"/>
              <a:buAutoNum type="romanUcPeriod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+mj-lt"/>
              <a:buAutoNum type="romanU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Generalization to Lovelock gravity: triple points, isolated critical point</a:t>
            </a:r>
          </a:p>
          <a:p>
            <a:pPr marL="514350" indent="-514350">
              <a:lnSpc>
                <a:spcPct val="50000"/>
              </a:lnSpc>
              <a:buClrTx/>
              <a:buSzPct val="100000"/>
              <a:buFont typeface="+mj-lt"/>
              <a:buAutoNum type="romanUcPeriod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+mj-lt"/>
              <a:buAutoNum type="romanU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Summary</a:t>
            </a:r>
            <a:endParaRPr lang="en-GB" sz="2400" dirty="0">
              <a:solidFill>
                <a:srgbClr val="FF0000"/>
              </a:solidFill>
            </a:endParaRPr>
          </a:p>
          <a:p>
            <a:pPr marL="946150" lvl="1" indent="-514350">
              <a:buClrTx/>
              <a:buSzPct val="100000"/>
              <a:buFont typeface="+mj-lt"/>
              <a:buAutoNum type="romanUcPeriod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6091" y="4018735"/>
            <a:ext cx="8643998" cy="3555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SzPct val="100000"/>
              <a:buFont typeface="+mj-lt"/>
              <a:buAutoNum type="arabicParenR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Padmanabhan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i="1" dirty="0">
                <a:latin typeface="Arial" panose="020B0604020202020204" pitchFamily="34" charset="0"/>
                <a:cs typeface="Arial" panose="020B0604020202020204" pitchFamily="34" charset="0"/>
              </a:rPr>
              <a:t>Classical and quantum thermodynamics of horizons in spherically symmetric space-times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, Class. Quant. </a:t>
            </a:r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Grav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. 19 (2002)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5387. </a:t>
            </a:r>
          </a:p>
          <a:p>
            <a:pPr marL="457200" indent="-457200">
              <a:buSzPct val="100000"/>
              <a:buFont typeface="+mj-lt"/>
              <a:buAutoNum type="arabicParenR"/>
            </a:pPr>
            <a:endParaRPr lang="en-C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Kothawala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, S. Sarkar, and T. </a:t>
            </a:r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Padmanabhan</a:t>
            </a:r>
            <a:r>
              <a:rPr lang="en-CA" i="1" dirty="0">
                <a:latin typeface="Arial" panose="020B0604020202020204" pitchFamily="34" charset="0"/>
                <a:cs typeface="Arial" panose="020B0604020202020204" pitchFamily="34" charset="0"/>
              </a:rPr>
              <a:t>, Einstein's equations as a thermodynamic identity: The Cases of stationary axisymmetric horizons and evolving spherically symmetric horizons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, Phys. Lett. B652 (2007) 338.</a:t>
            </a:r>
          </a:p>
          <a:p>
            <a:pPr marL="457200" indent="-457200">
              <a:buSzPct val="100000"/>
              <a:buFont typeface="+mj-lt"/>
              <a:buAutoNum type="arabicParenR"/>
            </a:pPr>
            <a:endParaRPr lang="en-GB" dirty="0" smtClean="0">
              <a:solidFill>
                <a:srgbClr val="FF0000"/>
              </a:solidFill>
            </a:endParaRP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dirty="0" smtClean="0">
                <a:solidFill>
                  <a:srgbClr val="FF0000"/>
                </a:solidFill>
              </a:rPr>
              <a:t>Devin </a:t>
            </a:r>
            <a:r>
              <a:rPr lang="en-GB" dirty="0" smtClean="0">
                <a:solidFill>
                  <a:srgbClr val="FF0000"/>
                </a:solidFill>
              </a:rPr>
              <a:t>Hansen, </a:t>
            </a:r>
            <a:r>
              <a:rPr lang="en-GB" dirty="0" smtClean="0"/>
              <a:t>DK, Robert Mann, </a:t>
            </a:r>
            <a:r>
              <a:rPr lang="en-GB" i="1" dirty="0" smtClean="0"/>
              <a:t>Universality of P-V criticality in Horizon Thermodynamics</a:t>
            </a:r>
            <a:r>
              <a:rPr lang="en-GB" dirty="0" smtClean="0"/>
              <a:t>, </a:t>
            </a:r>
            <a:r>
              <a:rPr lang="en-GB" dirty="0" err="1" smtClean="0"/>
              <a:t>ArXiv</a:t>
            </a:r>
            <a:r>
              <a:rPr lang="en-GB" dirty="0" smtClean="0"/>
              <a:t>: 1603.05689.</a:t>
            </a:r>
          </a:p>
          <a:p>
            <a:pPr marL="457200" indent="-457200">
              <a:buSzPct val="100000"/>
              <a:buFont typeface="+mj-lt"/>
              <a:buAutoNum type="arabicParenR"/>
            </a:pPr>
            <a:endParaRPr lang="en-GB" dirty="0" smtClean="0">
              <a:solidFill>
                <a:srgbClr val="FF0000"/>
              </a:solidFill>
            </a:endParaRPr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dirty="0" smtClean="0">
                <a:solidFill>
                  <a:srgbClr val="FF0000"/>
                </a:solidFill>
              </a:rPr>
              <a:t>Devin </a:t>
            </a:r>
            <a:r>
              <a:rPr lang="en-GB" dirty="0">
                <a:solidFill>
                  <a:srgbClr val="FF0000"/>
                </a:solidFill>
              </a:rPr>
              <a:t>Hansen, </a:t>
            </a:r>
            <a:r>
              <a:rPr lang="en-GB" dirty="0"/>
              <a:t>DK, Robert </a:t>
            </a:r>
            <a:r>
              <a:rPr lang="en-GB" dirty="0" smtClean="0"/>
              <a:t>Mann, </a:t>
            </a:r>
            <a:r>
              <a:rPr lang="en-GB" i="1" dirty="0" smtClean="0"/>
              <a:t>Criticality and Surface Tension in Rotating Horizon Thermodynamics</a:t>
            </a:r>
            <a:r>
              <a:rPr lang="en-GB" dirty="0" smtClean="0"/>
              <a:t>, 1604.06312. </a:t>
            </a:r>
            <a:r>
              <a:rPr lang="en-GB" sz="2200" dirty="0" smtClean="0"/>
              <a:t/>
            </a:r>
            <a:br>
              <a:rPr lang="en-GB" sz="2200" dirty="0" smtClean="0"/>
            </a:br>
            <a:endParaRPr lang="en-GB" sz="2200" dirty="0"/>
          </a:p>
        </p:txBody>
      </p:sp>
      <p:sp>
        <p:nvSpPr>
          <p:cNvPr id="4" name="Rectangle 3"/>
          <p:cNvSpPr/>
          <p:nvPr/>
        </p:nvSpPr>
        <p:spPr>
          <a:xfrm>
            <a:off x="432808" y="3421385"/>
            <a:ext cx="1931939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GB" sz="2400" b="1" u="sng" dirty="0" smtClean="0"/>
              <a:t>References</a:t>
            </a:r>
            <a:r>
              <a:rPr lang="en-GB" sz="2400" dirty="0" smtClean="0"/>
              <a:t>: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1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934269" y="137289"/>
            <a:ext cx="8352928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500" b="1" u="sng" dirty="0" smtClean="0"/>
              <a:t>I) Idea of Horizon </a:t>
            </a:r>
            <a:r>
              <a:rPr lang="en-GB" sz="3500" b="1" u="sng" dirty="0" smtClean="0"/>
              <a:t>thermodynamics</a:t>
            </a:r>
            <a:endParaRPr lang="en-GB" sz="3500" b="1" u="sng" dirty="0"/>
          </a:p>
        </p:txBody>
      </p:sp>
      <p:grpSp>
        <p:nvGrpSpPr>
          <p:cNvPr id="3" name="Group 2"/>
          <p:cNvGrpSpPr/>
          <p:nvPr/>
        </p:nvGrpSpPr>
        <p:grpSpPr>
          <a:xfrm>
            <a:off x="934269" y="829097"/>
            <a:ext cx="8712968" cy="6522597"/>
            <a:chOff x="862261" y="778991"/>
            <a:chExt cx="8712968" cy="652259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64226" y="1287918"/>
              <a:ext cx="5501126" cy="10155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6729" y="2390559"/>
              <a:ext cx="2277000" cy="5460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862261" y="778991"/>
              <a:ext cx="8712968" cy="4557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Consider a spherically symmetric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spacetime</a:t>
              </a: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Identify total pressure P with              component </a:t>
              </a:r>
            </a:p>
            <a:p>
              <a:pPr>
                <a:buSzPct val="100000"/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 of energy-momentum tensor evaluated on the horizon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Then the radial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gravitational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field equation rewrites as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Universal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and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cohomogeneity-1:</a:t>
              </a:r>
              <a:endParaRPr lang="en-US" sz="2400" b="1" dirty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</a:pPr>
              <a:endParaRPr lang="en-CA" sz="24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91820" y="2445647"/>
              <a:ext cx="4584909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 pitchFamily="34" charset="0"/>
                  <a:cs typeface="Arial" pitchFamily="34" charset="0"/>
                </a:rPr>
                <a:t>w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ith an horizon determined from</a:t>
              </a:r>
              <a:endParaRPr lang="en-CA" sz="2400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54749" y="3013684"/>
              <a:ext cx="885573" cy="543798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1150293" y="5133397"/>
              <a:ext cx="8208912" cy="2168191"/>
              <a:chOff x="1078285" y="5190227"/>
              <a:chExt cx="8208912" cy="2168191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1078285" y="5190227"/>
                <a:ext cx="8208912" cy="21681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438325" y="5570573"/>
                <a:ext cx="3977371" cy="435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100000"/>
                </a:pPr>
                <a:r>
                  <a:rPr lang="en-US" sz="2400" b="1" u="sng" dirty="0">
                    <a:latin typeface="Arial" pitchFamily="34" charset="0"/>
                    <a:cs typeface="Arial" pitchFamily="34" charset="0"/>
                  </a:rPr>
                  <a:t>Horizon equation of </a:t>
                </a:r>
                <a:r>
                  <a:rPr lang="en-US" sz="2400" b="1" u="sng" dirty="0" smtClean="0">
                    <a:latin typeface="Arial" pitchFamily="34" charset="0"/>
                    <a:cs typeface="Arial" pitchFamily="34" charset="0"/>
                  </a:rPr>
                  <a:t>state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:</a:t>
                </a:r>
                <a:endParaRPr lang="en-US" sz="2400" b="1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42781" y="5393055"/>
                <a:ext cx="2556284" cy="76196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1438325" y="6445369"/>
                <a:ext cx="2763898" cy="435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u="sng" dirty="0">
                    <a:latin typeface="Arial" pitchFamily="34" charset="0"/>
                    <a:cs typeface="Arial" pitchFamily="34" charset="0"/>
                  </a:rPr>
                  <a:t>Horizon first </a:t>
                </a:r>
                <a:r>
                  <a:rPr lang="en-US" sz="2400" b="1" u="sng" dirty="0" smtClean="0">
                    <a:latin typeface="Arial" pitchFamily="34" charset="0"/>
                    <a:cs typeface="Arial" pitchFamily="34" charset="0"/>
                  </a:rPr>
                  <a:t>law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: </a:t>
                </a:r>
                <a:endParaRPr lang="en-CA" sz="2400" b="1" dirty="0"/>
              </a:p>
            </p:txBody>
          </p:sp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52006" y="6297248"/>
                <a:ext cx="3767400" cy="6812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5919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565507" y="865171"/>
            <a:ext cx="8359449" cy="6275179"/>
            <a:chOff x="403443" y="229499"/>
            <a:chExt cx="8359449" cy="6275179"/>
          </a:xfrm>
        </p:grpSpPr>
        <p:sp>
          <p:nvSpPr>
            <p:cNvPr id="2" name="Rectangle 1"/>
            <p:cNvSpPr/>
            <p:nvPr/>
          </p:nvSpPr>
          <p:spPr>
            <a:xfrm>
              <a:off x="403443" y="229499"/>
              <a:ext cx="6642396" cy="62751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The radial Einstein equation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Horizon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is a regular null surface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Temperature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reads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Identify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the total pressure as 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We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recover the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u="sng" dirty="0" smtClean="0">
                  <a:latin typeface="Arial" pitchFamily="34" charset="0"/>
                  <a:cs typeface="Arial" pitchFamily="34" charset="0"/>
                </a:rPr>
                <a:t>Horizon </a:t>
              </a:r>
              <a:r>
                <a:rPr lang="en-US" sz="2400" b="1" u="sng" dirty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400" b="1" u="sng" dirty="0" smtClean="0">
                  <a:latin typeface="Arial" pitchFamily="34" charset="0"/>
                  <a:cs typeface="Arial" pitchFamily="34" charset="0"/>
                </a:rPr>
                <a:t>quation of State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: 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21140" y="2566680"/>
              <a:ext cx="5041752" cy="937023"/>
            </a:xfrm>
            <a:prstGeom prst="rect">
              <a:avLst/>
            </a:prstGeom>
          </p:spPr>
        </p:pic>
      </p:grpSp>
      <p:sp>
        <p:nvSpPr>
          <p:cNvPr id="17" name="Text Box 1"/>
          <p:cNvSpPr txBox="1">
            <a:spLocks noChangeArrowheads="1"/>
          </p:cNvSpPr>
          <p:nvPr/>
        </p:nvSpPr>
        <p:spPr bwMode="auto">
          <a:xfrm>
            <a:off x="955164" y="211258"/>
            <a:ext cx="8352928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300" b="1" u="sng" dirty="0" smtClean="0"/>
              <a:t>II</a:t>
            </a:r>
            <a:r>
              <a:rPr lang="en-GB" sz="3300" b="1" u="sng" dirty="0" smtClean="0"/>
              <a:t>) Black holes in Einstein </a:t>
            </a:r>
            <a:r>
              <a:rPr lang="en-GB" sz="3300" b="1" u="sng" dirty="0" smtClean="0"/>
              <a:t>gravity</a:t>
            </a:r>
            <a:endParaRPr lang="en-GB" sz="3300" b="1" u="sng" dirty="0"/>
          </a:p>
        </p:txBody>
      </p:sp>
      <p:sp>
        <p:nvSpPr>
          <p:cNvPr id="19" name="Rectangle 18"/>
          <p:cNvSpPr/>
          <p:nvPr/>
        </p:nvSpPr>
        <p:spPr>
          <a:xfrm>
            <a:off x="5295026" y="6242020"/>
            <a:ext cx="1896673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ith volume </a:t>
            </a:r>
            <a:endParaRPr lang="en-CA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784" y="865171"/>
            <a:ext cx="4591139" cy="9401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8485" y="2433703"/>
            <a:ext cx="6147901" cy="551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1628" y="4360009"/>
            <a:ext cx="2753100" cy="76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893" y="5823816"/>
            <a:ext cx="4153055" cy="13503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7902" y="5924402"/>
            <a:ext cx="2318400" cy="1149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2619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790253" y="228965"/>
            <a:ext cx="8352928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000" b="1" u="sng" dirty="0" smtClean="0"/>
              <a:t>Horizon first law</a:t>
            </a:r>
            <a:endParaRPr lang="en-GB" sz="3000" b="1" u="sng" dirty="0"/>
          </a:p>
        </p:txBody>
      </p:sp>
      <p:grpSp>
        <p:nvGrpSpPr>
          <p:cNvPr id="7" name="Group 6"/>
          <p:cNvGrpSpPr/>
          <p:nvPr/>
        </p:nvGrpSpPr>
        <p:grpSpPr>
          <a:xfrm>
            <a:off x="1294309" y="901105"/>
            <a:ext cx="8183702" cy="7305654"/>
            <a:chOff x="1350944" y="685081"/>
            <a:chExt cx="8183702" cy="7305654"/>
          </a:xfrm>
        </p:grpSpPr>
        <p:sp>
          <p:nvSpPr>
            <p:cNvPr id="3" name="Rectangle 2"/>
            <p:cNvSpPr/>
            <p:nvPr/>
          </p:nvSpPr>
          <p:spPr>
            <a:xfrm>
              <a:off x="1350944" y="685081"/>
              <a:ext cx="6788269" cy="7305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Starting from the horizon equation of state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let’s 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identify the entropy as quarter of the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area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Multiply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So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we recovered </a:t>
              </a:r>
            </a:p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   the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horizon first law: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57316" y="6078733"/>
              <a:ext cx="4577330" cy="8276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Right Arrow 11"/>
            <p:cNvSpPr/>
            <p:nvPr/>
          </p:nvSpPr>
          <p:spPr>
            <a:xfrm>
              <a:off x="4822299" y="2851012"/>
              <a:ext cx="671544" cy="317373"/>
            </a:xfrm>
            <a:prstGeom prst="rightArrow">
              <a:avLst>
                <a:gd name="adj1" fmla="val 50000"/>
                <a:gd name="adj2" fmla="val 87052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43178" y="2700738"/>
              <a:ext cx="3046408" cy="790128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51063" y="2583013"/>
              <a:ext cx="2561915" cy="96101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01575" y="1120178"/>
              <a:ext cx="2846994" cy="92417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53938" y="3843262"/>
              <a:ext cx="5260462" cy="169903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37190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823324" y="213277"/>
            <a:ext cx="8611917" cy="7042910"/>
            <a:chOff x="936469" y="341586"/>
            <a:chExt cx="8611917" cy="7042910"/>
          </a:xfrm>
        </p:grpSpPr>
        <p:sp>
          <p:nvSpPr>
            <p:cNvPr id="2" name="Text Box 1"/>
            <p:cNvSpPr txBox="1">
              <a:spLocks noChangeArrowheads="1"/>
            </p:cNvSpPr>
            <p:nvPr/>
          </p:nvSpPr>
          <p:spPr bwMode="auto">
            <a:xfrm>
              <a:off x="1018926" y="341586"/>
              <a:ext cx="8352928" cy="620693"/>
            </a:xfrm>
            <a:prstGeom prst="rect">
              <a:avLst/>
            </a:prstGeom>
            <a:noFill/>
            <a:ln w="36000">
              <a:noFill/>
              <a:round/>
              <a:headEnd type="triangle" w="med" len="med"/>
              <a:tailEnd/>
            </a:ln>
            <a:effectLst/>
          </p:spPr>
          <p:txBody>
            <a:bodyPr lIns="90000" tIns="45000" rIns="90000" bIns="45000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</a:tabLst>
              </a:pPr>
              <a:r>
                <a:rPr lang="en-GB" sz="3000" b="1" u="sng" dirty="0" smtClean="0"/>
                <a:t>Horizon thermodynamics in Einstein gravity</a:t>
              </a:r>
              <a:endParaRPr lang="en-GB" sz="3000" b="1" u="sng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18926" y="1104904"/>
              <a:ext cx="8529460" cy="1360681"/>
              <a:chOff x="1139939" y="955335"/>
              <a:chExt cx="8529460" cy="136068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351426" y="982702"/>
                <a:ext cx="7317973" cy="13333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The radial Einstein equation where P is identified with </a:t>
                </a:r>
                <a:r>
                  <a:rPr lang="en-US" sz="2400" dirty="0" err="1" smtClean="0">
                    <a:latin typeface="Arial" pitchFamily="34" charset="0"/>
                    <a:cs typeface="Arial" pitchFamily="34" charset="0"/>
                  </a:rPr>
                  <a:t>Trr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component of stress tensor</a:t>
                </a:r>
              </a:p>
              <a:p>
                <a:pPr marL="342900" indent="-342900">
                  <a:lnSpc>
                    <a:spcPct val="150000"/>
                  </a:lnSpc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Identification of T, S, and V by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other criteria </a:t>
                </a: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1139939" y="955335"/>
                <a:ext cx="1037463" cy="435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100000"/>
                </a:pPr>
                <a:r>
                  <a:rPr lang="en-US" sz="2400" b="1" u="sng" dirty="0" smtClean="0">
                    <a:latin typeface="Arial" pitchFamily="34" charset="0"/>
                    <a:cs typeface="Arial" pitchFamily="34" charset="0"/>
                  </a:rPr>
                  <a:t>Input:</a:t>
                </a:r>
                <a:endParaRPr lang="en-US" sz="2400" b="1" u="sng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936469" y="2645988"/>
              <a:ext cx="8611917" cy="4738508"/>
              <a:chOff x="1022179" y="2586171"/>
              <a:chExt cx="8611917" cy="473850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022179" y="2586171"/>
                <a:ext cx="1293944" cy="435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100000"/>
                </a:pPr>
                <a:r>
                  <a:rPr lang="en-US" sz="2400" b="1" u="sng" dirty="0" smtClean="0">
                    <a:latin typeface="Arial" pitchFamily="34" charset="0"/>
                    <a:cs typeface="Arial" pitchFamily="34" charset="0"/>
                  </a:rPr>
                  <a:t>Output:</a:t>
                </a:r>
                <a:endParaRPr lang="en-US" sz="2400" b="1" u="sng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316123" y="2600885"/>
                <a:ext cx="7317973" cy="35272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Identification of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horizon energy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E</a:t>
                </a: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dirty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dirty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Universal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(matter independent) horizon equations that depend only on the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gravitational theory 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considered</a:t>
                </a:r>
              </a:p>
              <a:p>
                <a:pPr>
                  <a:buSzPct val="100000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br>
                  <a:rPr lang="en-US" sz="2400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41778" y="3042266"/>
                <a:ext cx="1821600" cy="106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5258002" y="3235498"/>
                <a:ext cx="3677399" cy="7793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100000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400" dirty="0" err="1" smtClean="0">
                    <a:latin typeface="Arial" pitchFamily="34" charset="0"/>
                    <a:cs typeface="Arial" pitchFamily="34" charset="0"/>
                  </a:rPr>
                  <a:t>Misner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-Sharp mass evaluated on the horizon)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75146" y="6569514"/>
                <a:ext cx="4176464" cy="7551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  <p:sp>
        <p:nvSpPr>
          <p:cNvPr id="31" name="Rectangle 30"/>
          <p:cNvSpPr/>
          <p:nvPr/>
        </p:nvSpPr>
        <p:spPr>
          <a:xfrm>
            <a:off x="7486997" y="6734010"/>
            <a:ext cx="2304255" cy="693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End of story!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4469" y="5420596"/>
            <a:ext cx="4544285" cy="9762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0167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740739" y="315124"/>
            <a:ext cx="8352928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marL="0" lvl="1" indent="0"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000" b="1" u="sng" dirty="0" smtClean="0">
                <a:latin typeface="Arial" pitchFamily="34" charset="0"/>
                <a:cs typeface="Arial" pitchFamily="34" charset="0"/>
              </a:rPr>
              <a:t>Thermodynamic behavior and phase diagrams</a:t>
            </a:r>
            <a:endParaRPr lang="en-US" sz="3000" b="1" u="sng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16821" y="1405161"/>
            <a:ext cx="8077852" cy="2840265"/>
            <a:chOff x="999799" y="1649424"/>
            <a:chExt cx="8077852" cy="28402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0613" y="3022518"/>
              <a:ext cx="4222800" cy="7124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999799" y="1649424"/>
              <a:ext cx="8077852" cy="2840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Define the Gibbs free energy (Legendre transform of E)</a:t>
              </a: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Can plot it parametrically using the equation of state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ight Arrow 5"/>
            <p:cNvSpPr/>
            <p:nvPr/>
          </p:nvSpPr>
          <p:spPr>
            <a:xfrm>
              <a:off x="3022501" y="3220031"/>
              <a:ext cx="671544" cy="317373"/>
            </a:xfrm>
            <a:prstGeom prst="rightArrow">
              <a:avLst>
                <a:gd name="adj1" fmla="val 50000"/>
                <a:gd name="adj2" fmla="val 87052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2381" y="2111435"/>
              <a:ext cx="6396301" cy="769600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0373" y="4333626"/>
            <a:ext cx="3933000" cy="1097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0373" y="5531660"/>
            <a:ext cx="3672408" cy="120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1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381" y="1045121"/>
            <a:ext cx="6832248" cy="51448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862261" y="211836"/>
            <a:ext cx="7632848" cy="6618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Only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3 qualitative different cases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for k=+1 (considering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all possible matter fields - values of 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Different ensemble than usual: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358505" y="1189137"/>
            <a:ext cx="3303857" cy="2808312"/>
            <a:chOff x="4750693" y="1405161"/>
            <a:chExt cx="3303857" cy="2808312"/>
          </a:xfrm>
        </p:grpSpPr>
        <p:sp>
          <p:nvSpPr>
            <p:cNvPr id="11" name="Rectangle 10"/>
            <p:cNvSpPr/>
            <p:nvPr/>
          </p:nvSpPr>
          <p:spPr>
            <a:xfrm>
              <a:off x="4750693" y="1405161"/>
              <a:ext cx="3303857" cy="2808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038725" y="1693193"/>
              <a:ext cx="3015825" cy="2173358"/>
              <a:chOff x="5605879" y="1979336"/>
              <a:chExt cx="3015825" cy="2173358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605879" y="1979336"/>
                <a:ext cx="3015825" cy="1351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P&lt;0: RN case</a:t>
                </a: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P=0: </a:t>
                </a: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vacuum </a:t>
                </a: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case</a:t>
                </a:r>
              </a:p>
              <a:p>
                <a:pPr marL="342900" indent="-34290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P&gt;0: </a:t>
                </a:r>
                <a:r>
                  <a:rPr lang="en-US" sz="2200" dirty="0" err="1" smtClean="0">
                    <a:latin typeface="Arial" pitchFamily="34" charset="0"/>
                    <a:cs typeface="Arial" pitchFamily="34" charset="0"/>
                  </a:rPr>
                  <a:t>AdS</a:t>
                </a: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 case (possibly with Q)</a:t>
                </a:r>
                <a:endParaRPr lang="en-US" sz="2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037927" y="3373378"/>
                <a:ext cx="2398015" cy="7793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100000"/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H-P transition interpretation?</a:t>
                </a:r>
                <a:endParaRPr lang="en-US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841" y="6502707"/>
            <a:ext cx="4104456" cy="6480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133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4309" y="290135"/>
            <a:ext cx="7680308" cy="564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b="1" u="sng" dirty="0" smtClean="0">
                <a:latin typeface="Arial" pitchFamily="34" charset="0"/>
                <a:cs typeface="Arial" pitchFamily="34" charset="0"/>
              </a:rPr>
              <a:t>III) </a:t>
            </a:r>
            <a:r>
              <a:rPr lang="en-US" sz="3300" b="1" u="sng" dirty="0" smtClean="0">
                <a:latin typeface="Arial" pitchFamily="34" charset="0"/>
                <a:cs typeface="Arial" pitchFamily="34" charset="0"/>
              </a:rPr>
              <a:t>Generalization </a:t>
            </a:r>
            <a:r>
              <a:rPr lang="en-US" sz="3300" b="1" u="sng" dirty="0" smtClean="0">
                <a:latin typeface="Arial" pitchFamily="34" charset="0"/>
                <a:cs typeface="Arial" pitchFamily="34" charset="0"/>
              </a:rPr>
              <a:t>to Lovelock gravity</a:t>
            </a:r>
            <a:endParaRPr lang="en-GB" sz="3300" b="1" u="sng" dirty="0"/>
          </a:p>
        </p:txBody>
      </p:sp>
      <p:grpSp>
        <p:nvGrpSpPr>
          <p:cNvPr id="5" name="Group 4"/>
          <p:cNvGrpSpPr/>
          <p:nvPr/>
        </p:nvGrpSpPr>
        <p:grpSpPr>
          <a:xfrm>
            <a:off x="1078285" y="1045121"/>
            <a:ext cx="8021382" cy="5396293"/>
            <a:chOff x="1038197" y="1021761"/>
            <a:chExt cx="8021382" cy="5396293"/>
          </a:xfrm>
        </p:grpSpPr>
        <p:sp>
          <p:nvSpPr>
            <p:cNvPr id="3" name="Rectangle 2"/>
            <p:cNvSpPr/>
            <p:nvPr/>
          </p:nvSpPr>
          <p:spPr>
            <a:xfrm>
              <a:off x="1038197" y="1021761"/>
              <a:ext cx="6715172" cy="18097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Lovelock higher curvature gravity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01890" y="1595976"/>
              <a:ext cx="3696947" cy="12355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Rectangle 8"/>
            <p:cNvSpPr/>
            <p:nvPr/>
          </p:nvSpPr>
          <p:spPr>
            <a:xfrm>
              <a:off x="1741606" y="3212240"/>
              <a:ext cx="7317973" cy="32058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Impose spherically symmetric ansatz</a:t>
              </a:r>
            </a:p>
            <a:p>
              <a:pPr marL="342900" indent="-342900">
                <a:lnSpc>
                  <a:spcPct val="150000"/>
                </a:lnSpc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Write the radial Lovelock equation where P is identified with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Trr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component of stress tensor</a:t>
              </a:r>
            </a:p>
            <a:p>
              <a:pPr marL="342900" indent="-342900">
                <a:lnSpc>
                  <a:spcPct val="150000"/>
                </a:lnSpc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Identify the temperature T via Euclidean trick</a:t>
              </a:r>
            </a:p>
            <a:p>
              <a:pPr marL="342900" indent="-342900">
                <a:lnSpc>
                  <a:spcPct val="150000"/>
                </a:lnSpc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Identify the true entropy S (Wald)</a:t>
              </a:r>
            </a:p>
            <a:p>
              <a:pPr marL="342900" indent="-342900">
                <a:lnSpc>
                  <a:spcPct val="150000"/>
                </a:lnSpc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Specify the black hole volume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49750" y="2720618"/>
              <a:ext cx="1383712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b="1" u="sng" dirty="0" smtClean="0">
                  <a:latin typeface="Arial" pitchFamily="34" charset="0"/>
                  <a:cs typeface="Arial" pitchFamily="34" charset="0"/>
                </a:rPr>
                <a:t>Input:</a:t>
              </a:r>
              <a:endParaRPr lang="en-US" sz="2400" b="1" u="sng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925" y="5581625"/>
            <a:ext cx="2763061" cy="111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6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10913</TotalTime>
  <Words>691</Words>
  <Application>Microsoft Office PowerPoint</Application>
  <PresentationFormat>Custom</PresentationFormat>
  <Paragraphs>186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 Unicode MS</vt:lpstr>
      <vt:lpstr>Arial</vt:lpstr>
      <vt:lpstr>Britannic Bold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david kubiznak</dc:creator>
  <cp:lastModifiedBy>dkubiznak</cp:lastModifiedBy>
  <cp:revision>1384</cp:revision>
  <dcterms:modified xsi:type="dcterms:W3CDTF">2016-07-04T19:59:50Z</dcterms:modified>
</cp:coreProperties>
</file>