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6" r:id="rId1"/>
  </p:sldMasterIdLst>
  <p:notesMasterIdLst>
    <p:notesMasterId r:id="rId15"/>
  </p:notesMasterIdLst>
  <p:sldIdLst>
    <p:sldId id="577" r:id="rId2"/>
    <p:sldId id="578" r:id="rId3"/>
    <p:sldId id="615" r:id="rId4"/>
    <p:sldId id="528" r:id="rId5"/>
    <p:sldId id="620" r:id="rId6"/>
    <p:sldId id="612" r:id="rId7"/>
    <p:sldId id="607" r:id="rId8"/>
    <p:sldId id="579" r:id="rId9"/>
    <p:sldId id="621" r:id="rId10"/>
    <p:sldId id="622" r:id="rId11"/>
    <p:sldId id="623" r:id="rId12"/>
    <p:sldId id="582" r:id="rId13"/>
    <p:sldId id="583" r:id="rId14"/>
  </p:sldIdLst>
  <p:sldSz cx="10077450" cy="756285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C0C0C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95405" autoAdjust="0"/>
  </p:normalViewPr>
  <p:slideViewPr>
    <p:cSldViewPr>
      <p:cViewPr varScale="1">
        <p:scale>
          <a:sx n="77" d="100"/>
          <a:sy n="77" d="100"/>
        </p:scale>
        <p:origin x="1526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8657B48-9EC6-4F44-9AC3-980F414BBA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054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4437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8657B48-9EC6-4F44-9AC3-980F414BBA2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06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810" y="2349387"/>
            <a:ext cx="8565833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619" y="4285615"/>
            <a:ext cx="7054215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53213" y="334378"/>
            <a:ext cx="2498368" cy="71164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4612" y="334378"/>
            <a:ext cx="7330645" cy="71164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050" y="4859833"/>
            <a:ext cx="8565833" cy="150206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050" y="3205460"/>
            <a:ext cx="8565833" cy="16543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7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6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5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5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4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3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4612" y="1946734"/>
            <a:ext cx="4914506" cy="550407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7075" y="1946734"/>
            <a:ext cx="4914507" cy="550407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4" y="302866"/>
            <a:ext cx="906970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2" y="1692890"/>
            <a:ext cx="4452624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2" y="2398405"/>
            <a:ext cx="4452624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206" y="1692890"/>
            <a:ext cx="4454373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206" y="2398405"/>
            <a:ext cx="4454373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4" y="301113"/>
            <a:ext cx="3315412" cy="128148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003" y="301115"/>
            <a:ext cx="5633574" cy="645468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4" y="1582598"/>
            <a:ext cx="3315412" cy="5173200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251" y="5293995"/>
            <a:ext cx="6046470" cy="6249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251" y="675755"/>
            <a:ext cx="6046470" cy="4537710"/>
          </a:xfrm>
        </p:spPr>
        <p:txBody>
          <a:bodyPr/>
          <a:lstStyle>
            <a:lvl1pPr marL="0" indent="0">
              <a:buNone/>
              <a:defRPr sz="3500"/>
            </a:lvl1pPr>
            <a:lvl2pPr marL="503920" indent="0">
              <a:buNone/>
              <a:defRPr sz="3100"/>
            </a:lvl2pPr>
            <a:lvl3pPr marL="1007838" indent="0">
              <a:buNone/>
              <a:defRPr sz="2600"/>
            </a:lvl3pPr>
            <a:lvl4pPr marL="1511758" indent="0">
              <a:buNone/>
              <a:defRPr sz="2200"/>
            </a:lvl4pPr>
            <a:lvl5pPr marL="2015677" indent="0">
              <a:buNone/>
              <a:defRPr sz="2200"/>
            </a:lvl5pPr>
            <a:lvl6pPr marL="2519597" indent="0">
              <a:buNone/>
              <a:defRPr sz="2200"/>
            </a:lvl6pPr>
            <a:lvl7pPr marL="3023515" indent="0">
              <a:buNone/>
              <a:defRPr sz="2200"/>
            </a:lvl7pPr>
            <a:lvl8pPr marL="3527435" indent="0">
              <a:buNone/>
              <a:defRPr sz="2200"/>
            </a:lvl8pPr>
            <a:lvl9pPr marL="4031354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251" y="5918981"/>
            <a:ext cx="6046470" cy="887584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75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874" y="302866"/>
            <a:ext cx="9069705" cy="1260475"/>
          </a:xfrm>
          <a:prstGeom prst="rect">
            <a:avLst/>
          </a:prstGeom>
        </p:spPr>
        <p:txBody>
          <a:bodyPr vert="horz" lIns="100783" tIns="50392" rIns="100783" bIns="503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1764667"/>
            <a:ext cx="9069705" cy="4991131"/>
          </a:xfrm>
          <a:prstGeom prst="rect">
            <a:avLst/>
          </a:prstGeom>
        </p:spPr>
        <p:txBody>
          <a:bodyPr vert="horz" lIns="100783" tIns="50392" rIns="100783" bIns="503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874" y="7009643"/>
            <a:ext cx="2351405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3130" y="7009643"/>
            <a:ext cx="3191193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2174" y="7009643"/>
            <a:ext cx="2351405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007838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40" indent="-377940" algn="l" defTabSz="1007838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869" indent="-314949" algn="l" defTabSz="1007838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799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717" indent="-251960" algn="l" defTabSz="100783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7637" indent="-251960" algn="l" defTabSz="100783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557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476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395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314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2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83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75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67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59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51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43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354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32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9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6277" y="1763504"/>
            <a:ext cx="8136904" cy="3386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222301" y="412914"/>
            <a:ext cx="7560840" cy="1121289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/>
            <a:r>
              <a:rPr lang="en-CA" sz="3600" b="1" u="sng" dirty="0">
                <a:latin typeface="Britannic Bold" panose="020B0903060703020204" pitchFamily="34" charset="0"/>
              </a:rPr>
              <a:t>T</a:t>
            </a:r>
            <a:r>
              <a:rPr lang="en-CA" sz="3600" b="1" u="sng" dirty="0" smtClean="0">
                <a:latin typeface="Britannic Bold" panose="020B0903060703020204" pitchFamily="34" charset="0"/>
              </a:rPr>
              <a:t>hermodynamics of accelerating black holes</a:t>
            </a:r>
            <a:endParaRPr lang="en-GB" sz="3600" b="1" u="sng" dirty="0">
              <a:latin typeface="Britannic Bold" panose="020B0903060703020204" pitchFamily="34" charset="0"/>
            </a:endParaRPr>
          </a:p>
        </p:txBody>
      </p:sp>
      <p:sp>
        <p:nvSpPr>
          <p:cNvPr id="28" name="TextovéPole 4"/>
          <p:cNvSpPr txBox="1"/>
          <p:nvPr/>
        </p:nvSpPr>
        <p:spPr>
          <a:xfrm>
            <a:off x="2938446" y="1938046"/>
            <a:ext cx="4429156" cy="1766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b="1" dirty="0" smtClean="0"/>
              <a:t>David </a:t>
            </a:r>
            <a:r>
              <a:rPr lang="en-GB" sz="2300" b="1" dirty="0" err="1" smtClean="0"/>
              <a:t>Kubiz</a:t>
            </a:r>
            <a:r>
              <a:rPr lang="cs-CZ" sz="2300" b="1" dirty="0" smtClean="0"/>
              <a:t>ňák</a:t>
            </a:r>
            <a:endParaRPr lang="en-CA" sz="2300" b="1" dirty="0" smtClean="0"/>
          </a:p>
          <a:p>
            <a:pPr algn="ctr"/>
            <a:r>
              <a:rPr lang="en-GB" sz="2000" dirty="0" smtClean="0"/>
              <a:t>(Perimeter Institute)</a:t>
            </a:r>
            <a:endParaRPr lang="en-GB" sz="2300" b="1" dirty="0" smtClean="0"/>
          </a:p>
          <a:p>
            <a:pPr algn="ctr"/>
            <a:endParaRPr lang="en-CA" sz="2300" b="1" dirty="0" smtClean="0"/>
          </a:p>
          <a:p>
            <a:pPr algn="ctr"/>
            <a:r>
              <a:rPr lang="en-GB" sz="2400" b="1" dirty="0" smtClean="0"/>
              <a:t> </a:t>
            </a:r>
          </a:p>
          <a:p>
            <a:endParaRPr lang="en-CA" sz="2400" dirty="0"/>
          </a:p>
        </p:txBody>
      </p:sp>
      <p:sp>
        <p:nvSpPr>
          <p:cNvPr id="29" name="Rectangle 28"/>
          <p:cNvSpPr/>
          <p:nvPr/>
        </p:nvSpPr>
        <p:spPr>
          <a:xfrm>
            <a:off x="538131" y="5432634"/>
            <a:ext cx="9144064" cy="19206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323949" y="5687801"/>
            <a:ext cx="8358246" cy="1143008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sz="2400" dirty="0" smtClean="0"/>
              <a:t>21</a:t>
            </a:r>
            <a:r>
              <a:rPr lang="en-CA" sz="2400" baseline="30000" dirty="0" smtClean="0"/>
              <a:t>st</a:t>
            </a:r>
            <a:r>
              <a:rPr lang="en-CA" sz="2400" dirty="0" smtClean="0"/>
              <a:t> International Conference on General Relativity and Gravitation</a:t>
            </a:r>
            <a:endParaRPr lang="en-CA" sz="2400" dirty="0"/>
          </a:p>
          <a:p>
            <a:r>
              <a:rPr lang="en-CA" sz="2400" dirty="0" smtClean="0"/>
              <a:t>Colombia University</a:t>
            </a:r>
            <a:r>
              <a:rPr lang="en-CA" sz="2400" dirty="0" smtClean="0"/>
              <a:t>, </a:t>
            </a:r>
            <a:r>
              <a:rPr lang="en-CA" sz="2400" dirty="0" smtClean="0"/>
              <a:t>New York, USA </a:t>
            </a:r>
            <a:endParaRPr lang="en-CA" sz="2400" dirty="0" smtClean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sz="2400" dirty="0" smtClean="0"/>
              <a:t>July 10-15, </a:t>
            </a:r>
            <a:r>
              <a:rPr lang="en-CA" sz="2400" dirty="0" smtClean="0"/>
              <a:t>2016</a:t>
            </a:r>
            <a:endParaRPr lang="en-GB" sz="2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541607" y="3010696"/>
            <a:ext cx="6922228" cy="1494448"/>
            <a:chOff x="3166392" y="5483959"/>
            <a:chExt cx="4484269" cy="539481"/>
          </a:xfrm>
        </p:grpSpPr>
        <p:grpSp>
          <p:nvGrpSpPr>
            <p:cNvPr id="19" name="Group 18"/>
            <p:cNvGrpSpPr/>
            <p:nvPr/>
          </p:nvGrpSpPr>
          <p:grpSpPr>
            <a:xfrm>
              <a:off x="3166392" y="5483959"/>
              <a:ext cx="4484269" cy="432048"/>
              <a:chOff x="1762426" y="922852"/>
              <a:chExt cx="9136099" cy="936105"/>
            </a:xfrm>
          </p:grpSpPr>
          <p:grpSp>
            <p:nvGrpSpPr>
              <p:cNvPr id="23" name="Group 22"/>
              <p:cNvGrpSpPr/>
              <p:nvPr/>
            </p:nvGrpSpPr>
            <p:grpSpPr>
              <a:xfrm rot="10800000">
                <a:off x="1762426" y="922852"/>
                <a:ext cx="3421087" cy="905072"/>
                <a:chOff x="5335805" y="2854606"/>
                <a:chExt cx="3421087" cy="905072"/>
              </a:xfrm>
            </p:grpSpPr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5400000" flipH="1">
                  <a:off x="7365151" y="2093479"/>
                  <a:ext cx="369905" cy="2413576"/>
                </a:xfrm>
                <a:prstGeom prst="rect">
                  <a:avLst/>
                </a:prstGeom>
              </p:spPr>
            </p:pic>
            <p:sp>
              <p:nvSpPr>
                <p:cNvPr id="30" name="Oval 29"/>
                <p:cNvSpPr/>
                <p:nvPr/>
              </p:nvSpPr>
              <p:spPr>
                <a:xfrm>
                  <a:off x="5335805" y="2854606"/>
                  <a:ext cx="1007511" cy="9050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7481092" y="922852"/>
                <a:ext cx="3417433" cy="936105"/>
                <a:chOff x="8050665" y="2993082"/>
                <a:chExt cx="3417433" cy="936105"/>
              </a:xfrm>
            </p:grpSpPr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5400000" flipH="1">
                  <a:off x="10076358" y="2258225"/>
                  <a:ext cx="369906" cy="2413575"/>
                </a:xfrm>
                <a:prstGeom prst="rect">
                  <a:avLst/>
                </a:prstGeom>
              </p:spPr>
            </p:pic>
            <p:sp>
              <p:nvSpPr>
                <p:cNvPr id="26" name="Oval 25"/>
                <p:cNvSpPr/>
                <p:nvPr/>
              </p:nvSpPr>
              <p:spPr>
                <a:xfrm>
                  <a:off x="8050665" y="2993082"/>
                  <a:ext cx="1007513" cy="93610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20" name="Curved Left Arrow 19"/>
            <p:cNvSpPr/>
            <p:nvPr/>
          </p:nvSpPr>
          <p:spPr>
            <a:xfrm>
              <a:off x="4942142" y="5645426"/>
              <a:ext cx="288032" cy="378014"/>
            </a:xfrm>
            <a:prstGeom prst="curvedLef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21" name="Curved Right Arrow 20"/>
            <p:cNvSpPr/>
            <p:nvPr/>
          </p:nvSpPr>
          <p:spPr>
            <a:xfrm>
              <a:off x="5601913" y="5645426"/>
              <a:ext cx="328702" cy="350217"/>
            </a:xfrm>
            <a:prstGeom prst="curvedRightArrow">
              <a:avLst>
                <a:gd name="adj1" fmla="val 25000"/>
                <a:gd name="adj2" fmla="val 46684"/>
                <a:gd name="adj3" fmla="val 25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5802395"/>
      </p:ext>
    </p:extLst>
  </p:cSld>
  <p:clrMapOvr>
    <a:masterClrMapping/>
  </p:clrMapOvr>
  <p:transition advTm="157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8245" y="613073"/>
            <a:ext cx="8557151" cy="464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“Isolated black hole”: string configuration is fixed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4309" y="1189137"/>
            <a:ext cx="7632848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(String cannot instantaneously change its tension)</a:t>
            </a:r>
            <a:endParaRPr lang="en-CA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98021" y="1783877"/>
            <a:ext cx="8549216" cy="2141564"/>
            <a:chOff x="1098021" y="1783877"/>
            <a:chExt cx="8549216" cy="2141564"/>
          </a:xfrm>
        </p:grpSpPr>
        <p:sp>
          <p:nvSpPr>
            <p:cNvPr id="12" name="Rectangle 11"/>
            <p:cNvSpPr/>
            <p:nvPr/>
          </p:nvSpPr>
          <p:spPr>
            <a:xfrm>
              <a:off x="5614789" y="2125241"/>
              <a:ext cx="4032448" cy="1800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098021" y="1783877"/>
              <a:ext cx="2015295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u="sng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 constraints:</a:t>
              </a:r>
              <a:endParaRPr lang="en-CA" sz="2400" u="sng" dirty="0">
                <a:solidFill>
                  <a:srgbClr val="FF0000"/>
                </a:solidFill>
              </a:endParaRPr>
            </a:p>
          </p:txBody>
        </p:sp>
        <p:sp>
          <p:nvSpPr>
            <p:cNvPr id="6" name="Up-Down Arrow 5"/>
            <p:cNvSpPr/>
            <p:nvPr/>
          </p:nvSpPr>
          <p:spPr>
            <a:xfrm rot="16200000">
              <a:off x="4812998" y="2628724"/>
              <a:ext cx="367643" cy="832571"/>
            </a:xfrm>
            <a:prstGeom prst="upDown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4389" y="2349929"/>
              <a:ext cx="2174960" cy="68017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4461" y="3108584"/>
              <a:ext cx="2154888" cy="6962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9304" y="2246094"/>
              <a:ext cx="3753917" cy="72422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9304" y="3108584"/>
              <a:ext cx="3753917" cy="67667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sp>
        <p:nvSpPr>
          <p:cNvPr id="11" name="Rectangle 10"/>
          <p:cNvSpPr/>
          <p:nvPr/>
        </p:nvSpPr>
        <p:spPr>
          <a:xfrm>
            <a:off x="1366317" y="4048413"/>
            <a:ext cx="8280920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“more massive (charged) object accelerates more slowly”</a:t>
            </a:r>
            <a:endParaRPr lang="en-CA" sz="2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98021" y="4727833"/>
            <a:ext cx="8540630" cy="2485055"/>
            <a:chOff x="1098021" y="4727833"/>
            <a:chExt cx="8540630" cy="2485055"/>
          </a:xfrm>
        </p:grpSpPr>
        <p:sp>
          <p:nvSpPr>
            <p:cNvPr id="13" name="Rectangle 12"/>
            <p:cNvSpPr/>
            <p:nvPr/>
          </p:nvSpPr>
          <p:spPr>
            <a:xfrm>
              <a:off x="1098021" y="4727833"/>
              <a:ext cx="4078361" cy="4644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Tx/>
                <a:buSzPct val="100000"/>
              </a:pPr>
              <a:r>
                <a:rPr lang="en-US" sz="2600" b="1" u="sng" dirty="0" smtClean="0">
                  <a:latin typeface="Arial" pitchFamily="34" charset="0"/>
                  <a:cs typeface="Arial" pitchFamily="34" charset="0"/>
                </a:rPr>
                <a:t>Standard first law holds:</a:t>
              </a:r>
              <a:endParaRPr lang="en-US" sz="26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55855" y="5326729"/>
              <a:ext cx="7914500" cy="8819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Rectangle 14"/>
            <p:cNvSpPr/>
            <p:nvPr/>
          </p:nvSpPr>
          <p:spPr>
            <a:xfrm>
              <a:off x="1366317" y="6433572"/>
              <a:ext cx="8272334" cy="77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ote that due to constraints this is only “cohomogeneity-1” relation)</a:t>
              </a:r>
              <a:endParaRPr lang="en-CA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2551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349" y="1621185"/>
            <a:ext cx="6876931" cy="52565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790253" y="541065"/>
            <a:ext cx="8640960" cy="836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Gibbs free energy (Q=0):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superficially analogous to Hawking-Page transition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166517" y="3637409"/>
            <a:ext cx="576064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742581" y="3279871"/>
            <a:ext cx="648072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A=l</a:t>
            </a:r>
            <a:endParaRPr lang="en-CA" sz="2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470773" y="4357489"/>
            <a:ext cx="504056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62853" y="3526939"/>
            <a:ext cx="2520280" cy="77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Small black holes with A&gt;&gt;l</a:t>
            </a:r>
            <a:endParaRPr lang="en-CA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401" y="2027994"/>
            <a:ext cx="2980800" cy="598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2878485" y="5581625"/>
            <a:ext cx="36004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55796" y="5869657"/>
            <a:ext cx="4986472" cy="77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No phase transition (cannot create a half-infinite cosmic string)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18601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"/>
          <p:cNvSpPr txBox="1">
            <a:spLocks noChangeArrowheads="1"/>
          </p:cNvSpPr>
          <p:nvPr/>
        </p:nvSpPr>
        <p:spPr bwMode="auto">
          <a:xfrm>
            <a:off x="955164" y="152610"/>
            <a:ext cx="83529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300" b="1" u="sng" dirty="0" smtClean="0"/>
              <a:t>Adding rotation</a:t>
            </a:r>
            <a:endParaRPr lang="en-GB" sz="3300" b="1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69" y="781662"/>
            <a:ext cx="8896344" cy="161856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8984056" y="2112196"/>
            <a:ext cx="64807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495862" y="2534040"/>
            <a:ext cx="9264020" cy="4799799"/>
            <a:chOff x="495862" y="2534040"/>
            <a:chExt cx="9264020" cy="4799799"/>
          </a:xfrm>
        </p:grpSpPr>
        <p:sp>
          <p:nvSpPr>
            <p:cNvPr id="22" name="Rectangle 21"/>
            <p:cNvSpPr/>
            <p:nvPr/>
          </p:nvSpPr>
          <p:spPr>
            <a:xfrm>
              <a:off x="495862" y="2556616"/>
              <a:ext cx="2202847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2 constraints:</a:t>
              </a:r>
              <a:endParaRPr lang="en-CA" sz="2400" b="1" u="sng" dirty="0"/>
            </a:p>
          </p:txBody>
        </p:sp>
        <p:sp>
          <p:nvSpPr>
            <p:cNvPr id="23" name="Up-Down Arrow 22"/>
            <p:cNvSpPr/>
            <p:nvPr/>
          </p:nvSpPr>
          <p:spPr>
            <a:xfrm rot="16200000">
              <a:off x="1576614" y="3590975"/>
              <a:ext cx="367643" cy="609161"/>
            </a:xfrm>
            <a:prstGeom prst="upDownArrow">
              <a:avLst>
                <a:gd name="adj1" fmla="val 39186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7688" y="2534040"/>
              <a:ext cx="2174960" cy="68017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54749" y="2567164"/>
              <a:ext cx="2154888" cy="6962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5168" y="3381099"/>
              <a:ext cx="3600400" cy="69460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52462" y="4173592"/>
              <a:ext cx="6433466" cy="85964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34" name="Group 33"/>
            <p:cNvGrpSpPr/>
            <p:nvPr/>
          </p:nvGrpSpPr>
          <p:grpSpPr>
            <a:xfrm>
              <a:off x="505988" y="5176312"/>
              <a:ext cx="9253894" cy="2157527"/>
              <a:chOff x="505988" y="5176312"/>
              <a:chExt cx="9253894" cy="2157527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05988" y="5176312"/>
                <a:ext cx="9253894" cy="2157527"/>
                <a:chOff x="1029780" y="4826350"/>
                <a:chExt cx="9253894" cy="2157527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1029780" y="4826350"/>
                  <a:ext cx="4078361" cy="46442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buClrTx/>
                    <a:buSzPct val="100000"/>
                  </a:pPr>
                  <a:r>
                    <a:rPr lang="en-US" sz="2600" b="1" u="sng" dirty="0" smtClean="0">
                      <a:latin typeface="Arial" pitchFamily="34" charset="0"/>
                      <a:cs typeface="Arial" pitchFamily="34" charset="0"/>
                    </a:rPr>
                    <a:t>Standard first law holds:</a:t>
                  </a:r>
                  <a:endParaRPr lang="en-US" sz="2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273408" y="6204561"/>
                  <a:ext cx="9010266" cy="7793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SzPct val="100000"/>
                  </a:pPr>
                  <a:r>
                    <a:rPr lang="en-US" sz="2400" dirty="0" smtClean="0">
                      <a:latin typeface="Arial" pitchFamily="34" charset="0"/>
                      <a:cs typeface="Arial" pitchFamily="34" charset="0"/>
                    </a:rPr>
                    <a:t>(Which is now “cohomogeneity-3” relation. Also an acceleration horizon may be present.)</a:t>
                  </a:r>
                  <a:endParaRPr lang="en-CA" sz="2400" dirty="0"/>
                </a:p>
              </p:txBody>
            </p:sp>
          </p:grpSp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8565" y="5763200"/>
                <a:ext cx="9030451" cy="66885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52619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790253" y="397049"/>
            <a:ext cx="83529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600" b="1" u="sng" dirty="0" smtClean="0"/>
              <a:t>Summary</a:t>
            </a:r>
            <a:endParaRPr lang="en-GB" sz="3600" b="1" u="sng" dirty="0"/>
          </a:p>
        </p:txBody>
      </p:sp>
      <p:sp>
        <p:nvSpPr>
          <p:cNvPr id="18" name="Rectangle 17"/>
          <p:cNvSpPr/>
          <p:nvPr/>
        </p:nvSpPr>
        <p:spPr>
          <a:xfrm>
            <a:off x="1078285" y="1333153"/>
            <a:ext cx="8496944" cy="584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500" dirty="0" smtClean="0"/>
              <a:t>C-metric is one of the </a:t>
            </a:r>
            <a:r>
              <a:rPr lang="en-GB" sz="2500" dirty="0"/>
              <a:t>m</a:t>
            </a:r>
            <a:r>
              <a:rPr lang="en-GB" sz="2500" dirty="0" smtClean="0"/>
              <a:t>ore unusual and surprising </a:t>
            </a:r>
            <a:r>
              <a:rPr lang="en-GB" sz="2500" dirty="0" err="1" smtClean="0"/>
              <a:t>spacetimes</a:t>
            </a:r>
            <a:r>
              <a:rPr lang="en-GB" sz="2500" dirty="0" smtClean="0"/>
              <a:t> of classical general relativity that has many potential applications and interesting properties.</a:t>
            </a:r>
          </a:p>
          <a:p>
            <a:pPr marL="457200" indent="-457200">
              <a:lnSpc>
                <a:spcPct val="100000"/>
              </a:lnSpc>
              <a:buSzPct val="100000"/>
              <a:buFont typeface="+mj-lt"/>
              <a:buAutoNum type="arabicParenR"/>
            </a:pPr>
            <a:endParaRPr lang="en-GB" sz="2500" dirty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500" dirty="0" smtClean="0"/>
              <a:t>We </a:t>
            </a:r>
            <a:r>
              <a:rPr lang="en-GB" sz="2500" dirty="0" smtClean="0"/>
              <a:t>showed that when considering “physically reasonable thermodynamic variations” (isolate the black hole), </a:t>
            </a:r>
            <a:r>
              <a:rPr lang="en-GB" sz="2500" b="1" dirty="0" smtClean="0"/>
              <a:t>standard thermodynamic first law remains valid</a:t>
            </a:r>
            <a:r>
              <a:rPr lang="en-GB" sz="2500" dirty="0"/>
              <a:t> </a:t>
            </a:r>
            <a:r>
              <a:rPr lang="en-GB" sz="2500" dirty="0" smtClean="0"/>
              <a:t>(although of smaller </a:t>
            </a:r>
            <a:r>
              <a:rPr lang="en-GB" sz="2500" dirty="0" err="1" smtClean="0"/>
              <a:t>cohomogeneity</a:t>
            </a:r>
            <a:r>
              <a:rPr lang="en-GB" sz="2500" dirty="0" smtClean="0"/>
              <a:t>).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500" dirty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500" dirty="0" smtClean="0"/>
              <a:t>One can in principle include </a:t>
            </a:r>
            <a:r>
              <a:rPr lang="en-GB" sz="2500" dirty="0" smtClean="0"/>
              <a:t>variations </a:t>
            </a:r>
            <a:r>
              <a:rPr lang="en-GB" sz="2500" dirty="0" smtClean="0"/>
              <a:t>of cosmic string tensions (restore </a:t>
            </a:r>
            <a:r>
              <a:rPr lang="en-GB" sz="2500" dirty="0" smtClean="0"/>
              <a:t>the full </a:t>
            </a:r>
            <a:r>
              <a:rPr lang="en-GB" sz="2500" dirty="0" err="1" smtClean="0"/>
              <a:t>cohomogeneity</a:t>
            </a:r>
            <a:r>
              <a:rPr lang="en-GB" sz="2500" dirty="0" smtClean="0"/>
              <a:t>) but the physical meaning of the thermodynamically conjugate quantities is not </a:t>
            </a:r>
            <a:r>
              <a:rPr lang="en-GB" sz="2500" dirty="0" smtClean="0"/>
              <a:t>completely</a:t>
            </a:r>
            <a:r>
              <a:rPr lang="en-GB" sz="2500" dirty="0" smtClean="0"/>
              <a:t> clear yet. </a:t>
            </a:r>
            <a:endParaRPr lang="en-GB" sz="2500" dirty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5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500" dirty="0" smtClean="0"/>
              <a:t>Even the C-metric is subject to consistent thermodynamics!</a:t>
            </a:r>
          </a:p>
        </p:txBody>
      </p:sp>
    </p:spTree>
    <p:extLst>
      <p:ext uri="{BB962C8B-B14F-4D97-AF65-F5344CB8AC3E}">
        <p14:creationId xmlns:p14="http://schemas.microsoft.com/office/powerpoint/2010/main" val="337190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246637" y="391233"/>
            <a:ext cx="6120680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200" b="1" u="sng" dirty="0" smtClean="0"/>
              <a:t>Spoiler</a:t>
            </a:r>
            <a:endParaRPr lang="en-GB" sz="32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263260" y="4727554"/>
            <a:ext cx="8280919" cy="1666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200" dirty="0" smtClean="0">
                <a:solidFill>
                  <a:srgbClr val="FF0000"/>
                </a:solidFill>
              </a:rPr>
              <a:t>Michael Appels, </a:t>
            </a:r>
            <a:r>
              <a:rPr lang="en-GB" sz="2200" dirty="0" smtClean="0"/>
              <a:t>Ruth Gregory, DK, </a:t>
            </a:r>
            <a:r>
              <a:rPr lang="en-GB" sz="2200" i="1" dirty="0" smtClean="0"/>
              <a:t>Thermodynamics of Accelerating Black Holes</a:t>
            </a:r>
            <a:r>
              <a:rPr lang="en-GB" sz="2200" dirty="0" smtClean="0"/>
              <a:t>, </a:t>
            </a:r>
            <a:r>
              <a:rPr lang="en-GB" sz="2200" dirty="0" err="1" smtClean="0"/>
              <a:t>ArXiv</a:t>
            </a:r>
            <a:r>
              <a:rPr lang="en-GB" sz="2200" dirty="0" smtClean="0"/>
              <a:t>: 1604.08812</a:t>
            </a:r>
            <a:r>
              <a:rPr lang="en-GB" sz="2200" dirty="0" smtClean="0"/>
              <a:t>.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2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200" dirty="0">
                <a:solidFill>
                  <a:srgbClr val="FF0000"/>
                </a:solidFill>
              </a:rPr>
              <a:t>Michael Appels, </a:t>
            </a:r>
            <a:r>
              <a:rPr lang="en-GB" sz="2200" dirty="0"/>
              <a:t>Ruth Gregory, DK, </a:t>
            </a:r>
            <a:r>
              <a:rPr lang="en-GB" sz="2200" i="1" dirty="0" smtClean="0"/>
              <a:t>in preparation</a:t>
            </a:r>
            <a:r>
              <a:rPr lang="en-GB" sz="2200" dirty="0" smtClean="0"/>
              <a:t>. </a:t>
            </a:r>
            <a:br>
              <a:rPr lang="en-GB" sz="2200" dirty="0" smtClean="0"/>
            </a:br>
            <a:endParaRPr lang="en-GB" sz="2200" dirty="0"/>
          </a:p>
        </p:txBody>
      </p:sp>
      <p:sp>
        <p:nvSpPr>
          <p:cNvPr id="4" name="Rectangle 3"/>
          <p:cNvSpPr/>
          <p:nvPr/>
        </p:nvSpPr>
        <p:spPr>
          <a:xfrm>
            <a:off x="790253" y="3969582"/>
            <a:ext cx="1689886" cy="464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GB" sz="2600" u="sng" dirty="0"/>
              <a:t>Based on</a:t>
            </a:r>
            <a:r>
              <a:rPr lang="en-GB" sz="2600" dirty="0"/>
              <a:t>:</a:t>
            </a:r>
            <a:endParaRPr lang="en-GB" sz="26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3826" y="1136269"/>
            <a:ext cx="8136904" cy="24291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1263260" y="1537842"/>
            <a:ext cx="775089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Thermodynamics of accelerating black holes can be consistently formulated provided one considers “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physically reasonable variations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” in the first law.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9921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574527" y="273530"/>
            <a:ext cx="8598666" cy="4863198"/>
            <a:chOff x="895321" y="39769"/>
            <a:chExt cx="8598666" cy="4863198"/>
          </a:xfrm>
        </p:grpSpPr>
        <p:sp>
          <p:nvSpPr>
            <p:cNvPr id="3" name="Rectangle 2"/>
            <p:cNvSpPr/>
            <p:nvPr/>
          </p:nvSpPr>
          <p:spPr>
            <a:xfrm>
              <a:off x="1933601" y="39769"/>
              <a:ext cx="7560386" cy="5932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500" b="1" u="sng" dirty="0" smtClean="0">
                  <a:latin typeface="Arial" pitchFamily="34" charset="0"/>
                  <a:cs typeface="Arial" pitchFamily="34" charset="0"/>
                </a:rPr>
                <a:t>Black </a:t>
              </a:r>
              <a:r>
                <a:rPr lang="en-US" sz="3500" b="1" u="sng" dirty="0" smtClean="0">
                  <a:latin typeface="Arial" pitchFamily="34" charset="0"/>
                  <a:cs typeface="Arial" pitchFamily="34" charset="0"/>
                </a:rPr>
                <a:t>hole thermodynamics</a:t>
              </a:r>
              <a:endParaRPr lang="en-GB" sz="3500" b="1" u="sng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95321" y="771636"/>
              <a:ext cx="7415775" cy="435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itchFamily="34" charset="0"/>
                <a:buChar char="•"/>
              </a:pPr>
              <a:r>
                <a:rPr lang="en-CA" sz="2400" dirty="0" smtClean="0"/>
                <a:t>First law of black hole thermodynamics: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95321" y="2533265"/>
              <a:ext cx="5670887" cy="435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itchFamily="34" charset="0"/>
                <a:buChar char="•"/>
              </a:pPr>
              <a:r>
                <a:rPr lang="en-CA" sz="2400" dirty="0" err="1" smtClean="0"/>
                <a:t>Smarr</a:t>
              </a:r>
              <a:r>
                <a:rPr lang="en-CA" sz="2400" dirty="0" smtClean="0"/>
                <a:t>-Gibbs-</a:t>
              </a:r>
              <a:r>
                <a:rPr lang="en-CA" sz="2400" dirty="0" err="1" smtClean="0"/>
                <a:t>Duhem</a:t>
              </a:r>
              <a:r>
                <a:rPr lang="en-CA" sz="2400" dirty="0" smtClean="0"/>
                <a:t> relation: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95321" y="4495804"/>
              <a:ext cx="8506330" cy="40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itchFamily="34" charset="0"/>
                <a:buChar char="•"/>
              </a:pPr>
              <a:endParaRPr lang="en-CA" sz="2200" dirty="0" smtClean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309" y="1616136"/>
            <a:ext cx="5843107" cy="9593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573" y="3380010"/>
            <a:ext cx="7458592" cy="10074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1753" y="1722923"/>
            <a:ext cx="1707412" cy="800933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27062" y="4758128"/>
            <a:ext cx="8677532" cy="2167354"/>
            <a:chOff x="727062" y="4758128"/>
            <a:chExt cx="8677532" cy="2167354"/>
          </a:xfrm>
        </p:grpSpPr>
        <p:sp>
          <p:nvSpPr>
            <p:cNvPr id="7" name="Rectangle 6"/>
            <p:cNvSpPr/>
            <p:nvPr/>
          </p:nvSpPr>
          <p:spPr>
            <a:xfrm>
              <a:off x="727062" y="4758128"/>
              <a:ext cx="8568952" cy="21673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81407" y="4992079"/>
              <a:ext cx="8023187" cy="16953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Works for black holes of various asymptotic properties, horizon topologies, charges, and rotation parameters. With a remarkable exception: 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</a:rPr>
                <a:t>C-metric</a:t>
              </a:r>
              <a:endParaRPr lang="en-GB" sz="2800" b="1" dirty="0"/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36729" y="239814"/>
            <a:ext cx="1332859" cy="114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7929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292924" y="137891"/>
            <a:ext cx="9289032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000" b="1" u="sng" dirty="0" smtClean="0"/>
              <a:t>Introducing </a:t>
            </a:r>
            <a:r>
              <a:rPr lang="en-GB" sz="3000" b="1" u="sng" dirty="0" smtClean="0"/>
              <a:t>the C-metric: part 1</a:t>
            </a:r>
            <a:endParaRPr lang="en-GB" sz="3000" b="1" u="sng" dirty="0"/>
          </a:p>
        </p:txBody>
      </p:sp>
      <p:sp>
        <p:nvSpPr>
          <p:cNvPr id="9" name="Rectangle 8"/>
          <p:cNvSpPr/>
          <p:nvPr/>
        </p:nvSpPr>
        <p:spPr>
          <a:xfrm>
            <a:off x="507152" y="6607869"/>
            <a:ext cx="9565821" cy="750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300" dirty="0">
                <a:latin typeface="Arial" pitchFamily="34" charset="0"/>
                <a:cs typeface="Arial" pitchFamily="34" charset="0"/>
              </a:rPr>
              <a:t>Describes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pair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sz="2300" b="1" dirty="0">
                <a:latin typeface="Arial" pitchFamily="34" charset="0"/>
                <a:cs typeface="Arial" pitchFamily="34" charset="0"/>
              </a:rPr>
              <a:t>accelerated black holes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that are pushed away by a strut in between them (represented by a conical singularity)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1320" y="741506"/>
            <a:ext cx="9001000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300" dirty="0">
                <a:latin typeface="Arial" pitchFamily="34" charset="0"/>
                <a:cs typeface="Arial" pitchFamily="34" charset="0"/>
              </a:rPr>
              <a:t>Exact </a:t>
            </a:r>
            <a:r>
              <a:rPr lang="en-US" sz="2300" b="1" dirty="0">
                <a:latin typeface="Arial" pitchFamily="34" charset="0"/>
                <a:cs typeface="Arial" pitchFamily="34" charset="0"/>
              </a:rPr>
              <a:t>stationary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300" b="1" dirty="0">
                <a:latin typeface="Arial" pitchFamily="34" charset="0"/>
                <a:cs typeface="Arial" pitchFamily="34" charset="0"/>
              </a:rPr>
              <a:t>axisymmetric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 solution of Einstein equations (with EM field and cosmological constant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07384" y="1493388"/>
            <a:ext cx="8424936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Levi-</a:t>
            </a:r>
            <a:r>
              <a:rPr lang="en-CA" sz="1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Civita</a:t>
            </a:r>
            <a:r>
              <a:rPr lang="en-CA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(1917), Ehlers &amp; </a:t>
            </a:r>
            <a:r>
              <a:rPr lang="en-CA" sz="1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Kundt</a:t>
            </a:r>
            <a:r>
              <a:rPr lang="en-CA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(1963), </a:t>
            </a:r>
            <a:r>
              <a:rPr lang="en-CA" sz="1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Kinnersley</a:t>
            </a:r>
            <a:r>
              <a:rPr lang="en-CA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&amp; Walker (1970),… </a:t>
            </a:r>
            <a:endParaRPr lang="en-CA" sz="1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870373" y="1972754"/>
            <a:ext cx="6809908" cy="4505290"/>
            <a:chOff x="1757209" y="1901288"/>
            <a:chExt cx="6953924" cy="4640244"/>
          </a:xfrm>
        </p:grpSpPr>
        <p:grpSp>
          <p:nvGrpSpPr>
            <p:cNvPr id="29" name="Group 28"/>
            <p:cNvGrpSpPr/>
            <p:nvPr/>
          </p:nvGrpSpPr>
          <p:grpSpPr>
            <a:xfrm>
              <a:off x="1757209" y="1901288"/>
              <a:ext cx="6953924" cy="4553979"/>
              <a:chOff x="2340405" y="1817999"/>
              <a:chExt cx="5002576" cy="3827201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40405" y="1817999"/>
                <a:ext cx="5002576" cy="3827201"/>
              </a:xfrm>
              <a:prstGeom prst="rect">
                <a:avLst/>
              </a:prstGeom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4593480" y="1832079"/>
                <a:ext cx="320395" cy="1301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223632" y="3437755"/>
                <a:ext cx="119349" cy="4177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1787304" y="6361238"/>
              <a:ext cx="6923829" cy="1802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2"/>
            <p:cNvSpPr>
              <a:spLocks noChangeArrowheads="1"/>
            </p:cNvSpPr>
            <p:nvPr/>
          </p:nvSpPr>
          <p:spPr bwMode="auto">
            <a:xfrm>
              <a:off x="2381020" y="6135290"/>
              <a:ext cx="5461606" cy="336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O. Dias and J. </a:t>
              </a:r>
              <a:r>
                <a:rPr lang="en-US" altLang="en-US" b="1" dirty="0" err="1" smtClean="0">
                  <a:latin typeface="Arial" panose="020B0604020202020204" pitchFamily="34" charset="0"/>
                </a:rPr>
                <a:t>Lemos</a:t>
              </a:r>
              <a:r>
                <a:rPr lang="en-US" altLang="en-US" b="1" dirty="0" smtClean="0">
                  <a:latin typeface="Arial" panose="020B0604020202020204" pitchFamily="34" charset="0"/>
                </a:rPr>
                <a:t>, </a:t>
              </a:r>
              <a:r>
                <a:rPr kumimoji="0" lang="en-US" altLang="en-US" b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Phys.Rev</a:t>
              </a:r>
              <a:r>
                <a:rPr kumimoji="0" lang="en-US" altLang="en-US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. D67 (2003) 064001.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292924" y="194860"/>
            <a:ext cx="9289032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000" b="1" u="sng" dirty="0" smtClean="0"/>
              <a:t>Introducing the C-metric: part 2</a:t>
            </a:r>
            <a:endParaRPr lang="en-GB" sz="30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667495" y="824570"/>
            <a:ext cx="8914461" cy="1835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Exact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radiative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latin typeface="Arial" pitchFamily="34" charset="0"/>
                <a:cs typeface="Arial" pitchFamily="34" charset="0"/>
              </a:rPr>
              <a:t>spacetime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Bicak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Krtous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Podolsky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Pravda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Pravdova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,…)</a:t>
            </a:r>
          </a:p>
          <a:p>
            <a:pPr marL="514350" indent="-514350">
              <a:lnSpc>
                <a:spcPct val="100000"/>
              </a:lnSpc>
              <a:buClrTx/>
              <a:buSzPct val="100000"/>
              <a:buFont typeface="Arial" panose="020B0604020202020204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CA" sz="2400" dirty="0"/>
          </a:p>
        </p:txBody>
      </p:sp>
      <p:sp>
        <p:nvSpPr>
          <p:cNvPr id="4" name="Rectangle 3"/>
          <p:cNvSpPr/>
          <p:nvPr/>
        </p:nvSpPr>
        <p:spPr>
          <a:xfrm>
            <a:off x="667495" y="1725544"/>
            <a:ext cx="9137774" cy="530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000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Strut can be replaced by two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cosmic strings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stretching to infinity (represented by a conical deficit and positive tension)</a:t>
            </a: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400" u="sng" dirty="0">
                <a:latin typeface="Arial" pitchFamily="34" charset="0"/>
                <a:cs typeface="Arial" pitchFamily="34" charset="0"/>
              </a:rPr>
              <a:t>Used for:</a:t>
            </a: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u="sng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u="sng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u="sng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u="sng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Arial" panose="020B0604020202020204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514350" indent="-514350">
              <a:lnSpc>
                <a:spcPct val="1500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No known generalization to higher dimensions</a:t>
            </a:r>
          </a:p>
          <a:p>
            <a:pPr marL="514350" indent="-514350">
              <a:lnSpc>
                <a:spcPct val="1500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Not established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thermodynamics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1302633" y="2660201"/>
            <a:ext cx="8189993" cy="887220"/>
            <a:chOff x="1253111" y="2813433"/>
            <a:chExt cx="8189993" cy="887220"/>
          </a:xfrm>
        </p:grpSpPr>
        <p:grpSp>
          <p:nvGrpSpPr>
            <p:cNvPr id="59" name="Group 58"/>
            <p:cNvGrpSpPr/>
            <p:nvPr/>
          </p:nvGrpSpPr>
          <p:grpSpPr>
            <a:xfrm>
              <a:off x="1253111" y="2813433"/>
              <a:ext cx="8189993" cy="887220"/>
              <a:chOff x="1516264" y="2874371"/>
              <a:chExt cx="8189993" cy="887220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1516264" y="2874371"/>
                <a:ext cx="2225684" cy="748331"/>
                <a:chOff x="4361264" y="6352926"/>
                <a:chExt cx="2552503" cy="748331"/>
              </a:xfrm>
            </p:grpSpPr>
            <p:grpSp>
              <p:nvGrpSpPr>
                <p:cNvPr id="75" name="Group 74"/>
                <p:cNvGrpSpPr/>
                <p:nvPr/>
              </p:nvGrpSpPr>
              <p:grpSpPr>
                <a:xfrm>
                  <a:off x="4361264" y="6535840"/>
                  <a:ext cx="2552503" cy="565417"/>
                  <a:chOff x="3840988" y="815394"/>
                  <a:chExt cx="4683776" cy="982141"/>
                </a:xfrm>
              </p:grpSpPr>
              <p:sp>
                <p:nvSpPr>
                  <p:cNvPr id="77" name="Oval 76"/>
                  <p:cNvSpPr/>
                  <p:nvPr/>
                </p:nvSpPr>
                <p:spPr>
                  <a:xfrm rot="10800000">
                    <a:off x="3840988" y="861430"/>
                    <a:ext cx="1007513" cy="93610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grpSp>
                <p:nvGrpSpPr>
                  <p:cNvPr id="78" name="Group 77"/>
                  <p:cNvGrpSpPr/>
                  <p:nvPr/>
                </p:nvGrpSpPr>
                <p:grpSpPr>
                  <a:xfrm>
                    <a:off x="4851283" y="815394"/>
                    <a:ext cx="3673481" cy="936104"/>
                    <a:chOff x="5420856" y="2885624"/>
                    <a:chExt cx="3673481" cy="936104"/>
                  </a:xfrm>
                </p:grpSpPr>
                <p:pic>
                  <p:nvPicPr>
                    <p:cNvPr id="79" name="Picture 78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rot="5400000" flipH="1">
                      <a:off x="6609067" y="1977412"/>
                      <a:ext cx="430135" cy="280655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80" name="Oval 79"/>
                    <p:cNvSpPr/>
                    <p:nvPr/>
                  </p:nvSpPr>
                  <p:spPr>
                    <a:xfrm>
                      <a:off x="8086824" y="2885624"/>
                      <a:ext cx="1007513" cy="93610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  <p:sp>
              <p:nvSpPr>
                <p:cNvPr id="76" name="TextBox 75"/>
                <p:cNvSpPr txBox="1"/>
                <p:nvPr/>
              </p:nvSpPr>
              <p:spPr>
                <a:xfrm>
                  <a:off x="4901182" y="6352926"/>
                  <a:ext cx="1634819" cy="378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000" dirty="0"/>
                    <a:t>s</a:t>
                  </a:r>
                  <a:r>
                    <a:rPr lang="en-CA" sz="2000" dirty="0" smtClean="0"/>
                    <a:t>trut (</a:t>
                  </a:r>
                  <a:r>
                    <a:rPr lang="en-CA" sz="2000" dirty="0" smtClean="0">
                      <a:latin typeface="Symbol" panose="05050102010706020507" pitchFamily="18" charset="2"/>
                    </a:rPr>
                    <a:t>m&lt;0)</a:t>
                  </a:r>
                  <a:endParaRPr lang="en-CA" sz="2000" dirty="0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5232300" y="2892650"/>
                <a:ext cx="4473957" cy="868941"/>
                <a:chOff x="3184446" y="5151163"/>
                <a:chExt cx="4978872" cy="872276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3184446" y="5332656"/>
                  <a:ext cx="4978872" cy="690783"/>
                  <a:chOff x="3166392" y="5469637"/>
                  <a:chExt cx="4484269" cy="553803"/>
                </a:xfrm>
              </p:grpSpPr>
              <p:grpSp>
                <p:nvGrpSpPr>
                  <p:cNvPr id="66" name="Group 65"/>
                  <p:cNvGrpSpPr/>
                  <p:nvPr/>
                </p:nvGrpSpPr>
                <p:grpSpPr>
                  <a:xfrm>
                    <a:off x="3166392" y="5469637"/>
                    <a:ext cx="4484269" cy="446370"/>
                    <a:chOff x="1762426" y="891821"/>
                    <a:chExt cx="9136099" cy="967136"/>
                  </a:xfrm>
                </p:grpSpPr>
                <p:grpSp>
                  <p:nvGrpSpPr>
                    <p:cNvPr id="69" name="Group 68"/>
                    <p:cNvGrpSpPr/>
                    <p:nvPr/>
                  </p:nvGrpSpPr>
                  <p:grpSpPr>
                    <a:xfrm rot="10800000">
                      <a:off x="1762426" y="891821"/>
                      <a:ext cx="3421089" cy="936104"/>
                      <a:chOff x="5335803" y="2854605"/>
                      <a:chExt cx="3421089" cy="936104"/>
                    </a:xfrm>
                  </p:grpSpPr>
                  <p:pic>
                    <p:nvPicPr>
                      <p:cNvPr id="73" name="Picture 7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 rot="5400000" flipH="1">
                        <a:off x="7365151" y="2093479"/>
                        <a:ext cx="369905" cy="2413576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4" name="Oval 73"/>
                      <p:cNvSpPr/>
                      <p:nvPr/>
                    </p:nvSpPr>
                    <p:spPr>
                      <a:xfrm>
                        <a:off x="5335803" y="2854605"/>
                        <a:ext cx="1007511" cy="936104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</p:grpSp>
                <p:grpSp>
                  <p:nvGrpSpPr>
                    <p:cNvPr id="70" name="Group 69"/>
                    <p:cNvGrpSpPr/>
                    <p:nvPr/>
                  </p:nvGrpSpPr>
                  <p:grpSpPr>
                    <a:xfrm>
                      <a:off x="7481092" y="922853"/>
                      <a:ext cx="3417433" cy="936104"/>
                      <a:chOff x="8050665" y="2993083"/>
                      <a:chExt cx="3417433" cy="936104"/>
                    </a:xfrm>
                  </p:grpSpPr>
                  <p:pic>
                    <p:nvPicPr>
                      <p:cNvPr id="71" name="Picture 70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 rot="5400000" flipH="1">
                        <a:off x="10076358" y="2258225"/>
                        <a:ext cx="369906" cy="2413575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2" name="Oval 71"/>
                      <p:cNvSpPr/>
                      <p:nvPr/>
                    </p:nvSpPr>
                    <p:spPr>
                      <a:xfrm>
                        <a:off x="8050665" y="2993083"/>
                        <a:ext cx="1007513" cy="936104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</p:grpSp>
              </p:grpSp>
              <p:sp>
                <p:nvSpPr>
                  <p:cNvPr id="67" name="Curved Left Arrow 66"/>
                  <p:cNvSpPr/>
                  <p:nvPr/>
                </p:nvSpPr>
                <p:spPr>
                  <a:xfrm>
                    <a:off x="4942142" y="5645426"/>
                    <a:ext cx="288032" cy="378014"/>
                  </a:xfrm>
                  <a:prstGeom prst="curvedLeftArrow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Curved Right Arrow 67"/>
                  <p:cNvSpPr/>
                  <p:nvPr/>
                </p:nvSpPr>
                <p:spPr>
                  <a:xfrm>
                    <a:off x="5601913" y="5645426"/>
                    <a:ext cx="328702" cy="350217"/>
                  </a:xfrm>
                  <a:prstGeom prst="curvedRightArrow">
                    <a:avLst>
                      <a:gd name="adj1" fmla="val 25000"/>
                      <a:gd name="adj2" fmla="val 46684"/>
                      <a:gd name="adj3" fmla="val 2500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5" name="TextBox 64"/>
                <p:cNvSpPr txBox="1"/>
                <p:nvPr/>
              </p:nvSpPr>
              <p:spPr>
                <a:xfrm>
                  <a:off x="7033110" y="5151163"/>
                  <a:ext cx="960025" cy="4455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000" dirty="0" smtClean="0"/>
                    <a:t>string</a:t>
                  </a:r>
                  <a:endParaRPr lang="en-CA" sz="2000" dirty="0"/>
                </a:p>
              </p:txBody>
            </p:sp>
          </p:grpSp>
        </p:grpSp>
        <p:sp>
          <p:nvSpPr>
            <p:cNvPr id="60" name="TextBox 59"/>
            <p:cNvSpPr txBox="1"/>
            <p:nvPr/>
          </p:nvSpPr>
          <p:spPr>
            <a:xfrm>
              <a:off x="4867017" y="2840960"/>
              <a:ext cx="2065134" cy="378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 smtClean="0"/>
                <a:t>string (</a:t>
              </a:r>
              <a:r>
                <a:rPr lang="en-CA" sz="2000" dirty="0" smtClean="0">
                  <a:latin typeface="Symbol" panose="05050102010706020507" pitchFamily="18" charset="2"/>
                </a:rPr>
                <a:t>m&gt;0)</a:t>
              </a:r>
              <a:endParaRPr lang="en-CA" sz="2000" dirty="0"/>
            </a:p>
          </p:txBody>
        </p:sp>
        <p:sp>
          <p:nvSpPr>
            <p:cNvPr id="61" name="Left-Right Arrow 60"/>
            <p:cNvSpPr/>
            <p:nvPr/>
          </p:nvSpPr>
          <p:spPr>
            <a:xfrm>
              <a:off x="3874852" y="3100944"/>
              <a:ext cx="864096" cy="432048"/>
            </a:xfrm>
            <a:prstGeom prst="left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2717267" y="3879014"/>
            <a:ext cx="6775359" cy="2014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Tx/>
              <a:buSzPct val="100000"/>
              <a:buFont typeface="+mj-lt"/>
              <a:buAutoNum type="alphaLcParenR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Black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ring in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5d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(“Wick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rotated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C-metric”)</a:t>
            </a: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ClrTx/>
              <a:buSzPct val="100000"/>
              <a:buFont typeface="+mj-lt"/>
              <a:buAutoNum type="alphaLcParenR"/>
            </a:pPr>
            <a:r>
              <a:rPr lang="en-US" sz="2300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/CFT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: black funnels and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droplets</a:t>
            </a:r>
          </a:p>
          <a:p>
            <a:pPr marL="342900" indent="-342900">
              <a:lnSpc>
                <a:spcPct val="150000"/>
              </a:lnSpc>
              <a:buClrTx/>
              <a:buSzPct val="100000"/>
              <a:buFont typeface="+mj-lt"/>
              <a:buAutoNum type="alphaLcParenR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Black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hole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nucleation: instability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300" dirty="0" err="1">
                <a:latin typeface="Arial" pitchFamily="34" charset="0"/>
                <a:cs typeface="Arial" pitchFamily="34" charset="0"/>
              </a:rPr>
              <a:t>dS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space</a:t>
            </a:r>
          </a:p>
          <a:p>
            <a:pPr marL="342900" indent="-342900">
              <a:lnSpc>
                <a:spcPct val="150000"/>
              </a:lnSpc>
              <a:buClrTx/>
              <a:buSzPct val="100000"/>
              <a:buFont typeface="+mj-lt"/>
              <a:buAutoNum type="alphaLcParenR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Counter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example to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“no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hair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theorem”</a:t>
            </a:r>
            <a:endParaRPr lang="en-US" sz="23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6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-138900" y="279696"/>
            <a:ext cx="10592259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900" b="1" u="sng" dirty="0" smtClean="0"/>
              <a:t>Simpler </a:t>
            </a:r>
            <a:r>
              <a:rPr lang="en-GB" sz="2900" b="1" u="sng" dirty="0" smtClean="0"/>
              <a:t>setup: </a:t>
            </a:r>
            <a:r>
              <a:rPr lang="en-GB" sz="2900" b="1" u="sng" dirty="0" err="1" smtClean="0"/>
              <a:t>AdS</a:t>
            </a:r>
            <a:r>
              <a:rPr lang="en-GB" sz="2900" b="1" u="sng" dirty="0" smtClean="0"/>
              <a:t> C-metric with small acceleration</a:t>
            </a:r>
            <a:endParaRPr lang="en-GB" sz="2900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365" y="2593047"/>
            <a:ext cx="6947540" cy="12032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110" y="991441"/>
            <a:ext cx="6579342" cy="15105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534185" y="2620444"/>
            <a:ext cx="1176925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Where:</a:t>
            </a:r>
            <a:endParaRPr lang="en-CA" sz="2400" u="sng" dirty="0"/>
          </a:p>
        </p:txBody>
      </p:sp>
      <p:grpSp>
        <p:nvGrpSpPr>
          <p:cNvPr id="20" name="Group 19"/>
          <p:cNvGrpSpPr/>
          <p:nvPr/>
        </p:nvGrpSpPr>
        <p:grpSpPr>
          <a:xfrm>
            <a:off x="691350" y="3882103"/>
            <a:ext cx="8931761" cy="3504370"/>
            <a:chOff x="664849" y="3864634"/>
            <a:chExt cx="8931761" cy="35043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6413" y="6043376"/>
              <a:ext cx="4655189" cy="8039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64849" y="3864634"/>
              <a:ext cx="8931761" cy="2840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b="1" dirty="0">
                  <a:latin typeface="Arial" pitchFamily="34" charset="0"/>
                  <a:cs typeface="Arial" pitchFamily="34" charset="0"/>
                </a:rPr>
                <a:t>Small acceleration: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single black hole, no acceleration horizon (“static black hole at fixed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radius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in </a:t>
              </a:r>
              <a:r>
                <a:rPr lang="en-US" sz="2400" dirty="0" err="1">
                  <a:latin typeface="Arial" pitchFamily="34" charset="0"/>
                  <a:cs typeface="Arial" pitchFamily="34" charset="0"/>
                </a:rPr>
                <a:t>AdS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”)</a:t>
              </a:r>
              <a:endParaRPr lang="en-CA" sz="2400" b="1" dirty="0"/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>
                  <a:latin typeface="Arial" pitchFamily="34" charset="0"/>
                  <a:cs typeface="Arial" pitchFamily="34" charset="0"/>
                </a:rPr>
                <a:t>Conformal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factor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CA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08609" y="6933179"/>
              <a:ext cx="4310795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(determines 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conformal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infinity)</a:t>
              </a:r>
              <a:endParaRPr lang="en-CA" sz="2400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84609" y="4877030"/>
              <a:ext cx="2342724" cy="8560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Rectangle 18"/>
            <p:cNvSpPr/>
            <p:nvPr/>
          </p:nvSpPr>
          <p:spPr>
            <a:xfrm>
              <a:off x="4277274" y="5087124"/>
              <a:ext cx="4155305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Simplified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thermodynamics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!</a:t>
              </a:r>
              <a:endParaRPr lang="en-CA" sz="24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5758805" y="1891171"/>
            <a:ext cx="2068195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Podolsky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02)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81439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24261" y="186203"/>
            <a:ext cx="7542449" cy="5216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Tx/>
              <a:buSzPct val="100000"/>
            </a:pPr>
            <a:r>
              <a:rPr lang="en-US" sz="3000" b="1" u="sng" dirty="0" smtClean="0">
                <a:latin typeface="Arial" pitchFamily="34" charset="0"/>
                <a:cs typeface="Arial" pitchFamily="34" charset="0"/>
              </a:rPr>
              <a:t>Choice of a cosmic </a:t>
            </a:r>
            <a:r>
              <a:rPr lang="en-US" sz="3000" b="1" u="sng" dirty="0">
                <a:latin typeface="Arial" pitchFamily="34" charset="0"/>
                <a:cs typeface="Arial" pitchFamily="34" charset="0"/>
              </a:rPr>
              <a:t>string configuration</a:t>
            </a:r>
            <a:r>
              <a:rPr lang="en-US" sz="30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856979" y="813930"/>
            <a:ext cx="8109731" cy="2372582"/>
            <a:chOff x="1006277" y="907935"/>
            <a:chExt cx="8109731" cy="2372582"/>
          </a:xfrm>
        </p:grpSpPr>
        <p:sp>
          <p:nvSpPr>
            <p:cNvPr id="14" name="Rectangle 13"/>
            <p:cNvSpPr/>
            <p:nvPr/>
          </p:nvSpPr>
          <p:spPr>
            <a:xfrm>
              <a:off x="1006277" y="907935"/>
              <a:ext cx="8109731" cy="77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ClrTx/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determined from the behavior of function g at the poles</a:t>
              </a:r>
            </a:p>
            <a:p>
              <a:pPr>
                <a:buClrTx/>
                <a:buSzPct val="100000"/>
              </a:pPr>
              <a:endParaRPr lang="en-US" sz="2400" b="1" u="sng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68078" y="1381843"/>
              <a:ext cx="1296144" cy="41627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86792" y="1376324"/>
              <a:ext cx="1603415" cy="46320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7703" y="2581599"/>
              <a:ext cx="6225969" cy="69891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008490" y="2015272"/>
              <a:ext cx="5565947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egularity demands (                        ):</a:t>
              </a:r>
              <a:endParaRPr lang="en-CA" sz="2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457018" y="1407701"/>
              <a:ext cx="1776448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u="sng" dirty="0">
                  <a:latin typeface="Arial" pitchFamily="34" charset="0"/>
                  <a:cs typeface="Arial" pitchFamily="34" charset="0"/>
                </a:rPr>
                <a:t>North pole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: </a:t>
              </a:r>
              <a:endParaRPr lang="en-CA" sz="2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044007" y="1391945"/>
              <a:ext cx="1742785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Tx/>
                <a:buSzPct val="100000"/>
              </a:pPr>
              <a:r>
                <a:rPr lang="en-US" sz="2400" u="sng" dirty="0">
                  <a:latin typeface="Arial" pitchFamily="34" charset="0"/>
                  <a:cs typeface="Arial" pitchFamily="34" charset="0"/>
                </a:rPr>
                <a:t>South pole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US" sz="2400" b="1" u="sng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51919" y="2016137"/>
              <a:ext cx="1939205" cy="466675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520205" y="3385159"/>
            <a:ext cx="9360191" cy="3927298"/>
            <a:chOff x="520205" y="3385159"/>
            <a:chExt cx="9360191" cy="392729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0205" y="4270552"/>
              <a:ext cx="4176464" cy="3041905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853268" y="3441132"/>
              <a:ext cx="2685351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Regular North:</a:t>
              </a:r>
              <a:endParaRPr lang="en-CA" sz="2400" b="1" u="sng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25553" y="3385159"/>
              <a:ext cx="1945800" cy="676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11844" y="4681885"/>
              <a:ext cx="4968552" cy="885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6" name="Rectangle 25"/>
            <p:cNvSpPr/>
            <p:nvPr/>
          </p:nvSpPr>
          <p:spPr>
            <a:xfrm>
              <a:off x="5003679" y="4169511"/>
              <a:ext cx="4293163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The South pole: conical deficit</a:t>
              </a:r>
              <a:endParaRPr lang="en-CA" sz="2400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10933" y="6224913"/>
              <a:ext cx="1799849" cy="107131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" name="Rectangle 27"/>
            <p:cNvSpPr/>
            <p:nvPr/>
          </p:nvSpPr>
          <p:spPr>
            <a:xfrm>
              <a:off x="4854571" y="5724842"/>
              <a:ext cx="4591377" cy="77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Corresponds to a cosmic string with tension</a:t>
              </a:r>
              <a:endParaRPr lang="en-CA" sz="2400" dirty="0"/>
            </a:p>
          </p:txBody>
        </p:sp>
        <p:sp>
          <p:nvSpPr>
            <p:cNvPr id="25" name="Right Arrow 24"/>
            <p:cNvSpPr/>
            <p:nvPr/>
          </p:nvSpPr>
          <p:spPr>
            <a:xfrm>
              <a:off x="6156088" y="3507931"/>
              <a:ext cx="994173" cy="45311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316251" y="5289017"/>
              <a:ext cx="492443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N </a:t>
              </a:r>
              <a:endParaRPr lang="en-CA" sz="24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018780" y="5289018"/>
              <a:ext cx="474810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 </a:t>
              </a:r>
              <a:endParaRPr lang="en-CA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103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09221" y="256603"/>
            <a:ext cx="83529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500" b="1" u="sng" dirty="0" smtClean="0"/>
              <a:t>III) Thermodynamics</a:t>
            </a:r>
            <a:endParaRPr lang="en-GB" sz="3500" b="1" u="sng" dirty="0"/>
          </a:p>
        </p:txBody>
      </p:sp>
      <p:sp>
        <p:nvSpPr>
          <p:cNvPr id="18" name="Rectangle 17"/>
          <p:cNvSpPr/>
          <p:nvPr/>
        </p:nvSpPr>
        <p:spPr>
          <a:xfrm>
            <a:off x="716838" y="929470"/>
            <a:ext cx="6566221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Standard thermodynamic quantities are: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16838" y="1477169"/>
            <a:ext cx="8995563" cy="5156018"/>
            <a:chOff x="875403" y="1734026"/>
            <a:chExt cx="8995563" cy="5156018"/>
          </a:xfrm>
        </p:grpSpPr>
        <p:sp>
          <p:nvSpPr>
            <p:cNvPr id="4" name="Rectangle 3"/>
            <p:cNvSpPr/>
            <p:nvPr/>
          </p:nvSpPr>
          <p:spPr>
            <a:xfrm>
              <a:off x="875403" y="1734026"/>
              <a:ext cx="8987857" cy="51560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6277" y="1837209"/>
              <a:ext cx="7835652" cy="5052835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4087154" y="2065536"/>
              <a:ext cx="4772460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method of conformal completion)</a:t>
              </a:r>
              <a:endParaRPr lang="en-CA" sz="24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481091" y="4966574"/>
              <a:ext cx="2032929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400" b="1" dirty="0" err="1" smtClean="0">
                  <a:latin typeface="Arial" pitchFamily="34" charset="0"/>
                  <a:cs typeface="Arial" pitchFamily="34" charset="0"/>
                </a:rPr>
                <a:t>Bekenstein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CA" sz="2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940338" y="3029786"/>
              <a:ext cx="1279517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(Gauss)</a:t>
              </a:r>
              <a:endParaRPr lang="en-CA" sz="2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8814266" y="1837209"/>
              <a:ext cx="976988" cy="49685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814266" y="6085681"/>
              <a:ext cx="1056700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(Wick)</a:t>
              </a:r>
              <a:endParaRPr lang="en-CA" sz="2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74629" y="3881756"/>
              <a:ext cx="5484194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(electrostatic potential </a:t>
              </a:r>
              <a:r>
                <a:rPr lang="en-US" sz="2400" b="1" dirty="0" smtClean="0">
                  <a:latin typeface="Arial" pitchFamily="34" charset="0"/>
                  <a:cs typeface="Arial" pitchFamily="34" charset="0"/>
                </a:rPr>
                <a:t>on the horizon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CA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198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981" y="2250649"/>
            <a:ext cx="2030456" cy="10441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469" y="2193472"/>
            <a:ext cx="4298388" cy="111608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6768" y="1117129"/>
            <a:ext cx="6019593" cy="8640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862261" y="469057"/>
            <a:ext cx="6093335" cy="464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Imposing standard </a:t>
            </a:r>
            <a:r>
              <a:rPr lang="en-US" sz="2600" b="1" u="sng" dirty="0" err="1" smtClean="0">
                <a:latin typeface="Arial" pitchFamily="34" charset="0"/>
                <a:cs typeface="Arial" pitchFamily="34" charset="0"/>
              </a:rPr>
              <a:t>Smarr</a:t>
            </a: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 formula: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62261" y="2312612"/>
            <a:ext cx="1776448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 recover:</a:t>
            </a:r>
            <a:endParaRPr lang="en-CA" sz="2400" dirty="0"/>
          </a:p>
        </p:txBody>
      </p:sp>
      <p:sp>
        <p:nvSpPr>
          <p:cNvPr id="20" name="Rectangle 19"/>
          <p:cNvSpPr/>
          <p:nvPr/>
        </p:nvSpPr>
        <p:spPr>
          <a:xfrm>
            <a:off x="1238224" y="3640942"/>
            <a:ext cx="8079128" cy="1122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(In some sense this was already known and in fact in the AF case 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Smar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formula was used to identify the mass M of the black hole).</a:t>
            </a:r>
            <a:endParaRPr lang="en-CA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862261" y="4910623"/>
            <a:ext cx="8785439" cy="2204158"/>
            <a:chOff x="862261" y="4910623"/>
            <a:chExt cx="8785439" cy="2204158"/>
          </a:xfrm>
        </p:grpSpPr>
        <p:sp>
          <p:nvSpPr>
            <p:cNvPr id="2" name="Rectangle 1"/>
            <p:cNvSpPr/>
            <p:nvPr/>
          </p:nvSpPr>
          <p:spPr>
            <a:xfrm>
              <a:off x="1120118" y="5470727"/>
              <a:ext cx="8253319" cy="16440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862261" y="4910623"/>
              <a:ext cx="8785439" cy="2007654"/>
              <a:chOff x="862261" y="4910623"/>
              <a:chExt cx="8785439" cy="2007654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862261" y="4910623"/>
                <a:ext cx="4589718" cy="4644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2600" b="1" u="sng" dirty="0" smtClean="0">
                    <a:latin typeface="Arial" pitchFamily="34" charset="0"/>
                    <a:cs typeface="Arial" pitchFamily="34" charset="0"/>
                  </a:rPr>
                  <a:t>What about the first law?</a:t>
                </a:r>
                <a:r>
                  <a:rPr lang="en-US" sz="2600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568572" y="5639217"/>
                <a:ext cx="8079128" cy="435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100000"/>
                </a:pPr>
                <a:r>
                  <a:rPr lang="en-US" sz="2400" b="1" u="sng" dirty="0" smtClean="0">
                    <a:latin typeface="Arial" pitchFamily="34" charset="0"/>
                    <a:cs typeface="Arial" pitchFamily="34" charset="0"/>
                  </a:rPr>
                  <a:t>Key idea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: system = black hole + cosmic string</a:t>
                </a:r>
                <a:endParaRPr lang="en-CA" sz="2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568572" y="6138961"/>
                <a:ext cx="7830635" cy="7793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100000"/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To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isolate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the black hole and consider the associated thermodynamic processes we need to “fix” the string!</a:t>
                </a:r>
                <a:endParaRPr lang="en-CA" sz="2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003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11379</TotalTime>
  <Words>690</Words>
  <Application>Microsoft Office PowerPoint</Application>
  <PresentationFormat>Custom</PresentationFormat>
  <Paragraphs>104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 Unicode MS</vt:lpstr>
      <vt:lpstr>Arial</vt:lpstr>
      <vt:lpstr>Britannic Bold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david kubiznak</dc:creator>
  <cp:lastModifiedBy>dkubiznak</cp:lastModifiedBy>
  <cp:revision>1448</cp:revision>
  <dcterms:modified xsi:type="dcterms:W3CDTF">2016-07-04T18:28:39Z</dcterms:modified>
</cp:coreProperties>
</file>