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88" r:id="rId3"/>
    <p:sldId id="292" r:id="rId4"/>
    <p:sldId id="302" r:id="rId5"/>
    <p:sldId id="303" r:id="rId6"/>
    <p:sldId id="277" r:id="rId7"/>
    <p:sldId id="270" r:id="rId8"/>
    <p:sldId id="271" r:id="rId9"/>
    <p:sldId id="296" r:id="rId10"/>
    <p:sldId id="272" r:id="rId11"/>
    <p:sldId id="287" r:id="rId12"/>
    <p:sldId id="273" r:id="rId13"/>
  </p:sldIdLst>
  <p:sldSz cx="9144000" cy="6858000" type="screen4x3"/>
  <p:notesSz cx="6997700" cy="91948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33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6120" autoAdjust="0"/>
  </p:normalViewPr>
  <p:slideViewPr>
    <p:cSldViewPr>
      <p:cViewPr varScale="1">
        <p:scale>
          <a:sx n="77" d="100"/>
          <a:sy n="77" d="100"/>
        </p:scale>
        <p:origin x="-928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37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00150" y="688975"/>
            <a:ext cx="4597400" cy="3448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37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367213"/>
            <a:ext cx="5597525" cy="41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37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2838"/>
            <a:ext cx="30321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37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732838"/>
            <a:ext cx="30321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3BBD7A1-9D85-294B-8C18-1E142058420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7075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E331993-C2C1-DD4A-B418-BDAFF17FBB52}" type="slidenum">
              <a:rPr lang="en-US"/>
              <a:pPr/>
              <a:t>1</a:t>
            </a:fld>
            <a:endParaRPr lang="en-US"/>
          </a:p>
        </p:txBody>
      </p:sp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571482-9B61-7241-9878-3AF9F973DA99}" type="slidenum">
              <a:rPr lang="en-US"/>
              <a:pPr/>
              <a:t>7</a:t>
            </a:fld>
            <a:endParaRPr lang="en-US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BBD7A1-9D85-294B-8C18-1E142058420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9262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C19C3-210F-2E42-A6E2-BE4709BED3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35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4F4127-FDCD-D44E-BA4F-3C5392E4A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16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97210-83CC-1946-97ED-4ED99FB65F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9323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2088A13-550D-DC4A-A395-4A903B0CE4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007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120E04C-96F9-9F4E-A3BE-CE4A7D34679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7566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9F3A27C-2C0D-5C41-B9E3-F651BBFF7B8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4387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4ADA1CB-4763-AA4E-9CD6-216C15246A3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95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7DCF13-B950-4C47-A984-0D2390F3B76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6290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C9A797-4831-4249-888C-A714763E266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865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A197BE-546D-F04F-AD8D-769045D2EF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275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7BD169-976E-4342-BC24-001A221DE5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796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3C291D-5B58-7A40-8240-C0570B7229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354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6E984D-0676-E947-B84B-96B53E281F1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595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A71C45-677C-A546-8B1E-57B1D41E12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513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71D483-BF46-6D4B-8E0D-1715CE356A8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5629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06500F1-984C-5C48-A26E-55B6CA962B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9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Relationship Id="rId3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.png"/><Relationship Id="rId3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7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Relationship Id="rId3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1A996-6C0B-5147-9ED0-B1C14C6F6CC8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228600"/>
            <a:ext cx="8229600" cy="1470025"/>
          </a:xfrm>
        </p:spPr>
        <p:txBody>
          <a:bodyPr/>
          <a:lstStyle/>
          <a:p>
            <a:r>
              <a:rPr lang="en-US" dirty="0" smtClean="0">
                <a:solidFill>
                  <a:srgbClr val="FFFF66"/>
                </a:solidFill>
              </a:rPr>
              <a:t>An Upper Bound on NS Masses from Models of Short GRBs</a:t>
            </a:r>
            <a:endParaRPr lang="en-US" dirty="0">
              <a:solidFill>
                <a:srgbClr val="FFFF66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1828800"/>
            <a:ext cx="7162800" cy="1447800"/>
          </a:xfrm>
        </p:spPr>
        <p:txBody>
          <a:bodyPr/>
          <a:lstStyle/>
          <a:p>
            <a:r>
              <a:rPr lang="en-US" dirty="0">
                <a:solidFill>
                  <a:srgbClr val="FFFF66"/>
                </a:solidFill>
              </a:rPr>
              <a:t>M. Coleman Miller</a:t>
            </a:r>
          </a:p>
          <a:p>
            <a:r>
              <a:rPr lang="en-US" dirty="0">
                <a:solidFill>
                  <a:srgbClr val="FFFF66"/>
                </a:solidFill>
              </a:rPr>
              <a:t>University of </a:t>
            </a:r>
            <a:r>
              <a:rPr lang="en-US" dirty="0" smtClean="0">
                <a:solidFill>
                  <a:srgbClr val="FFFF66"/>
                </a:solidFill>
              </a:rPr>
              <a:t>Maryland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200" y="3124200"/>
            <a:ext cx="90808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FF00"/>
                </a:solidFill>
              </a:rPr>
              <a:t>Lawrence, </a:t>
            </a:r>
            <a:r>
              <a:rPr lang="en-US" sz="2800" dirty="0" err="1" smtClean="0">
                <a:solidFill>
                  <a:srgbClr val="FFFF00"/>
                </a:solidFill>
              </a:rPr>
              <a:t>Tervala</a:t>
            </a:r>
            <a:r>
              <a:rPr lang="en-US" sz="2800" dirty="0" smtClean="0">
                <a:solidFill>
                  <a:srgbClr val="FFFF00"/>
                </a:solidFill>
              </a:rPr>
              <a:t>, </a:t>
            </a:r>
            <a:r>
              <a:rPr lang="en-US" sz="2800" dirty="0" err="1" smtClean="0">
                <a:solidFill>
                  <a:srgbClr val="FFFF00"/>
                </a:solidFill>
              </a:rPr>
              <a:t>Bedaque</a:t>
            </a:r>
            <a:r>
              <a:rPr lang="en-US" sz="2800" dirty="0" smtClean="0">
                <a:solidFill>
                  <a:srgbClr val="FFFF00"/>
                </a:solidFill>
              </a:rPr>
              <a:t>, Miller 2015, </a:t>
            </a:r>
            <a:r>
              <a:rPr lang="en-US" sz="2800" dirty="0" err="1" smtClean="0">
                <a:solidFill>
                  <a:srgbClr val="FFFF00"/>
                </a:solidFill>
              </a:rPr>
              <a:t>ApJ</a:t>
            </a:r>
            <a:r>
              <a:rPr lang="en-US" sz="2800" dirty="0" smtClean="0">
                <a:solidFill>
                  <a:srgbClr val="FFFF00"/>
                </a:solidFill>
              </a:rPr>
              <a:t>, 808, 186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3" name="Picture 2" descr="GW150914signal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3657600"/>
            <a:ext cx="5105400" cy="31533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Useful Future Work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/>
              <a:t>Instrumental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High-</a:t>
            </a:r>
            <a:r>
              <a:rPr lang="en-US" dirty="0" err="1" smtClean="0">
                <a:solidFill>
                  <a:srgbClr val="FF0000"/>
                </a:solidFill>
              </a:rPr>
              <a:t>freq</a:t>
            </a:r>
            <a:r>
              <a:rPr lang="en-US" dirty="0" smtClean="0">
                <a:solidFill>
                  <a:srgbClr val="FF0000"/>
                </a:solidFill>
              </a:rPr>
              <a:t> sensitivity!  E.g., squeezed light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Get both masses independently (near-merger part is critical; see GW150914!)</a:t>
            </a:r>
          </a:p>
          <a:p>
            <a:r>
              <a:rPr lang="en-US" dirty="0" smtClean="0"/>
              <a:t>Theoretical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EM signature of collapse seen more broadly than GRB?  Increase coincidences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Direct </a:t>
            </a:r>
            <a:r>
              <a:rPr lang="en-US" dirty="0">
                <a:solidFill>
                  <a:srgbClr val="FF0000"/>
                </a:solidFill>
              </a:rPr>
              <a:t>GW signature of collapse?</a:t>
            </a:r>
            <a:br>
              <a:rPr lang="en-US" dirty="0">
                <a:solidFill>
                  <a:srgbClr val="FF0000"/>
                </a:solidFill>
              </a:rPr>
            </a:b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04C-96F9-9F4E-A3BE-CE4A7D346796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38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</a:t>
            </a:r>
            <a:r>
              <a:rPr lang="en-US" dirty="0" err="1" smtClean="0"/>
              <a:t>sGRBs</a:t>
            </a:r>
            <a:r>
              <a:rPr lang="en-US" dirty="0" smtClean="0"/>
              <a:t> come from NS-NS </a:t>
            </a:r>
            <a:r>
              <a:rPr lang="en-US" dirty="0" smtClean="0"/>
              <a:t>mergers that promptly collapse to BH, </a:t>
            </a:r>
            <a:r>
              <a:rPr lang="en-US" dirty="0" smtClean="0"/>
              <a:t>then they place an upper limit on NS masses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Limit would be close to 2 </a:t>
            </a:r>
            <a:r>
              <a:rPr lang="en-US" dirty="0" err="1" smtClean="0">
                <a:solidFill>
                  <a:srgbClr val="FF0000"/>
                </a:solidFill>
              </a:rPr>
              <a:t>M</a:t>
            </a:r>
            <a:r>
              <a:rPr lang="en-US" baseline="-25000" dirty="0" err="1" smtClean="0">
                <a:solidFill>
                  <a:srgbClr val="FF0000"/>
                </a:solidFill>
              </a:rPr>
              <a:t>sun</a:t>
            </a:r>
            <a:r>
              <a:rPr lang="en-US" dirty="0" smtClean="0">
                <a:solidFill>
                  <a:srgbClr val="FF0000"/>
                </a:solidFill>
              </a:rPr>
              <a:t> max!</a:t>
            </a:r>
          </a:p>
          <a:p>
            <a:r>
              <a:rPr lang="en-US" dirty="0" smtClean="0"/>
              <a:t>If </a:t>
            </a:r>
            <a:r>
              <a:rPr lang="en-US" dirty="0" err="1" smtClean="0"/>
              <a:t>sGRBs</a:t>
            </a:r>
            <a:r>
              <a:rPr lang="en-US" dirty="0" smtClean="0"/>
              <a:t> come from only a subset of NS-NS mergers, or if they come from NS-BH, </a:t>
            </a:r>
            <a:r>
              <a:rPr lang="en-US" dirty="0" smtClean="0"/>
              <a:t>NS GW </a:t>
            </a:r>
            <a:r>
              <a:rPr lang="en-US" dirty="0" smtClean="0"/>
              <a:t>detection rates will be higher than normally projected</a:t>
            </a:r>
          </a:p>
          <a:p>
            <a:r>
              <a:rPr lang="en-US" dirty="0" smtClean="0"/>
              <a:t>The excitement of GW astronomy!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F13-B950-4C47-A984-0D2390F3B76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658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6E984D-0676-E947-B84B-96B53E281F1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4" name="Picture 3" descr="f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0"/>
            <a:ext cx="7620000" cy="6350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95400" y="6324600"/>
            <a:ext cx="6703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Kilonova</a:t>
            </a:r>
            <a:r>
              <a:rPr lang="en-US" sz="2400" dirty="0" smtClean="0"/>
              <a:t>: </a:t>
            </a:r>
            <a:r>
              <a:rPr lang="en-US" sz="2400" dirty="0" err="1" smtClean="0"/>
              <a:t>Kasen</a:t>
            </a:r>
            <a:r>
              <a:rPr lang="en-US" sz="2400" dirty="0" smtClean="0"/>
              <a:t>, Fernandez, and Metzger 2015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99743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Neutron stars</a:t>
            </a:r>
          </a:p>
          <a:p>
            <a:r>
              <a:rPr lang="en-US" dirty="0" smtClean="0"/>
              <a:t>Short gamma-ray bursts</a:t>
            </a:r>
          </a:p>
          <a:p>
            <a:r>
              <a:rPr lang="en-US" dirty="0" smtClean="0"/>
              <a:t>Limits on neutron star masses from </a:t>
            </a:r>
            <a:r>
              <a:rPr lang="en-US" dirty="0" err="1" smtClean="0"/>
              <a:t>sGRBs</a:t>
            </a:r>
            <a:r>
              <a:rPr lang="en-US" dirty="0" smtClean="0"/>
              <a:t>, and what could be learned from GWs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F13-B950-4C47-A984-0D2390F3B764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4724400"/>
            <a:ext cx="7009501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FF0000"/>
                </a:solidFill>
              </a:rPr>
              <a:t>NS EOS: Watts talk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NS merger signals: Metzger talk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More details on NS-NS: </a:t>
            </a:r>
            <a:r>
              <a:rPr lang="en-US" sz="2800" dirty="0" err="1" smtClean="0">
                <a:solidFill>
                  <a:srgbClr val="FF0000"/>
                </a:solidFill>
              </a:rPr>
              <a:t>Radice</a:t>
            </a:r>
            <a:r>
              <a:rPr lang="en-US" sz="2800" dirty="0" smtClean="0">
                <a:solidFill>
                  <a:srgbClr val="FF0000"/>
                </a:solidFill>
              </a:rPr>
              <a:t>, </a:t>
            </a:r>
            <a:r>
              <a:rPr lang="en-US" sz="2800" dirty="0" err="1" smtClean="0">
                <a:solidFill>
                  <a:srgbClr val="FF0000"/>
                </a:solidFill>
              </a:rPr>
              <a:t>Ciolfi</a:t>
            </a:r>
            <a:r>
              <a:rPr lang="en-US" sz="2800" dirty="0" smtClean="0">
                <a:solidFill>
                  <a:srgbClr val="FF0000"/>
                </a:solidFill>
              </a:rPr>
              <a:t> talks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00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Main Point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C291D-5B58-7A40-8240-C0570B72297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914400" y="2057400"/>
            <a:ext cx="757491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FF0000"/>
                </a:solidFill>
              </a:rPr>
              <a:t>Either short GRBs give us a much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improved upper limit on neutron star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masses, or GW detections from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short bursts will be more common </a:t>
            </a:r>
          </a:p>
          <a:p>
            <a:r>
              <a:rPr lang="en-US" sz="3600" dirty="0" smtClean="0">
                <a:solidFill>
                  <a:srgbClr val="FF0000"/>
                </a:solidFill>
              </a:rPr>
              <a:t>than most people think!</a:t>
            </a:r>
            <a:endParaRPr lang="en-US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7816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NS Mass-Radius Relation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C291D-5B58-7A40-8240-C0570B722977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 descr="demorest1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990600"/>
            <a:ext cx="7011025" cy="541019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05200" y="6400800"/>
            <a:ext cx="2930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Demorest et al. 2010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5847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 smtClean="0"/>
              <a:t>NS Mass Upper Limit?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410200"/>
          </a:xfrm>
        </p:spPr>
        <p:txBody>
          <a:bodyPr/>
          <a:lstStyle/>
          <a:p>
            <a:r>
              <a:rPr lang="en-US" dirty="0" smtClean="0"/>
              <a:t>Various methods are being pursued to get NS radii (e.g., NICER mission, GW from ground-based instruments)</a:t>
            </a:r>
          </a:p>
          <a:p>
            <a:r>
              <a:rPr lang="en-US" dirty="0" smtClean="0"/>
              <a:t>In the meantime, can we argue for an improved upper limit to NS masses?</a:t>
            </a:r>
          </a:p>
          <a:p>
            <a:r>
              <a:rPr lang="en-US" dirty="0" smtClean="0"/>
              <a:t>Explore arguments using NS-NS as engines of short GRBs</a:t>
            </a:r>
          </a:p>
          <a:p>
            <a:r>
              <a:rPr lang="en-US" dirty="0" smtClean="0"/>
              <a:t>If NS-BH are engines instead, argument doesn’t work but GW rates are higher because NS-BH are heavier!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F13-B950-4C47-A984-0D2390F3B76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3371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Short GRB as NS-NS Merger</a:t>
            </a:r>
            <a:endParaRPr lang="en-US" dirty="0"/>
          </a:p>
        </p:txBody>
      </p:sp>
      <p:pic>
        <p:nvPicPr>
          <p:cNvPr id="6" name="Content Placeholder 5" descr="nasa2ns.jpg"/>
          <p:cNvPicPr>
            <a:picLocks noGrp="1" noChangeAspect="1"/>
          </p:cNvPicPr>
          <p:nvPr>
            <p:ph sz="half"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87" r="-1821"/>
          <a:stretch/>
        </p:blipFill>
        <p:spPr>
          <a:xfrm>
            <a:off x="488128" y="762000"/>
            <a:ext cx="5488130" cy="3613394"/>
          </a:xfr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4343400"/>
            <a:ext cx="8991600" cy="1249363"/>
          </a:xfrm>
        </p:spPr>
        <p:txBody>
          <a:bodyPr/>
          <a:lstStyle/>
          <a:p>
            <a:r>
              <a:rPr lang="en-US" dirty="0" err="1" smtClean="0"/>
              <a:t>Murguia-Berthier</a:t>
            </a:r>
            <a:r>
              <a:rPr lang="en-US" dirty="0"/>
              <a:t> </a:t>
            </a:r>
            <a:r>
              <a:rPr lang="en-US" dirty="0" smtClean="0"/>
              <a:t>et al. (2014) argue that a successful GRB requires collapse to BH in &lt;0.1s; otherwise, </a:t>
            </a:r>
            <a:r>
              <a:rPr lang="en-US" dirty="0" smtClean="0">
                <a:latin typeface="Symbol"/>
              </a:rPr>
              <a:t>n</a:t>
            </a:r>
            <a:r>
              <a:rPr lang="en-US" dirty="0" smtClean="0"/>
              <a:t> wind increases </a:t>
            </a:r>
            <a:r>
              <a:rPr lang="en-US" dirty="0" smtClean="0"/>
              <a:t>duration</a:t>
            </a:r>
            <a:br>
              <a:rPr lang="en-US" dirty="0" smtClean="0"/>
            </a:br>
            <a:r>
              <a:rPr lang="en-US" dirty="0" smtClean="0">
                <a:solidFill>
                  <a:srgbClr val="FF0000"/>
                </a:solidFill>
              </a:rPr>
              <a:t>For different point of view: </a:t>
            </a:r>
            <a:r>
              <a:rPr lang="en-US" dirty="0" err="1" smtClean="0">
                <a:solidFill>
                  <a:srgbClr val="FF0000"/>
                </a:solidFill>
              </a:rPr>
              <a:t>Ciolfi</a:t>
            </a:r>
            <a:r>
              <a:rPr lang="en-US" dirty="0" smtClean="0">
                <a:solidFill>
                  <a:srgbClr val="FF0000"/>
                </a:solidFill>
              </a:rPr>
              <a:t> talk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088A13-550D-DC4A-A395-4A903B0CE4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19800" y="1219200"/>
            <a:ext cx="295555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Frame from NASA</a:t>
            </a:r>
          </a:p>
          <a:p>
            <a:r>
              <a:rPr lang="en-US" sz="2400" dirty="0" smtClean="0"/>
              <a:t>simulation of NS-NS</a:t>
            </a:r>
          </a:p>
          <a:p>
            <a:r>
              <a:rPr lang="en-US" sz="2400" dirty="0" smtClean="0"/>
              <a:t>merger; note the</a:t>
            </a:r>
          </a:p>
          <a:p>
            <a:r>
              <a:rPr lang="en-US" sz="2400" dirty="0" smtClean="0"/>
              <a:t>outflowing gas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2395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87DDC2-FEA6-3D49-BC09-54C8A654BFD2}" type="slidenum">
              <a:rPr lang="en-US"/>
              <a:pPr/>
              <a:t>7</a:t>
            </a:fld>
            <a:endParaRPr lang="en-US"/>
          </a:p>
        </p:txBody>
      </p:sp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4447"/>
            <a:ext cx="8229600" cy="944562"/>
          </a:xfrm>
        </p:spPr>
        <p:txBody>
          <a:bodyPr/>
          <a:lstStyle/>
          <a:p>
            <a:r>
              <a:rPr lang="en-US" dirty="0" smtClean="0"/>
              <a:t>The Idea</a:t>
            </a:r>
            <a:endParaRPr lang="en-U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05000"/>
            <a:ext cx="8382000" cy="4525963"/>
          </a:xfrm>
        </p:spPr>
        <p:txBody>
          <a:bodyPr/>
          <a:lstStyle/>
          <a:p>
            <a:r>
              <a:rPr lang="en-US" sz="2800" dirty="0" smtClean="0"/>
              <a:t>If NS-NS, </a:t>
            </a:r>
            <a:r>
              <a:rPr lang="en-US" sz="2800" dirty="0" smtClean="0"/>
              <a:t>we suppose that we need </a:t>
            </a:r>
            <a:r>
              <a:rPr lang="en-US" sz="2800" dirty="0" smtClean="0"/>
              <a:t>rapid collapse, or </a:t>
            </a:r>
            <a:r>
              <a:rPr lang="en-US" sz="2800" dirty="0" smtClean="0">
                <a:latin typeface="Symbol"/>
              </a:rPr>
              <a:t>n</a:t>
            </a:r>
            <a:r>
              <a:rPr lang="en-US" sz="2800" dirty="0" smtClean="0"/>
              <a:t>-driven wind will load the jet with baryons</a:t>
            </a:r>
            <a:r>
              <a:rPr lang="en-US" sz="2800" dirty="0"/>
              <a:t> </a:t>
            </a:r>
            <a:r>
              <a:rPr lang="en-US" sz="2800" dirty="0" smtClean="0"/>
              <a:t>and lengthen burst</a:t>
            </a:r>
          </a:p>
          <a:p>
            <a:r>
              <a:rPr lang="en-US" sz="2800" dirty="0" smtClean="0"/>
              <a:t>Thus NS+NS mass must exceed maximum for rotating star (we assume uniformly rotating)</a:t>
            </a:r>
          </a:p>
          <a:p>
            <a:r>
              <a:rPr lang="en-US" sz="2800" dirty="0" smtClean="0"/>
              <a:t>This also places an upper limit on the mass of a slowly rotating star (both depend on EOS)</a:t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Maximize using parameterized </a:t>
            </a:r>
            <a:r>
              <a:rPr lang="en-US" sz="2800" dirty="0" err="1" smtClean="0">
                <a:solidFill>
                  <a:srgbClr val="FF0000"/>
                </a:solidFill>
              </a:rPr>
              <a:t>eqns</a:t>
            </a:r>
            <a:r>
              <a:rPr lang="en-US" sz="2800" dirty="0" smtClean="0">
                <a:solidFill>
                  <a:srgbClr val="FF0000"/>
                </a:solidFill>
              </a:rPr>
              <a:t> of state</a:t>
            </a:r>
          </a:p>
          <a:p>
            <a:r>
              <a:rPr lang="en-US" sz="2800" dirty="0" smtClean="0"/>
              <a:t>More precise if masses determined from GWs</a:t>
            </a:r>
            <a:endParaRPr lang="en-US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0" y="990600"/>
            <a:ext cx="655855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C. Fryer et al. 2015, </a:t>
            </a:r>
            <a:r>
              <a:rPr lang="en-US" sz="2800" b="1" dirty="0" err="1" smtClean="0">
                <a:solidFill>
                  <a:srgbClr val="FF0000"/>
                </a:solidFill>
              </a:rPr>
              <a:t>ApJ</a:t>
            </a:r>
            <a:r>
              <a:rPr lang="en-US" sz="2800" b="1" dirty="0" smtClean="0">
                <a:solidFill>
                  <a:srgbClr val="FF0000"/>
                </a:solidFill>
              </a:rPr>
              <a:t>, 812, 24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S. Lawrence et al. 2015, </a:t>
            </a:r>
            <a:r>
              <a:rPr lang="en-US" sz="2800" b="1" dirty="0" err="1" smtClean="0">
                <a:solidFill>
                  <a:srgbClr val="FF0000"/>
                </a:solidFill>
              </a:rPr>
              <a:t>ApJ</a:t>
            </a:r>
            <a:r>
              <a:rPr lang="en-US" sz="2800" b="1" dirty="0" smtClean="0">
                <a:solidFill>
                  <a:srgbClr val="FF0000"/>
                </a:solidFill>
              </a:rPr>
              <a:t>, 808, 186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4724400" y="1524000"/>
            <a:ext cx="4191000" cy="4038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Results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1"/>
          </p:nvPr>
        </p:nvSpPr>
        <p:spPr>
          <a:xfrm>
            <a:off x="152400" y="2286000"/>
            <a:ext cx="4648200" cy="3840163"/>
          </a:xfrm>
        </p:spPr>
        <p:txBody>
          <a:bodyPr/>
          <a:lstStyle/>
          <a:p>
            <a:r>
              <a:rPr lang="en-US" sz="2800" dirty="0" smtClean="0"/>
              <a:t>Assume remnant rotates at mass-shedding limit</a:t>
            </a:r>
          </a:p>
          <a:p>
            <a:r>
              <a:rPr lang="en-US" sz="2800" dirty="0" smtClean="0"/>
              <a:t>Lowest mass that we see will place strongest </a:t>
            </a:r>
            <a:r>
              <a:rPr lang="en-US" sz="2800" dirty="0" smtClean="0"/>
              <a:t>limit</a:t>
            </a:r>
          </a:p>
          <a:p>
            <a:r>
              <a:rPr lang="en-US" sz="2800" dirty="0" smtClean="0"/>
              <a:t>But most mergers won’t appear as short GRBs...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7DCF13-B950-4C47-A984-0D2390F3B764}" type="slidenum">
              <a:rPr lang="en-US" smtClean="0"/>
              <a:pPr/>
              <a:t>8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172200" y="43434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7239000" y="40386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8305800" y="3733800"/>
            <a:ext cx="0" cy="30480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876800" y="5715000"/>
            <a:ext cx="39442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Adapted from Lawrence et al. (2015)</a:t>
            </a:r>
            <a:endParaRPr lang="en-US" dirty="0"/>
          </a:p>
        </p:txBody>
      </p:sp>
      <p:pic>
        <p:nvPicPr>
          <p:cNvPr id="8" name="Content Placeholder 7" descr="f1.pdf"/>
          <p:cNvPicPr>
            <a:picLocks noGrp="1" noChangeAspect="1"/>
          </p:cNvPicPr>
          <p:nvPr>
            <p:ph sz="half" idx="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27" b="20031"/>
          <a:stretch/>
        </p:blipFill>
        <p:spPr>
          <a:xfrm>
            <a:off x="4648200" y="1524000"/>
            <a:ext cx="4724400" cy="4123331"/>
          </a:xfrm>
        </p:spPr>
      </p:pic>
    </p:spTree>
    <p:extLst>
      <p:ext uri="{BB962C8B-B14F-4D97-AF65-F5344CB8AC3E}">
        <p14:creationId xmlns:p14="http://schemas.microsoft.com/office/powerpoint/2010/main" val="30601615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Kilonovae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52400" y="1600200"/>
            <a:ext cx="4648200" cy="4525963"/>
          </a:xfrm>
        </p:spPr>
        <p:txBody>
          <a:bodyPr/>
          <a:lstStyle/>
          <a:p>
            <a:r>
              <a:rPr lang="en-US" dirty="0" smtClean="0"/>
              <a:t>Hope </a:t>
            </a:r>
            <a:r>
              <a:rPr lang="en-US" dirty="0" smtClean="0"/>
              <a:t>is for </a:t>
            </a:r>
            <a:r>
              <a:rPr lang="en-US" dirty="0" err="1" smtClean="0"/>
              <a:t>kilonovae</a:t>
            </a:r>
            <a:r>
              <a:rPr lang="en-US" dirty="0" smtClean="0"/>
              <a:t>: glow from n-rich material thrown out from merger</a:t>
            </a:r>
          </a:p>
          <a:p>
            <a:r>
              <a:rPr lang="en-US" dirty="0" smtClean="0"/>
              <a:t>Signatures of prompt vs. delayed collapse?</a:t>
            </a:r>
            <a:endParaRPr lang="en-US" dirty="0"/>
          </a:p>
        </p:txBody>
      </p:sp>
      <p:pic>
        <p:nvPicPr>
          <p:cNvPr id="6" name="Content Placeholder 5" descr="berger13.gi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016" b="-1226"/>
          <a:stretch/>
        </p:blipFill>
        <p:spPr>
          <a:xfrm>
            <a:off x="4648200" y="1752600"/>
            <a:ext cx="4495800" cy="3642755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0E04C-96F9-9F4E-A3BE-CE4A7D346796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81600" y="5486400"/>
            <a:ext cx="3212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Berger, Fong, </a:t>
            </a:r>
            <a:r>
              <a:rPr lang="en-US" dirty="0" err="1" smtClean="0"/>
              <a:t>Chornock</a:t>
            </a:r>
            <a:r>
              <a:rPr lang="en-US" dirty="0" smtClean="0"/>
              <a:t> 2013</a:t>
            </a:r>
          </a:p>
          <a:p>
            <a:r>
              <a:rPr lang="hr-HR" dirty="0"/>
              <a:t>GRB 130603B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00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1296</TotalTime>
  <Words>463</Words>
  <Application>Microsoft Macintosh PowerPoint</Application>
  <PresentationFormat>On-screen Show (4:3)</PresentationFormat>
  <Paragraphs>70</Paragraphs>
  <Slides>12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Default Design</vt:lpstr>
      <vt:lpstr>An Upper Bound on NS Masses from Models of Short GRBs</vt:lpstr>
      <vt:lpstr>Outline</vt:lpstr>
      <vt:lpstr>The Main Point</vt:lpstr>
      <vt:lpstr>NS Mass-Radius Relation</vt:lpstr>
      <vt:lpstr>NS Mass Upper Limit?</vt:lpstr>
      <vt:lpstr>Short GRB as NS-NS Merger</vt:lpstr>
      <vt:lpstr>The Idea</vt:lpstr>
      <vt:lpstr>Example Results</vt:lpstr>
      <vt:lpstr>Kilonovae</vt:lpstr>
      <vt:lpstr>Useful Future Work</vt:lpstr>
      <vt:lpstr>Summary</vt:lpstr>
      <vt:lpstr>PowerPoint Presentation</vt:lpstr>
    </vt:vector>
  </TitlesOfParts>
  <Company>Astronomy U of MD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All About Neutron Stars</dc:title>
  <dc:creator>student</dc:creator>
  <cp:lastModifiedBy>John Ohlmacher</cp:lastModifiedBy>
  <cp:revision>266</cp:revision>
  <dcterms:created xsi:type="dcterms:W3CDTF">2006-10-09T18:09:19Z</dcterms:created>
  <dcterms:modified xsi:type="dcterms:W3CDTF">2016-07-05T12:22:10Z</dcterms:modified>
</cp:coreProperties>
</file>