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470" r:id="rId2"/>
    <p:sldId id="484" r:id="rId3"/>
    <p:sldId id="541" r:id="rId4"/>
    <p:sldId id="542" r:id="rId5"/>
    <p:sldId id="486" r:id="rId6"/>
    <p:sldId id="527" r:id="rId7"/>
    <p:sldId id="526" r:id="rId8"/>
    <p:sldId id="511" r:id="rId9"/>
    <p:sldId id="540" r:id="rId10"/>
    <p:sldId id="529" r:id="rId11"/>
    <p:sldId id="534" r:id="rId12"/>
    <p:sldId id="539" r:id="rId13"/>
    <p:sldId id="533" r:id="rId14"/>
    <p:sldId id="514" r:id="rId15"/>
    <p:sldId id="532" r:id="rId16"/>
    <p:sldId id="538" r:id="rId17"/>
    <p:sldId id="535" r:id="rId18"/>
    <p:sldId id="536" r:id="rId19"/>
    <p:sldId id="53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eremy Reichman" initials="MC" lastIdx="29" clrIdx="0"/>
  <p:cmAuthor id="1" name="Manuela Campanelli" initials="MC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1015"/>
    <a:srgbClr val="953735"/>
    <a:srgbClr val="FF0000"/>
    <a:srgbClr val="800000"/>
    <a:srgbClr val="900000"/>
    <a:srgbClr val="1880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 showComments="0">
  <p:normalViewPr horzBarState="maximized">
    <p:restoredLeft sz="15620"/>
    <p:restoredTop sz="94660"/>
  </p:normalViewPr>
  <p:slideViewPr>
    <p:cSldViewPr snapToGrid="0" snapToObjects="1">
      <p:cViewPr varScale="1">
        <p:scale>
          <a:sx n="81" d="100"/>
          <a:sy n="81" d="100"/>
        </p:scale>
        <p:origin x="-46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864"/>
    </p:cViewPr>
  </p:sorterViewPr>
  <p:notesViewPr>
    <p:cSldViewPr snapToGrid="0" snapToObjects="1">
      <p:cViewPr>
        <p:scale>
          <a:sx n="75" d="100"/>
          <a:sy n="75" d="100"/>
        </p:scale>
        <p:origin x="-2752" y="-8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commentAuthors" Target="commentAuthors.xml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52B59-552E-864C-9B0D-DDA21036A649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7AD9D4-7E06-6D40-9B6D-B7824CBF718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12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E243F4F9-A792-BD41-A0B4-86BA1BB510A7}" type="datetime1">
              <a:rPr lang="en-US">
                <a:latin typeface="Times" charset="0"/>
                <a:ea typeface="ＭＳ Ｐゴシック" charset="-128"/>
                <a:cs typeface="ＭＳ Ｐゴシック" charset="-128"/>
              </a:rPr>
              <a:pPr/>
              <a:t>7/12/16</a:t>
            </a:fld>
            <a:endParaRPr lang="en-US" dirty="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5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E1ECD28-7A31-474B-9A22-AFAF4244252C}" type="slidenum">
              <a:rPr lang="en-US">
                <a:latin typeface="Times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US" dirty="0">
              <a:latin typeface="Time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81063" y="355600"/>
            <a:ext cx="4572000" cy="3429000"/>
          </a:xfrm>
          <a:ln/>
        </p:spPr>
      </p:sp>
      <p:sp>
        <p:nvSpPr>
          <p:cNvPr id="22533" name="Rectangle 4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US" dirty="0"/>
              <a:t>Binary Black Hole Mergers in Numerical General Relativistic Astrophysics</a:t>
            </a:r>
          </a:p>
          <a:p>
            <a:endParaRPr lang="en-US" dirty="0"/>
          </a:p>
          <a:p>
            <a:r>
              <a:rPr lang="en-US" dirty="0"/>
              <a:t>The field of numerical relativity experienced a phenomenal growth during the past few years.  Among the most remarkable discoveries is the one that merging pair of spinning black holes can recoil thousands of km/s, generating very strong emission of gravitational waves in the last few orbits of the collision. The detection these gravitational waves will constitute a major breakthrough in fundamental physics, opening a new window on the universe. For supermassive black-holes in galactic nuclei, these merger events are also expected to be accompanied by observable electromagnetic signals. In this talk, I will review the latest achievements and highlight the field's next challenges with emphasis on applications to both gravitational wave and electromagnetic astronomy and relativistic astrophysics. I will also present calculations of </a:t>
            </a:r>
            <a:r>
              <a:rPr lang="en-US" dirty="0" err="1"/>
              <a:t>magnetohydrodynamics</a:t>
            </a:r>
            <a:r>
              <a:rPr lang="en-US" dirty="0"/>
              <a:t> accretion disks around </a:t>
            </a:r>
            <a:r>
              <a:rPr lang="en-US" dirty="0" err="1"/>
              <a:t>inspiralling</a:t>
            </a:r>
            <a:r>
              <a:rPr lang="en-US" dirty="0"/>
              <a:t> supermassive black-holes in galactic nuclei suggesting that these systems could be very luminous at the end stage of their evolution.</a:t>
            </a:r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958" y="17438"/>
            <a:ext cx="6495253" cy="657712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317" y="932350"/>
            <a:ext cx="8680662" cy="57037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-1913206" y="36329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7" name="Picture 6" descr="LSC_logo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5754" y="49588"/>
            <a:ext cx="1298246" cy="549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747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464628-2184-3F42-9D18-D47CC884BF55}" type="datetimeFigureOut">
              <a:rPr lang="en-US" smtClean="0"/>
              <a:pPr/>
              <a:t>7/12/16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7D255D-FF51-9148-9B3F-5D0E5D71D7A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rxiv.org/abs/arXiv:1606.01262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rxiv.org/abs/arXiv:1606.01262" TargetMode="External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rxiv.org/abs/arXiv:1606.01262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Relationship Id="rId3" Type="http://schemas.openxmlformats.org/officeDocument/2006/relationships/hyperlink" Target="http://arxiv.org/abs/arXiv:1606.04856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rxiv.org/abs/arXiv:1606.01262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5" Type="http://schemas.microsoft.com/office/2007/relationships/hdphoto" Target="../media/hdphoto1.wdp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rxiv.org/abs/arXiv:1606.01262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4" Type="http://schemas.microsoft.com/office/2007/relationships/hdphoto" Target="../media/hdphoto1.wdp"/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rxiv.org/abs/arXiv:1606.01262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rxiv.org/abs/arXiv:1606.01262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its.caltech.edu/~kip/scripts/PubScans/VI-42.pdf" TargetMode="Externa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www.its.caltech.edu/~kip/scripts/PubScans/VI-42.pdf" TargetMode="Externa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rxiv.org/abs/arXiv:1606.01262" TargetMode="External"/><Relationship Id="rId3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hyperlink" Target="http://arxiv.org/abs/arXiv:1606.01262" TargetMode="External"/><Relationship Id="rId3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Text Box 35"/>
          <p:cNvSpPr txBox="1">
            <a:spLocks noChangeArrowheads="1"/>
          </p:cNvSpPr>
          <p:nvPr/>
        </p:nvSpPr>
        <p:spPr bwMode="auto">
          <a:xfrm>
            <a:off x="228600" y="6400800"/>
            <a:ext cx="18466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endParaRPr lang="en-US" dirty="0"/>
          </a:p>
        </p:txBody>
      </p:sp>
      <p:pic>
        <p:nvPicPr>
          <p:cNvPr id="21508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Rectangle 45"/>
          <p:cNvSpPr>
            <a:spLocks noChangeArrowheads="1"/>
          </p:cNvSpPr>
          <p:nvPr/>
        </p:nvSpPr>
        <p:spPr bwMode="auto">
          <a:xfrm>
            <a:off x="0" y="2664131"/>
            <a:ext cx="91440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 smtClean="0">
                <a:solidFill>
                  <a:srgbClr val="FF0000"/>
                </a:solidFill>
              </a:rPr>
              <a:t>Black </a:t>
            </a:r>
            <a:r>
              <a:rPr lang="en-US" sz="2800" b="1" dirty="0">
                <a:solidFill>
                  <a:srgbClr val="FF0000"/>
                </a:solidFill>
              </a:rPr>
              <a:t>Hole Simulations for Gravitational Waves </a:t>
            </a:r>
            <a:r>
              <a:rPr lang="en-US" sz="2800" b="1" dirty="0" smtClean="0">
                <a:solidFill>
                  <a:srgbClr val="FF0000"/>
                </a:solidFill>
              </a:rPr>
              <a:t>Modeling</a:t>
            </a:r>
          </a:p>
          <a:p>
            <a:pPr algn="ctr"/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2400" dirty="0" smtClean="0">
                <a:solidFill>
                  <a:srgbClr val="0000FF"/>
                </a:solidFill>
              </a:rPr>
              <a:t>Carlos Lousto</a:t>
            </a:r>
          </a:p>
          <a:p>
            <a:pPr algn="ctr"/>
            <a:endParaRPr lang="en-US" sz="2800" dirty="0">
              <a:solidFill>
                <a:srgbClr val="0000FF"/>
              </a:solidFill>
            </a:endParaRPr>
          </a:p>
          <a:p>
            <a:pPr algn="ctr" eaLnBrk="0" hangingPunct="0"/>
            <a:r>
              <a:rPr lang="en-US" sz="2000" dirty="0">
                <a:solidFill>
                  <a:srgbClr val="008000"/>
                </a:solidFill>
              </a:rPr>
              <a:t>Rochester Institute of </a:t>
            </a:r>
            <a:r>
              <a:rPr lang="en-US" sz="2000" dirty="0" smtClean="0">
                <a:solidFill>
                  <a:srgbClr val="008000"/>
                </a:solidFill>
              </a:rPr>
              <a:t>Technology</a:t>
            </a:r>
            <a:endParaRPr lang="en-US" sz="2400" dirty="0" smtClean="0">
              <a:solidFill>
                <a:srgbClr val="00800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29271" y="6093023"/>
            <a:ext cx="511554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GR21, NYC, July 12</a:t>
            </a:r>
            <a:r>
              <a:rPr lang="en-US" sz="1400" b="1" baseline="30000" dirty="0" smtClean="0"/>
              <a:t>th</a:t>
            </a:r>
            <a:r>
              <a:rPr lang="en-US" sz="1400" b="1" dirty="0" smtClean="0"/>
              <a:t> 2016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2693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45698"/>
          </a:xfrm>
        </p:spPr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Discussion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81886"/>
            <a:ext cx="6581594" cy="14875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Phenomenological  templates need formula </a:t>
            </a:r>
            <a:br>
              <a:rPr lang="en-US" dirty="0" smtClean="0"/>
            </a:br>
            <a:r>
              <a:rPr lang="en-US" dirty="0" smtClean="0"/>
              <a:t>from initial configuration (m</a:t>
            </a:r>
            <a:r>
              <a:rPr lang="en-US" sz="2400" baseline="-25000" dirty="0" smtClean="0"/>
              <a:t>1</a:t>
            </a:r>
            <a:r>
              <a:rPr lang="en-US" dirty="0" smtClean="0"/>
              <a:t>,m</a:t>
            </a:r>
            <a:r>
              <a:rPr lang="en-US" sz="2400" baseline="-25000" dirty="0" smtClean="0"/>
              <a:t>2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1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2</a:t>
            </a:r>
            <a:r>
              <a:rPr lang="en-US" dirty="0" smtClean="0"/>
              <a:t>) to final remnant (</a:t>
            </a:r>
            <a:r>
              <a:rPr lang="en-US" dirty="0" err="1" smtClean="0"/>
              <a:t>m</a:t>
            </a:r>
            <a:r>
              <a:rPr lang="en-US" sz="2800" baseline="-25000" dirty="0" err="1" smtClean="0"/>
              <a:t>f</a:t>
            </a:r>
            <a:r>
              <a:rPr lang="en-US" dirty="0" err="1" smtClean="0"/>
              <a:t>,</a:t>
            </a:r>
            <a:r>
              <a:rPr lang="en-US" b="1" dirty="0" err="1" smtClean="0"/>
              <a:t>a</a:t>
            </a:r>
            <a:r>
              <a:rPr lang="en-US" sz="2800" baseline="-25000" dirty="0" err="1" smtClean="0"/>
              <a:t>f</a:t>
            </a:r>
            <a:r>
              <a:rPr lang="en-US" dirty="0" smtClean="0"/>
              <a:t>).</a:t>
            </a:r>
            <a:br>
              <a:rPr lang="en-US" dirty="0" smtClean="0"/>
            </a:br>
            <a:r>
              <a:rPr lang="en-US" dirty="0" smtClean="0"/>
              <a:t>Provided by NR to high accuracy for aligned spins (HLZ2014), </a:t>
            </a:r>
            <a:br>
              <a:rPr lang="en-US" dirty="0" smtClean="0"/>
            </a:br>
            <a:r>
              <a:rPr lang="en-US" dirty="0" err="1" smtClean="0"/>
              <a:t>nonprecessing</a:t>
            </a:r>
            <a:r>
              <a:rPr lang="en-US" dirty="0" smtClean="0"/>
              <a:t> formula exists but can be improved (ZL2015).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76559"/>
            <a:ext cx="4391307" cy="30080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53198" y="2389275"/>
            <a:ext cx="4152900" cy="334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906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45698"/>
          </a:xfrm>
        </p:spPr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Discussion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81886"/>
            <a:ext cx="8366393" cy="2041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Phenomenological  templates need formula </a:t>
            </a:r>
            <a:br>
              <a:rPr lang="en-US" dirty="0" smtClean="0"/>
            </a:br>
            <a:r>
              <a:rPr lang="en-US" dirty="0" smtClean="0"/>
              <a:t>from initial configuration (m</a:t>
            </a:r>
            <a:r>
              <a:rPr lang="en-US" sz="2400" baseline="-25000" dirty="0" smtClean="0"/>
              <a:t>1</a:t>
            </a:r>
            <a:r>
              <a:rPr lang="en-US" dirty="0" smtClean="0"/>
              <a:t>,m</a:t>
            </a:r>
            <a:r>
              <a:rPr lang="en-US" sz="2400" baseline="-25000" dirty="0" smtClean="0"/>
              <a:t>2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1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2</a:t>
            </a:r>
            <a:r>
              <a:rPr lang="en-US" dirty="0" smtClean="0"/>
              <a:t>) to final remnant (</a:t>
            </a:r>
            <a:r>
              <a:rPr lang="en-US" dirty="0" err="1" smtClean="0"/>
              <a:t>m</a:t>
            </a:r>
            <a:r>
              <a:rPr lang="en-US" sz="2800" baseline="-25000" dirty="0" err="1" smtClean="0"/>
              <a:t>f</a:t>
            </a:r>
            <a:r>
              <a:rPr lang="en-US" dirty="0" err="1" smtClean="0"/>
              <a:t>,</a:t>
            </a:r>
            <a:r>
              <a:rPr lang="en-US" b="1" dirty="0" err="1" smtClean="0"/>
              <a:t>a</a:t>
            </a:r>
            <a:r>
              <a:rPr lang="en-US" sz="2800" baseline="-25000" dirty="0" err="1" smtClean="0"/>
              <a:t>f</a:t>
            </a:r>
            <a:r>
              <a:rPr lang="en-US" dirty="0" smtClean="0"/>
              <a:t>).</a:t>
            </a:r>
            <a:br>
              <a:rPr lang="en-US" dirty="0" smtClean="0"/>
            </a:br>
            <a:r>
              <a:rPr lang="en-US" dirty="0" smtClean="0"/>
              <a:t>Provided by NR to high accuracy for aligned spins (HLZ2014), </a:t>
            </a:r>
            <a:br>
              <a:rPr lang="en-US" dirty="0" smtClean="0"/>
            </a:br>
            <a:r>
              <a:rPr lang="en-US" dirty="0" err="1" smtClean="0"/>
              <a:t>nonprecessing</a:t>
            </a:r>
            <a:r>
              <a:rPr lang="en-US" dirty="0" smtClean="0"/>
              <a:t> formula exists but can be improved (ZL2015).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have been building up a common catalog of waveforms  (~1,100) that have been </a:t>
            </a:r>
            <a:br>
              <a:rPr lang="en-US" dirty="0" smtClean="0"/>
            </a:br>
            <a:r>
              <a:rPr lang="en-US" dirty="0" smtClean="0"/>
              <a:t>used</a:t>
            </a:r>
            <a:r>
              <a:rPr lang="en-US" dirty="0"/>
              <a:t> </a:t>
            </a:r>
            <a:r>
              <a:rPr lang="en-US" dirty="0" smtClean="0"/>
              <a:t>for GW150914 in </a:t>
            </a:r>
            <a:r>
              <a:rPr lang="en-US" u="sng" dirty="0">
                <a:hlinkClick r:id="rId2"/>
              </a:rPr>
              <a:t>arXiv:</a:t>
            </a:r>
            <a:r>
              <a:rPr lang="en-US" u="sng" dirty="0" smtClean="0">
                <a:hlinkClick r:id="rId2"/>
              </a:rPr>
              <a:t>1606.01262</a:t>
            </a:r>
            <a:r>
              <a:rPr lang="en-US" dirty="0" smtClean="0"/>
              <a:t> but can be used for other events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2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4d2sB_para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934" y="2752533"/>
            <a:ext cx="3539066" cy="36271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33211" y="2229180"/>
            <a:ext cx="658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[SXS]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17050" y="2281174"/>
            <a:ext cx="62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[RIT]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958036" y="6402167"/>
            <a:ext cx="4071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[Directly comparing, </a:t>
            </a:r>
            <a:r>
              <a:rPr lang="en-US" u="sng" dirty="0">
                <a:hlinkClick r:id="rId3"/>
              </a:rPr>
              <a:t>arXiv:</a:t>
            </a:r>
            <a:r>
              <a:rPr lang="en-US" u="sng" dirty="0" smtClean="0">
                <a:hlinkClick r:id="rId3"/>
              </a:rPr>
              <a:t>1606.01262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15186" y="17437"/>
            <a:ext cx="7418025" cy="711717"/>
          </a:xfrm>
        </p:spPr>
        <p:txBody>
          <a:bodyPr>
            <a:noAutofit/>
          </a:bodyPr>
          <a:lstStyle/>
          <a:p>
            <a:r>
              <a:rPr lang="en-US" sz="3600" dirty="0" smtClean="0"/>
              <a:t>GW150914 and </a:t>
            </a:r>
            <a:r>
              <a:rPr lang="en-US" sz="3600" dirty="0"/>
              <a:t>GW151226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36317" y="826835"/>
            <a:ext cx="8680662" cy="777916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Many LVC-NR members produced dedicated NR waveforms in the vicinity of GW150914 and GW151226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7010400" y="6339417"/>
            <a:ext cx="2133600" cy="365125"/>
          </a:xfrm>
        </p:spPr>
        <p:txBody>
          <a:bodyPr/>
          <a:lstStyle/>
          <a:p>
            <a:fld id="{5370834F-2457-7B4D-84D3-11E504058343}" type="slidenum">
              <a:rPr lang="en-US" smtClean="0"/>
              <a:t>12</a:t>
            </a:fld>
            <a:endParaRPr lang="en-US"/>
          </a:p>
        </p:txBody>
      </p:sp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021787"/>
              </p:ext>
            </p:extLst>
          </p:nvPr>
        </p:nvGraphicFramePr>
        <p:xfrm>
          <a:off x="217797" y="4663267"/>
          <a:ext cx="4740239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99355"/>
                <a:gridCol w="1299950"/>
                <a:gridCol w="1540934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# of runs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Comp.</a:t>
                      </a:r>
                      <a:r>
                        <a:rPr lang="en-US" baseline="0" dirty="0" smtClean="0"/>
                        <a:t> cost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SXS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MCPUh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Cardiff-UIB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~1 </a:t>
                      </a:r>
                      <a:r>
                        <a:rPr lang="en-US" dirty="0" err="1" smtClean="0"/>
                        <a:t>MCPUh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RIT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~6</a:t>
                      </a:r>
                      <a:r>
                        <a:rPr lang="en-US" baseline="0" dirty="0" smtClean="0"/>
                        <a:t> MSU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GeorgiaTech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~5 MSU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315186" y="6497870"/>
            <a:ext cx="4071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[Adapted from P. Schmidt, APS-talk]</a:t>
            </a:r>
            <a:endParaRPr lang="en-US" dirty="0"/>
          </a:p>
        </p:txBody>
      </p:sp>
      <p:pic>
        <p:nvPicPr>
          <p:cNvPr id="8" name="Picture 7" descr="ID3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16" y="1473566"/>
            <a:ext cx="4555385" cy="318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5272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45698"/>
          </a:xfrm>
        </p:spPr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Discussion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81886"/>
            <a:ext cx="8507457" cy="26879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Phenomenological  templates need formula </a:t>
            </a:r>
            <a:br>
              <a:rPr lang="en-US" dirty="0" smtClean="0"/>
            </a:br>
            <a:r>
              <a:rPr lang="en-US" dirty="0" smtClean="0"/>
              <a:t>from initial configuration (m</a:t>
            </a:r>
            <a:r>
              <a:rPr lang="en-US" sz="2400" baseline="-25000" dirty="0" smtClean="0"/>
              <a:t>1</a:t>
            </a:r>
            <a:r>
              <a:rPr lang="en-US" dirty="0" smtClean="0"/>
              <a:t>,m</a:t>
            </a:r>
            <a:r>
              <a:rPr lang="en-US" sz="2400" baseline="-25000" dirty="0" smtClean="0"/>
              <a:t>2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1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2</a:t>
            </a:r>
            <a:r>
              <a:rPr lang="en-US" dirty="0" smtClean="0"/>
              <a:t>) to final remnant (</a:t>
            </a:r>
            <a:r>
              <a:rPr lang="en-US" dirty="0" err="1" smtClean="0"/>
              <a:t>m</a:t>
            </a:r>
            <a:r>
              <a:rPr lang="en-US" sz="2800" baseline="-25000" dirty="0" err="1" smtClean="0"/>
              <a:t>f</a:t>
            </a:r>
            <a:r>
              <a:rPr lang="en-US" dirty="0" err="1" smtClean="0"/>
              <a:t>,</a:t>
            </a:r>
            <a:r>
              <a:rPr lang="en-US" b="1" dirty="0" err="1" smtClean="0"/>
              <a:t>a</a:t>
            </a:r>
            <a:r>
              <a:rPr lang="en-US" sz="2800" baseline="-25000" dirty="0" err="1" smtClean="0"/>
              <a:t>f</a:t>
            </a:r>
            <a:r>
              <a:rPr lang="en-US" dirty="0" smtClean="0"/>
              <a:t>).</a:t>
            </a:r>
            <a:br>
              <a:rPr lang="en-US" dirty="0" smtClean="0"/>
            </a:br>
            <a:r>
              <a:rPr lang="en-US" dirty="0" smtClean="0"/>
              <a:t>Provided by NR to high accuracy for aligned spins (HLZ2014), </a:t>
            </a:r>
            <a:br>
              <a:rPr lang="en-US" dirty="0" smtClean="0"/>
            </a:br>
            <a:r>
              <a:rPr lang="en-US" dirty="0" err="1" smtClean="0"/>
              <a:t>nonprecessing</a:t>
            </a:r>
            <a:r>
              <a:rPr lang="en-US" dirty="0" smtClean="0"/>
              <a:t> formula exists but can be improved (ZL2015).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have been building up a common catalog of waveforms  (~1,100) that have been </a:t>
            </a:r>
            <a:br>
              <a:rPr lang="en-US" dirty="0" smtClean="0"/>
            </a:br>
            <a:r>
              <a:rPr lang="en-US" dirty="0" smtClean="0"/>
              <a:t>used</a:t>
            </a:r>
            <a:r>
              <a:rPr lang="en-US" dirty="0"/>
              <a:t> </a:t>
            </a:r>
            <a:r>
              <a:rPr lang="en-US" dirty="0" smtClean="0"/>
              <a:t>for GW150914 in </a:t>
            </a:r>
            <a:r>
              <a:rPr lang="en-US" u="sng" dirty="0">
                <a:hlinkClick r:id="rId2"/>
              </a:rPr>
              <a:t>arXiv:</a:t>
            </a:r>
            <a:r>
              <a:rPr lang="en-US" u="sng" dirty="0" smtClean="0">
                <a:hlinkClick r:id="rId2"/>
              </a:rPr>
              <a:t>1606.01262</a:t>
            </a:r>
            <a:r>
              <a:rPr lang="en-US" dirty="0" smtClean="0"/>
              <a:t> but can be used for other events: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When applied to LVT151012 and GW151226 we actually see an (small) increase in the</a:t>
            </a:r>
            <a:br>
              <a:rPr lang="en-US" dirty="0" smtClean="0"/>
            </a:br>
            <a:r>
              <a:rPr lang="en-US" dirty="0" smtClean="0"/>
              <a:t>likelihood of NR waveforms </a:t>
            </a:r>
            <a:r>
              <a:rPr lang="en-US" dirty="0" err="1" smtClean="0"/>
              <a:t>wrt</a:t>
            </a:r>
            <a:r>
              <a:rPr lang="en-US" dirty="0" smtClean="0"/>
              <a:t> templates (EOBNRv2)</a:t>
            </a:r>
            <a:r>
              <a:rPr lang="en-US" i="1" dirty="0" smtClean="0"/>
              <a:t>. Ln</a:t>
            </a:r>
            <a:r>
              <a:rPr lang="en-US" dirty="0" smtClean="0"/>
              <a:t>(</a:t>
            </a:r>
            <a:r>
              <a:rPr lang="en-US" sz="2000" i="1" dirty="0" smtClean="0">
                <a:latin typeface="Brush Script MT Italic"/>
                <a:cs typeface="Brush Script MT Italic"/>
              </a:rPr>
              <a:t>L</a:t>
            </a:r>
            <a:r>
              <a:rPr lang="en-US" i="1" dirty="0" smtClean="0"/>
              <a:t>) =29 --&gt; 30.</a:t>
            </a:r>
            <a:endParaRPr lang="en-US" i="1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02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000" y="762000"/>
            <a:ext cx="8877300" cy="5334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0"/>
            <a:ext cx="8229600" cy="945931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Waveforms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From: </a:t>
            </a:r>
            <a:r>
              <a:rPr lang="en-US" i="1" dirty="0" smtClean="0"/>
              <a:t>Binary </a:t>
            </a:r>
            <a:r>
              <a:rPr lang="en-US" i="1" dirty="0"/>
              <a:t>Black Hole Mergers in the first Advanced LIGO Observing </a:t>
            </a:r>
            <a:r>
              <a:rPr lang="en-US" i="1" dirty="0" smtClean="0"/>
              <a:t>Run</a:t>
            </a:r>
            <a:r>
              <a:rPr lang="en-US" dirty="0" smtClean="0"/>
              <a:t>, </a:t>
            </a:r>
            <a:r>
              <a:rPr lang="en-US" b="1" u="sng" dirty="0">
                <a:hlinkClick r:id="rId3"/>
              </a:rPr>
              <a:t>arXiv:1606.04856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8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45698"/>
          </a:xfrm>
        </p:spPr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Discussion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81886"/>
            <a:ext cx="8366393" cy="2872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Phenomenological  templates need formula </a:t>
            </a:r>
            <a:br>
              <a:rPr lang="en-US" dirty="0" smtClean="0"/>
            </a:br>
            <a:r>
              <a:rPr lang="en-US" dirty="0" smtClean="0"/>
              <a:t>from initial configuration (m</a:t>
            </a:r>
            <a:r>
              <a:rPr lang="en-US" sz="2400" baseline="-25000" dirty="0" smtClean="0"/>
              <a:t>1</a:t>
            </a:r>
            <a:r>
              <a:rPr lang="en-US" dirty="0" smtClean="0"/>
              <a:t>,m</a:t>
            </a:r>
            <a:r>
              <a:rPr lang="en-US" sz="2400" baseline="-25000" dirty="0" smtClean="0"/>
              <a:t>2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1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2</a:t>
            </a:r>
            <a:r>
              <a:rPr lang="en-US" dirty="0" smtClean="0"/>
              <a:t>) to final remnant (</a:t>
            </a:r>
            <a:r>
              <a:rPr lang="en-US" dirty="0" err="1" smtClean="0"/>
              <a:t>m</a:t>
            </a:r>
            <a:r>
              <a:rPr lang="en-US" sz="2800" baseline="-25000" dirty="0" err="1" smtClean="0"/>
              <a:t>f</a:t>
            </a:r>
            <a:r>
              <a:rPr lang="en-US" dirty="0" err="1" smtClean="0"/>
              <a:t>,</a:t>
            </a:r>
            <a:r>
              <a:rPr lang="en-US" b="1" dirty="0" err="1" smtClean="0"/>
              <a:t>a</a:t>
            </a:r>
            <a:r>
              <a:rPr lang="en-US" sz="2800" baseline="-25000" dirty="0" err="1" smtClean="0"/>
              <a:t>f</a:t>
            </a:r>
            <a:r>
              <a:rPr lang="en-US" dirty="0" smtClean="0"/>
              <a:t>).</a:t>
            </a:r>
            <a:br>
              <a:rPr lang="en-US" dirty="0" smtClean="0"/>
            </a:br>
            <a:r>
              <a:rPr lang="en-US" dirty="0" smtClean="0"/>
              <a:t>Provided by NR to high accuracy for aligned spins (HLZ2014), </a:t>
            </a:r>
            <a:br>
              <a:rPr lang="en-US" dirty="0" smtClean="0"/>
            </a:br>
            <a:r>
              <a:rPr lang="en-US" dirty="0" err="1" smtClean="0"/>
              <a:t>nonprecessing</a:t>
            </a:r>
            <a:r>
              <a:rPr lang="en-US" dirty="0" smtClean="0"/>
              <a:t> formula exists but can be improved (ZL2015).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have been building up a common catalog of waveforms  (~1,100) that have been </a:t>
            </a:r>
            <a:br>
              <a:rPr lang="en-US" dirty="0" smtClean="0"/>
            </a:br>
            <a:r>
              <a:rPr lang="en-US" dirty="0" smtClean="0"/>
              <a:t>used</a:t>
            </a:r>
            <a:r>
              <a:rPr lang="en-US" dirty="0"/>
              <a:t> </a:t>
            </a:r>
            <a:r>
              <a:rPr lang="en-US" dirty="0" smtClean="0"/>
              <a:t>for GW150914 in </a:t>
            </a:r>
            <a:r>
              <a:rPr lang="en-US" u="sng" dirty="0">
                <a:hlinkClick r:id="rId2"/>
              </a:rPr>
              <a:t>arXiv:</a:t>
            </a:r>
            <a:r>
              <a:rPr lang="en-US" u="sng" dirty="0" smtClean="0">
                <a:hlinkClick r:id="rId2"/>
              </a:rPr>
              <a:t>1606.01262</a:t>
            </a:r>
            <a:r>
              <a:rPr lang="en-US" dirty="0" smtClean="0"/>
              <a:t> but can be used for other events.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length of the waveforms for lower masses is challenging to model with pure NR.</a:t>
            </a:r>
            <a:br>
              <a:rPr lang="en-US" dirty="0" smtClean="0"/>
            </a:br>
            <a:r>
              <a:rPr lang="en-US" dirty="0" smtClean="0"/>
              <a:t>It is more efficient to match the early part of the binary evolution to PN waveforms</a:t>
            </a:r>
            <a:br>
              <a:rPr lang="en-US" dirty="0" smtClean="0"/>
            </a:br>
            <a:r>
              <a:rPr lang="en-US" dirty="0" smtClean="0"/>
              <a:t>and build up a hybrid data-bank.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47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45698"/>
          </a:xfrm>
        </p:spPr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Discussion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81886"/>
            <a:ext cx="8366393" cy="3149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Phenomenological  templates need formula </a:t>
            </a:r>
            <a:br>
              <a:rPr lang="en-US" dirty="0" smtClean="0"/>
            </a:br>
            <a:r>
              <a:rPr lang="en-US" dirty="0" smtClean="0"/>
              <a:t>from initial configuration (m</a:t>
            </a:r>
            <a:r>
              <a:rPr lang="en-US" sz="2400" baseline="-25000" dirty="0" smtClean="0"/>
              <a:t>1</a:t>
            </a:r>
            <a:r>
              <a:rPr lang="en-US" dirty="0" smtClean="0"/>
              <a:t>,m</a:t>
            </a:r>
            <a:r>
              <a:rPr lang="en-US" sz="2400" baseline="-25000" dirty="0" smtClean="0"/>
              <a:t>2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1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2</a:t>
            </a:r>
            <a:r>
              <a:rPr lang="en-US" dirty="0" smtClean="0"/>
              <a:t>) to final remnant (</a:t>
            </a:r>
            <a:r>
              <a:rPr lang="en-US" dirty="0" err="1" smtClean="0"/>
              <a:t>m</a:t>
            </a:r>
            <a:r>
              <a:rPr lang="en-US" sz="2800" baseline="-25000" dirty="0" err="1" smtClean="0"/>
              <a:t>f</a:t>
            </a:r>
            <a:r>
              <a:rPr lang="en-US" dirty="0" err="1" smtClean="0"/>
              <a:t>,</a:t>
            </a:r>
            <a:r>
              <a:rPr lang="en-US" b="1" dirty="0" err="1" smtClean="0"/>
              <a:t>a</a:t>
            </a:r>
            <a:r>
              <a:rPr lang="en-US" sz="2800" baseline="-25000" dirty="0" err="1" smtClean="0"/>
              <a:t>f</a:t>
            </a:r>
            <a:r>
              <a:rPr lang="en-US" dirty="0" smtClean="0"/>
              <a:t>).</a:t>
            </a:r>
            <a:br>
              <a:rPr lang="en-US" dirty="0" smtClean="0"/>
            </a:br>
            <a:r>
              <a:rPr lang="en-US" dirty="0" smtClean="0"/>
              <a:t>Provided by NR to high accuracy for aligned spins (HLZ2014), </a:t>
            </a:r>
            <a:br>
              <a:rPr lang="en-US" dirty="0" smtClean="0"/>
            </a:br>
            <a:r>
              <a:rPr lang="en-US" dirty="0" err="1" smtClean="0"/>
              <a:t>nonprecessing</a:t>
            </a:r>
            <a:r>
              <a:rPr lang="en-US" dirty="0" smtClean="0"/>
              <a:t> formula exists but can be improved (ZL2015).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have been building up a common catalog of waveforms  (~1,100) that have been </a:t>
            </a:r>
            <a:br>
              <a:rPr lang="en-US" dirty="0" smtClean="0"/>
            </a:br>
            <a:r>
              <a:rPr lang="en-US" dirty="0" smtClean="0"/>
              <a:t>used</a:t>
            </a:r>
            <a:r>
              <a:rPr lang="en-US" dirty="0"/>
              <a:t> </a:t>
            </a:r>
            <a:r>
              <a:rPr lang="en-US" dirty="0" smtClean="0"/>
              <a:t>for GW150914 in </a:t>
            </a:r>
            <a:r>
              <a:rPr lang="en-US" u="sng" dirty="0">
                <a:hlinkClick r:id="rId2"/>
              </a:rPr>
              <a:t>arXiv:</a:t>
            </a:r>
            <a:r>
              <a:rPr lang="en-US" u="sng" dirty="0" smtClean="0">
                <a:hlinkClick r:id="rId2"/>
              </a:rPr>
              <a:t>1606.01262</a:t>
            </a:r>
            <a:r>
              <a:rPr lang="en-US" dirty="0" smtClean="0"/>
              <a:t> but can be used for other events.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length of the waveforms for lower masses is challenging to model with pure NR.</a:t>
            </a:r>
            <a:br>
              <a:rPr lang="en-US" dirty="0" smtClean="0"/>
            </a:br>
            <a:r>
              <a:rPr lang="en-US" dirty="0" smtClean="0"/>
              <a:t>It is more efficient to match the early part of the binary evolution to PN waveforms</a:t>
            </a:r>
            <a:br>
              <a:rPr lang="en-US" dirty="0" smtClean="0"/>
            </a:br>
            <a:r>
              <a:rPr lang="en-US" dirty="0" smtClean="0"/>
              <a:t>and build up a hybrid data-bank.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hallenging corners of the parameter space: small mass ratios and high spins: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737" y="3925481"/>
            <a:ext cx="3119900" cy="29325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03982" y="3925481"/>
            <a:ext cx="4140017" cy="2898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3510" y="4390224"/>
            <a:ext cx="134344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</a:t>
            </a:r>
            <a:r>
              <a:rPr lang="en-US" dirty="0" smtClean="0">
                <a:sym typeface="Wingdings"/>
              </a:rPr>
              <a:t> q=1/100</a:t>
            </a:r>
          </a:p>
          <a:p>
            <a:r>
              <a:rPr lang="en-US" dirty="0" smtClean="0">
                <a:sym typeface="Wingdings"/>
              </a:rPr>
              <a:t>(2011)</a:t>
            </a:r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S=++0.95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endParaRPr lang="en-US" dirty="0" smtClean="0">
              <a:latin typeface="Symbol" charset="2"/>
              <a:cs typeface="Symbol" charset="2"/>
              <a:sym typeface="Wingdings"/>
            </a:endParaRPr>
          </a:p>
          <a:p>
            <a:r>
              <a:rPr lang="en-US" dirty="0" smtClean="0"/>
              <a:t>Comparison</a:t>
            </a:r>
          </a:p>
          <a:p>
            <a:r>
              <a:rPr lang="en-US" dirty="0" smtClean="0"/>
              <a:t>(2016)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341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45698"/>
          </a:xfrm>
        </p:spPr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Discussion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81886"/>
            <a:ext cx="8366393" cy="31495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Phenomenological  templates need formula </a:t>
            </a:r>
            <a:br>
              <a:rPr lang="en-US" dirty="0" smtClean="0"/>
            </a:br>
            <a:r>
              <a:rPr lang="en-US" dirty="0" smtClean="0"/>
              <a:t>from initial configuration (m</a:t>
            </a:r>
            <a:r>
              <a:rPr lang="en-US" sz="2400" baseline="-25000" dirty="0" smtClean="0"/>
              <a:t>1</a:t>
            </a:r>
            <a:r>
              <a:rPr lang="en-US" dirty="0" smtClean="0"/>
              <a:t>,m</a:t>
            </a:r>
            <a:r>
              <a:rPr lang="en-US" sz="2400" baseline="-25000" dirty="0" smtClean="0"/>
              <a:t>2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1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2</a:t>
            </a:r>
            <a:r>
              <a:rPr lang="en-US" dirty="0" smtClean="0"/>
              <a:t>) to final remnant (</a:t>
            </a:r>
            <a:r>
              <a:rPr lang="en-US" dirty="0" err="1" smtClean="0"/>
              <a:t>m</a:t>
            </a:r>
            <a:r>
              <a:rPr lang="en-US" sz="2800" baseline="-25000" dirty="0" err="1" smtClean="0"/>
              <a:t>f</a:t>
            </a:r>
            <a:r>
              <a:rPr lang="en-US" dirty="0" err="1" smtClean="0"/>
              <a:t>,</a:t>
            </a:r>
            <a:r>
              <a:rPr lang="en-US" b="1" dirty="0" err="1" smtClean="0"/>
              <a:t>a</a:t>
            </a:r>
            <a:r>
              <a:rPr lang="en-US" sz="2800" baseline="-25000" dirty="0" err="1" smtClean="0"/>
              <a:t>f</a:t>
            </a:r>
            <a:r>
              <a:rPr lang="en-US" dirty="0" smtClean="0"/>
              <a:t>).</a:t>
            </a:r>
            <a:br>
              <a:rPr lang="en-US" dirty="0" smtClean="0"/>
            </a:br>
            <a:r>
              <a:rPr lang="en-US" dirty="0" smtClean="0"/>
              <a:t>Provided by NR to high accuracy for aligned spins (HLZ2014), </a:t>
            </a:r>
            <a:br>
              <a:rPr lang="en-US" dirty="0" smtClean="0"/>
            </a:br>
            <a:r>
              <a:rPr lang="en-US" dirty="0" err="1" smtClean="0"/>
              <a:t>nonprecessing</a:t>
            </a:r>
            <a:r>
              <a:rPr lang="en-US" dirty="0" smtClean="0"/>
              <a:t> formula exists but can be improved (ZL2015).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have been building up a common catalog of waveforms  (~1,100) that have been </a:t>
            </a:r>
            <a:br>
              <a:rPr lang="en-US" dirty="0" smtClean="0"/>
            </a:br>
            <a:r>
              <a:rPr lang="en-US" dirty="0" smtClean="0"/>
              <a:t>used</a:t>
            </a:r>
            <a:r>
              <a:rPr lang="en-US" dirty="0"/>
              <a:t> </a:t>
            </a:r>
            <a:r>
              <a:rPr lang="en-US" dirty="0" smtClean="0"/>
              <a:t>for GW150914 in </a:t>
            </a:r>
            <a:r>
              <a:rPr lang="en-US" u="sng" dirty="0">
                <a:hlinkClick r:id="rId2"/>
              </a:rPr>
              <a:t>arXiv:</a:t>
            </a:r>
            <a:r>
              <a:rPr lang="en-US" u="sng" dirty="0" smtClean="0">
                <a:hlinkClick r:id="rId2"/>
              </a:rPr>
              <a:t>1606.01262</a:t>
            </a:r>
            <a:r>
              <a:rPr lang="en-US" dirty="0" smtClean="0"/>
              <a:t> but can be used for other events.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length of the waveforms for lower masses is challenging to model with pure NR.</a:t>
            </a:r>
            <a:br>
              <a:rPr lang="en-US" dirty="0" smtClean="0"/>
            </a:br>
            <a:r>
              <a:rPr lang="en-US" dirty="0" smtClean="0"/>
              <a:t>It is more efficient to match the early part of the binary evolution to PN waveforms</a:t>
            </a:r>
            <a:br>
              <a:rPr lang="en-US" dirty="0" smtClean="0"/>
            </a:br>
            <a:r>
              <a:rPr lang="en-US" dirty="0" smtClean="0"/>
              <a:t>and build up a hybrid data-bank.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hallenging corners of the parameter space: small mass ratios and high spins:</a:t>
            </a:r>
            <a:endParaRPr lang="en-US" dirty="0"/>
          </a:p>
          <a:p>
            <a:pPr marL="285750" indent="-285750">
              <a:buFont typeface="Arial"/>
              <a:buChar char="•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003982" y="3925481"/>
            <a:ext cx="4140017" cy="2898012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487383"/>
              </p:ext>
            </p:extLst>
          </p:nvPr>
        </p:nvGraphicFramePr>
        <p:xfrm>
          <a:off x="141099" y="4435781"/>
          <a:ext cx="5003980" cy="1737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0796"/>
                <a:gridCol w="1000796"/>
                <a:gridCol w="1000796"/>
                <a:gridCol w="1000796"/>
                <a:gridCol w="1000796"/>
              </a:tblGrid>
              <a:tr h="288893">
                <a:tc>
                  <a:txBody>
                    <a:bodyPr/>
                    <a:lstStyle/>
                    <a:p>
                      <a:r>
                        <a:rPr lang="en-US" dirty="0" smtClean="0"/>
                        <a:t>Run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af</a:t>
                      </a:r>
                      <a:endParaRPr lang="en-US" dirty="0"/>
                    </a:p>
                  </a:txBody>
                  <a:tcPr/>
                </a:tc>
              </a:tr>
              <a:tr h="288893">
                <a:tc>
                  <a:txBody>
                    <a:bodyPr/>
                    <a:lstStyle/>
                    <a:p>
                      <a:r>
                        <a:rPr lang="en-US" dirty="0" smtClean="0"/>
                        <a:t>D=8M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0.965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0.8942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0.9402</a:t>
                      </a:r>
                    </a:p>
                  </a:txBody>
                  <a:tcPr/>
                </a:tc>
              </a:tr>
              <a:tr h="288893"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SXS #157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0.5001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smtClean="0"/>
                        <a:t>0.9496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smtClean="0"/>
                        <a:t>0.8937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0.9408</a:t>
                      </a:r>
                      <a:endParaRPr lang="en-US" dirty="0"/>
                    </a:p>
                  </a:txBody>
                  <a:tcPr/>
                </a:tc>
              </a:tr>
              <a:tr h="288893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D=10M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a-DK" dirty="0" smtClean="0"/>
                        <a:t>0.5034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smtClean="0"/>
                        <a:t>0.9520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smtClean="0"/>
                        <a:t>0.8925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a-DK" dirty="0" smtClean="0"/>
                        <a:t>0.9413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864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229600" cy="945698"/>
          </a:xfrm>
        </p:spPr>
        <p:txBody>
          <a:bodyPr/>
          <a:lstStyle/>
          <a:p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Discussion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1081886"/>
            <a:ext cx="8366393" cy="39805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Phenomenological  templates need formula </a:t>
            </a:r>
            <a:br>
              <a:rPr lang="en-US" dirty="0" smtClean="0"/>
            </a:br>
            <a:r>
              <a:rPr lang="en-US" dirty="0" smtClean="0"/>
              <a:t>from initial configuration (m</a:t>
            </a:r>
            <a:r>
              <a:rPr lang="en-US" sz="2400" baseline="-25000" dirty="0" smtClean="0"/>
              <a:t>1</a:t>
            </a:r>
            <a:r>
              <a:rPr lang="en-US" dirty="0" smtClean="0"/>
              <a:t>,m</a:t>
            </a:r>
            <a:r>
              <a:rPr lang="en-US" sz="2400" baseline="-25000" dirty="0" smtClean="0"/>
              <a:t>2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1</a:t>
            </a:r>
            <a:r>
              <a:rPr lang="en-US" dirty="0" smtClean="0"/>
              <a:t>,</a:t>
            </a:r>
            <a:r>
              <a:rPr lang="en-US" b="1" dirty="0" smtClean="0"/>
              <a:t>a</a:t>
            </a:r>
            <a:r>
              <a:rPr lang="en-US" sz="2400" baseline="-25000" dirty="0" smtClean="0"/>
              <a:t>2</a:t>
            </a:r>
            <a:r>
              <a:rPr lang="en-US" dirty="0" smtClean="0"/>
              <a:t>) to final remnant (</a:t>
            </a:r>
            <a:r>
              <a:rPr lang="en-US" dirty="0" err="1" smtClean="0"/>
              <a:t>m</a:t>
            </a:r>
            <a:r>
              <a:rPr lang="en-US" sz="2800" baseline="-25000" dirty="0" err="1" smtClean="0"/>
              <a:t>f</a:t>
            </a:r>
            <a:r>
              <a:rPr lang="en-US" dirty="0" err="1" smtClean="0"/>
              <a:t>,</a:t>
            </a:r>
            <a:r>
              <a:rPr lang="en-US" b="1" dirty="0" err="1" smtClean="0"/>
              <a:t>a</a:t>
            </a:r>
            <a:r>
              <a:rPr lang="en-US" sz="2800" baseline="-25000" dirty="0" err="1" smtClean="0"/>
              <a:t>f</a:t>
            </a:r>
            <a:r>
              <a:rPr lang="en-US" dirty="0" smtClean="0"/>
              <a:t>).</a:t>
            </a:r>
            <a:br>
              <a:rPr lang="en-US" dirty="0" smtClean="0"/>
            </a:br>
            <a:r>
              <a:rPr lang="en-US" dirty="0" smtClean="0"/>
              <a:t>Provided by NR to high accuracy for aligned spins (HLZ2014), </a:t>
            </a:r>
            <a:br>
              <a:rPr lang="en-US" dirty="0" smtClean="0"/>
            </a:br>
            <a:r>
              <a:rPr lang="en-US" dirty="0" err="1" smtClean="0"/>
              <a:t>nonprecessing</a:t>
            </a:r>
            <a:r>
              <a:rPr lang="en-US" dirty="0" smtClean="0"/>
              <a:t> formula exists but can be improved (ZL2015).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We have been building up a common catalog of waveforms  (~1,100) that have been </a:t>
            </a:r>
            <a:br>
              <a:rPr lang="en-US" dirty="0" smtClean="0"/>
            </a:br>
            <a:r>
              <a:rPr lang="en-US" dirty="0" smtClean="0"/>
              <a:t>used</a:t>
            </a:r>
            <a:r>
              <a:rPr lang="en-US" dirty="0"/>
              <a:t> </a:t>
            </a:r>
            <a:r>
              <a:rPr lang="en-US" dirty="0" smtClean="0"/>
              <a:t>for GW150914 in </a:t>
            </a:r>
            <a:r>
              <a:rPr lang="en-US" u="sng" dirty="0">
                <a:hlinkClick r:id="rId2"/>
              </a:rPr>
              <a:t>arXiv:</a:t>
            </a:r>
            <a:r>
              <a:rPr lang="en-US" u="sng" dirty="0" smtClean="0">
                <a:hlinkClick r:id="rId2"/>
              </a:rPr>
              <a:t>1606.01262</a:t>
            </a:r>
            <a:r>
              <a:rPr lang="en-US" dirty="0" smtClean="0"/>
              <a:t> but can be used for other events.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length of the waveforms for lower masses is challenging to model with pure NR.</a:t>
            </a:r>
            <a:br>
              <a:rPr lang="en-US" dirty="0" smtClean="0"/>
            </a:br>
            <a:r>
              <a:rPr lang="en-US" dirty="0" smtClean="0"/>
              <a:t>It is more efficient to match the early part of the binary evolution to PN waveforms</a:t>
            </a:r>
            <a:br>
              <a:rPr lang="en-US" dirty="0" smtClean="0"/>
            </a:br>
            <a:r>
              <a:rPr lang="en-US" dirty="0" smtClean="0"/>
              <a:t>and build up a hybrid data-bank.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C</a:t>
            </a:r>
            <a:r>
              <a:rPr lang="en-US" dirty="0" smtClean="0"/>
              <a:t>hallenging corners of the parameter space: small mass ratios and high spins.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Still NR to provide further simulations for BH/NS and NS/NS systems</a:t>
            </a:r>
          </a:p>
          <a:p>
            <a:endParaRPr lang="en-US" dirty="0" smtClean="0"/>
          </a:p>
          <a:p>
            <a:r>
              <a:rPr lang="en-US" dirty="0" smtClean="0"/>
              <a:t>In conclusion, we have ahead a second golden age of Numerical Relativity (after</a:t>
            </a:r>
            <a:br>
              <a:rPr lang="en-US" dirty="0" smtClean="0"/>
            </a:br>
            <a:r>
              <a:rPr lang="en-US" dirty="0" smtClean="0"/>
              <a:t>2005, the </a:t>
            </a:r>
            <a:r>
              <a:rPr lang="en-US" i="1" dirty="0" err="1" smtClean="0"/>
              <a:t>annus</a:t>
            </a:r>
            <a:r>
              <a:rPr lang="en-US" i="1" dirty="0" smtClean="0"/>
              <a:t> mirabilis</a:t>
            </a:r>
            <a:r>
              <a:rPr lang="en-US" dirty="0" smtClean="0"/>
              <a:t>) thanks to LIGO.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97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" y="787400"/>
            <a:ext cx="9093200" cy="52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557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9300"/>
            <a:ext cx="9144000" cy="5342777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1"/>
            <a:ext cx="8229600" cy="648260"/>
          </a:xfrm>
          <a:prstGeom prst="rect">
            <a:avLst/>
          </a:prstGeo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Observation and modeling of GW150914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809" y="6267909"/>
            <a:ext cx="660084" cy="2165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1711" y="6280867"/>
            <a:ext cx="7166175" cy="2075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9571" y="6540799"/>
            <a:ext cx="7472289" cy="198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51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726" y="4339106"/>
            <a:ext cx="75822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"I have bet these numerical relativists that gravitational waves will be </a:t>
            </a:r>
            <a:r>
              <a:rPr lang="en-US" dirty="0" smtClean="0"/>
              <a:t>detected</a:t>
            </a:r>
          </a:p>
          <a:p>
            <a:r>
              <a:rPr lang="en-US" dirty="0" smtClean="0"/>
              <a:t> </a:t>
            </a:r>
            <a:r>
              <a:rPr lang="en-US" dirty="0"/>
              <a:t>from black-hole collisions before their computations are sophisticated enough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simulate them. I expect to win,..."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1726" y="5654202"/>
            <a:ext cx="74333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Reference: K.S. Thorne,  </a:t>
            </a:r>
            <a:endParaRPr lang="en-US" dirty="0" smtClean="0"/>
          </a:p>
          <a:p>
            <a:r>
              <a:rPr lang="en-US" dirty="0" smtClean="0"/>
              <a:t>"</a:t>
            </a:r>
            <a:r>
              <a:rPr lang="en-US" dirty="0">
                <a:hlinkClick r:id="rId2"/>
              </a:rPr>
              <a:t>Spacetime Warps and the Quantum World: Speculations About the Future," 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in </a:t>
            </a:r>
            <a:r>
              <a:rPr lang="en-US" dirty="0">
                <a:hlinkClick r:id="rId2"/>
              </a:rPr>
              <a:t>R.H. Price, ed., </a:t>
            </a:r>
            <a:r>
              <a:rPr lang="en-US" i="1" dirty="0">
                <a:hlinkClick r:id="rId2"/>
              </a:rPr>
              <a:t>The Future of Spacetime</a:t>
            </a:r>
            <a:r>
              <a:rPr lang="en-US" dirty="0">
                <a:hlinkClick r:id="rId2"/>
              </a:rPr>
              <a:t> (W.W. Norton, New York, 2002).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024" y="114268"/>
            <a:ext cx="4315256" cy="407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4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21726" y="4339106"/>
            <a:ext cx="789190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"I have bet these numerical relativists that gravitational waves will be </a:t>
            </a:r>
            <a:r>
              <a:rPr lang="en-US" dirty="0" smtClean="0"/>
              <a:t>detected</a:t>
            </a:r>
          </a:p>
          <a:p>
            <a:r>
              <a:rPr lang="en-US" dirty="0" smtClean="0"/>
              <a:t> </a:t>
            </a:r>
            <a:r>
              <a:rPr lang="en-US" dirty="0"/>
              <a:t>from black-hole collisions before their computations are sophisticated enough </a:t>
            </a:r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simulate them. I expect to win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>
                <a:solidFill>
                  <a:srgbClr val="FF0000"/>
                </a:solidFill>
              </a:rPr>
              <a:t>but hope to lose, because the simulation results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are crucial to interpreting the observed waves.</a:t>
            </a:r>
            <a:r>
              <a:rPr lang="en-US" dirty="0" smtClean="0"/>
              <a:t>"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1726" y="5654202"/>
            <a:ext cx="743334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Reference: K.S. Thorne,  </a:t>
            </a:r>
            <a:endParaRPr lang="en-US" dirty="0" smtClean="0"/>
          </a:p>
          <a:p>
            <a:r>
              <a:rPr lang="en-US" dirty="0" smtClean="0"/>
              <a:t>"</a:t>
            </a:r>
            <a:r>
              <a:rPr lang="en-US" dirty="0">
                <a:hlinkClick r:id="rId2"/>
              </a:rPr>
              <a:t>Spacetime Warps and the Quantum World: Speculations About the Future," </a:t>
            </a:r>
            <a:endParaRPr lang="en-US" dirty="0" smtClean="0">
              <a:hlinkClick r:id="rId2"/>
            </a:endParaRPr>
          </a:p>
          <a:p>
            <a:r>
              <a:rPr lang="en-US" dirty="0" smtClean="0">
                <a:hlinkClick r:id="rId2"/>
              </a:rPr>
              <a:t>in </a:t>
            </a:r>
            <a:r>
              <a:rPr lang="en-US" dirty="0">
                <a:hlinkClick r:id="rId2"/>
              </a:rPr>
              <a:t>R.H. Price, ed., </a:t>
            </a:r>
            <a:r>
              <a:rPr lang="en-US" i="1" dirty="0">
                <a:hlinkClick r:id="rId2"/>
              </a:rPr>
              <a:t>The Future of Spacetime</a:t>
            </a:r>
            <a:r>
              <a:rPr lang="en-US" dirty="0">
                <a:hlinkClick r:id="rId2"/>
              </a:rPr>
              <a:t> (W.W. Norton, New York, 2002).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0024" y="114268"/>
            <a:ext cx="4315256" cy="4073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58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0"/>
            <a:ext cx="8229600" cy="945931"/>
          </a:xfrm>
          <a:prstGeom prst="rect">
            <a:avLst/>
          </a:prstGeom>
        </p:spPr>
        <p:txBody>
          <a:bodyPr>
            <a:normAutofit fontScale="925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GW150914: Numerical Relativity modeling</a:t>
            </a:r>
            <a:endParaRPr 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real_h2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8387" y="3546279"/>
            <a:ext cx="4705684" cy="329397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0848" y="4478604"/>
            <a:ext cx="438135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 = m</a:t>
            </a:r>
            <a:r>
              <a:rPr lang="en-US" baseline="-25000" dirty="0" smtClean="0"/>
              <a:t>1</a:t>
            </a:r>
            <a:r>
              <a:rPr lang="en-US" dirty="0" smtClean="0"/>
              <a:t>/m</a:t>
            </a:r>
            <a:r>
              <a:rPr lang="en-US" baseline="-25000" dirty="0" smtClean="0"/>
              <a:t>2 </a:t>
            </a:r>
            <a:r>
              <a:rPr lang="en-US" dirty="0" smtClean="0"/>
              <a:t>= 0.82</a:t>
            </a:r>
          </a:p>
          <a:p>
            <a:r>
              <a:rPr lang="en-US" dirty="0" smtClean="0"/>
              <a:t>a</a:t>
            </a:r>
            <a:r>
              <a:rPr lang="en-US" baseline="-25000" dirty="0" smtClean="0"/>
              <a:t>1</a:t>
            </a:r>
            <a:r>
              <a:rPr lang="en-US" baseline="30000" dirty="0" smtClean="0"/>
              <a:t>L </a:t>
            </a:r>
            <a:r>
              <a:rPr lang="en-US" dirty="0" smtClean="0"/>
              <a:t>= -0.44,  a</a:t>
            </a:r>
            <a:r>
              <a:rPr lang="en-US" baseline="-25000" dirty="0" smtClean="0"/>
              <a:t>2</a:t>
            </a:r>
            <a:r>
              <a:rPr lang="en-US" baseline="30000" dirty="0" smtClean="0"/>
              <a:t>L </a:t>
            </a:r>
            <a:r>
              <a:rPr lang="en-US" dirty="0"/>
              <a:t>= </a:t>
            </a:r>
            <a:r>
              <a:rPr lang="en-US" dirty="0" smtClean="0"/>
              <a:t>+0.33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NR simulations ~1week </a:t>
            </a:r>
            <a:br>
              <a:rPr lang="en-US" dirty="0" smtClean="0"/>
            </a:br>
            <a:r>
              <a:rPr lang="en-US" dirty="0" smtClean="0"/>
              <a:t>providing fast response to model GW150914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89" y="816853"/>
            <a:ext cx="4457907" cy="2745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517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1208838" y="2551906"/>
            <a:ext cx="2429657" cy="1518631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GW150914: </a:t>
            </a:r>
            <a:b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SXS and RIT results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5765" y="0"/>
            <a:ext cx="7336380" cy="25697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611" y="4070537"/>
            <a:ext cx="3832092" cy="26367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8757" y="2433534"/>
            <a:ext cx="3591955" cy="442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3479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675499"/>
          </a:xfrm>
          <a:prstGeom prst="rect">
            <a:avLst/>
          </a:prstGeo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GW150914: Numerical Relativity modeling comparison</a:t>
            </a:r>
            <a:b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SXS and RIT results</a:t>
            </a:r>
            <a:endParaRPr lang="en-US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083963"/>
            <a:ext cx="9144000" cy="374701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148348"/>
            <a:ext cx="91439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Motivations:</a:t>
            </a:r>
            <a:r>
              <a:rPr lang="en-US" dirty="0" smtClean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NR </a:t>
            </a:r>
            <a:r>
              <a:rPr lang="en-US" dirty="0"/>
              <a:t>codes have not been reviewed by LSC </a:t>
            </a:r>
            <a:r>
              <a:rPr lang="en-US" dirty="0" smtClean="0"/>
              <a:t>			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Use of heterogeneous bank of templates to fit waveforms, remnants and injections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The </a:t>
            </a:r>
            <a:r>
              <a:rPr lang="en-US" dirty="0"/>
              <a:t>two methods to solve the BBH problem use very different </a:t>
            </a:r>
            <a:r>
              <a:rPr lang="en-US" dirty="0" smtClean="0"/>
              <a:t>techniques and do not share a single line of code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7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479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BBH waveform </a:t>
            </a: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modeling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" y="1610224"/>
            <a:ext cx="433723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BBH Templates: </a:t>
            </a:r>
            <a:r>
              <a:rPr lang="en-US" dirty="0" err="1" smtClean="0"/>
              <a:t>IMRPhenom</a:t>
            </a:r>
            <a:r>
              <a:rPr lang="en-US" dirty="0" smtClean="0"/>
              <a:t> D,P </a:t>
            </a:r>
            <a:br>
              <a:rPr lang="en-US" dirty="0" smtClean="0"/>
            </a:br>
            <a:r>
              <a:rPr lang="en-US" dirty="0" smtClean="0"/>
              <a:t>based on fits* to NR simulations using the moving puncture technique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BBH Templates: SEOBNR v2,3</a:t>
            </a:r>
            <a:br>
              <a:rPr lang="en-US" dirty="0" smtClean="0"/>
            </a:br>
            <a:r>
              <a:rPr lang="en-US" dirty="0" smtClean="0"/>
              <a:t>based on fits* to NR simulations using excision techniques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Direct use of NR simulations, </a:t>
            </a:r>
            <a:br>
              <a:rPr lang="en-US" dirty="0" smtClean="0"/>
            </a:br>
            <a:r>
              <a:rPr lang="en-US" dirty="0" smtClean="0"/>
              <a:t>no </a:t>
            </a:r>
            <a:r>
              <a:rPr lang="en-US" dirty="0"/>
              <a:t>intermediaries</a:t>
            </a:r>
            <a:r>
              <a:rPr lang="en-US" dirty="0" smtClean="0"/>
              <a:t>, 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dirty="0" smtClean="0"/>
              <a:t>proves as good as above</a:t>
            </a:r>
            <a:r>
              <a:rPr lang="en-US" dirty="0"/>
              <a:t>!</a:t>
            </a:r>
            <a:br>
              <a:rPr lang="en-US" dirty="0"/>
            </a:br>
            <a:r>
              <a:rPr lang="en-US" dirty="0"/>
              <a:t> </a:t>
            </a:r>
            <a:r>
              <a:rPr lang="en-US" u="sng" dirty="0">
                <a:hlinkClick r:id="rId2"/>
              </a:rPr>
              <a:t>arXiv:1606.01262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5942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  Fits to waveforms and final black hole remnant parameters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9534" y="1542888"/>
            <a:ext cx="4851400" cy="4813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485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479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BBH waveform </a:t>
            </a:r>
            <a:r>
              <a:rPr lang="en-US" sz="3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modeling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" y="1610224"/>
            <a:ext cx="4337234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BBH Templates: </a:t>
            </a:r>
            <a:r>
              <a:rPr lang="en-US" dirty="0" err="1" smtClean="0"/>
              <a:t>IMRPhenom</a:t>
            </a:r>
            <a:r>
              <a:rPr lang="en-US" dirty="0" smtClean="0"/>
              <a:t> D,P </a:t>
            </a:r>
            <a:br>
              <a:rPr lang="en-US" dirty="0" smtClean="0"/>
            </a:br>
            <a:r>
              <a:rPr lang="en-US" dirty="0" smtClean="0"/>
              <a:t>based on fits* to NR simulations using the moving puncture technique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BBH Templates: SEOBNR v2,3</a:t>
            </a:r>
            <a:br>
              <a:rPr lang="en-US" dirty="0" smtClean="0"/>
            </a:br>
            <a:r>
              <a:rPr lang="en-US" dirty="0" smtClean="0"/>
              <a:t>based on fits* to NR simulations using excision techniques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Direct use of NR simulations, </a:t>
            </a:r>
            <a:br>
              <a:rPr lang="en-US" dirty="0" smtClean="0"/>
            </a:br>
            <a:r>
              <a:rPr lang="en-US" dirty="0" smtClean="0"/>
              <a:t>no </a:t>
            </a:r>
            <a:r>
              <a:rPr lang="en-US" dirty="0"/>
              <a:t>intermediaries</a:t>
            </a:r>
            <a:r>
              <a:rPr lang="en-US" dirty="0" smtClean="0"/>
              <a:t>, </a:t>
            </a:r>
            <a:r>
              <a:rPr lang="en-US" b="1" u="sng" dirty="0" smtClean="0"/>
              <a:t/>
            </a:r>
            <a:br>
              <a:rPr lang="en-US" b="1" u="sng" dirty="0" smtClean="0"/>
            </a:br>
            <a:r>
              <a:rPr lang="en-US" dirty="0" smtClean="0"/>
              <a:t>proves as good as above</a:t>
            </a:r>
            <a:r>
              <a:rPr lang="en-US" dirty="0"/>
              <a:t>!</a:t>
            </a:r>
            <a:br>
              <a:rPr lang="en-US" dirty="0"/>
            </a:br>
            <a:r>
              <a:rPr lang="en-US" dirty="0"/>
              <a:t> </a:t>
            </a:r>
            <a:r>
              <a:rPr lang="en-US" u="sng" dirty="0">
                <a:hlinkClick r:id="rId2"/>
              </a:rPr>
              <a:t>arXiv:1606.01262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0" y="6488668"/>
            <a:ext cx="59427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   Fits to waveforms and final black hole remnant parameters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8655" y="1610224"/>
            <a:ext cx="4933926" cy="42986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64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56343</TotalTime>
  <Words>391</Words>
  <Application>Microsoft Macintosh PowerPoint</Application>
  <PresentationFormat>On-screen Show (4:3)</PresentationFormat>
  <Paragraphs>128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BBH waveform modeling</vt:lpstr>
      <vt:lpstr>BBH waveform modeling</vt:lpstr>
      <vt:lpstr>Discussion</vt:lpstr>
      <vt:lpstr>Discussion</vt:lpstr>
      <vt:lpstr>GW150914 and GW151226</vt:lpstr>
      <vt:lpstr>Discussion</vt:lpstr>
      <vt:lpstr>PowerPoint Presentation</vt:lpstr>
      <vt:lpstr>Discussion</vt:lpstr>
      <vt:lpstr>Discussion</vt:lpstr>
      <vt:lpstr>Discussion</vt:lpstr>
      <vt:lpstr>Discussion</vt:lpstr>
      <vt:lpstr>PowerPoint Presentation</vt:lpstr>
    </vt:vector>
  </TitlesOfParts>
  <Manager/>
  <Company>Rochester Institute of Technology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APS2015</dc:title>
  <dc:subject/>
  <dc:creator>Carlos Lousto</dc:creator>
  <cp:keywords/>
  <dc:description/>
  <cp:lastModifiedBy>Carlos Lousto</cp:lastModifiedBy>
  <cp:revision>2229</cp:revision>
  <dcterms:created xsi:type="dcterms:W3CDTF">2011-12-08T23:39:13Z</dcterms:created>
  <dcterms:modified xsi:type="dcterms:W3CDTF">2016-07-12T17:46:41Z</dcterms:modified>
  <cp:category/>
</cp:coreProperties>
</file>