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mp4" ContentType="video/unknown"/>
  <Default Extension="vml" ContentType="application/vnd.openxmlformats-officedocument.vmlDrawing"/>
  <Default Extension="gif" ContentType="image/gif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3.xml" ContentType="application/vnd.openxmlformats-officedocument.presentationml.notesSlide+xml"/>
  <Override PartName="/ppt/embeddings/oleObject3.bin" ContentType="application/vnd.openxmlformats-officedocument.oleObject"/>
  <Override PartName="/ppt/notesSlides/notesSlide4.xml" ContentType="application/vnd.openxmlformats-officedocument.presentationml.notesSlide+xml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embeddings/oleObject9.bin" ContentType="application/vnd.openxmlformats-officedocument.oleObject"/>
  <Override PartName="/ppt/notesSlides/notesSlide18.xml" ContentType="application/vnd.openxmlformats-officedocument.presentationml.notesSlide+xml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notesSlides/notesSlide19.xml" ContentType="application/vnd.openxmlformats-officedocument.presentationml.notesSlide+xml"/>
  <Override PartName="/ppt/embeddings/oleObject12.bin" ContentType="application/vnd.openxmlformats-officedocument.oleObject"/>
  <Override PartName="/ppt/notesSlides/notesSlide20.xml" ContentType="application/vnd.openxmlformats-officedocument.presentationml.notesSlide+xml"/>
  <Override PartName="/ppt/embeddings/oleObject13.bin" ContentType="application/vnd.openxmlformats-officedocument.oleObject"/>
  <Override PartName="/ppt/embeddings/Microsoft_Equation1.bin" ContentType="application/vnd.openxmlformats-officedocument.oleObject"/>
  <Override PartName="/ppt/notesSlides/notesSlide21.xml" ContentType="application/vnd.openxmlformats-officedocument.presentationml.notesSlide+xml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Microsoft_Equation2.bin" ContentType="application/vnd.openxmlformats-officedocument.oleObject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notesSlides/notesSlide28.xml" ContentType="application/vnd.openxmlformats-officedocument.presentationml.notesSlide+xml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notesSlides/notesSlide37.xml" ContentType="application/vnd.openxmlformats-officedocument.presentationml.notesSlide+xml"/>
  <Override PartName="/ppt/embeddings/oleObject28.bin" ContentType="application/vnd.openxmlformats-officedocument.oleObject"/>
  <Override PartName="/ppt/notesSlides/notesSlide38.xml" ContentType="application/vnd.openxmlformats-officedocument.presentationml.notesSlide+xml"/>
  <Override PartName="/ppt/embeddings/oleObject29.bin" ContentType="application/vnd.openxmlformats-officedocument.oleObject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tags/tag1.xml" ContentType="application/vnd.openxmlformats-officedocument.presentationml.tags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0"/>
  </p:notesMasterIdLst>
  <p:sldIdLst>
    <p:sldId id="256" r:id="rId2"/>
    <p:sldId id="719" r:id="rId3"/>
    <p:sldId id="758" r:id="rId4"/>
    <p:sldId id="778" r:id="rId5"/>
    <p:sldId id="791" r:id="rId6"/>
    <p:sldId id="614" r:id="rId7"/>
    <p:sldId id="787" r:id="rId8"/>
    <p:sldId id="766" r:id="rId9"/>
    <p:sldId id="781" r:id="rId10"/>
    <p:sldId id="621" r:id="rId11"/>
    <p:sldId id="622" r:id="rId12"/>
    <p:sldId id="774" r:id="rId13"/>
    <p:sldId id="624" r:id="rId14"/>
    <p:sldId id="625" r:id="rId15"/>
    <p:sldId id="723" r:id="rId16"/>
    <p:sldId id="724" r:id="rId17"/>
    <p:sldId id="725" r:id="rId18"/>
    <p:sldId id="726" r:id="rId19"/>
    <p:sldId id="727" r:id="rId20"/>
    <p:sldId id="792" r:id="rId21"/>
    <p:sldId id="768" r:id="rId22"/>
    <p:sldId id="769" r:id="rId23"/>
    <p:sldId id="729" r:id="rId24"/>
    <p:sldId id="775" r:id="rId25"/>
    <p:sldId id="776" r:id="rId26"/>
    <p:sldId id="795" r:id="rId27"/>
    <p:sldId id="797" r:id="rId28"/>
    <p:sldId id="642" r:id="rId29"/>
    <p:sldId id="788" r:id="rId30"/>
    <p:sldId id="643" r:id="rId31"/>
    <p:sldId id="644" r:id="rId32"/>
    <p:sldId id="790" r:id="rId33"/>
    <p:sldId id="772" r:id="rId34"/>
    <p:sldId id="780" r:id="rId35"/>
    <p:sldId id="647" r:id="rId36"/>
    <p:sldId id="798" r:id="rId37"/>
    <p:sldId id="745" r:id="rId38"/>
    <p:sldId id="746" r:id="rId39"/>
    <p:sldId id="747" r:id="rId40"/>
    <p:sldId id="783" r:id="rId41"/>
    <p:sldId id="748" r:id="rId42"/>
    <p:sldId id="749" r:id="rId43"/>
    <p:sldId id="750" r:id="rId44"/>
    <p:sldId id="782" r:id="rId45"/>
    <p:sldId id="655" r:id="rId46"/>
    <p:sldId id="789" r:id="rId47"/>
    <p:sldId id="659" r:id="rId48"/>
    <p:sldId id="660" r:id="rId49"/>
    <p:sldId id="662" r:id="rId50"/>
    <p:sldId id="705" r:id="rId51"/>
    <p:sldId id="751" r:id="rId52"/>
    <p:sldId id="755" r:id="rId53"/>
    <p:sldId id="741" r:id="rId54"/>
    <p:sldId id="752" r:id="rId55"/>
    <p:sldId id="754" r:id="rId56"/>
    <p:sldId id="744" r:id="rId57"/>
    <p:sldId id="763" r:id="rId58"/>
    <p:sldId id="742" r:id="rId59"/>
    <p:sldId id="743" r:id="rId60"/>
    <p:sldId id="735" r:id="rId61"/>
    <p:sldId id="736" r:id="rId62"/>
    <p:sldId id="737" r:id="rId63"/>
    <p:sldId id="785" r:id="rId64"/>
    <p:sldId id="738" r:id="rId65"/>
    <p:sldId id="784" r:id="rId66"/>
    <p:sldId id="740" r:id="rId67"/>
    <p:sldId id="765" r:id="rId68"/>
    <p:sldId id="718" r:id="rId6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27BF8"/>
    <a:srgbClr val="FF8EA1"/>
    <a:srgbClr val="FF172E"/>
    <a:srgbClr val="F6FF1F"/>
    <a:srgbClr val="FFBDFA"/>
    <a:srgbClr val="123099"/>
    <a:srgbClr val="FFB5AA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2" autoAdjust="0"/>
    <p:restoredTop sz="86491" autoAdjust="0"/>
  </p:normalViewPr>
  <p:slideViewPr>
    <p:cSldViewPr>
      <p:cViewPr varScale="1">
        <p:scale>
          <a:sx n="78" d="100"/>
          <a:sy n="78" d="100"/>
        </p:scale>
        <p:origin x="-74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notesMaster" Target="notesMasters/notesMaster1.xml"/><Relationship Id="rId71" Type="http://schemas.openxmlformats.org/officeDocument/2006/relationships/printerSettings" Target="printerSettings/printerSettings1.bin"/><Relationship Id="rId72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viewProps" Target="viewProps.xml"/><Relationship Id="rId74" Type="http://schemas.openxmlformats.org/officeDocument/2006/relationships/theme" Target="theme/theme1.xml"/><Relationship Id="rId75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Relationship Id="rId2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Relationship Id="rId2" Type="http://schemas.openxmlformats.org/officeDocument/2006/relationships/image" Target="../media/image55.emf"/><Relationship Id="rId3" Type="http://schemas.openxmlformats.org/officeDocument/2006/relationships/image" Target="../media/image53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4" Type="http://schemas.openxmlformats.org/officeDocument/2006/relationships/image" Target="../media/image64.emf"/><Relationship Id="rId1" Type="http://schemas.openxmlformats.org/officeDocument/2006/relationships/image" Target="../media/image61.emf"/><Relationship Id="rId2" Type="http://schemas.openxmlformats.org/officeDocument/2006/relationships/image" Target="../media/image6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4" Type="http://schemas.openxmlformats.org/officeDocument/2006/relationships/image" Target="../media/image63.emf"/><Relationship Id="rId5" Type="http://schemas.openxmlformats.org/officeDocument/2006/relationships/image" Target="../media/image64.emf"/><Relationship Id="rId6" Type="http://schemas.openxmlformats.org/officeDocument/2006/relationships/image" Target="../media/image66.emf"/><Relationship Id="rId1" Type="http://schemas.openxmlformats.org/officeDocument/2006/relationships/image" Target="../media/image65.emf"/><Relationship Id="rId2" Type="http://schemas.openxmlformats.org/officeDocument/2006/relationships/image" Target="../media/image6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Relationship Id="rId2" Type="http://schemas.openxmlformats.org/officeDocument/2006/relationships/image" Target="../media/image5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Relationship Id="rId2" Type="http://schemas.openxmlformats.org/officeDocument/2006/relationships/image" Target="../media/image8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Relationship Id="rId2" Type="http://schemas.openxmlformats.org/officeDocument/2006/relationships/image" Target="../media/image1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Relationship Id="rId2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Relationship Id="rId2" Type="http://schemas.openxmlformats.org/officeDocument/2006/relationships/image" Target="../media/image29.emf"/><Relationship Id="rId3" Type="http://schemas.openxmlformats.org/officeDocument/2006/relationships/image" Target="../media/image3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Relationship Id="rId2" Type="http://schemas.openxmlformats.org/officeDocument/2006/relationships/image" Target="../media/image5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CEB7B0-F3FB-A54D-BA66-D4EEB1358E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9014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7F3558-6509-524D-9ADC-96E1B5A41B3F}" type="slidenum">
              <a:rPr lang="en-US"/>
              <a:pPr/>
              <a:t>1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Teamwork, thank TAC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FA386C-3960-FE44-8F1D-8BD065138D0C}" type="slidenum">
              <a:rPr lang="en-US"/>
              <a:pPr/>
              <a:t>12</a:t>
            </a:fld>
            <a:endParaRPr lang="en-US"/>
          </a:p>
        </p:txBody>
      </p:sp>
      <p:sp>
        <p:nvSpPr>
          <p:cNvPr id="9717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71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CA0326-98E4-1E4D-B075-2781B3038A9F}" type="slidenum">
              <a:rPr lang="en-US"/>
              <a:pPr/>
              <a:t>13</a:t>
            </a:fld>
            <a:endParaRPr lang="en-US"/>
          </a:p>
        </p:txBody>
      </p:sp>
      <p:sp>
        <p:nvSpPr>
          <p:cNvPr id="9758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406543-1D04-A044-9373-9FDCB97D71A7}" type="slidenum">
              <a:rPr lang="en-US"/>
              <a:pPr/>
              <a:t>14</a:t>
            </a:fld>
            <a:endParaRPr lang="en-US"/>
          </a:p>
        </p:txBody>
      </p:sp>
      <p:sp>
        <p:nvSpPr>
          <p:cNvPr id="9779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4B6CE7-3C4F-6847-8F84-CC0A404CC7A7}" type="slidenum">
              <a:rPr lang="en-US"/>
              <a:pPr/>
              <a:t>15</a:t>
            </a:fld>
            <a:endParaRPr lang="en-US"/>
          </a:p>
        </p:txBody>
      </p:sp>
      <p:sp>
        <p:nvSpPr>
          <p:cNvPr id="1205250" name="Rectangle 102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5251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F2F17D-4B67-504B-A72E-50907954D395}" type="slidenum">
              <a:rPr lang="en-US"/>
              <a:pPr/>
              <a:t>16</a:t>
            </a:fld>
            <a:endParaRPr lang="en-US"/>
          </a:p>
        </p:txBody>
      </p:sp>
      <p:sp>
        <p:nvSpPr>
          <p:cNvPr id="1207298" name="Rectangle 102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729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8CCE94-E0A8-DE4D-9BA4-E92CC97E5CA0}" type="slidenum">
              <a:rPr lang="en-US"/>
              <a:pPr/>
              <a:t>17</a:t>
            </a:fld>
            <a:endParaRPr lang="en-US"/>
          </a:p>
        </p:txBody>
      </p:sp>
      <p:sp>
        <p:nvSpPr>
          <p:cNvPr id="12093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9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3EF596-A9D2-654A-B97E-C3C5572D3CF1}" type="slidenum">
              <a:rPr lang="en-US"/>
              <a:pPr/>
              <a:t>18</a:t>
            </a:fld>
            <a:endParaRPr lang="en-US"/>
          </a:p>
        </p:txBody>
      </p:sp>
      <p:sp>
        <p:nvSpPr>
          <p:cNvPr id="12113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7B760F-6C0F-204E-9195-0D8794BA402C}" type="slidenum">
              <a:rPr lang="en-US"/>
              <a:pPr/>
              <a:t>19</a:t>
            </a:fld>
            <a:endParaRPr lang="en-US"/>
          </a:p>
        </p:txBody>
      </p:sp>
      <p:sp>
        <p:nvSpPr>
          <p:cNvPr id="12134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3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56C564-B42D-9046-9B69-440B1032A589}" type="slidenum">
              <a:rPr lang="en-US"/>
              <a:pPr/>
              <a:t>23</a:t>
            </a:fld>
            <a:endParaRPr lang="en-US"/>
          </a:p>
        </p:txBody>
      </p:sp>
      <p:sp>
        <p:nvSpPr>
          <p:cNvPr id="12175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7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8410B5-ADB8-D14B-A5D6-E95A509F05EE}" type="slidenum">
              <a:rPr lang="en-US"/>
              <a:pPr/>
              <a:t>25</a:t>
            </a:fld>
            <a:endParaRPr lang="en-US"/>
          </a:p>
        </p:txBody>
      </p:sp>
      <p:sp>
        <p:nvSpPr>
          <p:cNvPr id="128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8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B746EC-E971-6F48-AC10-8457CE38C8CE}" type="slidenum">
              <a:rPr lang="en-US"/>
              <a:pPr/>
              <a:t>2</a:t>
            </a:fld>
            <a:endParaRPr lang="en-US"/>
          </a:p>
        </p:txBody>
      </p:sp>
      <p:sp>
        <p:nvSpPr>
          <p:cNvPr id="1197058" name="Rectangle 102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9705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8410B5-ADB8-D14B-A5D6-E95A509F05EE}" type="slidenum">
              <a:rPr lang="en-US"/>
              <a:pPr/>
              <a:t>26</a:t>
            </a:fld>
            <a:endParaRPr lang="en-US"/>
          </a:p>
        </p:txBody>
      </p:sp>
      <p:sp>
        <p:nvSpPr>
          <p:cNvPr id="128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8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8410B5-ADB8-D14B-A5D6-E95A509F05EE}" type="slidenum">
              <a:rPr lang="en-US"/>
              <a:pPr/>
              <a:t>27</a:t>
            </a:fld>
            <a:endParaRPr lang="en-US"/>
          </a:p>
        </p:txBody>
      </p:sp>
      <p:sp>
        <p:nvSpPr>
          <p:cNvPr id="128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8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DF6297-9B1A-E145-873E-DD849ED85493}" type="slidenum">
              <a:rPr lang="en-US"/>
              <a:pPr/>
              <a:t>28</a:t>
            </a:fld>
            <a:endParaRPr lang="en-US"/>
          </a:p>
        </p:txBody>
      </p:sp>
      <p:sp>
        <p:nvSpPr>
          <p:cNvPr id="10127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DF6297-9B1A-E145-873E-DD849ED85493}" type="slidenum">
              <a:rPr lang="en-US"/>
              <a:pPr/>
              <a:t>29</a:t>
            </a:fld>
            <a:endParaRPr lang="en-US"/>
          </a:p>
        </p:txBody>
      </p:sp>
      <p:sp>
        <p:nvSpPr>
          <p:cNvPr id="10127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5BEF2D-7C6B-734B-A4F9-AAB856CBECF4}" type="slidenum">
              <a:rPr lang="en-US"/>
              <a:pPr/>
              <a:t>30</a:t>
            </a:fld>
            <a:endParaRPr lang="en-US"/>
          </a:p>
        </p:txBody>
      </p:sp>
      <p:sp>
        <p:nvSpPr>
          <p:cNvPr id="10147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B2D6E-1F4A-2249-AD7D-AFBEBFBB0066}" type="slidenum">
              <a:rPr lang="en-US"/>
              <a:pPr/>
              <a:t>31</a:t>
            </a:fld>
            <a:endParaRPr lang="en-US"/>
          </a:p>
        </p:txBody>
      </p:sp>
      <p:sp>
        <p:nvSpPr>
          <p:cNvPr id="10168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B2D6E-1F4A-2249-AD7D-AFBEBFBB0066}" type="slidenum">
              <a:rPr lang="en-US"/>
              <a:pPr/>
              <a:t>32</a:t>
            </a:fld>
            <a:endParaRPr lang="en-US"/>
          </a:p>
        </p:txBody>
      </p:sp>
      <p:sp>
        <p:nvSpPr>
          <p:cNvPr id="10168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FAADB9-8CB5-C747-8CAB-D596A5A96FE2}" type="slidenum">
              <a:rPr lang="en-US"/>
              <a:pPr/>
              <a:t>33</a:t>
            </a:fld>
            <a:endParaRPr lang="en-US"/>
          </a:p>
        </p:txBody>
      </p:sp>
      <p:sp>
        <p:nvSpPr>
          <p:cNvPr id="10209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09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FAADB9-8CB5-C747-8CAB-D596A5A96FE2}" type="slidenum">
              <a:rPr lang="en-US"/>
              <a:pPr/>
              <a:t>34</a:t>
            </a:fld>
            <a:endParaRPr lang="en-US"/>
          </a:p>
        </p:txBody>
      </p:sp>
      <p:sp>
        <p:nvSpPr>
          <p:cNvPr id="10209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09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8F3EEC-1E10-084E-92ED-1F2DACFCE4C0}" type="slidenum">
              <a:rPr lang="en-US"/>
              <a:pPr/>
              <a:t>35</a:t>
            </a:fld>
            <a:endParaRPr lang="en-US"/>
          </a:p>
        </p:txBody>
      </p:sp>
      <p:sp>
        <p:nvSpPr>
          <p:cNvPr id="10229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29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8E4D4A-B65E-5847-87B8-C1F4989039AC}" type="slidenum">
              <a:rPr lang="en-US"/>
              <a:pPr/>
              <a:t>3</a:t>
            </a:fld>
            <a:endParaRPr lang="en-US"/>
          </a:p>
        </p:txBody>
      </p:sp>
      <p:sp>
        <p:nvSpPr>
          <p:cNvPr id="128614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8614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8F3EEC-1E10-084E-92ED-1F2DACFCE4C0}" type="slidenum">
              <a:rPr lang="en-US"/>
              <a:pPr/>
              <a:t>36</a:t>
            </a:fld>
            <a:endParaRPr lang="en-US"/>
          </a:p>
        </p:txBody>
      </p:sp>
      <p:sp>
        <p:nvSpPr>
          <p:cNvPr id="10229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29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F4D5F8-F4A6-7B48-8CF6-6B7590D4C161}" type="slidenum">
              <a:rPr lang="en-US"/>
              <a:pPr/>
              <a:t>37</a:t>
            </a:fld>
            <a:endParaRPr lang="en-US"/>
          </a:p>
        </p:txBody>
      </p:sp>
      <p:sp>
        <p:nvSpPr>
          <p:cNvPr id="1249282" name="Rectangle 102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4928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5FF9A1-FC62-0A47-832B-5A16AFC2670F}" type="slidenum">
              <a:rPr lang="en-US"/>
              <a:pPr/>
              <a:t>38</a:t>
            </a:fld>
            <a:endParaRPr lang="en-US"/>
          </a:p>
        </p:txBody>
      </p:sp>
      <p:sp>
        <p:nvSpPr>
          <p:cNvPr id="12513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51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91D02E-1D2E-4840-9C7B-5ED3D57170C6}" type="slidenum">
              <a:rPr lang="en-US"/>
              <a:pPr/>
              <a:t>39</a:t>
            </a:fld>
            <a:endParaRPr lang="en-US"/>
          </a:p>
        </p:txBody>
      </p:sp>
      <p:sp>
        <p:nvSpPr>
          <p:cNvPr id="1253378" name="Rectangle 102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5337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E6036E-766B-0846-9EA8-F1748F878CE7}" type="slidenum">
              <a:rPr lang="en-US"/>
              <a:pPr/>
              <a:t>41</a:t>
            </a:fld>
            <a:endParaRPr lang="en-US"/>
          </a:p>
        </p:txBody>
      </p:sp>
      <p:sp>
        <p:nvSpPr>
          <p:cNvPr id="1263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73FB9A-6818-9348-B044-7610A15F1B9E}" type="slidenum">
              <a:rPr lang="en-US"/>
              <a:pPr/>
              <a:t>42</a:t>
            </a:fld>
            <a:endParaRPr lang="en-US"/>
          </a:p>
        </p:txBody>
      </p:sp>
      <p:sp>
        <p:nvSpPr>
          <p:cNvPr id="1264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BEDD03-AFC4-F140-A547-A079FB6BF239}" type="slidenum">
              <a:rPr lang="en-US"/>
              <a:pPr/>
              <a:t>43</a:t>
            </a:fld>
            <a:endParaRPr lang="en-US"/>
          </a:p>
        </p:txBody>
      </p:sp>
      <p:sp>
        <p:nvSpPr>
          <p:cNvPr id="1265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5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A51B06-F51D-D646-80FA-8FE83BBE790E}" type="slidenum">
              <a:rPr lang="en-US"/>
              <a:pPr/>
              <a:t>45</a:t>
            </a:fld>
            <a:endParaRPr lang="en-US"/>
          </a:p>
        </p:txBody>
      </p:sp>
      <p:sp>
        <p:nvSpPr>
          <p:cNvPr id="10393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39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A51B06-F51D-D646-80FA-8FE83BBE790E}" type="slidenum">
              <a:rPr lang="en-US"/>
              <a:pPr/>
              <a:t>46</a:t>
            </a:fld>
            <a:endParaRPr lang="en-US"/>
          </a:p>
        </p:txBody>
      </p:sp>
      <p:sp>
        <p:nvSpPr>
          <p:cNvPr id="10393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39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9EC4C3-4403-0E4A-8ED4-0B9BF1D42927}" type="slidenum">
              <a:rPr lang="en-US"/>
              <a:pPr/>
              <a:t>47</a:t>
            </a:fld>
            <a:endParaRPr lang="en-US"/>
          </a:p>
        </p:txBody>
      </p:sp>
      <p:sp>
        <p:nvSpPr>
          <p:cNvPr id="10475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353D78-4E99-4E48-B026-BDA1D52B5180}" type="slidenum">
              <a:rPr lang="en-US"/>
              <a:pPr/>
              <a:t>6</a:t>
            </a:fld>
            <a:endParaRPr lang="en-US"/>
          </a:p>
        </p:txBody>
      </p:sp>
      <p:sp>
        <p:nvSpPr>
          <p:cNvPr id="9553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55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A7069D-C242-C844-B991-E04425914FFE}" type="slidenum">
              <a:rPr lang="en-US"/>
              <a:pPr/>
              <a:t>48</a:t>
            </a:fld>
            <a:endParaRPr lang="en-US"/>
          </a:p>
        </p:txBody>
      </p:sp>
      <p:sp>
        <p:nvSpPr>
          <p:cNvPr id="10496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49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1D955F-DB27-DD4F-A6A7-5E7FD59D7557}" type="slidenum">
              <a:rPr lang="en-US"/>
              <a:pPr/>
              <a:t>49</a:t>
            </a:fld>
            <a:endParaRPr lang="en-US"/>
          </a:p>
        </p:txBody>
      </p:sp>
      <p:sp>
        <p:nvSpPr>
          <p:cNvPr id="10536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53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9F5FEA-4153-F54C-9B96-D74B1244FDAA}" type="slidenum">
              <a:rPr lang="en-US"/>
              <a:pPr/>
              <a:t>50</a:t>
            </a:fld>
            <a:endParaRPr lang="en-US"/>
          </a:p>
        </p:txBody>
      </p:sp>
      <p:sp>
        <p:nvSpPr>
          <p:cNvPr id="114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42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310D51-2C95-E34B-8634-F72000FE6C9B}" type="slidenum">
              <a:rPr lang="en-US"/>
              <a:pPr/>
              <a:t>51</a:t>
            </a:fld>
            <a:endParaRPr lang="en-US"/>
          </a:p>
        </p:txBody>
      </p:sp>
      <p:sp>
        <p:nvSpPr>
          <p:cNvPr id="126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05F4B8-5E35-9C46-AF5B-C38978EDDA4B}" type="slidenum">
              <a:rPr lang="en-US"/>
              <a:pPr/>
              <a:t>52</a:t>
            </a:fld>
            <a:endParaRPr lang="en-US"/>
          </a:p>
        </p:txBody>
      </p:sp>
      <p:sp>
        <p:nvSpPr>
          <p:cNvPr id="1273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73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479D19-6610-624C-A757-ED648C956072}" type="slidenum">
              <a:rPr lang="en-US"/>
              <a:pPr/>
              <a:t>53</a:t>
            </a:fld>
            <a:endParaRPr lang="en-US"/>
          </a:p>
        </p:txBody>
      </p:sp>
      <p:sp>
        <p:nvSpPr>
          <p:cNvPr id="1244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4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2AAAA3-CAAA-DE4B-9957-F73CC1BEBB83}" type="slidenum">
              <a:rPr lang="en-US"/>
              <a:pPr/>
              <a:t>54</a:t>
            </a:fld>
            <a:endParaRPr lang="en-US"/>
          </a:p>
        </p:txBody>
      </p:sp>
      <p:sp>
        <p:nvSpPr>
          <p:cNvPr id="126771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77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87EF9B-59F3-2948-AD58-F5A6E2A6442F}" type="slidenum">
              <a:rPr lang="en-US"/>
              <a:pPr/>
              <a:t>55</a:t>
            </a:fld>
            <a:endParaRPr lang="en-US"/>
          </a:p>
        </p:txBody>
      </p:sp>
      <p:sp>
        <p:nvSpPr>
          <p:cNvPr id="1268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8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021264-386C-894A-941A-A4D266F7203D}" type="slidenum">
              <a:rPr lang="en-US"/>
              <a:pPr/>
              <a:t>56</a:t>
            </a:fld>
            <a:endParaRPr lang="en-US"/>
          </a:p>
        </p:txBody>
      </p:sp>
      <p:sp>
        <p:nvSpPr>
          <p:cNvPr id="1269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9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1D210E-6080-2046-8494-29E06986D17B}" type="slidenum">
              <a:rPr lang="en-US"/>
              <a:pPr/>
              <a:t>57</a:t>
            </a:fld>
            <a:endParaRPr lang="en-US"/>
          </a:p>
        </p:txBody>
      </p:sp>
      <p:sp>
        <p:nvSpPr>
          <p:cNvPr id="129331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933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F5A723-9CA2-5341-BA34-64F79706CA4D}" type="slidenum">
              <a:rPr lang="en-US"/>
              <a:pPr/>
              <a:t>7</a:t>
            </a:fld>
            <a:endParaRPr lang="en-US"/>
          </a:p>
        </p:txBody>
      </p:sp>
      <p:sp>
        <p:nvSpPr>
          <p:cNvPr id="130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0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394E9C-C6C8-FA4C-AA31-D29E309C977C}" type="slidenum">
              <a:rPr lang="en-US"/>
              <a:pPr/>
              <a:t>58</a:t>
            </a:fld>
            <a:endParaRPr lang="en-US"/>
          </a:p>
        </p:txBody>
      </p:sp>
      <p:sp>
        <p:nvSpPr>
          <p:cNvPr id="1270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70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25DB8C-AD7F-7D46-95B9-F14EA5CFA06B}" type="slidenum">
              <a:rPr lang="en-US"/>
              <a:pPr/>
              <a:t>59</a:t>
            </a:fld>
            <a:endParaRPr lang="en-US"/>
          </a:p>
        </p:txBody>
      </p:sp>
      <p:sp>
        <p:nvSpPr>
          <p:cNvPr id="1271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71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5C401E-8E60-6944-8DDC-0F5B7E32BC8E}" type="slidenum">
              <a:rPr lang="en-US"/>
              <a:pPr/>
              <a:t>60</a:t>
            </a:fld>
            <a:endParaRPr lang="en-US"/>
          </a:p>
        </p:txBody>
      </p:sp>
      <p:sp>
        <p:nvSpPr>
          <p:cNvPr id="12318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5A6222-F6A4-BD45-BB0D-7DE68C3982BB}" type="slidenum">
              <a:rPr lang="en-US"/>
              <a:pPr/>
              <a:t>61</a:t>
            </a:fld>
            <a:endParaRPr lang="en-US"/>
          </a:p>
        </p:txBody>
      </p:sp>
      <p:sp>
        <p:nvSpPr>
          <p:cNvPr id="12339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2456F1-2BA8-F84F-B3C7-11D44283216D}" type="slidenum">
              <a:rPr lang="en-US"/>
              <a:pPr/>
              <a:t>62</a:t>
            </a:fld>
            <a:endParaRPr lang="en-US"/>
          </a:p>
        </p:txBody>
      </p:sp>
      <p:sp>
        <p:nvSpPr>
          <p:cNvPr id="12359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35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2456F1-2BA8-F84F-B3C7-11D44283216D}" type="slidenum">
              <a:rPr lang="en-US"/>
              <a:pPr/>
              <a:t>63</a:t>
            </a:fld>
            <a:endParaRPr lang="en-US"/>
          </a:p>
        </p:txBody>
      </p:sp>
      <p:sp>
        <p:nvSpPr>
          <p:cNvPr id="12359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35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8EDBD9-26DF-A64A-B272-551EA6A89CD2}" type="slidenum">
              <a:rPr lang="en-US"/>
              <a:pPr/>
              <a:t>64</a:t>
            </a:fld>
            <a:endParaRPr lang="en-US"/>
          </a:p>
        </p:txBody>
      </p:sp>
      <p:sp>
        <p:nvSpPr>
          <p:cNvPr id="12380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DAD845-64D1-C447-AA63-3864C2B282CA}" type="slidenum">
              <a:rPr lang="en-US"/>
              <a:pPr/>
              <a:t>66</a:t>
            </a:fld>
            <a:endParaRPr lang="en-US"/>
          </a:p>
        </p:txBody>
      </p:sp>
      <p:sp>
        <p:nvSpPr>
          <p:cNvPr id="12421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421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B54351-877E-3747-A007-BE7239FBFD42}" type="slidenum">
              <a:rPr lang="en-US"/>
              <a:pPr/>
              <a:t>67</a:t>
            </a:fld>
            <a:endParaRPr lang="en-US"/>
          </a:p>
        </p:txBody>
      </p:sp>
      <p:sp>
        <p:nvSpPr>
          <p:cNvPr id="129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9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80A8FD-EA95-5942-B2E6-CA5F28C57F1D}" type="slidenum">
              <a:rPr lang="en-US"/>
              <a:pPr/>
              <a:t>68</a:t>
            </a:fld>
            <a:endParaRPr lang="en-US"/>
          </a:p>
        </p:txBody>
      </p:sp>
      <p:sp>
        <p:nvSpPr>
          <p:cNvPr id="11847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84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/>
              <a:t>Grav wave science distinct in that we have no .  No Jansky or Reber building small instruments.  Immediate transition to expensive instrumentation =&gt; theory must step up to the chlleng. 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F5A723-9CA2-5341-BA34-64F79706CA4D}" type="slidenum">
              <a:rPr lang="en-US"/>
              <a:pPr/>
              <a:t>8</a:t>
            </a:fld>
            <a:endParaRPr lang="en-US"/>
          </a:p>
        </p:txBody>
      </p:sp>
      <p:sp>
        <p:nvSpPr>
          <p:cNvPr id="130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0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F5A723-9CA2-5341-BA34-64F79706CA4D}" type="slidenum">
              <a:rPr lang="en-US"/>
              <a:pPr/>
              <a:t>9</a:t>
            </a:fld>
            <a:endParaRPr lang="en-US"/>
          </a:p>
        </p:txBody>
      </p:sp>
      <p:sp>
        <p:nvSpPr>
          <p:cNvPr id="130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0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ADA4B8-2CEC-024F-A181-58317C42216C}" type="slidenum">
              <a:rPr lang="en-US"/>
              <a:pPr/>
              <a:t>10</a:t>
            </a:fld>
            <a:endParaRPr lang="en-US"/>
          </a:p>
        </p:txBody>
      </p:sp>
      <p:sp>
        <p:nvSpPr>
          <p:cNvPr id="9697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FA386C-3960-FE44-8F1D-8BD065138D0C}" type="slidenum">
              <a:rPr lang="en-US"/>
              <a:pPr/>
              <a:t>11</a:t>
            </a:fld>
            <a:endParaRPr lang="en-US"/>
          </a:p>
        </p:txBody>
      </p:sp>
      <p:sp>
        <p:nvSpPr>
          <p:cNvPr id="9717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71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3EDE-48FC-6241-BB10-8078E7B302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419342"/>
      </p:ext>
    </p:extLst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BCB3E-BE7F-7949-A7A7-C5E35FE9C6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43470"/>
      </p:ext>
    </p:extLst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B95C7-E519-7B40-A668-F403F9476A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30053"/>
      </p:ext>
    </p:extLst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A2907-2115-AF49-8885-ECDF4E82078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854470"/>
      </p:ext>
    </p:extLst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5AC16-6D27-9543-9CF0-AD5DEBED5D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703059"/>
      </p:ext>
    </p:extLst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2C204-31D8-4C4A-8115-04FCA50FC6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307422"/>
      </p:ext>
    </p:extLst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169B20-865D-A845-80D7-AFFFEB549A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020200"/>
      </p:ext>
    </p:extLst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55C1B-F64F-454C-ABFE-063F72A375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729422"/>
      </p:ext>
    </p:extLst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E3688-4104-504A-A741-7F77F5CC52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929098"/>
      </p:ext>
    </p:extLst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A3DC77-6EFD-B845-9327-242D977953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402487"/>
      </p:ext>
    </p:extLst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7C898-831D-314B-B39D-99C884D0F1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16409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3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D17545A-0A95-2F4C-B51C-5556AE742BB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25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oleObject6.bin"/><Relationship Id="rId5" Type="http://schemas.openxmlformats.org/officeDocument/2006/relationships/image" Target="../media/image28.emf"/><Relationship Id="rId6" Type="http://schemas.openxmlformats.org/officeDocument/2006/relationships/image" Target="../media/image31.png"/><Relationship Id="rId7" Type="http://schemas.openxmlformats.org/officeDocument/2006/relationships/oleObject" Target="../embeddings/oleObject7.bin"/><Relationship Id="rId8" Type="http://schemas.openxmlformats.org/officeDocument/2006/relationships/image" Target="../media/image29.emf"/><Relationship Id="rId9" Type="http://schemas.openxmlformats.org/officeDocument/2006/relationships/oleObject" Target="../embeddings/oleObject8.bin"/><Relationship Id="rId10" Type="http://schemas.openxmlformats.org/officeDocument/2006/relationships/image" Target="../media/image30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jpeg"/><Relationship Id="rId6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7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5.emf"/><Relationship Id="rId7" Type="http://schemas.openxmlformats.org/officeDocument/2006/relationships/image" Target="../media/image8.jpeg"/><Relationship Id="rId8" Type="http://schemas.openxmlformats.org/officeDocument/2006/relationships/oleObject" Target="../embeddings/oleObject2.bin"/><Relationship Id="rId9" Type="http://schemas.openxmlformats.org/officeDocument/2006/relationships/image" Target="../media/image6.emf"/><Relationship Id="rId10" Type="http://schemas.openxmlformats.org/officeDocument/2006/relationships/image" Target="../media/image9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oleObject" Target="../embeddings/oleObject9.bin"/><Relationship Id="rId5" Type="http://schemas.openxmlformats.org/officeDocument/2006/relationships/image" Target="../media/image45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4" Type="http://schemas.openxmlformats.org/officeDocument/2006/relationships/image" Target="../media/image49.jpeg"/><Relationship Id="rId5" Type="http://schemas.openxmlformats.org/officeDocument/2006/relationships/image" Target="../media/image50.png"/><Relationship Id="rId6" Type="http://schemas.openxmlformats.org/officeDocument/2006/relationships/image" Target="../media/image51.jpeg"/><Relationship Id="rId7" Type="http://schemas.openxmlformats.org/officeDocument/2006/relationships/oleObject" Target="../embeddings/oleObject10.bin"/><Relationship Id="rId8" Type="http://schemas.openxmlformats.org/officeDocument/2006/relationships/image" Target="../media/image48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oleObject" Target="../embeddings/oleObject11.bin"/><Relationship Id="rId5" Type="http://schemas.openxmlformats.org/officeDocument/2006/relationships/image" Target="../media/image48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4" Type="http://schemas.openxmlformats.org/officeDocument/2006/relationships/oleObject" Target="../embeddings/oleObject12.bin"/><Relationship Id="rId5" Type="http://schemas.openxmlformats.org/officeDocument/2006/relationships/image" Target="../media/image28.emf"/><Relationship Id="rId6" Type="http://schemas.openxmlformats.org/officeDocument/2006/relationships/image" Target="../media/image52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4" Type="http://schemas.openxmlformats.org/officeDocument/2006/relationships/oleObject" Target="../embeddings/oleObject13.bin"/><Relationship Id="rId5" Type="http://schemas.openxmlformats.org/officeDocument/2006/relationships/image" Target="../media/image28.emf"/><Relationship Id="rId6" Type="http://schemas.openxmlformats.org/officeDocument/2006/relationships/image" Target="../media/image54.png"/><Relationship Id="rId7" Type="http://schemas.openxmlformats.org/officeDocument/2006/relationships/oleObject" Target="../embeddings/Microsoft_Equation1.bin"/><Relationship Id="rId8" Type="http://schemas.openxmlformats.org/officeDocument/2006/relationships/image" Target="../media/image53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4" Type="http://schemas.openxmlformats.org/officeDocument/2006/relationships/oleObject" Target="../embeddings/oleObject14.bin"/><Relationship Id="rId5" Type="http://schemas.openxmlformats.org/officeDocument/2006/relationships/image" Target="../media/image28.emf"/><Relationship Id="rId6" Type="http://schemas.openxmlformats.org/officeDocument/2006/relationships/oleObject" Target="../embeddings/oleObject15.bin"/><Relationship Id="rId7" Type="http://schemas.openxmlformats.org/officeDocument/2006/relationships/image" Target="../media/image55.emf"/><Relationship Id="rId8" Type="http://schemas.openxmlformats.org/officeDocument/2006/relationships/image" Target="../media/image56.png"/><Relationship Id="rId9" Type="http://schemas.openxmlformats.org/officeDocument/2006/relationships/image" Target="../media/image54.png"/><Relationship Id="rId10" Type="http://schemas.openxmlformats.org/officeDocument/2006/relationships/oleObject" Target="../embeddings/Microsoft_Equation2.bin"/><Relationship Id="rId11" Type="http://schemas.openxmlformats.org/officeDocument/2006/relationships/image" Target="../media/image53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2.xml"/><Relationship Id="rId5" Type="http://schemas.openxmlformats.org/officeDocument/2006/relationships/image" Target="NULL"/><Relationship Id="rId1" Type="http://schemas.microsoft.com/office/2007/relationships/media" Target="file://localhost/Users/bmetzger2/Talks/APS_Savannah/rprocess.mp4" TargetMode="External"/><Relationship Id="rId2" Type="http://schemas.openxmlformats.org/officeDocument/2006/relationships/video" Target="file://localhost/Users/bmetzger2/Talks/APS_Savannah/rprocess.mp4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3.xml"/><Relationship Id="rId5" Type="http://schemas.openxmlformats.org/officeDocument/2006/relationships/image" Target="../media/image57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4" Type="http://schemas.openxmlformats.org/officeDocument/2006/relationships/oleObject" Target="../embeddings/oleObject16.bin"/><Relationship Id="rId5" Type="http://schemas.openxmlformats.org/officeDocument/2006/relationships/image" Target="../media/image61.emf"/><Relationship Id="rId6" Type="http://schemas.openxmlformats.org/officeDocument/2006/relationships/oleObject" Target="../embeddings/oleObject17.bin"/><Relationship Id="rId7" Type="http://schemas.openxmlformats.org/officeDocument/2006/relationships/image" Target="../media/image62.emf"/><Relationship Id="rId8" Type="http://schemas.openxmlformats.org/officeDocument/2006/relationships/oleObject" Target="../embeddings/oleObject18.bin"/><Relationship Id="rId9" Type="http://schemas.openxmlformats.org/officeDocument/2006/relationships/image" Target="../media/image63.emf"/><Relationship Id="rId10" Type="http://schemas.openxmlformats.org/officeDocument/2006/relationships/oleObject" Target="../embeddings/oleObject19.bin"/><Relationship Id="rId11" Type="http://schemas.openxmlformats.org/officeDocument/2006/relationships/image" Target="../media/image64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emf"/><Relationship Id="rId12" Type="http://schemas.openxmlformats.org/officeDocument/2006/relationships/oleObject" Target="../embeddings/oleObject24.bin"/><Relationship Id="rId13" Type="http://schemas.openxmlformats.org/officeDocument/2006/relationships/image" Target="../media/image64.emf"/><Relationship Id="rId14" Type="http://schemas.openxmlformats.org/officeDocument/2006/relationships/oleObject" Target="../embeddings/oleObject25.bin"/><Relationship Id="rId15" Type="http://schemas.openxmlformats.org/officeDocument/2006/relationships/image" Target="../media/image66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8.xml"/><Relationship Id="rId4" Type="http://schemas.openxmlformats.org/officeDocument/2006/relationships/oleObject" Target="../embeddings/oleObject20.bin"/><Relationship Id="rId5" Type="http://schemas.openxmlformats.org/officeDocument/2006/relationships/image" Target="../media/image65.emf"/><Relationship Id="rId6" Type="http://schemas.openxmlformats.org/officeDocument/2006/relationships/oleObject" Target="../embeddings/oleObject21.bin"/><Relationship Id="rId7" Type="http://schemas.openxmlformats.org/officeDocument/2006/relationships/image" Target="../media/image61.emf"/><Relationship Id="rId8" Type="http://schemas.openxmlformats.org/officeDocument/2006/relationships/oleObject" Target="../embeddings/oleObject22.bin"/><Relationship Id="rId9" Type="http://schemas.openxmlformats.org/officeDocument/2006/relationships/image" Target="../media/image62.emf"/><Relationship Id="rId10" Type="http://schemas.openxmlformats.org/officeDocument/2006/relationships/oleObject" Target="../embeddings/oleObject23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6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8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7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4" Type="http://schemas.openxmlformats.org/officeDocument/2006/relationships/image" Target="../media/image28.emf"/><Relationship Id="rId5" Type="http://schemas.openxmlformats.org/officeDocument/2006/relationships/oleObject" Target="../embeddings/oleObject27.bin"/><Relationship Id="rId6" Type="http://schemas.openxmlformats.org/officeDocument/2006/relationships/image" Target="../media/image55.emf"/><Relationship Id="rId7" Type="http://schemas.openxmlformats.org/officeDocument/2006/relationships/image" Target="../media/image56.png"/><Relationship Id="rId8" Type="http://schemas.openxmlformats.org/officeDocument/2006/relationships/image" Target="../media/image52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4" Type="http://schemas.openxmlformats.org/officeDocument/2006/relationships/image" Target="../media/image84.png"/><Relationship Id="rId5" Type="http://schemas.openxmlformats.org/officeDocument/2006/relationships/oleObject" Target="../embeddings/oleObject28.bin"/><Relationship Id="rId6" Type="http://schemas.openxmlformats.org/officeDocument/2006/relationships/image" Target="../media/image83.emf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4" Type="http://schemas.openxmlformats.org/officeDocument/2006/relationships/image" Target="../media/image84.png"/><Relationship Id="rId5" Type="http://schemas.openxmlformats.org/officeDocument/2006/relationships/oleObject" Target="../embeddings/oleObject29.bin"/><Relationship Id="rId6" Type="http://schemas.openxmlformats.org/officeDocument/2006/relationships/image" Target="../media/image83.emf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0.xml"/><Relationship Id="rId5" Type="http://schemas.openxmlformats.org/officeDocument/2006/relationships/image" Target="../media/image87.png"/><Relationship Id="rId1" Type="http://schemas.microsoft.com/office/2007/relationships/media" Target="file://localhost/Users/bmetzger2/Talks/APS_Savannah/Figure4.mp4" TargetMode="External"/><Relationship Id="rId2" Type="http://schemas.openxmlformats.org/officeDocument/2006/relationships/video" Target="file://localhost/Users/bmetzger2/Talks/APS_Savannah/Figure4.mp4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4" Type="http://schemas.openxmlformats.org/officeDocument/2006/relationships/image" Target="../media/image90.png"/><Relationship Id="rId5" Type="http://schemas.openxmlformats.org/officeDocument/2006/relationships/oleObject" Target="../embeddings/oleObject30.bin"/><Relationship Id="rId6" Type="http://schemas.openxmlformats.org/officeDocument/2006/relationships/image" Target="../media/image88.emf"/><Relationship Id="rId7" Type="http://schemas.openxmlformats.org/officeDocument/2006/relationships/image" Target="../media/image91.png"/><Relationship Id="rId8" Type="http://schemas.openxmlformats.org/officeDocument/2006/relationships/oleObject" Target="../embeddings/oleObject31.bin"/><Relationship Id="rId9" Type="http://schemas.openxmlformats.org/officeDocument/2006/relationships/image" Target="../media/image89.emf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oleObject" Target="../embeddings/oleObject3.bin"/><Relationship Id="rId5" Type="http://schemas.openxmlformats.org/officeDocument/2006/relationships/image" Target="../media/image16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Relationship Id="rId6" Type="http://schemas.openxmlformats.org/officeDocument/2006/relationships/image" Target="../media/image95.png"/><Relationship Id="rId7" Type="http://schemas.openxmlformats.org/officeDocument/2006/relationships/image" Target="../media/image96.png"/><Relationship Id="rId8" Type="http://schemas.openxmlformats.org/officeDocument/2006/relationships/image" Target="../media/image97.png"/><Relationship Id="rId9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9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0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0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6.xml"/><Relationship Id="rId5" Type="http://schemas.openxmlformats.org/officeDocument/2006/relationships/image" Target="../media/image102.png"/><Relationship Id="rId1" Type="http://schemas.microsoft.com/office/2007/relationships/media" Target="file://localhost/Users/bmetzger2/Talks/Berkeley14/wind_torus.mov" TargetMode="External"/><Relationship Id="rId2" Type="http://schemas.openxmlformats.org/officeDocument/2006/relationships/video" Target="file://localhost/Users/bmetzger2/Talks/Berkeley14/wind_torus.mov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8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video" Target="file://localhost/Users/bmetzger2/Downloads/fastejecta-1/fastejecta.gif" TargetMode="Externa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8.xml"/><Relationship Id="rId6" Type="http://schemas.openxmlformats.org/officeDocument/2006/relationships/image" Target="../media/image103.gif"/><Relationship Id="rId1" Type="http://schemas.openxmlformats.org/officeDocument/2006/relationships/tags" Target="../tags/tag1.xml"/><Relationship Id="rId2" Type="http://schemas.microsoft.com/office/2007/relationships/media" Target="file://localhost/Users/bmetzger2/Downloads/fastejecta-1/fastejecta.gif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0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0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oleObject4.bin"/><Relationship Id="rId5" Type="http://schemas.openxmlformats.org/officeDocument/2006/relationships/image" Target="../media/image18.emf"/><Relationship Id="rId6" Type="http://schemas.openxmlformats.org/officeDocument/2006/relationships/image" Target="../media/image20.jpeg"/><Relationship Id="rId7" Type="http://schemas.openxmlformats.org/officeDocument/2006/relationships/oleObject" Target="../embeddings/oleObject5.bin"/><Relationship Id="rId8" Type="http://schemas.openxmlformats.org/officeDocument/2006/relationships/image" Target="../media/image19.emf"/><Relationship Id="rId9" Type="http://schemas.openxmlformats.org/officeDocument/2006/relationships/image" Target="../media/image21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0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openxmlformats.org/officeDocument/2006/relationships/image" Target="../media/image111.jpeg"/><Relationship Id="rId5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4" Type="http://schemas.openxmlformats.org/officeDocument/2006/relationships/image" Target="../media/image115.png"/><Relationship Id="rId5" Type="http://schemas.openxmlformats.org/officeDocument/2006/relationships/image" Target="../media/image116.png"/><Relationship Id="rId6" Type="http://schemas.openxmlformats.org/officeDocument/2006/relationships/oleObject" Target="../embeddings/oleObject32.bin"/><Relationship Id="rId7" Type="http://schemas.openxmlformats.org/officeDocument/2006/relationships/image" Target="../media/image113.emf"/><Relationship Id="rId8" Type="http://schemas.openxmlformats.org/officeDocument/2006/relationships/oleObject" Target="../embeddings/oleObject33.bin"/><Relationship Id="rId9" Type="http://schemas.openxmlformats.org/officeDocument/2006/relationships/image" Target="../media/image114.emf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Relationship Id="rId6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24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542" y="432815"/>
            <a:ext cx="8763000" cy="914400"/>
          </a:xfrm>
        </p:spPr>
        <p:txBody>
          <a:bodyPr/>
          <a:lstStyle/>
          <a:p>
            <a:r>
              <a:rPr lang="en-US" sz="3600" dirty="0">
                <a:latin typeface="Baskerville"/>
                <a:cs typeface="Baskerville"/>
              </a:rPr>
              <a:t>Signatures of Neutron Star Mergers in the </a:t>
            </a:r>
            <a:r>
              <a:rPr lang="en-US" sz="3600" dirty="0" smtClean="0">
                <a:latin typeface="Baskerville"/>
                <a:cs typeface="Baskerville"/>
              </a:rPr>
              <a:t> Era </a:t>
            </a:r>
            <a:r>
              <a:rPr lang="en-US" sz="3600" dirty="0">
                <a:latin typeface="Baskerville"/>
                <a:cs typeface="Baskerville"/>
              </a:rPr>
              <a:t>of Gravitational </a:t>
            </a:r>
            <a:r>
              <a:rPr lang="en-US" sz="3600" dirty="0" smtClean="0">
                <a:latin typeface="Baskerville"/>
                <a:cs typeface="Baskerville"/>
              </a:rPr>
              <a:t>Wave Astronomy</a:t>
            </a:r>
            <a:r>
              <a:rPr lang="en-US" sz="3600" dirty="0">
                <a:latin typeface="Baskerville"/>
                <a:cs typeface="Baskerville"/>
              </a:rPr>
              <a:t/>
            </a:r>
            <a:br>
              <a:rPr lang="en-US" sz="3600" dirty="0">
                <a:latin typeface="Baskerville"/>
                <a:cs typeface="Baskerville"/>
              </a:rPr>
            </a:br>
            <a:endParaRPr lang="en-US" sz="3600" dirty="0">
              <a:solidFill>
                <a:srgbClr val="000000"/>
              </a:solidFill>
              <a:latin typeface="Baskerville"/>
              <a:cs typeface="Baskerville"/>
            </a:endParaRPr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447675" y="6275820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1" name="Text Box 33"/>
          <p:cNvSpPr txBox="1">
            <a:spLocks noChangeArrowheads="1"/>
          </p:cNvSpPr>
          <p:nvPr/>
        </p:nvSpPr>
        <p:spPr bwMode="auto">
          <a:xfrm>
            <a:off x="3200400" y="4419600"/>
            <a:ext cx="26527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</a:rPr>
              <a:t>with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2082" name="Text Box 34"/>
          <p:cNvSpPr txBox="1">
            <a:spLocks noChangeArrowheads="1"/>
          </p:cNvSpPr>
          <p:nvPr/>
        </p:nvSpPr>
        <p:spPr bwMode="auto">
          <a:xfrm>
            <a:off x="200025" y="6372225"/>
            <a:ext cx="8763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smtClean="0"/>
              <a:t>21</a:t>
            </a:r>
            <a:r>
              <a:rPr lang="en-US" sz="2000" b="1" baseline="30000" dirty="0" smtClean="0"/>
              <a:t>st</a:t>
            </a:r>
            <a:r>
              <a:rPr lang="en-US" sz="2000" b="1" dirty="0" smtClean="0"/>
              <a:t> Conference on </a:t>
            </a:r>
            <a:r>
              <a:rPr lang="en-US" sz="2000" b="1" dirty="0" smtClean="0"/>
              <a:t>General Relativity </a:t>
            </a:r>
            <a:r>
              <a:rPr lang="en-US" sz="2000" b="1" dirty="0" smtClean="0"/>
              <a:t>&amp; Gravity – Columbia University 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2083" name="Text Box 35"/>
          <p:cNvSpPr txBox="1">
            <a:spLocks noChangeArrowheads="1"/>
          </p:cNvSpPr>
          <p:nvPr/>
        </p:nvSpPr>
        <p:spPr bwMode="auto">
          <a:xfrm>
            <a:off x="228600" y="4886325"/>
            <a:ext cx="8686800" cy="1297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Rodrigo Fernandez, Dan </a:t>
            </a:r>
            <a:r>
              <a:rPr lang="en-US" sz="1800" dirty="0" err="1">
                <a:solidFill>
                  <a:srgbClr val="000000"/>
                </a:solidFill>
                <a:latin typeface="Big Caslon" charset="0"/>
              </a:rPr>
              <a:t>Kasen</a:t>
            </a: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, Eliot </a:t>
            </a:r>
            <a:r>
              <a:rPr lang="en-US" sz="1800" dirty="0" err="1" smtClean="0">
                <a:solidFill>
                  <a:srgbClr val="000000"/>
                </a:solidFill>
                <a:latin typeface="Big Caslon" charset="0"/>
              </a:rPr>
              <a:t>Quataert</a:t>
            </a:r>
            <a:r>
              <a:rPr lang="en-US" sz="1800" dirty="0" smtClean="0">
                <a:solidFill>
                  <a:srgbClr val="000000"/>
                </a:solidFill>
                <a:latin typeface="Big Caslon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(UC Berkeley), Tony </a:t>
            </a:r>
            <a:r>
              <a:rPr lang="en-US" sz="1800" dirty="0" err="1">
                <a:solidFill>
                  <a:srgbClr val="000000"/>
                </a:solidFill>
                <a:latin typeface="Big Caslon" charset="0"/>
              </a:rPr>
              <a:t>Piro</a:t>
            </a: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 (Carnegie)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sz="1800" dirty="0" smtClean="0">
                <a:solidFill>
                  <a:srgbClr val="000000"/>
                </a:solidFill>
                <a:latin typeface="Big Caslon" charset="0"/>
              </a:rPr>
              <a:t>Andrei </a:t>
            </a:r>
            <a:r>
              <a:rPr lang="en-US" sz="1800" dirty="0" err="1" smtClean="0">
                <a:solidFill>
                  <a:srgbClr val="000000"/>
                </a:solidFill>
                <a:latin typeface="Big Caslon" charset="0"/>
              </a:rPr>
              <a:t>Beloborodov</a:t>
            </a:r>
            <a:r>
              <a:rPr lang="en-US" sz="1800" dirty="0" smtClean="0">
                <a:solidFill>
                  <a:srgbClr val="000000"/>
                </a:solidFill>
                <a:latin typeface="Big Caslon" charset="0"/>
              </a:rPr>
              <a:t>, Ben </a:t>
            </a:r>
            <a:r>
              <a:rPr lang="en-US" sz="1800" dirty="0" err="1" smtClean="0">
                <a:solidFill>
                  <a:srgbClr val="000000"/>
                </a:solidFill>
                <a:latin typeface="Big Caslon" charset="0"/>
              </a:rPr>
              <a:t>Margalit</a:t>
            </a:r>
            <a:r>
              <a:rPr lang="en-US" sz="1800" dirty="0" smtClean="0">
                <a:solidFill>
                  <a:srgbClr val="000000"/>
                </a:solidFill>
                <a:latin typeface="Big Caslon" charset="0"/>
              </a:rPr>
              <a:t>, Daniel Siegel </a:t>
            </a:r>
            <a:r>
              <a:rPr lang="en-US" sz="1800" dirty="0" smtClean="0">
                <a:solidFill>
                  <a:srgbClr val="000000"/>
                </a:solidFill>
                <a:latin typeface="Big Caslon" charset="0"/>
              </a:rPr>
              <a:t>(Columbia), Edo Berger (Harvard)</a:t>
            </a:r>
            <a:endParaRPr lang="en-US" sz="1800" dirty="0">
              <a:solidFill>
                <a:srgbClr val="000000"/>
              </a:solidFill>
              <a:latin typeface="Big Caslon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sz="1800" dirty="0" err="1">
                <a:solidFill>
                  <a:srgbClr val="000000"/>
                </a:solidFill>
                <a:latin typeface="Big Caslon" charset="0"/>
              </a:rPr>
              <a:t>Almudena</a:t>
            </a: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Big Caslon" charset="0"/>
              </a:rPr>
              <a:t>Arcones</a:t>
            </a: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, Gabriel Martinez-</a:t>
            </a:r>
            <a:r>
              <a:rPr lang="en-US" sz="1800" dirty="0" err="1">
                <a:solidFill>
                  <a:srgbClr val="000000"/>
                </a:solidFill>
                <a:latin typeface="Big Caslon" charset="0"/>
              </a:rPr>
              <a:t>Pinedo</a:t>
            </a: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 (GSI/TU Darmstadt) , Dan </a:t>
            </a:r>
            <a:r>
              <a:rPr lang="en-US" sz="1800" dirty="0" err="1">
                <a:solidFill>
                  <a:srgbClr val="000000"/>
                </a:solidFill>
                <a:latin typeface="Big Caslon" charset="0"/>
              </a:rPr>
              <a:t>Perley</a:t>
            </a: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latin typeface="Big Caslon" charset="0"/>
              </a:rPr>
              <a:t>(DARK)</a:t>
            </a:r>
            <a:endParaRPr lang="en-US" sz="1800" dirty="0">
              <a:solidFill>
                <a:srgbClr val="000000"/>
              </a:solidFill>
              <a:latin typeface="Big Caslon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Geoff Bower (Hilo), Andreas </a:t>
            </a:r>
            <a:r>
              <a:rPr lang="en-US" sz="1800" dirty="0" err="1">
                <a:solidFill>
                  <a:srgbClr val="000000"/>
                </a:solidFill>
                <a:latin typeface="Big Caslon" charset="0"/>
              </a:rPr>
              <a:t>Bauswein</a:t>
            </a: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 (U Thessaloniki), </a:t>
            </a:r>
            <a:r>
              <a:rPr lang="en-US" sz="1800" dirty="0" err="1">
                <a:solidFill>
                  <a:srgbClr val="000000"/>
                </a:solidFill>
                <a:latin typeface="Big Caslon" charset="0"/>
              </a:rPr>
              <a:t>Stephane</a:t>
            </a: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Big Caslon" charset="0"/>
              </a:rPr>
              <a:t>Goriely</a:t>
            </a:r>
            <a:r>
              <a:rPr lang="en-US" sz="1800" dirty="0">
                <a:solidFill>
                  <a:srgbClr val="000000"/>
                </a:solidFill>
                <a:latin typeface="Big Caslon" charset="0"/>
              </a:rPr>
              <a:t> (U Brussels) </a:t>
            </a:r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2590800" y="3491694"/>
            <a:ext cx="37338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Baskerville SemiBold" charset="0"/>
              </a:rPr>
              <a:t>       </a:t>
            </a:r>
            <a:r>
              <a:rPr lang="en-US" sz="2800" b="1" dirty="0" smtClean="0">
                <a:solidFill>
                  <a:srgbClr val="000000"/>
                </a:solidFill>
                <a:latin typeface="Baskerville SemiBold" charset="0"/>
              </a:rPr>
              <a:t>Brian </a:t>
            </a:r>
            <a:r>
              <a:rPr lang="en-US" sz="2800" b="1" dirty="0">
                <a:solidFill>
                  <a:srgbClr val="000000"/>
                </a:solidFill>
                <a:latin typeface="Baskerville SemiBold" charset="0"/>
              </a:rPr>
              <a:t>Metzger                                                   </a:t>
            </a:r>
            <a:r>
              <a:rPr lang="en-US" b="1" dirty="0">
                <a:solidFill>
                  <a:srgbClr val="0000FF"/>
                </a:solidFill>
                <a:latin typeface="Baskerville SemiBold" charset="0"/>
              </a:rPr>
              <a:t>Columbia University </a:t>
            </a:r>
          </a:p>
        </p:txBody>
      </p:sp>
      <p:pic>
        <p:nvPicPr>
          <p:cNvPr id="2104" name="Picture 56" descr="Screen shot 2014-02-21 at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371600"/>
            <a:ext cx="1630363" cy="335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9" name="Picture 7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371600"/>
            <a:ext cx="1905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123" name="Picture 75" descr="coll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1488184" cy="313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18FuturaSciences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295400"/>
            <a:ext cx="3822700" cy="218852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708" name="Text Box 4"/>
          <p:cNvSpPr txBox="1">
            <a:spLocks noChangeArrowheads="1"/>
          </p:cNvSpPr>
          <p:nvPr/>
        </p:nvSpPr>
        <p:spPr bwMode="auto">
          <a:xfrm>
            <a:off x="415925" y="104775"/>
            <a:ext cx="8534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 Hydro Simulation of NS-NS Merger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NSMergerSim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988" y="838200"/>
            <a:ext cx="9076267" cy="5105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6172200"/>
            <a:ext cx="876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Courtesy: David </a:t>
            </a:r>
            <a:r>
              <a:rPr lang="en-US" dirty="0" err="1">
                <a:solidFill>
                  <a:schemeClr val="bg1"/>
                </a:solidFill>
              </a:rPr>
              <a:t>Radice</a:t>
            </a:r>
            <a:r>
              <a:rPr lang="en-US" dirty="0">
                <a:solidFill>
                  <a:schemeClr val="bg1"/>
                </a:solidFill>
              </a:rPr>
              <a:t>, Wolfgang </a:t>
            </a:r>
            <a:r>
              <a:rPr lang="en-US" dirty="0" err="1">
                <a:solidFill>
                  <a:schemeClr val="bg1"/>
                </a:solidFill>
              </a:rPr>
              <a:t>Kastaun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Filippo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Galeazzi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0754" name="Picture 2" descr="Screen shot 2011-09-04 at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90600"/>
            <a:ext cx="6629400" cy="544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0756" name="Rectangle 4"/>
          <p:cNvSpPr>
            <a:spLocks noGrp="1" noChangeArrowheads="1"/>
          </p:cNvSpPr>
          <p:nvPr>
            <p:ph type="title"/>
          </p:nvPr>
        </p:nvSpPr>
        <p:spPr>
          <a:xfrm>
            <a:off x="-442913" y="101388"/>
            <a:ext cx="10058401" cy="6096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>EM Counterparts </a:t>
            </a:r>
            <a:r>
              <a:rPr lang="en-US" sz="3600" dirty="0">
                <a:solidFill>
                  <a:schemeClr val="tx1"/>
                </a:solidFill>
                <a:latin typeface="Baskerville" charset="0"/>
              </a:rPr>
              <a:t>of NS-NS/NS-BH Mergers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970758" name="Line 6"/>
          <p:cNvSpPr>
            <a:spLocks noChangeShapeType="1"/>
          </p:cNvSpPr>
          <p:nvPr/>
        </p:nvSpPr>
        <p:spPr bwMode="auto">
          <a:xfrm>
            <a:off x="2133600" y="3028950"/>
            <a:ext cx="914400" cy="2286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0759" name="Rectangle 7"/>
          <p:cNvSpPr>
            <a:spLocks noChangeArrowheads="1"/>
          </p:cNvSpPr>
          <p:nvPr/>
        </p:nvSpPr>
        <p:spPr bwMode="auto">
          <a:xfrm flipH="1">
            <a:off x="1447800" y="6457950"/>
            <a:ext cx="2022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Metzger &amp; Berger 2012</a:t>
            </a:r>
          </a:p>
        </p:txBody>
      </p:sp>
      <p:sp>
        <p:nvSpPr>
          <p:cNvPr id="970760" name="Text Box 8"/>
          <p:cNvSpPr txBox="1">
            <a:spLocks noChangeArrowheads="1"/>
          </p:cNvSpPr>
          <p:nvPr/>
        </p:nvSpPr>
        <p:spPr bwMode="auto">
          <a:xfrm>
            <a:off x="7086600" y="3790950"/>
            <a:ext cx="1524000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2000" b="1">
                <a:solidFill>
                  <a:srgbClr val="D1272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‘</a:t>
            </a:r>
            <a:r>
              <a:rPr lang="en-US" sz="2000" b="1">
                <a:solidFill>
                  <a:srgbClr val="D1272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Kilonova</a:t>
            </a:r>
            <a:r>
              <a:rPr lang="ja-JP" altLang="en-US" sz="2000" b="1">
                <a:solidFill>
                  <a:srgbClr val="D1272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’</a:t>
            </a:r>
            <a:endParaRPr lang="en-US" sz="2000" b="1">
              <a:solidFill>
                <a:srgbClr val="D1272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970764" name="Line 12"/>
          <p:cNvSpPr>
            <a:spLocks noChangeShapeType="1"/>
          </p:cNvSpPr>
          <p:nvPr/>
        </p:nvSpPr>
        <p:spPr bwMode="auto">
          <a:xfrm flipH="1">
            <a:off x="5562600" y="4038600"/>
            <a:ext cx="1600200" cy="4381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334000" y="62484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BDM &amp; Berger 12 </a:t>
            </a:r>
            <a:endParaRPr lang="en-US" dirty="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346454" y="2571750"/>
            <a:ext cx="1219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D12720"/>
                </a:solidFill>
              </a:rPr>
              <a:t>Short GRB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0754" name="Picture 2" descr="Screen shot 2011-09-04 at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90600"/>
            <a:ext cx="6629400" cy="544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0756" name="Rectangle 4"/>
          <p:cNvSpPr>
            <a:spLocks noGrp="1" noChangeArrowheads="1"/>
          </p:cNvSpPr>
          <p:nvPr>
            <p:ph type="title"/>
          </p:nvPr>
        </p:nvSpPr>
        <p:spPr>
          <a:xfrm>
            <a:off x="-442913" y="101388"/>
            <a:ext cx="10058401" cy="6096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>EM Counterparts </a:t>
            </a:r>
            <a:r>
              <a:rPr lang="en-US" sz="3600" dirty="0">
                <a:solidFill>
                  <a:schemeClr val="tx1"/>
                </a:solidFill>
                <a:latin typeface="Baskerville" charset="0"/>
              </a:rPr>
              <a:t>of NS-NS/NS-BH Mergers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970757" name="Text Box 5"/>
          <p:cNvSpPr txBox="1">
            <a:spLocks noChangeArrowheads="1"/>
          </p:cNvSpPr>
          <p:nvPr/>
        </p:nvSpPr>
        <p:spPr bwMode="auto">
          <a:xfrm>
            <a:off x="1346454" y="2571750"/>
            <a:ext cx="1219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D12720"/>
                </a:solidFill>
              </a:rPr>
              <a:t>Short GRB</a:t>
            </a:r>
          </a:p>
        </p:txBody>
      </p:sp>
      <p:sp>
        <p:nvSpPr>
          <p:cNvPr id="970758" name="Line 6"/>
          <p:cNvSpPr>
            <a:spLocks noChangeShapeType="1"/>
          </p:cNvSpPr>
          <p:nvPr/>
        </p:nvSpPr>
        <p:spPr bwMode="auto">
          <a:xfrm>
            <a:off x="2133600" y="3028950"/>
            <a:ext cx="914400" cy="2286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0759" name="Rectangle 7"/>
          <p:cNvSpPr>
            <a:spLocks noChangeArrowheads="1"/>
          </p:cNvSpPr>
          <p:nvPr/>
        </p:nvSpPr>
        <p:spPr bwMode="auto">
          <a:xfrm flipH="1">
            <a:off x="1447800" y="6457950"/>
            <a:ext cx="2022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Metzger &amp; Berger 2012</a:t>
            </a:r>
          </a:p>
        </p:txBody>
      </p:sp>
      <p:sp>
        <p:nvSpPr>
          <p:cNvPr id="970760" name="Text Box 8"/>
          <p:cNvSpPr txBox="1">
            <a:spLocks noChangeArrowheads="1"/>
          </p:cNvSpPr>
          <p:nvPr/>
        </p:nvSpPr>
        <p:spPr bwMode="auto">
          <a:xfrm>
            <a:off x="7086600" y="3790950"/>
            <a:ext cx="1524000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2000" b="1">
                <a:solidFill>
                  <a:srgbClr val="D1272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‘</a:t>
            </a:r>
            <a:r>
              <a:rPr lang="en-US" sz="2000" b="1">
                <a:solidFill>
                  <a:srgbClr val="D1272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Kilonova</a:t>
            </a:r>
            <a:r>
              <a:rPr lang="ja-JP" altLang="en-US" sz="2000" b="1">
                <a:solidFill>
                  <a:srgbClr val="D1272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’</a:t>
            </a:r>
            <a:endParaRPr lang="en-US" sz="2000" b="1">
              <a:solidFill>
                <a:srgbClr val="D1272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970764" name="Line 12"/>
          <p:cNvSpPr>
            <a:spLocks noChangeShapeType="1"/>
          </p:cNvSpPr>
          <p:nvPr/>
        </p:nvSpPr>
        <p:spPr bwMode="auto">
          <a:xfrm flipH="1">
            <a:off x="5562600" y="4038600"/>
            <a:ext cx="1600200" cy="4381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334000" y="62484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BDM &amp; Berger 12 </a:t>
            </a:r>
            <a:endParaRPr lang="en-US" dirty="0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365504" y="2533650"/>
            <a:ext cx="781050" cy="762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60756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6-05-01 at 9.36.5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173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 bwMode="auto">
          <a:xfrm flipV="1">
            <a:off x="2819400" y="3657600"/>
            <a:ext cx="1066800" cy="6096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686105"/>
              </p:ext>
            </p:extLst>
          </p:nvPr>
        </p:nvGraphicFramePr>
        <p:xfrm>
          <a:off x="5715000" y="4267200"/>
          <a:ext cx="24920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248" name="Equation" r:id="rId4" imgW="1117600" imgH="444500" progId="Equation.3">
                  <p:embed/>
                </p:oleObj>
              </mc:Choice>
              <mc:Fallback>
                <p:oleObj name="Equation" r:id="rId4" imgW="11176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4267200"/>
                        <a:ext cx="2492063" cy="990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438"/>
            <a:ext cx="9144000" cy="609600"/>
          </a:xfrm>
          <a:noFill/>
          <a:ln/>
        </p:spPr>
        <p:txBody>
          <a:bodyPr/>
          <a:lstStyle/>
          <a:p>
            <a:r>
              <a:rPr lang="en-US" sz="4000" b="1" dirty="0">
                <a:solidFill>
                  <a:srgbClr val="000000"/>
                </a:solidFill>
                <a:latin typeface="Big Caslon" charset="0"/>
              </a:rPr>
              <a:t>Remnant Accretion Disk</a:t>
            </a:r>
            <a:endParaRPr lang="en-US" sz="4000" dirty="0">
              <a:solidFill>
                <a:srgbClr val="000000"/>
              </a:solidFill>
            </a:endParaRPr>
          </a:p>
        </p:txBody>
      </p:sp>
      <p:pic>
        <p:nvPicPr>
          <p:cNvPr id="976899" name="Picture 3" descr="Lee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38200"/>
            <a:ext cx="639127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69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9538" y="3016250"/>
            <a:ext cx="9324975" cy="330835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US" sz="1800" b="1" dirty="0">
              <a:solidFill>
                <a:srgbClr val="FFF26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000000"/>
                </a:solidFill>
              </a:rPr>
              <a:t>Mass ~ 0.01</a:t>
            </a:r>
            <a:r>
              <a:rPr lang="en-US" sz="2400" b="1" baseline="30000" dirty="0" smtClean="0">
                <a:solidFill>
                  <a:srgbClr val="000000"/>
                </a:solidFill>
              </a:rPr>
              <a:t> </a:t>
            </a:r>
            <a:r>
              <a:rPr lang="en-US" sz="2400" b="1" dirty="0">
                <a:solidFill>
                  <a:srgbClr val="000000"/>
                </a:solidFill>
              </a:rPr>
              <a:t>- 0.1 M</a:t>
            </a:r>
            <a:r>
              <a:rPr lang="en-US" sz="2400" b="1" baseline="-25000" dirty="0">
                <a:solidFill>
                  <a:srgbClr val="000000"/>
                </a:solidFill>
                <a:sym typeface="Wingdings" charset="0"/>
              </a:rPr>
              <a:t></a:t>
            </a:r>
            <a:r>
              <a:rPr lang="en-US" sz="2400" baseline="-25000" dirty="0">
                <a:solidFill>
                  <a:srgbClr val="000000"/>
                </a:solidFill>
                <a:sym typeface="Wingdings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sym typeface="Wingdings" charset="0"/>
              </a:rPr>
              <a:t>&amp; </a:t>
            </a:r>
            <a:r>
              <a:rPr lang="en-US" sz="2400" b="1" dirty="0">
                <a:solidFill>
                  <a:srgbClr val="000000"/>
                </a:solidFill>
                <a:sym typeface="Wingdings" charset="0"/>
              </a:rPr>
              <a:t>Size ~ </a:t>
            </a:r>
            <a:r>
              <a:rPr lang="en-US" sz="2400" b="1" dirty="0" smtClean="0">
                <a:solidFill>
                  <a:srgbClr val="000000"/>
                </a:solidFill>
                <a:sym typeface="Wingdings" charset="0"/>
              </a:rPr>
              <a:t>10 - 100 </a:t>
            </a:r>
            <a:r>
              <a:rPr lang="en-US" sz="2400" b="1" dirty="0">
                <a:solidFill>
                  <a:srgbClr val="000000"/>
                </a:solidFill>
                <a:sym typeface="Wingdings" charset="0"/>
              </a:rPr>
              <a:t>km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000000"/>
                </a:solidFill>
              </a:rPr>
              <a:t>Hot (T &gt; MeV) &amp; Dense (</a:t>
            </a:r>
            <a:r>
              <a:rPr lang="en-US" sz="2400" dirty="0">
                <a:solidFill>
                  <a:srgbClr val="000000"/>
                </a:solidFill>
                <a:sym typeface="Symbol" charset="0"/>
              </a:rPr>
              <a:t> </a:t>
            </a:r>
            <a:r>
              <a:rPr lang="en-US" sz="2400" dirty="0">
                <a:solidFill>
                  <a:srgbClr val="000000"/>
                </a:solidFill>
              </a:rPr>
              <a:t>~ 10</a:t>
            </a:r>
            <a:r>
              <a:rPr lang="en-US" sz="2400" baseline="30000" dirty="0">
                <a:solidFill>
                  <a:srgbClr val="000000"/>
                </a:solidFill>
              </a:rPr>
              <a:t>8</a:t>
            </a:r>
            <a:r>
              <a:rPr lang="en-US" sz="2400" dirty="0">
                <a:solidFill>
                  <a:srgbClr val="000000"/>
                </a:solidFill>
              </a:rPr>
              <a:t>-10</a:t>
            </a:r>
            <a:r>
              <a:rPr lang="en-US" sz="2400" baseline="30000" dirty="0">
                <a:solidFill>
                  <a:srgbClr val="000000"/>
                </a:solidFill>
              </a:rPr>
              <a:t>12 </a:t>
            </a:r>
            <a:r>
              <a:rPr lang="en-US" sz="2400" dirty="0">
                <a:solidFill>
                  <a:srgbClr val="000000"/>
                </a:solidFill>
              </a:rPr>
              <a:t>g cm</a:t>
            </a:r>
            <a:r>
              <a:rPr lang="en-US" sz="2400" baseline="30000" dirty="0">
                <a:solidFill>
                  <a:srgbClr val="000000"/>
                </a:solidFill>
              </a:rPr>
              <a:t>-3</a:t>
            </a:r>
            <a:r>
              <a:rPr lang="en-US" sz="2400" dirty="0"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000000"/>
                </a:solidFill>
              </a:rPr>
              <a:t>Neutrino Cooled: (</a:t>
            </a:r>
            <a:r>
              <a:rPr lang="en-US" sz="2400" dirty="0">
                <a:solidFill>
                  <a:srgbClr val="000000"/>
                </a:solidFill>
                <a:sym typeface="Symbol" charset="0"/>
              </a:rPr>
              <a:t></a:t>
            </a:r>
            <a:r>
              <a:rPr lang="en-US" sz="2400" baseline="-25000" dirty="0">
                <a:solidFill>
                  <a:srgbClr val="000000"/>
                </a:solidFill>
                <a:sym typeface="Symbol" charset="0"/>
              </a:rPr>
              <a:t> </a:t>
            </a:r>
            <a:r>
              <a:rPr lang="en-US" sz="2400" dirty="0">
                <a:solidFill>
                  <a:srgbClr val="000000"/>
                </a:solidFill>
                <a:sym typeface="Symbol" charset="0"/>
              </a:rPr>
              <a:t>~ 0.01-100)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Mildly Degenerate </a:t>
            </a:r>
            <a:r>
              <a:rPr lang="en-US" sz="2400" dirty="0">
                <a:solidFill>
                  <a:srgbClr val="000000"/>
                </a:solidFill>
                <a:sym typeface="Symbol" charset="0"/>
              </a:rPr>
              <a:t></a:t>
            </a:r>
            <a:r>
              <a:rPr lang="en-US" sz="2400" dirty="0" smtClean="0">
                <a:solidFill>
                  <a:srgbClr val="000000"/>
                </a:solidFill>
              </a:rPr>
              <a:t> Neutron-</a:t>
            </a:r>
            <a:r>
              <a:rPr lang="en-US" sz="2400" dirty="0" smtClean="0">
                <a:solidFill>
                  <a:srgbClr val="000000"/>
                </a:solidFill>
              </a:rPr>
              <a:t>Rich</a:t>
            </a:r>
            <a:endParaRPr lang="en-US" sz="240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endParaRPr lang="en-US" sz="18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solidFill>
                  <a:srgbClr val="FFF260"/>
                </a:solidFill>
              </a:rPr>
              <a:t>      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solidFill>
                  <a:srgbClr val="FFF260"/>
                </a:solidFill>
              </a:rPr>
              <a:t>   </a:t>
            </a:r>
          </a:p>
        </p:txBody>
      </p:sp>
      <p:sp>
        <p:nvSpPr>
          <p:cNvPr id="976901" name="Text Box 5"/>
          <p:cNvSpPr txBox="1">
            <a:spLocks noChangeArrowheads="1"/>
          </p:cNvSpPr>
          <p:nvPr/>
        </p:nvSpPr>
        <p:spPr bwMode="auto">
          <a:xfrm rot="5400000" flipH="1">
            <a:off x="6651625" y="2111374"/>
            <a:ext cx="14493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</a:rPr>
              <a:t>Lee et al. 2004</a:t>
            </a:r>
          </a:p>
        </p:txBody>
      </p:sp>
      <p:sp>
        <p:nvSpPr>
          <p:cNvPr id="976902" name="Oval 6"/>
          <p:cNvSpPr>
            <a:spLocks noChangeArrowheads="1"/>
          </p:cNvSpPr>
          <p:nvPr/>
        </p:nvSpPr>
        <p:spPr bwMode="auto">
          <a:xfrm>
            <a:off x="4384675" y="2039938"/>
            <a:ext cx="304800" cy="304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6906" name="Rectangle 10"/>
          <p:cNvSpPr>
            <a:spLocks noChangeArrowheads="1"/>
          </p:cNvSpPr>
          <p:nvPr/>
        </p:nvSpPr>
        <p:spPr bwMode="auto">
          <a:xfrm>
            <a:off x="190119" y="5105400"/>
            <a:ext cx="5638800" cy="15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6907" name="Rectangle 11"/>
          <p:cNvSpPr>
            <a:spLocks noChangeArrowheads="1"/>
          </p:cNvSpPr>
          <p:nvPr/>
        </p:nvSpPr>
        <p:spPr bwMode="auto">
          <a:xfrm>
            <a:off x="2466975" y="5129213"/>
            <a:ext cx="2514600" cy="4429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976908" name="Object 12"/>
          <p:cNvGraphicFramePr>
            <a:graphicFrameLocks noChangeAspect="1"/>
          </p:cNvGraphicFramePr>
          <p:nvPr/>
        </p:nvGraphicFramePr>
        <p:xfrm>
          <a:off x="2476500" y="5157788"/>
          <a:ext cx="24765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249" name="Equation" r:id="rId7" imgW="1257300" imgH="203200" progId="Equation.3">
                  <p:embed/>
                </p:oleObj>
              </mc:Choice>
              <mc:Fallback>
                <p:oleObj name="Equation" r:id="rId7" imgW="1257300" imgH="203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5157788"/>
                        <a:ext cx="24765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6909" name="AutoShape 13"/>
          <p:cNvSpPr>
            <a:spLocks/>
          </p:cNvSpPr>
          <p:nvPr/>
        </p:nvSpPr>
        <p:spPr bwMode="auto">
          <a:xfrm>
            <a:off x="5854827" y="5105400"/>
            <a:ext cx="533400" cy="1524000"/>
          </a:xfrm>
          <a:prstGeom prst="rightBrace">
            <a:avLst>
              <a:gd name="adj1" fmla="val 2381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976910" name="Text Box 14"/>
          <p:cNvSpPr txBox="1">
            <a:spLocks noChangeArrowheads="1"/>
          </p:cNvSpPr>
          <p:nvPr/>
        </p:nvSpPr>
        <p:spPr bwMode="auto">
          <a:xfrm>
            <a:off x="6511671" y="5639975"/>
            <a:ext cx="2438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</a:rPr>
              <a:t>Short GRB Engine?</a:t>
            </a:r>
          </a:p>
        </p:txBody>
      </p:sp>
      <p:sp>
        <p:nvSpPr>
          <p:cNvPr id="976911" name="Text Box 15"/>
          <p:cNvSpPr txBox="1">
            <a:spLocks noChangeArrowheads="1"/>
          </p:cNvSpPr>
          <p:nvPr/>
        </p:nvSpPr>
        <p:spPr bwMode="auto">
          <a:xfrm>
            <a:off x="309563" y="5138738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Accretion Rate</a:t>
            </a:r>
          </a:p>
        </p:txBody>
      </p:sp>
      <p:graphicFrame>
        <p:nvGraphicFramePr>
          <p:cNvPr id="97691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781881"/>
              </p:ext>
            </p:extLst>
          </p:nvPr>
        </p:nvGraphicFramePr>
        <p:xfrm>
          <a:off x="223838" y="5681663"/>
          <a:ext cx="5481637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250" name="Equation" r:id="rId9" imgW="3098800" imgH="508000" progId="Equation.3">
                  <p:embed/>
                </p:oleObj>
              </mc:Choice>
              <mc:Fallback>
                <p:oleObj name="Equation" r:id="rId9" imgW="3098800" imgH="5080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5681663"/>
                        <a:ext cx="5481637" cy="8953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6913" name="Text Box 17"/>
          <p:cNvSpPr txBox="1">
            <a:spLocks noChangeArrowheads="1"/>
          </p:cNvSpPr>
          <p:nvPr/>
        </p:nvSpPr>
        <p:spPr bwMode="auto">
          <a:xfrm>
            <a:off x="228600" y="762000"/>
            <a:ext cx="8763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000000"/>
                </a:solidFill>
              </a:rPr>
              <a:t>(e.g. </a:t>
            </a:r>
            <a:r>
              <a:rPr lang="en-US" sz="1000" dirty="0" err="1">
                <a:solidFill>
                  <a:srgbClr val="000000"/>
                </a:solidFill>
              </a:rPr>
              <a:t>Ruffert</a:t>
            </a:r>
            <a:r>
              <a:rPr lang="en-US" sz="1000" dirty="0">
                <a:solidFill>
                  <a:srgbClr val="000000"/>
                </a:solidFill>
              </a:rPr>
              <a:t> &amp; </a:t>
            </a:r>
            <a:r>
              <a:rPr lang="en-US" sz="1000" dirty="0" err="1">
                <a:solidFill>
                  <a:srgbClr val="000000"/>
                </a:solidFill>
              </a:rPr>
              <a:t>Janka</a:t>
            </a:r>
            <a:r>
              <a:rPr lang="en-US" sz="1000" dirty="0">
                <a:solidFill>
                  <a:srgbClr val="000000"/>
                </a:solidFill>
              </a:rPr>
              <a:t> 1999; Shibata &amp; Taniguchi 2006; Faber et al. 2006; </a:t>
            </a:r>
            <a:r>
              <a:rPr lang="en-US" sz="1000" dirty="0" err="1">
                <a:solidFill>
                  <a:srgbClr val="000000"/>
                </a:solidFill>
              </a:rPr>
              <a:t>Chawla</a:t>
            </a:r>
            <a:r>
              <a:rPr lang="en-US" sz="1000" dirty="0">
                <a:solidFill>
                  <a:srgbClr val="000000"/>
                </a:solidFill>
              </a:rPr>
              <a:t> et al. 2010; </a:t>
            </a:r>
            <a:r>
              <a:rPr lang="en-US" sz="1000" dirty="0" err="1">
                <a:solidFill>
                  <a:srgbClr val="000000"/>
                </a:solidFill>
              </a:rPr>
              <a:t>Duez</a:t>
            </a:r>
            <a:r>
              <a:rPr lang="en-US" sz="1000" dirty="0">
                <a:solidFill>
                  <a:srgbClr val="000000"/>
                </a:solidFill>
              </a:rPr>
              <a:t> et al. 2010; </a:t>
            </a:r>
            <a:r>
              <a:rPr lang="en-US" sz="1000" dirty="0" err="1">
                <a:solidFill>
                  <a:srgbClr val="000000"/>
                </a:solidFill>
              </a:rPr>
              <a:t>Foucart</a:t>
            </a:r>
            <a:r>
              <a:rPr lang="en-US" sz="1000" dirty="0">
                <a:solidFill>
                  <a:srgbClr val="000000"/>
                </a:solidFill>
              </a:rPr>
              <a:t> 2012; Deaton et al. </a:t>
            </a:r>
            <a:r>
              <a:rPr lang="en-US" sz="1000" dirty="0" smtClean="0">
                <a:solidFill>
                  <a:srgbClr val="000000"/>
                </a:solidFill>
              </a:rPr>
              <a:t>2013</a:t>
            </a:r>
            <a:r>
              <a:rPr lang="is-IS" sz="1000" dirty="0" smtClean="0">
                <a:solidFill>
                  <a:srgbClr val="000000"/>
                </a:solidFill>
              </a:rPr>
              <a:t>…</a:t>
            </a:r>
            <a:r>
              <a:rPr lang="en-US" sz="1000" dirty="0" smtClean="0">
                <a:solidFill>
                  <a:srgbClr val="000000"/>
                </a:solidFill>
              </a:rPr>
              <a:t>)</a:t>
            </a:r>
            <a:endParaRPr lang="en-US" sz="1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85800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  <a:latin typeface="Baskerville" charset="0"/>
              </a:rPr>
              <a:t>Relativistic Jets and Short GRBs</a:t>
            </a:r>
            <a:endParaRPr lang="en-US" dirty="0"/>
          </a:p>
        </p:txBody>
      </p:sp>
      <p:pic>
        <p:nvPicPr>
          <p:cNvPr id="1204227" name="Picture 3" descr="Screen shot 2012-07-27 at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85800"/>
            <a:ext cx="4705350" cy="376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228" name="Text Box 4"/>
          <p:cNvSpPr txBox="1">
            <a:spLocks noChangeArrowheads="1"/>
          </p:cNvSpPr>
          <p:nvPr/>
        </p:nvSpPr>
        <p:spPr bwMode="auto">
          <a:xfrm rot="5400000" flipV="1">
            <a:off x="-783432" y="1942307"/>
            <a:ext cx="1871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chemeClr val="bg1"/>
                </a:solidFill>
              </a:rPr>
              <a:t>Rezzolla et al. 2010</a:t>
            </a:r>
          </a:p>
        </p:txBody>
      </p:sp>
      <p:sp>
        <p:nvSpPr>
          <p:cNvPr id="1204229" name="Text Box 5"/>
          <p:cNvSpPr txBox="1">
            <a:spLocks noChangeArrowheads="1"/>
          </p:cNvSpPr>
          <p:nvPr/>
        </p:nvSpPr>
        <p:spPr bwMode="auto">
          <a:xfrm>
            <a:off x="1752600" y="1798638"/>
            <a:ext cx="228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MHD Powered</a:t>
            </a:r>
          </a:p>
        </p:txBody>
      </p:sp>
      <p:pic>
        <p:nvPicPr>
          <p:cNvPr id="1204230" name="Picture 6" descr="Screen shot 2012-07-27 at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88" y="609600"/>
            <a:ext cx="30988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231" name="Text Box 7"/>
          <p:cNvSpPr txBox="1">
            <a:spLocks noChangeArrowheads="1"/>
          </p:cNvSpPr>
          <p:nvPr/>
        </p:nvSpPr>
        <p:spPr bwMode="auto">
          <a:xfrm>
            <a:off x="6019800" y="990600"/>
            <a:ext cx="228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ym typeface="Symbol" charset="0"/>
              </a:rPr>
              <a:t> </a:t>
            </a:r>
            <a:r>
              <a:rPr lang="en-US" b="1"/>
              <a:t>Powered</a:t>
            </a:r>
          </a:p>
        </p:txBody>
      </p:sp>
      <p:sp>
        <p:nvSpPr>
          <p:cNvPr id="1204232" name="Text Box 8"/>
          <p:cNvSpPr txBox="1">
            <a:spLocks noChangeArrowheads="1"/>
          </p:cNvSpPr>
          <p:nvPr/>
        </p:nvSpPr>
        <p:spPr bwMode="auto">
          <a:xfrm rot="5400000" flipH="1">
            <a:off x="8115300" y="1562100"/>
            <a:ext cx="1447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chemeClr val="bg1"/>
                </a:solidFill>
              </a:rPr>
              <a:t>Aloy et al. 2005</a:t>
            </a:r>
          </a:p>
        </p:txBody>
      </p:sp>
      <p:pic>
        <p:nvPicPr>
          <p:cNvPr id="1204233" name="Picture 9" descr="Screen shot 2013-12-01 at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72000"/>
            <a:ext cx="62611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4234" name="Picture 10" descr="Screen shot 2013-12-01 at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5" y="4591050"/>
            <a:ext cx="2044700" cy="202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235" name="Text Box 11"/>
          <p:cNvSpPr txBox="1">
            <a:spLocks noChangeArrowheads="1"/>
          </p:cNvSpPr>
          <p:nvPr/>
        </p:nvSpPr>
        <p:spPr bwMode="auto">
          <a:xfrm>
            <a:off x="6096000" y="6591300"/>
            <a:ext cx="2667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chemeClr val="bg1"/>
                </a:solidFill>
              </a:rPr>
              <a:t>Zhang &amp; MacFadyen 2009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6274" name="Picture 2" descr="nakar_dur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72200" cy="466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275" name="Text Box 3"/>
          <p:cNvSpPr txBox="1">
            <a:spLocks noChangeArrowheads="1"/>
          </p:cNvSpPr>
          <p:nvPr/>
        </p:nvSpPr>
        <p:spPr bwMode="auto">
          <a:xfrm>
            <a:off x="1181100" y="838200"/>
            <a:ext cx="228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BATSE Bursts</a:t>
            </a:r>
            <a:endParaRPr lang="en-US" sz="1400"/>
          </a:p>
        </p:txBody>
      </p:sp>
      <p:sp>
        <p:nvSpPr>
          <p:cNvPr id="1206276" name="Text Box 4"/>
          <p:cNvSpPr txBox="1">
            <a:spLocks noChangeArrowheads="1"/>
          </p:cNvSpPr>
          <p:nvPr/>
        </p:nvSpPr>
        <p:spPr bwMode="auto">
          <a:xfrm rot="10800000" flipV="1">
            <a:off x="190500" y="4305300"/>
            <a:ext cx="1447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Nakar 07</a:t>
            </a:r>
          </a:p>
        </p:txBody>
      </p:sp>
      <p:sp>
        <p:nvSpPr>
          <p:cNvPr id="1206277" name="Rectangle 5"/>
          <p:cNvSpPr>
            <a:spLocks noChangeArrowheads="1"/>
          </p:cNvSpPr>
          <p:nvPr/>
        </p:nvSpPr>
        <p:spPr bwMode="auto">
          <a:xfrm>
            <a:off x="457200" y="95250"/>
            <a:ext cx="4419600" cy="438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6278" name="Rectangle 6"/>
          <p:cNvSpPr>
            <a:spLocks noGrp="1" noChangeArrowheads="1"/>
          </p:cNvSpPr>
          <p:nvPr>
            <p:ph type="title"/>
          </p:nvPr>
        </p:nvSpPr>
        <p:spPr>
          <a:xfrm>
            <a:off x="60325" y="58738"/>
            <a:ext cx="5543550" cy="566737"/>
          </a:xfrm>
          <a:noFill/>
          <a:ln/>
        </p:spPr>
        <p:txBody>
          <a:bodyPr/>
          <a:lstStyle/>
          <a:p>
            <a:r>
              <a:rPr lang="en-US" sz="2800" b="1" dirty="0">
                <a:latin typeface="Big Caslon" charset="0"/>
              </a:rPr>
              <a:t>Short &amp; Long Gamma-Ray Bursts</a:t>
            </a:r>
            <a:endParaRPr lang="en-US" dirty="0"/>
          </a:p>
        </p:txBody>
      </p:sp>
      <p:sp>
        <p:nvSpPr>
          <p:cNvPr id="1206279" name="Text Box 7"/>
          <p:cNvSpPr txBox="1">
            <a:spLocks noChangeArrowheads="1"/>
          </p:cNvSpPr>
          <p:nvPr/>
        </p:nvSpPr>
        <p:spPr bwMode="auto">
          <a:xfrm rot="10800000" flipV="1">
            <a:off x="190500" y="4289425"/>
            <a:ext cx="1447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Nakar 07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22" name="Picture 2" descr="nakar_dur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72200" cy="466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323" name="Rectangle 3"/>
          <p:cNvSpPr>
            <a:spLocks noChangeArrowheads="1"/>
          </p:cNvSpPr>
          <p:nvPr/>
        </p:nvSpPr>
        <p:spPr bwMode="auto">
          <a:xfrm>
            <a:off x="5334000" y="228600"/>
            <a:ext cx="3810000" cy="66294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208324" name="Picture 4" descr="stane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6052344" y="4093369"/>
            <a:ext cx="2401888" cy="305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325" name="Text Box 5"/>
          <p:cNvSpPr txBox="1">
            <a:spLocks noChangeArrowheads="1"/>
          </p:cNvSpPr>
          <p:nvPr/>
        </p:nvSpPr>
        <p:spPr bwMode="auto">
          <a:xfrm>
            <a:off x="1181100" y="838200"/>
            <a:ext cx="228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BATSE Bursts</a:t>
            </a:r>
            <a:endParaRPr lang="en-US" sz="1400"/>
          </a:p>
        </p:txBody>
      </p:sp>
      <p:sp>
        <p:nvSpPr>
          <p:cNvPr id="1208326" name="Text Box 6"/>
          <p:cNvSpPr txBox="1">
            <a:spLocks noChangeArrowheads="1"/>
          </p:cNvSpPr>
          <p:nvPr/>
        </p:nvSpPr>
        <p:spPr bwMode="auto">
          <a:xfrm>
            <a:off x="6049963" y="3833813"/>
            <a:ext cx="25193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600" b="1"/>
              <a:t>Supernova Connection</a:t>
            </a:r>
          </a:p>
        </p:txBody>
      </p:sp>
      <p:sp>
        <p:nvSpPr>
          <p:cNvPr id="1208327" name="Text Box 7"/>
          <p:cNvSpPr txBox="1">
            <a:spLocks noChangeArrowheads="1"/>
          </p:cNvSpPr>
          <p:nvPr/>
        </p:nvSpPr>
        <p:spPr bwMode="auto">
          <a:xfrm>
            <a:off x="5715000" y="304800"/>
            <a:ext cx="3200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latin typeface="Baskerville" charset="0"/>
              </a:rPr>
              <a:t>Long GRBs </a:t>
            </a:r>
            <a:r>
              <a:rPr lang="en-US" sz="2000" b="1">
                <a:latin typeface="Baskerville" charset="0"/>
                <a:sym typeface="Symbol" charset="0"/>
              </a:rPr>
              <a:t>=             Death of </a:t>
            </a:r>
            <a:r>
              <a:rPr lang="en-US" sz="2000" b="1">
                <a:latin typeface="Baskerville" charset="0"/>
              </a:rPr>
              <a:t>Massive Stars</a:t>
            </a:r>
          </a:p>
        </p:txBody>
      </p:sp>
      <p:sp>
        <p:nvSpPr>
          <p:cNvPr id="1208328" name="Text Box 8"/>
          <p:cNvSpPr txBox="1">
            <a:spLocks noChangeArrowheads="1"/>
          </p:cNvSpPr>
          <p:nvPr/>
        </p:nvSpPr>
        <p:spPr bwMode="auto">
          <a:xfrm rot="10800000" flipV="1">
            <a:off x="190500" y="4305300"/>
            <a:ext cx="1447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Nakar 07</a:t>
            </a:r>
          </a:p>
        </p:txBody>
      </p:sp>
      <p:sp>
        <p:nvSpPr>
          <p:cNvPr id="1208329" name="AutoShape 9"/>
          <p:cNvSpPr>
            <a:spLocks noChangeArrowheads="1"/>
          </p:cNvSpPr>
          <p:nvPr/>
        </p:nvSpPr>
        <p:spPr bwMode="auto">
          <a:xfrm>
            <a:off x="3886200" y="1771650"/>
            <a:ext cx="1828800" cy="685800"/>
          </a:xfrm>
          <a:prstGeom prst="leftArrow">
            <a:avLst>
              <a:gd name="adj1" fmla="val 50000"/>
              <a:gd name="adj2" fmla="val 6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8330" name="Rectangle 10"/>
          <p:cNvSpPr>
            <a:spLocks noChangeArrowheads="1"/>
          </p:cNvSpPr>
          <p:nvPr/>
        </p:nvSpPr>
        <p:spPr bwMode="auto">
          <a:xfrm>
            <a:off x="457200" y="95250"/>
            <a:ext cx="4419600" cy="438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8331" name="Rectangle 11"/>
          <p:cNvSpPr>
            <a:spLocks noGrp="1" noChangeArrowheads="1"/>
          </p:cNvSpPr>
          <p:nvPr>
            <p:ph type="title"/>
          </p:nvPr>
        </p:nvSpPr>
        <p:spPr>
          <a:xfrm>
            <a:off x="60325" y="58738"/>
            <a:ext cx="5543550" cy="566737"/>
          </a:xfrm>
          <a:noFill/>
          <a:ln/>
        </p:spPr>
        <p:txBody>
          <a:bodyPr/>
          <a:lstStyle/>
          <a:p>
            <a:r>
              <a:rPr lang="en-US" sz="2800" b="1">
                <a:latin typeface="Big Caslon" charset="0"/>
              </a:rPr>
              <a:t>Short &amp; Long Gamma-Ray Bursts</a:t>
            </a:r>
            <a:endParaRPr lang="en-US"/>
          </a:p>
        </p:txBody>
      </p:sp>
      <p:sp>
        <p:nvSpPr>
          <p:cNvPr id="1208332" name="Text Box 12"/>
          <p:cNvSpPr txBox="1">
            <a:spLocks noChangeArrowheads="1"/>
          </p:cNvSpPr>
          <p:nvPr/>
        </p:nvSpPr>
        <p:spPr bwMode="auto">
          <a:xfrm rot="10800000" flipV="1">
            <a:off x="190500" y="4289425"/>
            <a:ext cx="1447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Nakar 07</a:t>
            </a:r>
          </a:p>
        </p:txBody>
      </p:sp>
      <p:pic>
        <p:nvPicPr>
          <p:cNvPr id="1208333" name="Picture 13" descr="gamma_ray_burst_host_galaxi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50" y="1266825"/>
            <a:ext cx="3429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334" name="Text Box 14"/>
          <p:cNvSpPr txBox="1">
            <a:spLocks noChangeArrowheads="1"/>
          </p:cNvSpPr>
          <p:nvPr/>
        </p:nvSpPr>
        <p:spPr bwMode="auto">
          <a:xfrm>
            <a:off x="5867400" y="4114800"/>
            <a:ext cx="2971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GRB 030329 </a:t>
            </a:r>
            <a:r>
              <a:rPr lang="en-US" sz="1600" b="1">
                <a:sym typeface="Symbol" charset="0"/>
              </a:rPr>
              <a:t></a:t>
            </a:r>
            <a:r>
              <a:rPr lang="en-US" sz="1600" b="1"/>
              <a:t> SN 2003dh</a:t>
            </a:r>
          </a:p>
        </p:txBody>
      </p:sp>
      <p:sp>
        <p:nvSpPr>
          <p:cNvPr id="1208335" name="Text Box 15"/>
          <p:cNvSpPr txBox="1">
            <a:spLocks noChangeArrowheads="1"/>
          </p:cNvSpPr>
          <p:nvPr/>
        </p:nvSpPr>
        <p:spPr bwMode="auto">
          <a:xfrm rot="5400000">
            <a:off x="8048625" y="5446713"/>
            <a:ext cx="17129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Stanek et al. 2003</a:t>
            </a:r>
          </a:p>
        </p:txBody>
      </p:sp>
      <p:sp>
        <p:nvSpPr>
          <p:cNvPr id="1208336" name="Text Box 16"/>
          <p:cNvSpPr txBox="1">
            <a:spLocks noChangeArrowheads="1"/>
          </p:cNvSpPr>
          <p:nvPr/>
        </p:nvSpPr>
        <p:spPr bwMode="auto">
          <a:xfrm>
            <a:off x="5343525" y="914400"/>
            <a:ext cx="3905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1EA1"/>
                </a:solidFill>
              </a:rPr>
              <a:t>Star-Forming Host Galaxies (z</a:t>
            </a:r>
            <a:r>
              <a:rPr lang="en-US" sz="1600" b="1" baseline="-25000">
                <a:solidFill>
                  <a:srgbClr val="001EA1"/>
                </a:solidFill>
              </a:rPr>
              <a:t>avg</a:t>
            </a:r>
            <a:r>
              <a:rPr lang="en-US" sz="1600" b="1">
                <a:solidFill>
                  <a:srgbClr val="001EA1"/>
                </a:solidFill>
              </a:rPr>
              <a:t>~2-3)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0370" name="Picture 2" descr="nakar_dur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72200" cy="466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371" name="Rectangle 3"/>
          <p:cNvSpPr>
            <a:spLocks noChangeArrowheads="1"/>
          </p:cNvSpPr>
          <p:nvPr/>
        </p:nvSpPr>
        <p:spPr bwMode="auto">
          <a:xfrm>
            <a:off x="5334000" y="228600"/>
            <a:ext cx="3810000" cy="66294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210372" name="Picture 4" descr="stane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6052344" y="4093369"/>
            <a:ext cx="2401888" cy="305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373" name="Text Box 5"/>
          <p:cNvSpPr txBox="1">
            <a:spLocks noChangeArrowheads="1"/>
          </p:cNvSpPr>
          <p:nvPr/>
        </p:nvSpPr>
        <p:spPr bwMode="auto">
          <a:xfrm>
            <a:off x="1181100" y="838200"/>
            <a:ext cx="228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BATSE Bursts</a:t>
            </a:r>
            <a:endParaRPr lang="en-US" sz="1400"/>
          </a:p>
        </p:txBody>
      </p:sp>
      <p:sp>
        <p:nvSpPr>
          <p:cNvPr id="1210374" name="Text Box 6"/>
          <p:cNvSpPr txBox="1">
            <a:spLocks noChangeArrowheads="1"/>
          </p:cNvSpPr>
          <p:nvPr/>
        </p:nvSpPr>
        <p:spPr bwMode="auto">
          <a:xfrm>
            <a:off x="6049963" y="3833813"/>
            <a:ext cx="25193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600" b="1"/>
              <a:t>Supernova Connection</a:t>
            </a:r>
          </a:p>
        </p:txBody>
      </p:sp>
      <p:sp>
        <p:nvSpPr>
          <p:cNvPr id="1210375" name="Text Box 7"/>
          <p:cNvSpPr txBox="1">
            <a:spLocks noChangeArrowheads="1"/>
          </p:cNvSpPr>
          <p:nvPr/>
        </p:nvSpPr>
        <p:spPr bwMode="auto">
          <a:xfrm>
            <a:off x="5715000" y="304800"/>
            <a:ext cx="3200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latin typeface="Baskerville" charset="0"/>
              </a:rPr>
              <a:t>Long GRBs </a:t>
            </a:r>
            <a:r>
              <a:rPr lang="en-US" sz="2000" b="1">
                <a:latin typeface="Baskerville" charset="0"/>
                <a:sym typeface="Symbol" charset="0"/>
              </a:rPr>
              <a:t>=             Death of </a:t>
            </a:r>
            <a:r>
              <a:rPr lang="en-US" sz="2000" b="1">
                <a:latin typeface="Baskerville" charset="0"/>
              </a:rPr>
              <a:t>Massive Stars</a:t>
            </a:r>
          </a:p>
        </p:txBody>
      </p:sp>
      <p:sp>
        <p:nvSpPr>
          <p:cNvPr id="1210376" name="Text Box 8"/>
          <p:cNvSpPr txBox="1">
            <a:spLocks noChangeArrowheads="1"/>
          </p:cNvSpPr>
          <p:nvPr/>
        </p:nvSpPr>
        <p:spPr bwMode="auto">
          <a:xfrm rot="10800000" flipV="1">
            <a:off x="190500" y="4305300"/>
            <a:ext cx="1447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Nakar 07</a:t>
            </a:r>
          </a:p>
        </p:txBody>
      </p:sp>
      <p:sp>
        <p:nvSpPr>
          <p:cNvPr id="1210377" name="AutoShape 9"/>
          <p:cNvSpPr>
            <a:spLocks noChangeArrowheads="1"/>
          </p:cNvSpPr>
          <p:nvPr/>
        </p:nvSpPr>
        <p:spPr bwMode="auto">
          <a:xfrm>
            <a:off x="3886200" y="1771650"/>
            <a:ext cx="1828800" cy="685800"/>
          </a:xfrm>
          <a:prstGeom prst="leftArrow">
            <a:avLst>
              <a:gd name="adj1" fmla="val 50000"/>
              <a:gd name="adj2" fmla="val 6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0378" name="Rectangle 10"/>
          <p:cNvSpPr>
            <a:spLocks noChangeArrowheads="1"/>
          </p:cNvSpPr>
          <p:nvPr/>
        </p:nvSpPr>
        <p:spPr bwMode="auto">
          <a:xfrm>
            <a:off x="457200" y="95250"/>
            <a:ext cx="4419600" cy="438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0379" name="Rectangle 11"/>
          <p:cNvSpPr>
            <a:spLocks noGrp="1" noChangeArrowheads="1"/>
          </p:cNvSpPr>
          <p:nvPr>
            <p:ph type="title"/>
          </p:nvPr>
        </p:nvSpPr>
        <p:spPr>
          <a:xfrm>
            <a:off x="60325" y="58738"/>
            <a:ext cx="5543550" cy="566737"/>
          </a:xfrm>
          <a:noFill/>
          <a:ln/>
        </p:spPr>
        <p:txBody>
          <a:bodyPr/>
          <a:lstStyle/>
          <a:p>
            <a:r>
              <a:rPr lang="en-US" sz="2800" b="1" dirty="0">
                <a:latin typeface="Big Caslon" charset="0"/>
              </a:rPr>
              <a:t>Short &amp; Long Gamma-Ray Bursts</a:t>
            </a:r>
            <a:endParaRPr lang="en-US" dirty="0"/>
          </a:p>
        </p:txBody>
      </p:sp>
      <p:sp>
        <p:nvSpPr>
          <p:cNvPr id="1210380" name="Text Box 12"/>
          <p:cNvSpPr txBox="1">
            <a:spLocks noChangeArrowheads="1"/>
          </p:cNvSpPr>
          <p:nvPr/>
        </p:nvSpPr>
        <p:spPr bwMode="auto">
          <a:xfrm rot="10800000" flipV="1">
            <a:off x="190500" y="4289425"/>
            <a:ext cx="1447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Nakar 07</a:t>
            </a:r>
          </a:p>
        </p:txBody>
      </p:sp>
      <p:pic>
        <p:nvPicPr>
          <p:cNvPr id="1210381" name="Picture 13" descr="gamma_ray_burst_host_galaxi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50" y="1266825"/>
            <a:ext cx="3429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382" name="Text Box 14"/>
          <p:cNvSpPr txBox="1">
            <a:spLocks noChangeArrowheads="1"/>
          </p:cNvSpPr>
          <p:nvPr/>
        </p:nvSpPr>
        <p:spPr bwMode="auto">
          <a:xfrm>
            <a:off x="5867400" y="4114800"/>
            <a:ext cx="2971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GRB 030329 </a:t>
            </a:r>
            <a:r>
              <a:rPr lang="en-US" sz="1600" b="1">
                <a:sym typeface="Symbol" charset="0"/>
              </a:rPr>
              <a:t></a:t>
            </a:r>
            <a:r>
              <a:rPr lang="en-US" sz="1600" b="1"/>
              <a:t> SN 2003dh</a:t>
            </a:r>
          </a:p>
        </p:txBody>
      </p:sp>
      <p:sp>
        <p:nvSpPr>
          <p:cNvPr id="1210383" name="Text Box 15"/>
          <p:cNvSpPr txBox="1">
            <a:spLocks noChangeArrowheads="1"/>
          </p:cNvSpPr>
          <p:nvPr/>
        </p:nvSpPr>
        <p:spPr bwMode="auto">
          <a:xfrm rot="5400000">
            <a:off x="8048625" y="5446713"/>
            <a:ext cx="17129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Stanek et al. 2003</a:t>
            </a:r>
          </a:p>
        </p:txBody>
      </p:sp>
      <p:sp>
        <p:nvSpPr>
          <p:cNvPr id="1210384" name="Rectangle 16"/>
          <p:cNvSpPr>
            <a:spLocks noChangeArrowheads="1"/>
          </p:cNvSpPr>
          <p:nvPr/>
        </p:nvSpPr>
        <p:spPr bwMode="auto">
          <a:xfrm>
            <a:off x="838200" y="4565650"/>
            <a:ext cx="3429000" cy="2286000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210385" name="Picture 17" descr="shortGR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694238"/>
            <a:ext cx="2819400" cy="199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386" name="Text Box 18"/>
          <p:cNvSpPr txBox="1">
            <a:spLocks noChangeArrowheads="1"/>
          </p:cNvSpPr>
          <p:nvPr/>
        </p:nvSpPr>
        <p:spPr bwMode="auto">
          <a:xfrm>
            <a:off x="2828925" y="5113338"/>
            <a:ext cx="914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Short</a:t>
            </a:r>
          </a:p>
        </p:txBody>
      </p:sp>
      <p:sp>
        <p:nvSpPr>
          <p:cNvPr id="1210387" name="AutoShape 19"/>
          <p:cNvSpPr>
            <a:spLocks noChangeArrowheads="1"/>
          </p:cNvSpPr>
          <p:nvPr/>
        </p:nvSpPr>
        <p:spPr bwMode="auto">
          <a:xfrm>
            <a:off x="2305050" y="3441700"/>
            <a:ext cx="533400" cy="1143000"/>
          </a:xfrm>
          <a:prstGeom prst="upArrow">
            <a:avLst>
              <a:gd name="adj1" fmla="val 50000"/>
              <a:gd name="adj2" fmla="val 53571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0388" name="Text Box 20"/>
          <p:cNvSpPr txBox="1">
            <a:spLocks noChangeArrowheads="1"/>
          </p:cNvSpPr>
          <p:nvPr/>
        </p:nvSpPr>
        <p:spPr bwMode="auto">
          <a:xfrm>
            <a:off x="2924175" y="5468938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???</a:t>
            </a:r>
          </a:p>
        </p:txBody>
      </p:sp>
      <p:sp>
        <p:nvSpPr>
          <p:cNvPr id="1210389" name="Text Box 21"/>
          <p:cNvSpPr txBox="1">
            <a:spLocks noChangeArrowheads="1"/>
          </p:cNvSpPr>
          <p:nvPr/>
        </p:nvSpPr>
        <p:spPr bwMode="auto">
          <a:xfrm>
            <a:off x="5343525" y="914400"/>
            <a:ext cx="3905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1EA1"/>
                </a:solidFill>
              </a:rPr>
              <a:t>Star-Forming Host Galaxies (z</a:t>
            </a:r>
            <a:r>
              <a:rPr lang="en-US" sz="1600" b="1" baseline="-25000">
                <a:solidFill>
                  <a:srgbClr val="001EA1"/>
                </a:solidFill>
              </a:rPr>
              <a:t>avg</a:t>
            </a:r>
            <a:r>
              <a:rPr lang="en-US" sz="1600" b="1">
                <a:solidFill>
                  <a:srgbClr val="001EA1"/>
                </a:solidFill>
              </a:rPr>
              <a:t>~2-3)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2420" name="Picture 4" descr="bloombur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62" y="3352800"/>
            <a:ext cx="4246177" cy="347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421" name="Text Box 5"/>
          <p:cNvSpPr txBox="1">
            <a:spLocks noChangeArrowheads="1"/>
          </p:cNvSpPr>
          <p:nvPr/>
        </p:nvSpPr>
        <p:spPr bwMode="auto">
          <a:xfrm>
            <a:off x="2682240" y="6474413"/>
            <a:ext cx="16478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rgbClr val="DE2421"/>
                </a:solidFill>
              </a:rPr>
              <a:t>KECK   Bloom+06</a:t>
            </a:r>
          </a:p>
        </p:txBody>
      </p:sp>
      <p:pic>
        <p:nvPicPr>
          <p:cNvPr id="1212424" name="Picture 8" descr="FOX_0507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314556"/>
            <a:ext cx="4095750" cy="354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425" name="Text Box 9"/>
          <p:cNvSpPr txBox="1">
            <a:spLocks noChangeArrowheads="1"/>
          </p:cNvSpPr>
          <p:nvPr/>
        </p:nvSpPr>
        <p:spPr bwMode="auto">
          <a:xfrm>
            <a:off x="5055109" y="6425950"/>
            <a:ext cx="914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>
                <a:solidFill>
                  <a:srgbClr val="DE2421"/>
                </a:solidFill>
              </a:rPr>
              <a:t>Fox</a:t>
            </a:r>
            <a:r>
              <a:rPr lang="en-US" sz="1400" dirty="0">
                <a:solidFill>
                  <a:srgbClr val="DE2421"/>
                </a:solidFill>
              </a:rPr>
              <a:t>+05</a:t>
            </a:r>
          </a:p>
        </p:txBody>
      </p:sp>
      <p:sp>
        <p:nvSpPr>
          <p:cNvPr id="1212426" name="AutoShape 10"/>
          <p:cNvSpPr>
            <a:spLocks noChangeArrowheads="1"/>
          </p:cNvSpPr>
          <p:nvPr/>
        </p:nvSpPr>
        <p:spPr bwMode="auto">
          <a:xfrm rot="-2922352">
            <a:off x="7194550" y="4640263"/>
            <a:ext cx="852488" cy="169862"/>
          </a:xfrm>
          <a:prstGeom prst="leftArrow">
            <a:avLst>
              <a:gd name="adj1" fmla="val 50000"/>
              <a:gd name="adj2" fmla="val 125468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2429" name="AutoShape 13"/>
          <p:cNvSpPr>
            <a:spLocks noChangeArrowheads="1"/>
          </p:cNvSpPr>
          <p:nvPr/>
        </p:nvSpPr>
        <p:spPr bwMode="auto">
          <a:xfrm rot="13865526" flipH="1">
            <a:off x="2363142" y="5960063"/>
            <a:ext cx="685800" cy="152400"/>
          </a:xfrm>
          <a:prstGeom prst="leftArrow">
            <a:avLst>
              <a:gd name="adj1" fmla="val 50000"/>
              <a:gd name="adj2" fmla="val 112500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2430" name="Rectangle 14"/>
          <p:cNvSpPr>
            <a:spLocks noChangeArrowheads="1"/>
          </p:cNvSpPr>
          <p:nvPr/>
        </p:nvSpPr>
        <p:spPr bwMode="auto">
          <a:xfrm>
            <a:off x="2663190" y="6226763"/>
            <a:ext cx="2057400" cy="7239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2431" name="Text Box 15"/>
          <p:cNvSpPr txBox="1">
            <a:spLocks noChangeArrowheads="1"/>
          </p:cNvSpPr>
          <p:nvPr/>
        </p:nvSpPr>
        <p:spPr bwMode="auto">
          <a:xfrm>
            <a:off x="2697180" y="6215070"/>
            <a:ext cx="205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solidFill>
                  <a:srgbClr val="DE2421"/>
                </a:solidFill>
              </a:rPr>
              <a:t>z = 0.225                  SFR &lt; 0.1 M</a:t>
            </a:r>
            <a:r>
              <a:rPr lang="en-US" sz="1800" b="1" baseline="-25000" dirty="0">
                <a:solidFill>
                  <a:srgbClr val="DE2421"/>
                </a:solidFill>
                <a:sym typeface="Wingdings" charset="0"/>
              </a:rPr>
              <a:t> </a:t>
            </a:r>
            <a:r>
              <a:rPr lang="en-US" sz="1800" b="1" dirty="0">
                <a:solidFill>
                  <a:srgbClr val="DE2421"/>
                </a:solidFill>
              </a:rPr>
              <a:t>yr</a:t>
            </a:r>
            <a:r>
              <a:rPr lang="en-US" sz="1800" b="1" baseline="30000" dirty="0">
                <a:solidFill>
                  <a:srgbClr val="DE2421"/>
                </a:solidFill>
              </a:rPr>
              <a:t>-1</a:t>
            </a:r>
            <a:endParaRPr lang="en-US" sz="1800" b="1" dirty="0">
              <a:solidFill>
                <a:srgbClr val="DE2421"/>
              </a:solidFill>
            </a:endParaRPr>
          </a:p>
        </p:txBody>
      </p:sp>
      <p:sp>
        <p:nvSpPr>
          <p:cNvPr id="1212432" name="Rectangle 16"/>
          <p:cNvSpPr>
            <a:spLocks noChangeArrowheads="1"/>
          </p:cNvSpPr>
          <p:nvPr/>
        </p:nvSpPr>
        <p:spPr bwMode="auto">
          <a:xfrm>
            <a:off x="7048500" y="3817938"/>
            <a:ext cx="2000250" cy="6667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2433" name="Text Box 17"/>
          <p:cNvSpPr txBox="1">
            <a:spLocks noChangeArrowheads="1"/>
          </p:cNvSpPr>
          <p:nvPr/>
        </p:nvSpPr>
        <p:spPr bwMode="auto">
          <a:xfrm>
            <a:off x="6991350" y="3817938"/>
            <a:ext cx="2209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rgbClr val="DE2421"/>
                </a:solidFill>
              </a:rPr>
              <a:t>z = 0.16                 SFR = 0.2 M</a:t>
            </a:r>
            <a:r>
              <a:rPr lang="en-US" sz="1800" b="1" baseline="-25000">
                <a:solidFill>
                  <a:srgbClr val="DE2421"/>
                </a:solidFill>
                <a:sym typeface="Wingdings" charset="0"/>
              </a:rPr>
              <a:t></a:t>
            </a:r>
            <a:r>
              <a:rPr lang="en-US" sz="1800" b="1">
                <a:solidFill>
                  <a:srgbClr val="DE2421"/>
                </a:solidFill>
              </a:rPr>
              <a:t> yr</a:t>
            </a:r>
            <a:r>
              <a:rPr lang="en-US" sz="1800" b="1" baseline="30000">
                <a:solidFill>
                  <a:srgbClr val="DE2421"/>
                </a:solidFill>
              </a:rPr>
              <a:t>-1</a:t>
            </a:r>
            <a:endParaRPr lang="en-US" sz="1800" b="1">
              <a:solidFill>
                <a:srgbClr val="DE2421"/>
              </a:solidFill>
            </a:endParaRPr>
          </a:p>
        </p:txBody>
      </p:sp>
      <p:sp>
        <p:nvSpPr>
          <p:cNvPr id="1212434" name="Text Box 18"/>
          <p:cNvSpPr txBox="1">
            <a:spLocks noChangeArrowheads="1"/>
          </p:cNvSpPr>
          <p:nvPr/>
        </p:nvSpPr>
        <p:spPr bwMode="auto">
          <a:xfrm>
            <a:off x="394335" y="5968000"/>
            <a:ext cx="1143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FF0000"/>
                </a:solidFill>
              </a:rPr>
              <a:t>Bloom+ 06</a:t>
            </a:r>
          </a:p>
        </p:txBody>
      </p:sp>
      <p:pic>
        <p:nvPicPr>
          <p:cNvPr id="1212436" name="Picture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73" y="392825"/>
            <a:ext cx="5716587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12439" name="Rectangle 23"/>
          <p:cNvSpPr>
            <a:spLocks noChangeArrowheads="1"/>
          </p:cNvSpPr>
          <p:nvPr/>
        </p:nvSpPr>
        <p:spPr bwMode="auto">
          <a:xfrm>
            <a:off x="216027" y="545975"/>
            <a:ext cx="1952625" cy="29222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sz="1800" b="1" dirty="0">
                <a:solidFill>
                  <a:srgbClr val="DE2421"/>
                </a:solidFill>
              </a:rPr>
              <a:t>GRB050724</a:t>
            </a:r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1212440" name="Text Box 24"/>
          <p:cNvSpPr txBox="1">
            <a:spLocks noChangeArrowheads="1"/>
          </p:cNvSpPr>
          <p:nvPr/>
        </p:nvSpPr>
        <p:spPr bwMode="auto">
          <a:xfrm>
            <a:off x="1447800" y="2819400"/>
            <a:ext cx="16478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solidFill>
                  <a:srgbClr val="DE2421"/>
                </a:solidFill>
              </a:rPr>
              <a:t>Berger+05</a:t>
            </a:r>
          </a:p>
        </p:txBody>
      </p:sp>
      <p:sp>
        <p:nvSpPr>
          <p:cNvPr id="1212441" name="AutoShape 25"/>
          <p:cNvSpPr>
            <a:spLocks noChangeArrowheads="1"/>
          </p:cNvSpPr>
          <p:nvPr/>
        </p:nvSpPr>
        <p:spPr bwMode="auto">
          <a:xfrm rot="5396737">
            <a:off x="3956302" y="2050175"/>
            <a:ext cx="685800" cy="152400"/>
          </a:xfrm>
          <a:prstGeom prst="leftArrow">
            <a:avLst>
              <a:gd name="adj1" fmla="val 50000"/>
              <a:gd name="adj2" fmla="val 112500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2442" name="Rectangle 26"/>
          <p:cNvSpPr>
            <a:spLocks noChangeArrowheads="1"/>
          </p:cNvSpPr>
          <p:nvPr/>
        </p:nvSpPr>
        <p:spPr bwMode="auto">
          <a:xfrm>
            <a:off x="3265739" y="2423238"/>
            <a:ext cx="2133600" cy="7620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2443" name="Text Box 27"/>
          <p:cNvSpPr txBox="1">
            <a:spLocks noChangeArrowheads="1"/>
          </p:cNvSpPr>
          <p:nvPr/>
        </p:nvSpPr>
        <p:spPr bwMode="auto">
          <a:xfrm>
            <a:off x="3265739" y="2480388"/>
            <a:ext cx="2152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 smtClean="0">
                <a:solidFill>
                  <a:srgbClr val="DE2421"/>
                </a:solidFill>
              </a:rPr>
              <a:t>z </a:t>
            </a:r>
            <a:r>
              <a:rPr lang="en-US" sz="1800" b="1" dirty="0">
                <a:solidFill>
                  <a:srgbClr val="DE2421"/>
                </a:solidFill>
              </a:rPr>
              <a:t>= </a:t>
            </a:r>
            <a:r>
              <a:rPr lang="en-US" sz="1800" b="1" dirty="0" smtClean="0">
                <a:solidFill>
                  <a:srgbClr val="DE2421"/>
                </a:solidFill>
              </a:rPr>
              <a:t>0.258               SFR &lt; 0.03 </a:t>
            </a:r>
            <a:r>
              <a:rPr lang="en-US" sz="1800" b="1" dirty="0">
                <a:solidFill>
                  <a:srgbClr val="DE2421"/>
                </a:solidFill>
              </a:rPr>
              <a:t>M</a:t>
            </a:r>
            <a:r>
              <a:rPr lang="en-US" sz="1800" b="1" baseline="-25000" dirty="0">
                <a:solidFill>
                  <a:srgbClr val="DE2421"/>
                </a:solidFill>
                <a:sym typeface="Wingdings" charset="0"/>
              </a:rPr>
              <a:t></a:t>
            </a:r>
            <a:r>
              <a:rPr lang="en-US" sz="1800" b="1" dirty="0">
                <a:solidFill>
                  <a:srgbClr val="DE2421"/>
                </a:solidFill>
              </a:rPr>
              <a:t> yr</a:t>
            </a:r>
            <a:r>
              <a:rPr lang="en-US" sz="1800" b="1" baseline="30000" dirty="0">
                <a:solidFill>
                  <a:srgbClr val="DE2421"/>
                </a:solidFill>
              </a:rPr>
              <a:t>-1</a:t>
            </a:r>
            <a:endParaRPr lang="en-US" sz="1800" b="1" dirty="0">
              <a:solidFill>
                <a:srgbClr val="DE2421"/>
              </a:solidFill>
            </a:endParaRPr>
          </a:p>
        </p:txBody>
      </p:sp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5092446" y="3416425"/>
            <a:ext cx="1952625" cy="29222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sz="1800" b="1" dirty="0" smtClean="0">
                <a:solidFill>
                  <a:srgbClr val="DE2421"/>
                </a:solidFill>
              </a:rPr>
              <a:t>GRB050709</a:t>
            </a:r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129540" y="3301000"/>
            <a:ext cx="1952625" cy="29222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sz="1800" b="1" dirty="0" smtClean="0">
                <a:solidFill>
                  <a:srgbClr val="DE2421"/>
                </a:solidFill>
              </a:rPr>
              <a:t>GRB050509b</a:t>
            </a:r>
            <a:endParaRPr lang="en-US" sz="4400" dirty="0">
              <a:solidFill>
                <a:schemeClr val="tx2"/>
              </a:solidFill>
            </a:endParaRPr>
          </a:p>
        </p:txBody>
      </p:sp>
      <p:pic>
        <p:nvPicPr>
          <p:cNvPr id="3" name="Picture 2" descr="Screen Shot 2016-05-01 at 9.54.39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1" y="521900"/>
            <a:ext cx="3352800" cy="2665799"/>
          </a:xfrm>
          <a:prstGeom prst="rect">
            <a:avLst/>
          </a:prstGeom>
        </p:spPr>
      </p:pic>
      <p:sp>
        <p:nvSpPr>
          <p:cNvPr id="1212445" name="Text Box 29"/>
          <p:cNvSpPr txBox="1">
            <a:spLocks noChangeArrowheads="1"/>
          </p:cNvSpPr>
          <p:nvPr/>
        </p:nvSpPr>
        <p:spPr bwMode="auto">
          <a:xfrm>
            <a:off x="2438400" y="37725"/>
            <a:ext cx="4267200" cy="52322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latin typeface="Bell MT" charset="0"/>
              </a:rPr>
              <a:t>Short GRB Host Galaxies</a:t>
            </a:r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7371836" y="2554290"/>
            <a:ext cx="1828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 smtClean="0"/>
              <a:t>Fong &amp; Berger 13</a:t>
            </a:r>
            <a:endParaRPr lang="en-US" sz="1200" b="1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035" name="Rectangle 3"/>
          <p:cNvSpPr>
            <a:spLocks noChangeArrowheads="1"/>
          </p:cNvSpPr>
          <p:nvPr/>
        </p:nvSpPr>
        <p:spPr bwMode="auto">
          <a:xfrm>
            <a:off x="457200" y="1487293"/>
            <a:ext cx="2362200" cy="8382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960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048000"/>
            <a:ext cx="5724525" cy="264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96037" name="Rectangle 5"/>
          <p:cNvSpPr>
            <a:spLocks noGrp="1" noChangeArrowheads="1"/>
          </p:cNvSpPr>
          <p:nvPr>
            <p:ph type="title"/>
          </p:nvPr>
        </p:nvSpPr>
        <p:spPr>
          <a:xfrm>
            <a:off x="381000" y="141288"/>
            <a:ext cx="8534400" cy="533400"/>
          </a:xfrm>
        </p:spPr>
        <p:txBody>
          <a:bodyPr/>
          <a:lstStyle/>
          <a:p>
            <a:r>
              <a:rPr lang="en-US" sz="3600" dirty="0">
                <a:solidFill>
                  <a:srgbClr val="000000"/>
                </a:solidFill>
                <a:latin typeface="Baskerville" charset="0"/>
              </a:rPr>
              <a:t>Binary Neutron Star Mergers</a:t>
            </a: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196042" name="Object 10"/>
          <p:cNvGraphicFramePr>
            <a:graphicFrameLocks noChangeAspect="1"/>
          </p:cNvGraphicFramePr>
          <p:nvPr/>
        </p:nvGraphicFramePr>
        <p:xfrm>
          <a:off x="4424363" y="5875338"/>
          <a:ext cx="320040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6317" name="Equation" r:id="rId5" imgW="1498600" imgH="228600" progId="Equation.3">
                  <p:embed/>
                </p:oleObj>
              </mc:Choice>
              <mc:Fallback>
                <p:oleObj name="Equation" r:id="rId5" imgW="14986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4363" y="5875338"/>
                        <a:ext cx="3200400" cy="4873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6043" name="Rectangle 11"/>
          <p:cNvSpPr>
            <a:spLocks noChangeArrowheads="1"/>
          </p:cNvSpPr>
          <p:nvPr/>
        </p:nvSpPr>
        <p:spPr bwMode="auto">
          <a:xfrm>
            <a:off x="4724400" y="3124200"/>
            <a:ext cx="914400" cy="1219200"/>
          </a:xfrm>
          <a:prstGeom prst="rect">
            <a:avLst/>
          </a:prstGeom>
          <a:solidFill>
            <a:srgbClr val="FF0000">
              <a:alpha val="1000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96044" name="Rectangle 12"/>
          <p:cNvSpPr>
            <a:spLocks noChangeArrowheads="1"/>
          </p:cNvSpPr>
          <p:nvPr/>
        </p:nvSpPr>
        <p:spPr bwMode="auto">
          <a:xfrm>
            <a:off x="6570663" y="3124200"/>
            <a:ext cx="1582737" cy="1219200"/>
          </a:xfrm>
          <a:prstGeom prst="rect">
            <a:avLst/>
          </a:prstGeom>
          <a:solidFill>
            <a:srgbClr val="FF0000">
              <a:alpha val="11000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96045" name="Picture 13" descr="S3-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2871788"/>
            <a:ext cx="300513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046" name="Rectangle 14"/>
          <p:cNvSpPr>
            <a:spLocks noChangeArrowheads="1"/>
          </p:cNvSpPr>
          <p:nvPr/>
        </p:nvSpPr>
        <p:spPr bwMode="auto">
          <a:xfrm>
            <a:off x="3429000" y="2438400"/>
            <a:ext cx="5715000" cy="609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6047" name="Text Box 15"/>
          <p:cNvSpPr txBox="1">
            <a:spLocks noChangeArrowheads="1"/>
          </p:cNvSpPr>
          <p:nvPr/>
        </p:nvSpPr>
        <p:spPr bwMode="auto">
          <a:xfrm>
            <a:off x="3768725" y="2462213"/>
            <a:ext cx="52006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10 Known Galactic NS-NS Binaries </a:t>
            </a:r>
            <a:r>
              <a:rPr lang="en-US" sz="1200" dirty="0"/>
              <a:t>(</a:t>
            </a:r>
            <a:r>
              <a:rPr lang="en-US" sz="1200" dirty="0" err="1"/>
              <a:t>Lorimer</a:t>
            </a:r>
            <a:r>
              <a:rPr lang="en-US" sz="1200" dirty="0"/>
              <a:t> 2008)</a:t>
            </a:r>
            <a:endParaRPr lang="en-US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96048" name="Text Box 16"/>
          <p:cNvSpPr txBox="1">
            <a:spLocks noChangeArrowheads="1"/>
          </p:cNvSpPr>
          <p:nvPr/>
        </p:nvSpPr>
        <p:spPr bwMode="auto">
          <a:xfrm>
            <a:off x="709613" y="581025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b="1">
                <a:effectLst>
                  <a:outerShdw blurRad="38100" dist="38100" dir="2700000" algn="tl">
                    <a:srgbClr val="FFFFFF"/>
                  </a:outerShdw>
                </a:effectLst>
              </a:rPr>
              <a:t>T</a:t>
            </a:r>
            <a:r>
              <a:rPr lang="en-US" sz="1800" b="1" baseline="-25000">
                <a:effectLst>
                  <a:outerShdw blurRad="38100" dist="38100" dir="2700000" algn="tl">
                    <a:srgbClr val="FFFFFF"/>
                  </a:outerShdw>
                </a:effectLst>
              </a:rPr>
              <a:t>merge</a:t>
            </a:r>
            <a:r>
              <a:rPr lang="en-US" sz="1800" b="1">
                <a:effectLst>
                  <a:outerShdw blurRad="38100" dist="38100" dir="2700000" algn="tl">
                    <a:srgbClr val="FFFFFF"/>
                  </a:outerShdw>
                </a:effectLst>
              </a:rPr>
              <a:t> = 300 Myr</a:t>
            </a:r>
          </a:p>
        </p:txBody>
      </p:sp>
      <p:sp>
        <p:nvSpPr>
          <p:cNvPr id="1196049" name="Text Box 17"/>
          <p:cNvSpPr txBox="1">
            <a:spLocks noChangeArrowheads="1"/>
          </p:cNvSpPr>
          <p:nvPr/>
        </p:nvSpPr>
        <p:spPr bwMode="auto">
          <a:xfrm>
            <a:off x="3866912" y="6388485"/>
            <a:ext cx="47529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</a:rPr>
              <a:t>(e.g., </a:t>
            </a:r>
            <a:r>
              <a:rPr lang="en-US" sz="1200" dirty="0" err="1">
                <a:solidFill>
                  <a:srgbClr val="000000"/>
                </a:solidFill>
              </a:rPr>
              <a:t>Kalogera</a:t>
            </a:r>
            <a:r>
              <a:rPr lang="en-US" sz="1200" dirty="0">
                <a:solidFill>
                  <a:srgbClr val="000000"/>
                </a:solidFill>
              </a:rPr>
              <a:t> et al. 2004, </a:t>
            </a:r>
            <a:r>
              <a:rPr lang="en-US" sz="1200" dirty="0" err="1" smtClean="0">
                <a:solidFill>
                  <a:srgbClr val="000000"/>
                </a:solidFill>
              </a:rPr>
              <a:t>Dominik</a:t>
            </a:r>
            <a:r>
              <a:rPr lang="en-US" sz="1200" dirty="0" smtClean="0">
                <a:solidFill>
                  <a:srgbClr val="000000"/>
                </a:solidFill>
              </a:rPr>
              <a:t> et al. 2015, Kim et al. 2015)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196050" name="Rectangle 18"/>
          <p:cNvSpPr>
            <a:spLocks noChangeArrowheads="1"/>
          </p:cNvSpPr>
          <p:nvPr/>
        </p:nvSpPr>
        <p:spPr bwMode="auto">
          <a:xfrm>
            <a:off x="6477000" y="4381125"/>
            <a:ext cx="2667000" cy="1219200"/>
          </a:xfrm>
          <a:prstGeom prst="rect">
            <a:avLst/>
          </a:prstGeom>
          <a:solidFill>
            <a:srgbClr val="FF0000">
              <a:alpha val="11000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96051" name="Rectangle 19"/>
          <p:cNvSpPr>
            <a:spLocks noChangeArrowheads="1"/>
          </p:cNvSpPr>
          <p:nvPr/>
        </p:nvSpPr>
        <p:spPr bwMode="auto">
          <a:xfrm>
            <a:off x="139700" y="2667000"/>
            <a:ext cx="2984500" cy="533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6052" name="Text Box 20"/>
          <p:cNvSpPr txBox="1">
            <a:spLocks noChangeArrowheads="1"/>
          </p:cNvSpPr>
          <p:nvPr/>
        </p:nvSpPr>
        <p:spPr bwMode="auto">
          <a:xfrm>
            <a:off x="104775" y="2767013"/>
            <a:ext cx="2895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 dirty="0" err="1">
                <a:latin typeface="Baskerville" charset="0"/>
              </a:rPr>
              <a:t>Hulse</a:t>
            </a:r>
            <a:r>
              <a:rPr lang="en-US" sz="2000" b="1" dirty="0">
                <a:latin typeface="Baskerville" charset="0"/>
              </a:rPr>
              <a:t>-Taylor Pulsar</a:t>
            </a:r>
          </a:p>
        </p:txBody>
      </p:sp>
      <p:graphicFrame>
        <p:nvGraphicFramePr>
          <p:cNvPr id="1196053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335373"/>
              </p:ext>
            </p:extLst>
          </p:nvPr>
        </p:nvGraphicFramePr>
        <p:xfrm>
          <a:off x="501650" y="1553968"/>
          <a:ext cx="219710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6318" name="Equation" r:id="rId8" imgW="1320800" imgH="406400" progId="Equation.3">
                  <p:embed/>
                </p:oleObj>
              </mc:Choice>
              <mc:Fallback>
                <p:oleObj name="Equation" r:id="rId8" imgW="1320800" imgH="4064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650" y="1553968"/>
                        <a:ext cx="2197100" cy="67627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 descr="Screen Shot 2016-05-01 at 9.23.57 A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762000"/>
            <a:ext cx="4419600" cy="1610114"/>
          </a:xfrm>
          <a:prstGeom prst="rect">
            <a:avLst/>
          </a:prstGeom>
        </p:spPr>
      </p:pic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623848" y="1040820"/>
            <a:ext cx="19497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smtClean="0">
                <a:latin typeface="Baskerville" charset="0"/>
              </a:rPr>
              <a:t>GW </a:t>
            </a:r>
            <a:r>
              <a:rPr lang="en-US" sz="2000" b="1" dirty="0" err="1" smtClean="0">
                <a:latin typeface="Baskerville" charset="0"/>
              </a:rPr>
              <a:t>Inspiral</a:t>
            </a:r>
            <a:endParaRPr lang="en-US" sz="2000" b="1" dirty="0">
              <a:latin typeface="Baskerville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59460"/>
            <a:ext cx="9144000" cy="762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Fermi Counterpart to </a:t>
            </a:r>
            <a:r>
              <a:rPr lang="en-US" sz="3200" b="1" dirty="0" smtClean="0"/>
              <a:t>GW150914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?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2" name="Picture 1" descr="Screen Shot 2016-05-17 at 11.25.2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536" y="685800"/>
            <a:ext cx="6477000" cy="42232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5279920"/>
            <a:ext cx="85344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Massive Star Collapse? (Loeb 16 – but see </a:t>
            </a:r>
            <a:r>
              <a:rPr lang="en-US" dirty="0" err="1" smtClean="0"/>
              <a:t>Woosley</a:t>
            </a:r>
            <a:r>
              <a:rPr lang="en-US" dirty="0" smtClean="0"/>
              <a:t> 16)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Fossil Disk? (</a:t>
            </a:r>
            <a:r>
              <a:rPr lang="en-US" dirty="0" err="1" smtClean="0"/>
              <a:t>Perna</a:t>
            </a:r>
            <a:r>
              <a:rPr lang="en-US" dirty="0" smtClean="0"/>
              <a:t> et al. 2016)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Charged BH? (Zhang 16)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791200" y="4038600"/>
            <a:ext cx="17019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/>
              <a:t>Connaughton</a:t>
            </a:r>
            <a:r>
              <a:rPr lang="en-US" sz="1400" dirty="0" smtClean="0"/>
              <a:t> et al.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6199510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Arrow Connector 23"/>
          <p:cNvCxnSpPr/>
          <p:nvPr/>
        </p:nvCxnSpPr>
        <p:spPr bwMode="auto">
          <a:xfrm flipH="1">
            <a:off x="7086600" y="2789021"/>
            <a:ext cx="93840" cy="2773579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92" y="152400"/>
            <a:ext cx="8915400" cy="838200"/>
          </a:xfrm>
        </p:spPr>
        <p:txBody>
          <a:bodyPr/>
          <a:lstStyle/>
          <a:p>
            <a:r>
              <a:rPr lang="en-US" sz="2400" dirty="0" smtClean="0">
                <a:solidFill>
                  <a:srgbClr val="FFFFFF"/>
                </a:solidFill>
              </a:rPr>
              <a:t>Alternative Short GRB Models</a:t>
            </a:r>
            <a:r>
              <a:rPr lang="en-US" sz="2800" dirty="0" smtClean="0">
                <a:solidFill>
                  <a:srgbClr val="FFFFFF"/>
                </a:solidFill>
              </a:rPr>
              <a:t>?</a:t>
            </a:r>
            <a:br>
              <a:rPr lang="en-US" sz="2800" dirty="0" smtClean="0">
                <a:solidFill>
                  <a:srgbClr val="FFFFFF"/>
                </a:solidFill>
              </a:rPr>
            </a:br>
            <a:r>
              <a:rPr lang="en-US" sz="3600" dirty="0" smtClean="0">
                <a:solidFill>
                  <a:srgbClr val="FFFFFF"/>
                </a:solidFill>
              </a:rPr>
              <a:t>Neutron Star Accretion-Induced Collapse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500" y="1050925"/>
            <a:ext cx="5715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rgbClr val="FFFFFF"/>
                </a:solidFill>
              </a:rPr>
              <a:t>MacFadyen</a:t>
            </a:r>
            <a:r>
              <a:rPr lang="en-US" sz="1200" dirty="0" smtClean="0">
                <a:solidFill>
                  <a:srgbClr val="FFFFFF"/>
                </a:solidFill>
              </a:rPr>
              <a:t> et al. 2005, </a:t>
            </a:r>
            <a:r>
              <a:rPr lang="en-US" sz="1200" dirty="0" err="1" smtClean="0">
                <a:solidFill>
                  <a:srgbClr val="FFFFFF"/>
                </a:solidFill>
              </a:rPr>
              <a:t>Dermer</a:t>
            </a:r>
            <a:r>
              <a:rPr lang="en-US" sz="1200" dirty="0" smtClean="0">
                <a:solidFill>
                  <a:srgbClr val="FFFFFF"/>
                </a:solidFill>
              </a:rPr>
              <a:t> &amp; </a:t>
            </a:r>
            <a:r>
              <a:rPr lang="en-US" sz="1200" dirty="0" err="1" smtClean="0">
                <a:solidFill>
                  <a:srgbClr val="FFFFFF"/>
                </a:solidFill>
              </a:rPr>
              <a:t>Atoyan</a:t>
            </a:r>
            <a:r>
              <a:rPr lang="en-US" sz="1200" dirty="0" smtClean="0">
                <a:solidFill>
                  <a:srgbClr val="FFFFFF"/>
                </a:solidFill>
              </a:rPr>
              <a:t> 2006, </a:t>
            </a:r>
            <a:r>
              <a:rPr lang="en-US" sz="1200" dirty="0" err="1" smtClean="0">
                <a:solidFill>
                  <a:srgbClr val="FFFFFF"/>
                </a:solidFill>
              </a:rPr>
              <a:t>Giocomazzo</a:t>
            </a:r>
            <a:r>
              <a:rPr lang="en-US" sz="1200" dirty="0" smtClean="0">
                <a:solidFill>
                  <a:srgbClr val="FFFFFF"/>
                </a:solidFill>
              </a:rPr>
              <a:t> &amp; </a:t>
            </a:r>
            <a:r>
              <a:rPr lang="en-US" sz="1200" dirty="0" err="1" smtClean="0">
                <a:solidFill>
                  <a:srgbClr val="FFFFFF"/>
                </a:solidFill>
              </a:rPr>
              <a:t>Perna</a:t>
            </a:r>
            <a:r>
              <a:rPr lang="en-US" sz="1200" dirty="0" smtClean="0">
                <a:solidFill>
                  <a:srgbClr val="FFFFFF"/>
                </a:solidFill>
              </a:rPr>
              <a:t> 2012</a:t>
            </a: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6" name="Picture 5" descr="Screen Shot 2015-03-29 at 12.59.2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00200"/>
            <a:ext cx="3045191" cy="195856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 bwMode="auto">
          <a:xfrm>
            <a:off x="5356225" y="1784350"/>
            <a:ext cx="1828800" cy="1828800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6270625" y="15621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TextBox 10"/>
          <p:cNvSpPr txBox="1"/>
          <p:nvPr/>
        </p:nvSpPr>
        <p:spPr>
          <a:xfrm>
            <a:off x="6057513" y="108537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Ω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5937250" y="5473700"/>
            <a:ext cx="841248" cy="8382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80073" y="2393950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089650" y="5626100"/>
            <a:ext cx="8382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BH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Trapezoid 14"/>
          <p:cNvSpPr/>
          <p:nvPr/>
        </p:nvSpPr>
        <p:spPr bwMode="auto">
          <a:xfrm rot="5400000">
            <a:off x="5382260" y="5683197"/>
            <a:ext cx="381000" cy="381000"/>
          </a:xfrm>
          <a:prstGeom prst="trapezoid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" name="Trapezoid 15"/>
          <p:cNvSpPr/>
          <p:nvPr/>
        </p:nvSpPr>
        <p:spPr bwMode="auto">
          <a:xfrm rot="16200000">
            <a:off x="6960066" y="5686810"/>
            <a:ext cx="381000" cy="381000"/>
          </a:xfrm>
          <a:prstGeom prst="trapezoid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5369280" y="2817934"/>
            <a:ext cx="269520" cy="2744666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372100" y="48133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???</a:t>
            </a:r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588312"/>
              </p:ext>
            </p:extLst>
          </p:nvPr>
        </p:nvGraphicFramePr>
        <p:xfrm>
          <a:off x="4425950" y="4121150"/>
          <a:ext cx="3810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" name="Equation" r:id="rId4" imgW="1524000" imgH="228600" progId="Equation.3">
                  <p:embed/>
                </p:oleObj>
              </mc:Choice>
              <mc:Fallback>
                <p:oleObj name="Equation" r:id="rId4" imgW="15240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5950" y="4121150"/>
                        <a:ext cx="3810000" cy="5715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04800" y="3915546"/>
            <a:ext cx="3429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Q: Does collapse of a rotating NS leave a disk around the new BH    (of the same mass and angular momentum)?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91200" y="6400800"/>
            <a:ext cx="3322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</a:rPr>
              <a:t>Margalit</a:t>
            </a:r>
            <a:r>
              <a:rPr lang="en-US" sz="1600" dirty="0" smtClean="0">
                <a:solidFill>
                  <a:schemeClr val="bg1"/>
                </a:solidFill>
              </a:rPr>
              <a:t>, Metzger, </a:t>
            </a:r>
            <a:r>
              <a:rPr lang="en-US" sz="1600" dirty="0" err="1" smtClean="0">
                <a:solidFill>
                  <a:schemeClr val="bg1"/>
                </a:solidFill>
              </a:rPr>
              <a:t>Beloborodov</a:t>
            </a:r>
            <a:r>
              <a:rPr lang="en-US" sz="1600" dirty="0" smtClean="0">
                <a:solidFill>
                  <a:schemeClr val="bg1"/>
                </a:solidFill>
              </a:rPr>
              <a:t> 15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1712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04-29 at 2.24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42" y="0"/>
            <a:ext cx="792987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72722" y="4893473"/>
            <a:ext cx="1801368" cy="87782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DISK POSSIBLE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903976" y="6400800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Margalit</a:t>
            </a:r>
            <a:r>
              <a:rPr lang="en-US" sz="1600" dirty="0" smtClean="0"/>
              <a:t> et al. 2015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6457154" y="434190"/>
            <a:ext cx="2057400" cy="238658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FF"/>
                </a:solidFill>
              </a:rPr>
              <a:t>Dog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Dog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Dog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Dog</a:t>
            </a:r>
          </a:p>
          <a:p>
            <a:pPr algn="ctr"/>
            <a:r>
              <a:rPr lang="en-US" b="1" dirty="0" smtClean="0">
                <a:solidFill>
                  <a:srgbClr val="FFFFFF"/>
                </a:solidFill>
              </a:rPr>
              <a:t>Dog</a:t>
            </a:r>
          </a:p>
          <a:p>
            <a:pPr algn="ctr"/>
            <a:endParaRPr lang="en-US" b="1" dirty="0" smtClean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5600" y="3581400"/>
            <a:ext cx="1447800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 DISK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81400" y="8382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ALLOWED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-104744" y="4633893"/>
            <a:ext cx="2895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Inner Power-Law Index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1003336" y="6307926"/>
            <a:ext cx="2895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Pressure Normalization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670075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14300"/>
            <a:ext cx="8696325" cy="533400"/>
          </a:xfrm>
        </p:spPr>
        <p:txBody>
          <a:bodyPr/>
          <a:lstStyle/>
          <a:p>
            <a:r>
              <a:rPr lang="en-US" sz="3600" dirty="0">
                <a:solidFill>
                  <a:srgbClr val="000000"/>
                </a:solidFill>
                <a:latin typeface="Baskerville" charset="0"/>
              </a:rPr>
              <a:t>Short GRBs are Rare in the LIGO Volume</a:t>
            </a:r>
            <a:endParaRPr lang="en-US" sz="3600" baseline="-250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sym typeface="Symbol" charset="0"/>
            </a:endParaRPr>
          </a:p>
        </p:txBody>
      </p:sp>
      <p:pic>
        <p:nvPicPr>
          <p:cNvPr id="1216515" name="Picture 3" descr="xray_jets_we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5842" y="2544780"/>
            <a:ext cx="3657600" cy="283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6516" name="Picture 4" descr="Screen shot 2011-08-31 at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1047750"/>
            <a:ext cx="6381750" cy="446087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16517" name="Text Box 5"/>
          <p:cNvSpPr txBox="1">
            <a:spLocks noChangeArrowheads="1"/>
          </p:cNvSpPr>
          <p:nvPr/>
        </p:nvSpPr>
        <p:spPr bwMode="auto">
          <a:xfrm flipH="1">
            <a:off x="6781800" y="4495800"/>
            <a:ext cx="1828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/>
              <a:t>BDM </a:t>
            </a:r>
            <a:r>
              <a:rPr lang="en-US" sz="1400" dirty="0"/>
              <a:t>&amp; Berger 2012</a:t>
            </a:r>
          </a:p>
        </p:txBody>
      </p:sp>
      <p:pic>
        <p:nvPicPr>
          <p:cNvPr id="1216518" name="Picture 6" descr="Swift-Satellite-150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08" y="704850"/>
            <a:ext cx="762000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519" name="Line 7"/>
          <p:cNvSpPr>
            <a:spLocks noChangeShapeType="1"/>
          </p:cNvSpPr>
          <p:nvPr/>
        </p:nvSpPr>
        <p:spPr bwMode="auto">
          <a:xfrm flipH="1" flipV="1">
            <a:off x="645258" y="1220805"/>
            <a:ext cx="533400" cy="2971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6520" name="Line 8"/>
          <p:cNvSpPr>
            <a:spLocks noChangeShapeType="1"/>
          </p:cNvSpPr>
          <p:nvPr/>
        </p:nvSpPr>
        <p:spPr bwMode="auto">
          <a:xfrm flipV="1">
            <a:off x="1388208" y="1144605"/>
            <a:ext cx="457200" cy="30765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6521" name="Text Box 9"/>
          <p:cNvSpPr txBox="1">
            <a:spLocks noChangeArrowheads="1"/>
          </p:cNvSpPr>
          <p:nvPr/>
        </p:nvSpPr>
        <p:spPr bwMode="auto">
          <a:xfrm>
            <a:off x="816708" y="1449405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sym typeface="Symbol" charset="0"/>
              </a:rPr>
              <a:t></a:t>
            </a:r>
            <a:r>
              <a:rPr lang="en-US" baseline="-25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charset="0"/>
              </a:rPr>
              <a:t>j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16522" name="Line 10"/>
          <p:cNvSpPr>
            <a:spLocks noChangeShapeType="1"/>
          </p:cNvSpPr>
          <p:nvPr/>
        </p:nvSpPr>
        <p:spPr bwMode="auto">
          <a:xfrm flipV="1">
            <a:off x="1280004" y="1213955"/>
            <a:ext cx="0" cy="2971800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6523" name="Text Box 11"/>
          <p:cNvSpPr txBox="1">
            <a:spLocks noChangeArrowheads="1"/>
          </p:cNvSpPr>
          <p:nvPr/>
        </p:nvSpPr>
        <p:spPr bwMode="auto">
          <a:xfrm>
            <a:off x="5591175" y="5086350"/>
            <a:ext cx="1219200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Baskerville" charset="0"/>
              </a:rPr>
              <a:t>Redshift z</a:t>
            </a:r>
          </a:p>
        </p:txBody>
      </p:sp>
      <p:sp>
        <p:nvSpPr>
          <p:cNvPr id="1216524" name="Text Box 12"/>
          <p:cNvSpPr txBox="1">
            <a:spLocks noChangeArrowheads="1"/>
          </p:cNvSpPr>
          <p:nvPr/>
        </p:nvSpPr>
        <p:spPr bwMode="auto">
          <a:xfrm rot="16200000">
            <a:off x="1665283" y="2562239"/>
            <a:ext cx="28162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Baskerville" charset="0"/>
              </a:rPr>
              <a:t>Detection Rate &gt;z (</a:t>
            </a:r>
            <a:r>
              <a:rPr lang="en-US" sz="2000" dirty="0" err="1">
                <a:latin typeface="Baskerville" charset="0"/>
              </a:rPr>
              <a:t>yr</a:t>
            </a:r>
            <a:r>
              <a:rPr lang="en-US" sz="2000" dirty="0">
                <a:latin typeface="Baskerville" charset="0"/>
              </a:rPr>
              <a:t> </a:t>
            </a:r>
            <a:r>
              <a:rPr lang="en-US" sz="2000" baseline="30000" dirty="0">
                <a:latin typeface="Baskerville" charset="0"/>
              </a:rPr>
              <a:t>-1</a:t>
            </a:r>
            <a:r>
              <a:rPr lang="en-US" sz="2000" dirty="0">
                <a:latin typeface="Baskerville" charset="0"/>
              </a:rPr>
              <a:t>) </a:t>
            </a:r>
          </a:p>
        </p:txBody>
      </p:sp>
      <p:graphicFrame>
        <p:nvGraphicFramePr>
          <p:cNvPr id="1216525" name="Object 13"/>
          <p:cNvGraphicFramePr>
            <a:graphicFrameLocks noChangeAspect="1"/>
          </p:cNvGraphicFramePr>
          <p:nvPr/>
        </p:nvGraphicFramePr>
        <p:xfrm>
          <a:off x="5524500" y="5768975"/>
          <a:ext cx="3451225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667" name="Equation" r:id="rId7" imgW="1955800" imgH="469900" progId="Equation.3">
                  <p:embed/>
                </p:oleObj>
              </mc:Choice>
              <mc:Fallback>
                <p:oleObj name="Equation" r:id="rId7" imgW="1955800" imgH="4699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0" y="5768975"/>
                        <a:ext cx="3451225" cy="8302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rgbClr val="D1272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6526" name="Text Box 14"/>
          <p:cNvSpPr txBox="1">
            <a:spLocks noChangeArrowheads="1"/>
          </p:cNvSpPr>
          <p:nvPr/>
        </p:nvSpPr>
        <p:spPr bwMode="auto">
          <a:xfrm>
            <a:off x="190500" y="6000750"/>
            <a:ext cx="5562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</a:rPr>
              <a:t>F</a:t>
            </a:r>
            <a:r>
              <a:rPr lang="en-US" sz="2000" dirty="0" smtClean="0">
                <a:solidFill>
                  <a:srgbClr val="000000"/>
                </a:solidFill>
              </a:rPr>
              <a:t>raction observed by </a:t>
            </a:r>
            <a:r>
              <a:rPr lang="en-US" sz="2000" dirty="0">
                <a:solidFill>
                  <a:srgbClr val="000000"/>
                </a:solidFill>
              </a:rPr>
              <a:t>all sky </a:t>
            </a:r>
            <a:r>
              <a:rPr lang="en-US" sz="2000" dirty="0">
                <a:solidFill>
                  <a:srgbClr val="000000"/>
                </a:solidFill>
                <a:sym typeface="Symbol" charset="0"/>
              </a:rPr>
              <a:t>-ray telescope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216527" name="Text Box 15"/>
          <p:cNvSpPr txBox="1">
            <a:spLocks noChangeArrowheads="1"/>
          </p:cNvSpPr>
          <p:nvPr/>
        </p:nvSpPr>
        <p:spPr bwMode="auto">
          <a:xfrm>
            <a:off x="4800600" y="39624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D1272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!!!</a:t>
            </a:r>
          </a:p>
        </p:txBody>
      </p:sp>
      <p:sp>
        <p:nvSpPr>
          <p:cNvPr id="1216528" name="Text Box 16"/>
          <p:cNvSpPr txBox="1">
            <a:spLocks noChangeArrowheads="1"/>
          </p:cNvSpPr>
          <p:nvPr/>
        </p:nvSpPr>
        <p:spPr bwMode="auto">
          <a:xfrm>
            <a:off x="5562600" y="1524000"/>
            <a:ext cx="1981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000000"/>
                </a:solidFill>
              </a:rPr>
              <a:t>Swift Short GRBs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creen shot 2011-09-04 at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838200"/>
            <a:ext cx="6072275" cy="498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-442913" y="101388"/>
            <a:ext cx="10058401" cy="6096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>EM Counterparts </a:t>
            </a:r>
            <a:r>
              <a:rPr lang="en-US" sz="3600" dirty="0">
                <a:solidFill>
                  <a:schemeClr val="tx1"/>
                </a:solidFill>
                <a:latin typeface="Baskerville" charset="0"/>
              </a:rPr>
              <a:t>of NS-NS/NS-BH Mergers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346454" y="2571750"/>
            <a:ext cx="1219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D12720"/>
                </a:solidFill>
              </a:rPr>
              <a:t>Short GRB</a:t>
            </a: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133600" y="3028950"/>
            <a:ext cx="914400" cy="2286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 flipH="1">
            <a:off x="1447800" y="6457950"/>
            <a:ext cx="2022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Metzger &amp; Berger 2012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7086600" y="3790950"/>
            <a:ext cx="1524000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2000" b="1">
                <a:solidFill>
                  <a:srgbClr val="D1272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‘</a:t>
            </a:r>
            <a:r>
              <a:rPr lang="en-US" sz="2000" b="1">
                <a:solidFill>
                  <a:srgbClr val="D1272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Kilonova</a:t>
            </a:r>
            <a:r>
              <a:rPr lang="ja-JP" altLang="en-US" sz="2000" b="1">
                <a:solidFill>
                  <a:srgbClr val="D1272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’</a:t>
            </a:r>
            <a:endParaRPr lang="en-US" sz="2000" b="1">
              <a:solidFill>
                <a:srgbClr val="D1272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5486400" y="4038600"/>
            <a:ext cx="16764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365504" y="2533650"/>
            <a:ext cx="781050" cy="762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 bwMode="auto">
          <a:xfrm>
            <a:off x="7139512" y="3733800"/>
            <a:ext cx="1524000" cy="55986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274370" y="2427880"/>
            <a:ext cx="969263" cy="960119"/>
          </a:xfrm>
          <a:prstGeom prst="rect">
            <a:avLst/>
          </a:prstGeom>
          <a:noFill/>
          <a:ln w="3048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solidFill>
                  <a:srgbClr val="000000"/>
                </a:solidFill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5524500" y="5768975"/>
          <a:ext cx="3451225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8707" name="Equation" r:id="rId4" imgW="1955800" imgH="469900" progId="Equation.3">
                  <p:embed/>
                </p:oleObj>
              </mc:Choice>
              <mc:Fallback>
                <p:oleObj name="Equation" r:id="rId4" imgW="19558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0" y="5768975"/>
                        <a:ext cx="3451225" cy="8302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rgbClr val="D1272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190500" y="6000750"/>
            <a:ext cx="5562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</a:rPr>
              <a:t>F</a:t>
            </a:r>
            <a:r>
              <a:rPr lang="en-US" sz="2000" dirty="0" smtClean="0">
                <a:solidFill>
                  <a:srgbClr val="000000"/>
                </a:solidFill>
              </a:rPr>
              <a:t>raction observed by </a:t>
            </a:r>
            <a:r>
              <a:rPr lang="en-US" sz="2000" dirty="0">
                <a:solidFill>
                  <a:srgbClr val="000000"/>
                </a:solidFill>
              </a:rPr>
              <a:t>all sky </a:t>
            </a:r>
            <a:r>
              <a:rPr lang="en-US" sz="2000" dirty="0">
                <a:solidFill>
                  <a:srgbClr val="000000"/>
                </a:solidFill>
                <a:sym typeface="Symbol" charset="0"/>
              </a:rPr>
              <a:t>-ray telescope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196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118" name="Text Box 22"/>
          <p:cNvSpPr txBox="1">
            <a:spLocks noChangeArrowheads="1"/>
          </p:cNvSpPr>
          <p:nvPr/>
        </p:nvSpPr>
        <p:spPr bwMode="auto">
          <a:xfrm>
            <a:off x="533400" y="2667000"/>
            <a:ext cx="2133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 smtClean="0">
                <a:solidFill>
                  <a:schemeClr val="bg1"/>
                </a:solidFill>
              </a:rPr>
              <a:t>τ</a:t>
            </a:r>
            <a:r>
              <a:rPr lang="en-US" sz="3200" baseline="-25000" dirty="0" err="1" smtClean="0">
                <a:solidFill>
                  <a:schemeClr val="bg1"/>
                </a:solidFill>
              </a:rPr>
              <a:t>exp</a:t>
            </a:r>
            <a:r>
              <a:rPr lang="en-US" sz="3200" dirty="0" smtClean="0">
                <a:solidFill>
                  <a:schemeClr val="bg1"/>
                </a:solidFill>
              </a:rPr>
              <a:t> ~ </a:t>
            </a:r>
            <a:r>
              <a:rPr lang="en-US" sz="3200" dirty="0" err="1">
                <a:solidFill>
                  <a:schemeClr val="bg1"/>
                </a:solidFill>
              </a:rPr>
              <a:t>ms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8409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0" y="152400"/>
            <a:ext cx="4876800" cy="609600"/>
          </a:xfrm>
          <a:noFill/>
          <a:ln/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Baskerville" charset="0"/>
              </a:rPr>
              <a:t>Neutron-Rich </a:t>
            </a:r>
            <a:r>
              <a:rPr lang="en-US" dirty="0" err="1">
                <a:solidFill>
                  <a:schemeClr val="bg1"/>
                </a:solidFill>
                <a:latin typeface="Baskerville" charset="0"/>
              </a:rPr>
              <a:t>Ejecta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4100" name="Text Box 4"/>
          <p:cNvSpPr txBox="1">
            <a:spLocks noChangeArrowheads="1"/>
          </p:cNvSpPr>
          <p:nvPr/>
        </p:nvSpPr>
        <p:spPr bwMode="auto">
          <a:xfrm>
            <a:off x="27766" y="975775"/>
            <a:ext cx="4544234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EEF46"/>
                </a:solidFill>
                <a:latin typeface="Baskerville" charset="0"/>
              </a:rPr>
              <a:t>“Dynamical” </a:t>
            </a:r>
            <a:r>
              <a:rPr lang="en-US" sz="3200" dirty="0">
                <a:solidFill>
                  <a:srgbClr val="FEEF46"/>
                </a:solidFill>
                <a:latin typeface="Baskerville" charset="0"/>
              </a:rPr>
              <a:t>Tidal Tails</a:t>
            </a:r>
            <a:endParaRPr lang="en-US" sz="3200" b="1" dirty="0">
              <a:solidFill>
                <a:srgbClr val="FEEF46"/>
              </a:solidFill>
              <a:latin typeface="Baskerville" charset="0"/>
            </a:endParaRPr>
          </a:p>
        </p:txBody>
      </p:sp>
      <p:sp>
        <p:nvSpPr>
          <p:cNvPr id="1284102" name="Text Box 6"/>
          <p:cNvSpPr txBox="1">
            <a:spLocks noChangeArrowheads="1"/>
          </p:cNvSpPr>
          <p:nvPr/>
        </p:nvSpPr>
        <p:spPr bwMode="auto">
          <a:xfrm>
            <a:off x="1460373" y="1637175"/>
            <a:ext cx="3429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M</a:t>
            </a:r>
            <a:r>
              <a:rPr lang="en-US" sz="2800" b="1" baseline="-25000" dirty="0" err="1">
                <a:solidFill>
                  <a:schemeClr val="bg1"/>
                </a:solidFill>
              </a:rPr>
              <a:t>ej</a:t>
            </a:r>
            <a:r>
              <a:rPr lang="en-US" sz="2800" b="1" dirty="0">
                <a:solidFill>
                  <a:schemeClr val="bg1"/>
                </a:solidFill>
              </a:rPr>
              <a:t> ~ 10</a:t>
            </a:r>
            <a:r>
              <a:rPr lang="en-US" sz="2800" b="1" baseline="30000" dirty="0">
                <a:solidFill>
                  <a:schemeClr val="bg1"/>
                </a:solidFill>
              </a:rPr>
              <a:t>-3</a:t>
            </a:r>
            <a:r>
              <a:rPr lang="en-US" sz="2800" b="1" dirty="0">
                <a:solidFill>
                  <a:schemeClr val="bg1"/>
                </a:solidFill>
              </a:rPr>
              <a:t> - 10</a:t>
            </a:r>
            <a:r>
              <a:rPr lang="en-US" sz="2800" b="1" baseline="30000" dirty="0">
                <a:solidFill>
                  <a:schemeClr val="bg1"/>
                </a:solidFill>
              </a:rPr>
              <a:t>-2</a:t>
            </a:r>
            <a:r>
              <a:rPr lang="en-US" sz="2800" b="1" dirty="0">
                <a:solidFill>
                  <a:schemeClr val="bg1"/>
                </a:solidFill>
              </a:rPr>
              <a:t> M</a:t>
            </a:r>
            <a:r>
              <a:rPr lang="en-US" sz="2800" b="1" baseline="-25000" dirty="0">
                <a:solidFill>
                  <a:schemeClr val="bg1"/>
                </a:solidFill>
                <a:latin typeface="ＭＳ Ｐゴシック" charset="0"/>
                <a:sym typeface="Wingdings" charset="0"/>
              </a:rPr>
              <a:t>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12841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522149"/>
              </p:ext>
            </p:extLst>
          </p:nvPr>
        </p:nvGraphicFramePr>
        <p:xfrm>
          <a:off x="2895600" y="2438400"/>
          <a:ext cx="24920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4506" name="Equation" r:id="rId4" imgW="1117600" imgH="444500" progId="Equation.3">
                  <p:embed/>
                </p:oleObj>
              </mc:Choice>
              <mc:Fallback>
                <p:oleObj name="Equation" r:id="rId4" imgW="11176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438400"/>
                        <a:ext cx="2492063" cy="990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84116" name="Picture 20" descr="Screen shot 2014-09-17 at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143000"/>
            <a:ext cx="3110787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7351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118" name="Text Box 22"/>
          <p:cNvSpPr txBox="1">
            <a:spLocks noChangeArrowheads="1"/>
          </p:cNvSpPr>
          <p:nvPr/>
        </p:nvSpPr>
        <p:spPr bwMode="auto">
          <a:xfrm>
            <a:off x="533400" y="2667000"/>
            <a:ext cx="2133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 smtClean="0">
                <a:solidFill>
                  <a:schemeClr val="bg1"/>
                </a:solidFill>
              </a:rPr>
              <a:t>τ</a:t>
            </a:r>
            <a:r>
              <a:rPr lang="en-US" sz="3200" baseline="-25000" dirty="0" err="1" smtClean="0">
                <a:solidFill>
                  <a:schemeClr val="bg1"/>
                </a:solidFill>
              </a:rPr>
              <a:t>exp</a:t>
            </a:r>
            <a:r>
              <a:rPr lang="en-US" sz="3200" dirty="0" smtClean="0">
                <a:solidFill>
                  <a:schemeClr val="bg1"/>
                </a:solidFill>
              </a:rPr>
              <a:t> ~ </a:t>
            </a:r>
            <a:r>
              <a:rPr lang="en-US" sz="3200" dirty="0" err="1">
                <a:solidFill>
                  <a:schemeClr val="bg1"/>
                </a:solidFill>
              </a:rPr>
              <a:t>ms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8409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0" y="152400"/>
            <a:ext cx="4876800" cy="609600"/>
          </a:xfrm>
          <a:noFill/>
          <a:ln/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Baskerville" charset="0"/>
              </a:rPr>
              <a:t>Neutron-Rich </a:t>
            </a:r>
            <a:r>
              <a:rPr lang="en-US" dirty="0" err="1">
                <a:solidFill>
                  <a:schemeClr val="bg1"/>
                </a:solidFill>
                <a:latin typeface="Baskerville" charset="0"/>
              </a:rPr>
              <a:t>Ejecta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4100" name="Text Box 4"/>
          <p:cNvSpPr txBox="1">
            <a:spLocks noChangeArrowheads="1"/>
          </p:cNvSpPr>
          <p:nvPr/>
        </p:nvSpPr>
        <p:spPr bwMode="auto">
          <a:xfrm>
            <a:off x="27766" y="975775"/>
            <a:ext cx="4544234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EEF46"/>
                </a:solidFill>
                <a:latin typeface="Baskerville" charset="0"/>
              </a:rPr>
              <a:t>“Dynamical” </a:t>
            </a:r>
            <a:r>
              <a:rPr lang="en-US" sz="3200" dirty="0">
                <a:solidFill>
                  <a:srgbClr val="FEEF46"/>
                </a:solidFill>
                <a:latin typeface="Baskerville" charset="0"/>
              </a:rPr>
              <a:t>Tidal Tails</a:t>
            </a:r>
            <a:endParaRPr lang="en-US" sz="3200" b="1" dirty="0">
              <a:solidFill>
                <a:srgbClr val="FEEF46"/>
              </a:solidFill>
              <a:latin typeface="Baskerville" charset="0"/>
            </a:endParaRPr>
          </a:p>
        </p:txBody>
      </p:sp>
      <p:sp>
        <p:nvSpPr>
          <p:cNvPr id="1284102" name="Text Box 6"/>
          <p:cNvSpPr txBox="1">
            <a:spLocks noChangeArrowheads="1"/>
          </p:cNvSpPr>
          <p:nvPr/>
        </p:nvSpPr>
        <p:spPr bwMode="auto">
          <a:xfrm>
            <a:off x="1460373" y="1637175"/>
            <a:ext cx="3429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M</a:t>
            </a:r>
            <a:r>
              <a:rPr lang="en-US" sz="2800" b="1" baseline="-25000" dirty="0" err="1">
                <a:solidFill>
                  <a:schemeClr val="bg1"/>
                </a:solidFill>
              </a:rPr>
              <a:t>ej</a:t>
            </a:r>
            <a:r>
              <a:rPr lang="en-US" sz="2800" b="1" dirty="0">
                <a:solidFill>
                  <a:schemeClr val="bg1"/>
                </a:solidFill>
              </a:rPr>
              <a:t> ~ 10</a:t>
            </a:r>
            <a:r>
              <a:rPr lang="en-US" sz="2800" b="1" baseline="30000" dirty="0">
                <a:solidFill>
                  <a:schemeClr val="bg1"/>
                </a:solidFill>
              </a:rPr>
              <a:t>-3</a:t>
            </a:r>
            <a:r>
              <a:rPr lang="en-US" sz="2800" b="1" dirty="0">
                <a:solidFill>
                  <a:schemeClr val="bg1"/>
                </a:solidFill>
              </a:rPr>
              <a:t> - 10</a:t>
            </a:r>
            <a:r>
              <a:rPr lang="en-US" sz="2800" b="1" baseline="30000" dirty="0">
                <a:solidFill>
                  <a:schemeClr val="bg1"/>
                </a:solidFill>
              </a:rPr>
              <a:t>-2</a:t>
            </a:r>
            <a:r>
              <a:rPr lang="en-US" sz="2800" b="1" dirty="0">
                <a:solidFill>
                  <a:schemeClr val="bg1"/>
                </a:solidFill>
              </a:rPr>
              <a:t> M</a:t>
            </a:r>
            <a:r>
              <a:rPr lang="en-US" sz="2800" b="1" baseline="-25000" dirty="0">
                <a:solidFill>
                  <a:schemeClr val="bg1"/>
                </a:solidFill>
                <a:latin typeface="ＭＳ Ｐゴシック" charset="0"/>
                <a:sym typeface="Wingdings" charset="0"/>
              </a:rPr>
              <a:t>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12841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719454"/>
              </p:ext>
            </p:extLst>
          </p:nvPr>
        </p:nvGraphicFramePr>
        <p:xfrm>
          <a:off x="2895600" y="2438400"/>
          <a:ext cx="24920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7915" name="Equation" r:id="rId4" imgW="1117600" imgH="444500" progId="Equation.3">
                  <p:embed/>
                </p:oleObj>
              </mc:Choice>
              <mc:Fallback>
                <p:oleObj name="Equation" r:id="rId4" imgW="11176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438400"/>
                        <a:ext cx="2492063" cy="990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 descr="Screen Shot 2016-07-12 at 3.48.43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946999"/>
            <a:ext cx="3454400" cy="20966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10400" y="914400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Wanajo</a:t>
            </a:r>
            <a:r>
              <a:rPr lang="en-US" sz="1600" dirty="0" smtClean="0"/>
              <a:t> et al. 14 </a:t>
            </a:r>
            <a:endParaRPr lang="en-US" sz="1600" dirty="0"/>
          </a:p>
        </p:txBody>
      </p:sp>
      <p:graphicFrame>
        <p:nvGraphicFramePr>
          <p:cNvPr id="1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015637"/>
              </p:ext>
            </p:extLst>
          </p:nvPr>
        </p:nvGraphicFramePr>
        <p:xfrm>
          <a:off x="6400800" y="3124200"/>
          <a:ext cx="183832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7916" name="Equation" r:id="rId7" imgW="825500" imgH="215900" progId="Equation.3">
                  <p:embed/>
                </p:oleObj>
              </mc:Choice>
              <mc:Fallback>
                <p:oleObj name="Equation" r:id="rId7" imgW="825500" imgH="215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124200"/>
                        <a:ext cx="1838325" cy="4810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441965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118" name="Text Box 22"/>
          <p:cNvSpPr txBox="1">
            <a:spLocks noChangeArrowheads="1"/>
          </p:cNvSpPr>
          <p:nvPr/>
        </p:nvSpPr>
        <p:spPr bwMode="auto">
          <a:xfrm>
            <a:off x="533400" y="2667000"/>
            <a:ext cx="2133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 smtClean="0">
                <a:solidFill>
                  <a:schemeClr val="bg1"/>
                </a:solidFill>
              </a:rPr>
              <a:t>τ</a:t>
            </a:r>
            <a:r>
              <a:rPr lang="en-US" sz="3200" baseline="-25000" dirty="0" err="1" smtClean="0">
                <a:solidFill>
                  <a:schemeClr val="bg1"/>
                </a:solidFill>
              </a:rPr>
              <a:t>exp</a:t>
            </a:r>
            <a:r>
              <a:rPr lang="en-US" sz="3200" dirty="0" smtClean="0">
                <a:solidFill>
                  <a:schemeClr val="bg1"/>
                </a:solidFill>
              </a:rPr>
              <a:t> ~ </a:t>
            </a:r>
            <a:r>
              <a:rPr lang="en-US" sz="3200" dirty="0" err="1">
                <a:solidFill>
                  <a:schemeClr val="bg1"/>
                </a:solidFill>
              </a:rPr>
              <a:t>ms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8409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0" y="152400"/>
            <a:ext cx="4876800" cy="609600"/>
          </a:xfrm>
          <a:noFill/>
          <a:ln/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Baskerville" charset="0"/>
              </a:rPr>
              <a:t>Neutron-Rich </a:t>
            </a:r>
            <a:r>
              <a:rPr lang="en-US" dirty="0" err="1">
                <a:solidFill>
                  <a:schemeClr val="bg1"/>
                </a:solidFill>
                <a:latin typeface="Baskerville" charset="0"/>
              </a:rPr>
              <a:t>Ejecta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4100" name="Text Box 4"/>
          <p:cNvSpPr txBox="1">
            <a:spLocks noChangeArrowheads="1"/>
          </p:cNvSpPr>
          <p:nvPr/>
        </p:nvSpPr>
        <p:spPr bwMode="auto">
          <a:xfrm>
            <a:off x="27766" y="975775"/>
            <a:ext cx="4544234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EEF46"/>
                </a:solidFill>
                <a:latin typeface="Baskerville" charset="0"/>
              </a:rPr>
              <a:t>“Dynamical” </a:t>
            </a:r>
            <a:r>
              <a:rPr lang="en-US" sz="3200" dirty="0">
                <a:solidFill>
                  <a:srgbClr val="FEEF46"/>
                </a:solidFill>
                <a:latin typeface="Baskerville" charset="0"/>
              </a:rPr>
              <a:t>Tidal Tails</a:t>
            </a:r>
            <a:endParaRPr lang="en-US" sz="3200" b="1" dirty="0">
              <a:solidFill>
                <a:srgbClr val="FEEF46"/>
              </a:solidFill>
              <a:latin typeface="Baskerville" charset="0"/>
            </a:endParaRPr>
          </a:p>
        </p:txBody>
      </p:sp>
      <p:sp>
        <p:nvSpPr>
          <p:cNvPr id="1284102" name="Text Box 6"/>
          <p:cNvSpPr txBox="1">
            <a:spLocks noChangeArrowheads="1"/>
          </p:cNvSpPr>
          <p:nvPr/>
        </p:nvSpPr>
        <p:spPr bwMode="auto">
          <a:xfrm>
            <a:off x="1460373" y="1637175"/>
            <a:ext cx="3429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M</a:t>
            </a:r>
            <a:r>
              <a:rPr lang="en-US" sz="2800" b="1" baseline="-25000" dirty="0" err="1">
                <a:solidFill>
                  <a:schemeClr val="bg1"/>
                </a:solidFill>
              </a:rPr>
              <a:t>ej</a:t>
            </a:r>
            <a:r>
              <a:rPr lang="en-US" sz="2800" b="1" dirty="0">
                <a:solidFill>
                  <a:schemeClr val="bg1"/>
                </a:solidFill>
              </a:rPr>
              <a:t> ~ 10</a:t>
            </a:r>
            <a:r>
              <a:rPr lang="en-US" sz="2800" b="1" baseline="30000" dirty="0">
                <a:solidFill>
                  <a:schemeClr val="bg1"/>
                </a:solidFill>
              </a:rPr>
              <a:t>-3</a:t>
            </a:r>
            <a:r>
              <a:rPr lang="en-US" sz="2800" b="1" dirty="0">
                <a:solidFill>
                  <a:schemeClr val="bg1"/>
                </a:solidFill>
              </a:rPr>
              <a:t> - 10</a:t>
            </a:r>
            <a:r>
              <a:rPr lang="en-US" sz="2800" b="1" baseline="30000" dirty="0">
                <a:solidFill>
                  <a:schemeClr val="bg1"/>
                </a:solidFill>
              </a:rPr>
              <a:t>-2</a:t>
            </a:r>
            <a:r>
              <a:rPr lang="en-US" sz="2800" b="1" dirty="0">
                <a:solidFill>
                  <a:schemeClr val="bg1"/>
                </a:solidFill>
              </a:rPr>
              <a:t> M</a:t>
            </a:r>
            <a:r>
              <a:rPr lang="en-US" sz="2800" b="1" baseline="-25000" dirty="0">
                <a:solidFill>
                  <a:schemeClr val="bg1"/>
                </a:solidFill>
                <a:latin typeface="ＭＳ Ｐゴシック" charset="0"/>
                <a:sym typeface="Wingdings" charset="0"/>
              </a:rPr>
              <a:t>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12841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948225"/>
              </p:ext>
            </p:extLst>
          </p:nvPr>
        </p:nvGraphicFramePr>
        <p:xfrm>
          <a:off x="2895600" y="2438400"/>
          <a:ext cx="24920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051" name="Equation" r:id="rId4" imgW="1117600" imgH="444500" progId="Equation.3">
                  <p:embed/>
                </p:oleObj>
              </mc:Choice>
              <mc:Fallback>
                <p:oleObj name="Equation" r:id="rId4" imgW="11176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438400"/>
                        <a:ext cx="2492063" cy="990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4109" name="Text Box 13"/>
          <p:cNvSpPr txBox="1">
            <a:spLocks noChangeArrowheads="1"/>
          </p:cNvSpPr>
          <p:nvPr/>
        </p:nvSpPr>
        <p:spPr bwMode="auto">
          <a:xfrm>
            <a:off x="26670" y="3581400"/>
            <a:ext cx="2792412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FEEF46"/>
                </a:solidFill>
                <a:latin typeface="Baskerville" charset="0"/>
              </a:rPr>
              <a:t>Disk Outflows</a:t>
            </a:r>
          </a:p>
        </p:txBody>
      </p:sp>
      <p:sp>
        <p:nvSpPr>
          <p:cNvPr id="1284110" name="Text Box 14"/>
          <p:cNvSpPr txBox="1">
            <a:spLocks noChangeArrowheads="1"/>
          </p:cNvSpPr>
          <p:nvPr/>
        </p:nvSpPr>
        <p:spPr bwMode="auto">
          <a:xfrm>
            <a:off x="30163" y="4160838"/>
            <a:ext cx="53768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Wingdings" charset="2"/>
              <a:buChar char="ü"/>
            </a:pP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Neutrino</a:t>
            </a:r>
            <a:r>
              <a:rPr lang="en-US" sz="2000" b="1" dirty="0">
                <a:solidFill>
                  <a:schemeClr val="bg1"/>
                </a:solidFill>
              </a:rPr>
              <a:t>-</a:t>
            </a:r>
            <a:r>
              <a:rPr lang="en-US" sz="2000" b="1" dirty="0" smtClean="0">
                <a:solidFill>
                  <a:schemeClr val="bg1"/>
                </a:solidFill>
              </a:rPr>
              <a:t>Powered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sz="2000" b="1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charset="2"/>
              <a:buChar char="ü"/>
            </a:pPr>
            <a:r>
              <a:rPr lang="en-US" sz="2000" b="1" dirty="0" smtClean="0">
                <a:solidFill>
                  <a:schemeClr val="bg1"/>
                </a:solidFill>
              </a:rPr>
              <a:t> Recombination</a:t>
            </a:r>
            <a:r>
              <a:rPr lang="en-US" sz="2000" b="1" dirty="0">
                <a:solidFill>
                  <a:schemeClr val="bg1"/>
                </a:solidFill>
              </a:rPr>
              <a:t>-Powered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84113" name="Text Box 17"/>
          <p:cNvSpPr txBox="1">
            <a:spLocks noChangeArrowheads="1"/>
          </p:cNvSpPr>
          <p:nvPr/>
        </p:nvSpPr>
        <p:spPr bwMode="auto">
          <a:xfrm>
            <a:off x="141351" y="5283700"/>
            <a:ext cx="5486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M</a:t>
            </a:r>
            <a:r>
              <a:rPr lang="en-US" sz="2800" b="1" baseline="-25000" dirty="0" err="1">
                <a:solidFill>
                  <a:schemeClr val="bg1"/>
                </a:solidFill>
              </a:rPr>
              <a:t>ej</a:t>
            </a:r>
            <a:r>
              <a:rPr lang="en-US" sz="2800" b="1" dirty="0">
                <a:solidFill>
                  <a:schemeClr val="bg1"/>
                </a:solidFill>
              </a:rPr>
              <a:t> = </a:t>
            </a:r>
            <a:r>
              <a:rPr lang="en-US" sz="2800" b="1" dirty="0" err="1">
                <a:solidFill>
                  <a:schemeClr val="bg1"/>
                </a:solidFill>
              </a:rPr>
              <a:t>f</a:t>
            </a:r>
            <a:r>
              <a:rPr lang="en-US" sz="2800" b="1" baseline="-25000" dirty="0" err="1">
                <a:solidFill>
                  <a:schemeClr val="bg1"/>
                </a:solidFill>
              </a:rPr>
              <a:t>w</a:t>
            </a:r>
            <a:r>
              <a:rPr lang="en-US" sz="2800" b="1" dirty="0" err="1">
                <a:solidFill>
                  <a:schemeClr val="bg1"/>
                </a:solidFill>
              </a:rPr>
              <a:t>M</a:t>
            </a:r>
            <a:r>
              <a:rPr lang="en-US" sz="2800" b="1" baseline="-25000" dirty="0" err="1">
                <a:solidFill>
                  <a:schemeClr val="bg1"/>
                </a:solidFill>
              </a:rPr>
              <a:t>d</a:t>
            </a:r>
            <a:r>
              <a:rPr lang="en-US" sz="2800" b="1" dirty="0">
                <a:solidFill>
                  <a:schemeClr val="bg1"/>
                </a:solidFill>
              </a:rPr>
              <a:t> ~ 10</a:t>
            </a:r>
            <a:r>
              <a:rPr lang="en-US" sz="2800" b="1" baseline="30000" dirty="0">
                <a:solidFill>
                  <a:schemeClr val="bg1"/>
                </a:solidFill>
              </a:rPr>
              <a:t>-3</a:t>
            </a:r>
            <a:r>
              <a:rPr lang="en-US" sz="2800" b="1" dirty="0">
                <a:solidFill>
                  <a:schemeClr val="bg1"/>
                </a:solidFill>
              </a:rPr>
              <a:t>-10</a:t>
            </a:r>
            <a:r>
              <a:rPr lang="en-US" sz="2800" b="1" baseline="30000" dirty="0">
                <a:solidFill>
                  <a:schemeClr val="bg1"/>
                </a:solidFill>
              </a:rPr>
              <a:t>-2</a:t>
            </a:r>
            <a:r>
              <a:rPr lang="en-US" sz="2800" b="1" dirty="0">
                <a:solidFill>
                  <a:schemeClr val="bg1"/>
                </a:solidFill>
              </a:rPr>
              <a:t> (</a:t>
            </a:r>
            <a:r>
              <a:rPr lang="en-US" sz="2800" b="1" dirty="0" err="1">
                <a:solidFill>
                  <a:schemeClr val="bg1"/>
                </a:solidFill>
              </a:rPr>
              <a:t>f</a:t>
            </a:r>
            <a:r>
              <a:rPr lang="en-US" sz="2800" b="1" baseline="-25000" dirty="0" err="1">
                <a:solidFill>
                  <a:schemeClr val="bg1"/>
                </a:solidFill>
              </a:rPr>
              <a:t>w</a:t>
            </a:r>
            <a:r>
              <a:rPr lang="en-US" sz="2800" b="1" dirty="0">
                <a:solidFill>
                  <a:schemeClr val="bg1"/>
                </a:solidFill>
              </a:rPr>
              <a:t>/0.1) M</a:t>
            </a:r>
            <a:r>
              <a:rPr lang="en-US" sz="2800" b="1" baseline="-25000" dirty="0">
                <a:solidFill>
                  <a:schemeClr val="bg1"/>
                </a:solidFill>
                <a:latin typeface="ＭＳ Ｐゴシック" charset="0"/>
                <a:sym typeface="Wingdings" charset="0"/>
              </a:rPr>
              <a:t></a:t>
            </a:r>
          </a:p>
        </p:txBody>
      </p:sp>
      <p:graphicFrame>
        <p:nvGraphicFramePr>
          <p:cNvPr id="128411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471901"/>
              </p:ext>
            </p:extLst>
          </p:nvPr>
        </p:nvGraphicFramePr>
        <p:xfrm>
          <a:off x="3519294" y="6096000"/>
          <a:ext cx="13716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052" name="Equation" r:id="rId6" imgW="520700" imgH="177800" progId="Equation.3">
                  <p:embed/>
                </p:oleObj>
              </mc:Choice>
              <mc:Fallback>
                <p:oleObj name="Equation" r:id="rId6" imgW="520700" imgH="177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9294" y="6096000"/>
                        <a:ext cx="1371600" cy="4683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84115" name="Picture 19" descr="Screen shot 2014-09-17 at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191000"/>
            <a:ext cx="3276600" cy="223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353512" y="6019800"/>
            <a:ext cx="29718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 smtClean="0">
                <a:solidFill>
                  <a:schemeClr val="bg1"/>
                </a:solidFill>
              </a:rPr>
              <a:t>τ</a:t>
            </a:r>
            <a:r>
              <a:rPr lang="en-US" sz="3200" baseline="-25000" dirty="0" err="1" smtClean="0">
                <a:solidFill>
                  <a:schemeClr val="bg1"/>
                </a:solidFill>
              </a:rPr>
              <a:t>exp</a:t>
            </a:r>
            <a:r>
              <a:rPr lang="en-US" sz="3200" dirty="0" smtClean="0">
                <a:solidFill>
                  <a:schemeClr val="bg1"/>
                </a:solidFill>
              </a:rPr>
              <a:t> ~ seconds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" name="Picture 1" descr="Screen Shot 2016-07-12 at 3.48.43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946999"/>
            <a:ext cx="3454400" cy="20966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10400" y="914400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Wanajo</a:t>
            </a:r>
            <a:r>
              <a:rPr lang="en-US" sz="1600" dirty="0" smtClean="0"/>
              <a:t> et al. 14 </a:t>
            </a:r>
            <a:endParaRPr lang="en-US" sz="1600" dirty="0"/>
          </a:p>
        </p:txBody>
      </p:sp>
      <p:graphicFrame>
        <p:nvGraphicFramePr>
          <p:cNvPr id="1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157431"/>
              </p:ext>
            </p:extLst>
          </p:nvPr>
        </p:nvGraphicFramePr>
        <p:xfrm>
          <a:off x="6400800" y="3124200"/>
          <a:ext cx="183832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053" name="Equation" r:id="rId10" imgW="825500" imgH="215900" progId="Equation.3">
                  <p:embed/>
                </p:oleObj>
              </mc:Choice>
              <mc:Fallback>
                <p:oleObj name="Equation" r:id="rId10" imgW="825500" imgH="215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124200"/>
                        <a:ext cx="1838325" cy="4810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119229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15" name="Text Box 3"/>
          <p:cNvSpPr txBox="1">
            <a:spLocks noChangeArrowheads="1"/>
          </p:cNvSpPr>
          <p:nvPr/>
        </p:nvSpPr>
        <p:spPr bwMode="auto">
          <a:xfrm>
            <a:off x="450850" y="95250"/>
            <a:ext cx="8512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b="1">
                <a:solidFill>
                  <a:schemeClr val="bg1"/>
                </a:solidFill>
              </a:rPr>
              <a:t>R-Process Network </a:t>
            </a:r>
            <a:r>
              <a:rPr lang="en-US" sz="1600">
                <a:solidFill>
                  <a:schemeClr val="bg1"/>
                </a:solidFill>
              </a:rPr>
              <a:t>(neutron captures, photo-dissociations, </a:t>
            </a:r>
            <a:r>
              <a:rPr lang="en-US" sz="1600">
                <a:solidFill>
                  <a:schemeClr val="bg1"/>
                </a:solidFill>
                <a:sym typeface="Symbol" charset="0"/>
              </a:rPr>
              <a:t>- and -decays, fission)</a:t>
            </a:r>
            <a:endParaRPr lang="en-US" sz="12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011717" name="rprocess.mp4" descr="/Users/bmetzger2/Talks/APS_Savannah/rprocess.mp4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8305800" cy="622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117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117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171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11717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15" name="Text Box 3"/>
          <p:cNvSpPr txBox="1">
            <a:spLocks noChangeArrowheads="1"/>
          </p:cNvSpPr>
          <p:nvPr/>
        </p:nvSpPr>
        <p:spPr bwMode="auto">
          <a:xfrm>
            <a:off x="450850" y="95250"/>
            <a:ext cx="8512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b="1" dirty="0"/>
              <a:t>R-Process Network </a:t>
            </a:r>
            <a:r>
              <a:rPr lang="en-US" sz="1600" dirty="0"/>
              <a:t>(neutron captures, photo-dissociations, </a:t>
            </a:r>
            <a:r>
              <a:rPr lang="en-US" sz="1600" dirty="0">
                <a:sym typeface="Symbol" charset="0"/>
              </a:rPr>
              <a:t>- and -decays, fission)</a:t>
            </a:r>
            <a:endParaRPr lang="en-US" sz="12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" name="DZ10_entro_112188 (Converted)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762000"/>
            <a:ext cx="9144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81800" y="6581001"/>
            <a:ext cx="236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Gabriel Martinez-</a:t>
            </a:r>
            <a:r>
              <a:rPr lang="en-US" sz="1200" dirty="0" err="1" smtClean="0"/>
              <a:t>Pinedo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3953968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7956" name="Picture 4" descr="ligo1_f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275" y="4695825"/>
            <a:ext cx="3138488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7957" name="Picture 5" descr="VIRGOex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4667250"/>
            <a:ext cx="2681288" cy="201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958" name="Text Box 6"/>
          <p:cNvSpPr txBox="1">
            <a:spLocks noChangeArrowheads="1"/>
          </p:cNvSpPr>
          <p:nvPr/>
        </p:nvSpPr>
        <p:spPr bwMode="auto">
          <a:xfrm>
            <a:off x="3355975" y="4276725"/>
            <a:ext cx="2771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LIGO (North America)</a:t>
            </a:r>
          </a:p>
        </p:txBody>
      </p:sp>
      <p:sp>
        <p:nvSpPr>
          <p:cNvPr id="1277959" name="Text Box 7"/>
          <p:cNvSpPr txBox="1">
            <a:spLocks noChangeArrowheads="1"/>
          </p:cNvSpPr>
          <p:nvPr/>
        </p:nvSpPr>
        <p:spPr bwMode="auto">
          <a:xfrm>
            <a:off x="6732588" y="4238625"/>
            <a:ext cx="1981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Virgo (Europe)</a:t>
            </a:r>
          </a:p>
        </p:txBody>
      </p:sp>
      <p:sp>
        <p:nvSpPr>
          <p:cNvPr id="1277960" name="Text Box 8"/>
          <p:cNvSpPr txBox="1">
            <a:spLocks noChangeArrowheads="1"/>
          </p:cNvSpPr>
          <p:nvPr/>
        </p:nvSpPr>
        <p:spPr bwMode="auto">
          <a:xfrm>
            <a:off x="200025" y="5053013"/>
            <a:ext cx="26479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F6FF1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LIGO 6th Science Run (2010) Range ~ 20-50 Mpc</a:t>
            </a:r>
          </a:p>
        </p:txBody>
      </p:sp>
      <p:sp>
        <p:nvSpPr>
          <p:cNvPr id="1277961" name="Text Box 9"/>
          <p:cNvSpPr txBox="1">
            <a:spLocks noChangeArrowheads="1"/>
          </p:cNvSpPr>
          <p:nvPr/>
        </p:nvSpPr>
        <p:spPr bwMode="auto">
          <a:xfrm>
            <a:off x="85725" y="5805488"/>
            <a:ext cx="33718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ja-JP" altLang="en-US" sz="1600" b="1">
                <a:solidFill>
                  <a:srgbClr val="F6FF1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</a:t>
            </a:r>
            <a:r>
              <a:rPr lang="en-US" sz="1600" b="1">
                <a:solidFill>
                  <a:srgbClr val="F6FF1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Advanced</a:t>
            </a:r>
            <a:r>
              <a:rPr lang="ja-JP" altLang="en-US" sz="1600" b="1">
                <a:solidFill>
                  <a:srgbClr val="F6FF1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”</a:t>
            </a:r>
            <a:r>
              <a:rPr lang="en-US" sz="1600" b="1">
                <a:solidFill>
                  <a:srgbClr val="F6FF1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LIGO+Virgo       (~2017) Range ~ 200-500 Mpc</a:t>
            </a:r>
          </a:p>
        </p:txBody>
      </p:sp>
      <p:pic>
        <p:nvPicPr>
          <p:cNvPr id="1277962" name="Picture 10" descr="thorneinspira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990600"/>
            <a:ext cx="50482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963" name="Text Box 11"/>
          <p:cNvSpPr txBox="1">
            <a:spLocks noChangeArrowheads="1"/>
          </p:cNvSpPr>
          <p:nvPr/>
        </p:nvSpPr>
        <p:spPr bwMode="auto">
          <a:xfrm rot="5400000">
            <a:off x="5143500" y="2266950"/>
            <a:ext cx="1828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Credit: Kip Thorne</a:t>
            </a:r>
          </a:p>
        </p:txBody>
      </p:sp>
      <p:sp>
        <p:nvSpPr>
          <p:cNvPr id="1277964" name="Text Box 12"/>
          <p:cNvSpPr txBox="1">
            <a:spLocks noChangeArrowheads="1"/>
          </p:cNvSpPr>
          <p:nvPr/>
        </p:nvSpPr>
        <p:spPr bwMode="auto">
          <a:xfrm>
            <a:off x="1619250" y="3324225"/>
            <a:ext cx="1200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“</a:t>
            </a:r>
            <a:r>
              <a:rPr 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chirp</a:t>
            </a:r>
            <a:r>
              <a:rPr lang="ja-JP" alt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”</a:t>
            </a:r>
            <a:endParaRPr lang="en-US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277965" name="Text Box 13"/>
          <p:cNvSpPr txBox="1">
            <a:spLocks noChangeArrowheads="1"/>
          </p:cNvSpPr>
          <p:nvPr/>
        </p:nvSpPr>
        <p:spPr bwMode="auto">
          <a:xfrm>
            <a:off x="0" y="4243388"/>
            <a:ext cx="2819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</a:rPr>
              <a:t>Ground-Based Interferometers</a:t>
            </a:r>
          </a:p>
        </p:txBody>
      </p:sp>
      <p:sp>
        <p:nvSpPr>
          <p:cNvPr id="1277967" name="Text Box 15"/>
          <p:cNvSpPr txBox="1">
            <a:spLocks noChangeArrowheads="1"/>
          </p:cNvSpPr>
          <p:nvPr/>
        </p:nvSpPr>
        <p:spPr bwMode="auto">
          <a:xfrm>
            <a:off x="685800" y="152400"/>
            <a:ext cx="8001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>
                <a:solidFill>
                  <a:schemeClr val="bg1"/>
                </a:solidFill>
                <a:latin typeface="Big Caslon" charset="0"/>
              </a:rPr>
              <a:t>Gravitational Wave Sources</a:t>
            </a:r>
          </a:p>
        </p:txBody>
      </p:sp>
      <p:pic>
        <p:nvPicPr>
          <p:cNvPr id="1277968" name="Picture 16" descr="gravitywav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575" y="1676400"/>
            <a:ext cx="1612900" cy="161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969" name="Rectangle 17"/>
          <p:cNvSpPr>
            <a:spLocks noChangeArrowheads="1"/>
          </p:cNvSpPr>
          <p:nvPr/>
        </p:nvSpPr>
        <p:spPr bwMode="auto">
          <a:xfrm>
            <a:off x="228600" y="6400800"/>
            <a:ext cx="2730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Detection Rate ~ 1-100 yr</a:t>
            </a:r>
            <a:r>
              <a:rPr lang="en-US" sz="16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-1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62" name="Picture 2" descr="Screen shot 2012-02-09 at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620713"/>
            <a:ext cx="8782050" cy="595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764" name="Text Box 4"/>
          <p:cNvSpPr txBox="1">
            <a:spLocks noChangeArrowheads="1"/>
          </p:cNvSpPr>
          <p:nvPr/>
        </p:nvSpPr>
        <p:spPr bwMode="auto">
          <a:xfrm rot="5400000" flipH="1">
            <a:off x="7638256" y="3286919"/>
            <a:ext cx="1830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chemeClr val="bg1"/>
                </a:solidFill>
              </a:rPr>
              <a:t>BDM et al. 2010</a:t>
            </a:r>
          </a:p>
        </p:txBody>
      </p:sp>
      <p:sp>
        <p:nvSpPr>
          <p:cNvPr id="1013765" name="Text Box 5"/>
          <p:cNvSpPr txBox="1">
            <a:spLocks noChangeArrowheads="1"/>
          </p:cNvSpPr>
          <p:nvPr/>
        </p:nvSpPr>
        <p:spPr bwMode="auto">
          <a:xfrm>
            <a:off x="1143000" y="4876800"/>
            <a:ext cx="7389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peaks at A ~ 130, 195</a:t>
            </a:r>
          </a:p>
        </p:txBody>
      </p:sp>
      <p:sp>
        <p:nvSpPr>
          <p:cNvPr id="1013766" name="Text Box 6"/>
          <p:cNvSpPr txBox="1">
            <a:spLocks noChangeArrowheads="1"/>
          </p:cNvSpPr>
          <p:nvPr/>
        </p:nvSpPr>
        <p:spPr bwMode="auto">
          <a:xfrm>
            <a:off x="228600" y="0"/>
            <a:ext cx="861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>
                <a:latin typeface="Baskerville" charset="0"/>
              </a:rPr>
              <a:t>Final Abundance Distribution</a:t>
            </a:r>
          </a:p>
        </p:txBody>
      </p:sp>
      <p:sp>
        <p:nvSpPr>
          <p:cNvPr id="1013767" name="Line 7"/>
          <p:cNvSpPr>
            <a:spLocks noChangeShapeType="1"/>
          </p:cNvSpPr>
          <p:nvPr/>
        </p:nvSpPr>
        <p:spPr bwMode="auto">
          <a:xfrm flipH="1" flipV="1">
            <a:off x="2819400" y="2667000"/>
            <a:ext cx="2209800" cy="2362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3768" name="Line 8"/>
          <p:cNvSpPr>
            <a:spLocks noChangeShapeType="1"/>
          </p:cNvSpPr>
          <p:nvPr/>
        </p:nvSpPr>
        <p:spPr bwMode="auto">
          <a:xfrm flipV="1">
            <a:off x="6248400" y="2362200"/>
            <a:ext cx="1066800" cy="2514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3769" name="Oval 9"/>
          <p:cNvSpPr>
            <a:spLocks noChangeArrowheads="1"/>
          </p:cNvSpPr>
          <p:nvPr/>
        </p:nvSpPr>
        <p:spPr bwMode="auto">
          <a:xfrm>
            <a:off x="5419725" y="135255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3770" name="Text Box 10"/>
          <p:cNvSpPr txBox="1">
            <a:spLocks noChangeArrowheads="1"/>
          </p:cNvSpPr>
          <p:nvPr/>
        </p:nvSpPr>
        <p:spPr bwMode="auto">
          <a:xfrm>
            <a:off x="5486400" y="1228725"/>
            <a:ext cx="2590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Scaled solar abundances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5810" name="Picture 2" descr="Screen shot 2012-02-06 at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0"/>
            <a:ext cx="8458200" cy="598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811" name="Text Box 3"/>
          <p:cNvSpPr txBox="1">
            <a:spLocks noChangeArrowheads="1"/>
          </p:cNvSpPr>
          <p:nvPr/>
        </p:nvSpPr>
        <p:spPr bwMode="auto">
          <a:xfrm>
            <a:off x="457200" y="28575"/>
            <a:ext cx="82296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latin typeface="Big Caslon" charset="0"/>
              </a:rPr>
              <a:t>                     Radioactive </a:t>
            </a:r>
            <a:r>
              <a:rPr lang="en-US" sz="2800" dirty="0">
                <a:latin typeface="Big Caslon" charset="0"/>
              </a:rPr>
              <a:t>Heating of </a:t>
            </a:r>
            <a:r>
              <a:rPr lang="en-US" sz="2800" dirty="0" err="1" smtClean="0">
                <a:latin typeface="Big Caslon" charset="0"/>
              </a:rPr>
              <a:t>Ejecta</a:t>
            </a:r>
            <a:r>
              <a:rPr lang="en-US" sz="2800" dirty="0" smtClean="0">
                <a:latin typeface="Big Caslon" charset="0"/>
              </a:rPr>
              <a:t>                                </a:t>
            </a:r>
            <a:r>
              <a:rPr lang="en-US" sz="1400" dirty="0">
                <a:latin typeface="Baskerville" charset="0"/>
              </a:rPr>
              <a:t>(BDM et al. 2010; Roberts et al. 2011; </a:t>
            </a:r>
            <a:r>
              <a:rPr lang="en-US" sz="1400" dirty="0" err="1">
                <a:latin typeface="Baskerville" charset="0"/>
              </a:rPr>
              <a:t>Goriely</a:t>
            </a:r>
            <a:r>
              <a:rPr lang="en-US" sz="1400" dirty="0">
                <a:latin typeface="Baskerville" charset="0"/>
              </a:rPr>
              <a:t> et al. 2011; </a:t>
            </a:r>
            <a:r>
              <a:rPr lang="en-US" sz="1400" dirty="0" err="1">
                <a:latin typeface="Baskerville" charset="0"/>
              </a:rPr>
              <a:t>Korobkin</a:t>
            </a:r>
            <a:r>
              <a:rPr lang="en-US" sz="1400" dirty="0">
                <a:latin typeface="Baskerville" charset="0"/>
              </a:rPr>
              <a:t> et al. 2012; </a:t>
            </a:r>
            <a:r>
              <a:rPr lang="en-US" sz="1400" dirty="0" err="1" smtClean="0">
                <a:latin typeface="Baskerville" charset="0"/>
              </a:rPr>
              <a:t>Lippuner</a:t>
            </a:r>
            <a:r>
              <a:rPr lang="en-US" sz="1400" dirty="0" smtClean="0">
                <a:latin typeface="Baskerville" charset="0"/>
              </a:rPr>
              <a:t> &amp; Roberts 2015)</a:t>
            </a:r>
            <a:endParaRPr lang="en-US" sz="2800" dirty="0">
              <a:solidFill>
                <a:schemeClr val="bg1"/>
              </a:solidFill>
              <a:latin typeface="Big Caslon" charset="0"/>
            </a:endParaRPr>
          </a:p>
        </p:txBody>
      </p:sp>
      <p:sp>
        <p:nvSpPr>
          <p:cNvPr id="1015814" name="Rectangle 6"/>
          <p:cNvSpPr>
            <a:spLocks noChangeArrowheads="1"/>
          </p:cNvSpPr>
          <p:nvPr/>
        </p:nvSpPr>
        <p:spPr bwMode="auto">
          <a:xfrm>
            <a:off x="5448300" y="990600"/>
            <a:ext cx="1257300" cy="4953000"/>
          </a:xfrm>
          <a:prstGeom prst="rect">
            <a:avLst/>
          </a:prstGeom>
          <a:solidFill>
            <a:srgbClr val="FFFF00">
              <a:alpha val="28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5815" name="Text Box 7"/>
          <p:cNvSpPr txBox="1">
            <a:spLocks noChangeArrowheads="1"/>
          </p:cNvSpPr>
          <p:nvPr/>
        </p:nvSpPr>
        <p:spPr bwMode="auto">
          <a:xfrm>
            <a:off x="3048000" y="981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DDDDDD"/>
                  </a:outerShdw>
                </a:effectLst>
              </a:rPr>
              <a:t>Y</a:t>
            </a:r>
            <a:r>
              <a:rPr lang="en-US" baseline="-25000">
                <a:effectLst>
                  <a:outerShdw blurRad="38100" dist="38100" dir="2700000" algn="tl">
                    <a:srgbClr val="DDDDDD"/>
                  </a:outerShdw>
                </a:effectLst>
              </a:rPr>
              <a:t>e</a:t>
            </a:r>
            <a:r>
              <a:rPr lang="en-US">
                <a:effectLst>
                  <a:outerShdw blurRad="38100" dist="38100" dir="2700000" algn="tl">
                    <a:srgbClr val="DDDDDD"/>
                  </a:outerShdw>
                </a:effectLst>
              </a:rPr>
              <a:t> = 0.1</a:t>
            </a:r>
          </a:p>
        </p:txBody>
      </p:sp>
      <p:sp>
        <p:nvSpPr>
          <p:cNvPr id="1015816" name="Text Box 8"/>
          <p:cNvSpPr txBox="1">
            <a:spLocks noChangeArrowheads="1"/>
          </p:cNvSpPr>
          <p:nvPr/>
        </p:nvSpPr>
        <p:spPr bwMode="auto">
          <a:xfrm>
            <a:off x="7239000" y="655320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BDM et al. 2010</a:t>
            </a:r>
          </a:p>
        </p:txBody>
      </p:sp>
      <p:sp>
        <p:nvSpPr>
          <p:cNvPr id="1015817" name="Text Box 9"/>
          <p:cNvSpPr txBox="1">
            <a:spLocks noChangeArrowheads="1"/>
          </p:cNvSpPr>
          <p:nvPr/>
        </p:nvSpPr>
        <p:spPr bwMode="auto">
          <a:xfrm>
            <a:off x="5638800" y="3276600"/>
            <a:ext cx="108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effectLst>
                  <a:outerShdw blurRad="38100" dist="38100" dir="2700000" algn="tl">
                    <a:srgbClr val="DDDDDD"/>
                  </a:outerShdw>
                </a:effectLst>
                <a:sym typeface="Symbol" charset="0"/>
              </a:rPr>
              <a:t> t</a:t>
            </a:r>
            <a:r>
              <a:rPr lang="en-US" baseline="30000" dirty="0" smtClean="0">
                <a:effectLst>
                  <a:outerShdw blurRad="38100" dist="38100" dir="2700000" algn="tl">
                    <a:srgbClr val="DDDDDD"/>
                  </a:outerShdw>
                </a:effectLst>
                <a:sym typeface="Symbol" charset="0"/>
              </a:rPr>
              <a:t>-</a:t>
            </a:r>
            <a:r>
              <a:rPr lang="en-US" baseline="30000" dirty="0">
                <a:effectLst>
                  <a:outerShdw blurRad="38100" dist="38100" dir="2700000" algn="tl">
                    <a:srgbClr val="DDDDDD"/>
                  </a:outerShdw>
                </a:effectLst>
                <a:sym typeface="Symbol" charset="0"/>
              </a:rPr>
              <a:t>1.2</a:t>
            </a:r>
            <a:endParaRPr lang="en-US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6-05-17 at 10.19.5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" y="1103500"/>
            <a:ext cx="9144000" cy="3024821"/>
          </a:xfrm>
          <a:prstGeom prst="rect">
            <a:avLst/>
          </a:prstGeom>
        </p:spPr>
      </p:pic>
      <p:sp>
        <p:nvSpPr>
          <p:cNvPr id="1015816" name="Text Box 8"/>
          <p:cNvSpPr txBox="1">
            <a:spLocks noChangeArrowheads="1"/>
          </p:cNvSpPr>
          <p:nvPr/>
        </p:nvSpPr>
        <p:spPr bwMode="auto">
          <a:xfrm>
            <a:off x="5638800" y="1222252"/>
            <a:ext cx="2286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err="1" smtClean="0"/>
              <a:t>Lippuner</a:t>
            </a:r>
            <a:r>
              <a:rPr lang="en-US" sz="1400" dirty="0" smtClean="0"/>
              <a:t> &amp; Roberts 15</a:t>
            </a:r>
            <a:endParaRPr 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48006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Baskerville"/>
                <a:cs typeface="Baskerville"/>
              </a:rPr>
              <a:t>Radioactive heating is robust to uncertainties in </a:t>
            </a:r>
            <a:r>
              <a:rPr lang="en-US" sz="2800" dirty="0" err="1">
                <a:latin typeface="Baskerville"/>
                <a:cs typeface="Baskerville"/>
              </a:rPr>
              <a:t>e</a:t>
            </a:r>
            <a:r>
              <a:rPr lang="en-US" sz="2800" dirty="0" err="1" smtClean="0">
                <a:latin typeface="Baskerville"/>
                <a:cs typeface="Baskerville"/>
              </a:rPr>
              <a:t>jecta</a:t>
            </a:r>
            <a:r>
              <a:rPr lang="en-US" sz="2800" dirty="0" smtClean="0">
                <a:latin typeface="Baskerville"/>
                <a:cs typeface="Baskerville"/>
              </a:rPr>
              <a:t> </a:t>
            </a:r>
            <a:r>
              <a:rPr lang="en-US" sz="2800" dirty="0">
                <a:latin typeface="Baskerville"/>
                <a:cs typeface="Baskerville"/>
              </a:rPr>
              <a:t>c</a:t>
            </a:r>
            <a:r>
              <a:rPr lang="en-US" sz="2800" dirty="0" smtClean="0">
                <a:latin typeface="Baskerville"/>
                <a:cs typeface="Baskerville"/>
              </a:rPr>
              <a:t>omposition &amp; hydrodynamics</a:t>
            </a:r>
            <a:endParaRPr lang="en-US" sz="2800" dirty="0">
              <a:latin typeface="Baskerville"/>
              <a:cs typeface="Baskerville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57200" y="28575"/>
            <a:ext cx="82296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latin typeface="Big Caslon" charset="0"/>
              </a:rPr>
              <a:t>                     Radioactive </a:t>
            </a:r>
            <a:r>
              <a:rPr lang="en-US" sz="2800" dirty="0">
                <a:latin typeface="Big Caslon" charset="0"/>
              </a:rPr>
              <a:t>Heating of </a:t>
            </a:r>
            <a:r>
              <a:rPr lang="en-US" sz="2800" dirty="0" err="1" smtClean="0">
                <a:latin typeface="Big Caslon" charset="0"/>
              </a:rPr>
              <a:t>Ejecta</a:t>
            </a:r>
            <a:r>
              <a:rPr lang="en-US" sz="2800" dirty="0" smtClean="0">
                <a:latin typeface="Big Caslon" charset="0"/>
              </a:rPr>
              <a:t>                                </a:t>
            </a:r>
            <a:r>
              <a:rPr lang="en-US" sz="1400" dirty="0">
                <a:latin typeface="Baskerville" charset="0"/>
              </a:rPr>
              <a:t>(BDM et al. 2010; Roberts et al. 2011; </a:t>
            </a:r>
            <a:r>
              <a:rPr lang="en-US" sz="1400" dirty="0" err="1">
                <a:latin typeface="Baskerville" charset="0"/>
              </a:rPr>
              <a:t>Goriely</a:t>
            </a:r>
            <a:r>
              <a:rPr lang="en-US" sz="1400" dirty="0">
                <a:latin typeface="Baskerville" charset="0"/>
              </a:rPr>
              <a:t> et al. 2011; </a:t>
            </a:r>
            <a:r>
              <a:rPr lang="en-US" sz="1400" dirty="0" err="1">
                <a:latin typeface="Baskerville" charset="0"/>
              </a:rPr>
              <a:t>Korobkin</a:t>
            </a:r>
            <a:r>
              <a:rPr lang="en-US" sz="1400" dirty="0">
                <a:latin typeface="Baskerville" charset="0"/>
              </a:rPr>
              <a:t> et al. 2012; </a:t>
            </a:r>
            <a:r>
              <a:rPr lang="en-US" sz="1400" dirty="0" err="1" smtClean="0">
                <a:latin typeface="Baskerville" charset="0"/>
              </a:rPr>
              <a:t>Lippuner</a:t>
            </a:r>
            <a:r>
              <a:rPr lang="en-US" sz="1400" dirty="0" smtClean="0">
                <a:latin typeface="Baskerville" charset="0"/>
              </a:rPr>
              <a:t> &amp; Roberts 2015)</a:t>
            </a:r>
            <a:endParaRPr lang="en-US" sz="2800" dirty="0">
              <a:solidFill>
                <a:schemeClr val="bg1"/>
              </a:solidFill>
              <a:latin typeface="Big Caslo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4778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907" name="Rectangle 3"/>
          <p:cNvSpPr>
            <a:spLocks noChangeArrowheads="1"/>
          </p:cNvSpPr>
          <p:nvPr/>
        </p:nvSpPr>
        <p:spPr bwMode="auto">
          <a:xfrm>
            <a:off x="3405188" y="1247775"/>
            <a:ext cx="4648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9908" name="Line 4"/>
          <p:cNvSpPr>
            <a:spLocks noChangeShapeType="1"/>
          </p:cNvSpPr>
          <p:nvPr/>
        </p:nvSpPr>
        <p:spPr bwMode="auto">
          <a:xfrm rot="-5400000">
            <a:off x="1484313" y="987425"/>
            <a:ext cx="0" cy="23622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9909" name="Line 5"/>
          <p:cNvSpPr>
            <a:spLocks noChangeShapeType="1"/>
          </p:cNvSpPr>
          <p:nvPr/>
        </p:nvSpPr>
        <p:spPr bwMode="auto">
          <a:xfrm>
            <a:off x="1471613" y="1009650"/>
            <a:ext cx="0" cy="23622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9910" name="Rectangle 6"/>
          <p:cNvSpPr>
            <a:spLocks noGrp="1" noChangeArrowheads="1"/>
          </p:cNvSpPr>
          <p:nvPr>
            <p:ph type="title"/>
          </p:nvPr>
        </p:nvSpPr>
        <p:spPr>
          <a:xfrm>
            <a:off x="808038" y="130175"/>
            <a:ext cx="8183562" cy="406400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  <a:latin typeface="Baskerville" charset="0"/>
              </a:rPr>
              <a:t>How Supernovae Shine</a:t>
            </a:r>
            <a:r>
              <a:rPr lang="en-US" dirty="0">
                <a:solidFill>
                  <a:schemeClr val="bg1"/>
                </a:solidFill>
                <a:latin typeface="Baskerville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Baskerville" charset="0"/>
              </a:rPr>
              <a:t>(Arnett </a:t>
            </a:r>
            <a:r>
              <a:rPr lang="en-US" sz="1800" dirty="0" smtClean="0">
                <a:solidFill>
                  <a:schemeClr val="bg1"/>
                </a:solidFill>
                <a:latin typeface="Baskerville" charset="0"/>
              </a:rPr>
              <a:t>1982)</a:t>
            </a:r>
            <a:endParaRPr lang="en-US" dirty="0"/>
          </a:p>
        </p:txBody>
      </p:sp>
      <p:sp>
        <p:nvSpPr>
          <p:cNvPr id="1019911" name="Text Box 7"/>
          <p:cNvSpPr txBox="1">
            <a:spLocks noChangeArrowheads="1"/>
          </p:cNvSpPr>
          <p:nvPr/>
        </p:nvSpPr>
        <p:spPr bwMode="auto">
          <a:xfrm>
            <a:off x="217488" y="646113"/>
            <a:ext cx="8839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DFB47"/>
                </a:solidFill>
              </a:rPr>
              <a:t>spherical ejecta - mass M, velocity v, thermal energy E = f Mc</a:t>
            </a:r>
            <a:r>
              <a:rPr lang="en-US" sz="2000" baseline="30000">
                <a:solidFill>
                  <a:srgbClr val="FDFB47"/>
                </a:solidFill>
              </a:rPr>
              <a:t>2</a:t>
            </a:r>
            <a:r>
              <a:rPr lang="en-US" sz="2000">
                <a:solidFill>
                  <a:srgbClr val="FDFB47"/>
                </a:solidFill>
              </a:rPr>
              <a:t>,</a:t>
            </a:r>
            <a:r>
              <a:rPr lang="en-US" sz="2000" baseline="-25000">
                <a:solidFill>
                  <a:srgbClr val="FDFB47"/>
                </a:solidFill>
              </a:rPr>
              <a:t> </a:t>
            </a:r>
            <a:r>
              <a:rPr lang="en-US" sz="2000">
                <a:solidFill>
                  <a:srgbClr val="FDFB47"/>
                </a:solidFill>
              </a:rPr>
              <a:t>&amp; opacity </a:t>
            </a:r>
            <a:r>
              <a:rPr lang="en-US" sz="2000">
                <a:solidFill>
                  <a:srgbClr val="FDFB47"/>
                </a:solidFill>
                <a:sym typeface="Symbol" charset="0"/>
              </a:rPr>
              <a:t>  </a:t>
            </a:r>
          </a:p>
        </p:txBody>
      </p:sp>
      <p:sp>
        <p:nvSpPr>
          <p:cNvPr id="1019913" name="Oval 9"/>
          <p:cNvSpPr>
            <a:spLocks noChangeArrowheads="1"/>
          </p:cNvSpPr>
          <p:nvPr/>
        </p:nvSpPr>
        <p:spPr bwMode="auto">
          <a:xfrm>
            <a:off x="674688" y="1366838"/>
            <a:ext cx="1600200" cy="16764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7600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9914" name="Rectangle 10"/>
          <p:cNvSpPr>
            <a:spLocks noChangeArrowheads="1"/>
          </p:cNvSpPr>
          <p:nvPr/>
        </p:nvSpPr>
        <p:spPr bwMode="auto">
          <a:xfrm>
            <a:off x="1243013" y="1909763"/>
            <a:ext cx="4810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/>
              <a:t>M</a:t>
            </a:r>
            <a:endParaRPr lang="en-US" sz="2000" b="1" baseline="-25000"/>
          </a:p>
        </p:txBody>
      </p:sp>
      <p:sp>
        <p:nvSpPr>
          <p:cNvPr id="1019915" name="Text Box 11"/>
          <p:cNvSpPr txBox="1">
            <a:spLocks noChangeArrowheads="1"/>
          </p:cNvSpPr>
          <p:nvPr/>
        </p:nvSpPr>
        <p:spPr bwMode="auto">
          <a:xfrm>
            <a:off x="2668588" y="1954213"/>
            <a:ext cx="533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</a:t>
            </a:r>
            <a:endParaRPr lang="en-US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019916" name="Object 12"/>
          <p:cNvGraphicFramePr>
            <a:graphicFrameLocks noChangeAspect="1"/>
          </p:cNvGraphicFramePr>
          <p:nvPr/>
        </p:nvGraphicFramePr>
        <p:xfrm>
          <a:off x="5843588" y="1247775"/>
          <a:ext cx="1524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9631" name="Equation" r:id="rId4" imgW="762000" imgH="457200" progId="Equation.3">
                  <p:embed/>
                </p:oleObj>
              </mc:Choice>
              <mc:Fallback>
                <p:oleObj name="Equation" r:id="rId4" imgW="762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3588" y="1247775"/>
                        <a:ext cx="15240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9917" name="Text Box 13"/>
          <p:cNvSpPr txBox="1">
            <a:spLocks noChangeArrowheads="1"/>
          </p:cNvSpPr>
          <p:nvPr/>
        </p:nvSpPr>
        <p:spPr bwMode="auto">
          <a:xfrm rot="16200000" flipH="1">
            <a:off x="1650207" y="878394"/>
            <a:ext cx="6096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200" dirty="0">
                <a:solidFill>
                  <a:schemeClr val="bg1"/>
                </a:solidFill>
              </a:rPr>
              <a:t>}</a:t>
            </a:r>
            <a:endParaRPr lang="en-US" sz="7200" dirty="0"/>
          </a:p>
        </p:txBody>
      </p:sp>
      <p:sp>
        <p:nvSpPr>
          <p:cNvPr id="1019918" name="Text Box 14"/>
          <p:cNvSpPr txBox="1">
            <a:spLocks noChangeArrowheads="1"/>
          </p:cNvSpPr>
          <p:nvPr/>
        </p:nvSpPr>
        <p:spPr bwMode="auto">
          <a:xfrm>
            <a:off x="1853184" y="888500"/>
            <a:ext cx="53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chemeClr val="bg1"/>
                </a:solidFill>
              </a:rPr>
              <a:t>R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019919" name="Object 15"/>
          <p:cNvGraphicFramePr>
            <a:graphicFrameLocks noChangeAspect="1"/>
          </p:cNvGraphicFramePr>
          <p:nvPr/>
        </p:nvGraphicFramePr>
        <p:xfrm>
          <a:off x="3692525" y="2303463"/>
          <a:ext cx="170021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9632" name="Equation" r:id="rId6" imgW="622300" imgH="165100" progId="Equation.3">
                  <p:embed/>
                </p:oleObj>
              </mc:Choice>
              <mc:Fallback>
                <p:oleObj name="Equation" r:id="rId6" imgW="622300" imgH="165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2525" y="2303463"/>
                        <a:ext cx="1700213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9920" name="Object 16"/>
          <p:cNvGraphicFramePr>
            <a:graphicFrameLocks noChangeAspect="1"/>
          </p:cNvGraphicFramePr>
          <p:nvPr/>
        </p:nvGraphicFramePr>
        <p:xfrm>
          <a:off x="5995988" y="2314575"/>
          <a:ext cx="18288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9633" name="Equation" r:id="rId8" imgW="800100" imgH="254000" progId="Equation.3">
                  <p:embed/>
                </p:oleObj>
              </mc:Choice>
              <mc:Fallback>
                <p:oleObj name="Equation" r:id="rId8" imgW="8001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5988" y="2314575"/>
                        <a:ext cx="182880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9921" name="Object 17"/>
          <p:cNvGraphicFramePr>
            <a:graphicFrameLocks noChangeAspect="1"/>
          </p:cNvGraphicFramePr>
          <p:nvPr/>
        </p:nvGraphicFramePr>
        <p:xfrm>
          <a:off x="3862388" y="1400175"/>
          <a:ext cx="12954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9634" name="Equation" r:id="rId10" imgW="457200" imgH="127000" progId="Equation.3">
                  <p:embed/>
                </p:oleObj>
              </mc:Choice>
              <mc:Fallback>
                <p:oleObj name="Equation" r:id="rId10" imgW="457200" imgH="127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2388" y="1400175"/>
                        <a:ext cx="1295400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653812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906" name="Rectangle 2"/>
          <p:cNvSpPr>
            <a:spLocks noChangeArrowheads="1"/>
          </p:cNvSpPr>
          <p:nvPr/>
        </p:nvSpPr>
        <p:spPr bwMode="auto">
          <a:xfrm>
            <a:off x="1066800" y="3429000"/>
            <a:ext cx="7162800" cy="177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1019907" name="Rectangle 3"/>
          <p:cNvSpPr>
            <a:spLocks noChangeArrowheads="1"/>
          </p:cNvSpPr>
          <p:nvPr/>
        </p:nvSpPr>
        <p:spPr bwMode="auto">
          <a:xfrm>
            <a:off x="3405188" y="1247775"/>
            <a:ext cx="4648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9908" name="Line 4"/>
          <p:cNvSpPr>
            <a:spLocks noChangeShapeType="1"/>
          </p:cNvSpPr>
          <p:nvPr/>
        </p:nvSpPr>
        <p:spPr bwMode="auto">
          <a:xfrm rot="-5400000">
            <a:off x="1484313" y="987425"/>
            <a:ext cx="0" cy="23622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9909" name="Line 5"/>
          <p:cNvSpPr>
            <a:spLocks noChangeShapeType="1"/>
          </p:cNvSpPr>
          <p:nvPr/>
        </p:nvSpPr>
        <p:spPr bwMode="auto">
          <a:xfrm>
            <a:off x="1471613" y="1009650"/>
            <a:ext cx="0" cy="23622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9910" name="Rectangle 6"/>
          <p:cNvSpPr>
            <a:spLocks noGrp="1" noChangeArrowheads="1"/>
          </p:cNvSpPr>
          <p:nvPr>
            <p:ph type="title"/>
          </p:nvPr>
        </p:nvSpPr>
        <p:spPr>
          <a:xfrm>
            <a:off x="808038" y="130175"/>
            <a:ext cx="8183562" cy="406400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  <a:latin typeface="Baskerville" charset="0"/>
              </a:rPr>
              <a:t>How Supernovae Shine</a:t>
            </a:r>
            <a:r>
              <a:rPr lang="en-US" dirty="0">
                <a:solidFill>
                  <a:schemeClr val="bg1"/>
                </a:solidFill>
                <a:latin typeface="Baskerville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Baskerville" charset="0"/>
              </a:rPr>
              <a:t>(Arnett </a:t>
            </a:r>
            <a:r>
              <a:rPr lang="en-US" sz="1800" dirty="0" smtClean="0">
                <a:solidFill>
                  <a:schemeClr val="bg1"/>
                </a:solidFill>
                <a:latin typeface="Baskerville" charset="0"/>
              </a:rPr>
              <a:t>1982)</a:t>
            </a:r>
            <a:endParaRPr lang="en-US" dirty="0"/>
          </a:p>
        </p:txBody>
      </p:sp>
      <p:sp>
        <p:nvSpPr>
          <p:cNvPr id="1019911" name="Text Box 7"/>
          <p:cNvSpPr txBox="1">
            <a:spLocks noChangeArrowheads="1"/>
          </p:cNvSpPr>
          <p:nvPr/>
        </p:nvSpPr>
        <p:spPr bwMode="auto">
          <a:xfrm>
            <a:off x="217488" y="646113"/>
            <a:ext cx="8839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DFB47"/>
                </a:solidFill>
              </a:rPr>
              <a:t>spherical ejecta - mass M, velocity v, thermal energy E = f Mc</a:t>
            </a:r>
            <a:r>
              <a:rPr lang="en-US" sz="2000" baseline="30000">
                <a:solidFill>
                  <a:srgbClr val="FDFB47"/>
                </a:solidFill>
              </a:rPr>
              <a:t>2</a:t>
            </a:r>
            <a:r>
              <a:rPr lang="en-US" sz="2000">
                <a:solidFill>
                  <a:srgbClr val="FDFB47"/>
                </a:solidFill>
              </a:rPr>
              <a:t>,</a:t>
            </a:r>
            <a:r>
              <a:rPr lang="en-US" sz="2000" baseline="-25000">
                <a:solidFill>
                  <a:srgbClr val="FDFB47"/>
                </a:solidFill>
              </a:rPr>
              <a:t> </a:t>
            </a:r>
            <a:r>
              <a:rPr lang="en-US" sz="2000">
                <a:solidFill>
                  <a:srgbClr val="FDFB47"/>
                </a:solidFill>
              </a:rPr>
              <a:t>&amp; opacity </a:t>
            </a:r>
            <a:r>
              <a:rPr lang="en-US" sz="2000">
                <a:solidFill>
                  <a:srgbClr val="FDFB47"/>
                </a:solidFill>
                <a:sym typeface="Symbol" charset="0"/>
              </a:rPr>
              <a:t>  </a:t>
            </a:r>
          </a:p>
        </p:txBody>
      </p:sp>
      <p:graphicFrame>
        <p:nvGraphicFramePr>
          <p:cNvPr id="10199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290615"/>
              </p:ext>
            </p:extLst>
          </p:nvPr>
        </p:nvGraphicFramePr>
        <p:xfrm>
          <a:off x="1184275" y="4346575"/>
          <a:ext cx="699452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8911" name="Equation" r:id="rId4" imgW="3924300" imgH="431800" progId="Equation.3">
                  <p:embed/>
                </p:oleObj>
              </mc:Choice>
              <mc:Fallback>
                <p:oleObj name="Equation" r:id="rId4" imgW="39243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4275" y="4346575"/>
                        <a:ext cx="6994525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9913" name="Oval 9"/>
          <p:cNvSpPr>
            <a:spLocks noChangeArrowheads="1"/>
          </p:cNvSpPr>
          <p:nvPr/>
        </p:nvSpPr>
        <p:spPr bwMode="auto">
          <a:xfrm>
            <a:off x="674688" y="1366838"/>
            <a:ext cx="1600200" cy="16764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7600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9914" name="Rectangle 10"/>
          <p:cNvSpPr>
            <a:spLocks noChangeArrowheads="1"/>
          </p:cNvSpPr>
          <p:nvPr/>
        </p:nvSpPr>
        <p:spPr bwMode="auto">
          <a:xfrm>
            <a:off x="1243013" y="1909763"/>
            <a:ext cx="4810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/>
              <a:t>M</a:t>
            </a:r>
            <a:endParaRPr lang="en-US" sz="2000" b="1" baseline="-25000"/>
          </a:p>
        </p:txBody>
      </p:sp>
      <p:sp>
        <p:nvSpPr>
          <p:cNvPr id="1019915" name="Text Box 11"/>
          <p:cNvSpPr txBox="1">
            <a:spLocks noChangeArrowheads="1"/>
          </p:cNvSpPr>
          <p:nvPr/>
        </p:nvSpPr>
        <p:spPr bwMode="auto">
          <a:xfrm>
            <a:off x="2668588" y="1954213"/>
            <a:ext cx="533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</a:t>
            </a:r>
            <a:endParaRPr lang="en-US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019916" name="Object 12"/>
          <p:cNvGraphicFramePr>
            <a:graphicFrameLocks noChangeAspect="1"/>
          </p:cNvGraphicFramePr>
          <p:nvPr/>
        </p:nvGraphicFramePr>
        <p:xfrm>
          <a:off x="5843588" y="1247775"/>
          <a:ext cx="1524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8912" name="Equation" r:id="rId6" imgW="762000" imgH="457200" progId="Equation.3">
                  <p:embed/>
                </p:oleObj>
              </mc:Choice>
              <mc:Fallback>
                <p:oleObj name="Equation" r:id="rId6" imgW="762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3588" y="1247775"/>
                        <a:ext cx="15240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9917" name="Text Box 13"/>
          <p:cNvSpPr txBox="1">
            <a:spLocks noChangeArrowheads="1"/>
          </p:cNvSpPr>
          <p:nvPr/>
        </p:nvSpPr>
        <p:spPr bwMode="auto">
          <a:xfrm rot="16200000" flipH="1">
            <a:off x="1650207" y="878394"/>
            <a:ext cx="6096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200" dirty="0">
                <a:solidFill>
                  <a:schemeClr val="bg1"/>
                </a:solidFill>
              </a:rPr>
              <a:t>}</a:t>
            </a:r>
            <a:endParaRPr lang="en-US" sz="7200" dirty="0"/>
          </a:p>
        </p:txBody>
      </p:sp>
      <p:sp>
        <p:nvSpPr>
          <p:cNvPr id="1019918" name="Text Box 14"/>
          <p:cNvSpPr txBox="1">
            <a:spLocks noChangeArrowheads="1"/>
          </p:cNvSpPr>
          <p:nvPr/>
        </p:nvSpPr>
        <p:spPr bwMode="auto">
          <a:xfrm>
            <a:off x="1853184" y="888500"/>
            <a:ext cx="53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chemeClr val="bg1"/>
                </a:solidFill>
              </a:rPr>
              <a:t>R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019919" name="Object 15"/>
          <p:cNvGraphicFramePr>
            <a:graphicFrameLocks noChangeAspect="1"/>
          </p:cNvGraphicFramePr>
          <p:nvPr/>
        </p:nvGraphicFramePr>
        <p:xfrm>
          <a:off x="3692525" y="2303463"/>
          <a:ext cx="170021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8913" name="Equation" r:id="rId8" imgW="622300" imgH="165100" progId="Equation.3">
                  <p:embed/>
                </p:oleObj>
              </mc:Choice>
              <mc:Fallback>
                <p:oleObj name="Equation" r:id="rId8" imgW="622300" imgH="165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2525" y="2303463"/>
                        <a:ext cx="1700213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9920" name="Object 16"/>
          <p:cNvGraphicFramePr>
            <a:graphicFrameLocks noChangeAspect="1"/>
          </p:cNvGraphicFramePr>
          <p:nvPr/>
        </p:nvGraphicFramePr>
        <p:xfrm>
          <a:off x="5995988" y="2314575"/>
          <a:ext cx="18288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8914" name="Equation" r:id="rId10" imgW="800100" imgH="254000" progId="Equation.3">
                  <p:embed/>
                </p:oleObj>
              </mc:Choice>
              <mc:Fallback>
                <p:oleObj name="Equation" r:id="rId10" imgW="8001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5988" y="2314575"/>
                        <a:ext cx="182880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9921" name="Object 17"/>
          <p:cNvGraphicFramePr>
            <a:graphicFrameLocks noChangeAspect="1"/>
          </p:cNvGraphicFramePr>
          <p:nvPr/>
        </p:nvGraphicFramePr>
        <p:xfrm>
          <a:off x="3862388" y="1400175"/>
          <a:ext cx="12954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8915" name="Equation" r:id="rId12" imgW="457200" imgH="127000" progId="Equation.3">
                  <p:embed/>
                </p:oleObj>
              </mc:Choice>
              <mc:Fallback>
                <p:oleObj name="Equation" r:id="rId12" imgW="457200" imgH="127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2388" y="1400175"/>
                        <a:ext cx="1295400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992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047635"/>
              </p:ext>
            </p:extLst>
          </p:nvPr>
        </p:nvGraphicFramePr>
        <p:xfrm>
          <a:off x="1600200" y="3505200"/>
          <a:ext cx="5992812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8916" name="Equation" r:id="rId14" imgW="3263900" imgH="393700" progId="Equation.3">
                  <p:embed/>
                </p:oleObj>
              </mc:Choice>
              <mc:Fallback>
                <p:oleObj name="Equation" r:id="rId14" imgW="32639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505200"/>
                        <a:ext cx="5992812" cy="72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9924" name="Text Box 20"/>
          <p:cNvSpPr txBox="1">
            <a:spLocks noChangeArrowheads="1"/>
          </p:cNvSpPr>
          <p:nvPr/>
        </p:nvSpPr>
        <p:spPr bwMode="auto">
          <a:xfrm>
            <a:off x="52388" y="5241925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</a:rPr>
              <a:t>Type Ia Supernova:</a:t>
            </a:r>
            <a:r>
              <a:rPr lang="en-US" sz="2000">
                <a:solidFill>
                  <a:schemeClr val="bg1"/>
                </a:solidFill>
              </a:rPr>
              <a:t>								v ~10</a:t>
            </a:r>
            <a:r>
              <a:rPr lang="en-US" sz="2000" baseline="30000">
                <a:solidFill>
                  <a:schemeClr val="bg1"/>
                </a:solidFill>
              </a:rPr>
              <a:t>4</a:t>
            </a:r>
            <a:r>
              <a:rPr lang="en-US" sz="2000">
                <a:solidFill>
                  <a:schemeClr val="bg1"/>
                </a:solidFill>
              </a:rPr>
              <a:t> km s</a:t>
            </a:r>
            <a:r>
              <a:rPr lang="en-US" sz="2000" baseline="30000">
                <a:solidFill>
                  <a:schemeClr val="bg1"/>
                </a:solidFill>
              </a:rPr>
              <a:t>-1</a:t>
            </a:r>
            <a:r>
              <a:rPr lang="en-US" sz="2000">
                <a:solidFill>
                  <a:schemeClr val="bg1"/>
                </a:solidFill>
              </a:rPr>
              <a:t>, M</a:t>
            </a:r>
            <a:r>
              <a:rPr lang="en-US" sz="2000" baseline="-25000">
                <a:solidFill>
                  <a:schemeClr val="bg1"/>
                </a:solidFill>
              </a:rPr>
              <a:t>ej </a:t>
            </a:r>
            <a:r>
              <a:rPr lang="en-US" sz="2000">
                <a:solidFill>
                  <a:schemeClr val="bg1"/>
                </a:solidFill>
              </a:rPr>
              <a:t>~ M</a:t>
            </a:r>
            <a:r>
              <a:rPr lang="en-US" sz="2000" baseline="-25000">
                <a:solidFill>
                  <a:schemeClr val="bg1"/>
                </a:solidFill>
                <a:sym typeface="Wingdings" charset="0"/>
              </a:rPr>
              <a:t></a:t>
            </a:r>
            <a:r>
              <a:rPr lang="en-US" sz="2000">
                <a:solidFill>
                  <a:schemeClr val="bg1"/>
                </a:solidFill>
                <a:sym typeface="Wingdings" charset="0"/>
              </a:rPr>
              <a:t>,</a:t>
            </a:r>
            <a:r>
              <a:rPr lang="en-US" sz="2000">
                <a:solidFill>
                  <a:schemeClr val="bg1"/>
                </a:solidFill>
              </a:rPr>
              <a:t> f</a:t>
            </a:r>
            <a:r>
              <a:rPr lang="en-US" sz="2000" baseline="-25000">
                <a:solidFill>
                  <a:schemeClr val="bg1"/>
                </a:solidFill>
              </a:rPr>
              <a:t>Ni</a:t>
            </a:r>
            <a:r>
              <a:rPr lang="en-US" sz="2000" baseline="-25000">
                <a:solidFill>
                  <a:schemeClr val="bg1"/>
                </a:solidFill>
                <a:sym typeface="Symbol" charset="0"/>
              </a:rPr>
              <a:t>Co 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~ 10</a:t>
            </a:r>
            <a:r>
              <a:rPr lang="en-US" sz="2000" baseline="30000">
                <a:solidFill>
                  <a:schemeClr val="bg1"/>
                </a:solidFill>
                <a:sym typeface="Symbol" charset="0"/>
              </a:rPr>
              <a:t>-5  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 t</a:t>
            </a:r>
            <a:r>
              <a:rPr lang="en-US" sz="2000" baseline="-25000">
                <a:solidFill>
                  <a:schemeClr val="bg1"/>
                </a:solidFill>
                <a:sym typeface="Symbol" charset="0"/>
              </a:rPr>
              <a:t>peak 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~ week, L ~ 10</a:t>
            </a:r>
            <a:r>
              <a:rPr lang="en-US" sz="2000" baseline="30000">
                <a:solidFill>
                  <a:schemeClr val="bg1"/>
                </a:solidFill>
                <a:sym typeface="Symbol" charset="0"/>
              </a:rPr>
              <a:t>43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 erg s</a:t>
            </a:r>
            <a:r>
              <a:rPr lang="en-US" sz="2000" baseline="30000">
                <a:solidFill>
                  <a:schemeClr val="bg1"/>
                </a:solidFill>
                <a:sym typeface="Symbol" charset="0"/>
              </a:rPr>
              <a:t>-1</a:t>
            </a:r>
            <a:endParaRPr lang="en-US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19925" name="Text Box 21"/>
          <p:cNvSpPr txBox="1">
            <a:spLocks noChangeArrowheads="1"/>
          </p:cNvSpPr>
          <p:nvPr/>
        </p:nvSpPr>
        <p:spPr bwMode="auto">
          <a:xfrm>
            <a:off x="52388" y="5954713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</a:rPr>
              <a:t>NS Merger: </a:t>
            </a:r>
            <a:r>
              <a:rPr lang="en-US" sz="2000">
                <a:solidFill>
                  <a:schemeClr val="bg1"/>
                </a:solidFill>
              </a:rPr>
              <a:t>      								v ~ 0.1 c, M</a:t>
            </a:r>
            <a:r>
              <a:rPr lang="en-US" sz="2000" baseline="-25000">
                <a:solidFill>
                  <a:schemeClr val="bg1"/>
                </a:solidFill>
              </a:rPr>
              <a:t>ej </a:t>
            </a:r>
            <a:r>
              <a:rPr lang="en-US" sz="2000">
                <a:solidFill>
                  <a:schemeClr val="bg1"/>
                </a:solidFill>
              </a:rPr>
              <a:t>~ 10</a:t>
            </a:r>
            <a:r>
              <a:rPr lang="en-US" sz="2000" baseline="30000">
                <a:solidFill>
                  <a:schemeClr val="bg1"/>
                </a:solidFill>
              </a:rPr>
              <a:t>-2</a:t>
            </a:r>
            <a:r>
              <a:rPr lang="en-US" sz="2000">
                <a:solidFill>
                  <a:schemeClr val="bg1"/>
                </a:solidFill>
              </a:rPr>
              <a:t> M</a:t>
            </a:r>
            <a:r>
              <a:rPr lang="en-US" sz="2000" baseline="-25000">
                <a:solidFill>
                  <a:schemeClr val="bg1"/>
                </a:solidFill>
                <a:sym typeface="Wingdings" charset="0"/>
              </a:rPr>
              <a:t></a:t>
            </a:r>
            <a:r>
              <a:rPr lang="en-US" sz="2000">
                <a:solidFill>
                  <a:schemeClr val="bg1"/>
                </a:solidFill>
                <a:sym typeface="Wingdings" charset="0"/>
              </a:rPr>
              <a:t>,</a:t>
            </a:r>
            <a:r>
              <a:rPr lang="en-US" sz="2000">
                <a:solidFill>
                  <a:schemeClr val="bg1"/>
                </a:solidFill>
              </a:rPr>
              <a:t> f</a:t>
            </a:r>
            <a:r>
              <a:rPr lang="en-US" sz="2000" baseline="-25000">
                <a:solidFill>
                  <a:schemeClr val="bg1"/>
                </a:solidFill>
              </a:rPr>
              <a:t> 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~ 10</a:t>
            </a:r>
            <a:r>
              <a:rPr lang="en-US" sz="2000" baseline="30000">
                <a:solidFill>
                  <a:schemeClr val="bg1"/>
                </a:solidFill>
                <a:sym typeface="Symbol" charset="0"/>
              </a:rPr>
              <a:t>-6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    t</a:t>
            </a:r>
            <a:r>
              <a:rPr lang="en-US" sz="2000" baseline="-25000">
                <a:solidFill>
                  <a:schemeClr val="bg1"/>
                </a:solidFill>
                <a:sym typeface="Symbol" charset="0"/>
              </a:rPr>
              <a:t>peak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~ 1 day, L ~ 3 10</a:t>
            </a:r>
            <a:r>
              <a:rPr lang="en-US" sz="2000" baseline="30000">
                <a:solidFill>
                  <a:schemeClr val="bg1"/>
                </a:solidFill>
                <a:sym typeface="Symbol" charset="0"/>
              </a:rPr>
              <a:t>41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 erg s</a:t>
            </a:r>
            <a:r>
              <a:rPr lang="en-US" sz="2000" baseline="30000">
                <a:solidFill>
                  <a:schemeClr val="bg1"/>
                </a:solidFill>
                <a:sym typeface="Symbol" charset="0"/>
              </a:rPr>
              <a:t>-1</a:t>
            </a:r>
            <a:endParaRPr lang="en-US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44885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19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3725"/>
            <a:ext cx="9144000" cy="626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021956" name="Text Box 4"/>
          <p:cNvSpPr txBox="1">
            <a:spLocks noChangeArrowheads="1"/>
          </p:cNvSpPr>
          <p:nvPr/>
        </p:nvSpPr>
        <p:spPr bwMode="auto">
          <a:xfrm>
            <a:off x="1752600" y="36576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Blackbody Model</a:t>
            </a:r>
          </a:p>
        </p:txBody>
      </p:sp>
      <p:sp>
        <p:nvSpPr>
          <p:cNvPr id="1021959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4400" dirty="0">
                <a:solidFill>
                  <a:srgbClr val="123099"/>
                </a:solidFill>
                <a:latin typeface="Baskerville" charset="0"/>
              </a:rPr>
              <a:t>“</a:t>
            </a:r>
            <a:r>
              <a:rPr lang="en-US" sz="4400" dirty="0" err="1" smtClean="0">
                <a:solidFill>
                  <a:srgbClr val="123099"/>
                </a:solidFill>
                <a:latin typeface="Baskerville" charset="0"/>
              </a:rPr>
              <a:t>Kilonova</a:t>
            </a:r>
            <a:r>
              <a:rPr lang="en-US" sz="4400" dirty="0" smtClean="0">
                <a:solidFill>
                  <a:srgbClr val="123099"/>
                </a:solidFill>
                <a:latin typeface="Baskerville" charset="0"/>
              </a:rPr>
              <a:t>” </a:t>
            </a:r>
            <a:r>
              <a:rPr lang="en-US" sz="4400" dirty="0">
                <a:solidFill>
                  <a:srgbClr val="123099"/>
                </a:solidFill>
                <a:latin typeface="Baskerville" charset="0"/>
              </a:rPr>
              <a:t>Light Curves</a:t>
            </a:r>
          </a:p>
        </p:txBody>
      </p:sp>
      <p:sp>
        <p:nvSpPr>
          <p:cNvPr id="1021960" name="Text Box 8"/>
          <p:cNvSpPr txBox="1">
            <a:spLocks noChangeArrowheads="1"/>
          </p:cNvSpPr>
          <p:nvPr/>
        </p:nvSpPr>
        <p:spPr bwMode="auto">
          <a:xfrm>
            <a:off x="6018213" y="6521450"/>
            <a:ext cx="31257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 smtClean="0"/>
              <a:t>Metzger et </a:t>
            </a:r>
            <a:r>
              <a:rPr lang="en-US" sz="1600" b="1" dirty="0"/>
              <a:t>al. </a:t>
            </a:r>
            <a:r>
              <a:rPr lang="en-US" sz="1600" b="1" dirty="0" smtClean="0"/>
              <a:t>2010</a:t>
            </a:r>
            <a:endParaRPr lang="en-US" sz="1600" b="1" dirty="0"/>
          </a:p>
        </p:txBody>
      </p:sp>
      <p:sp>
        <p:nvSpPr>
          <p:cNvPr id="1021961" name="Text Box 9"/>
          <p:cNvSpPr txBox="1">
            <a:spLocks noChangeArrowheads="1"/>
          </p:cNvSpPr>
          <p:nvPr/>
        </p:nvSpPr>
        <p:spPr bwMode="auto">
          <a:xfrm>
            <a:off x="1752600" y="11430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Fe Opacity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6-07-12 at 11.31.1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36" y="3657600"/>
            <a:ext cx="9144000" cy="1390562"/>
          </a:xfrm>
          <a:prstGeom prst="rect">
            <a:avLst/>
          </a:prstGeom>
        </p:spPr>
      </p:pic>
      <p:pic>
        <p:nvPicPr>
          <p:cNvPr id="4" name="Picture 3" descr="Screen Shot 2016-07-12 at 11.31.4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05000"/>
            <a:ext cx="8140700" cy="1371600"/>
          </a:xfrm>
          <a:prstGeom prst="rect">
            <a:avLst/>
          </a:prstGeom>
        </p:spPr>
      </p:pic>
      <p:pic>
        <p:nvPicPr>
          <p:cNvPr id="5" name="Picture 4" descr="Screen Shot 2016-07-12 at 11.31.36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64" y="304800"/>
            <a:ext cx="9144000" cy="1517515"/>
          </a:xfrm>
          <a:prstGeom prst="rect">
            <a:avLst/>
          </a:prstGeom>
        </p:spPr>
      </p:pic>
      <p:pic>
        <p:nvPicPr>
          <p:cNvPr id="6" name="Picture 5" descr="Screen Shot 2016-07-12 at 11.30.59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17" y="5105400"/>
            <a:ext cx="9144000" cy="65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0727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8258" name="Picture 2" descr="Screen shot 2014-09-03 at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3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259" name="Rectangle 3"/>
          <p:cNvSpPr>
            <a:spLocks noGrp="1" noChangeArrowheads="1"/>
          </p:cNvSpPr>
          <p:nvPr>
            <p:ph type="title"/>
          </p:nvPr>
        </p:nvSpPr>
        <p:spPr>
          <a:xfrm>
            <a:off x="257175" y="47625"/>
            <a:ext cx="8686800" cy="714375"/>
          </a:xfrm>
          <a:solidFill>
            <a:schemeClr val="bg1"/>
          </a:solidFill>
          <a:ln/>
        </p:spPr>
        <p:txBody>
          <a:bodyPr/>
          <a:lstStyle/>
          <a:p>
            <a:r>
              <a:rPr lang="en-US" sz="3200" dirty="0">
                <a:solidFill>
                  <a:srgbClr val="123099"/>
                </a:solidFill>
                <a:latin typeface="Baskerville" charset="0"/>
              </a:rPr>
              <a:t>High Opacity of the Lanthanides                            </a:t>
            </a:r>
            <a:r>
              <a:rPr lang="en-US" sz="1800" dirty="0">
                <a:solidFill>
                  <a:srgbClr val="123099"/>
                </a:solidFill>
                <a:latin typeface="Baskerville" charset="0"/>
              </a:rPr>
              <a:t>(</a:t>
            </a:r>
            <a:r>
              <a:rPr lang="en-US" sz="1800" dirty="0" err="1">
                <a:solidFill>
                  <a:srgbClr val="123099"/>
                </a:solidFill>
                <a:latin typeface="Baskerville" charset="0"/>
              </a:rPr>
              <a:t>Kasen</a:t>
            </a:r>
            <a:r>
              <a:rPr lang="en-US" sz="1800" dirty="0">
                <a:solidFill>
                  <a:srgbClr val="123099"/>
                </a:solidFill>
                <a:latin typeface="Baskerville" charset="0"/>
              </a:rPr>
              <a:t> et al. 2013; Barnes &amp; </a:t>
            </a:r>
            <a:r>
              <a:rPr lang="en-US" sz="1800" dirty="0" err="1">
                <a:solidFill>
                  <a:srgbClr val="123099"/>
                </a:solidFill>
                <a:latin typeface="Baskerville" charset="0"/>
              </a:rPr>
              <a:t>Kasen</a:t>
            </a:r>
            <a:r>
              <a:rPr lang="en-US" sz="1800" dirty="0">
                <a:solidFill>
                  <a:srgbClr val="123099"/>
                </a:solidFill>
                <a:latin typeface="Baskerville" charset="0"/>
              </a:rPr>
              <a:t> </a:t>
            </a:r>
            <a:r>
              <a:rPr lang="en-US" sz="1800" dirty="0" smtClean="0">
                <a:solidFill>
                  <a:srgbClr val="123099"/>
                </a:solidFill>
                <a:latin typeface="Baskerville" charset="0"/>
              </a:rPr>
              <a:t>2013; Tanaka &amp; </a:t>
            </a:r>
            <a:r>
              <a:rPr lang="en-US" sz="1800" dirty="0" err="1" smtClean="0">
                <a:solidFill>
                  <a:srgbClr val="123099"/>
                </a:solidFill>
                <a:latin typeface="Baskerville" charset="0"/>
              </a:rPr>
              <a:t>Hotokezaka</a:t>
            </a:r>
            <a:r>
              <a:rPr lang="en-US" sz="1800" dirty="0" smtClean="0">
                <a:solidFill>
                  <a:srgbClr val="123099"/>
                </a:solidFill>
                <a:latin typeface="Baskerville" charset="0"/>
              </a:rPr>
              <a:t> 2013)</a:t>
            </a:r>
            <a:endParaRPr lang="en-US" dirty="0"/>
          </a:p>
        </p:txBody>
      </p:sp>
      <p:sp>
        <p:nvSpPr>
          <p:cNvPr id="1248260" name="Text Box 4"/>
          <p:cNvSpPr txBox="1">
            <a:spLocks noChangeArrowheads="1"/>
          </p:cNvSpPr>
          <p:nvPr/>
        </p:nvSpPr>
        <p:spPr bwMode="auto">
          <a:xfrm>
            <a:off x="6629400" y="6496050"/>
            <a:ext cx="228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Slide courtesy D. Kasen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0306" name="Picture 2" descr="Screen shot 2014-09-03 at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736600"/>
            <a:ext cx="8280400" cy="612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307" name="Rectangle 3"/>
          <p:cNvSpPr>
            <a:spLocks noGrp="1" noChangeArrowheads="1"/>
          </p:cNvSpPr>
          <p:nvPr>
            <p:ph type="title"/>
          </p:nvPr>
        </p:nvSpPr>
        <p:spPr>
          <a:xfrm>
            <a:off x="257175" y="47625"/>
            <a:ext cx="8686800" cy="714375"/>
          </a:xfrm>
          <a:solidFill>
            <a:schemeClr val="bg1"/>
          </a:solidFill>
          <a:ln/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  <a:latin typeface="Baskerville" charset="0"/>
              </a:rPr>
              <a:t>High Opacity of the Lanthanides                            </a:t>
            </a:r>
            <a:r>
              <a:rPr lang="en-US" sz="1800" dirty="0">
                <a:solidFill>
                  <a:schemeClr val="tx1"/>
                </a:solidFill>
                <a:latin typeface="Baskerville" charset="0"/>
              </a:rPr>
              <a:t>(</a:t>
            </a:r>
            <a:r>
              <a:rPr lang="en-US" sz="1800" dirty="0" err="1">
                <a:solidFill>
                  <a:schemeClr val="tx1"/>
                </a:solidFill>
                <a:latin typeface="Baskerville" charset="0"/>
              </a:rPr>
              <a:t>Kasen</a:t>
            </a:r>
            <a:r>
              <a:rPr lang="en-US" sz="1800" dirty="0">
                <a:solidFill>
                  <a:schemeClr val="tx1"/>
                </a:solidFill>
                <a:latin typeface="Baskerville" charset="0"/>
              </a:rPr>
              <a:t> et al. 2013; Barnes &amp; </a:t>
            </a:r>
            <a:r>
              <a:rPr lang="en-US" sz="1800" dirty="0" err="1">
                <a:solidFill>
                  <a:schemeClr val="tx1"/>
                </a:solidFill>
                <a:latin typeface="Baskerville" charset="0"/>
              </a:rPr>
              <a:t>Kasen</a:t>
            </a:r>
            <a:r>
              <a:rPr lang="en-US" sz="1800" dirty="0">
                <a:solidFill>
                  <a:schemeClr val="tx1"/>
                </a:solidFill>
                <a:latin typeface="Baskerville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Baskerville" charset="0"/>
              </a:rPr>
              <a:t>2013; Tanaka &amp; </a:t>
            </a:r>
            <a:r>
              <a:rPr lang="en-US" sz="1800" dirty="0" err="1" smtClean="0">
                <a:solidFill>
                  <a:schemeClr val="tx1"/>
                </a:solidFill>
                <a:latin typeface="Baskerville" charset="0"/>
              </a:rPr>
              <a:t>Hotokezaka</a:t>
            </a:r>
            <a:r>
              <a:rPr lang="en-US" sz="1800" dirty="0" smtClean="0">
                <a:solidFill>
                  <a:schemeClr val="tx1"/>
                </a:solidFill>
                <a:latin typeface="Baskerville" charset="0"/>
              </a:rPr>
              <a:t> 13)</a:t>
            </a:r>
            <a:endParaRPr lang="en-US" dirty="0"/>
          </a:p>
        </p:txBody>
      </p:sp>
      <p:sp>
        <p:nvSpPr>
          <p:cNvPr id="1250308" name="Text Box 4"/>
          <p:cNvSpPr txBox="1">
            <a:spLocks noChangeArrowheads="1"/>
          </p:cNvSpPr>
          <p:nvPr/>
        </p:nvSpPr>
        <p:spPr bwMode="auto">
          <a:xfrm rot="-5400000">
            <a:off x="-974725" y="2706688"/>
            <a:ext cx="2286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Kasen et al. 2013</a:t>
            </a:r>
          </a:p>
        </p:txBody>
      </p:sp>
      <p:sp>
        <p:nvSpPr>
          <p:cNvPr id="1250309" name="Text Box 5"/>
          <p:cNvSpPr txBox="1">
            <a:spLocks noChangeArrowheads="1"/>
          </p:cNvSpPr>
          <p:nvPr/>
        </p:nvSpPr>
        <p:spPr bwMode="auto">
          <a:xfrm>
            <a:off x="2816216" y="4038600"/>
            <a:ext cx="1935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</a:rPr>
              <a:t>Fe</a:t>
            </a:r>
          </a:p>
        </p:txBody>
      </p:sp>
      <p:sp>
        <p:nvSpPr>
          <p:cNvPr id="1250310" name="Text Box 6"/>
          <p:cNvSpPr txBox="1">
            <a:spLocks noChangeArrowheads="1"/>
          </p:cNvSpPr>
          <p:nvPr/>
        </p:nvSpPr>
        <p:spPr bwMode="auto">
          <a:xfrm>
            <a:off x="3429000" y="1600200"/>
            <a:ext cx="3571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FF0000"/>
                </a:solidFill>
              </a:rPr>
              <a:t>lanthanides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2354" name="Picture 2" descr="Screen shot 2014-09-03 at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355" name="Text Box 3"/>
          <p:cNvSpPr txBox="1">
            <a:spLocks noChangeArrowheads="1"/>
          </p:cNvSpPr>
          <p:nvPr/>
        </p:nvSpPr>
        <p:spPr bwMode="auto">
          <a:xfrm>
            <a:off x="6629400" y="6496050"/>
            <a:ext cx="228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Slide from D. Kasen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1905000" y="1447800"/>
            <a:ext cx="24384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839398" y="2554284"/>
            <a:ext cx="24384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16776" y="59460"/>
            <a:ext cx="7772400" cy="762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Dawn of GW Astronomy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Picture 8" descr="Screen Shot 2016-02-15 at 6.08.5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40" y="838200"/>
            <a:ext cx="7433734" cy="5867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47312" y="632585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LIGO 2016</a:t>
            </a:r>
            <a:endParaRPr lang="en-US" dirty="0"/>
          </a:p>
        </p:txBody>
      </p:sp>
      <p:pic>
        <p:nvPicPr>
          <p:cNvPr id="11" name="Picture 10" descr="Screen Shot 2016-02-15 at 6.13.3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619002"/>
            <a:ext cx="2819400" cy="103419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45424" y="112751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GW150914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8895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 rot="10800000" flipV="1">
            <a:off x="3533775" y="990600"/>
            <a:ext cx="4873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</a:rPr>
              <a:t>(Tanvir+13; de Ugarte Postigo+13 ; Fong+13 )</a:t>
            </a:r>
          </a:p>
        </p:txBody>
      </p:sp>
      <p:pic>
        <p:nvPicPr>
          <p:cNvPr id="5" name="Picture 6" descr="Screen shot 2013-12-01 at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2573338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 rot="16200000">
            <a:off x="-481807" y="3336132"/>
            <a:ext cx="23352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Tanvir et al. 2013</a:t>
            </a:r>
          </a:p>
        </p:txBody>
      </p:sp>
      <p:pic>
        <p:nvPicPr>
          <p:cNvPr id="7" name="Picture 8" descr="Screen shot 2014-01-29 at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"/>
            <a:ext cx="74676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Screen shot 2013-08-26 at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5689600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Screen shot 2013-08-26 at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914400"/>
            <a:ext cx="2971800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Screen shot 2013-08-26 at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219200"/>
            <a:ext cx="58293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Screen shot 2013-08-26 at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475" y="1228725"/>
            <a:ext cx="927100" cy="26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" descr="Screen shot 2013-08-26 at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600200"/>
            <a:ext cx="4619625" cy="50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5638800" y="60198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66"/>
                </a:solidFill>
              </a:rPr>
              <a:t>0.01</a:t>
            </a:r>
            <a:r>
              <a:rPr lang="en-US" b="1" baseline="30000" dirty="0">
                <a:solidFill>
                  <a:srgbClr val="FFCC66"/>
                </a:solidFill>
              </a:rPr>
              <a:t> </a:t>
            </a:r>
            <a:r>
              <a:rPr lang="en-US" b="1" dirty="0">
                <a:solidFill>
                  <a:srgbClr val="FFCC66"/>
                </a:solidFill>
              </a:rPr>
              <a:t>M</a:t>
            </a:r>
            <a:r>
              <a:rPr lang="en-US" b="1" baseline="-25000" dirty="0">
                <a:solidFill>
                  <a:srgbClr val="FFCC66"/>
                </a:solidFill>
                <a:sym typeface="Wingdings 2" charset="0"/>
              </a:rPr>
              <a:t></a:t>
            </a:r>
            <a:endParaRPr lang="en-US" b="1" dirty="0">
              <a:solidFill>
                <a:srgbClr val="FFCC66"/>
              </a:solidFill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7591425" y="3636174"/>
            <a:ext cx="1098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66"/>
                </a:solidFill>
              </a:rPr>
              <a:t>0.1</a:t>
            </a:r>
            <a:r>
              <a:rPr lang="en-US" b="1" baseline="30000" dirty="0">
                <a:solidFill>
                  <a:srgbClr val="FFCC66"/>
                </a:solidFill>
              </a:rPr>
              <a:t> </a:t>
            </a:r>
            <a:r>
              <a:rPr lang="en-US" b="1" dirty="0">
                <a:solidFill>
                  <a:srgbClr val="FFCC66"/>
                </a:solidFill>
              </a:rPr>
              <a:t>M</a:t>
            </a:r>
            <a:r>
              <a:rPr lang="en-US" b="1" baseline="-25000" dirty="0">
                <a:solidFill>
                  <a:srgbClr val="FFCC66"/>
                </a:solidFill>
                <a:sym typeface="Wingdings 2" charset="0"/>
              </a:rPr>
              <a:t></a:t>
            </a: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 flipH="1">
            <a:off x="7924800" y="4036224"/>
            <a:ext cx="123825" cy="323850"/>
          </a:xfrm>
          <a:prstGeom prst="line">
            <a:avLst/>
          </a:prstGeom>
          <a:noFill/>
          <a:ln w="9525">
            <a:solidFill>
              <a:srgbClr val="FFCC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 flipH="1" flipV="1">
            <a:off x="6074535" y="5927718"/>
            <a:ext cx="152400" cy="228600"/>
          </a:xfrm>
          <a:prstGeom prst="line">
            <a:avLst/>
          </a:prstGeom>
          <a:noFill/>
          <a:ln w="9525">
            <a:solidFill>
              <a:srgbClr val="FFCC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33225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5" name="Text Box 5"/>
          <p:cNvSpPr txBox="1">
            <a:spLocks noChangeArrowheads="1"/>
          </p:cNvSpPr>
          <p:nvPr/>
        </p:nvSpPr>
        <p:spPr bwMode="auto">
          <a:xfrm>
            <a:off x="609600" y="152400"/>
            <a:ext cx="7848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>
                <a:latin typeface="Baskerville" charset="0"/>
              </a:rPr>
              <a:t>Gravitational Wave Follow-Up</a:t>
            </a:r>
          </a:p>
        </p:txBody>
      </p:sp>
      <p:pic>
        <p:nvPicPr>
          <p:cNvPr id="1254406" name="Picture 6" descr="Screen shot 2014-09-03 at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96925"/>
            <a:ext cx="7880350" cy="605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5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55428" name="Picture 4" descr="Screen shot 2014-09-03 at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429" name="Text Box 5"/>
          <p:cNvSpPr txBox="1">
            <a:spLocks noChangeArrowheads="1"/>
          </p:cNvSpPr>
          <p:nvPr/>
        </p:nvSpPr>
        <p:spPr bwMode="auto">
          <a:xfrm>
            <a:off x="6629400" y="6496050"/>
            <a:ext cx="228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Slide from D. Kasen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839398" y="2554284"/>
            <a:ext cx="24384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752600" y="1411284"/>
            <a:ext cx="24384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6452" name="Picture 4" descr="Screen shot 2014-09-03 at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453" name="Text Box 5"/>
          <p:cNvSpPr txBox="1">
            <a:spLocks noChangeArrowheads="1"/>
          </p:cNvSpPr>
          <p:nvPr/>
        </p:nvSpPr>
        <p:spPr bwMode="auto">
          <a:xfrm>
            <a:off x="6629400" y="6496050"/>
            <a:ext cx="228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Slide from D. Kasen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839398" y="2554284"/>
            <a:ext cx="24384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981200" y="1447800"/>
            <a:ext cx="24384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56458" name="Text Box 10"/>
          <p:cNvSpPr txBox="1">
            <a:spLocks noGrp="1" noChangeArrowheads="1"/>
          </p:cNvSpPr>
          <p:nvPr>
            <p:ph type="body" idx="1"/>
          </p:nvPr>
        </p:nvSpPr>
        <p:spPr>
          <a:xfrm rot="18470405">
            <a:off x="4343400" y="3048000"/>
            <a:ext cx="1600200" cy="533400"/>
          </a:xfrm>
          <a:solidFill>
            <a:schemeClr val="tx1"/>
          </a:solidFill>
          <a:ln/>
        </p:spPr>
        <p:txBody>
          <a:bodyPr/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Y</a:t>
            </a:r>
            <a:r>
              <a:rPr lang="en-US" sz="2400" baseline="-25000">
                <a:solidFill>
                  <a:schemeClr val="bg1"/>
                </a:solidFill>
              </a:rPr>
              <a:t>e</a:t>
            </a:r>
            <a:r>
              <a:rPr lang="en-US" sz="2400">
                <a:solidFill>
                  <a:schemeClr val="bg1"/>
                </a:solidFill>
              </a:rPr>
              <a:t> &lt; 0.27</a:t>
            </a:r>
            <a:endParaRPr lang="en-US" sz="240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  <p:sp>
        <p:nvSpPr>
          <p:cNvPr id="1256462" name="Text Box 14"/>
          <p:cNvSpPr txBox="1">
            <a:spLocks noChangeArrowheads="1"/>
          </p:cNvSpPr>
          <p:nvPr/>
        </p:nvSpPr>
        <p:spPr bwMode="auto">
          <a:xfrm rot="18470405">
            <a:off x="2269331" y="1693069"/>
            <a:ext cx="1557338" cy="457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Y</a:t>
            </a:r>
            <a:r>
              <a:rPr lang="en-US" baseline="-25000">
                <a:solidFill>
                  <a:schemeClr val="bg1"/>
                </a:solidFill>
              </a:rPr>
              <a:t>e</a:t>
            </a:r>
            <a:r>
              <a:rPr lang="en-US">
                <a:solidFill>
                  <a:schemeClr val="bg1"/>
                </a:solidFill>
              </a:rPr>
              <a:t> &gt; 0.27</a:t>
            </a:r>
            <a:endParaRPr lang="en-US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533400" y="2667000"/>
            <a:ext cx="2133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 smtClean="0">
                <a:solidFill>
                  <a:schemeClr val="bg1"/>
                </a:solidFill>
              </a:rPr>
              <a:t>τ</a:t>
            </a:r>
            <a:r>
              <a:rPr lang="en-US" sz="3200" baseline="-25000" dirty="0" err="1" smtClean="0">
                <a:solidFill>
                  <a:schemeClr val="bg1"/>
                </a:solidFill>
              </a:rPr>
              <a:t>exp</a:t>
            </a:r>
            <a:r>
              <a:rPr lang="en-US" sz="3200" dirty="0" smtClean="0">
                <a:solidFill>
                  <a:schemeClr val="bg1"/>
                </a:solidFill>
              </a:rPr>
              <a:t> ~ </a:t>
            </a:r>
            <a:r>
              <a:rPr lang="en-US" sz="3200" dirty="0" err="1">
                <a:solidFill>
                  <a:schemeClr val="bg1"/>
                </a:solidFill>
              </a:rPr>
              <a:t>ms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0" y="152400"/>
            <a:ext cx="4876800" cy="609600"/>
          </a:xfrm>
          <a:noFill/>
          <a:ln/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Baskerville" charset="0"/>
              </a:rPr>
              <a:t>Neutron-Rich </a:t>
            </a:r>
            <a:r>
              <a:rPr lang="en-US" dirty="0" err="1">
                <a:solidFill>
                  <a:schemeClr val="bg1"/>
                </a:solidFill>
                <a:latin typeface="Baskerville" charset="0"/>
              </a:rPr>
              <a:t>Ejecta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7766" y="975775"/>
            <a:ext cx="4544234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EEF46"/>
                </a:solidFill>
                <a:latin typeface="Baskerville" charset="0"/>
              </a:rPr>
              <a:t>“Dynamical” </a:t>
            </a:r>
            <a:r>
              <a:rPr lang="en-US" sz="3200" dirty="0">
                <a:solidFill>
                  <a:srgbClr val="FEEF46"/>
                </a:solidFill>
                <a:latin typeface="Baskerville" charset="0"/>
              </a:rPr>
              <a:t>Tidal Tails</a:t>
            </a:r>
            <a:endParaRPr lang="en-US" sz="3200" b="1" dirty="0">
              <a:solidFill>
                <a:srgbClr val="FEEF46"/>
              </a:solidFill>
              <a:latin typeface="Baskerville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460373" y="1637175"/>
            <a:ext cx="3429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M</a:t>
            </a:r>
            <a:r>
              <a:rPr lang="en-US" sz="2800" b="1" baseline="-25000" dirty="0" err="1">
                <a:solidFill>
                  <a:schemeClr val="bg1"/>
                </a:solidFill>
              </a:rPr>
              <a:t>ej</a:t>
            </a:r>
            <a:r>
              <a:rPr lang="en-US" sz="2800" b="1" dirty="0">
                <a:solidFill>
                  <a:schemeClr val="bg1"/>
                </a:solidFill>
              </a:rPr>
              <a:t> ~ 10</a:t>
            </a:r>
            <a:r>
              <a:rPr lang="en-US" sz="2800" b="1" baseline="30000" dirty="0">
                <a:solidFill>
                  <a:schemeClr val="bg1"/>
                </a:solidFill>
              </a:rPr>
              <a:t>-3</a:t>
            </a:r>
            <a:r>
              <a:rPr lang="en-US" sz="2800" b="1" dirty="0">
                <a:solidFill>
                  <a:schemeClr val="bg1"/>
                </a:solidFill>
              </a:rPr>
              <a:t> - 10</a:t>
            </a:r>
            <a:r>
              <a:rPr lang="en-US" sz="2800" b="1" baseline="30000" dirty="0">
                <a:solidFill>
                  <a:schemeClr val="bg1"/>
                </a:solidFill>
              </a:rPr>
              <a:t>-2</a:t>
            </a:r>
            <a:r>
              <a:rPr lang="en-US" sz="2800" b="1" dirty="0">
                <a:solidFill>
                  <a:schemeClr val="bg1"/>
                </a:solidFill>
              </a:rPr>
              <a:t> M</a:t>
            </a:r>
            <a:r>
              <a:rPr lang="en-US" sz="2800" b="1" baseline="-25000" dirty="0">
                <a:solidFill>
                  <a:schemeClr val="bg1"/>
                </a:solidFill>
                <a:latin typeface="ＭＳ Ｐゴシック" charset="0"/>
                <a:sym typeface="Wingdings" charset="0"/>
              </a:rPr>
              <a:t>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460863"/>
              </p:ext>
            </p:extLst>
          </p:nvPr>
        </p:nvGraphicFramePr>
        <p:xfrm>
          <a:off x="2895600" y="2438400"/>
          <a:ext cx="24920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9619" name="Equation" r:id="rId3" imgW="1117600" imgH="444500" progId="Equation.3">
                  <p:embed/>
                </p:oleObj>
              </mc:Choice>
              <mc:Fallback>
                <p:oleObj name="Equation" r:id="rId3" imgW="11176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438400"/>
                        <a:ext cx="2492063" cy="990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26670" y="3581400"/>
            <a:ext cx="2792412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FEEF46"/>
                </a:solidFill>
                <a:latin typeface="Baskerville" charset="0"/>
              </a:rPr>
              <a:t>Disk Outflows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30163" y="4160838"/>
            <a:ext cx="53768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Wingdings" charset="2"/>
              <a:buChar char="ü"/>
            </a:pP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Neutrino-Driven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sz="2000" b="1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charset="2"/>
              <a:buChar char="ü"/>
            </a:pPr>
            <a:r>
              <a:rPr lang="en-US" sz="2000" b="1" dirty="0" smtClean="0">
                <a:solidFill>
                  <a:schemeClr val="bg1"/>
                </a:solidFill>
              </a:rPr>
              <a:t> Recombination</a:t>
            </a:r>
            <a:r>
              <a:rPr lang="en-US" sz="2000" b="1" dirty="0">
                <a:solidFill>
                  <a:schemeClr val="bg1"/>
                </a:solidFill>
              </a:rPr>
              <a:t>-Powered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141351" y="5283700"/>
            <a:ext cx="5486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M</a:t>
            </a:r>
            <a:r>
              <a:rPr lang="en-US" sz="2800" b="1" baseline="-25000" dirty="0" err="1">
                <a:solidFill>
                  <a:schemeClr val="bg1"/>
                </a:solidFill>
              </a:rPr>
              <a:t>ej</a:t>
            </a:r>
            <a:r>
              <a:rPr lang="en-US" sz="2800" b="1" dirty="0">
                <a:solidFill>
                  <a:schemeClr val="bg1"/>
                </a:solidFill>
              </a:rPr>
              <a:t> = </a:t>
            </a:r>
            <a:r>
              <a:rPr lang="en-US" sz="2800" b="1" dirty="0" err="1">
                <a:solidFill>
                  <a:schemeClr val="bg1"/>
                </a:solidFill>
              </a:rPr>
              <a:t>f</a:t>
            </a:r>
            <a:r>
              <a:rPr lang="en-US" sz="2800" b="1" baseline="-25000" dirty="0" err="1">
                <a:solidFill>
                  <a:schemeClr val="bg1"/>
                </a:solidFill>
              </a:rPr>
              <a:t>w</a:t>
            </a:r>
            <a:r>
              <a:rPr lang="en-US" sz="2800" b="1" dirty="0" err="1">
                <a:solidFill>
                  <a:schemeClr val="bg1"/>
                </a:solidFill>
              </a:rPr>
              <a:t>M</a:t>
            </a:r>
            <a:r>
              <a:rPr lang="en-US" sz="2800" b="1" baseline="-25000" dirty="0" err="1">
                <a:solidFill>
                  <a:schemeClr val="bg1"/>
                </a:solidFill>
              </a:rPr>
              <a:t>d</a:t>
            </a:r>
            <a:r>
              <a:rPr lang="en-US" sz="2800" b="1" dirty="0">
                <a:solidFill>
                  <a:schemeClr val="bg1"/>
                </a:solidFill>
              </a:rPr>
              <a:t> ~ 10</a:t>
            </a:r>
            <a:r>
              <a:rPr lang="en-US" sz="2800" b="1" baseline="30000" dirty="0">
                <a:solidFill>
                  <a:schemeClr val="bg1"/>
                </a:solidFill>
              </a:rPr>
              <a:t>-3</a:t>
            </a:r>
            <a:r>
              <a:rPr lang="en-US" sz="2800" b="1" dirty="0">
                <a:solidFill>
                  <a:schemeClr val="bg1"/>
                </a:solidFill>
              </a:rPr>
              <a:t>-10</a:t>
            </a:r>
            <a:r>
              <a:rPr lang="en-US" sz="2800" b="1" baseline="30000" dirty="0">
                <a:solidFill>
                  <a:schemeClr val="bg1"/>
                </a:solidFill>
              </a:rPr>
              <a:t>-2</a:t>
            </a:r>
            <a:r>
              <a:rPr lang="en-US" sz="2800" b="1" dirty="0">
                <a:solidFill>
                  <a:schemeClr val="bg1"/>
                </a:solidFill>
              </a:rPr>
              <a:t> (</a:t>
            </a:r>
            <a:r>
              <a:rPr lang="en-US" sz="2800" b="1" dirty="0" err="1">
                <a:solidFill>
                  <a:schemeClr val="bg1"/>
                </a:solidFill>
              </a:rPr>
              <a:t>f</a:t>
            </a:r>
            <a:r>
              <a:rPr lang="en-US" sz="2800" b="1" baseline="-25000" dirty="0" err="1">
                <a:solidFill>
                  <a:schemeClr val="bg1"/>
                </a:solidFill>
              </a:rPr>
              <a:t>w</a:t>
            </a:r>
            <a:r>
              <a:rPr lang="en-US" sz="2800" b="1" dirty="0">
                <a:solidFill>
                  <a:schemeClr val="bg1"/>
                </a:solidFill>
              </a:rPr>
              <a:t>/0.1) M</a:t>
            </a:r>
            <a:r>
              <a:rPr lang="en-US" sz="2800" b="1" baseline="-25000" dirty="0">
                <a:solidFill>
                  <a:schemeClr val="bg1"/>
                </a:solidFill>
                <a:latin typeface="ＭＳ Ｐゴシック" charset="0"/>
                <a:sym typeface="Wingdings" charset="0"/>
              </a:rPr>
              <a:t></a:t>
            </a:r>
          </a:p>
        </p:txBody>
      </p:sp>
      <p:graphicFrame>
        <p:nvGraphicFramePr>
          <p:cNvPr id="1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21175"/>
              </p:ext>
            </p:extLst>
          </p:nvPr>
        </p:nvGraphicFramePr>
        <p:xfrm>
          <a:off x="3452772" y="6059484"/>
          <a:ext cx="13716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9620" name="Equation" r:id="rId5" imgW="520700" imgH="177800" progId="Equation.3">
                  <p:embed/>
                </p:oleObj>
              </mc:Choice>
              <mc:Fallback>
                <p:oleObj name="Equation" r:id="rId5" imgW="520700" imgH="177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2772" y="6059484"/>
                        <a:ext cx="1371600" cy="4683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9" descr="Screen shot 2014-09-17 at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191000"/>
            <a:ext cx="3276600" cy="223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0" descr="Screen shot 2014-09-17 at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143000"/>
            <a:ext cx="3110787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22"/>
          <p:cNvSpPr txBox="1">
            <a:spLocks noChangeArrowheads="1"/>
          </p:cNvSpPr>
          <p:nvPr/>
        </p:nvSpPr>
        <p:spPr bwMode="auto">
          <a:xfrm>
            <a:off x="238894" y="5960274"/>
            <a:ext cx="29718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 smtClean="0">
                <a:solidFill>
                  <a:schemeClr val="bg1"/>
                </a:solidFill>
              </a:rPr>
              <a:t>τ</a:t>
            </a:r>
            <a:r>
              <a:rPr lang="en-US" sz="3200" baseline="-25000" dirty="0" err="1" smtClean="0">
                <a:solidFill>
                  <a:schemeClr val="bg1"/>
                </a:solidFill>
              </a:rPr>
              <a:t>exp</a:t>
            </a:r>
            <a:r>
              <a:rPr lang="en-US" sz="3200" dirty="0" smtClean="0">
                <a:solidFill>
                  <a:schemeClr val="bg1"/>
                </a:solidFill>
              </a:rPr>
              <a:t> ~ seconds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0914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37212" y="0"/>
            <a:ext cx="8610600" cy="890004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000000"/>
                </a:solidFill>
                <a:latin typeface="Baskerville" charset="0"/>
              </a:rPr>
              <a:t>Two </a:t>
            </a:r>
            <a:r>
              <a:rPr lang="en-US" sz="4000" dirty="0">
                <a:solidFill>
                  <a:srgbClr val="000000"/>
                </a:solidFill>
                <a:latin typeface="Baskerville" charset="0"/>
              </a:rPr>
              <a:t>Component Light Curve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8353" name="Text Box 17"/>
          <p:cNvSpPr txBox="1">
            <a:spLocks noChangeArrowheads="1"/>
          </p:cNvSpPr>
          <p:nvPr/>
        </p:nvSpPr>
        <p:spPr bwMode="auto">
          <a:xfrm>
            <a:off x="2304476" y="2963700"/>
            <a:ext cx="2819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latin typeface="Baskerville" charset="0"/>
              </a:rPr>
              <a:t>disk </a:t>
            </a:r>
            <a:r>
              <a:rPr lang="en-US" dirty="0" smtClean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latin typeface="Baskerville" charset="0"/>
              </a:rPr>
              <a:t>winds:           blue or </a:t>
            </a:r>
            <a:r>
              <a:rPr lang="en-US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Baskerville" charset="0"/>
              </a:rPr>
              <a:t>red</a:t>
            </a:r>
            <a:r>
              <a:rPr lang="en-US" dirty="0" smtClean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latin typeface="Baskerville" charset="0"/>
              </a:rPr>
              <a:t>?</a:t>
            </a:r>
            <a:endParaRPr lang="en-US" dirty="0">
              <a:ln>
                <a:solidFill>
                  <a:srgbClr val="0000FF"/>
                </a:solidFill>
              </a:ln>
              <a:solidFill>
                <a:schemeClr val="bg1"/>
              </a:solidFill>
              <a:latin typeface="Baskerville" charset="0"/>
            </a:endParaRPr>
          </a:p>
        </p:txBody>
      </p:sp>
      <p:pic>
        <p:nvPicPr>
          <p:cNvPr id="1038354" name="Picture 18" descr="Screen shot 2013-05-23 at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450" y="846325"/>
            <a:ext cx="3571875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355" name="Text Box 19"/>
          <p:cNvSpPr txBox="1">
            <a:spLocks noChangeArrowheads="1"/>
          </p:cNvSpPr>
          <p:nvPr/>
        </p:nvSpPr>
        <p:spPr bwMode="auto">
          <a:xfrm>
            <a:off x="5317" y="838200"/>
            <a:ext cx="13716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 dirty="0">
                <a:solidFill>
                  <a:srgbClr val="000000"/>
                </a:solidFill>
                <a:sym typeface="Wingdings" charset="0"/>
              </a:rPr>
              <a:t></a:t>
            </a:r>
            <a:endParaRPr lang="en-US" sz="9600" dirty="0">
              <a:solidFill>
                <a:srgbClr val="000000"/>
              </a:solidFill>
            </a:endParaRPr>
          </a:p>
        </p:txBody>
      </p:sp>
      <p:sp>
        <p:nvSpPr>
          <p:cNvPr id="1038356" name="Text Box 20"/>
          <p:cNvSpPr txBox="1">
            <a:spLocks noChangeArrowheads="1"/>
          </p:cNvSpPr>
          <p:nvPr/>
        </p:nvSpPr>
        <p:spPr bwMode="auto">
          <a:xfrm>
            <a:off x="7123113" y="3657600"/>
            <a:ext cx="20208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200" dirty="0"/>
              <a:t>Barnes &amp; </a:t>
            </a:r>
            <a:r>
              <a:rPr lang="en-US" sz="1200" dirty="0" err="1"/>
              <a:t>Kasen</a:t>
            </a:r>
            <a:r>
              <a:rPr lang="en-US" sz="1200" dirty="0"/>
              <a:t> 2013</a:t>
            </a:r>
          </a:p>
        </p:txBody>
      </p:sp>
      <p:sp>
        <p:nvSpPr>
          <p:cNvPr id="1038357" name="Freeform 21"/>
          <p:cNvSpPr>
            <a:spLocks/>
          </p:cNvSpPr>
          <p:nvPr/>
        </p:nvSpPr>
        <p:spPr bwMode="auto">
          <a:xfrm flipH="1" flipV="1">
            <a:off x="914400" y="4359375"/>
            <a:ext cx="355600" cy="9144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8359" name="Text Box 23"/>
          <p:cNvSpPr txBox="1">
            <a:spLocks noChangeArrowheads="1"/>
          </p:cNvSpPr>
          <p:nvPr/>
        </p:nvSpPr>
        <p:spPr bwMode="auto">
          <a:xfrm>
            <a:off x="6248400" y="108445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1EA1"/>
                </a:solidFill>
              </a:rPr>
              <a:t>Blue</a:t>
            </a:r>
            <a:endParaRPr lang="en-US"/>
          </a:p>
        </p:txBody>
      </p:sp>
      <p:sp>
        <p:nvSpPr>
          <p:cNvPr id="1038360" name="Text Box 24"/>
          <p:cNvSpPr txBox="1">
            <a:spLocks noChangeArrowheads="1"/>
          </p:cNvSpPr>
          <p:nvPr/>
        </p:nvSpPr>
        <p:spPr bwMode="auto">
          <a:xfrm>
            <a:off x="7848600" y="222745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D12720"/>
                </a:solidFill>
              </a:rPr>
              <a:t>Red</a:t>
            </a:r>
          </a:p>
        </p:txBody>
      </p:sp>
      <p:sp>
        <p:nvSpPr>
          <p:cNvPr id="1038362" name="Freeform 26"/>
          <p:cNvSpPr>
            <a:spLocks/>
          </p:cNvSpPr>
          <p:nvPr/>
        </p:nvSpPr>
        <p:spPr bwMode="auto">
          <a:xfrm flipH="1" flipV="1">
            <a:off x="533400" y="4435575"/>
            <a:ext cx="355600" cy="9144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8366" name="Rectangle 30"/>
          <p:cNvSpPr>
            <a:spLocks noChangeArrowheads="1"/>
          </p:cNvSpPr>
          <p:nvPr/>
        </p:nvSpPr>
        <p:spPr bwMode="auto">
          <a:xfrm>
            <a:off x="7010400" y="1084450"/>
            <a:ext cx="1828800" cy="685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28"/>
          <p:cNvSpPr>
            <a:spLocks/>
          </p:cNvSpPr>
          <p:nvPr/>
        </p:nvSpPr>
        <p:spPr bwMode="auto">
          <a:xfrm rot="9027690">
            <a:off x="3995724" y="4684425"/>
            <a:ext cx="355600" cy="7366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FF66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29"/>
          <p:cNvSpPr>
            <a:spLocks/>
          </p:cNvSpPr>
          <p:nvPr/>
        </p:nvSpPr>
        <p:spPr bwMode="auto">
          <a:xfrm rot="1772310" flipV="1">
            <a:off x="4833924" y="4684425"/>
            <a:ext cx="355600" cy="7366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FF66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 rot="1772310" flipH="1">
            <a:off x="3997248" y="5255550"/>
            <a:ext cx="355600" cy="7366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FF66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31"/>
          <p:cNvSpPr>
            <a:spLocks/>
          </p:cNvSpPr>
          <p:nvPr/>
        </p:nvSpPr>
        <p:spPr bwMode="auto">
          <a:xfrm rot="19827690">
            <a:off x="4833924" y="5294025"/>
            <a:ext cx="355600" cy="7366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FF66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Text Box 34"/>
          <p:cNvSpPr txBox="1">
            <a:spLocks noChangeArrowheads="1"/>
          </p:cNvSpPr>
          <p:nvPr/>
        </p:nvSpPr>
        <p:spPr bwMode="auto">
          <a:xfrm>
            <a:off x="4148124" y="568455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8000"/>
                </a:solidFill>
                <a:sym typeface="Symbol" charset="0"/>
              </a:rPr>
              <a:t></a:t>
            </a:r>
            <a:endParaRPr lang="en-US"/>
          </a:p>
        </p:txBody>
      </p:sp>
      <p:sp>
        <p:nvSpPr>
          <p:cNvPr id="38" name="Text Box 36"/>
          <p:cNvSpPr txBox="1">
            <a:spLocks noChangeArrowheads="1"/>
          </p:cNvSpPr>
          <p:nvPr/>
        </p:nvSpPr>
        <p:spPr bwMode="auto">
          <a:xfrm>
            <a:off x="4833924" y="57512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8000"/>
                </a:solidFill>
                <a:sym typeface="Symbol" charset="0"/>
              </a:rPr>
              <a:t></a:t>
            </a:r>
            <a:endParaRPr lang="en-US"/>
          </a:p>
        </p:txBody>
      </p:sp>
      <p:sp>
        <p:nvSpPr>
          <p:cNvPr id="2" name="Oval 1"/>
          <p:cNvSpPr>
            <a:spLocks noChangeAspect="1"/>
          </p:cNvSpPr>
          <p:nvPr/>
        </p:nvSpPr>
        <p:spPr bwMode="auto">
          <a:xfrm>
            <a:off x="4237659" y="4976650"/>
            <a:ext cx="762000" cy="76200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solidFill>
                  <a:srgbClr val="000000"/>
                </a:solidFill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01286" y="51039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NS</a:t>
            </a:r>
            <a:endParaRPr lang="en-US" dirty="0"/>
          </a:p>
        </p:txBody>
      </p:sp>
      <p:graphicFrame>
        <p:nvGraphicFramePr>
          <p:cNvPr id="39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154415"/>
              </p:ext>
            </p:extLst>
          </p:nvPr>
        </p:nvGraphicFramePr>
        <p:xfrm>
          <a:off x="3733800" y="4191000"/>
          <a:ext cx="17526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67" name="Equation" r:id="rId5" imgW="952500" imgH="203200" progId="Equation.3">
                  <p:embed/>
                </p:oleObj>
              </mc:Choice>
              <mc:Fallback>
                <p:oleObj name="Equation" r:id="rId5" imgW="9525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4191000"/>
                        <a:ext cx="1752600" cy="3746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81400" y="762000"/>
            <a:ext cx="342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BDM &amp; Fernandez 2014</a:t>
            </a:r>
            <a:endParaRPr lang="en-US" sz="1400" dirty="0"/>
          </a:p>
        </p:txBody>
      </p:sp>
      <p:sp>
        <p:nvSpPr>
          <p:cNvPr id="5" name="Trapezoid 4"/>
          <p:cNvSpPr/>
          <p:nvPr/>
        </p:nvSpPr>
        <p:spPr bwMode="auto">
          <a:xfrm rot="16200000">
            <a:off x="5981700" y="4189125"/>
            <a:ext cx="685800" cy="2286000"/>
          </a:xfrm>
          <a:prstGeom prst="trapezoid">
            <a:avLst/>
          </a:prstGeom>
          <a:solidFill>
            <a:srgbClr val="E27BF8"/>
          </a:solidFill>
          <a:ln w="9525" cap="flat" cmpd="sng" algn="ctr">
            <a:solidFill>
              <a:srgbClr val="E27B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Moon 5"/>
          <p:cNvSpPr/>
          <p:nvPr/>
        </p:nvSpPr>
        <p:spPr bwMode="auto">
          <a:xfrm>
            <a:off x="749427" y="4951500"/>
            <a:ext cx="990600" cy="990600"/>
          </a:xfrm>
          <a:prstGeom prst="moon">
            <a:avLst/>
          </a:prstGeom>
          <a:solidFill>
            <a:srgbClr val="E27B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3" name="Trapezoid 42"/>
          <p:cNvSpPr/>
          <p:nvPr/>
        </p:nvSpPr>
        <p:spPr bwMode="auto">
          <a:xfrm rot="5400000">
            <a:off x="2628900" y="4265325"/>
            <a:ext cx="685800" cy="2133600"/>
          </a:xfrm>
          <a:prstGeom prst="trapezoid">
            <a:avLst/>
          </a:prstGeom>
          <a:solidFill>
            <a:srgbClr val="E27B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4" name="Moon 43"/>
          <p:cNvSpPr/>
          <p:nvPr/>
        </p:nvSpPr>
        <p:spPr bwMode="auto">
          <a:xfrm rot="10800000">
            <a:off x="7517892" y="4900450"/>
            <a:ext cx="990600" cy="990600"/>
          </a:xfrm>
          <a:prstGeom prst="moon">
            <a:avLst/>
          </a:prstGeom>
          <a:solidFill>
            <a:srgbClr val="E27B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6" name="Line 13"/>
          <p:cNvSpPr>
            <a:spLocks noChangeShapeType="1"/>
          </p:cNvSpPr>
          <p:nvPr/>
        </p:nvSpPr>
        <p:spPr bwMode="auto">
          <a:xfrm rot="3793883" flipH="1" flipV="1">
            <a:off x="1858512" y="4777705"/>
            <a:ext cx="721774" cy="1210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Line 13"/>
          <p:cNvSpPr>
            <a:spLocks noChangeShapeType="1"/>
          </p:cNvSpPr>
          <p:nvPr/>
        </p:nvSpPr>
        <p:spPr bwMode="auto">
          <a:xfrm rot="3793883" flipH="1" flipV="1">
            <a:off x="2492494" y="4865728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Line 13"/>
          <p:cNvSpPr>
            <a:spLocks noChangeShapeType="1"/>
          </p:cNvSpPr>
          <p:nvPr/>
        </p:nvSpPr>
        <p:spPr bwMode="auto">
          <a:xfrm rot="3793883" flipH="1" flipV="1">
            <a:off x="3078794" y="4930104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Line 13"/>
          <p:cNvSpPr>
            <a:spLocks noChangeShapeType="1"/>
          </p:cNvSpPr>
          <p:nvPr/>
        </p:nvSpPr>
        <p:spPr bwMode="auto">
          <a:xfrm rot="17806117" flipV="1">
            <a:off x="6062404" y="4867228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Line 13"/>
          <p:cNvSpPr>
            <a:spLocks noChangeShapeType="1"/>
          </p:cNvSpPr>
          <p:nvPr/>
        </p:nvSpPr>
        <p:spPr bwMode="auto">
          <a:xfrm rot="17806117" flipV="1">
            <a:off x="6686423" y="4805854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Line 13"/>
          <p:cNvSpPr>
            <a:spLocks noChangeShapeType="1"/>
          </p:cNvSpPr>
          <p:nvPr/>
        </p:nvSpPr>
        <p:spPr bwMode="auto">
          <a:xfrm rot="3793883" flipH="1">
            <a:off x="463100" y="5112195"/>
            <a:ext cx="310994" cy="63395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ln>
                <a:solidFill>
                  <a:srgbClr val="0000FF"/>
                </a:solidFill>
              </a:ln>
            </a:endParaRPr>
          </a:p>
        </p:txBody>
      </p:sp>
      <p:sp>
        <p:nvSpPr>
          <p:cNvPr id="53" name="Line 13"/>
          <p:cNvSpPr>
            <a:spLocks noChangeShapeType="1"/>
          </p:cNvSpPr>
          <p:nvPr/>
        </p:nvSpPr>
        <p:spPr bwMode="auto">
          <a:xfrm rot="17806117">
            <a:off x="8427143" y="5043369"/>
            <a:ext cx="310994" cy="63395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 rot="17806117" flipH="1">
            <a:off x="1836733" y="5881479"/>
            <a:ext cx="721774" cy="1210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Line 13"/>
          <p:cNvSpPr>
            <a:spLocks noChangeShapeType="1"/>
          </p:cNvSpPr>
          <p:nvPr/>
        </p:nvSpPr>
        <p:spPr bwMode="auto">
          <a:xfrm rot="17806117" flipH="1">
            <a:off x="2445569" y="5768302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Line 13"/>
          <p:cNvSpPr>
            <a:spLocks noChangeShapeType="1"/>
          </p:cNvSpPr>
          <p:nvPr/>
        </p:nvSpPr>
        <p:spPr bwMode="auto">
          <a:xfrm rot="17806117" flipH="1">
            <a:off x="3069588" y="5706928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Text Box 17"/>
          <p:cNvSpPr txBox="1">
            <a:spLocks noChangeArrowheads="1"/>
          </p:cNvSpPr>
          <p:nvPr/>
        </p:nvSpPr>
        <p:spPr bwMode="auto">
          <a:xfrm>
            <a:off x="0" y="5675025"/>
            <a:ext cx="152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172E"/>
                </a:solidFill>
                <a:latin typeface="Baskerville" charset="0"/>
              </a:rPr>
              <a:t>t</a:t>
            </a:r>
            <a:r>
              <a:rPr lang="en-US" dirty="0" smtClean="0">
                <a:solidFill>
                  <a:srgbClr val="FF172E"/>
                </a:solidFill>
                <a:latin typeface="Baskerville" charset="0"/>
              </a:rPr>
              <a:t>idal tail: red</a:t>
            </a:r>
            <a:endParaRPr lang="en-US" dirty="0">
              <a:solidFill>
                <a:srgbClr val="FF172E"/>
              </a:solidFill>
              <a:latin typeface="Baskerville" charset="0"/>
            </a:endParaRPr>
          </a:p>
        </p:txBody>
      </p:sp>
      <p:sp>
        <p:nvSpPr>
          <p:cNvPr id="40" name="Moon 39"/>
          <p:cNvSpPr/>
          <p:nvPr/>
        </p:nvSpPr>
        <p:spPr bwMode="auto">
          <a:xfrm rot="5177233">
            <a:off x="2056674" y="3213705"/>
            <a:ext cx="990600" cy="1843271"/>
          </a:xfrm>
          <a:prstGeom prst="moon">
            <a:avLst/>
          </a:prstGeom>
          <a:solidFill>
            <a:srgbClr val="E27B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8358" name="Freeform 22"/>
          <p:cNvSpPr>
            <a:spLocks/>
          </p:cNvSpPr>
          <p:nvPr/>
        </p:nvSpPr>
        <p:spPr bwMode="auto">
          <a:xfrm rot="19827690" flipH="1" flipV="1">
            <a:off x="1726294" y="3076232"/>
            <a:ext cx="355600" cy="9144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0000FF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n>
                <a:solidFill>
                  <a:srgbClr val="0000FF"/>
                </a:solidFill>
              </a:ln>
            </a:endParaRPr>
          </a:p>
        </p:txBody>
      </p:sp>
      <p:sp>
        <p:nvSpPr>
          <p:cNvPr id="1038363" name="Freeform 27"/>
          <p:cNvSpPr>
            <a:spLocks/>
          </p:cNvSpPr>
          <p:nvPr/>
        </p:nvSpPr>
        <p:spPr bwMode="auto">
          <a:xfrm rot="19827690" flipH="1" flipV="1">
            <a:off x="2183494" y="3000032"/>
            <a:ext cx="355600" cy="9144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Line 13"/>
          <p:cNvSpPr>
            <a:spLocks noChangeShapeType="1"/>
          </p:cNvSpPr>
          <p:nvPr/>
        </p:nvSpPr>
        <p:spPr bwMode="auto">
          <a:xfrm rot="3793883">
            <a:off x="5516110" y="5732080"/>
            <a:ext cx="721774" cy="1210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Line 13"/>
          <p:cNvSpPr>
            <a:spLocks noChangeShapeType="1"/>
          </p:cNvSpPr>
          <p:nvPr/>
        </p:nvSpPr>
        <p:spPr bwMode="auto">
          <a:xfrm rot="3793883">
            <a:off x="6150092" y="5820103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Line 13"/>
          <p:cNvSpPr>
            <a:spLocks noChangeShapeType="1"/>
          </p:cNvSpPr>
          <p:nvPr/>
        </p:nvSpPr>
        <p:spPr bwMode="auto">
          <a:xfrm rot="3793883">
            <a:off x="6736392" y="5884479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rot="17806117" flipV="1">
            <a:off x="5453568" y="4980405"/>
            <a:ext cx="721774" cy="1210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37212" y="0"/>
            <a:ext cx="8610600" cy="890004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000000"/>
                </a:solidFill>
                <a:latin typeface="Baskerville" charset="0"/>
              </a:rPr>
              <a:t>Two </a:t>
            </a:r>
            <a:r>
              <a:rPr lang="en-US" sz="4000" dirty="0">
                <a:solidFill>
                  <a:srgbClr val="000000"/>
                </a:solidFill>
                <a:latin typeface="Baskerville" charset="0"/>
              </a:rPr>
              <a:t>Component Light Curve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8353" name="Text Box 17"/>
          <p:cNvSpPr txBox="1">
            <a:spLocks noChangeArrowheads="1"/>
          </p:cNvSpPr>
          <p:nvPr/>
        </p:nvSpPr>
        <p:spPr bwMode="auto">
          <a:xfrm>
            <a:off x="2304476" y="2963700"/>
            <a:ext cx="2819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latin typeface="Baskerville" charset="0"/>
              </a:rPr>
              <a:t>disk </a:t>
            </a:r>
            <a:r>
              <a:rPr lang="en-US" dirty="0" smtClean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latin typeface="Baskerville" charset="0"/>
              </a:rPr>
              <a:t>winds:           blue or </a:t>
            </a:r>
            <a:r>
              <a:rPr lang="en-US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Baskerville" charset="0"/>
              </a:rPr>
              <a:t>red</a:t>
            </a:r>
            <a:r>
              <a:rPr lang="en-US" dirty="0" smtClean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latin typeface="Baskerville" charset="0"/>
              </a:rPr>
              <a:t>?</a:t>
            </a:r>
            <a:endParaRPr lang="en-US" dirty="0">
              <a:ln>
                <a:solidFill>
                  <a:srgbClr val="0000FF"/>
                </a:solidFill>
              </a:ln>
              <a:solidFill>
                <a:schemeClr val="bg1"/>
              </a:solidFill>
              <a:latin typeface="Baskerville" charset="0"/>
            </a:endParaRPr>
          </a:p>
        </p:txBody>
      </p:sp>
      <p:pic>
        <p:nvPicPr>
          <p:cNvPr id="1038354" name="Picture 18" descr="Screen shot 2013-05-23 at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450" y="846325"/>
            <a:ext cx="3571875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355" name="Text Box 19"/>
          <p:cNvSpPr txBox="1">
            <a:spLocks noChangeArrowheads="1"/>
          </p:cNvSpPr>
          <p:nvPr/>
        </p:nvSpPr>
        <p:spPr bwMode="auto">
          <a:xfrm>
            <a:off x="5317" y="838200"/>
            <a:ext cx="13716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 dirty="0">
                <a:solidFill>
                  <a:srgbClr val="000000"/>
                </a:solidFill>
                <a:sym typeface="Wingdings" charset="0"/>
              </a:rPr>
              <a:t></a:t>
            </a:r>
            <a:endParaRPr lang="en-US" sz="9600" dirty="0">
              <a:solidFill>
                <a:srgbClr val="000000"/>
              </a:solidFill>
            </a:endParaRPr>
          </a:p>
        </p:txBody>
      </p:sp>
      <p:sp>
        <p:nvSpPr>
          <p:cNvPr id="1038356" name="Text Box 20"/>
          <p:cNvSpPr txBox="1">
            <a:spLocks noChangeArrowheads="1"/>
          </p:cNvSpPr>
          <p:nvPr/>
        </p:nvSpPr>
        <p:spPr bwMode="auto">
          <a:xfrm>
            <a:off x="7123113" y="3657600"/>
            <a:ext cx="20208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200" dirty="0"/>
              <a:t>Barnes &amp; </a:t>
            </a:r>
            <a:r>
              <a:rPr lang="en-US" sz="1200" dirty="0" err="1"/>
              <a:t>Kasen</a:t>
            </a:r>
            <a:r>
              <a:rPr lang="en-US" sz="1200" dirty="0"/>
              <a:t> 2013</a:t>
            </a:r>
          </a:p>
        </p:txBody>
      </p:sp>
      <p:sp>
        <p:nvSpPr>
          <p:cNvPr id="1038357" name="Freeform 21"/>
          <p:cNvSpPr>
            <a:spLocks/>
          </p:cNvSpPr>
          <p:nvPr/>
        </p:nvSpPr>
        <p:spPr bwMode="auto">
          <a:xfrm flipH="1" flipV="1">
            <a:off x="914400" y="4359375"/>
            <a:ext cx="355600" cy="9144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8359" name="Text Box 23"/>
          <p:cNvSpPr txBox="1">
            <a:spLocks noChangeArrowheads="1"/>
          </p:cNvSpPr>
          <p:nvPr/>
        </p:nvSpPr>
        <p:spPr bwMode="auto">
          <a:xfrm>
            <a:off x="6248400" y="108445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1EA1"/>
                </a:solidFill>
              </a:rPr>
              <a:t>Blue</a:t>
            </a:r>
            <a:endParaRPr lang="en-US"/>
          </a:p>
        </p:txBody>
      </p:sp>
      <p:sp>
        <p:nvSpPr>
          <p:cNvPr id="1038360" name="Text Box 24"/>
          <p:cNvSpPr txBox="1">
            <a:spLocks noChangeArrowheads="1"/>
          </p:cNvSpPr>
          <p:nvPr/>
        </p:nvSpPr>
        <p:spPr bwMode="auto">
          <a:xfrm>
            <a:off x="7848600" y="222745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D12720"/>
                </a:solidFill>
              </a:rPr>
              <a:t>Red</a:t>
            </a:r>
          </a:p>
        </p:txBody>
      </p:sp>
      <p:sp>
        <p:nvSpPr>
          <p:cNvPr id="1038362" name="Freeform 26"/>
          <p:cNvSpPr>
            <a:spLocks/>
          </p:cNvSpPr>
          <p:nvPr/>
        </p:nvSpPr>
        <p:spPr bwMode="auto">
          <a:xfrm flipH="1" flipV="1">
            <a:off x="533400" y="4435575"/>
            <a:ext cx="355600" cy="9144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8366" name="Rectangle 30"/>
          <p:cNvSpPr>
            <a:spLocks noChangeArrowheads="1"/>
          </p:cNvSpPr>
          <p:nvPr/>
        </p:nvSpPr>
        <p:spPr bwMode="auto">
          <a:xfrm>
            <a:off x="7010400" y="1084450"/>
            <a:ext cx="1828800" cy="685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Oval 1"/>
          <p:cNvSpPr>
            <a:spLocks noChangeAspect="1"/>
          </p:cNvSpPr>
          <p:nvPr/>
        </p:nvSpPr>
        <p:spPr bwMode="auto">
          <a:xfrm>
            <a:off x="4257505" y="4976650"/>
            <a:ext cx="762000" cy="7620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solidFill>
                  <a:srgbClr val="000000"/>
                </a:solidFill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1132" y="51039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BH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39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990903"/>
              </p:ext>
            </p:extLst>
          </p:nvPr>
        </p:nvGraphicFramePr>
        <p:xfrm>
          <a:off x="3733800" y="4191000"/>
          <a:ext cx="17526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655" name="Equation" r:id="rId5" imgW="952500" imgH="203200" progId="Equation.3">
                  <p:embed/>
                </p:oleObj>
              </mc:Choice>
              <mc:Fallback>
                <p:oleObj name="Equation" r:id="rId5" imgW="9525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4191000"/>
                        <a:ext cx="1752600" cy="3746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81400" y="762000"/>
            <a:ext cx="342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BDM &amp; Fernandez 2014</a:t>
            </a:r>
            <a:endParaRPr lang="en-US" sz="1400" dirty="0"/>
          </a:p>
        </p:txBody>
      </p:sp>
      <p:sp>
        <p:nvSpPr>
          <p:cNvPr id="5" name="Trapezoid 4"/>
          <p:cNvSpPr/>
          <p:nvPr/>
        </p:nvSpPr>
        <p:spPr bwMode="auto">
          <a:xfrm rot="16200000">
            <a:off x="5981700" y="4189125"/>
            <a:ext cx="685800" cy="2286000"/>
          </a:xfrm>
          <a:prstGeom prst="trapezoid">
            <a:avLst/>
          </a:prstGeom>
          <a:solidFill>
            <a:srgbClr val="E27BF8"/>
          </a:solidFill>
          <a:ln w="9525" cap="flat" cmpd="sng" algn="ctr">
            <a:solidFill>
              <a:srgbClr val="E27B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Moon 5"/>
          <p:cNvSpPr/>
          <p:nvPr/>
        </p:nvSpPr>
        <p:spPr bwMode="auto">
          <a:xfrm>
            <a:off x="749427" y="4951500"/>
            <a:ext cx="990600" cy="990600"/>
          </a:xfrm>
          <a:prstGeom prst="moon">
            <a:avLst/>
          </a:prstGeom>
          <a:solidFill>
            <a:srgbClr val="E27B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3" name="Trapezoid 42"/>
          <p:cNvSpPr/>
          <p:nvPr/>
        </p:nvSpPr>
        <p:spPr bwMode="auto">
          <a:xfrm rot="5400000">
            <a:off x="2628900" y="4265325"/>
            <a:ext cx="685800" cy="2133600"/>
          </a:xfrm>
          <a:prstGeom prst="trapezoid">
            <a:avLst/>
          </a:prstGeom>
          <a:solidFill>
            <a:srgbClr val="E27B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4" name="Moon 43"/>
          <p:cNvSpPr/>
          <p:nvPr/>
        </p:nvSpPr>
        <p:spPr bwMode="auto">
          <a:xfrm rot="10800000">
            <a:off x="7517892" y="4900450"/>
            <a:ext cx="990600" cy="990600"/>
          </a:xfrm>
          <a:prstGeom prst="moon">
            <a:avLst/>
          </a:prstGeom>
          <a:solidFill>
            <a:srgbClr val="E27B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6" name="Line 13"/>
          <p:cNvSpPr>
            <a:spLocks noChangeShapeType="1"/>
          </p:cNvSpPr>
          <p:nvPr/>
        </p:nvSpPr>
        <p:spPr bwMode="auto">
          <a:xfrm rot="3793883" flipH="1" flipV="1">
            <a:off x="1858512" y="4777705"/>
            <a:ext cx="721774" cy="1210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Line 13"/>
          <p:cNvSpPr>
            <a:spLocks noChangeShapeType="1"/>
          </p:cNvSpPr>
          <p:nvPr/>
        </p:nvSpPr>
        <p:spPr bwMode="auto">
          <a:xfrm rot="3793883" flipH="1" flipV="1">
            <a:off x="2492494" y="4865728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Line 13"/>
          <p:cNvSpPr>
            <a:spLocks noChangeShapeType="1"/>
          </p:cNvSpPr>
          <p:nvPr/>
        </p:nvSpPr>
        <p:spPr bwMode="auto">
          <a:xfrm rot="3793883" flipH="1" flipV="1">
            <a:off x="3078794" y="4930104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Line 13"/>
          <p:cNvSpPr>
            <a:spLocks noChangeShapeType="1"/>
          </p:cNvSpPr>
          <p:nvPr/>
        </p:nvSpPr>
        <p:spPr bwMode="auto">
          <a:xfrm rot="17806117" flipV="1">
            <a:off x="5453568" y="4980405"/>
            <a:ext cx="721774" cy="1210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Line 13"/>
          <p:cNvSpPr>
            <a:spLocks noChangeShapeType="1"/>
          </p:cNvSpPr>
          <p:nvPr/>
        </p:nvSpPr>
        <p:spPr bwMode="auto">
          <a:xfrm rot="17806117" flipV="1">
            <a:off x="6062404" y="4867228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Line 13"/>
          <p:cNvSpPr>
            <a:spLocks noChangeShapeType="1"/>
          </p:cNvSpPr>
          <p:nvPr/>
        </p:nvSpPr>
        <p:spPr bwMode="auto">
          <a:xfrm rot="17806117" flipV="1">
            <a:off x="6686423" y="4805854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Line 13"/>
          <p:cNvSpPr>
            <a:spLocks noChangeShapeType="1"/>
          </p:cNvSpPr>
          <p:nvPr/>
        </p:nvSpPr>
        <p:spPr bwMode="auto">
          <a:xfrm rot="3793883" flipH="1">
            <a:off x="463100" y="5112195"/>
            <a:ext cx="310994" cy="63395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ln>
                <a:solidFill>
                  <a:srgbClr val="0000FF"/>
                </a:solidFill>
              </a:ln>
            </a:endParaRPr>
          </a:p>
        </p:txBody>
      </p:sp>
      <p:sp>
        <p:nvSpPr>
          <p:cNvPr id="53" name="Line 13"/>
          <p:cNvSpPr>
            <a:spLocks noChangeShapeType="1"/>
          </p:cNvSpPr>
          <p:nvPr/>
        </p:nvSpPr>
        <p:spPr bwMode="auto">
          <a:xfrm rot="17806117">
            <a:off x="8427143" y="5043369"/>
            <a:ext cx="310994" cy="63395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 rot="17806117" flipH="1">
            <a:off x="1836733" y="5881479"/>
            <a:ext cx="721774" cy="1210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Line 13"/>
          <p:cNvSpPr>
            <a:spLocks noChangeShapeType="1"/>
          </p:cNvSpPr>
          <p:nvPr/>
        </p:nvSpPr>
        <p:spPr bwMode="auto">
          <a:xfrm rot="17806117" flipH="1">
            <a:off x="2445569" y="5768302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Line 13"/>
          <p:cNvSpPr>
            <a:spLocks noChangeShapeType="1"/>
          </p:cNvSpPr>
          <p:nvPr/>
        </p:nvSpPr>
        <p:spPr bwMode="auto">
          <a:xfrm rot="17806117" flipH="1">
            <a:off x="3069588" y="5706928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Text Box 17"/>
          <p:cNvSpPr txBox="1">
            <a:spLocks noChangeArrowheads="1"/>
          </p:cNvSpPr>
          <p:nvPr/>
        </p:nvSpPr>
        <p:spPr bwMode="auto">
          <a:xfrm>
            <a:off x="0" y="5675025"/>
            <a:ext cx="152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172E"/>
                </a:solidFill>
                <a:latin typeface="Baskerville" charset="0"/>
              </a:rPr>
              <a:t>t</a:t>
            </a:r>
            <a:r>
              <a:rPr lang="en-US" dirty="0" smtClean="0">
                <a:solidFill>
                  <a:srgbClr val="FF172E"/>
                </a:solidFill>
                <a:latin typeface="Baskerville" charset="0"/>
              </a:rPr>
              <a:t>idal tail: red</a:t>
            </a:r>
            <a:endParaRPr lang="en-US" dirty="0">
              <a:solidFill>
                <a:srgbClr val="FF172E"/>
              </a:solidFill>
              <a:latin typeface="Baskerville" charset="0"/>
            </a:endParaRPr>
          </a:p>
        </p:txBody>
      </p:sp>
      <p:sp>
        <p:nvSpPr>
          <p:cNvPr id="40" name="Moon 39"/>
          <p:cNvSpPr/>
          <p:nvPr/>
        </p:nvSpPr>
        <p:spPr bwMode="auto">
          <a:xfrm rot="5177233">
            <a:off x="2056674" y="3213705"/>
            <a:ext cx="990600" cy="1843271"/>
          </a:xfrm>
          <a:prstGeom prst="moon">
            <a:avLst/>
          </a:prstGeom>
          <a:solidFill>
            <a:srgbClr val="E27B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8358" name="Freeform 22"/>
          <p:cNvSpPr>
            <a:spLocks/>
          </p:cNvSpPr>
          <p:nvPr/>
        </p:nvSpPr>
        <p:spPr bwMode="auto">
          <a:xfrm rot="19827690" flipH="1" flipV="1">
            <a:off x="1726294" y="3076232"/>
            <a:ext cx="355600" cy="9144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0000FF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n>
                <a:solidFill>
                  <a:srgbClr val="0000FF"/>
                </a:solidFill>
              </a:ln>
            </a:endParaRPr>
          </a:p>
        </p:txBody>
      </p:sp>
      <p:sp>
        <p:nvSpPr>
          <p:cNvPr id="1038363" name="Freeform 27"/>
          <p:cNvSpPr>
            <a:spLocks/>
          </p:cNvSpPr>
          <p:nvPr/>
        </p:nvSpPr>
        <p:spPr bwMode="auto">
          <a:xfrm rot="19827690" flipH="1" flipV="1">
            <a:off x="2183494" y="3000032"/>
            <a:ext cx="355600" cy="914400"/>
          </a:xfrm>
          <a:custGeom>
            <a:avLst/>
            <a:gdLst>
              <a:gd name="T0" fmla="*/ 112 w 224"/>
              <a:gd name="T1" fmla="*/ 576 h 576"/>
              <a:gd name="T2" fmla="*/ 208 w 224"/>
              <a:gd name="T3" fmla="*/ 432 h 576"/>
              <a:gd name="T4" fmla="*/ 16 w 224"/>
              <a:gd name="T5" fmla="*/ 336 h 576"/>
              <a:gd name="T6" fmla="*/ 112 w 224"/>
              <a:gd name="T7" fmla="*/ 192 h 576"/>
              <a:gd name="T8" fmla="*/ 16 w 224"/>
              <a:gd name="T9" fmla="*/ 96 h 576"/>
              <a:gd name="T10" fmla="*/ 16 w 224"/>
              <a:gd name="T11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576">
                <a:moveTo>
                  <a:pt x="112" y="576"/>
                </a:moveTo>
                <a:cubicBezTo>
                  <a:pt x="168" y="524"/>
                  <a:pt x="224" y="472"/>
                  <a:pt x="208" y="432"/>
                </a:cubicBezTo>
                <a:cubicBezTo>
                  <a:pt x="192" y="392"/>
                  <a:pt x="32" y="376"/>
                  <a:pt x="16" y="336"/>
                </a:cubicBezTo>
                <a:cubicBezTo>
                  <a:pt x="0" y="296"/>
                  <a:pt x="112" y="232"/>
                  <a:pt x="112" y="192"/>
                </a:cubicBezTo>
                <a:cubicBezTo>
                  <a:pt x="112" y="152"/>
                  <a:pt x="32" y="128"/>
                  <a:pt x="16" y="96"/>
                </a:cubicBezTo>
                <a:cubicBezTo>
                  <a:pt x="0" y="64"/>
                  <a:pt x="16" y="16"/>
                  <a:pt x="16" y="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Line 13"/>
          <p:cNvSpPr>
            <a:spLocks noChangeShapeType="1"/>
          </p:cNvSpPr>
          <p:nvPr/>
        </p:nvSpPr>
        <p:spPr bwMode="auto">
          <a:xfrm rot="3793883">
            <a:off x="5516110" y="5732080"/>
            <a:ext cx="721774" cy="1210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Line 13"/>
          <p:cNvSpPr>
            <a:spLocks noChangeShapeType="1"/>
          </p:cNvSpPr>
          <p:nvPr/>
        </p:nvSpPr>
        <p:spPr bwMode="auto">
          <a:xfrm rot="3793883">
            <a:off x="6150092" y="5820103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Line 13"/>
          <p:cNvSpPr>
            <a:spLocks noChangeShapeType="1"/>
          </p:cNvSpPr>
          <p:nvPr/>
        </p:nvSpPr>
        <p:spPr bwMode="auto">
          <a:xfrm rot="3793883">
            <a:off x="6736392" y="5884479"/>
            <a:ext cx="721775" cy="1211"/>
          </a:xfrm>
          <a:prstGeom prst="line">
            <a:avLst/>
          </a:prstGeom>
          <a:noFill/>
          <a:ln w="76200" cmpd="sng">
            <a:solidFill>
              <a:srgbClr val="E27B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82527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142875"/>
            <a:ext cx="8305800" cy="609600"/>
          </a:xfrm>
          <a:noFill/>
          <a:ln/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  <a:latin typeface="Baskerville" charset="0"/>
              </a:rPr>
              <a:t>Remnant Torus Evolution</a:t>
            </a:r>
            <a:endParaRPr lang="en-US" dirty="0"/>
          </a:p>
        </p:txBody>
      </p:sp>
      <p:pic>
        <p:nvPicPr>
          <p:cNvPr id="1046531" name="Picture 3" descr="Screen shot 2012-08-17 at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143000"/>
            <a:ext cx="3433763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532" name="Text Box 4"/>
          <p:cNvSpPr txBox="1">
            <a:spLocks noChangeArrowheads="1"/>
          </p:cNvSpPr>
          <p:nvPr/>
        </p:nvSpPr>
        <p:spPr bwMode="auto">
          <a:xfrm>
            <a:off x="304800" y="1219200"/>
            <a:ext cx="49530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>
                <a:solidFill>
                  <a:srgbClr val="F5FA3B"/>
                </a:solidFill>
                <a:latin typeface="Baskerville" charset="0"/>
              </a:rPr>
              <a:t> P-W potential with M</a:t>
            </a:r>
            <a:r>
              <a:rPr lang="en-US" baseline="-25000">
                <a:solidFill>
                  <a:srgbClr val="F5FA3B"/>
                </a:solidFill>
                <a:latin typeface="Baskerville" charset="0"/>
              </a:rPr>
              <a:t>BH</a:t>
            </a:r>
            <a:r>
              <a:rPr lang="en-US">
                <a:solidFill>
                  <a:srgbClr val="F5FA3B"/>
                </a:solidFill>
                <a:latin typeface="Baskerville" charset="0"/>
              </a:rPr>
              <a:t> = 3,10 M</a:t>
            </a:r>
            <a:r>
              <a:rPr lang="en-US" baseline="-25000">
                <a:solidFill>
                  <a:srgbClr val="F5FA3B"/>
                </a:solidFill>
                <a:latin typeface="Baskerville" charset="0"/>
                <a:sym typeface="Wingdings 2" charset="0"/>
              </a:rPr>
              <a:t></a:t>
            </a:r>
            <a:endParaRPr lang="en-US">
              <a:solidFill>
                <a:srgbClr val="F5FA3B"/>
              </a:solidFill>
              <a:latin typeface="Baskerville" charset="0"/>
            </a:endParaRP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>
                <a:solidFill>
                  <a:schemeClr val="bg1"/>
                </a:solidFill>
                <a:latin typeface="Baskerville" charset="0"/>
              </a:rPr>
              <a:t> hydrodynamic </a:t>
            </a:r>
            <a:r>
              <a:rPr lang="en-US">
                <a:solidFill>
                  <a:schemeClr val="bg1"/>
                </a:solidFill>
                <a:latin typeface="Baskerville" charset="0"/>
                <a:sym typeface="Symbol" charset="0"/>
              </a:rPr>
              <a:t> </a:t>
            </a:r>
            <a:r>
              <a:rPr lang="en-US">
                <a:solidFill>
                  <a:schemeClr val="bg1"/>
                </a:solidFill>
                <a:latin typeface="Baskerville" charset="0"/>
              </a:rPr>
              <a:t>viscosity </a:t>
            </a: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>
                <a:solidFill>
                  <a:srgbClr val="F5FA3B"/>
                </a:solidFill>
                <a:latin typeface="Baskerville" charset="0"/>
              </a:rPr>
              <a:t> NSE recombination 2n</a:t>
            </a:r>
            <a:r>
              <a:rPr lang="en-US" sz="2000">
                <a:solidFill>
                  <a:srgbClr val="F5FA3B"/>
                </a:solidFill>
              </a:rPr>
              <a:t>+2p </a:t>
            </a:r>
            <a:r>
              <a:rPr lang="en-US" sz="2000">
                <a:solidFill>
                  <a:srgbClr val="F5FA3B"/>
                </a:solidFill>
                <a:sym typeface="Symbol" charset="0"/>
              </a:rPr>
              <a:t> </a:t>
            </a:r>
            <a:r>
              <a:rPr lang="en-US" sz="2000" baseline="30000">
                <a:solidFill>
                  <a:srgbClr val="F5FA3B"/>
                </a:solidFill>
              </a:rPr>
              <a:t>4</a:t>
            </a:r>
            <a:r>
              <a:rPr lang="en-US" sz="2000">
                <a:solidFill>
                  <a:srgbClr val="F5FA3B"/>
                </a:solidFill>
              </a:rPr>
              <a:t>He</a:t>
            </a:r>
            <a:endParaRPr lang="en-US">
              <a:solidFill>
                <a:schemeClr val="bg1"/>
              </a:solidFill>
              <a:latin typeface="Baskerville" charset="0"/>
            </a:endParaRP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>
                <a:solidFill>
                  <a:schemeClr val="bg1"/>
                </a:solidFill>
                <a:latin typeface="Baskerville" charset="0"/>
              </a:rPr>
              <a:t> run-time </a:t>
            </a:r>
            <a:r>
              <a:rPr lang="en-US">
                <a:solidFill>
                  <a:schemeClr val="bg1"/>
                </a:solidFill>
                <a:latin typeface="Baskerville" charset="0"/>
                <a:sym typeface="Symbol" charset="0"/>
              </a:rPr>
              <a:t></a:t>
            </a:r>
            <a:r>
              <a:rPr lang="en-US">
                <a:solidFill>
                  <a:schemeClr val="bg1"/>
                </a:solidFill>
                <a:latin typeface="Baskerville" charset="0"/>
              </a:rPr>
              <a:t>t ~ 1000-3000 t</a:t>
            </a:r>
            <a:r>
              <a:rPr lang="en-US" baseline="-25000">
                <a:solidFill>
                  <a:schemeClr val="bg1"/>
                </a:solidFill>
                <a:latin typeface="Baskerville" charset="0"/>
              </a:rPr>
              <a:t>orb</a:t>
            </a:r>
            <a:endParaRPr lang="en-US">
              <a:solidFill>
                <a:srgbClr val="F5FA3B"/>
              </a:solidFill>
              <a:latin typeface="Baskerville" charset="0"/>
            </a:endParaRP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>
                <a:solidFill>
                  <a:srgbClr val="F5FA3B"/>
                </a:solidFill>
                <a:latin typeface="Baskerville" charset="0"/>
              </a:rPr>
              <a:t> neutrino self-irradiation: </a:t>
            </a:r>
            <a:r>
              <a:rPr lang="ja-JP" altLang="en-US">
                <a:solidFill>
                  <a:srgbClr val="F5FA3B"/>
                </a:solidFill>
                <a:latin typeface="Baskerville" charset="0"/>
              </a:rPr>
              <a:t>“</a:t>
            </a:r>
            <a:r>
              <a:rPr lang="en-US">
                <a:solidFill>
                  <a:srgbClr val="F5FA3B"/>
                </a:solidFill>
                <a:latin typeface="Baskerville" charset="0"/>
              </a:rPr>
              <a:t>light bulb</a:t>
            </a:r>
            <a:r>
              <a:rPr lang="ja-JP" altLang="en-US">
                <a:solidFill>
                  <a:srgbClr val="F5FA3B"/>
                </a:solidFill>
                <a:latin typeface="Baskerville" charset="0"/>
              </a:rPr>
              <a:t>”</a:t>
            </a:r>
            <a:r>
              <a:rPr lang="en-US">
                <a:solidFill>
                  <a:srgbClr val="F5FA3B"/>
                </a:solidFill>
                <a:latin typeface="Baskerville" charset="0"/>
              </a:rPr>
              <a:t> + optical depth corrections:</a:t>
            </a:r>
          </a:p>
        </p:txBody>
      </p:sp>
      <p:sp>
        <p:nvSpPr>
          <p:cNvPr id="1046533" name="Text Box 5"/>
          <p:cNvSpPr txBox="1">
            <a:spLocks noChangeArrowheads="1"/>
          </p:cNvSpPr>
          <p:nvPr/>
        </p:nvSpPr>
        <p:spPr bwMode="auto">
          <a:xfrm>
            <a:off x="1981200" y="647700"/>
            <a:ext cx="5715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</a:rPr>
              <a:t>(Fernandez &amp; Metzger 2012, 2013; Fernandez et al., in prep)</a:t>
            </a:r>
            <a:endParaRPr lang="en-US"/>
          </a:p>
        </p:txBody>
      </p:sp>
      <p:sp>
        <p:nvSpPr>
          <p:cNvPr id="1046534" name="Text Box 6"/>
          <p:cNvSpPr txBox="1">
            <a:spLocks noChangeArrowheads="1"/>
          </p:cNvSpPr>
          <p:nvPr/>
        </p:nvSpPr>
        <p:spPr bwMode="auto">
          <a:xfrm>
            <a:off x="6477000" y="4495800"/>
            <a:ext cx="2133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R </a:t>
            </a:r>
            <a:r>
              <a:rPr lang="en-US" sz="2000">
                <a:sym typeface="Symbol" charset="0"/>
              </a:rPr>
              <a:t> [2,2000] R</a:t>
            </a:r>
            <a:r>
              <a:rPr lang="en-US" sz="2000" baseline="-25000">
                <a:sym typeface="Symbol" charset="0"/>
              </a:rPr>
              <a:t>g</a:t>
            </a:r>
            <a:endParaRPr lang="en-US" sz="2000"/>
          </a:p>
        </p:txBody>
      </p:sp>
      <p:sp>
        <p:nvSpPr>
          <p:cNvPr id="1046535" name="Text Box 7"/>
          <p:cNvSpPr txBox="1">
            <a:spLocks noChangeArrowheads="1"/>
          </p:cNvSpPr>
          <p:nvPr/>
        </p:nvSpPr>
        <p:spPr bwMode="auto">
          <a:xfrm>
            <a:off x="6391275" y="4838700"/>
            <a:ext cx="2362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N</a:t>
            </a:r>
            <a:r>
              <a:rPr lang="en-US" sz="2000" baseline="-25000"/>
              <a:t>r</a:t>
            </a:r>
            <a:r>
              <a:rPr lang="en-US" sz="2000"/>
              <a:t> = 64 per decade</a:t>
            </a:r>
            <a:r>
              <a:rPr lang="en-US" sz="2000" baseline="30000"/>
              <a:t> </a:t>
            </a:r>
            <a:r>
              <a:rPr lang="en-US" sz="2000"/>
              <a:t>N</a:t>
            </a:r>
            <a:r>
              <a:rPr lang="en-US" sz="2000" baseline="-25000">
                <a:sym typeface="Symbol" charset="0"/>
              </a:rPr>
              <a:t> </a:t>
            </a:r>
            <a:r>
              <a:rPr lang="en-US" sz="2000">
                <a:sym typeface="Symbol" charset="0"/>
              </a:rPr>
              <a:t>= 56</a:t>
            </a:r>
            <a:endParaRPr lang="en-US"/>
          </a:p>
        </p:txBody>
      </p:sp>
      <p:pic>
        <p:nvPicPr>
          <p:cNvPr id="1046536" name="Picture 8" descr="Screen shot 2013-04-21 at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419600"/>
            <a:ext cx="3143250" cy="230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537" name="Text Box 9"/>
          <p:cNvSpPr txBox="1">
            <a:spLocks noChangeArrowheads="1"/>
          </p:cNvSpPr>
          <p:nvPr/>
        </p:nvSpPr>
        <p:spPr bwMode="auto">
          <a:xfrm>
            <a:off x="2209800" y="4572000"/>
            <a:ext cx="2514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</a:rPr>
              <a:t>neutrino emission pattern</a:t>
            </a:r>
            <a:endParaRPr lang="en-US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46540" name="Text Box 12"/>
          <p:cNvSpPr txBox="1">
            <a:spLocks noChangeArrowheads="1"/>
          </p:cNvSpPr>
          <p:nvPr/>
        </p:nvSpPr>
        <p:spPr bwMode="auto">
          <a:xfrm>
            <a:off x="6400800" y="1693074"/>
            <a:ext cx="2286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/>
              <a:t>M</a:t>
            </a:r>
            <a:r>
              <a:rPr lang="en-US" sz="1600" baseline="-25000" dirty="0" smtClean="0"/>
              <a:t>t</a:t>
            </a:r>
            <a:r>
              <a:rPr lang="en-US" sz="1600" dirty="0" smtClean="0"/>
              <a:t> </a:t>
            </a:r>
            <a:r>
              <a:rPr lang="en-US" sz="1600" dirty="0"/>
              <a:t>~ 0.01-0.1 M</a:t>
            </a:r>
            <a:r>
              <a:rPr lang="en-US" sz="1600" baseline="-25000" dirty="0">
                <a:sym typeface="Wingdings 2" charset="0"/>
              </a:rPr>
              <a:t></a:t>
            </a:r>
            <a:r>
              <a:rPr lang="en-US" sz="1600" dirty="0"/>
              <a:t>       R</a:t>
            </a:r>
            <a:r>
              <a:rPr lang="en-US" sz="1600" baseline="-25000" dirty="0"/>
              <a:t>0</a:t>
            </a:r>
            <a:r>
              <a:rPr lang="en-US" sz="1600" dirty="0"/>
              <a:t> ~ 50 </a:t>
            </a:r>
            <a:r>
              <a:rPr lang="en-US" sz="1600" dirty="0" smtClean="0"/>
              <a:t>km            uniform </a:t>
            </a:r>
            <a:r>
              <a:rPr lang="en-US" sz="1600" dirty="0"/>
              <a:t>Y</a:t>
            </a:r>
            <a:r>
              <a:rPr lang="en-US" sz="1600" baseline="-25000" dirty="0"/>
              <a:t>e</a:t>
            </a:r>
            <a:r>
              <a:rPr lang="en-US" sz="1600" dirty="0"/>
              <a:t> = 0.1</a:t>
            </a:r>
            <a:r>
              <a:rPr 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1046541" name="Oval 13"/>
          <p:cNvSpPr>
            <a:spLocks noChangeArrowheads="1"/>
          </p:cNvSpPr>
          <p:nvPr/>
        </p:nvSpPr>
        <p:spPr bwMode="auto">
          <a:xfrm>
            <a:off x="6038850" y="3409950"/>
            <a:ext cx="571500" cy="609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6542" name="Text Box 14"/>
          <p:cNvSpPr txBox="1">
            <a:spLocks noChangeArrowheads="1"/>
          </p:cNvSpPr>
          <p:nvPr/>
        </p:nvSpPr>
        <p:spPr bwMode="auto">
          <a:xfrm>
            <a:off x="6048375" y="34956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BH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579" name="Figure4.mp4" descr="/Users/bmetzger2/Talks/APS_Savannah/Figure4.mp4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7365492" cy="483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-20600"/>
            <a:ext cx="8305800" cy="609600"/>
          </a:xfrm>
          <a:noFill/>
          <a:ln/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latin typeface="Baskerville" charset="0"/>
              </a:rPr>
              <a:t>Remnant Torus </a:t>
            </a:r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>Evolution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81000" y="521950"/>
            <a:ext cx="8686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</a:rPr>
              <a:t>(Fernandez &amp; </a:t>
            </a:r>
            <a:r>
              <a:rPr lang="en-US" sz="1200" dirty="0" smtClean="0">
                <a:solidFill>
                  <a:srgbClr val="000000"/>
                </a:solidFill>
              </a:rPr>
              <a:t>BDM 13</a:t>
            </a:r>
            <a:r>
              <a:rPr lang="en-US" sz="1200" dirty="0">
                <a:solidFill>
                  <a:srgbClr val="000000"/>
                </a:solidFill>
              </a:rPr>
              <a:t>; </a:t>
            </a:r>
            <a:r>
              <a:rPr lang="en-US" sz="1200" dirty="0" smtClean="0">
                <a:solidFill>
                  <a:srgbClr val="000000"/>
                </a:solidFill>
              </a:rPr>
              <a:t>BDM &amp; Fernandez 14; Just et al. 2015; Fernandez </a:t>
            </a:r>
            <a:r>
              <a:rPr lang="en-US" sz="1200" dirty="0">
                <a:solidFill>
                  <a:srgbClr val="000000"/>
                </a:solidFill>
              </a:rPr>
              <a:t>et </a:t>
            </a:r>
            <a:r>
              <a:rPr lang="en-US" sz="1200" dirty="0" smtClean="0">
                <a:solidFill>
                  <a:srgbClr val="000000"/>
                </a:solidFill>
              </a:rPr>
              <a:t>al. 14)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2133600" y="6172200"/>
            <a:ext cx="579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solidFill>
                  <a:srgbClr val="000000"/>
                </a:solidFill>
              </a:rPr>
              <a:t>M</a:t>
            </a:r>
            <a:r>
              <a:rPr lang="en-US" sz="3200" baseline="-25000" dirty="0" err="1">
                <a:solidFill>
                  <a:srgbClr val="000000"/>
                </a:solidFill>
              </a:rPr>
              <a:t>ej</a:t>
            </a:r>
            <a:r>
              <a:rPr lang="en-US" sz="3200" dirty="0">
                <a:solidFill>
                  <a:srgbClr val="000000"/>
                </a:solidFill>
              </a:rPr>
              <a:t> ~</a:t>
            </a:r>
            <a:r>
              <a:rPr lang="en-US" sz="3200" baseline="-25000" dirty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0.05-0.2 M</a:t>
            </a:r>
            <a:r>
              <a:rPr lang="en-US" sz="3200" baseline="-25000" dirty="0">
                <a:solidFill>
                  <a:srgbClr val="000000"/>
                </a:solidFill>
              </a:rPr>
              <a:t>t   </a:t>
            </a:r>
            <a:r>
              <a:rPr lang="en-US" sz="3200" dirty="0" err="1">
                <a:solidFill>
                  <a:srgbClr val="000000"/>
                </a:solidFill>
              </a:rPr>
              <a:t>V</a:t>
            </a:r>
            <a:r>
              <a:rPr lang="en-US" sz="3200" baseline="-25000" dirty="0" err="1">
                <a:solidFill>
                  <a:srgbClr val="000000"/>
                </a:solidFill>
              </a:rPr>
              <a:t>ej</a:t>
            </a:r>
            <a:r>
              <a:rPr lang="en-US" sz="3200" dirty="0">
                <a:solidFill>
                  <a:srgbClr val="000000"/>
                </a:solidFill>
              </a:rPr>
              <a:t> ~ 0.1 c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8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485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57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48579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2695" name="Picture 23" descr="Screen shot 2014-09-03 at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14300"/>
            <a:ext cx="7531100" cy="554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52696" name="Object 24"/>
          <p:cNvGraphicFramePr>
            <a:graphicFrameLocks noChangeAspect="1"/>
          </p:cNvGraphicFramePr>
          <p:nvPr/>
        </p:nvGraphicFramePr>
        <p:xfrm>
          <a:off x="6029325" y="2019300"/>
          <a:ext cx="68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50" name="Equation" r:id="rId5" imgW="304800" imgH="203200" progId="Equation.3">
                  <p:embed/>
                </p:oleObj>
              </mc:Choice>
              <mc:Fallback>
                <p:oleObj name="Equation" r:id="rId5" imgW="304800" imgH="203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2019300"/>
                        <a:ext cx="685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2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533400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  <a:latin typeface="Baskerville" charset="0"/>
              </a:rPr>
              <a:t>Delayed Disk Outflows</a:t>
            </a:r>
            <a:endParaRPr lang="en-US" dirty="0"/>
          </a:p>
        </p:txBody>
      </p:sp>
      <p:sp>
        <p:nvSpPr>
          <p:cNvPr id="1052676" name="Rectangle 4"/>
          <p:cNvSpPr>
            <a:spLocks noChangeArrowheads="1"/>
          </p:cNvSpPr>
          <p:nvPr/>
        </p:nvSpPr>
        <p:spPr bwMode="auto">
          <a:xfrm rot="-5400000">
            <a:off x="3552825" y="1704975"/>
            <a:ext cx="762000" cy="7543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2677" name="Rectangle 5"/>
          <p:cNvSpPr>
            <a:spLocks noChangeArrowheads="1"/>
          </p:cNvSpPr>
          <p:nvPr/>
        </p:nvSpPr>
        <p:spPr bwMode="auto">
          <a:xfrm>
            <a:off x="161925" y="1257300"/>
            <a:ext cx="533400" cy="3886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52678" name="Picture 6" descr="Screen shot 2013-04-22 at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408781" y="2437606"/>
            <a:ext cx="17018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2679" name="Text Box 7"/>
          <p:cNvSpPr txBox="1">
            <a:spLocks noChangeArrowheads="1"/>
          </p:cNvSpPr>
          <p:nvPr/>
        </p:nvSpPr>
        <p:spPr bwMode="auto">
          <a:xfrm>
            <a:off x="2905125" y="5067300"/>
            <a:ext cx="1371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Time (s)</a:t>
            </a:r>
          </a:p>
        </p:txBody>
      </p:sp>
      <p:graphicFrame>
        <p:nvGraphicFramePr>
          <p:cNvPr id="1052680" name="Object 8"/>
          <p:cNvGraphicFramePr>
            <a:graphicFrameLocks noChangeAspect="1"/>
          </p:cNvGraphicFramePr>
          <p:nvPr/>
        </p:nvGraphicFramePr>
        <p:xfrm>
          <a:off x="2828925" y="647700"/>
          <a:ext cx="68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51" name="Equation" r:id="rId8" imgW="304800" imgH="203200" progId="Equation.3">
                  <p:embed/>
                </p:oleObj>
              </mc:Choice>
              <mc:Fallback>
                <p:oleObj name="Equation" r:id="rId8" imgW="304800" imgH="203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925" y="647700"/>
                        <a:ext cx="685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2681" name="Rectangle 9"/>
          <p:cNvSpPr>
            <a:spLocks noChangeArrowheads="1"/>
          </p:cNvSpPr>
          <p:nvPr/>
        </p:nvSpPr>
        <p:spPr bwMode="auto">
          <a:xfrm rot="-5400000">
            <a:off x="5495925" y="114300"/>
            <a:ext cx="990600" cy="2057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2689" name="Text Box 17"/>
          <p:cNvSpPr txBox="1">
            <a:spLocks noChangeArrowheads="1"/>
          </p:cNvSpPr>
          <p:nvPr/>
        </p:nvSpPr>
        <p:spPr bwMode="auto">
          <a:xfrm>
            <a:off x="2895600" y="6019800"/>
            <a:ext cx="579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solidFill>
                  <a:srgbClr val="000000"/>
                </a:solidFill>
              </a:rPr>
              <a:t>M</a:t>
            </a:r>
            <a:r>
              <a:rPr lang="en-US" sz="3200" baseline="-25000" dirty="0" err="1">
                <a:solidFill>
                  <a:srgbClr val="000000"/>
                </a:solidFill>
              </a:rPr>
              <a:t>ej</a:t>
            </a:r>
            <a:r>
              <a:rPr lang="en-US" sz="3200" dirty="0">
                <a:solidFill>
                  <a:srgbClr val="000000"/>
                </a:solidFill>
              </a:rPr>
              <a:t> ~</a:t>
            </a:r>
            <a:r>
              <a:rPr lang="en-US" sz="3200" baseline="-25000" dirty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0.05-0.2 M</a:t>
            </a:r>
            <a:r>
              <a:rPr lang="en-US" sz="3200" baseline="-25000" dirty="0">
                <a:solidFill>
                  <a:srgbClr val="000000"/>
                </a:solidFill>
              </a:rPr>
              <a:t>t   </a:t>
            </a:r>
            <a:r>
              <a:rPr lang="en-US" sz="3200" dirty="0" err="1">
                <a:solidFill>
                  <a:srgbClr val="000000"/>
                </a:solidFill>
              </a:rPr>
              <a:t>V</a:t>
            </a:r>
            <a:r>
              <a:rPr lang="en-US" sz="3200" baseline="-25000" dirty="0" err="1">
                <a:solidFill>
                  <a:srgbClr val="000000"/>
                </a:solidFill>
              </a:rPr>
              <a:t>ej</a:t>
            </a:r>
            <a:r>
              <a:rPr lang="en-US" sz="3200" dirty="0">
                <a:solidFill>
                  <a:srgbClr val="000000"/>
                </a:solidFill>
              </a:rPr>
              <a:t> ~ 0.1 c</a:t>
            </a:r>
          </a:p>
        </p:txBody>
      </p:sp>
      <p:sp>
        <p:nvSpPr>
          <p:cNvPr id="1052692" name="Text Box 20"/>
          <p:cNvSpPr txBox="1">
            <a:spLocks noChangeArrowheads="1"/>
          </p:cNvSpPr>
          <p:nvPr/>
        </p:nvSpPr>
        <p:spPr bwMode="auto">
          <a:xfrm>
            <a:off x="457200" y="6019800"/>
            <a:ext cx="21336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outflow robust</a:t>
            </a:r>
          </a:p>
        </p:txBody>
      </p:sp>
      <p:sp>
        <p:nvSpPr>
          <p:cNvPr id="1052694" name="Text Box 22"/>
          <p:cNvSpPr txBox="1">
            <a:spLocks noChangeArrowheads="1"/>
          </p:cNvSpPr>
          <p:nvPr/>
        </p:nvSpPr>
        <p:spPr bwMode="auto">
          <a:xfrm>
            <a:off x="1219200" y="4419600"/>
            <a:ext cx="228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Fernandez et al</a:t>
            </a:r>
            <a:r>
              <a:rPr lang="en-US" sz="1400" dirty="0" smtClean="0"/>
              <a:t>.</a:t>
            </a:r>
            <a:r>
              <a:rPr lang="en-US" sz="1400" dirty="0"/>
              <a:t> </a:t>
            </a:r>
            <a:r>
              <a:rPr lang="en-US" sz="1400" dirty="0" smtClean="0"/>
              <a:t>2015</a:t>
            </a:r>
            <a:endParaRPr lang="en-US" sz="1400" dirty="0"/>
          </a:p>
        </p:txBody>
      </p:sp>
      <p:sp>
        <p:nvSpPr>
          <p:cNvPr id="1052697" name="Text Box 25"/>
          <p:cNvSpPr txBox="1">
            <a:spLocks noChangeArrowheads="1"/>
          </p:cNvSpPr>
          <p:nvPr/>
        </p:nvSpPr>
        <p:spPr bwMode="auto">
          <a:xfrm>
            <a:off x="6362700" y="2286000"/>
            <a:ext cx="609600" cy="2746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OUT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05-02 at 8.35.1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0600"/>
            <a:ext cx="9144000" cy="54942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050"/>
            <a:ext cx="7772400" cy="762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Baskerville"/>
                <a:cs typeface="Baskerville"/>
              </a:rPr>
              <a:t>Binary Neutron Star Mergers</a:t>
            </a:r>
            <a:endParaRPr lang="en-US" dirty="0">
              <a:solidFill>
                <a:schemeClr val="tx1"/>
              </a:solidFill>
              <a:latin typeface="Baskerville"/>
              <a:cs typeface="Baskervill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10400" y="6535050"/>
            <a:ext cx="2082546" cy="285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Bartos</a:t>
            </a:r>
            <a:r>
              <a:rPr lang="en-US" sz="1200" dirty="0" smtClean="0"/>
              <a:t>, Brady, </a:t>
            </a:r>
            <a:r>
              <a:rPr lang="en-US" sz="1200" dirty="0" err="1" smtClean="0"/>
              <a:t>Marka</a:t>
            </a:r>
            <a:r>
              <a:rPr lang="en-US" sz="1200" dirty="0" smtClean="0"/>
              <a:t>  2013</a:t>
            </a:r>
            <a:endParaRPr lang="en-US" sz="1200" dirty="0"/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323992"/>
              </p:ext>
            </p:extLst>
          </p:nvPr>
        </p:nvGraphicFramePr>
        <p:xfrm>
          <a:off x="95250" y="5880100"/>
          <a:ext cx="5913438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671" name="Equation" r:id="rId4" imgW="2768600" imgH="241300" progId="Equation.3">
                  <p:embed/>
                </p:oleObj>
              </mc:Choice>
              <mc:Fallback>
                <p:oleObj name="Equation" r:id="rId4" imgW="27686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" y="5880100"/>
                        <a:ext cx="5913438" cy="5143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20013" y="6477000"/>
            <a:ext cx="47529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</a:rPr>
              <a:t>(e.g., </a:t>
            </a:r>
            <a:r>
              <a:rPr lang="en-US" sz="1200" dirty="0" err="1">
                <a:solidFill>
                  <a:srgbClr val="000000"/>
                </a:solidFill>
              </a:rPr>
              <a:t>Kalogera</a:t>
            </a:r>
            <a:r>
              <a:rPr lang="en-US" sz="1200" dirty="0">
                <a:solidFill>
                  <a:srgbClr val="000000"/>
                </a:solidFill>
              </a:rPr>
              <a:t> et al. 2004, </a:t>
            </a:r>
            <a:r>
              <a:rPr lang="en-US" sz="1200" dirty="0" err="1" smtClean="0">
                <a:solidFill>
                  <a:srgbClr val="000000"/>
                </a:solidFill>
              </a:rPr>
              <a:t>Dominik</a:t>
            </a:r>
            <a:r>
              <a:rPr lang="en-US" sz="1200" dirty="0" smtClean="0">
                <a:solidFill>
                  <a:srgbClr val="000000"/>
                </a:solidFill>
              </a:rPr>
              <a:t> et al. 2015, Kim et al. 2015)</a:t>
            </a: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9403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747" name="Rectangle 11"/>
          <p:cNvSpPr>
            <a:spLocks noChangeArrowheads="1"/>
          </p:cNvSpPr>
          <p:nvPr/>
        </p:nvSpPr>
        <p:spPr bwMode="auto">
          <a:xfrm>
            <a:off x="88900" y="647700"/>
            <a:ext cx="8991600" cy="6172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407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09600"/>
          </a:xfrm>
          <a:solidFill>
            <a:srgbClr val="FFFFFF"/>
          </a:solidFill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>Effect of Hyper-Massive </a:t>
            </a:r>
            <a:r>
              <a:rPr lang="en-US" sz="3600" dirty="0">
                <a:solidFill>
                  <a:schemeClr val="tx1"/>
                </a:solidFill>
                <a:latin typeface="Baskerville" charset="0"/>
              </a:rPr>
              <a:t>Neutron Star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40740" name="Picture 4" descr="Screen shot 2014-02-21 at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300" y="6413500"/>
            <a:ext cx="13335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0741" name="Picture 5" descr="Screen shot 2014-02-21 at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3143250"/>
            <a:ext cx="457200" cy="134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0742" name="Picture 6" descr="Screen shot 2014-02-21 at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900" y="1257300"/>
            <a:ext cx="2184400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0743" name="Picture 7" descr="Screen shot 2014-02-21 at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00" y="952500"/>
            <a:ext cx="2336800" cy="28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0744" name="Picture 8" descr="Screen shot 2014-02-21 at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800100"/>
            <a:ext cx="2768600" cy="76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0745" name="Picture 9" descr="Screen shot 2014-02-21 at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0" y="1104900"/>
            <a:ext cx="2986088" cy="560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0746" name="Picture 10" descr="Screen shot 2014-02-21 at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1714500"/>
            <a:ext cx="4806950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0748" name="Text Box 12"/>
          <p:cNvSpPr txBox="1">
            <a:spLocks noChangeArrowheads="1"/>
          </p:cNvSpPr>
          <p:nvPr/>
        </p:nvSpPr>
        <p:spPr bwMode="auto">
          <a:xfrm>
            <a:off x="6400800" y="685800"/>
            <a:ext cx="2590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BDM &amp; Fernandez </a:t>
            </a:r>
            <a:r>
              <a:rPr lang="en-US" sz="1600" dirty="0" smtClean="0"/>
              <a:t>2014</a:t>
            </a:r>
            <a:endParaRPr lang="en-US" sz="16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8500" name="Picture 4" descr="Screen shot 2014-09-03 at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6248400" y="6485495"/>
            <a:ext cx="2895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err="1" smtClean="0"/>
              <a:t>Kasen</a:t>
            </a:r>
            <a:r>
              <a:rPr lang="en-US" sz="1600" dirty="0" smtClean="0"/>
              <a:t>, Fernandez, BDM 15</a:t>
            </a:r>
            <a:endParaRPr lang="en-US" sz="16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2836" name="Picture 4" descr="Screen shot 2014-09-04 at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837" name="Text Box 5"/>
          <p:cNvSpPr txBox="1">
            <a:spLocks noChangeArrowheads="1"/>
          </p:cNvSpPr>
          <p:nvPr/>
        </p:nvSpPr>
        <p:spPr bwMode="auto">
          <a:xfrm>
            <a:off x="5715000" y="6400800"/>
            <a:ext cx="3352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err="1" smtClean="0"/>
              <a:t>Kasen</a:t>
            </a:r>
            <a:r>
              <a:rPr lang="en-US" sz="1800" dirty="0" smtClean="0"/>
              <a:t>, Fernandez, BDM, 2015</a:t>
            </a:r>
            <a:endParaRPr lang="en-US" sz="18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Screen shot 2014-10-03 at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24" name="wind_torus.mov" descr="/Users/bmetzger2/Talks/Berkeley14/wind_torus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1371600"/>
            <a:ext cx="9728200" cy="448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525" name="Text Box 5"/>
          <p:cNvSpPr txBox="1">
            <a:spLocks noChangeArrowheads="1"/>
          </p:cNvSpPr>
          <p:nvPr/>
        </p:nvSpPr>
        <p:spPr bwMode="auto">
          <a:xfrm>
            <a:off x="3429000" y="838200"/>
            <a:ext cx="32766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err="1" smtClean="0">
                <a:solidFill>
                  <a:srgbClr val="FFFFFF"/>
                </a:solidFill>
              </a:rPr>
              <a:t>Kasen</a:t>
            </a:r>
            <a:r>
              <a:rPr lang="en-US" sz="1400" dirty="0" smtClean="0">
                <a:solidFill>
                  <a:srgbClr val="FFFFFF"/>
                </a:solidFill>
              </a:rPr>
              <a:t>, Fernandez, BDM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smtClean="0">
                <a:solidFill>
                  <a:srgbClr val="FFFFFF"/>
                </a:solidFill>
              </a:rPr>
              <a:t>2015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259526" name="Text Box 6"/>
          <p:cNvSpPr txBox="1">
            <a:spLocks noChangeArrowheads="1"/>
          </p:cNvSpPr>
          <p:nvPr/>
        </p:nvSpPr>
        <p:spPr bwMode="auto">
          <a:xfrm>
            <a:off x="609600" y="152400"/>
            <a:ext cx="8305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>
                <a:solidFill>
                  <a:schemeClr val="bg1"/>
                </a:solidFill>
                <a:latin typeface="Baskerville" charset="0"/>
              </a:rPr>
              <a:t>Viewing Angle Dependence</a:t>
            </a:r>
          </a:p>
        </p:txBody>
      </p:sp>
      <p:sp>
        <p:nvSpPr>
          <p:cNvPr id="1259527" name="Text Box 7"/>
          <p:cNvSpPr txBox="1">
            <a:spLocks noChangeArrowheads="1"/>
          </p:cNvSpPr>
          <p:nvPr/>
        </p:nvSpPr>
        <p:spPr bwMode="auto">
          <a:xfrm>
            <a:off x="228600" y="6019800"/>
            <a:ext cx="8763000" cy="701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 err="1">
                <a:solidFill>
                  <a:srgbClr val="FFFFFF"/>
                </a:solidFill>
              </a:rPr>
              <a:t>Kilonova</a:t>
            </a:r>
            <a:r>
              <a:rPr lang="en-US" sz="2000" dirty="0">
                <a:solidFill>
                  <a:srgbClr val="FFFFFF"/>
                </a:solidFill>
              </a:rPr>
              <a:t> light curves probe composition &amp; geometry of merger </a:t>
            </a:r>
            <a:r>
              <a:rPr lang="en-US" sz="2000" dirty="0" err="1">
                <a:solidFill>
                  <a:srgbClr val="FFFFFF"/>
                </a:solidFill>
              </a:rPr>
              <a:t>ejecta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>
                <a:solidFill>
                  <a:srgbClr val="FFFFFF"/>
                </a:solidFill>
                <a:sym typeface="Symbol" charset="0"/>
              </a:rPr>
              <a:t>  info on viewing angle and neutron star equation of state </a:t>
            </a:r>
            <a:endParaRPr lang="en-US" sz="2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595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595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952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59524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2600" name="Picture 8" descr="Screen shot 2014-09-03 at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00100"/>
            <a:ext cx="7880350" cy="605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2597" name="Text Box 5"/>
          <p:cNvSpPr txBox="1">
            <a:spLocks noChangeArrowheads="1"/>
          </p:cNvSpPr>
          <p:nvPr/>
        </p:nvSpPr>
        <p:spPr bwMode="auto">
          <a:xfrm>
            <a:off x="609600" y="152400"/>
            <a:ext cx="7848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>
                <a:latin typeface="Baskerville" charset="0"/>
              </a:rPr>
              <a:t>Challenge of Gravitational Wave Follow-Up</a:t>
            </a:r>
            <a:endParaRPr lang="en-US" sz="3600">
              <a:latin typeface="Baskerville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7236" name="fastejecta.gif" descr="/Users/bmetzger2/Downloads/fastejecta-1/fastejecta.gif">
            <a:hlinkClick r:id="" action="ppaction://media"/>
          </p:cNvPr>
          <p:cNvPicPr>
            <a:picLocks noChangeAspect="1" noChangeArrowheads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"/>
            <a:ext cx="8458200" cy="634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237" name="Text Box 5"/>
          <p:cNvSpPr txBox="1">
            <a:spLocks noChangeArrowheads="1"/>
          </p:cNvSpPr>
          <p:nvPr/>
        </p:nvSpPr>
        <p:spPr bwMode="auto">
          <a:xfrm>
            <a:off x="5791200" y="6400800"/>
            <a:ext cx="320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Bauswein et al. 2013</a:t>
            </a: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00" fill="hold"/>
                                        <p:tgtEl>
                                          <p:spTgt spid="12472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47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472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7236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47236"/>
                </p:tgtEl>
              </p:cMediaNode>
            </p:vide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9220" name="Picture 4" descr="Screen shot 2014-09-19 at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68720"/>
            <a:ext cx="7696200" cy="614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1524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Baskerville"/>
                <a:cs typeface="Baskerville"/>
              </a:rPr>
              <a:t>Velocity Distribution of Merger </a:t>
            </a:r>
            <a:r>
              <a:rPr lang="en-US" sz="3600" dirty="0" err="1" smtClean="0">
                <a:latin typeface="Baskerville"/>
                <a:cs typeface="Baskerville"/>
              </a:rPr>
              <a:t>Ejecta</a:t>
            </a:r>
            <a:endParaRPr lang="en-US" sz="3600" dirty="0">
              <a:latin typeface="Baskerville"/>
              <a:cs typeface="Baskerville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5192" name="Picture 8" descr="Screen shot 2014-09-01 at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3962400" cy="346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5193" name="Picture 9" descr="Screen shot 2014-09-01 at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361323"/>
            <a:ext cx="4845050" cy="350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194" name="Text Box 10"/>
          <p:cNvSpPr txBox="1">
            <a:spLocks noChangeArrowheads="1"/>
          </p:cNvSpPr>
          <p:nvPr/>
        </p:nvSpPr>
        <p:spPr bwMode="auto">
          <a:xfrm>
            <a:off x="5638800" y="1693110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latin typeface="Baskerville" charset="0"/>
              </a:rPr>
              <a:t>r-nuclei </a:t>
            </a:r>
            <a:r>
              <a:rPr lang="en-US" sz="1800">
                <a:solidFill>
                  <a:srgbClr val="FF0000"/>
                </a:solidFill>
              </a:rPr>
              <a:t>(</a:t>
            </a:r>
            <a:r>
              <a:rPr lang="en-US" sz="1800">
                <a:solidFill>
                  <a:srgbClr val="FF0000"/>
                </a:solidFill>
                <a:sym typeface="Symbol" charset="0"/>
              </a:rPr>
              <a:t></a:t>
            </a:r>
            <a:r>
              <a:rPr lang="en-US" sz="1800" baseline="-25000">
                <a:solidFill>
                  <a:srgbClr val="FF0000"/>
                </a:solidFill>
                <a:sym typeface="Symbol" charset="0"/>
              </a:rPr>
              <a:t>r</a:t>
            </a:r>
            <a:r>
              <a:rPr lang="en-US" sz="1800">
                <a:solidFill>
                  <a:srgbClr val="FF0000"/>
                </a:solidFill>
                <a:sym typeface="Symbol" charset="0"/>
              </a:rPr>
              <a:t> ~ 1 s)</a:t>
            </a:r>
            <a:endParaRPr lang="en-US" baseline="-25000"/>
          </a:p>
        </p:txBody>
      </p:sp>
      <p:sp>
        <p:nvSpPr>
          <p:cNvPr id="1245195" name="Text Box 11"/>
          <p:cNvSpPr txBox="1">
            <a:spLocks noChangeArrowheads="1"/>
          </p:cNvSpPr>
          <p:nvPr/>
        </p:nvSpPr>
        <p:spPr bwMode="auto">
          <a:xfrm>
            <a:off x="6324600" y="2464635"/>
            <a:ext cx="2209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free n</a:t>
            </a:r>
            <a:r>
              <a:rPr lang="ja-JP" altLang="en-US" sz="1800"/>
              <a:t>’</a:t>
            </a:r>
            <a:r>
              <a:rPr lang="en-US" sz="1800"/>
              <a:t>s (</a:t>
            </a:r>
            <a:r>
              <a:rPr lang="en-US" sz="1800">
                <a:sym typeface="Symbol" charset="0"/>
              </a:rPr>
              <a:t></a:t>
            </a:r>
            <a:r>
              <a:rPr lang="en-US" sz="1800" baseline="-25000">
                <a:sym typeface="Symbol" charset="0"/>
              </a:rPr>
              <a:t>n</a:t>
            </a:r>
            <a:r>
              <a:rPr lang="en-US" sz="1800">
                <a:sym typeface="Symbol" charset="0"/>
              </a:rPr>
              <a:t> ~ 10</a:t>
            </a:r>
            <a:r>
              <a:rPr lang="en-US" sz="1800" baseline="30000">
                <a:sym typeface="Symbol" charset="0"/>
              </a:rPr>
              <a:t>3</a:t>
            </a:r>
            <a:r>
              <a:rPr lang="en-US" sz="1800">
                <a:sym typeface="Symbol" charset="0"/>
              </a:rPr>
              <a:t> s)</a:t>
            </a:r>
            <a:endParaRPr lang="en-US" sz="1800"/>
          </a:p>
        </p:txBody>
      </p:sp>
      <p:sp>
        <p:nvSpPr>
          <p:cNvPr id="1245188" name="Text Box 4"/>
          <p:cNvSpPr txBox="1">
            <a:spLocks noChangeArrowheads="1"/>
          </p:cNvSpPr>
          <p:nvPr/>
        </p:nvSpPr>
        <p:spPr bwMode="auto">
          <a:xfrm>
            <a:off x="381000" y="152400"/>
            <a:ext cx="8382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>
                <a:latin typeface="Baskerville" charset="0"/>
              </a:rPr>
              <a:t>Free Neutrons in </a:t>
            </a:r>
            <a:r>
              <a:rPr lang="en-US" sz="4000" dirty="0" smtClean="0">
                <a:latin typeface="Baskerville" charset="0"/>
              </a:rPr>
              <a:t>Outermost </a:t>
            </a:r>
            <a:r>
              <a:rPr lang="en-US" sz="4000" dirty="0" err="1">
                <a:latin typeface="Baskerville" charset="0"/>
              </a:rPr>
              <a:t>Ejecta</a:t>
            </a:r>
            <a:endParaRPr lang="en-US" sz="4000" dirty="0">
              <a:latin typeface="Baskerville" charset="0"/>
            </a:endParaRPr>
          </a:p>
        </p:txBody>
      </p:sp>
      <p:pic>
        <p:nvPicPr>
          <p:cNvPr id="1245196" name="Picture 12" descr="Screen shot 2014-09-03 at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0"/>
            <a:ext cx="85471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197" name="Text Box 13"/>
          <p:cNvSpPr txBox="1">
            <a:spLocks noChangeArrowheads="1"/>
          </p:cNvSpPr>
          <p:nvPr/>
        </p:nvSpPr>
        <p:spPr bwMode="auto">
          <a:xfrm>
            <a:off x="152400" y="2819400"/>
            <a:ext cx="1066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~10</a:t>
            </a:r>
            <a:r>
              <a:rPr lang="en-US" sz="1600" baseline="30000"/>
              <a:t>-4 </a:t>
            </a:r>
            <a:r>
              <a:rPr lang="en-US" sz="1600"/>
              <a:t>M</a:t>
            </a:r>
            <a:r>
              <a:rPr lang="en-US" sz="1600" baseline="-25000">
                <a:latin typeface="Wingdings 2" charset="0"/>
                <a:sym typeface="Wingdings 2" charset="0"/>
              </a:rPr>
              <a:t></a:t>
            </a:r>
            <a:endParaRPr lang="en-US" sz="1600"/>
          </a:p>
        </p:txBody>
      </p:sp>
      <p:sp>
        <p:nvSpPr>
          <p:cNvPr id="2" name="TextBox 1"/>
          <p:cNvSpPr txBox="1"/>
          <p:nvPr/>
        </p:nvSpPr>
        <p:spPr>
          <a:xfrm>
            <a:off x="4953000" y="1093890"/>
            <a:ext cx="3667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Radioactive Heating Rate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6213" name="Picture 5" descr="Screen shot 2014-09-01 at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14400"/>
            <a:ext cx="7772400" cy="574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212" name="Text Box 4"/>
          <p:cNvSpPr txBox="1">
            <a:spLocks noChangeArrowheads="1"/>
          </p:cNvSpPr>
          <p:nvPr/>
        </p:nvSpPr>
        <p:spPr bwMode="auto">
          <a:xfrm>
            <a:off x="1524000" y="152400"/>
            <a:ext cx="6248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Baskerville" charset="0"/>
              </a:rPr>
              <a:t>Neutron-Powered Precursor</a:t>
            </a:r>
          </a:p>
        </p:txBody>
      </p:sp>
      <p:sp>
        <p:nvSpPr>
          <p:cNvPr id="1246215" name="Rectangle 7"/>
          <p:cNvSpPr>
            <a:spLocks noChangeArrowheads="1"/>
          </p:cNvSpPr>
          <p:nvPr/>
        </p:nvSpPr>
        <p:spPr bwMode="auto">
          <a:xfrm>
            <a:off x="1752600" y="1028700"/>
            <a:ext cx="5791200" cy="381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6216" name="Text Box 8"/>
          <p:cNvSpPr txBox="1">
            <a:spLocks noChangeArrowheads="1"/>
          </p:cNvSpPr>
          <p:nvPr/>
        </p:nvSpPr>
        <p:spPr bwMode="auto">
          <a:xfrm rot="-1657410">
            <a:off x="2895600" y="4267200"/>
            <a:ext cx="1905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no neutron heating</a:t>
            </a:r>
            <a:endParaRPr lang="en-US"/>
          </a:p>
        </p:txBody>
      </p:sp>
      <p:sp>
        <p:nvSpPr>
          <p:cNvPr id="1246214" name="Text Box 6"/>
          <p:cNvSpPr txBox="1">
            <a:spLocks noChangeArrowheads="1"/>
          </p:cNvSpPr>
          <p:nvPr/>
        </p:nvSpPr>
        <p:spPr bwMode="auto">
          <a:xfrm>
            <a:off x="1828800" y="762000"/>
            <a:ext cx="5943600" cy="3385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smtClean="0"/>
              <a:t>BDM, </a:t>
            </a:r>
            <a:r>
              <a:rPr lang="en-US" sz="1600" dirty="0" err="1" smtClean="0"/>
              <a:t>Bauswein</a:t>
            </a:r>
            <a:r>
              <a:rPr lang="en-US" sz="1600" dirty="0" smtClean="0"/>
              <a:t>, </a:t>
            </a:r>
            <a:r>
              <a:rPr lang="en-US" sz="1600" dirty="0" err="1" smtClean="0"/>
              <a:t>Goriely</a:t>
            </a:r>
            <a:r>
              <a:rPr lang="en-US" sz="1600" dirty="0" smtClean="0"/>
              <a:t>, </a:t>
            </a:r>
            <a:r>
              <a:rPr lang="en-US" sz="1600" dirty="0" err="1" smtClean="0"/>
              <a:t>Kasen</a:t>
            </a:r>
            <a:r>
              <a:rPr lang="en-US" sz="1600" dirty="0" smtClean="0"/>
              <a:t> 2015  (see also </a:t>
            </a:r>
            <a:r>
              <a:rPr lang="en-US" sz="1600" dirty="0" err="1" smtClean="0"/>
              <a:t>Kulkarni</a:t>
            </a:r>
            <a:r>
              <a:rPr lang="en-US" sz="1600" dirty="0" smtClean="0"/>
              <a:t> 2005)</a:t>
            </a:r>
            <a:endParaRPr lang="en-US" sz="16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0" name="Rectangle 2"/>
          <p:cNvSpPr>
            <a:spLocks noChangeArrowheads="1"/>
          </p:cNvSpPr>
          <p:nvPr/>
        </p:nvSpPr>
        <p:spPr bwMode="auto">
          <a:xfrm>
            <a:off x="226032" y="1485900"/>
            <a:ext cx="3590925" cy="12573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4371" name="Rectangle 3"/>
          <p:cNvSpPr>
            <a:spLocks noGrp="1" noChangeArrowheads="1"/>
          </p:cNvSpPr>
          <p:nvPr>
            <p:ph type="title"/>
          </p:nvPr>
        </p:nvSpPr>
        <p:spPr>
          <a:xfrm>
            <a:off x="166688" y="100013"/>
            <a:ext cx="8763000" cy="838200"/>
          </a:xfrm>
          <a:noFill/>
          <a:ln/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Baskerville" charset="0"/>
              </a:rPr>
              <a:t>Origin of R-Process Nuclei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543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2000" y="838200"/>
            <a:ext cx="7391400" cy="509588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400" dirty="0">
                <a:solidFill>
                  <a:srgbClr val="000000"/>
                </a:solidFill>
              </a:rPr>
              <a:t>  Core Collapse Supernovae or NS Binary Mergers?</a:t>
            </a:r>
            <a:endParaRPr lang="en-US" sz="1800" dirty="0">
              <a:solidFill>
                <a:srgbClr val="000000"/>
              </a:solidFill>
            </a:endParaRPr>
          </a:p>
        </p:txBody>
      </p:sp>
      <p:graphicFrame>
        <p:nvGraphicFramePr>
          <p:cNvPr id="9543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038851"/>
              </p:ext>
            </p:extLst>
          </p:nvPr>
        </p:nvGraphicFramePr>
        <p:xfrm>
          <a:off x="692150" y="1941513"/>
          <a:ext cx="270986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643" name="Equation" r:id="rId4" imgW="1308100" imgH="241300" progId="Equation.3">
                  <p:embed/>
                </p:oleObj>
              </mc:Choice>
              <mc:Fallback>
                <p:oleObj name="Equation" r:id="rId4" imgW="1308100" imgH="2413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1941513"/>
                        <a:ext cx="2709863" cy="5016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4374" name="Text Box 6"/>
          <p:cNvSpPr txBox="1">
            <a:spLocks noChangeArrowheads="1"/>
          </p:cNvSpPr>
          <p:nvPr/>
        </p:nvSpPr>
        <p:spPr bwMode="auto">
          <a:xfrm>
            <a:off x="304800" y="1524000"/>
            <a:ext cx="3352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Baskerville" charset="0"/>
              </a:rPr>
              <a:t>Galactic r-process rate:</a:t>
            </a:r>
          </a:p>
        </p:txBody>
      </p:sp>
      <p:sp>
        <p:nvSpPr>
          <p:cNvPr id="954375" name="Text Box 7"/>
          <p:cNvSpPr txBox="1">
            <a:spLocks noChangeArrowheads="1"/>
          </p:cNvSpPr>
          <p:nvPr/>
        </p:nvSpPr>
        <p:spPr bwMode="auto">
          <a:xfrm>
            <a:off x="4805298" y="3965496"/>
            <a:ext cx="419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r</a:t>
            </a:r>
            <a:r>
              <a:rPr lang="en-US" b="1" dirty="0">
                <a:solidFill>
                  <a:srgbClr val="000000"/>
                </a:solidFill>
              </a:rPr>
              <a:t>-process </a:t>
            </a:r>
            <a:r>
              <a:rPr lang="en-US" b="1" dirty="0" smtClean="0">
                <a:solidFill>
                  <a:srgbClr val="000000"/>
                </a:solidFill>
              </a:rPr>
              <a:t>fraction from     binary NS </a:t>
            </a:r>
            <a:r>
              <a:rPr lang="en-US" b="1" dirty="0">
                <a:solidFill>
                  <a:srgbClr val="000000"/>
                </a:solidFill>
              </a:rPr>
              <a:t>mergers: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954376" name="Picture 8" descr="Nucleosynthesi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295400"/>
            <a:ext cx="4724400" cy="235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5437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885789"/>
              </p:ext>
            </p:extLst>
          </p:nvPr>
        </p:nvGraphicFramePr>
        <p:xfrm>
          <a:off x="4876800" y="4997450"/>
          <a:ext cx="403860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644" name="Equation" r:id="rId7" imgW="1587500" imgH="495300" progId="Equation.3">
                  <p:embed/>
                </p:oleObj>
              </mc:Choice>
              <mc:Fallback>
                <p:oleObj name="Equation" r:id="rId7" imgW="1587500" imgH="4953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4997450"/>
                        <a:ext cx="4038600" cy="12604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4378" name="Text Box 10"/>
          <p:cNvSpPr txBox="1">
            <a:spLocks noChangeArrowheads="1"/>
          </p:cNvSpPr>
          <p:nvPr/>
        </p:nvSpPr>
        <p:spPr bwMode="auto">
          <a:xfrm>
            <a:off x="1447800" y="2438400"/>
            <a:ext cx="1219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(Qian 2000)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954380" name="Picture 12" descr="Screen shot 2014-04-06 at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3190875"/>
            <a:ext cx="4406900" cy="360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4381" name="Text Box 13"/>
          <p:cNvSpPr txBox="1">
            <a:spLocks noChangeArrowheads="1"/>
          </p:cNvSpPr>
          <p:nvPr/>
        </p:nvSpPr>
        <p:spPr bwMode="auto">
          <a:xfrm rot="-5400000">
            <a:off x="-1294607" y="4599782"/>
            <a:ext cx="28940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err="1">
                <a:solidFill>
                  <a:srgbClr val="000000"/>
                </a:solidFill>
              </a:rPr>
              <a:t>Snedan</a:t>
            </a:r>
            <a:r>
              <a:rPr lang="en-US" sz="1400" dirty="0">
                <a:solidFill>
                  <a:srgbClr val="000000"/>
                </a:solidFill>
              </a:rPr>
              <a:t>, Cowan &amp; </a:t>
            </a:r>
            <a:r>
              <a:rPr lang="en-US" sz="1400" dirty="0" err="1">
                <a:solidFill>
                  <a:srgbClr val="000000"/>
                </a:solidFill>
              </a:rPr>
              <a:t>Gallino</a:t>
            </a:r>
            <a:r>
              <a:rPr lang="en-US" sz="1400" dirty="0">
                <a:solidFill>
                  <a:srgbClr val="000000"/>
                </a:solidFill>
              </a:rPr>
              <a:t> 2008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114300"/>
            <a:ext cx="7772400" cy="914400"/>
          </a:xfrm>
          <a:noFill/>
          <a:ln/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>Long-Lived Merger Remnants</a:t>
            </a:r>
            <a:br>
              <a:rPr lang="en-US" sz="3600" dirty="0" smtClean="0">
                <a:solidFill>
                  <a:schemeClr val="tx1"/>
                </a:solidFill>
                <a:latin typeface="Baskerville" charset="0"/>
              </a:rPr>
            </a:br>
            <a:r>
              <a:rPr lang="en-US" sz="1000" dirty="0" smtClean="0">
                <a:solidFill>
                  <a:schemeClr val="tx1"/>
                </a:solidFill>
              </a:rPr>
              <a:t>(</a:t>
            </a:r>
            <a:r>
              <a:rPr lang="en-US" sz="1000" dirty="0">
                <a:solidFill>
                  <a:schemeClr val="tx1"/>
                </a:solidFill>
              </a:rPr>
              <a:t>e.g. BDM+08; </a:t>
            </a:r>
            <a:r>
              <a:rPr lang="en-US" sz="1000" dirty="0" err="1">
                <a:solidFill>
                  <a:schemeClr val="tx1"/>
                </a:solidFill>
              </a:rPr>
              <a:t>Ozel</a:t>
            </a:r>
            <a:r>
              <a:rPr lang="en-US" sz="1000" dirty="0">
                <a:solidFill>
                  <a:schemeClr val="tx1"/>
                </a:solidFill>
              </a:rPr>
              <a:t> et al. 2010; </a:t>
            </a:r>
            <a:r>
              <a:rPr lang="en-US" sz="1000" dirty="0" err="1">
                <a:solidFill>
                  <a:schemeClr val="tx1"/>
                </a:solidFill>
              </a:rPr>
              <a:t>Bucciantini</a:t>
            </a:r>
            <a:r>
              <a:rPr lang="en-US" sz="1000" dirty="0">
                <a:solidFill>
                  <a:schemeClr val="tx1"/>
                </a:solidFill>
              </a:rPr>
              <a:t> et al. 2012; Zhang 13; Yu et al. 2013; </a:t>
            </a:r>
            <a:r>
              <a:rPr lang="en-US" sz="1000" dirty="0" err="1">
                <a:solidFill>
                  <a:schemeClr val="tx1"/>
                </a:solidFill>
              </a:rPr>
              <a:t>Giacomazzo</a:t>
            </a:r>
            <a:r>
              <a:rPr lang="en-US" sz="1000" dirty="0">
                <a:solidFill>
                  <a:schemeClr val="tx1"/>
                </a:solidFill>
              </a:rPr>
              <a:t> &amp; </a:t>
            </a:r>
            <a:r>
              <a:rPr lang="en-US" sz="1000" dirty="0" err="1">
                <a:solidFill>
                  <a:schemeClr val="tx1"/>
                </a:solidFill>
              </a:rPr>
              <a:t>Perna</a:t>
            </a:r>
            <a:r>
              <a:rPr lang="en-US" sz="1000" dirty="0">
                <a:solidFill>
                  <a:schemeClr val="tx1"/>
                </a:solidFill>
              </a:rPr>
              <a:t> 13; Siegel et al. 2014)</a:t>
            </a:r>
            <a:r>
              <a:rPr 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/>
            </a:r>
            <a:br>
              <a:rPr 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</a:b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1230851" name="Text Box 3"/>
          <p:cNvSpPr txBox="1">
            <a:spLocks noChangeArrowheads="1"/>
          </p:cNvSpPr>
          <p:nvPr/>
        </p:nvSpPr>
        <p:spPr bwMode="auto">
          <a:xfrm>
            <a:off x="304800" y="1066800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1800" dirty="0"/>
              <a:t> Requires: low </a:t>
            </a:r>
            <a:r>
              <a:rPr lang="en-US" sz="1800" dirty="0" smtClean="0"/>
              <a:t>mass </a:t>
            </a:r>
            <a:r>
              <a:rPr lang="en-US" sz="1800" dirty="0"/>
              <a:t>binary, stiff EOS*, and/or mass loss during merger        </a:t>
            </a:r>
            <a:endParaRPr lang="en-US" sz="1800" dirty="0" smtClean="0"/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1800" dirty="0" smtClean="0"/>
              <a:t> </a:t>
            </a:r>
            <a:r>
              <a:rPr lang="en-US" sz="1800" dirty="0"/>
              <a:t>Remnant rotating at centrifugal break-up limit, spin period P ~ 1 </a:t>
            </a:r>
            <a:r>
              <a:rPr lang="en-US" sz="1800" dirty="0" err="1"/>
              <a:t>ms</a:t>
            </a:r>
            <a:r>
              <a:rPr lang="en-US" sz="1800" dirty="0"/>
              <a:t> </a:t>
            </a: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1800" dirty="0"/>
              <a:t> Magnetic field amplified by rotational energy + convection </a:t>
            </a:r>
            <a:r>
              <a:rPr lang="en-US" sz="1800" dirty="0">
                <a:sym typeface="Symbol" charset="0"/>
              </a:rPr>
              <a:t> </a:t>
            </a:r>
            <a:r>
              <a:rPr lang="ja-JP" altLang="en-US" sz="1800" b="1" dirty="0">
                <a:sym typeface="Symbol" charset="0"/>
              </a:rPr>
              <a:t>“</a:t>
            </a:r>
            <a:r>
              <a:rPr lang="en-US" sz="1800" b="1" dirty="0" err="1">
                <a:sym typeface="Symbol" charset="0"/>
              </a:rPr>
              <a:t>Magnetar</a:t>
            </a:r>
            <a:r>
              <a:rPr lang="ja-JP" altLang="en-US" sz="1800" b="1" dirty="0">
                <a:sym typeface="Symbol" charset="0"/>
              </a:rPr>
              <a:t>”</a:t>
            </a:r>
            <a:r>
              <a:rPr lang="en-US" sz="1800" b="1" dirty="0">
                <a:sym typeface="Symbol" charset="0"/>
              </a:rPr>
              <a:t> ?</a:t>
            </a:r>
            <a:endParaRPr lang="en-US" sz="1200" b="1" dirty="0">
              <a:solidFill>
                <a:srgbClr val="F5FA3B"/>
              </a:solidFill>
            </a:endParaRPr>
          </a:p>
        </p:txBody>
      </p:sp>
      <p:pic>
        <p:nvPicPr>
          <p:cNvPr id="2" name="Picture 1" descr="Screen Shot 2016-05-11 at 3.03.3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2" y="3276600"/>
            <a:ext cx="9178576" cy="25781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28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65538"/>
            <a:ext cx="3748088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32899" name="Rectangle 3"/>
          <p:cNvSpPr>
            <a:spLocks noGrp="1" noChangeArrowheads="1"/>
          </p:cNvSpPr>
          <p:nvPr>
            <p:ph type="title"/>
          </p:nvPr>
        </p:nvSpPr>
        <p:spPr>
          <a:xfrm>
            <a:off x="344488" y="109538"/>
            <a:ext cx="8534400" cy="457200"/>
          </a:xfrm>
          <a:noFill/>
          <a:ln/>
        </p:spPr>
        <p:txBody>
          <a:bodyPr/>
          <a:lstStyle/>
          <a:p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Baskerville" charset="0"/>
              </a:rPr>
              <a:t>Short GRBs with Extended Emission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232900" name="Picture 4" descr="050709_L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833438"/>
            <a:ext cx="3759200" cy="263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2901" name="Picture 5" descr="NorrisBonnell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25" y="2009775"/>
            <a:ext cx="4916488" cy="451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902" name="Text Box 6"/>
          <p:cNvSpPr txBox="1">
            <a:spLocks noChangeArrowheads="1"/>
          </p:cNvSpPr>
          <p:nvPr/>
        </p:nvSpPr>
        <p:spPr bwMode="auto">
          <a:xfrm>
            <a:off x="4349750" y="6443663"/>
            <a:ext cx="487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</a:rPr>
              <a:t>BATSE Examples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sz="1200" dirty="0">
                <a:solidFill>
                  <a:srgbClr val="000000"/>
                </a:solidFill>
              </a:rPr>
              <a:t>(Norris &amp; </a:t>
            </a:r>
            <a:r>
              <a:rPr lang="en-US" sz="1200" dirty="0" err="1">
                <a:solidFill>
                  <a:srgbClr val="000000"/>
                </a:solidFill>
              </a:rPr>
              <a:t>Bonnell</a:t>
            </a:r>
            <a:r>
              <a:rPr lang="en-US" sz="1200" dirty="0">
                <a:solidFill>
                  <a:srgbClr val="000000"/>
                </a:solidFill>
              </a:rPr>
              <a:t> 2006)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232903" name="Rectangle 7"/>
          <p:cNvSpPr>
            <a:spLocks noChangeArrowheads="1"/>
          </p:cNvSpPr>
          <p:nvPr/>
        </p:nvSpPr>
        <p:spPr bwMode="auto">
          <a:xfrm>
            <a:off x="2052638" y="1062038"/>
            <a:ext cx="1524000" cy="1552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904" name="Rectangle 8"/>
          <p:cNvSpPr>
            <a:spLocks noChangeArrowheads="1"/>
          </p:cNvSpPr>
          <p:nvPr/>
        </p:nvSpPr>
        <p:spPr bwMode="auto">
          <a:xfrm>
            <a:off x="985838" y="3976688"/>
            <a:ext cx="2781300" cy="1343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>
                <a:effectLst>
                  <a:outerShdw blurRad="38100" dist="38100" dir="2700000" algn="tl">
                    <a:srgbClr val="DDDDDD"/>
                  </a:outerShdw>
                </a:effectLst>
              </a:rPr>
              <a:t>  </a:t>
            </a:r>
          </a:p>
        </p:txBody>
      </p:sp>
      <p:sp>
        <p:nvSpPr>
          <p:cNvPr id="1232905" name="Text Box 9"/>
          <p:cNvSpPr txBox="1">
            <a:spLocks noChangeArrowheads="1"/>
          </p:cNvSpPr>
          <p:nvPr/>
        </p:nvSpPr>
        <p:spPr bwMode="auto">
          <a:xfrm>
            <a:off x="2471738" y="3948113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GRB080503</a:t>
            </a:r>
          </a:p>
        </p:txBody>
      </p:sp>
      <p:sp>
        <p:nvSpPr>
          <p:cNvPr id="1232906" name="Text Box 10"/>
          <p:cNvSpPr txBox="1">
            <a:spLocks noChangeArrowheads="1"/>
          </p:cNvSpPr>
          <p:nvPr/>
        </p:nvSpPr>
        <p:spPr bwMode="auto">
          <a:xfrm>
            <a:off x="2525713" y="4173538"/>
            <a:ext cx="1219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S</a:t>
            </a:r>
            <a:r>
              <a:rPr lang="en-US" sz="1200" b="1" baseline="-25000"/>
              <a:t>EE</a:t>
            </a:r>
            <a:r>
              <a:rPr lang="en-US" sz="1200" b="1"/>
              <a:t>/S</a:t>
            </a:r>
            <a:r>
              <a:rPr lang="en-US" sz="1200" b="1" baseline="-25000"/>
              <a:t>GRB</a:t>
            </a:r>
            <a:r>
              <a:rPr lang="en-US" sz="1200" b="1"/>
              <a:t> ~ 30</a:t>
            </a:r>
          </a:p>
        </p:txBody>
      </p:sp>
      <p:sp>
        <p:nvSpPr>
          <p:cNvPr id="1232907" name="Text Box 11"/>
          <p:cNvSpPr txBox="1">
            <a:spLocks noChangeArrowheads="1"/>
          </p:cNvSpPr>
          <p:nvPr/>
        </p:nvSpPr>
        <p:spPr bwMode="auto">
          <a:xfrm>
            <a:off x="171450" y="6440488"/>
            <a:ext cx="1905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err="1">
                <a:solidFill>
                  <a:srgbClr val="000000"/>
                </a:solidFill>
              </a:rPr>
              <a:t>Perley</a:t>
            </a:r>
            <a:r>
              <a:rPr lang="en-US" sz="1200" dirty="0">
                <a:solidFill>
                  <a:srgbClr val="000000"/>
                </a:solidFill>
              </a:rPr>
              <a:t>, BDM et al. 2009</a:t>
            </a:r>
          </a:p>
        </p:txBody>
      </p:sp>
      <p:sp>
        <p:nvSpPr>
          <p:cNvPr id="1232908" name="Text Box 12"/>
          <p:cNvSpPr txBox="1">
            <a:spLocks noChangeArrowheads="1"/>
          </p:cNvSpPr>
          <p:nvPr/>
        </p:nvSpPr>
        <p:spPr bwMode="auto">
          <a:xfrm>
            <a:off x="2616200" y="97155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GRB 050709</a:t>
            </a:r>
          </a:p>
        </p:txBody>
      </p:sp>
      <p:sp>
        <p:nvSpPr>
          <p:cNvPr id="1232909" name="Text Box 13"/>
          <p:cNvSpPr txBox="1">
            <a:spLocks noChangeArrowheads="1"/>
          </p:cNvSpPr>
          <p:nvPr/>
        </p:nvSpPr>
        <p:spPr bwMode="auto">
          <a:xfrm>
            <a:off x="4162425" y="685800"/>
            <a:ext cx="4981575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charset="0"/>
              <a:buChar char="§"/>
            </a:pPr>
            <a:r>
              <a:rPr lang="en-US" sz="1800" dirty="0">
                <a:solidFill>
                  <a:srgbClr val="123099"/>
                </a:solidFill>
              </a:rPr>
              <a:t> 1/5 Swift Short Bursts have X-ray Tails </a:t>
            </a:r>
          </a:p>
          <a:p>
            <a:pPr>
              <a:spcBef>
                <a:spcPct val="50000"/>
              </a:spcBef>
              <a:buFont typeface="Wingdings" charset="0"/>
              <a:buChar char="§"/>
            </a:pPr>
            <a:r>
              <a:rPr lang="en-US" sz="2000" dirty="0">
                <a:solidFill>
                  <a:srgbClr val="123099"/>
                </a:solidFill>
              </a:rPr>
              <a:t> </a:t>
            </a:r>
            <a:r>
              <a:rPr lang="en-US" sz="1800" dirty="0">
                <a:solidFill>
                  <a:srgbClr val="123099"/>
                </a:solidFill>
              </a:rPr>
              <a:t>Rapid Variability </a:t>
            </a:r>
            <a:r>
              <a:rPr lang="en-US" sz="1800" dirty="0">
                <a:solidFill>
                  <a:srgbClr val="123099"/>
                </a:solidFill>
                <a:sym typeface="Symbol" charset="0"/>
              </a:rPr>
              <a:t> Ongoing Engine Activity</a:t>
            </a:r>
          </a:p>
          <a:p>
            <a:pPr>
              <a:spcBef>
                <a:spcPct val="50000"/>
              </a:spcBef>
              <a:buFont typeface="Wingdings" charset="0"/>
              <a:buChar char="§"/>
            </a:pPr>
            <a:r>
              <a:rPr lang="en-US" sz="1800" dirty="0">
                <a:solidFill>
                  <a:srgbClr val="123099"/>
                </a:solidFill>
                <a:sym typeface="Symbol" charset="0"/>
              </a:rPr>
              <a:t> Energy up to ~30 times Burst Itself!</a:t>
            </a:r>
          </a:p>
        </p:txBody>
      </p:sp>
      <p:sp>
        <p:nvSpPr>
          <p:cNvPr id="1232910" name="Text Box 14"/>
          <p:cNvSpPr txBox="1">
            <a:spLocks noChangeArrowheads="1"/>
          </p:cNvSpPr>
          <p:nvPr/>
        </p:nvSpPr>
        <p:spPr bwMode="auto">
          <a:xfrm>
            <a:off x="1452563" y="1990725"/>
            <a:ext cx="281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effectLst>
                  <a:outerShdw blurRad="38100" dist="38100" dir="2700000" algn="tl">
                    <a:srgbClr val="FFFFFF"/>
                  </a:outerShdw>
                </a:effectLst>
              </a:rPr>
              <a:t>Extended Emission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946" name="Picture 2" descr="Screen shot 2011-08-21 at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2971800"/>
            <a:ext cx="4191000" cy="371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947" name="Text Box 3"/>
          <p:cNvSpPr txBox="1">
            <a:spLocks noChangeArrowheads="1"/>
          </p:cNvSpPr>
          <p:nvPr/>
        </p:nvSpPr>
        <p:spPr bwMode="auto">
          <a:xfrm>
            <a:off x="219075" y="2686050"/>
            <a:ext cx="4191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/>
              <a:t>Magnetar wind confined by merger ejecta</a:t>
            </a:r>
          </a:p>
        </p:txBody>
      </p:sp>
      <p:sp>
        <p:nvSpPr>
          <p:cNvPr id="1234948" name="Text Box 4"/>
          <p:cNvSpPr txBox="1">
            <a:spLocks noChangeArrowheads="1"/>
          </p:cNvSpPr>
          <p:nvPr/>
        </p:nvSpPr>
        <p:spPr bwMode="auto">
          <a:xfrm>
            <a:off x="722308" y="6003126"/>
            <a:ext cx="26654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err="1">
                <a:solidFill>
                  <a:srgbClr val="FFFFFF"/>
                </a:solidFill>
              </a:rPr>
              <a:t>Bucciantini</a:t>
            </a:r>
            <a:r>
              <a:rPr lang="en-US" sz="1400" dirty="0">
                <a:solidFill>
                  <a:srgbClr val="FFFFFF"/>
                </a:solidFill>
              </a:rPr>
              <a:t>, BDM et al. </a:t>
            </a:r>
            <a:r>
              <a:rPr lang="en-US" sz="1400" dirty="0" smtClean="0">
                <a:solidFill>
                  <a:srgbClr val="FFFFFF"/>
                </a:solidFill>
              </a:rPr>
              <a:t>2012</a:t>
            </a:r>
            <a:endParaRPr lang="en-US" sz="1400" dirty="0">
              <a:solidFill>
                <a:srgbClr val="FFFFFF"/>
              </a:solidFill>
            </a:endParaRPr>
          </a:p>
        </p:txBody>
      </p:sp>
      <p:pic>
        <p:nvPicPr>
          <p:cNvPr id="1234949" name="Picture 5" descr="Screen shot 2011-08-21 at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75" y="3286125"/>
            <a:ext cx="4419600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950" name="Text Box 6"/>
          <p:cNvSpPr txBox="1">
            <a:spLocks noChangeArrowheads="1"/>
          </p:cNvSpPr>
          <p:nvPr/>
        </p:nvSpPr>
        <p:spPr bwMode="auto">
          <a:xfrm>
            <a:off x="4610100" y="2705100"/>
            <a:ext cx="4391025" cy="581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/>
              <a:t> theoretical light curves                              vs. observed X-ray emission</a:t>
            </a:r>
          </a:p>
        </p:txBody>
      </p:sp>
      <p:sp>
        <p:nvSpPr>
          <p:cNvPr id="1234951" name="Text Box 7"/>
          <p:cNvSpPr txBox="1">
            <a:spLocks noChangeArrowheads="1"/>
          </p:cNvSpPr>
          <p:nvPr/>
        </p:nvSpPr>
        <p:spPr bwMode="auto">
          <a:xfrm>
            <a:off x="7267575" y="3419475"/>
            <a:ext cx="1447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P</a:t>
            </a:r>
            <a:r>
              <a:rPr lang="en-US" sz="1400" b="1" baseline="-25000"/>
              <a:t>0</a:t>
            </a:r>
            <a:r>
              <a:rPr lang="en-US" sz="1400" b="1"/>
              <a:t> = 1.5 ms, B</a:t>
            </a:r>
            <a:r>
              <a:rPr lang="en-US" sz="1400" b="1" baseline="-25000"/>
              <a:t>dip </a:t>
            </a:r>
            <a:r>
              <a:rPr lang="en-US" sz="1400" b="1"/>
              <a:t>= 2</a:t>
            </a:r>
            <a:r>
              <a:rPr lang="en-US" sz="1400" b="1">
                <a:sym typeface="Symbol" charset="0"/>
              </a:rPr>
              <a:t></a:t>
            </a:r>
            <a:r>
              <a:rPr lang="en-US" sz="1400" b="1"/>
              <a:t>10</a:t>
            </a:r>
            <a:r>
              <a:rPr lang="en-US" sz="1400" b="1" baseline="30000"/>
              <a:t>15</a:t>
            </a:r>
            <a:r>
              <a:rPr lang="en-US" sz="1400" b="1"/>
              <a:t> G </a:t>
            </a:r>
          </a:p>
        </p:txBody>
      </p:sp>
      <p:sp>
        <p:nvSpPr>
          <p:cNvPr id="1234952" name="Text Box 8"/>
          <p:cNvSpPr txBox="1">
            <a:spLocks noChangeArrowheads="1"/>
          </p:cNvSpPr>
          <p:nvPr/>
        </p:nvSpPr>
        <p:spPr bwMode="auto">
          <a:xfrm>
            <a:off x="819150" y="36576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Jet</a:t>
            </a:r>
          </a:p>
        </p:txBody>
      </p:sp>
      <p:sp>
        <p:nvSpPr>
          <p:cNvPr id="1234953" name="Line 9"/>
          <p:cNvSpPr>
            <a:spLocks noChangeShapeType="1"/>
          </p:cNvSpPr>
          <p:nvPr/>
        </p:nvSpPr>
        <p:spPr bwMode="auto">
          <a:xfrm flipV="1">
            <a:off x="1352550" y="3810000"/>
            <a:ext cx="10668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4954" name="Text Box 10"/>
          <p:cNvSpPr txBox="1">
            <a:spLocks noChangeArrowheads="1"/>
          </p:cNvSpPr>
          <p:nvPr/>
        </p:nvSpPr>
        <p:spPr bwMode="auto">
          <a:xfrm>
            <a:off x="685800" y="4562475"/>
            <a:ext cx="129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</a:rPr>
              <a:t>Magnetar Wind</a:t>
            </a:r>
          </a:p>
        </p:txBody>
      </p:sp>
      <p:sp>
        <p:nvSpPr>
          <p:cNvPr id="1234955" name="Line 11"/>
          <p:cNvSpPr>
            <a:spLocks noChangeShapeType="1"/>
          </p:cNvSpPr>
          <p:nvPr/>
        </p:nvSpPr>
        <p:spPr bwMode="auto">
          <a:xfrm flipV="1">
            <a:off x="1733550" y="4800600"/>
            <a:ext cx="685800" cy="1524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4956" name="Text Box 12"/>
          <p:cNvSpPr txBox="1">
            <a:spLocks noChangeArrowheads="1"/>
          </p:cNvSpPr>
          <p:nvPr/>
        </p:nvSpPr>
        <p:spPr bwMode="auto">
          <a:xfrm>
            <a:off x="3095625" y="3495675"/>
            <a:ext cx="129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</a:rPr>
              <a:t>Merger Ejecta</a:t>
            </a:r>
          </a:p>
        </p:txBody>
      </p:sp>
      <p:sp>
        <p:nvSpPr>
          <p:cNvPr id="1234957" name="Line 13"/>
          <p:cNvSpPr>
            <a:spLocks noChangeShapeType="1"/>
          </p:cNvSpPr>
          <p:nvPr/>
        </p:nvSpPr>
        <p:spPr bwMode="auto">
          <a:xfrm flipH="1">
            <a:off x="2952750" y="4114800"/>
            <a:ext cx="533400" cy="6858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4963" name="Rectangle 19"/>
          <p:cNvSpPr>
            <a:spLocks noGrp="1" noChangeArrowheads="1"/>
          </p:cNvSpPr>
          <p:nvPr>
            <p:ph type="title"/>
          </p:nvPr>
        </p:nvSpPr>
        <p:spPr>
          <a:xfrm>
            <a:off x="742950" y="114300"/>
            <a:ext cx="7772400" cy="914400"/>
          </a:xfrm>
          <a:noFill/>
          <a:ln/>
        </p:spPr>
        <p:txBody>
          <a:bodyPr/>
          <a:lstStyle/>
          <a:p>
            <a:r>
              <a:rPr lang="en-US" sz="3600">
                <a:solidFill>
                  <a:schemeClr val="tx1"/>
                </a:solidFill>
                <a:latin typeface="Baskerville" charset="0"/>
              </a:rPr>
              <a:t>Stable Merger Remnant?                           </a:t>
            </a:r>
            <a:r>
              <a:rPr lang="en-US" sz="1000">
                <a:solidFill>
                  <a:schemeClr val="tx1"/>
                </a:solidFill>
              </a:rPr>
              <a:t>(e.g. BDM+08; Ozel et al. 2010; Bucciantini et al. 2012; Zhang 13; Yu et al. 2013; Giacomazzo &amp; Perna 13; BDM &amp; Piro 13)</a:t>
            </a:r>
            <a:r>
              <a:rPr lang="en-US" sz="100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/>
            </a:r>
            <a:br>
              <a:rPr lang="en-US" sz="100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</a:br>
            <a:endParaRPr lang="en-US" sz="100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1234964" name="Rectangle 20"/>
          <p:cNvSpPr>
            <a:spLocks noChangeArrowheads="1"/>
          </p:cNvSpPr>
          <p:nvPr/>
        </p:nvSpPr>
        <p:spPr bwMode="auto">
          <a:xfrm>
            <a:off x="704850" y="990600"/>
            <a:ext cx="31877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1800">
                <a:latin typeface="Baskerville" charset="0"/>
              </a:rPr>
              <a:t>spin-down luminosity</a:t>
            </a:r>
            <a:endParaRPr lang="en-US" sz="1800">
              <a:solidFill>
                <a:schemeClr val="tx2"/>
              </a:solidFill>
              <a:latin typeface="Baskerville" charset="0"/>
            </a:endParaRPr>
          </a:p>
        </p:txBody>
      </p:sp>
      <p:sp>
        <p:nvSpPr>
          <p:cNvPr id="1234965" name="Rectangle 21"/>
          <p:cNvSpPr>
            <a:spLocks noChangeArrowheads="1"/>
          </p:cNvSpPr>
          <p:nvPr/>
        </p:nvSpPr>
        <p:spPr bwMode="auto">
          <a:xfrm>
            <a:off x="1768475" y="1819275"/>
            <a:ext cx="2057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1800">
                <a:latin typeface="Baskerville" charset="0"/>
              </a:rPr>
              <a:t>spin-down time</a:t>
            </a:r>
            <a:endParaRPr lang="en-US" sz="1800">
              <a:solidFill>
                <a:schemeClr val="tx2"/>
              </a:solidFill>
              <a:latin typeface="Baskerville" charset="0"/>
            </a:endParaRPr>
          </a:p>
        </p:txBody>
      </p:sp>
      <p:graphicFrame>
        <p:nvGraphicFramePr>
          <p:cNvPr id="1234967" name="Object 23"/>
          <p:cNvGraphicFramePr>
            <a:graphicFrameLocks noChangeAspect="1"/>
          </p:cNvGraphicFramePr>
          <p:nvPr/>
        </p:nvGraphicFramePr>
        <p:xfrm>
          <a:off x="3352800" y="914400"/>
          <a:ext cx="416560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6395" name="Equation" r:id="rId6" imgW="2921000" imgH="469900" progId="Equation.3">
                  <p:embed/>
                </p:oleObj>
              </mc:Choice>
              <mc:Fallback>
                <p:oleObj name="Equation" r:id="rId6" imgW="2921000" imgH="4699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914400"/>
                        <a:ext cx="4165600" cy="6683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4968" name="Object 24"/>
          <p:cNvGraphicFramePr>
            <a:graphicFrameLocks noChangeAspect="1"/>
          </p:cNvGraphicFramePr>
          <p:nvPr/>
        </p:nvGraphicFramePr>
        <p:xfrm>
          <a:off x="3697288" y="1676400"/>
          <a:ext cx="3627437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6396" name="Equation" r:id="rId8" imgW="2311400" imgH="469900" progId="Equation.3">
                  <p:embed/>
                </p:oleObj>
              </mc:Choice>
              <mc:Fallback>
                <p:oleObj name="Equation" r:id="rId8" imgW="2311400" imgH="4699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7288" y="1676400"/>
                        <a:ext cx="3627437" cy="736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963" name="Rectangle 19"/>
          <p:cNvSpPr>
            <a:spLocks noGrp="1" noChangeArrowheads="1"/>
          </p:cNvSpPr>
          <p:nvPr>
            <p:ph type="title"/>
          </p:nvPr>
        </p:nvSpPr>
        <p:spPr>
          <a:xfrm>
            <a:off x="742950" y="114300"/>
            <a:ext cx="7772400" cy="914400"/>
          </a:xfrm>
          <a:noFill/>
          <a:ln/>
        </p:spPr>
        <p:txBody>
          <a:bodyPr/>
          <a:lstStyle/>
          <a:p>
            <a:r>
              <a:rPr lang="en-US" sz="3600" dirty="0" err="1" smtClean="0">
                <a:solidFill>
                  <a:schemeClr val="tx1"/>
                </a:solidFill>
                <a:latin typeface="Baskerville" charset="0"/>
              </a:rPr>
              <a:t>Magnetar</a:t>
            </a:r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>-Boosted </a:t>
            </a:r>
            <a:r>
              <a:rPr lang="en-US" sz="3600" dirty="0" err="1" smtClean="0">
                <a:solidFill>
                  <a:schemeClr val="tx1"/>
                </a:solidFill>
                <a:latin typeface="Baskerville" charset="0"/>
              </a:rPr>
              <a:t>Kilonova</a:t>
            </a:r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Baskerville" charset="0"/>
              </a:rPr>
            </a:br>
            <a:r>
              <a:rPr lang="en-US" sz="1000" dirty="0" smtClean="0">
                <a:solidFill>
                  <a:schemeClr val="tx1"/>
                </a:solidFill>
              </a:rPr>
              <a:t>(Yu et al. 2013, BDM &amp; </a:t>
            </a:r>
            <a:r>
              <a:rPr lang="en-US" sz="1000" dirty="0" err="1" smtClean="0">
                <a:solidFill>
                  <a:schemeClr val="tx1"/>
                </a:solidFill>
              </a:rPr>
              <a:t>Piro</a:t>
            </a:r>
            <a:r>
              <a:rPr lang="en-US" sz="1000" dirty="0" smtClean="0">
                <a:solidFill>
                  <a:schemeClr val="tx1"/>
                </a:solidFill>
              </a:rPr>
              <a:t> 14, Siegel &amp; </a:t>
            </a:r>
            <a:r>
              <a:rPr lang="en-US" sz="1000" dirty="0" err="1" smtClean="0">
                <a:solidFill>
                  <a:schemeClr val="tx1"/>
                </a:solidFill>
              </a:rPr>
              <a:t>Ciolfi</a:t>
            </a:r>
            <a:r>
              <a:rPr lang="en-US" sz="1000" dirty="0" smtClean="0">
                <a:solidFill>
                  <a:schemeClr val="tx1"/>
                </a:solidFill>
              </a:rPr>
              <a:t> 2016a,b)</a:t>
            </a:r>
            <a:r>
              <a:rPr 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/>
            </a:r>
            <a:br>
              <a:rPr 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</a:b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pic>
        <p:nvPicPr>
          <p:cNvPr id="2" name="Picture 1" descr="Screen Shot 2016-05-03 at 9.28.4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" y="911220"/>
            <a:ext cx="9144000" cy="2149422"/>
          </a:xfrm>
          <a:prstGeom prst="rect">
            <a:avLst/>
          </a:prstGeom>
        </p:spPr>
      </p:pic>
      <p:pic>
        <p:nvPicPr>
          <p:cNvPr id="3" name="Picture 2" descr="Screen Shot 2016-05-03 at 9.29.17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205847"/>
            <a:ext cx="4876800" cy="35041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53720" y="6479756"/>
            <a:ext cx="16764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BDM &amp; </a:t>
            </a:r>
            <a:r>
              <a:rPr lang="en-US" sz="1600" dirty="0" err="1" smtClean="0"/>
              <a:t>Piro</a:t>
            </a:r>
            <a:r>
              <a:rPr lang="en-US" sz="1600" dirty="0" smtClean="0"/>
              <a:t> 14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86260" y="3521610"/>
            <a:ext cx="396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Synchrotron X-rays reprocessed into optical emission by </a:t>
            </a:r>
            <a:r>
              <a:rPr lang="en-US" dirty="0" err="1" smtClean="0"/>
              <a:t>ejecta</a:t>
            </a:r>
            <a:r>
              <a:rPr lang="en-US" dirty="0" smtClean="0"/>
              <a:t>.</a:t>
            </a:r>
          </a:p>
          <a:p>
            <a:pPr marL="342900" indent="-342900">
              <a:buFont typeface="Arial"/>
              <a:buChar char="•"/>
            </a:pPr>
            <a:endParaRPr lang="en-US" dirty="0" smtClean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X-rays escape directly after ionizing </a:t>
            </a:r>
            <a:r>
              <a:rPr lang="en-US" dirty="0" err="1" smtClean="0"/>
              <a:t>ejecta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2631133" y="4634837"/>
            <a:ext cx="3429000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</a:t>
            </a:r>
            <a:r>
              <a:rPr lang="en-US" baseline="-25000" dirty="0" smtClean="0"/>
              <a:t>X</a:t>
            </a:r>
            <a:r>
              <a:rPr lang="en-US" dirty="0" smtClean="0"/>
              <a:t> / </a:t>
            </a:r>
            <a:r>
              <a:rPr lang="en-US" dirty="0" err="1" smtClean="0"/>
              <a:t>L</a:t>
            </a:r>
            <a:r>
              <a:rPr lang="en-US" baseline="-25000" dirty="0" err="1" smtClean="0"/>
              <a:t>opt</a:t>
            </a:r>
            <a:r>
              <a:rPr lang="en-US" baseline="-25000" dirty="0" smtClean="0"/>
              <a:t> </a:t>
            </a:r>
            <a:r>
              <a:rPr lang="en-US" dirty="0" smtClean="0"/>
              <a:t>(erg s</a:t>
            </a:r>
            <a:r>
              <a:rPr lang="en-US" baseline="30000" dirty="0" smtClean="0"/>
              <a:t>-1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1974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67775" cy="609600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latin typeface="Baskerville" charset="0"/>
              </a:rPr>
              <a:t>Radio </a:t>
            </a:r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>Constraints </a:t>
            </a:r>
            <a:r>
              <a:rPr lang="en-US" sz="3600" dirty="0">
                <a:solidFill>
                  <a:schemeClr val="tx1"/>
                </a:solidFill>
                <a:latin typeface="Baskerville" charset="0"/>
              </a:rPr>
              <a:t>on M</a:t>
            </a:r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>erger </a:t>
            </a:r>
            <a:r>
              <a:rPr lang="en-US" sz="3600" dirty="0">
                <a:solidFill>
                  <a:schemeClr val="tx1"/>
                </a:solidFill>
                <a:latin typeface="Baskerville" charset="0"/>
              </a:rPr>
              <a:t>R</a:t>
            </a:r>
            <a:r>
              <a:rPr lang="en-US" sz="3600" dirty="0" smtClean="0">
                <a:solidFill>
                  <a:schemeClr val="tx1"/>
                </a:solidFill>
                <a:latin typeface="Baskerville" charset="0"/>
              </a:rPr>
              <a:t>emnants</a:t>
            </a:r>
            <a:endParaRPr lang="en-US" sz="3600" dirty="0"/>
          </a:p>
        </p:txBody>
      </p:sp>
      <p:pic>
        <p:nvPicPr>
          <p:cNvPr id="1236995" name="Picture 3" descr="Screen shot 2013-09-21 at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08520"/>
            <a:ext cx="4682520" cy="347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996" name="Text Box 4"/>
          <p:cNvSpPr txBox="1">
            <a:spLocks noChangeArrowheads="1"/>
          </p:cNvSpPr>
          <p:nvPr/>
        </p:nvSpPr>
        <p:spPr bwMode="auto">
          <a:xfrm>
            <a:off x="152400" y="1066800"/>
            <a:ext cx="44196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2000" dirty="0"/>
              <a:t> </a:t>
            </a:r>
            <a:r>
              <a:rPr lang="en-US" sz="2000" dirty="0">
                <a:latin typeface="Baskerville" charset="0"/>
              </a:rPr>
              <a:t>Rotational energy  					   		   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 smtClean="0">
                <a:latin typeface="Baskerville" charset="0"/>
              </a:rPr>
              <a:t>transferred </a:t>
            </a:r>
            <a:r>
              <a:rPr lang="en-US" sz="2000" dirty="0">
                <a:latin typeface="Baskerville" charset="0"/>
              </a:rPr>
              <a:t>to ISM </a:t>
            </a:r>
            <a:r>
              <a:rPr lang="en-US" sz="2000" dirty="0" smtClean="0">
                <a:latin typeface="Baskerville" charset="0"/>
                <a:sym typeface="Symbol" charset="0"/>
              </a:rPr>
              <a:t></a:t>
            </a:r>
            <a:r>
              <a:rPr lang="en-US" sz="2000" dirty="0" smtClean="0">
                <a:latin typeface="Baskerville" charset="0"/>
              </a:rPr>
              <a:t> </a:t>
            </a:r>
            <a:r>
              <a:rPr lang="en-US" sz="2000" dirty="0">
                <a:latin typeface="Baskerville" charset="0"/>
              </a:rPr>
              <a:t>bright </a:t>
            </a:r>
            <a:r>
              <a:rPr lang="en-US" sz="2000" dirty="0" smtClean="0">
                <a:latin typeface="Baskerville" charset="0"/>
              </a:rPr>
              <a:t>radio shock </a:t>
            </a:r>
            <a:endParaRPr lang="en-US" sz="2000" dirty="0">
              <a:latin typeface="Baskerville" charset="0"/>
            </a:endParaRPr>
          </a:p>
          <a:p>
            <a:pPr>
              <a:spcBef>
                <a:spcPct val="50000"/>
              </a:spcBef>
            </a:pPr>
            <a:endParaRPr lang="en-US" sz="2000" dirty="0" smtClean="0">
              <a:latin typeface="Baskerville" charset="0"/>
            </a:endParaRPr>
          </a:p>
        </p:txBody>
      </p:sp>
      <p:pic>
        <p:nvPicPr>
          <p:cNvPr id="1236997" name="Picture 5" descr="Screen shot 2013-09-21 at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67880"/>
            <a:ext cx="3657600" cy="65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003" name="Text Box 11"/>
          <p:cNvSpPr txBox="1">
            <a:spLocks noChangeArrowheads="1"/>
          </p:cNvSpPr>
          <p:nvPr/>
        </p:nvSpPr>
        <p:spPr bwMode="auto">
          <a:xfrm>
            <a:off x="-244475" y="-1809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7004" name="Text Box 12"/>
          <p:cNvSpPr txBox="1">
            <a:spLocks noChangeArrowheads="1"/>
          </p:cNvSpPr>
          <p:nvPr/>
        </p:nvSpPr>
        <p:spPr bwMode="auto">
          <a:xfrm>
            <a:off x="328756" y="6298035"/>
            <a:ext cx="4114800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smtClean="0"/>
              <a:t>Time </a:t>
            </a:r>
            <a:r>
              <a:rPr lang="en-US" sz="1600" dirty="0"/>
              <a:t>Since GRB (years)</a:t>
            </a:r>
          </a:p>
        </p:txBody>
      </p:sp>
      <p:sp>
        <p:nvSpPr>
          <p:cNvPr id="1237005" name="Text Box 13"/>
          <p:cNvSpPr txBox="1">
            <a:spLocks noChangeArrowheads="1"/>
          </p:cNvSpPr>
          <p:nvPr/>
        </p:nvSpPr>
        <p:spPr bwMode="auto">
          <a:xfrm rot="-5400000">
            <a:off x="-1351097" y="4704918"/>
            <a:ext cx="2946400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/>
              <a:t>1.4 GHz Luminosity (erg s</a:t>
            </a:r>
            <a:r>
              <a:rPr lang="en-US" sz="1600" baseline="30000" dirty="0"/>
              <a:t>-1</a:t>
            </a:r>
            <a:r>
              <a:rPr lang="en-US" sz="1600" dirty="0"/>
              <a:t>)</a:t>
            </a:r>
          </a:p>
        </p:txBody>
      </p:sp>
      <p:pic>
        <p:nvPicPr>
          <p:cNvPr id="1237008" name="Picture 16" descr="Screen shot 2014-07-21 at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14400"/>
            <a:ext cx="2107150" cy="199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47800" y="733140"/>
            <a:ext cx="45760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(</a:t>
            </a:r>
            <a:r>
              <a:rPr lang="en-US" sz="1200" dirty="0" err="1" smtClean="0"/>
              <a:t>Nakar</a:t>
            </a:r>
            <a:r>
              <a:rPr lang="en-US" sz="1200" dirty="0"/>
              <a:t> </a:t>
            </a:r>
            <a:r>
              <a:rPr lang="en-US" sz="1200" dirty="0" smtClean="0"/>
              <a:t>&amp; </a:t>
            </a:r>
            <a:r>
              <a:rPr lang="en-US" sz="1200" dirty="0" err="1" smtClean="0"/>
              <a:t>Piran</a:t>
            </a:r>
            <a:r>
              <a:rPr lang="en-US" sz="1200" dirty="0" smtClean="0"/>
              <a:t> 11, BDM &amp; Bower 13, Horesh+16, Fong+16)</a:t>
            </a:r>
            <a:endParaRPr lang="en-US" sz="1200" dirty="0"/>
          </a:p>
        </p:txBody>
      </p:sp>
      <p:sp>
        <p:nvSpPr>
          <p:cNvPr id="3" name="Rectangle 2"/>
          <p:cNvSpPr/>
          <p:nvPr/>
        </p:nvSpPr>
        <p:spPr>
          <a:xfrm>
            <a:off x="3051591" y="2935405"/>
            <a:ext cx="15616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BDM &amp; Bower 13</a:t>
            </a:r>
          </a:p>
        </p:txBody>
      </p:sp>
      <p:pic>
        <p:nvPicPr>
          <p:cNvPr id="4" name="Picture 3" descr="Screen Shot 2016-07-10 at 4.47.05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200400"/>
            <a:ext cx="4151896" cy="32766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701220" y="3061480"/>
            <a:ext cx="26384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Fong, BDM, et al. submitted</a:t>
            </a:r>
            <a:endParaRPr lang="en-US" sz="14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05-02 at 9.10.5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31" y="1066800"/>
            <a:ext cx="9144000" cy="555522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800" y="54050"/>
            <a:ext cx="7772400" cy="762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Baskerville"/>
                <a:cs typeface="Baskerville"/>
              </a:rPr>
              <a:t>Timeline of EM Counterparts</a:t>
            </a:r>
            <a:endParaRPr lang="en-US" dirty="0">
              <a:solidFill>
                <a:schemeClr val="tx1"/>
              </a:solidFill>
              <a:latin typeface="Baskerville"/>
              <a:cs typeface="Baskervill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10400" y="6535050"/>
            <a:ext cx="2082546" cy="285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Fernandez &amp; BDM 2016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0676113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90" name="Rectangle 2"/>
          <p:cNvSpPr>
            <a:spLocks noGrp="1" noChangeArrowheads="1"/>
          </p:cNvSpPr>
          <p:nvPr>
            <p:ph type="title"/>
          </p:nvPr>
        </p:nvSpPr>
        <p:spPr>
          <a:xfrm>
            <a:off x="692150" y="111125"/>
            <a:ext cx="7848600" cy="609600"/>
          </a:xfrm>
          <a:noFill/>
          <a:ln/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  <a:latin typeface="Baskerville" charset="0"/>
              </a:rPr>
              <a:t>Timeline of Binary NS Mergers</a:t>
            </a:r>
            <a:endParaRPr lang="en-US" dirty="0"/>
          </a:p>
        </p:txBody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714375"/>
            <a:ext cx="8763000" cy="5943600"/>
          </a:xfrm>
          <a:noFill/>
          <a:ln/>
        </p:spPr>
        <p:txBody>
          <a:bodyPr/>
          <a:lstStyle/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rgbClr val="FFFF66"/>
                </a:solidFill>
                <a:sym typeface="Webdings" charset="0"/>
              </a:rPr>
              <a:t>1.   	</a:t>
            </a:r>
            <a:r>
              <a:rPr lang="en-US" sz="1800">
                <a:solidFill>
                  <a:srgbClr val="FFFF66"/>
                </a:solidFill>
              </a:rPr>
              <a:t>Chirp enters LIGO Bandpass</a:t>
            </a:r>
            <a:r>
              <a:rPr lang="en-US" sz="1800">
                <a:solidFill>
                  <a:srgbClr val="F5FA3B"/>
                </a:solidFill>
              </a:rPr>
              <a:t>				    t (minus) ~ mins</a:t>
            </a:r>
            <a:endParaRPr lang="en-US" sz="1800">
              <a:solidFill>
                <a:srgbClr val="FEEF46"/>
              </a:solidFill>
            </a:endParaRP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chemeClr val="bg1"/>
                </a:solidFill>
              </a:rPr>
              <a:t>2. 	Precursors (X-ray, coherent radio burst)	 	   t (minus) ~ few s</a:t>
            </a: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rgbClr val="F6FF1F"/>
                </a:solidFill>
              </a:rPr>
              <a:t>3.	Last Orbit, Plunge &amp; 	Dynamical Ejecta			   t ~ ms</a:t>
            </a: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chemeClr val="bg1"/>
                </a:solidFill>
              </a:rPr>
              <a:t>4.	BH Formation 			 		    ~ ms - </a:t>
            </a:r>
            <a:r>
              <a:rPr lang="en-US" sz="1800">
                <a:solidFill>
                  <a:schemeClr val="bg1"/>
                </a:solidFill>
                <a:sym typeface="Symbol" charset="0"/>
              </a:rPr>
              <a:t></a:t>
            </a:r>
            <a:endParaRPr lang="en-US" sz="1600">
              <a:solidFill>
                <a:schemeClr val="bg1"/>
              </a:solidFill>
            </a:endParaRP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rgbClr val="F6FF1F"/>
                </a:solidFill>
              </a:rPr>
              <a:t>5.	Accretion of Remnant Disk, Jet Formation (</a:t>
            </a:r>
            <a:r>
              <a:rPr lang="en-US" sz="1800">
                <a:solidFill>
                  <a:srgbClr val="F6FF1F"/>
                </a:solidFill>
                <a:sym typeface="Symbol" charset="0"/>
              </a:rPr>
              <a:t>-rays</a:t>
            </a:r>
            <a:r>
              <a:rPr lang="en-US" sz="1800">
                <a:solidFill>
                  <a:srgbClr val="F6FF1F"/>
                </a:solidFill>
              </a:rPr>
              <a:t>)	    ~ 0.1-1 s</a:t>
            </a:r>
            <a:r>
              <a:rPr lang="en-US" sz="2000">
                <a:solidFill>
                  <a:srgbClr val="F6FF1F"/>
                </a:solidFill>
              </a:rPr>
              <a:t>  	</a:t>
            </a:r>
            <a:endParaRPr lang="en-US" sz="1200">
              <a:solidFill>
                <a:srgbClr val="F6FF1F"/>
              </a:solidFill>
            </a:endParaRP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chemeClr val="bg1"/>
                </a:solidFill>
              </a:rPr>
              <a:t>6.	He-Recombination + Disk Evaporation</a:t>
            </a:r>
            <a:r>
              <a:rPr lang="en-US" sz="2000">
                <a:solidFill>
                  <a:schemeClr val="bg1"/>
                </a:solidFill>
              </a:rPr>
              <a:t> 		</a:t>
            </a:r>
            <a:r>
              <a:rPr lang="en-US" sz="1800">
                <a:solidFill>
                  <a:schemeClr val="bg1"/>
                </a:solidFill>
              </a:rPr>
              <a:t>	    ~ 0.3-3 s</a:t>
            </a:r>
            <a:r>
              <a:rPr lang="en-US" sz="2000">
                <a:solidFill>
                  <a:schemeClr val="bg1"/>
                </a:solidFill>
              </a:rPr>
              <a:t> </a:t>
            </a:r>
          </a:p>
          <a:p>
            <a:pPr marL="990600" lvl="1" indent="-533400">
              <a:lnSpc>
                <a:spcPct val="130000"/>
              </a:lnSpc>
              <a:buFont typeface="Wingdings" charset="0"/>
              <a:buNone/>
            </a:pPr>
            <a:r>
              <a:rPr lang="en-US" sz="1600">
                <a:solidFill>
                  <a:schemeClr val="bg1"/>
                </a:solidFill>
                <a:sym typeface="Symbol" charset="0"/>
              </a:rPr>
              <a:t></a:t>
            </a:r>
            <a:r>
              <a:rPr lang="en-US" sz="1600">
                <a:solidFill>
                  <a:schemeClr val="bg1"/>
                </a:solidFill>
                <a:sym typeface="Wingdings 2" charset="0"/>
              </a:rPr>
              <a:t> outflow Y</a:t>
            </a:r>
            <a:r>
              <a:rPr lang="en-US" sz="1600" baseline="-25000">
                <a:solidFill>
                  <a:schemeClr val="bg1"/>
                </a:solidFill>
                <a:sym typeface="Wingdings 2" charset="0"/>
              </a:rPr>
              <a:t>e </a:t>
            </a:r>
            <a:r>
              <a:rPr lang="en-US" sz="1600">
                <a:solidFill>
                  <a:schemeClr val="bg1"/>
                </a:solidFill>
                <a:sym typeface="Wingdings 2" charset="0"/>
              </a:rPr>
              <a:t>depends on NS collapse time</a:t>
            </a:r>
            <a:endParaRPr lang="en-US" sz="1800">
              <a:solidFill>
                <a:schemeClr val="bg1"/>
              </a:solidFill>
            </a:endParaRP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rgbClr val="F6FF1F"/>
                </a:solidFill>
                <a:sym typeface="Webdings" charset="0"/>
              </a:rPr>
              <a:t>7.	</a:t>
            </a:r>
            <a:r>
              <a:rPr lang="en-US" sz="1800">
                <a:solidFill>
                  <a:srgbClr val="F6FF1F"/>
                </a:solidFill>
              </a:rPr>
              <a:t>R-Process in Merger Ejecta</a:t>
            </a:r>
            <a:r>
              <a:rPr lang="en-US" sz="2000">
                <a:solidFill>
                  <a:srgbClr val="F6FF1F"/>
                </a:solidFill>
              </a:rPr>
              <a:t> 	    </a:t>
            </a:r>
            <a:r>
              <a:rPr lang="en-US" sz="1800">
                <a:solidFill>
                  <a:srgbClr val="F6FF1F"/>
                </a:solidFill>
              </a:rPr>
              <a:t>			   ~ few s</a:t>
            </a: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chemeClr val="bg1"/>
                </a:solidFill>
              </a:rPr>
              <a:t>8.	Jet from Magnetar (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X-rays</a:t>
            </a:r>
            <a:r>
              <a:rPr lang="en-US" sz="1800">
                <a:solidFill>
                  <a:schemeClr val="bg1"/>
                </a:solidFill>
              </a:rPr>
              <a:t>)				   ~ min (or longer)</a:t>
            </a: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rgbClr val="F6FF1F"/>
                </a:solidFill>
              </a:rPr>
              <a:t>9.	Neutron Precursor (</a:t>
            </a:r>
            <a:r>
              <a:rPr lang="en-US" sz="1600">
                <a:solidFill>
                  <a:srgbClr val="F6FF1F"/>
                </a:solidFill>
              </a:rPr>
              <a:t>Optical/UV, L ~ 10</a:t>
            </a:r>
            <a:r>
              <a:rPr lang="en-US" sz="1600" baseline="30000">
                <a:solidFill>
                  <a:srgbClr val="F6FF1F"/>
                </a:solidFill>
              </a:rPr>
              <a:t>41</a:t>
            </a:r>
            <a:r>
              <a:rPr lang="en-US" sz="1600">
                <a:solidFill>
                  <a:srgbClr val="F6FF1F"/>
                </a:solidFill>
              </a:rPr>
              <a:t> erg s</a:t>
            </a:r>
            <a:r>
              <a:rPr lang="en-US" sz="1600" baseline="30000">
                <a:solidFill>
                  <a:srgbClr val="F6FF1F"/>
                </a:solidFill>
              </a:rPr>
              <a:t>-1</a:t>
            </a:r>
            <a:r>
              <a:rPr lang="en-US" sz="1600">
                <a:solidFill>
                  <a:srgbClr val="F6FF1F"/>
                </a:solidFill>
              </a:rPr>
              <a:t>)		     </a:t>
            </a:r>
            <a:r>
              <a:rPr lang="en-US" sz="1800">
                <a:solidFill>
                  <a:srgbClr val="F6FF1F"/>
                </a:solidFill>
              </a:rPr>
              <a:t>~ hours</a:t>
            </a: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chemeClr val="bg1"/>
                </a:solidFill>
              </a:rPr>
              <a:t>10.	Kilonova 			</a:t>
            </a:r>
          </a:p>
          <a:p>
            <a:pPr marL="609600" indent="-609600">
              <a:lnSpc>
                <a:spcPct val="80000"/>
              </a:lnSpc>
              <a:buFont typeface="Wingdings" charset="0"/>
              <a:buNone/>
            </a:pPr>
            <a:r>
              <a:rPr lang="en-US" sz="2000">
                <a:solidFill>
                  <a:srgbClr val="FEEF46"/>
                </a:solidFill>
                <a:sym typeface="Symbol" charset="0"/>
              </a:rPr>
              <a:t>	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</a:t>
            </a:r>
            <a:r>
              <a:rPr lang="en-US" sz="1600">
                <a:solidFill>
                  <a:schemeClr val="bg1"/>
                </a:solidFill>
              </a:rPr>
              <a:t> prompt BH formation Y</a:t>
            </a:r>
            <a:r>
              <a:rPr lang="en-US" sz="1600" baseline="-25000">
                <a:solidFill>
                  <a:schemeClr val="bg1"/>
                </a:solidFill>
              </a:rPr>
              <a:t>e </a:t>
            </a:r>
            <a:r>
              <a:rPr lang="en-US" sz="1600">
                <a:solidFill>
                  <a:schemeClr val="bg1"/>
                </a:solidFill>
              </a:rPr>
              <a:t>&lt; 0.25 (NIR, L ~ 10</a:t>
            </a:r>
            <a:r>
              <a:rPr lang="en-US" sz="1600" baseline="30000">
                <a:solidFill>
                  <a:schemeClr val="bg1"/>
                </a:solidFill>
              </a:rPr>
              <a:t>41</a:t>
            </a:r>
            <a:r>
              <a:rPr lang="en-US" sz="1600">
                <a:solidFill>
                  <a:schemeClr val="bg1"/>
                </a:solidFill>
              </a:rPr>
              <a:t> erg s</a:t>
            </a:r>
            <a:r>
              <a:rPr lang="en-US" sz="1600" baseline="30000">
                <a:solidFill>
                  <a:schemeClr val="bg1"/>
                </a:solidFill>
              </a:rPr>
              <a:t>-1</a:t>
            </a:r>
            <a:r>
              <a:rPr lang="en-US" sz="1600">
                <a:solidFill>
                  <a:schemeClr val="bg1"/>
                </a:solidFill>
              </a:rPr>
              <a:t>)	   ~ week</a:t>
            </a:r>
            <a:r>
              <a:rPr lang="en-US" sz="1600">
                <a:solidFill>
                  <a:srgbClr val="F5FA3B"/>
                </a:solidFill>
              </a:rPr>
              <a:t>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1600">
                <a:solidFill>
                  <a:srgbClr val="F5FA3B"/>
                </a:solidFill>
              </a:rPr>
              <a:t>	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</a:t>
            </a:r>
            <a:r>
              <a:rPr lang="en-US" sz="1600">
                <a:solidFill>
                  <a:schemeClr val="bg1"/>
                </a:solidFill>
              </a:rPr>
              <a:t> delayed BH formation Y</a:t>
            </a:r>
            <a:r>
              <a:rPr lang="en-US" sz="1600" baseline="-25000">
                <a:solidFill>
                  <a:schemeClr val="bg1"/>
                </a:solidFill>
              </a:rPr>
              <a:t>e</a:t>
            </a:r>
            <a:r>
              <a:rPr lang="en-US" sz="1600">
                <a:solidFill>
                  <a:schemeClr val="bg1"/>
                </a:solidFill>
              </a:rPr>
              <a:t> &gt; 0.25 (Optical, L ~ 10</a:t>
            </a:r>
            <a:r>
              <a:rPr lang="en-US" sz="1600" baseline="30000">
                <a:solidFill>
                  <a:schemeClr val="bg1"/>
                </a:solidFill>
              </a:rPr>
              <a:t>40-41</a:t>
            </a:r>
            <a:r>
              <a:rPr lang="en-US" sz="1600">
                <a:solidFill>
                  <a:schemeClr val="bg1"/>
                </a:solidFill>
              </a:rPr>
              <a:t> erg s</a:t>
            </a:r>
            <a:r>
              <a:rPr lang="en-US" sz="1600" baseline="30000">
                <a:solidFill>
                  <a:schemeClr val="bg1"/>
                </a:solidFill>
              </a:rPr>
              <a:t>-1</a:t>
            </a:r>
            <a:r>
              <a:rPr lang="en-US" sz="1600">
                <a:solidFill>
                  <a:schemeClr val="bg1"/>
                </a:solidFill>
              </a:rPr>
              <a:t>)	   ~ day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1600">
                <a:solidFill>
                  <a:srgbClr val="F5FA3B"/>
                </a:solidFill>
              </a:rPr>
              <a:t>	</a:t>
            </a:r>
            <a:r>
              <a:rPr lang="en-US" sz="2000">
                <a:solidFill>
                  <a:schemeClr val="bg1"/>
                </a:solidFill>
                <a:sym typeface="Symbol" charset="0"/>
              </a:rPr>
              <a:t></a:t>
            </a:r>
            <a:r>
              <a:rPr lang="en-US" sz="1600">
                <a:solidFill>
                  <a:schemeClr val="bg1"/>
                </a:solidFill>
              </a:rPr>
              <a:t> stable magnetar (Optical, L ~ 10</a:t>
            </a:r>
            <a:r>
              <a:rPr lang="en-US" sz="1600" baseline="30000">
                <a:solidFill>
                  <a:schemeClr val="bg1"/>
                </a:solidFill>
              </a:rPr>
              <a:t>44</a:t>
            </a:r>
            <a:r>
              <a:rPr lang="en-US" sz="1600">
                <a:solidFill>
                  <a:schemeClr val="bg1"/>
                </a:solidFill>
              </a:rPr>
              <a:t> erg s</a:t>
            </a:r>
            <a:r>
              <a:rPr lang="en-US" sz="1600" baseline="30000">
                <a:solidFill>
                  <a:schemeClr val="bg1"/>
                </a:solidFill>
              </a:rPr>
              <a:t>-1</a:t>
            </a:r>
            <a:r>
              <a:rPr lang="en-US" sz="1600">
                <a:solidFill>
                  <a:schemeClr val="bg1"/>
                </a:solidFill>
              </a:rPr>
              <a:t>) 		  ~ day</a:t>
            </a:r>
            <a:endParaRPr lang="en-US" sz="1800">
              <a:solidFill>
                <a:srgbClr val="F5FA3B"/>
              </a:solidFill>
            </a:endParaRP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sz="1800">
                <a:solidFill>
                  <a:srgbClr val="F6FF1F"/>
                </a:solidFill>
                <a:sym typeface="Wingdings 2" charset="0"/>
              </a:rPr>
              <a:t>11.	Ejecta ISM Interaction (</a:t>
            </a:r>
            <a:r>
              <a:rPr lang="en-US" sz="1800" b="1">
                <a:solidFill>
                  <a:srgbClr val="F6FF1F"/>
                </a:solidFill>
                <a:sym typeface="Wingdings 2" charset="0"/>
              </a:rPr>
              <a:t>Radio, </a:t>
            </a:r>
            <a:r>
              <a:rPr lang="en-US" sz="1600">
                <a:solidFill>
                  <a:srgbClr val="F6FF1F"/>
                </a:solidFill>
              </a:rPr>
              <a:t>much brighter if stable NS)</a:t>
            </a:r>
            <a:r>
              <a:rPr lang="en-US" sz="1800">
                <a:solidFill>
                  <a:srgbClr val="F6FF1F"/>
                </a:solidFill>
                <a:sym typeface="Wingdings 2" charset="0"/>
              </a:rPr>
              <a:t>	      ~ years</a:t>
            </a:r>
            <a:endParaRPr lang="en-US" sz="1600">
              <a:solidFill>
                <a:srgbClr val="F6FF1F"/>
              </a:solidFill>
            </a:endParaRPr>
          </a:p>
        </p:txBody>
      </p:sp>
      <p:sp>
        <p:nvSpPr>
          <p:cNvPr id="1241092" name="Line 4"/>
          <p:cNvSpPr>
            <a:spLocks noChangeShapeType="1"/>
          </p:cNvSpPr>
          <p:nvPr/>
        </p:nvSpPr>
        <p:spPr bwMode="auto">
          <a:xfrm>
            <a:off x="6743700" y="771525"/>
            <a:ext cx="0" cy="5867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1093" name="Line 5"/>
          <p:cNvSpPr>
            <a:spLocks noChangeShapeType="1"/>
          </p:cNvSpPr>
          <p:nvPr/>
        </p:nvSpPr>
        <p:spPr bwMode="auto">
          <a:xfrm>
            <a:off x="142875" y="1962150"/>
            <a:ext cx="8839200" cy="0"/>
          </a:xfrm>
          <a:prstGeom prst="line">
            <a:avLst/>
          </a:prstGeom>
          <a:noFill/>
          <a:ln w="1524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1094" name="Line 6"/>
          <p:cNvSpPr>
            <a:spLocks noChangeShapeType="1"/>
          </p:cNvSpPr>
          <p:nvPr/>
        </p:nvSpPr>
        <p:spPr bwMode="auto">
          <a:xfrm>
            <a:off x="133350" y="2371725"/>
            <a:ext cx="8839200" cy="0"/>
          </a:xfrm>
          <a:prstGeom prst="line">
            <a:avLst/>
          </a:prstGeom>
          <a:noFill/>
          <a:ln w="1524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1095" name="Line 7"/>
          <p:cNvSpPr>
            <a:spLocks noChangeShapeType="1"/>
          </p:cNvSpPr>
          <p:nvPr/>
        </p:nvSpPr>
        <p:spPr bwMode="auto">
          <a:xfrm>
            <a:off x="171450" y="2828925"/>
            <a:ext cx="8839200" cy="0"/>
          </a:xfrm>
          <a:prstGeom prst="line">
            <a:avLst/>
          </a:prstGeom>
          <a:noFill/>
          <a:ln w="1524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1096" name="Line 8"/>
          <p:cNvSpPr>
            <a:spLocks noChangeShapeType="1"/>
          </p:cNvSpPr>
          <p:nvPr/>
        </p:nvSpPr>
        <p:spPr bwMode="auto">
          <a:xfrm>
            <a:off x="190500" y="3705225"/>
            <a:ext cx="8839200" cy="0"/>
          </a:xfrm>
          <a:prstGeom prst="line">
            <a:avLst/>
          </a:prstGeom>
          <a:noFill/>
          <a:ln w="1524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1097" name="Line 9"/>
          <p:cNvSpPr>
            <a:spLocks noChangeShapeType="1"/>
          </p:cNvSpPr>
          <p:nvPr/>
        </p:nvSpPr>
        <p:spPr bwMode="auto">
          <a:xfrm>
            <a:off x="238125" y="4133850"/>
            <a:ext cx="8839200" cy="0"/>
          </a:xfrm>
          <a:prstGeom prst="line">
            <a:avLst/>
          </a:prstGeom>
          <a:noFill/>
          <a:ln w="1524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1098" name="Line 10"/>
          <p:cNvSpPr>
            <a:spLocks noChangeShapeType="1"/>
          </p:cNvSpPr>
          <p:nvPr/>
        </p:nvSpPr>
        <p:spPr bwMode="auto">
          <a:xfrm>
            <a:off x="247650" y="4572000"/>
            <a:ext cx="8839200" cy="0"/>
          </a:xfrm>
          <a:prstGeom prst="line">
            <a:avLst/>
          </a:prstGeom>
          <a:noFill/>
          <a:ln w="1524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1099" name="Line 11"/>
          <p:cNvSpPr>
            <a:spLocks noChangeShapeType="1"/>
          </p:cNvSpPr>
          <p:nvPr/>
        </p:nvSpPr>
        <p:spPr bwMode="auto">
          <a:xfrm>
            <a:off x="152400" y="5029200"/>
            <a:ext cx="8839200" cy="0"/>
          </a:xfrm>
          <a:prstGeom prst="line">
            <a:avLst/>
          </a:prstGeom>
          <a:noFill/>
          <a:ln w="1524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1100" name="Line 12"/>
          <p:cNvSpPr>
            <a:spLocks noChangeShapeType="1"/>
          </p:cNvSpPr>
          <p:nvPr/>
        </p:nvSpPr>
        <p:spPr bwMode="auto">
          <a:xfrm>
            <a:off x="219075" y="6334125"/>
            <a:ext cx="8839200" cy="0"/>
          </a:xfrm>
          <a:prstGeom prst="line">
            <a:avLst/>
          </a:prstGeom>
          <a:noFill/>
          <a:ln w="1524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1101" name="Line 13"/>
          <p:cNvSpPr>
            <a:spLocks noChangeShapeType="1"/>
          </p:cNvSpPr>
          <p:nvPr/>
        </p:nvSpPr>
        <p:spPr bwMode="auto">
          <a:xfrm>
            <a:off x="152400" y="1171575"/>
            <a:ext cx="8839200" cy="0"/>
          </a:xfrm>
          <a:prstGeom prst="line">
            <a:avLst/>
          </a:prstGeom>
          <a:noFill/>
          <a:ln w="1524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1103" name="Line 15"/>
          <p:cNvSpPr>
            <a:spLocks noChangeShapeType="1"/>
          </p:cNvSpPr>
          <p:nvPr/>
        </p:nvSpPr>
        <p:spPr bwMode="auto">
          <a:xfrm>
            <a:off x="177800" y="1562100"/>
            <a:ext cx="8839200" cy="0"/>
          </a:xfrm>
          <a:prstGeom prst="line">
            <a:avLst/>
          </a:prstGeom>
          <a:noFill/>
          <a:ln w="1524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2292" name="Picture 4" descr="Kasen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219200"/>
            <a:ext cx="11277600" cy="871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293" name="Text Box 5"/>
          <p:cNvSpPr txBox="1">
            <a:spLocks noChangeArrowheads="1"/>
          </p:cNvSpPr>
          <p:nvPr/>
        </p:nvSpPr>
        <p:spPr bwMode="auto">
          <a:xfrm>
            <a:off x="381000" y="228600"/>
            <a:ext cx="3276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Kasen, Fernandez, Metzger, submitted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746" name="Text Box 2"/>
          <p:cNvSpPr txBox="1">
            <a:spLocks noChangeArrowheads="1"/>
          </p:cNvSpPr>
          <p:nvPr/>
        </p:nvSpPr>
        <p:spPr bwMode="auto">
          <a:xfrm>
            <a:off x="1181100" y="161925"/>
            <a:ext cx="693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>
                <a:solidFill>
                  <a:schemeClr val="bg1"/>
                </a:solidFill>
                <a:latin typeface="Baskerville" charset="0"/>
              </a:rPr>
              <a:t>Conclusions</a:t>
            </a:r>
          </a:p>
        </p:txBody>
      </p:sp>
      <p:sp>
        <p:nvSpPr>
          <p:cNvPr id="1183747" name="Text Box 3"/>
          <p:cNvSpPr txBox="1">
            <a:spLocks noChangeArrowheads="1"/>
          </p:cNvSpPr>
          <p:nvPr/>
        </p:nvSpPr>
        <p:spPr bwMode="auto">
          <a:xfrm>
            <a:off x="152400" y="514350"/>
            <a:ext cx="8763000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endParaRPr lang="en-US" sz="1800" b="1" i="1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1800" b="1" i="1">
                <a:solidFill>
                  <a:schemeClr val="bg1"/>
                </a:solidFill>
              </a:rPr>
              <a:t> </a:t>
            </a:r>
            <a:r>
              <a:rPr lang="en-US" sz="2000">
                <a:solidFill>
                  <a:schemeClr val="bg1"/>
                </a:solidFill>
              </a:rPr>
              <a:t>The first direct detection of gravitational waves will likely be a binary NS merger, within the next ~3 years.  </a:t>
            </a:r>
            <a:r>
              <a:rPr lang="en-US" sz="2000" b="1" i="1">
                <a:solidFill>
                  <a:schemeClr val="bg1"/>
                </a:solidFill>
              </a:rPr>
              <a:t>Identifying an EM counterpart will be essential to maximize the scientific impact of this discovery.</a:t>
            </a:r>
            <a:r>
              <a:rPr lang="en-US" sz="2000">
                <a:solidFill>
                  <a:schemeClr val="bg1"/>
                </a:solidFill>
              </a:rPr>
              <a:t>  </a:t>
            </a: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2000">
                <a:solidFill>
                  <a:srgbClr val="F5FA3B"/>
                </a:solidFill>
              </a:rPr>
              <a:t> The most promising isotropic counterpart is an optical/IR transient (</a:t>
            </a:r>
            <a:r>
              <a:rPr lang="ja-JP" altLang="en-US" sz="2000">
                <a:solidFill>
                  <a:srgbClr val="F5FA3B"/>
                </a:solidFill>
              </a:rPr>
              <a:t>“</a:t>
            </a:r>
            <a:r>
              <a:rPr lang="en-US" sz="2000">
                <a:solidFill>
                  <a:srgbClr val="F5FA3B"/>
                </a:solidFill>
              </a:rPr>
              <a:t>kilonova</a:t>
            </a:r>
            <a:r>
              <a:rPr lang="ja-JP" altLang="en-US" sz="2000">
                <a:solidFill>
                  <a:srgbClr val="F5FA3B"/>
                </a:solidFill>
              </a:rPr>
              <a:t>”</a:t>
            </a:r>
            <a:r>
              <a:rPr lang="en-US" sz="2000">
                <a:solidFill>
                  <a:srgbClr val="F5FA3B"/>
                </a:solidFill>
              </a:rPr>
              <a:t>) powered by the radioactive decay of r-process nuclei.</a:t>
            </a: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 The radioactive heating of the ejecta is now well understood, but the photon opacity of r-process ejecta remains uncertain.</a:t>
            </a:r>
            <a:r>
              <a:rPr lang="en-US" sz="2000">
                <a:solidFill>
                  <a:srgbClr val="F5FA3B"/>
                </a:solidFill>
              </a:rPr>
              <a:t>  </a:t>
            </a: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2000">
                <a:solidFill>
                  <a:srgbClr val="F5FA3B"/>
                </a:solidFill>
              </a:rPr>
              <a:t> The first kilonova was detected following the gamma-ray burst 130603B last June, confirming the association of mergers with short GRBs.</a:t>
            </a: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 Kilonova provide a direct probe of the formation of r-process nuclei, a long standing mysteries in nuclear astrophysics.   </a:t>
            </a:r>
            <a:endParaRPr lang="en-US" sz="18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2000">
                <a:solidFill>
                  <a:srgbClr val="F6FF1F"/>
                </a:solidFill>
              </a:rPr>
              <a:t> The sensitive dependence of opacity on the ejecta composition (lanthanide fraction) implies that kilonova colors provide a sensitive probe of physical processes at work during the merger, such as the delay until black hole formation.</a:t>
            </a:r>
            <a:r>
              <a:rPr lang="en-US" sz="2000">
                <a:solidFill>
                  <a:schemeClr val="bg1"/>
                </a:solidFill>
              </a:rPr>
              <a:t>   </a:t>
            </a:r>
            <a:endParaRPr lang="en-US" sz="1600">
              <a:solidFill>
                <a:srgbClr val="F5FA3B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612" name="Text Box 12"/>
          <p:cNvSpPr txBox="1">
            <a:spLocks noChangeArrowheads="1"/>
          </p:cNvSpPr>
          <p:nvPr/>
        </p:nvSpPr>
        <p:spPr bwMode="auto">
          <a:xfrm>
            <a:off x="1219200" y="71088"/>
            <a:ext cx="7010400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Sky Error Regions </a:t>
            </a:r>
            <a:r>
              <a:rPr 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~600 </a:t>
            </a:r>
            <a:r>
              <a:rPr lang="en-US" sz="28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deg</a:t>
            </a:r>
            <a:r>
              <a:rPr lang="en-US" sz="2800" b="1" baseline="30000" dirty="0"/>
              <a:t>2 </a:t>
            </a:r>
            <a:r>
              <a:rPr lang="en-US" sz="2800" b="1" dirty="0"/>
              <a:t>(</a:t>
            </a:r>
            <a:r>
              <a:rPr lang="en-US" sz="2800" b="1" dirty="0" smtClean="0"/>
              <a:t>~now)</a:t>
            </a:r>
            <a:r>
              <a:rPr lang="en-US" sz="2800" b="1" baseline="30000" dirty="0" smtClean="0"/>
              <a:t> </a:t>
            </a:r>
            <a:endParaRPr lang="en-US" sz="2800" b="1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pic>
        <p:nvPicPr>
          <p:cNvPr id="2" name="Picture 1" descr="Screen Shot 2016-05-13 at 9.00.3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547473"/>
            <a:ext cx="7319420" cy="63105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423" y="6248400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LIGO et al. 2016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57912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GW150914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76192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6-05-02 at 9.23.4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66800"/>
            <a:ext cx="8382000" cy="5210432"/>
          </a:xfrm>
          <a:prstGeom prst="rect">
            <a:avLst/>
          </a:prstGeom>
        </p:spPr>
      </p:pic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371600" y="304800"/>
            <a:ext cx="7010400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Sky Error Regions ~ 10-100 deg</a:t>
            </a:r>
            <a:r>
              <a:rPr lang="en-US" sz="2800" b="1" baseline="30000" dirty="0"/>
              <a:t>2 </a:t>
            </a:r>
            <a:r>
              <a:rPr lang="en-US" sz="2800" b="1" dirty="0"/>
              <a:t>(~2019)</a:t>
            </a:r>
            <a:r>
              <a:rPr lang="en-US" sz="2800" b="1" baseline="30000" dirty="0"/>
              <a:t> </a:t>
            </a:r>
            <a:endParaRPr lang="en-US" sz="2800" b="1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 flipH="1">
            <a:off x="1143000" y="6477000"/>
            <a:ext cx="2819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smtClean="0">
                <a:solidFill>
                  <a:srgbClr val="000000"/>
                </a:solidFill>
              </a:rPr>
              <a:t>Rodriguez et al. 2013</a:t>
            </a:r>
            <a:endParaRPr 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5611" name="Picture 11" descr="Screen shot 2014-11-17 at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19730"/>
            <a:ext cx="8843247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612" name="Text Box 12"/>
          <p:cNvSpPr txBox="1">
            <a:spLocks noChangeArrowheads="1"/>
          </p:cNvSpPr>
          <p:nvPr/>
        </p:nvSpPr>
        <p:spPr bwMode="auto">
          <a:xfrm>
            <a:off x="1219200" y="71088"/>
            <a:ext cx="7010400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Sky Error Regions &gt;</a:t>
            </a:r>
            <a:r>
              <a:rPr 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300 </a:t>
            </a:r>
            <a:r>
              <a:rPr lang="en-US" sz="28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deg</a:t>
            </a:r>
            <a:r>
              <a:rPr lang="en-US" sz="2800" b="1" baseline="30000" dirty="0"/>
              <a:t>2 </a:t>
            </a:r>
            <a:r>
              <a:rPr lang="en-US" sz="2800" b="1" dirty="0"/>
              <a:t>(</a:t>
            </a:r>
            <a:r>
              <a:rPr lang="en-US" sz="2800" b="1" dirty="0" smtClean="0"/>
              <a:t>~now)</a:t>
            </a:r>
            <a:r>
              <a:rPr lang="en-US" sz="2800" b="1" baseline="30000" dirty="0" smtClean="0"/>
              <a:t> </a:t>
            </a:r>
            <a:endParaRPr lang="en-US" sz="2800" b="1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 flipH="1">
            <a:off x="304800" y="5160990"/>
            <a:ext cx="2819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err="1">
                <a:solidFill>
                  <a:srgbClr val="000000"/>
                </a:solidFill>
              </a:rPr>
              <a:t>Kasliwal</a:t>
            </a:r>
            <a:r>
              <a:rPr lang="en-US" sz="1200" dirty="0">
                <a:solidFill>
                  <a:srgbClr val="000000"/>
                </a:solidFill>
              </a:rPr>
              <a:t> &amp; </a:t>
            </a:r>
            <a:r>
              <a:rPr lang="en-US" sz="1200" dirty="0" err="1">
                <a:solidFill>
                  <a:srgbClr val="000000"/>
                </a:solidFill>
              </a:rPr>
              <a:t>Nissanke</a:t>
            </a:r>
            <a:r>
              <a:rPr lang="en-US" sz="1200" dirty="0">
                <a:solidFill>
                  <a:srgbClr val="000000"/>
                </a:solidFill>
              </a:rPr>
              <a:t> 2014</a:t>
            </a:r>
          </a:p>
        </p:txBody>
      </p:sp>
    </p:spTree>
    <p:extLst>
      <p:ext uri="{BB962C8B-B14F-4D97-AF65-F5344CB8AC3E}">
        <p14:creationId xmlns:p14="http://schemas.microsoft.com/office/powerpoint/2010/main" val="44775644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3.5|9.7"/>
</p:tagLst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FF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FF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86720</TotalTime>
  <Words>2330</Words>
  <Application>Microsoft Macintosh PowerPoint</Application>
  <PresentationFormat>On-screen Show (4:3)</PresentationFormat>
  <Paragraphs>410</Paragraphs>
  <Slides>68</Slides>
  <Notes>59</Notes>
  <HiddenSlides>19</HiddenSlides>
  <MMClips>6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68</vt:i4>
      </vt:variant>
    </vt:vector>
  </HeadingPairs>
  <TitlesOfParts>
    <vt:vector size="71" baseType="lpstr">
      <vt:lpstr>Blank Presentation</vt:lpstr>
      <vt:lpstr>Equation</vt:lpstr>
      <vt:lpstr>Microsoft Equation</vt:lpstr>
      <vt:lpstr>Signatures of Neutron Star Mergers in the  Era of Gravitational Wave Astronomy </vt:lpstr>
      <vt:lpstr>Binary Neutron Star Mergers</vt:lpstr>
      <vt:lpstr>PowerPoint Presentation</vt:lpstr>
      <vt:lpstr>The Dawn of GW Astronomy</vt:lpstr>
      <vt:lpstr>Binary Neutron Star Mergers</vt:lpstr>
      <vt:lpstr>Origin of R-Process Nuclei</vt:lpstr>
      <vt:lpstr>PowerPoint Presentation</vt:lpstr>
      <vt:lpstr>PowerPoint Presentation</vt:lpstr>
      <vt:lpstr>PowerPoint Presentation</vt:lpstr>
      <vt:lpstr>PowerPoint Presentation</vt:lpstr>
      <vt:lpstr>EM Counterparts of NS-NS/NS-BH Mergers</vt:lpstr>
      <vt:lpstr>EM Counterparts of NS-NS/NS-BH Mergers</vt:lpstr>
      <vt:lpstr>PowerPoint Presentation</vt:lpstr>
      <vt:lpstr>Remnant Accretion Disk</vt:lpstr>
      <vt:lpstr>Relativistic Jets and Short GRBs</vt:lpstr>
      <vt:lpstr>Short &amp; Long Gamma-Ray Bursts</vt:lpstr>
      <vt:lpstr>Short &amp; Long Gamma-Ray Bursts</vt:lpstr>
      <vt:lpstr>Short &amp; Long Gamma-Ray Bursts</vt:lpstr>
      <vt:lpstr>PowerPoint Presentation</vt:lpstr>
      <vt:lpstr>Fermi Counterpart to GW150914 ?</vt:lpstr>
      <vt:lpstr>Alternative Short GRB Models? Neutron Star Accretion-Induced Collapse</vt:lpstr>
      <vt:lpstr>PowerPoint Presentation</vt:lpstr>
      <vt:lpstr>Short GRBs are Rare in the LIGO Volume</vt:lpstr>
      <vt:lpstr>EM Counterparts of NS-NS/NS-BH Mergers</vt:lpstr>
      <vt:lpstr>Neutron-Rich Ejecta</vt:lpstr>
      <vt:lpstr>Neutron-Rich Ejecta</vt:lpstr>
      <vt:lpstr>Neutron-Rich Ejecta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Supernovae Shine (Arnett 1982)</vt:lpstr>
      <vt:lpstr>How Supernovae Shine (Arnett 1982)</vt:lpstr>
      <vt:lpstr>PowerPoint Presentation</vt:lpstr>
      <vt:lpstr>PowerPoint Presentation</vt:lpstr>
      <vt:lpstr>High Opacity of the Lanthanides                            (Kasen et al. 2013; Barnes &amp; Kasen 2013; Tanaka &amp; Hotokezaka 2013)</vt:lpstr>
      <vt:lpstr>High Opacity of the Lanthanides                            (Kasen et al. 2013; Barnes &amp; Kasen 2013; Tanaka &amp; Hotokezaka 13)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Neutron-Rich Ejecta</vt:lpstr>
      <vt:lpstr>Two Component Light Curve</vt:lpstr>
      <vt:lpstr>Two Component Light Curve</vt:lpstr>
      <vt:lpstr>Remnant Torus Evolution</vt:lpstr>
      <vt:lpstr>Remnant Torus Evolution</vt:lpstr>
      <vt:lpstr>Delayed Disk Outflows</vt:lpstr>
      <vt:lpstr>Effect of Hyper-Massive Neutron Star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Long-Lived Merger Remnants (e.g. BDM+08; Ozel et al. 2010; Bucciantini et al. 2012; Zhang 13; Yu et al. 2013; Giacomazzo &amp; Perna 13; Siegel et al. 2014) </vt:lpstr>
      <vt:lpstr>Short GRBs with Extended Emission</vt:lpstr>
      <vt:lpstr>Stable Merger Remnant?                           (e.g. BDM+08; Ozel et al. 2010; Bucciantini et al. 2012; Zhang 13; Yu et al. 2013; Giacomazzo &amp; Perna 13; BDM &amp; Piro 13) </vt:lpstr>
      <vt:lpstr>Magnetar-Boosted Kilonova (Yu et al. 2013, BDM &amp; Piro 14, Siegel &amp; Ciolfi 2016a,b) </vt:lpstr>
      <vt:lpstr>Radio Constraints on Merger Remnants</vt:lpstr>
      <vt:lpstr>Timeline of EM Counterparts</vt:lpstr>
      <vt:lpstr>Timeline of Binary NS Mergers</vt:lpstr>
      <vt:lpstr>PowerPoint Presentation</vt:lpstr>
      <vt:lpstr>PowerPoint Presentation</vt:lpstr>
    </vt:vector>
  </TitlesOfParts>
  <Company>Berkeley Astronomy Department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Gamma-Ray Bursts from the   Birth of Magnetars</dc:title>
  <dc:creator>Brian Metzger</dc:creator>
  <cp:lastModifiedBy>Brian Metzger</cp:lastModifiedBy>
  <cp:revision>234</cp:revision>
  <cp:lastPrinted>2014-03-07T02:14:10Z</cp:lastPrinted>
  <dcterms:created xsi:type="dcterms:W3CDTF">2012-03-30T15:33:27Z</dcterms:created>
  <dcterms:modified xsi:type="dcterms:W3CDTF">2016-07-13T03:38:02Z</dcterms:modified>
</cp:coreProperties>
</file>