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6.xml" ContentType="application/vnd.openxmlformats-officedocument.theme+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theme/theme8.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84" r:id="rId2"/>
    <p:sldMasterId id="2147483686" r:id="rId3"/>
    <p:sldMasterId id="2147483688" r:id="rId4"/>
    <p:sldMasterId id="2147483690" r:id="rId5"/>
    <p:sldMasterId id="2147483994" r:id="rId6"/>
    <p:sldMasterId id="2147484037" r:id="rId7"/>
    <p:sldMasterId id="2147484070" r:id="rId8"/>
    <p:sldMasterId id="2147484079" r:id="rId9"/>
  </p:sldMasterIdLst>
  <p:notesMasterIdLst>
    <p:notesMasterId r:id="rId36"/>
  </p:notesMasterIdLst>
  <p:handoutMasterIdLst>
    <p:handoutMasterId r:id="rId37"/>
  </p:handoutMasterIdLst>
  <p:sldIdLst>
    <p:sldId id="445" r:id="rId10"/>
    <p:sldId id="437" r:id="rId11"/>
    <p:sldId id="350" r:id="rId12"/>
    <p:sldId id="326" r:id="rId13"/>
    <p:sldId id="329" r:id="rId14"/>
    <p:sldId id="301" r:id="rId15"/>
    <p:sldId id="302" r:id="rId16"/>
    <p:sldId id="307" r:id="rId17"/>
    <p:sldId id="330" r:id="rId18"/>
    <p:sldId id="440" r:id="rId19"/>
    <p:sldId id="303" r:id="rId20"/>
    <p:sldId id="331" r:id="rId21"/>
    <p:sldId id="304" r:id="rId22"/>
    <p:sldId id="441" r:id="rId23"/>
    <p:sldId id="448" r:id="rId24"/>
    <p:sldId id="417" r:id="rId25"/>
    <p:sldId id="451" r:id="rId26"/>
    <p:sldId id="420" r:id="rId27"/>
    <p:sldId id="422" r:id="rId28"/>
    <p:sldId id="442" r:id="rId29"/>
    <p:sldId id="452" r:id="rId30"/>
    <p:sldId id="377" r:id="rId31"/>
    <p:sldId id="453" r:id="rId32"/>
    <p:sldId id="435" r:id="rId33"/>
    <p:sldId id="446" r:id="rId34"/>
    <p:sldId id="434" r:id="rId35"/>
  </p:sldIdLst>
  <p:sldSz cx="13004800" cy="9753600"/>
  <p:notesSz cx="6858000" cy="9144000"/>
  <p:defaultTextStyle>
    <a:defPPr>
      <a:defRPr lang="en-US"/>
    </a:defPPr>
    <a:lvl1pPr algn="ctr" rtl="0" fontAlgn="base">
      <a:spcBef>
        <a:spcPct val="0"/>
      </a:spcBef>
      <a:spcAft>
        <a:spcPct val="0"/>
      </a:spcAft>
      <a:defRPr sz="4300" kern="1200">
        <a:solidFill>
          <a:srgbClr val="FFFFFF"/>
        </a:solidFill>
        <a:latin typeface="Gill Sans" charset="0"/>
        <a:ea typeface="ヒラギノ角ゴ ProN W3" charset="0"/>
        <a:cs typeface="ヒラギノ角ゴ ProN W3" charset="0"/>
        <a:sym typeface="Gill Sans" charset="0"/>
      </a:defRPr>
    </a:lvl1pPr>
    <a:lvl2pPr marL="453484" indent="1589" algn="ctr" rtl="0" fontAlgn="base">
      <a:spcBef>
        <a:spcPct val="0"/>
      </a:spcBef>
      <a:spcAft>
        <a:spcPct val="0"/>
      </a:spcAft>
      <a:defRPr sz="4300" kern="1200">
        <a:solidFill>
          <a:srgbClr val="FFFFFF"/>
        </a:solidFill>
        <a:latin typeface="Gill Sans" charset="0"/>
        <a:ea typeface="ヒラギノ角ゴ ProN W3" charset="0"/>
        <a:cs typeface="ヒラギノ角ゴ ProN W3" charset="0"/>
        <a:sym typeface="Gill Sans" charset="0"/>
      </a:defRPr>
    </a:lvl2pPr>
    <a:lvl3pPr marL="910148" indent="1589" algn="ctr" rtl="0" fontAlgn="base">
      <a:spcBef>
        <a:spcPct val="0"/>
      </a:spcBef>
      <a:spcAft>
        <a:spcPct val="0"/>
      </a:spcAft>
      <a:defRPr sz="4300" kern="1200">
        <a:solidFill>
          <a:srgbClr val="FFFFFF"/>
        </a:solidFill>
        <a:latin typeface="Gill Sans" charset="0"/>
        <a:ea typeface="ヒラギノ角ゴ ProN W3" charset="0"/>
        <a:cs typeface="ヒラギノ角ゴ ProN W3" charset="0"/>
        <a:sym typeface="Gill Sans" charset="0"/>
      </a:defRPr>
    </a:lvl3pPr>
    <a:lvl4pPr marL="1366820" indent="1589" algn="ctr" rtl="0" fontAlgn="base">
      <a:spcBef>
        <a:spcPct val="0"/>
      </a:spcBef>
      <a:spcAft>
        <a:spcPct val="0"/>
      </a:spcAft>
      <a:defRPr sz="4300" kern="1200">
        <a:solidFill>
          <a:srgbClr val="FFFFFF"/>
        </a:solidFill>
        <a:latin typeface="Gill Sans" charset="0"/>
        <a:ea typeface="ヒラギノ角ゴ ProN W3" charset="0"/>
        <a:cs typeface="ヒラギノ角ゴ ProN W3" charset="0"/>
        <a:sym typeface="Gill Sans" charset="0"/>
      </a:defRPr>
    </a:lvl4pPr>
    <a:lvl5pPr marL="1823475" indent="1589" algn="ctr" rtl="0" fontAlgn="base">
      <a:spcBef>
        <a:spcPct val="0"/>
      </a:spcBef>
      <a:spcAft>
        <a:spcPct val="0"/>
      </a:spcAft>
      <a:defRPr sz="4300" kern="1200">
        <a:solidFill>
          <a:srgbClr val="FFFFFF"/>
        </a:solidFill>
        <a:latin typeface="Gill Sans" charset="0"/>
        <a:ea typeface="ヒラギノ角ゴ ProN W3" charset="0"/>
        <a:cs typeface="ヒラギノ角ゴ ProN W3" charset="0"/>
        <a:sym typeface="Gill Sans" charset="0"/>
      </a:defRPr>
    </a:lvl5pPr>
    <a:lvl6pPr marL="2283311" algn="l" defTabSz="456657" rtl="0" eaLnBrk="1" latinLnBrk="0" hangingPunct="1">
      <a:defRPr sz="4300" kern="1200">
        <a:solidFill>
          <a:srgbClr val="FFFFFF"/>
        </a:solidFill>
        <a:latin typeface="Gill Sans" charset="0"/>
        <a:ea typeface="ヒラギノ角ゴ ProN W3" charset="0"/>
        <a:cs typeface="ヒラギノ角ゴ ProN W3" charset="0"/>
        <a:sym typeface="Gill Sans" charset="0"/>
      </a:defRPr>
    </a:lvl6pPr>
    <a:lvl7pPr marL="2739971" algn="l" defTabSz="456657" rtl="0" eaLnBrk="1" latinLnBrk="0" hangingPunct="1">
      <a:defRPr sz="4300" kern="1200">
        <a:solidFill>
          <a:srgbClr val="FFFFFF"/>
        </a:solidFill>
        <a:latin typeface="Gill Sans" charset="0"/>
        <a:ea typeface="ヒラギノ角ゴ ProN W3" charset="0"/>
        <a:cs typeface="ヒラギノ角ゴ ProN W3" charset="0"/>
        <a:sym typeface="Gill Sans" charset="0"/>
      </a:defRPr>
    </a:lvl7pPr>
    <a:lvl8pPr marL="3196638" algn="l" defTabSz="456657" rtl="0" eaLnBrk="1" latinLnBrk="0" hangingPunct="1">
      <a:defRPr sz="4300" kern="1200">
        <a:solidFill>
          <a:srgbClr val="FFFFFF"/>
        </a:solidFill>
        <a:latin typeface="Gill Sans" charset="0"/>
        <a:ea typeface="ヒラギノ角ゴ ProN W3" charset="0"/>
        <a:cs typeface="ヒラギノ角ゴ ProN W3" charset="0"/>
        <a:sym typeface="Gill Sans" charset="0"/>
      </a:defRPr>
    </a:lvl8pPr>
    <a:lvl9pPr marL="3653298" algn="l" defTabSz="456657" rtl="0" eaLnBrk="1" latinLnBrk="0" hangingPunct="1">
      <a:defRPr sz="4300" kern="1200">
        <a:solidFill>
          <a:srgbClr val="FFFFFF"/>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1E1"/>
    <a:srgbClr val="E6E6E6"/>
    <a:srgbClr val="DCDCDC"/>
    <a:srgbClr val="DADADA"/>
    <a:srgbClr val="E3E3E3"/>
    <a:srgbClr val="CCCC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650" autoAdjust="0"/>
  </p:normalViewPr>
  <p:slideViewPr>
    <p:cSldViewPr>
      <p:cViewPr>
        <p:scale>
          <a:sx n="63" d="100"/>
          <a:sy n="63" d="100"/>
        </p:scale>
        <p:origin x="-392" y="-80"/>
      </p:cViewPr>
      <p:guideLst>
        <p:guide orient="horz" pos="3072"/>
        <p:guide pos="4096"/>
      </p:guideLst>
    </p:cSldViewPr>
  </p:slideViewPr>
  <p:notesTextViewPr>
    <p:cViewPr>
      <p:scale>
        <a:sx n="100" d="100"/>
        <a:sy n="100" d="100"/>
      </p:scale>
      <p:origin x="0" y="0"/>
    </p:cViewPr>
  </p:notesTextViewPr>
  <p:sorterViewPr>
    <p:cViewPr>
      <p:scale>
        <a:sx n="66" d="100"/>
        <a:sy n="66" d="100"/>
      </p:scale>
      <p:origin x="0" y="1344"/>
    </p:cViewPr>
  </p:sorterViewPr>
  <p:notesViewPr>
    <p:cSldViewPr snapToGrid="0" snapToObjects="1">
      <p:cViewPr varScale="1">
        <p:scale>
          <a:sx n="107" d="100"/>
          <a:sy n="107" d="100"/>
        </p:scale>
        <p:origin x="-3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54A1D33-5F30-5044-B2B4-AB2D8D247AD8}" type="datetimeFigureOut">
              <a:rPr lang="en-US"/>
              <a:pPr>
                <a:defRPr/>
              </a:pPr>
              <a:t>11/07/16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548E76B6-FD23-9F4B-8375-8A0352C81756}" type="slidenum">
              <a:rPr lang="en-US"/>
              <a:pPr>
                <a:defRPr/>
              </a:pPr>
              <a:t>‹#›</a:t>
            </a:fld>
            <a:endParaRPr lang="en-US"/>
          </a:p>
        </p:txBody>
      </p:sp>
    </p:spTree>
    <p:extLst>
      <p:ext uri="{BB962C8B-B14F-4D97-AF65-F5344CB8AC3E}">
        <p14:creationId xmlns:p14="http://schemas.microsoft.com/office/powerpoint/2010/main" val="3343591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3190019279"/>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100" kern="1200">
        <a:solidFill>
          <a:schemeClr val="tx1"/>
        </a:solidFill>
        <a:latin typeface="Gill Sans" charset="0"/>
        <a:ea typeface="ＭＳ Ｐゴシック" charset="0"/>
        <a:cs typeface="ＭＳ Ｐゴシック" charset="0"/>
      </a:defRPr>
    </a:lvl1pPr>
    <a:lvl2pPr marL="453484" algn="l" rtl="0" eaLnBrk="0" fontAlgn="base" hangingPunct="0">
      <a:spcBef>
        <a:spcPct val="0"/>
      </a:spcBef>
      <a:spcAft>
        <a:spcPct val="0"/>
      </a:spcAft>
      <a:defRPr sz="1100" kern="1200">
        <a:solidFill>
          <a:schemeClr val="tx1"/>
        </a:solidFill>
        <a:latin typeface="Gill Sans" charset="0"/>
        <a:ea typeface="ＭＳ Ｐゴシック" charset="0"/>
        <a:cs typeface="+mn-cs"/>
      </a:defRPr>
    </a:lvl2pPr>
    <a:lvl3pPr marL="910148" algn="l" rtl="0" eaLnBrk="0" fontAlgn="base" hangingPunct="0">
      <a:spcBef>
        <a:spcPct val="0"/>
      </a:spcBef>
      <a:spcAft>
        <a:spcPct val="0"/>
      </a:spcAft>
      <a:defRPr sz="1100" kern="1200">
        <a:solidFill>
          <a:schemeClr val="tx1"/>
        </a:solidFill>
        <a:latin typeface="Gill Sans" charset="0"/>
        <a:ea typeface="ＭＳ Ｐゴシック" charset="0"/>
        <a:cs typeface="+mn-cs"/>
      </a:defRPr>
    </a:lvl3pPr>
    <a:lvl4pPr marL="1366820" algn="l" rtl="0" eaLnBrk="0" fontAlgn="base" hangingPunct="0">
      <a:spcBef>
        <a:spcPct val="0"/>
      </a:spcBef>
      <a:spcAft>
        <a:spcPct val="0"/>
      </a:spcAft>
      <a:defRPr sz="1100" kern="1200">
        <a:solidFill>
          <a:schemeClr val="tx1"/>
        </a:solidFill>
        <a:latin typeface="Gill Sans" charset="0"/>
        <a:ea typeface="ＭＳ Ｐゴシック" charset="0"/>
        <a:cs typeface="+mn-cs"/>
      </a:defRPr>
    </a:lvl4pPr>
    <a:lvl5pPr marL="1823475" algn="l" rtl="0" eaLnBrk="0" fontAlgn="base" hangingPunct="0">
      <a:spcBef>
        <a:spcPct val="0"/>
      </a:spcBef>
      <a:spcAft>
        <a:spcPct val="0"/>
      </a:spcAft>
      <a:defRPr sz="1100" kern="1200">
        <a:solidFill>
          <a:schemeClr val="tx1"/>
        </a:solidFill>
        <a:latin typeface="Gill Sans" charset="0"/>
        <a:ea typeface="ＭＳ Ｐゴシック" charset="0"/>
        <a:cs typeface="+mn-cs"/>
      </a:defRPr>
    </a:lvl5pPr>
    <a:lvl6pPr marL="2281212" algn="l" defTabSz="456233" rtl="0" eaLnBrk="1" latinLnBrk="0" hangingPunct="1">
      <a:defRPr sz="1100" kern="1200">
        <a:solidFill>
          <a:schemeClr val="tx1"/>
        </a:solidFill>
        <a:latin typeface="+mn-lt"/>
        <a:ea typeface="+mn-ea"/>
        <a:cs typeface="+mn-cs"/>
      </a:defRPr>
    </a:lvl6pPr>
    <a:lvl7pPr marL="2737446" algn="l" defTabSz="456233" rtl="0" eaLnBrk="1" latinLnBrk="0" hangingPunct="1">
      <a:defRPr sz="1100" kern="1200">
        <a:solidFill>
          <a:schemeClr val="tx1"/>
        </a:solidFill>
        <a:latin typeface="+mn-lt"/>
        <a:ea typeface="+mn-ea"/>
        <a:cs typeface="+mn-cs"/>
      </a:defRPr>
    </a:lvl7pPr>
    <a:lvl8pPr marL="3193694" algn="l" defTabSz="456233" rtl="0" eaLnBrk="1" latinLnBrk="0" hangingPunct="1">
      <a:defRPr sz="1100" kern="1200">
        <a:solidFill>
          <a:schemeClr val="tx1"/>
        </a:solidFill>
        <a:latin typeface="+mn-lt"/>
        <a:ea typeface="+mn-ea"/>
        <a:cs typeface="+mn-cs"/>
      </a:defRPr>
    </a:lvl8pPr>
    <a:lvl9pPr marL="3649931" algn="l" defTabSz="456233"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studying dense matter we are focusing on the strong force</a:t>
            </a:r>
            <a:r>
              <a:rPr lang="en-US" baseline="0" dirty="0" smtClean="0"/>
              <a:t>, the force that determines the state of nuclear matter.</a:t>
            </a:r>
          </a:p>
          <a:p>
            <a:endParaRPr lang="en-US" baseline="0" dirty="0" smtClean="0"/>
          </a:p>
          <a:p>
            <a:r>
              <a:rPr lang="en-US" baseline="0" dirty="0" smtClean="0"/>
              <a:t>Same force that sets structure of both atomic nuclei and neutron stars, where strong gravity compresses core to nuclear densities, forming effectively a giant nucleus.</a:t>
            </a:r>
          </a:p>
          <a:p>
            <a:endParaRPr lang="en-US" baseline="0" dirty="0" smtClean="0"/>
          </a:p>
          <a:p>
            <a:r>
              <a:rPr lang="en-US" baseline="0" dirty="0" smtClean="0"/>
              <a:t>However it poses a major problem.  Why? A theory -  QCD – exists, but is computationally intractable beyond single particles – e.g. for many nucleon systems that we want to understand!  </a:t>
            </a:r>
          </a:p>
          <a:p>
            <a:r>
              <a:rPr lang="en-US" baseline="0" dirty="0" smtClean="0"/>
              <a:t>Rely instead on phenomenological models that are developed to fit data.</a:t>
            </a:r>
          </a:p>
          <a:p>
            <a:r>
              <a:rPr lang="en-US" baseline="0" dirty="0" smtClean="0"/>
              <a:t>Progress is DRIVEN by experiment and observation.  </a:t>
            </a:r>
            <a:endParaRPr lang="en-US" dirty="0" smtClean="0"/>
          </a:p>
          <a:p>
            <a:endParaRPr lang="en-US" dirty="0" smtClean="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7C573D8A-E82C-4790-AD62-564DA2C7DE14}" type="slidenum">
              <a:rPr lang="en-US" smtClean="0">
                <a:solidFill>
                  <a:prstClr val="black"/>
                </a:solidFill>
                <a:latin typeface="Calibri"/>
              </a:rPr>
              <a:pPr/>
              <a:t>2</a:t>
            </a:fld>
            <a:endParaRPr lang="en-US">
              <a:solidFill>
                <a:prstClr val="black"/>
              </a:solidFill>
              <a:latin typeface="Calibri"/>
            </a:endParaRPr>
          </a:p>
        </p:txBody>
      </p:sp>
    </p:spTree>
    <p:extLst>
      <p:ext uri="{BB962C8B-B14F-4D97-AF65-F5344CB8AC3E}">
        <p14:creationId xmlns:p14="http://schemas.microsoft.com/office/powerpoint/2010/main" val="142299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cs typeface="+mn-cs"/>
              </a:rPr>
              <a:t>Grey</a:t>
            </a:r>
            <a:r>
              <a:rPr lang="en-US" baseline="0" dirty="0" smtClean="0">
                <a:cs typeface="+mn-cs"/>
              </a:rPr>
              <a:t> – LMXBs, Green:  eclipsing MSPs, Red:   DNS, Blue  NS WD companion.  Apricot.  MSP-MS binaries</a:t>
            </a:r>
          </a:p>
          <a:p>
            <a:pPr eaLnBrk="1" hangingPunct="1">
              <a:defRPr/>
            </a:pPr>
            <a:r>
              <a:rPr lang="en-US" baseline="0" dirty="0" smtClean="0">
                <a:cs typeface="+mn-cs"/>
              </a:rPr>
              <a:t>Demorest result – high inclination, hence Shapiro delay.</a:t>
            </a:r>
          </a:p>
          <a:p>
            <a:pPr eaLnBrk="1" hangingPunct="1">
              <a:defRPr/>
            </a:pPr>
            <a:r>
              <a:rPr lang="en-US" baseline="0" dirty="0" smtClean="0">
                <a:cs typeface="+mn-cs"/>
              </a:rPr>
              <a:t>Antoniadis – no Shapiro delay, but have bright optical WD companion, use WD spectroscopy to get masses.</a:t>
            </a:r>
          </a:p>
          <a:p>
            <a:pPr eaLnBrk="1" hangingPunct="1">
              <a:defRPr/>
            </a:pPr>
            <a:endParaRPr lang="en-US" baseline="0" dirty="0" smtClean="0">
              <a:cs typeface="+mn-cs"/>
            </a:endParaRPr>
          </a:p>
          <a:p>
            <a:r>
              <a:rPr lang="en-US" baseline="0" dirty="0" smtClean="0">
                <a:cs typeface="+mn-cs"/>
              </a:rPr>
              <a:t>Brings up the ‘hyperon puzzle’:  </a:t>
            </a:r>
            <a:r>
              <a:rPr lang="en-US" dirty="0" smtClean="0"/>
              <a:t>‘The presence of hyperons in neutron stars is energetically probable. However, their presence induces a strong softening of the </a:t>
            </a:r>
            <a:r>
              <a:rPr lang="en-US" dirty="0" err="1" smtClean="0"/>
              <a:t>EoS</a:t>
            </a:r>
            <a:r>
              <a:rPr lang="en-US" dirty="0" smtClean="0"/>
              <a:t> that leads to maximum masses below the observed 2 </a:t>
            </a:r>
            <a:r>
              <a:rPr lang="en-US" dirty="0" err="1" smtClean="0"/>
              <a:t>Msun</a:t>
            </a:r>
            <a:r>
              <a:rPr lang="en-US" dirty="0" smtClean="0"/>
              <a:t>. The solution</a:t>
            </a:r>
            <a:r>
              <a:rPr lang="en-US" baseline="0" dirty="0" smtClean="0"/>
              <a:t> </a:t>
            </a:r>
            <a:r>
              <a:rPr lang="en-US" dirty="0" smtClean="0"/>
              <a:t>of this so-called “hyperon puzzle” is not easy, and requires a mechanism that could provide additional repulsion to make the </a:t>
            </a:r>
            <a:r>
              <a:rPr lang="en-US" dirty="0" err="1" smtClean="0"/>
              <a:t>EoS</a:t>
            </a:r>
            <a:r>
              <a:rPr lang="en-US" dirty="0" smtClean="0"/>
              <a:t> stiffer. Possible mechanisms could be: 1) stiffer hyperon-nucleon and/or hyperon-hyperon interactions; 2) inclusion of three-body forces with one or more hyperons; and 3) appearance of a phase transition to quark matter ‘</a:t>
            </a:r>
          </a:p>
          <a:p>
            <a:pPr eaLnBrk="1" hangingPunct="1">
              <a:defRPr/>
            </a:pPr>
            <a:endParaRPr lang="en-US" baseline="0" dirty="0" smtClean="0">
              <a:cs typeface="+mn-cs"/>
            </a:endParaRPr>
          </a:p>
          <a:p>
            <a:pPr eaLnBrk="1" hangingPunct="1">
              <a:defRPr/>
            </a:pPr>
            <a:endParaRPr lang="en-US" baseline="0" dirty="0" smtClean="0">
              <a:cs typeface="+mn-cs"/>
            </a:endParaRPr>
          </a:p>
        </p:txBody>
      </p:sp>
      <p:sp>
        <p:nvSpPr>
          <p:cNvPr id="31747"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92DAB571-9057-DE42-9BF7-A1DDEB8519BD}" type="slidenum">
              <a:rPr lang="en-US"/>
              <a:pPr eaLnBrk="1" hangingPunct="1"/>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kern="1200" baseline="0" dirty="0" smtClean="0">
                <a:solidFill>
                  <a:schemeClr val="tx1"/>
                </a:solidFill>
                <a:latin typeface="Gill Sans" charset="0"/>
                <a:ea typeface="ＭＳ Ｐゴシック" charset="0"/>
                <a:cs typeface="ＭＳ Ｐゴシック" charset="0"/>
              </a:rPr>
              <a:t>Eccentric or very compact orbits are needed for orbital evolution parameters, and high inclination is needed to make a Shapiro delay signal large enough to be detectable with current instruments.  Only 2% of current radio pulsars have reliably measured masses. </a:t>
            </a:r>
          </a:p>
          <a:p>
            <a:endParaRPr lang="en-US" sz="1100" b="0" i="0" u="none" strike="noStrike" kern="1200" baseline="0" dirty="0" smtClean="0">
              <a:solidFill>
                <a:schemeClr val="tx1"/>
              </a:solidFill>
              <a:latin typeface="Gill Sans" charset="0"/>
              <a:ea typeface="ＭＳ Ｐゴシック" charset="0"/>
              <a:cs typeface="ＭＳ Ｐゴシック" charset="0"/>
            </a:endParaRPr>
          </a:p>
          <a:p>
            <a:r>
              <a:rPr lang="en-US" sz="1100" b="0" i="0" u="none" strike="noStrike" kern="1200" baseline="0" dirty="0" smtClean="0">
                <a:solidFill>
                  <a:schemeClr val="tx1"/>
                </a:solidFill>
                <a:latin typeface="Gill Sans" charset="0"/>
                <a:ea typeface="ＭＳ Ｐゴシック" charset="0"/>
                <a:cs typeface="ＭＳ Ｐゴシック" charset="0"/>
              </a:rPr>
              <a:t> SKA will conduct large wide field and targeted (e.g. Fermi sources/GC) surveys, finding more pulsars (including those with the necessary </a:t>
            </a:r>
            <a:r>
              <a:rPr lang="en-US" sz="1100" b="0" i="0" u="none" strike="noStrike" kern="1200" baseline="0" dirty="0" err="1" smtClean="0">
                <a:solidFill>
                  <a:schemeClr val="tx1"/>
                </a:solidFill>
                <a:latin typeface="Gill Sans" charset="0"/>
                <a:ea typeface="ＭＳ Ｐゴシック" charset="0"/>
                <a:cs typeface="ＭＳ Ｐゴシック" charset="0"/>
              </a:rPr>
              <a:t>favourable</a:t>
            </a:r>
            <a:r>
              <a:rPr lang="en-US" sz="1100" b="0" i="0" u="none" strike="noStrike" kern="1200" baseline="0" dirty="0" smtClean="0">
                <a:solidFill>
                  <a:schemeClr val="tx1"/>
                </a:solidFill>
                <a:latin typeface="Gill Sans" charset="0"/>
                <a:ea typeface="ＭＳ Ｐゴシック" charset="0"/>
                <a:cs typeface="ＭＳ Ｐゴシック" charset="0"/>
              </a:rPr>
              <a:t> geometries/orbits), giving factor 5-10 increase, and better timing precision will increase fraction of pulsars for which Shapiro delay can be measured (perhaps 80% of NS/WD binaries, for example).  </a:t>
            </a:r>
          </a:p>
        </p:txBody>
      </p:sp>
    </p:spTree>
    <p:extLst>
      <p:ext uri="{BB962C8B-B14F-4D97-AF65-F5344CB8AC3E}">
        <p14:creationId xmlns:p14="http://schemas.microsoft.com/office/powerpoint/2010/main" val="1021089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cs typeface="+mn-cs"/>
              </a:rPr>
              <a:t>Maximum</a:t>
            </a:r>
            <a:r>
              <a:rPr lang="en-US" baseline="0" dirty="0" smtClean="0">
                <a:cs typeface="+mn-cs"/>
              </a:rPr>
              <a:t> spin scales as square root of M/R^3</a:t>
            </a:r>
            <a:endParaRPr lang="en-US" dirty="0" smtClean="0">
              <a:cs typeface="+mn-cs"/>
            </a:endParaRPr>
          </a:p>
          <a:p>
            <a:pPr eaLnBrk="1" hangingPunct="1">
              <a:defRPr/>
            </a:pPr>
            <a:endParaRPr lang="en-US" dirty="0" smtClean="0">
              <a:cs typeface="+mn-cs"/>
            </a:endParaRPr>
          </a:p>
          <a:p>
            <a:pPr eaLnBrk="1" hangingPunct="1">
              <a:defRPr/>
            </a:pPr>
            <a:r>
              <a:rPr lang="en-US" dirty="0" smtClean="0">
                <a:cs typeface="+mn-cs"/>
              </a:rPr>
              <a:t>First</a:t>
            </a:r>
            <a:r>
              <a:rPr lang="en-US" baseline="0" dirty="0" smtClean="0">
                <a:cs typeface="+mn-cs"/>
              </a:rPr>
              <a:t> radio MSP discovered in 1982 (641 Hz), only one object been found since then, in 2006, that spins faster (716 Hz).  </a:t>
            </a:r>
          </a:p>
          <a:p>
            <a:pPr eaLnBrk="1" hangingPunct="1">
              <a:defRPr/>
            </a:pPr>
            <a:endParaRPr lang="en-US" baseline="0" dirty="0" smtClean="0">
              <a:cs typeface="+mn-cs"/>
            </a:endParaRPr>
          </a:p>
          <a:p>
            <a:pPr eaLnBrk="1" hangingPunct="1">
              <a:defRPr/>
            </a:pPr>
            <a:r>
              <a:rPr lang="en-US" baseline="0" dirty="0" smtClean="0">
                <a:cs typeface="+mn-cs"/>
              </a:rPr>
              <a:t>Observational bias though until recently, and now several more close to record holders have been found as computational capabilities improve, and Fermi has helped.</a:t>
            </a:r>
          </a:p>
          <a:p>
            <a:pPr eaLnBrk="1" hangingPunct="1">
              <a:defRPr/>
            </a:pPr>
            <a:endParaRPr lang="en-US" baseline="0" dirty="0" smtClean="0">
              <a:cs typeface="+mn-cs"/>
            </a:endParaRPr>
          </a:p>
          <a:p>
            <a:pPr eaLnBrk="1" hangingPunct="1">
              <a:defRPr/>
            </a:pPr>
            <a:r>
              <a:rPr lang="en-US" baseline="0" dirty="0" smtClean="0">
                <a:cs typeface="+mn-cs"/>
              </a:rPr>
              <a:t>In 9/11 binary MSPs with f &gt; 500 Hz, they are eclipsing – so obscuration may be an issue. Eclipses are very frequency dependent, shorter at high radio f. </a:t>
            </a:r>
          </a:p>
          <a:p>
            <a:pPr eaLnBrk="1" hangingPunct="1">
              <a:defRPr/>
            </a:pPr>
            <a:endParaRPr lang="en-US" baseline="0" dirty="0" smtClean="0">
              <a:cs typeface="+mn-cs"/>
            </a:endParaRPr>
          </a:p>
          <a:p>
            <a:pPr eaLnBrk="1" hangingPunct="1">
              <a:defRPr/>
            </a:pPr>
            <a:r>
              <a:rPr lang="en-US" baseline="0" dirty="0" smtClean="0">
                <a:cs typeface="+mn-cs"/>
              </a:rPr>
              <a:t>SKA will hit 2 GHz, deep all sky survey, SKA 2 will give full census of nearby MSPs.  </a:t>
            </a:r>
          </a:p>
          <a:p>
            <a:pPr eaLnBrk="1" hangingPunct="1">
              <a:defRPr/>
            </a:pPr>
            <a:endParaRPr lang="en-US" baseline="0" dirty="0" smtClean="0">
              <a:cs typeface="+mn-cs"/>
            </a:endParaRPr>
          </a:p>
          <a:p>
            <a:pPr eaLnBrk="1" hangingPunct="1">
              <a:defRPr/>
            </a:pPr>
            <a:r>
              <a:rPr lang="en-US" baseline="0" dirty="0" smtClean="0">
                <a:cs typeface="+mn-cs"/>
              </a:rPr>
              <a:t>But good reasons to look in X-ray too!  These are the ones spinning up, and here we are still finding things down to sensitivity limit, weak/intermittent pulsations, major driver for future X-ray timing missions.</a:t>
            </a:r>
          </a:p>
        </p:txBody>
      </p:sp>
      <p:sp>
        <p:nvSpPr>
          <p:cNvPr id="33795"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C53FB266-11D3-3045-B151-847F7FFF3B9B}" type="slidenum">
              <a:rPr lang="en-US"/>
              <a:pPr eaLnBrk="1" hangingPunct="1"/>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cs typeface="+mn-cs"/>
              </a:rPr>
              <a:t>DP so unusual because shortest</a:t>
            </a:r>
            <a:r>
              <a:rPr lang="en-US" baseline="0" dirty="0" smtClean="0">
                <a:cs typeface="+mn-cs"/>
              </a:rPr>
              <a:t> orbit (2.4 </a:t>
            </a:r>
            <a:r>
              <a:rPr lang="en-US" baseline="0" dirty="0" err="1" smtClean="0">
                <a:cs typeface="+mn-cs"/>
              </a:rPr>
              <a:t>hrs</a:t>
            </a:r>
            <a:r>
              <a:rPr lang="en-US" baseline="0" dirty="0" smtClean="0">
                <a:cs typeface="+mn-cs"/>
              </a:rPr>
              <a:t>)</a:t>
            </a:r>
            <a:endParaRPr lang="en-US" dirty="0" smtClean="0">
              <a:cs typeface="+mn-cs"/>
            </a:endParaRPr>
          </a:p>
          <a:p>
            <a:pPr eaLnBrk="1" hangingPunct="1">
              <a:defRPr/>
            </a:pPr>
            <a:endParaRPr lang="en-US" dirty="0" smtClean="0">
              <a:cs typeface="+mn-cs"/>
            </a:endParaRPr>
          </a:p>
          <a:p>
            <a:pPr eaLnBrk="1" hangingPunct="1">
              <a:defRPr/>
            </a:pPr>
            <a:r>
              <a:rPr lang="en-US" dirty="0" smtClean="0">
                <a:cs typeface="+mn-cs"/>
              </a:rPr>
              <a:t>Three</a:t>
            </a:r>
            <a:r>
              <a:rPr lang="en-US" baseline="0" dirty="0" smtClean="0">
                <a:cs typeface="+mn-cs"/>
              </a:rPr>
              <a:t> different routes:</a:t>
            </a:r>
          </a:p>
          <a:p>
            <a:pPr marL="228600" indent="-228600" eaLnBrk="1" hangingPunct="1">
              <a:buAutoNum type="arabicParenR"/>
              <a:defRPr/>
            </a:pPr>
            <a:r>
              <a:rPr lang="en-US" baseline="0" dirty="0" smtClean="0">
                <a:cs typeface="+mn-cs"/>
              </a:rPr>
              <a:t>Contribution to advance of </a:t>
            </a:r>
            <a:r>
              <a:rPr lang="en-US" baseline="0" dirty="0" err="1" smtClean="0">
                <a:cs typeface="+mn-cs"/>
              </a:rPr>
              <a:t>periastron</a:t>
            </a:r>
            <a:r>
              <a:rPr lang="en-US" baseline="0" dirty="0" smtClean="0">
                <a:cs typeface="+mn-cs"/>
              </a:rPr>
              <a:t>, comparable in size to 2PN contribution. Need to measure 2 other PK parameters precisely (sine of orbital inclination angle, rate of decay of orbital period for DP), need proper motion and distance (VLBI from SKA), also reliable model of galactic potential (from Gaia) since DP is close to plane.</a:t>
            </a:r>
          </a:p>
          <a:p>
            <a:pPr marL="228600" indent="-228600" eaLnBrk="1" hangingPunct="1">
              <a:buAutoNum type="arabicParenR"/>
              <a:defRPr/>
            </a:pPr>
            <a:r>
              <a:rPr lang="en-US" dirty="0" smtClean="0">
                <a:cs typeface="+mn-cs"/>
              </a:rPr>
              <a:t>Non linear time evolution of</a:t>
            </a:r>
            <a:r>
              <a:rPr lang="en-US" baseline="0" dirty="0" smtClean="0">
                <a:cs typeface="+mn-cs"/>
              </a:rPr>
              <a:t> longitude of </a:t>
            </a:r>
            <a:r>
              <a:rPr lang="en-US" baseline="0" dirty="0" err="1" smtClean="0">
                <a:cs typeface="+mn-cs"/>
              </a:rPr>
              <a:t>periastron</a:t>
            </a:r>
            <a:r>
              <a:rPr lang="en-US" baseline="0" dirty="0" smtClean="0">
                <a:cs typeface="+mn-cs"/>
              </a:rPr>
              <a:t>, *if* pulsar spin is inclined </a:t>
            </a:r>
            <a:r>
              <a:rPr lang="en-US" baseline="0" dirty="0" err="1" smtClean="0">
                <a:cs typeface="+mn-cs"/>
              </a:rPr>
              <a:t>wrt</a:t>
            </a:r>
            <a:r>
              <a:rPr lang="en-US" baseline="0" dirty="0" smtClean="0">
                <a:cs typeface="+mn-cs"/>
              </a:rPr>
              <a:t> system </a:t>
            </a:r>
            <a:r>
              <a:rPr lang="en-US" baseline="0" dirty="0" err="1" smtClean="0">
                <a:cs typeface="+mn-cs"/>
              </a:rPr>
              <a:t>ang</a:t>
            </a:r>
            <a:r>
              <a:rPr lang="en-US" baseline="0" dirty="0" smtClean="0">
                <a:cs typeface="+mn-cs"/>
              </a:rPr>
              <a:t> momentum. Gives projection of spin on orbital plane, and hence I via precession determined estimate of spin-orbit misalignment angle delta.</a:t>
            </a:r>
          </a:p>
          <a:p>
            <a:pPr marL="228600" indent="-228600" eaLnBrk="1" hangingPunct="1">
              <a:buAutoNum type="arabicParenR"/>
              <a:defRPr/>
            </a:pPr>
            <a:r>
              <a:rPr lang="en-US" baseline="0" dirty="0" smtClean="0">
                <a:cs typeface="+mn-cs"/>
              </a:rPr>
              <a:t>Measure 2 </a:t>
            </a:r>
            <a:r>
              <a:rPr lang="en-US" baseline="0" dirty="0" err="1" smtClean="0">
                <a:cs typeface="+mn-cs"/>
              </a:rPr>
              <a:t>tiem</a:t>
            </a:r>
            <a:r>
              <a:rPr lang="en-US" baseline="0" dirty="0" smtClean="0">
                <a:cs typeface="+mn-cs"/>
              </a:rPr>
              <a:t> </a:t>
            </a:r>
            <a:r>
              <a:rPr lang="en-US" baseline="0" dirty="0" err="1" smtClean="0">
                <a:cs typeface="+mn-cs"/>
              </a:rPr>
              <a:t>derivatves</a:t>
            </a:r>
            <a:r>
              <a:rPr lang="en-US" baseline="0" dirty="0" smtClean="0">
                <a:cs typeface="+mn-cs"/>
              </a:rPr>
              <a:t> of projected semi-major axis of pulsar’s orbit, again gives I sin delta.</a:t>
            </a:r>
          </a:p>
          <a:p>
            <a:pPr marL="228600" indent="-228600" eaLnBrk="1" hangingPunct="1">
              <a:buAutoNum type="arabicParenR"/>
              <a:defRPr/>
            </a:pPr>
            <a:endParaRPr lang="en-US" baseline="0" dirty="0" smtClean="0">
              <a:cs typeface="+mn-cs"/>
            </a:endParaRPr>
          </a:p>
          <a:p>
            <a:pPr marL="0" indent="0" eaLnBrk="1" hangingPunct="1">
              <a:buFontTx/>
              <a:buNone/>
              <a:defRPr/>
            </a:pPr>
            <a:r>
              <a:rPr lang="en-US" baseline="0" dirty="0" smtClean="0">
                <a:cs typeface="+mn-cs"/>
              </a:rPr>
              <a:t>For DP last two not promising – delta small, and orbit nearly edge on so projection changes tiny. Other systems may be more promising</a:t>
            </a:r>
            <a:endParaRPr lang="en-US" dirty="0" smtClean="0">
              <a:cs typeface="+mn-cs"/>
            </a:endParaRPr>
          </a:p>
        </p:txBody>
      </p:sp>
      <p:sp>
        <p:nvSpPr>
          <p:cNvPr id="33795"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C53FB266-11D3-3045-B151-847F7FFF3B9B}" type="slidenum">
              <a:rPr lang="en-US"/>
              <a:pPr eaLnBrk="1" hangingPunct="1"/>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also the GW searches.</a:t>
            </a:r>
          </a:p>
          <a:p>
            <a:endParaRPr lang="en-US" dirty="0" smtClean="0"/>
          </a:p>
          <a:p>
            <a:r>
              <a:rPr lang="en-US" dirty="0" smtClean="0"/>
              <a:t>Expand on the theory group work – shout out for the different groups.</a:t>
            </a:r>
          </a:p>
          <a:p>
            <a:endParaRPr lang="en-US" dirty="0" smtClean="0"/>
          </a:p>
          <a:p>
            <a:endParaRPr lang="en-US" dirty="0"/>
          </a:p>
        </p:txBody>
      </p:sp>
    </p:spTree>
    <p:extLst>
      <p:ext uri="{BB962C8B-B14F-4D97-AF65-F5344CB8AC3E}">
        <p14:creationId xmlns:p14="http://schemas.microsoft.com/office/powerpoint/2010/main" val="1079009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3480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General</a:t>
            </a:r>
            <a:r>
              <a:rPr lang="en-US" baseline="0" dirty="0" smtClean="0"/>
              <a:t> principle – surface spectrum is close to a diluted black body, modulo a </a:t>
            </a:r>
            <a:r>
              <a:rPr lang="en-US" baseline="0" dirty="0" err="1" smtClean="0"/>
              <a:t>colour</a:t>
            </a:r>
            <a:r>
              <a:rPr lang="en-US" baseline="0" dirty="0" smtClean="0"/>
              <a:t> factor that depends on surface composition and effective gravity.  So Flux (given a distance) can be related to M and R.  For quiescent stars, this is only constraint (use GC sources to get distance).</a:t>
            </a:r>
          </a:p>
          <a:p>
            <a:endParaRPr lang="en-US" baseline="0" dirty="0" smtClean="0"/>
          </a:p>
          <a:p>
            <a:r>
              <a:rPr lang="en-US" baseline="0" dirty="0" smtClean="0"/>
              <a:t>Some stars also have thermonuclear bursts.  Explain general principle.  Area during cooling tail can use the previous criterion.  But radius expansion shows </a:t>
            </a:r>
            <a:r>
              <a:rPr lang="en-US" baseline="0" dirty="0" err="1" smtClean="0"/>
              <a:t>Eddington</a:t>
            </a:r>
            <a:r>
              <a:rPr lang="en-US" baseline="0" dirty="0" smtClean="0"/>
              <a:t> limit reached, touchdown gives a different constraint between M and R.  So here have in principle way of getting M and R, residual accretion</a:t>
            </a:r>
          </a:p>
          <a:p>
            <a:endParaRPr lang="en-US" baseline="0" dirty="0" smtClean="0"/>
          </a:p>
          <a:p>
            <a:r>
              <a:rPr lang="en-US" baseline="0" dirty="0" smtClean="0"/>
              <a:t>Many uncertainties in this </a:t>
            </a:r>
            <a:r>
              <a:rPr lang="en-US" baseline="0" dirty="0" err="1" smtClean="0"/>
              <a:t>modelling</a:t>
            </a:r>
            <a:r>
              <a:rPr lang="en-US" baseline="0" dirty="0" smtClean="0"/>
              <a:t>: composition of atmosphere, distance, angular size of source, </a:t>
            </a:r>
            <a:r>
              <a:rPr lang="en-US" baseline="0" dirty="0" err="1" smtClean="0"/>
              <a:t>Eddington</a:t>
            </a:r>
            <a:r>
              <a:rPr lang="en-US" baseline="0" dirty="0" smtClean="0"/>
              <a:t> flux, </a:t>
            </a:r>
            <a:endParaRPr lang="en-US" dirty="0"/>
          </a:p>
        </p:txBody>
      </p:sp>
    </p:spTree>
    <p:extLst>
      <p:ext uri="{BB962C8B-B14F-4D97-AF65-F5344CB8AC3E}">
        <p14:creationId xmlns:p14="http://schemas.microsoft.com/office/powerpoint/2010/main" val="103480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Guillot</a:t>
            </a:r>
            <a:r>
              <a:rPr lang="en-US" dirty="0" smtClean="0"/>
              <a:t>:  Five quiescent LMXBs in globular clusters,</a:t>
            </a:r>
            <a:r>
              <a:rPr lang="en-US" baseline="0" dirty="0" smtClean="0"/>
              <a:t> assuming H atmosphere in spectral fits.      </a:t>
            </a:r>
            <a:r>
              <a:rPr lang="en-US" dirty="0" smtClean="0"/>
              <a:t>90% and 99% confidence regions shaded, taking into account uncertainties in distance, some spectral issues (not composition), and assuming</a:t>
            </a:r>
            <a:r>
              <a:rPr lang="en-US" baseline="0" dirty="0" smtClean="0"/>
              <a:t> constant mass</a:t>
            </a:r>
            <a:r>
              <a:rPr lang="en-US" dirty="0" smtClean="0"/>
              <a:t>.  </a:t>
            </a:r>
          </a:p>
          <a:p>
            <a:r>
              <a:rPr lang="en-US" baseline="0" dirty="0" smtClean="0"/>
              <a:t>If the authors had assumed helium, mass would be 14+3-8 km!  Quite possible if H has slowly burned to He over long duration between outbursts.</a:t>
            </a:r>
          </a:p>
          <a:p>
            <a:endParaRPr lang="en-US"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en-US" baseline="0" dirty="0" smtClean="0"/>
              <a:t>Steiner:  </a:t>
            </a:r>
            <a:r>
              <a:rPr lang="en-US" dirty="0" smtClean="0"/>
              <a:t>Combine</a:t>
            </a:r>
            <a:r>
              <a:rPr lang="en-US" baseline="0" dirty="0" smtClean="0"/>
              <a:t>d sample of 3 </a:t>
            </a:r>
            <a:r>
              <a:rPr lang="en-US" baseline="0" dirty="0" err="1" smtClean="0"/>
              <a:t>qLMXBs</a:t>
            </a:r>
            <a:r>
              <a:rPr lang="en-US" baseline="0" dirty="0" smtClean="0"/>
              <a:t> and 3 </a:t>
            </a:r>
            <a:r>
              <a:rPr lang="en-US" baseline="0" dirty="0" err="1" smtClean="0"/>
              <a:t>bursters</a:t>
            </a:r>
            <a:r>
              <a:rPr lang="en-US" baseline="0" dirty="0" smtClean="0"/>
              <a:t>.  2 sigma confidence contours.</a:t>
            </a:r>
            <a:endParaRPr lang="en-US" dirty="0" smtClean="0"/>
          </a:p>
        </p:txBody>
      </p:sp>
    </p:spTree>
    <p:extLst>
      <p:ext uri="{BB962C8B-B14F-4D97-AF65-F5344CB8AC3E}">
        <p14:creationId xmlns:p14="http://schemas.microsoft.com/office/powerpoint/2010/main" val="2826212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technique is difficult – many</a:t>
            </a:r>
            <a:r>
              <a:rPr lang="en-US" baseline="0" dirty="0" smtClean="0"/>
              <a:t> uncertainties that are difficult to sort out – composition, distance, absolute flux calibration of instrument. </a:t>
            </a:r>
            <a:endParaRPr lang="en-US" dirty="0" smtClean="0"/>
          </a:p>
          <a:p>
            <a:r>
              <a:rPr lang="en-US" dirty="0" smtClean="0"/>
              <a:t>That said, it has an</a:t>
            </a:r>
            <a:r>
              <a:rPr lang="en-US" baseline="0" dirty="0" smtClean="0"/>
              <a:t> observational future.  </a:t>
            </a:r>
            <a:r>
              <a:rPr lang="en-US" dirty="0" smtClean="0"/>
              <a:t>Just selected for ESA’s L2 mission (launch</a:t>
            </a:r>
            <a:r>
              <a:rPr lang="en-US" baseline="0" dirty="0" smtClean="0"/>
              <a:t> 2028, cost 1 billion euros), primarily a cosmology mission. </a:t>
            </a:r>
          </a:p>
          <a:p>
            <a:r>
              <a:rPr lang="en-US" baseline="0" dirty="0" smtClean="0"/>
              <a:t>Effective area in the 0.3-2 </a:t>
            </a:r>
            <a:r>
              <a:rPr lang="en-US" baseline="0" dirty="0" err="1" smtClean="0"/>
              <a:t>keV</a:t>
            </a:r>
            <a:r>
              <a:rPr lang="en-US" baseline="0" dirty="0" smtClean="0"/>
              <a:t> band is 10x XMM Newton, a factor of a few larger up to 10 </a:t>
            </a:r>
            <a:r>
              <a:rPr lang="en-US" baseline="0" dirty="0" err="1" smtClean="0"/>
              <a:t>keV</a:t>
            </a:r>
            <a:r>
              <a:rPr lang="en-US" baseline="0" dirty="0" smtClean="0"/>
              <a:t>.  </a:t>
            </a:r>
            <a:endParaRPr lang="en-US" dirty="0"/>
          </a:p>
        </p:txBody>
      </p:sp>
    </p:spTree>
    <p:extLst>
      <p:ext uri="{BB962C8B-B14F-4D97-AF65-F5344CB8AC3E}">
        <p14:creationId xmlns:p14="http://schemas.microsoft.com/office/powerpoint/2010/main" val="3848048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kern="1200" baseline="0" dirty="0" smtClean="0">
                <a:solidFill>
                  <a:schemeClr val="tx1"/>
                </a:solidFill>
                <a:latin typeface="Gill Sans" charset="0"/>
                <a:ea typeface="ＭＳ Ｐゴシック" charset="0"/>
                <a:cs typeface="ＭＳ Ｐゴシック" charset="0"/>
              </a:rPr>
              <a:t>Advanced LIGO has now begun its science operations, Advanced VIRGO to follow shortly, LIGO India to join in next few years.  </a:t>
            </a:r>
          </a:p>
          <a:p>
            <a:endParaRPr lang="en-US" sz="1100" b="0" i="0" u="none" strike="noStrike" kern="1200" baseline="0" dirty="0" smtClean="0">
              <a:solidFill>
                <a:schemeClr val="tx1"/>
              </a:solidFill>
              <a:latin typeface="Gill Sans" charset="0"/>
              <a:ea typeface="ＭＳ Ｐゴシック" charset="0"/>
              <a:cs typeface="ＭＳ Ｐゴシック" charset="0"/>
            </a:endParaRPr>
          </a:p>
          <a:p>
            <a:r>
              <a:rPr lang="en-US" sz="1100" b="0" i="0" u="none" strike="noStrike" kern="1200" baseline="0" dirty="0" smtClean="0">
                <a:solidFill>
                  <a:schemeClr val="tx1"/>
                </a:solidFill>
                <a:latin typeface="Gill Sans" charset="0"/>
                <a:ea typeface="ＭＳ Ｐゴシック" charset="0"/>
                <a:cs typeface="ＭＳ Ｐゴシック" charset="0"/>
              </a:rPr>
              <a:t>Primary targets are compact binary </a:t>
            </a:r>
            <a:r>
              <a:rPr lang="en-US" sz="1100" b="0" i="0" u="none" strike="noStrike" kern="1200" baseline="0" dirty="0" err="1" smtClean="0">
                <a:solidFill>
                  <a:schemeClr val="tx1"/>
                </a:solidFill>
                <a:latin typeface="Gill Sans" charset="0"/>
                <a:ea typeface="ＭＳ Ｐゴシック" charset="0"/>
                <a:cs typeface="ＭＳ Ｐゴシック" charset="0"/>
              </a:rPr>
              <a:t>inspirals</a:t>
            </a:r>
            <a:r>
              <a:rPr lang="en-US" sz="1100" b="0" i="0" u="none" strike="noStrike" kern="1200" baseline="0" dirty="0" smtClean="0">
                <a:solidFill>
                  <a:schemeClr val="tx1"/>
                </a:solidFill>
                <a:latin typeface="Gill Sans" charset="0"/>
                <a:ea typeface="ＭＳ Ｐゴシック" charset="0"/>
                <a:cs typeface="ＭＳ Ｐゴシック" charset="0"/>
              </a:rPr>
              <a:t>.  GWs from late stages of compact binary inspiral are sensitive to the EOS, departures from point particle waveform yielding M and R.  Oscillations post coalescence also yield (hot) EOS. </a:t>
            </a:r>
          </a:p>
        </p:txBody>
      </p:sp>
    </p:spTree>
    <p:extLst>
      <p:ext uri="{BB962C8B-B14F-4D97-AF65-F5344CB8AC3E}">
        <p14:creationId xmlns:p14="http://schemas.microsoft.com/office/powerpoint/2010/main" val="1021089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NS,</a:t>
            </a:r>
            <a:r>
              <a:rPr lang="en-US" baseline="0" dirty="0" smtClean="0"/>
              <a:t> like nuclei, are systems governed by the strong force.</a:t>
            </a:r>
          </a:p>
          <a:p>
            <a:r>
              <a:rPr lang="en-US" baseline="0" dirty="0" smtClean="0"/>
              <a:t>Cannot calculate properties from first principles.</a:t>
            </a:r>
          </a:p>
          <a:p>
            <a:r>
              <a:rPr lang="en-US" baseline="0" dirty="0" smtClean="0"/>
              <a:t>Resort to phenomenological models – then test test test.</a:t>
            </a:r>
          </a:p>
          <a:p>
            <a:r>
              <a:rPr lang="en-US" baseline="0" dirty="0" smtClean="0"/>
              <a:t>Describe the various HIC/skin thickness experiments: PREX2/CREX 2016-17, FAIR from 2018 on, FRIB 2022 onwards.  </a:t>
            </a:r>
            <a:endParaRPr lang="en-US" dirty="0"/>
          </a:p>
        </p:txBody>
      </p:sp>
    </p:spTree>
    <p:extLst>
      <p:ext uri="{BB962C8B-B14F-4D97-AF65-F5344CB8AC3E}">
        <p14:creationId xmlns:p14="http://schemas.microsoft.com/office/powerpoint/2010/main" val="3686713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kern="1200" baseline="0" dirty="0" smtClean="0">
                <a:solidFill>
                  <a:schemeClr val="tx1"/>
                </a:solidFill>
                <a:latin typeface="Gill Sans" charset="0"/>
                <a:ea typeface="ＭＳ Ｐゴシック" charset="0"/>
                <a:cs typeface="ＭＳ Ｐゴシック" charset="0"/>
              </a:rPr>
              <a:t>Advanced LIGO has now begun its science operations, Advanced VIRGO to follow shortly, LIGO India to join in next few years.  </a:t>
            </a:r>
          </a:p>
          <a:p>
            <a:endParaRPr lang="en-US" sz="1100" b="0" i="0" u="none" strike="noStrike" kern="1200" baseline="0" dirty="0" smtClean="0">
              <a:solidFill>
                <a:schemeClr val="tx1"/>
              </a:solidFill>
              <a:latin typeface="Gill Sans" charset="0"/>
              <a:ea typeface="ＭＳ Ｐゴシック" charset="0"/>
              <a:cs typeface="ＭＳ Ｐゴシック" charset="0"/>
            </a:endParaRPr>
          </a:p>
          <a:p>
            <a:r>
              <a:rPr lang="en-US" sz="1100" b="0" i="0" u="none" strike="noStrike" kern="1200" baseline="0" dirty="0" smtClean="0">
                <a:solidFill>
                  <a:schemeClr val="tx1"/>
                </a:solidFill>
                <a:latin typeface="Gill Sans" charset="0"/>
                <a:ea typeface="ＭＳ Ｐゴシック" charset="0"/>
                <a:cs typeface="ＭＳ Ｐゴシック" charset="0"/>
              </a:rPr>
              <a:t>Primary targets are compact binary </a:t>
            </a:r>
            <a:r>
              <a:rPr lang="en-US" sz="1100" b="0" i="0" u="none" strike="noStrike" kern="1200" baseline="0" dirty="0" err="1" smtClean="0">
                <a:solidFill>
                  <a:schemeClr val="tx1"/>
                </a:solidFill>
                <a:latin typeface="Gill Sans" charset="0"/>
                <a:ea typeface="ＭＳ Ｐゴシック" charset="0"/>
                <a:cs typeface="ＭＳ Ｐゴシック" charset="0"/>
              </a:rPr>
              <a:t>inspirals</a:t>
            </a:r>
            <a:r>
              <a:rPr lang="en-US" sz="1100" b="0" i="0" u="none" strike="noStrike" kern="1200" baseline="0" dirty="0" smtClean="0">
                <a:solidFill>
                  <a:schemeClr val="tx1"/>
                </a:solidFill>
                <a:latin typeface="Gill Sans" charset="0"/>
                <a:ea typeface="ＭＳ Ｐゴシック" charset="0"/>
                <a:cs typeface="ＭＳ Ｐゴシック" charset="0"/>
              </a:rPr>
              <a:t>.  GWs from late stages of compact binary inspiral are sensitive to the EOS, departures from point particle waveform yielding M and R.  Oscillations post coalescence also yield (hot) EOS.  </a:t>
            </a:r>
          </a:p>
        </p:txBody>
      </p:sp>
    </p:spTree>
    <p:extLst>
      <p:ext uri="{BB962C8B-B14F-4D97-AF65-F5344CB8AC3E}">
        <p14:creationId xmlns:p14="http://schemas.microsoft.com/office/powerpoint/2010/main" val="1021089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cs typeface="+mn-cs"/>
              </a:rPr>
              <a:t>Accreting neutron stars have various types of surface hotspot (accretion, thermonuclear). Lower left you see sophisticated numerical simulations illustrating how such spots can arise during the thermonuclear explosion process. </a:t>
            </a:r>
          </a:p>
          <a:p>
            <a:pPr eaLnBrk="1" fontAlgn="auto" hangingPunct="1">
              <a:spcBef>
                <a:spcPts val="0"/>
              </a:spcBef>
              <a:spcAft>
                <a:spcPts val="0"/>
              </a:spcAft>
              <a:defRPr/>
            </a:pPr>
            <a:endParaRPr lang="en-US" dirty="0" smtClean="0">
              <a:cs typeface="+mn-cs"/>
            </a:endParaRPr>
          </a:p>
          <a:p>
            <a:pPr eaLnBrk="1" fontAlgn="auto" hangingPunct="1">
              <a:spcBef>
                <a:spcPts val="0"/>
              </a:spcBef>
              <a:spcAft>
                <a:spcPts val="0"/>
              </a:spcAft>
              <a:defRPr/>
            </a:pPr>
            <a:r>
              <a:rPr lang="en-US" dirty="0" smtClean="0">
                <a:cs typeface="+mn-cs"/>
              </a:rPr>
              <a:t>As the star rotates, this gives rise to a pulsation.  </a:t>
            </a:r>
          </a:p>
          <a:p>
            <a:pPr eaLnBrk="1" fontAlgn="auto" hangingPunct="1">
              <a:spcBef>
                <a:spcPts val="0"/>
              </a:spcBef>
              <a:spcAft>
                <a:spcPts val="0"/>
              </a:spcAft>
              <a:defRPr/>
            </a:pPr>
            <a:endParaRPr lang="en-US" dirty="0" smtClean="0">
              <a:cs typeface="+mn-cs"/>
            </a:endParaRPr>
          </a:p>
          <a:p>
            <a:pPr eaLnBrk="1" fontAlgn="auto" hangingPunct="1">
              <a:spcBef>
                <a:spcPts val="0"/>
              </a:spcBef>
              <a:spcAft>
                <a:spcPts val="0"/>
              </a:spcAft>
              <a:defRPr/>
            </a:pPr>
            <a:r>
              <a:rPr lang="en-US" dirty="0" smtClean="0">
                <a:cs typeface="+mn-cs"/>
              </a:rPr>
              <a:t>GR affects </a:t>
            </a:r>
            <a:r>
              <a:rPr lang="en-US" dirty="0" err="1" smtClean="0">
                <a:cs typeface="+mn-cs"/>
              </a:rPr>
              <a:t>spacetime</a:t>
            </a:r>
            <a:r>
              <a:rPr lang="en-US" dirty="0" smtClean="0">
                <a:cs typeface="+mn-cs"/>
              </a:rPr>
              <a:t> around neutron star, and its effects modulate pulsation.</a:t>
            </a:r>
          </a:p>
          <a:p>
            <a:pPr eaLnBrk="1" hangingPunct="1">
              <a:defRPr/>
            </a:pPr>
            <a:endParaRPr lang="en-US" dirty="0" smtClean="0">
              <a:cs typeface="+mn-cs"/>
            </a:endParaRPr>
          </a:p>
          <a:p>
            <a:pPr eaLnBrk="1" hangingPunct="1">
              <a:defRPr/>
            </a:pPr>
            <a:r>
              <a:rPr lang="en-US" dirty="0" smtClean="0">
                <a:cs typeface="+mn-cs"/>
              </a:rPr>
              <a:t>Relativistic effects such as </a:t>
            </a:r>
            <a:r>
              <a:rPr lang="en-US" dirty="0" err="1" smtClean="0">
                <a:cs typeface="+mn-cs"/>
              </a:rPr>
              <a:t>lightbending</a:t>
            </a:r>
            <a:r>
              <a:rPr lang="en-US" dirty="0" smtClean="0">
                <a:cs typeface="+mn-cs"/>
              </a:rPr>
              <a:t>, redshift, shown in this idealized graphic here (top left) encode information in the shape and energy-dependence of the pulse profile.    Figure on the right shows a typical profile, with deviations from a sinusoid and variations in spectrum (color) as star rotates. </a:t>
            </a:r>
          </a:p>
          <a:p>
            <a:pPr eaLnBrk="1" hangingPunct="1">
              <a:defRPr/>
            </a:pPr>
            <a:endParaRPr lang="en-US" dirty="0" smtClean="0">
              <a:cs typeface="+mn-cs"/>
            </a:endParaRPr>
          </a:p>
          <a:p>
            <a:pPr eaLnBrk="1" hangingPunct="1">
              <a:defRPr/>
            </a:pPr>
            <a:r>
              <a:rPr lang="en-US" dirty="0" smtClean="0">
                <a:cs typeface="+mn-cs"/>
              </a:rPr>
              <a:t>By fitting the pulse profile for M, R, we can recover M and R simultaneously.</a:t>
            </a:r>
          </a:p>
          <a:p>
            <a:pPr eaLnBrk="1" hangingPunct="1">
              <a:defRPr/>
            </a:pPr>
            <a:endParaRPr lang="en-US" dirty="0" smtClean="0">
              <a:cs typeface="+mn-cs"/>
            </a:endParaRPr>
          </a:p>
          <a:p>
            <a:pPr eaLnBrk="1" hangingPunct="1">
              <a:defRPr/>
            </a:pPr>
            <a:r>
              <a:rPr lang="en-US" dirty="0" smtClean="0">
                <a:cs typeface="+mn-cs"/>
              </a:rPr>
              <a:t>Timing techniques do *NOT* suffer from the uncertainties of the</a:t>
            </a:r>
            <a:r>
              <a:rPr lang="en-US" baseline="0" dirty="0" smtClean="0">
                <a:cs typeface="+mn-cs"/>
              </a:rPr>
              <a:t> spectral </a:t>
            </a:r>
            <a:r>
              <a:rPr lang="en-US" baseline="0" dirty="0" err="1" smtClean="0">
                <a:cs typeface="+mn-cs"/>
              </a:rPr>
              <a:t>modelling</a:t>
            </a:r>
            <a:r>
              <a:rPr lang="en-US" baseline="0" dirty="0" smtClean="0">
                <a:cs typeface="+mn-cs"/>
              </a:rPr>
              <a:t> techniques because comparative technique.  </a:t>
            </a:r>
            <a:endParaRPr lang="en-US" dirty="0" smtClean="0">
              <a:cs typeface="+mn-cs"/>
            </a:endParaRPr>
          </a:p>
          <a:p>
            <a:pPr eaLnBrk="1" hangingPunct="1">
              <a:defRPr/>
            </a:pPr>
            <a:endParaRPr lang="en-US" dirty="0" smtClean="0">
              <a:cs typeface="+mn-cs"/>
            </a:endParaRPr>
          </a:p>
          <a:p>
            <a:pPr eaLnBrk="1" hangingPunct="1">
              <a:defRPr/>
            </a:pPr>
            <a:endParaRPr lang="en-US" dirty="0" smtClean="0">
              <a:cs typeface="+mn-cs"/>
            </a:endParaRPr>
          </a:p>
        </p:txBody>
      </p:sp>
      <p:sp>
        <p:nvSpPr>
          <p:cNvPr id="41987"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0E915DED-D16F-1740-8D8D-123D4C63D1F6}" type="slidenum">
              <a:rPr lang="en-US">
                <a:solidFill>
                  <a:srgbClr val="000000"/>
                </a:solidFill>
                <a:latin typeface="Calibri" charset="0"/>
              </a:rPr>
              <a:pPr eaLnBrk="1" hangingPunct="1"/>
              <a:t>22</a:t>
            </a:fld>
            <a:endParaRPr lang="en-US">
              <a:solidFill>
                <a:srgbClr val="000000"/>
              </a:solidFill>
              <a:latin typeface="Calibri"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NASA</a:t>
            </a:r>
            <a:r>
              <a:rPr lang="en-US" baseline="0" dirty="0" smtClean="0"/>
              <a:t> MOO to be mounted on ISS in late 2016.  Soft X-ray 0.2 m^2 at .6 </a:t>
            </a:r>
            <a:r>
              <a:rPr lang="en-US" baseline="0" dirty="0" err="1" smtClean="0"/>
              <a:t>keV</a:t>
            </a:r>
            <a:r>
              <a:rPr lang="en-US" baseline="0" dirty="0" smtClean="0"/>
              <a:t> falling to 0.06 at 6 </a:t>
            </a:r>
            <a:r>
              <a:rPr lang="en-US" baseline="0" dirty="0" err="1" smtClean="0"/>
              <a:t>keV</a:t>
            </a:r>
            <a:r>
              <a:rPr lang="en-US" baseline="0" dirty="0" smtClean="0"/>
              <a:t>.</a:t>
            </a:r>
          </a:p>
          <a:p>
            <a:endParaRPr lang="en-US" baseline="0" dirty="0" smtClean="0"/>
          </a:p>
          <a:p>
            <a:r>
              <a:rPr lang="en-US" baseline="0" dirty="0" smtClean="0"/>
              <a:t>Focusing on rotation powered isolated X-ray pulsars, long data accumulation.  If mass and surface pattern known, ~2% accuracy. </a:t>
            </a:r>
          </a:p>
          <a:p>
            <a:endParaRPr lang="en-US" baseline="0" dirty="0" smtClean="0"/>
          </a:p>
          <a:p>
            <a:r>
              <a:rPr lang="en-US" baseline="0" dirty="0" smtClean="0"/>
              <a:t>In practice limited by two things: mass of primary target, PSR J0437-4715, is ~5%, other two main targets (J0030+0451 and J2124-3358) have no mass </a:t>
            </a:r>
            <a:r>
              <a:rPr lang="en-US" baseline="0" dirty="0" err="1" smtClean="0"/>
              <a:t>mst</a:t>
            </a:r>
            <a:r>
              <a:rPr lang="en-US" baseline="0" dirty="0" smtClean="0"/>
              <a:t>.  Temp. profile on surface, due to flux of return currents in magnetosphere, is also very uncertain.</a:t>
            </a:r>
          </a:p>
        </p:txBody>
      </p:sp>
    </p:spTree>
    <p:extLst>
      <p:ext uri="{BB962C8B-B14F-4D97-AF65-F5344CB8AC3E}">
        <p14:creationId xmlns:p14="http://schemas.microsoft.com/office/powerpoint/2010/main" val="10210894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NASA</a:t>
            </a:r>
            <a:r>
              <a:rPr lang="en-US" baseline="0" dirty="0" smtClean="0"/>
              <a:t> MOO to be mounted on ISS in late 2016.  Soft X-ray 0.2 m^2 at .6 </a:t>
            </a:r>
            <a:r>
              <a:rPr lang="en-US" baseline="0" dirty="0" err="1" smtClean="0"/>
              <a:t>keV</a:t>
            </a:r>
            <a:r>
              <a:rPr lang="en-US" baseline="0" dirty="0" smtClean="0"/>
              <a:t> falling to 0.06 at 6 </a:t>
            </a:r>
            <a:r>
              <a:rPr lang="en-US" baseline="0" dirty="0" err="1" smtClean="0"/>
              <a:t>keV</a:t>
            </a:r>
            <a:r>
              <a:rPr lang="en-US" baseline="0" dirty="0" smtClean="0"/>
              <a:t>.</a:t>
            </a:r>
          </a:p>
          <a:p>
            <a:endParaRPr lang="en-US" baseline="0" dirty="0" smtClean="0"/>
          </a:p>
          <a:p>
            <a:r>
              <a:rPr lang="en-US" baseline="0" dirty="0" smtClean="0"/>
              <a:t>Focusing on rotation powered isolated X-ray pulsars, long data accumulation.  If mass and surface pattern known, ~2% accuracy. </a:t>
            </a:r>
          </a:p>
          <a:p>
            <a:endParaRPr lang="en-US" baseline="0" dirty="0" smtClean="0"/>
          </a:p>
          <a:p>
            <a:r>
              <a:rPr lang="en-US" baseline="0" dirty="0" smtClean="0"/>
              <a:t>In practice limited by two things: mass of primary target, PSR J0437-4715, is ~5%, other two main targets (J0030+0451 and J2124-3358) have no mass </a:t>
            </a:r>
            <a:r>
              <a:rPr lang="en-US" baseline="0" dirty="0" err="1" smtClean="0"/>
              <a:t>mst</a:t>
            </a:r>
            <a:r>
              <a:rPr lang="en-US" baseline="0" dirty="0" smtClean="0"/>
              <a:t>.  Temp. profile on surface, due to flux of return currents in magnetosphere, is also very uncertain.</a:t>
            </a:r>
          </a:p>
        </p:txBody>
      </p:sp>
    </p:spTree>
    <p:extLst>
      <p:ext uri="{BB962C8B-B14F-4D97-AF65-F5344CB8AC3E}">
        <p14:creationId xmlns:p14="http://schemas.microsoft.com/office/powerpoint/2010/main" val="1021089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21089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49633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Vast</a:t>
            </a:r>
            <a:r>
              <a:rPr lang="en-US" baseline="0" dirty="0" smtClean="0"/>
              <a:t> majority of the known neutron stars are radio pulsars, interacting only via gravity even if in binaries.</a:t>
            </a:r>
            <a:endParaRPr lang="en-US" dirty="0" smtClean="0"/>
          </a:p>
          <a:p>
            <a:endParaRPr lang="en-US" dirty="0" smtClean="0"/>
          </a:p>
          <a:p>
            <a:r>
              <a:rPr lang="en-US" dirty="0" smtClean="0"/>
              <a:t>Emit in wavebands other than</a:t>
            </a:r>
            <a:r>
              <a:rPr lang="en-US" baseline="0" dirty="0" smtClean="0"/>
              <a:t> radio – gamma-ray pulsars w/ Fermi, bursting highly active young magnetars.</a:t>
            </a:r>
            <a:endParaRPr lang="en-US" dirty="0" smtClean="0"/>
          </a:p>
          <a:p>
            <a:endParaRPr lang="en-US" dirty="0" smtClean="0"/>
          </a:p>
          <a:p>
            <a:r>
              <a:rPr lang="en-US" dirty="0" smtClean="0"/>
              <a:t>2536 </a:t>
            </a:r>
            <a:r>
              <a:rPr lang="en-US" baseline="0" dirty="0" smtClean="0"/>
              <a:t>pulsars (as of December 7).</a:t>
            </a:r>
            <a:endParaRPr lang="en-US" dirty="0"/>
          </a:p>
        </p:txBody>
      </p:sp>
    </p:spTree>
    <p:extLst>
      <p:ext uri="{BB962C8B-B14F-4D97-AF65-F5344CB8AC3E}">
        <p14:creationId xmlns:p14="http://schemas.microsoft.com/office/powerpoint/2010/main" val="1775753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~150 </a:t>
            </a:r>
            <a:r>
              <a:rPr lang="en-US" baseline="0" dirty="0" smtClean="0"/>
              <a:t>accreting NS, 105 are </a:t>
            </a:r>
            <a:r>
              <a:rPr lang="en-US" baseline="0" dirty="0" err="1" smtClean="0"/>
              <a:t>bursters</a:t>
            </a:r>
            <a:r>
              <a:rPr lang="en-US" baseline="0" dirty="0" smtClean="0"/>
              <a:t>. Then about 100 HMXBs, maybe another 150-200 in SMC/LMC</a:t>
            </a:r>
            <a:endParaRPr lang="en-US" dirty="0"/>
          </a:p>
        </p:txBody>
      </p:sp>
    </p:spTree>
    <p:extLst>
      <p:ext uri="{BB962C8B-B14F-4D97-AF65-F5344CB8AC3E}">
        <p14:creationId xmlns:p14="http://schemas.microsoft.com/office/powerpoint/2010/main" val="59801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defRPr/>
            </a:pPr>
            <a:r>
              <a:rPr lang="en-US" dirty="0" smtClean="0">
                <a:cs typeface="+mn-cs"/>
              </a:rPr>
              <a:t>The forces between these nuclear particles (caused by the strong force) set the stiffness of NS matter.</a:t>
            </a:r>
          </a:p>
          <a:p>
            <a:pPr eaLnBrk="1" hangingPunct="1">
              <a:defRPr/>
            </a:pPr>
            <a:endParaRPr lang="en-US" dirty="0" smtClean="0">
              <a:cs typeface="+mn-cs"/>
            </a:endParaRPr>
          </a:p>
          <a:p>
            <a:pPr eaLnBrk="1" hangingPunct="1">
              <a:defRPr/>
            </a:pPr>
            <a:r>
              <a:rPr lang="en-US" dirty="0" smtClean="0">
                <a:cs typeface="+mn-cs"/>
              </a:rPr>
              <a:t>This is encoded in the EOS, the relation between pressure and density. </a:t>
            </a:r>
          </a:p>
          <a:p>
            <a:pPr eaLnBrk="1" hangingPunct="1">
              <a:defRPr/>
            </a:pPr>
            <a:endParaRPr lang="en-US" dirty="0" smtClean="0">
              <a:cs typeface="+mn-cs"/>
            </a:endParaRPr>
          </a:p>
          <a:p>
            <a:pPr eaLnBrk="1" hangingPunct="1">
              <a:defRPr/>
            </a:pPr>
            <a:r>
              <a:rPr lang="en-US" dirty="0" smtClean="0">
                <a:cs typeface="+mn-cs"/>
              </a:rPr>
              <a:t>The figure shows a selection of models computed with different assumptions about the nuclear physics at the very highest densities found in NS.  Nucleonic, Strange, Quark, and a family of models from Chiral EFT that are designed to fit low density lab data.  </a:t>
            </a:r>
          </a:p>
          <a:p>
            <a:pPr eaLnBrk="1" hangingPunct="1">
              <a:defRPr/>
            </a:pPr>
            <a:endParaRPr lang="en-US" dirty="0" smtClean="0">
              <a:cs typeface="+mn-cs"/>
            </a:endParaRPr>
          </a:p>
          <a:p>
            <a:pPr eaLnBrk="1" hangingPunct="1">
              <a:defRPr/>
            </a:pPr>
            <a:endParaRPr lang="en-US" dirty="0" smtClean="0">
              <a:cs typeface="+mn-cs"/>
            </a:endParaRPr>
          </a:p>
          <a:p>
            <a:pPr eaLnBrk="1" hangingPunct="1">
              <a:defRPr/>
            </a:pPr>
            <a:endParaRPr lang="en-US" dirty="0">
              <a:cs typeface="+mn-cs"/>
            </a:endParaRPr>
          </a:p>
        </p:txBody>
      </p:sp>
      <p:sp>
        <p:nvSpPr>
          <p:cNvPr id="25603"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0545EC52-15ED-6047-94D1-A52796524CDC}" type="slidenum">
              <a:rPr lang="en-US">
                <a:solidFill>
                  <a:srgbClr val="000000"/>
                </a:solidFill>
                <a:latin typeface="Calibri" charset="0"/>
              </a:rPr>
              <a:pPr eaLnBrk="1" hangingPunct="1"/>
              <a:t>6</a:t>
            </a:fld>
            <a:endParaRPr lang="en-US">
              <a:solidFill>
                <a:srgbClr val="000000"/>
              </a:solidFill>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defRPr/>
            </a:pPr>
            <a:r>
              <a:rPr lang="en-US" dirty="0" smtClean="0">
                <a:cs typeface="+mn-cs"/>
              </a:rPr>
              <a:t>How do we translate this into observables? </a:t>
            </a:r>
          </a:p>
          <a:p>
            <a:pPr eaLnBrk="1" hangingPunct="1">
              <a:defRPr/>
            </a:pPr>
            <a:endParaRPr lang="en-US" dirty="0" smtClean="0">
              <a:cs typeface="+mn-cs"/>
            </a:endParaRPr>
          </a:p>
          <a:p>
            <a:pPr eaLnBrk="1" hangingPunct="1">
              <a:defRPr/>
            </a:pPr>
            <a:r>
              <a:rPr lang="en-US" dirty="0" smtClean="0">
                <a:cs typeface="+mn-cs"/>
              </a:rPr>
              <a:t>Animate (1):  Fortunately the stellar structure equations (hydrostatic equilibrium) means that there is a direct, and unique relation between the EOS and the mass-radius relation of NS.     In</a:t>
            </a:r>
            <a:r>
              <a:rPr lang="en-US" baseline="0" dirty="0" smtClean="0">
                <a:cs typeface="+mn-cs"/>
              </a:rPr>
              <a:t> order to do this we need to be able to compute extremely accurate neutron star models, fortunately this is possible with high precision even for rapidly rotating stars.  </a:t>
            </a:r>
            <a:endParaRPr lang="en-US" dirty="0" smtClean="0">
              <a:cs typeface="+mn-cs"/>
            </a:endParaRPr>
          </a:p>
          <a:p>
            <a:pPr eaLnBrk="1" hangingPunct="1">
              <a:defRPr/>
            </a:pPr>
            <a:endParaRPr lang="en-US" dirty="0" smtClean="0">
              <a:cs typeface="+mn-cs"/>
            </a:endParaRPr>
          </a:p>
          <a:p>
            <a:pPr eaLnBrk="1" hangingPunct="1">
              <a:defRPr/>
            </a:pPr>
            <a:r>
              <a:rPr lang="en-US" dirty="0" smtClean="0">
                <a:cs typeface="+mn-cs"/>
              </a:rPr>
              <a:t>Each line in left panel corresponds to a line in the right hand panel.</a:t>
            </a:r>
          </a:p>
          <a:p>
            <a:pPr eaLnBrk="1" hangingPunct="1">
              <a:defRPr/>
            </a:pPr>
            <a:endParaRPr lang="en-US" dirty="0" smtClean="0">
              <a:cs typeface="+mn-cs"/>
            </a:endParaRPr>
          </a:p>
          <a:p>
            <a:pPr eaLnBrk="1" hangingPunct="1">
              <a:defRPr/>
            </a:pPr>
            <a:r>
              <a:rPr lang="en-US" dirty="0" smtClean="0">
                <a:cs typeface="+mn-cs"/>
              </a:rPr>
              <a:t>Thus by measuring MR we uniquely determine the EOS.  </a:t>
            </a:r>
          </a:p>
          <a:p>
            <a:pPr eaLnBrk="1" hangingPunct="1">
              <a:defRPr/>
            </a:pPr>
            <a:endParaRPr lang="en-US" dirty="0" smtClean="0">
              <a:cs typeface="+mn-cs"/>
            </a:endParaRPr>
          </a:p>
          <a:p>
            <a:pPr eaLnBrk="1" hangingPunct="1">
              <a:defRPr/>
            </a:pPr>
            <a:r>
              <a:rPr lang="en-US" dirty="0" smtClean="0">
                <a:cs typeface="+mn-cs"/>
              </a:rPr>
              <a:t>What do we need to do this?  </a:t>
            </a:r>
            <a:endParaRPr lang="en-US" dirty="0">
              <a:cs typeface="+mn-cs"/>
            </a:endParaRPr>
          </a:p>
        </p:txBody>
      </p:sp>
      <p:sp>
        <p:nvSpPr>
          <p:cNvPr id="29699"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7E106686-44DB-1A4E-A5B7-21ECB6B80B7F}" type="slidenum">
              <a:rPr lang="en-US">
                <a:solidFill>
                  <a:srgbClr val="000000"/>
                </a:solidFill>
                <a:latin typeface="Calibri" charset="0"/>
              </a:rPr>
              <a:pPr eaLnBrk="1" hangingPunct="1"/>
              <a:t>7</a:t>
            </a:fld>
            <a:endParaRPr lang="en-US">
              <a:solidFill>
                <a:srgbClr val="000000"/>
              </a:solidFill>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endParaRPr lang="en-US" dirty="0" smtClean="0">
              <a:cs typeface="+mn-cs"/>
            </a:endParaRPr>
          </a:p>
          <a:p>
            <a:pPr eaLnBrk="1" hangingPunct="1">
              <a:defRPr/>
            </a:pPr>
            <a:endParaRPr lang="en-US" dirty="0" smtClean="0">
              <a:cs typeface="+mn-cs"/>
            </a:endParaRPr>
          </a:p>
        </p:txBody>
      </p:sp>
      <p:sp>
        <p:nvSpPr>
          <p:cNvPr id="35843"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B96177E4-6220-CC46-9100-A9C579EA54E9}" type="slidenum">
              <a:rPr lang="en-US"/>
              <a:pPr eaLnBrk="1" hangingPunct="1"/>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Pulsar</a:t>
            </a:r>
            <a:r>
              <a:rPr lang="en-US" baseline="0" dirty="0" smtClean="0"/>
              <a:t> timing can provide extremely accurate </a:t>
            </a:r>
            <a:r>
              <a:rPr lang="en-US" baseline="0" dirty="0" err="1" smtClean="0"/>
              <a:t>mst</a:t>
            </a:r>
            <a:r>
              <a:rPr lang="en-US" baseline="0" dirty="0" smtClean="0"/>
              <a:t> of the 5 </a:t>
            </a:r>
            <a:r>
              <a:rPr lang="en-US" baseline="0" dirty="0" err="1" smtClean="0"/>
              <a:t>Keplerian</a:t>
            </a:r>
            <a:r>
              <a:rPr lang="en-US" baseline="0" dirty="0" smtClean="0"/>
              <a:t> parameters: orbital period, eccentricity, projected </a:t>
            </a:r>
            <a:r>
              <a:rPr lang="en-US" baseline="0" dirty="0" err="1" smtClean="0"/>
              <a:t>semimajor</a:t>
            </a:r>
            <a:r>
              <a:rPr lang="en-US" baseline="0" dirty="0" smtClean="0"/>
              <a:t> axis, time of </a:t>
            </a:r>
            <a:r>
              <a:rPr lang="en-US" baseline="0" dirty="0" err="1" smtClean="0"/>
              <a:t>periastron</a:t>
            </a:r>
            <a:r>
              <a:rPr lang="en-US" baseline="0" dirty="0" smtClean="0"/>
              <a:t> passage and argument of </a:t>
            </a:r>
            <a:r>
              <a:rPr lang="en-US" baseline="0" dirty="0" err="1" smtClean="0"/>
              <a:t>periapsis</a:t>
            </a:r>
            <a:r>
              <a:rPr lang="en-US" baseline="0" dirty="0" smtClean="0"/>
              <a:t>.</a:t>
            </a:r>
          </a:p>
          <a:p>
            <a:endParaRPr lang="en-US" baseline="0" dirty="0" smtClean="0"/>
          </a:p>
          <a:p>
            <a:r>
              <a:rPr lang="en-US" baseline="0" dirty="0" smtClean="0"/>
              <a:t>For some systems PK parameters (precession of argument of </a:t>
            </a:r>
            <a:r>
              <a:rPr lang="en-US" baseline="0" dirty="0" err="1" smtClean="0"/>
              <a:t>periapsis</a:t>
            </a:r>
            <a:r>
              <a:rPr lang="en-US" baseline="0" dirty="0" smtClean="0"/>
              <a:t>, orbital period decay, the combination of time dilation and gravitational redshift gamma, and the Shapiro delay range and shape – can be measured.  These can be expressed, within the framework of GR, in terms of the masses of the two stars in the system.   Only possible for a small number of systems – </a:t>
            </a:r>
            <a:r>
              <a:rPr lang="en-US" baseline="0" dirty="0" err="1" smtClean="0"/>
              <a:t>e.g</a:t>
            </a:r>
            <a:r>
              <a:rPr lang="en-US" baseline="0" dirty="0" smtClean="0"/>
              <a:t> want high eccentricity, to target GC systems, or extremely compact systems, or ones with </a:t>
            </a:r>
            <a:r>
              <a:rPr lang="en-US" baseline="0" dirty="0" err="1" smtClean="0"/>
              <a:t>favourable</a:t>
            </a:r>
            <a:r>
              <a:rPr lang="en-US" baseline="0" dirty="0" smtClean="0"/>
              <a:t> geometry to get the Shapiro delay large enough to measure.</a:t>
            </a:r>
            <a:endParaRPr lang="en-US" dirty="0"/>
          </a:p>
        </p:txBody>
      </p:sp>
    </p:spTree>
    <p:extLst>
      <p:ext uri="{BB962C8B-B14F-4D97-AF65-F5344CB8AC3E}">
        <p14:creationId xmlns:p14="http://schemas.microsoft.com/office/powerpoint/2010/main" val="3033804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cs typeface="+mn-cs"/>
              </a:rPr>
              <a:t>68% confidence intervals.</a:t>
            </a:r>
            <a:r>
              <a:rPr lang="en-US" baseline="0" dirty="0" smtClean="0">
                <a:cs typeface="+mn-cs"/>
              </a:rPr>
              <a:t>  Blue – LMXBs, Red – Eclipsing MSPs, Green – DNS, Magenta NS/WD binaries, Black- MSP/MS binaries, Cyan – triple pulsar.  Systematic uncertainties, which may be significant, are not shown.</a:t>
            </a:r>
          </a:p>
          <a:p>
            <a:pPr eaLnBrk="1" hangingPunct="1">
              <a:defRPr/>
            </a:pPr>
            <a:r>
              <a:rPr lang="en-US" baseline="0" dirty="0" smtClean="0">
                <a:cs typeface="+mn-cs"/>
              </a:rPr>
              <a:t>Demorest result – high inclination, hence Shapiro delay.</a:t>
            </a:r>
          </a:p>
          <a:p>
            <a:pPr eaLnBrk="1" hangingPunct="1">
              <a:defRPr/>
            </a:pPr>
            <a:r>
              <a:rPr lang="en-US" baseline="0" dirty="0" smtClean="0">
                <a:cs typeface="+mn-cs"/>
              </a:rPr>
              <a:t>Antoniadis – no Shapiro delay, but have bright optical WD companion, use WD spectroscopy to get masses.</a:t>
            </a:r>
          </a:p>
          <a:p>
            <a:pPr eaLnBrk="1" hangingPunct="1">
              <a:defRPr/>
            </a:pPr>
            <a:endParaRPr lang="en-US" baseline="0" dirty="0" smtClean="0">
              <a:cs typeface="+mn-cs"/>
            </a:endParaRPr>
          </a:p>
          <a:p>
            <a:pPr eaLnBrk="1" hangingPunct="1">
              <a:defRPr/>
            </a:pPr>
            <a:r>
              <a:rPr lang="en-US" baseline="0" dirty="0" smtClean="0">
                <a:cs typeface="+mn-cs"/>
              </a:rPr>
              <a:t>Note:  the very high mass systems have large systematic uncertainties mostly coming from inclination, not shown, hence not reliable.</a:t>
            </a:r>
          </a:p>
          <a:p>
            <a:pPr eaLnBrk="1" hangingPunct="1">
              <a:defRPr/>
            </a:pPr>
            <a:endParaRPr lang="en-US" baseline="0" dirty="0" smtClean="0">
              <a:cs typeface="+mn-cs"/>
            </a:endParaRPr>
          </a:p>
          <a:p>
            <a:pPr eaLnBrk="1" hangingPunct="1">
              <a:defRPr/>
            </a:pPr>
            <a:endParaRPr lang="en-US" baseline="0" dirty="0" smtClean="0">
              <a:cs typeface="+mn-cs"/>
            </a:endParaRPr>
          </a:p>
          <a:p>
            <a:pPr eaLnBrk="1" hangingPunct="1">
              <a:defRPr/>
            </a:pPr>
            <a:endParaRPr lang="en-US" baseline="0" dirty="0" smtClean="0">
              <a:cs typeface="+mn-cs"/>
            </a:endParaRPr>
          </a:p>
        </p:txBody>
      </p:sp>
      <p:sp>
        <p:nvSpPr>
          <p:cNvPr id="31747"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fld id="{92DAB571-9057-DE42-9BF7-A1DDEB8519BD}" type="slidenum">
              <a:rPr lang="en-US"/>
              <a:pPr eaLnBrk="1" hangingPunct="1"/>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Master" Target="../slideMasters/slideMaster7.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Master" Target="../slideMasters/slideMaster8.xml"/><Relationship Id="rId2"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smtClean="0"/>
              <a:t>Click to edit Master title style</a:t>
            </a:r>
            <a:endParaRPr lang="en-US"/>
          </a:p>
        </p:txBody>
      </p:sp>
      <p:sp>
        <p:nvSpPr>
          <p:cNvPr id="3" name="Subtitle 2"/>
          <p:cNvSpPr>
            <a:spLocks noGrp="1"/>
          </p:cNvSpPr>
          <p:nvPr>
            <p:ph type="subTitle" idx="1"/>
          </p:nvPr>
        </p:nvSpPr>
        <p:spPr>
          <a:xfrm>
            <a:off x="1951038" y="5527733"/>
            <a:ext cx="9102726" cy="2492375"/>
          </a:xfrm>
        </p:spPr>
        <p:txBody>
          <a:bodyPr/>
          <a:lstStyle>
            <a:lvl1pPr marL="0" indent="0" algn="ctr">
              <a:buNone/>
              <a:defRPr/>
            </a:lvl1pPr>
            <a:lvl2pPr marL="456233" indent="0" algn="ctr">
              <a:buNone/>
              <a:defRPr/>
            </a:lvl2pPr>
            <a:lvl3pPr marL="912476" indent="0" algn="ctr">
              <a:buNone/>
              <a:defRPr/>
            </a:lvl3pPr>
            <a:lvl4pPr marL="1368720" indent="0" algn="ctr">
              <a:buNone/>
              <a:defRPr/>
            </a:lvl4pPr>
            <a:lvl5pPr marL="1824964" indent="0" algn="ctr">
              <a:buNone/>
              <a:defRPr/>
            </a:lvl5pPr>
            <a:lvl6pPr marL="2281212" indent="0" algn="ctr">
              <a:buNone/>
              <a:defRPr/>
            </a:lvl6pPr>
            <a:lvl7pPr marL="2737446" indent="0" algn="ctr">
              <a:buNone/>
              <a:defRPr/>
            </a:lvl7pPr>
            <a:lvl8pPr marL="3193694" indent="0" algn="ctr">
              <a:buNone/>
              <a:defRPr/>
            </a:lvl8pPr>
            <a:lvl9pPr marL="3649931" indent="0" algn="ctr">
              <a:buNone/>
              <a:defRPr/>
            </a:lvl9pPr>
          </a:lstStyle>
          <a:p>
            <a:r>
              <a:rPr lang="en-GB" smtClean="0"/>
              <a:t>Click to edit Master subtitle style</a:t>
            </a:r>
            <a:endParaRPr lang="en-US"/>
          </a:p>
        </p:txBody>
      </p:sp>
    </p:spTree>
    <p:extLst>
      <p:ext uri="{BB962C8B-B14F-4D97-AF65-F5344CB8AC3E}">
        <p14:creationId xmlns:p14="http://schemas.microsoft.com/office/powerpoint/2010/main" val="2434860373"/>
      </p:ext>
    </p:extLst>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537569883"/>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599" y="1638301"/>
            <a:ext cx="2616201" cy="4521200"/>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1270058" y="1638301"/>
            <a:ext cx="7696201" cy="4521200"/>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275704236"/>
      </p:ext>
    </p:extLst>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660400" y="1003300"/>
            <a:ext cx="11684000" cy="1460500"/>
          </a:xfrm>
          <a:prstGeom prst="rect">
            <a:avLst/>
          </a:prstGeom>
        </p:spPr>
        <p:txBody>
          <a:bodyPr/>
          <a:lstStyle>
            <a:lvl1pPr>
              <a:defRPr sz="6200" spc="992"/>
            </a:lvl1pPr>
          </a:lstStyle>
          <a:p>
            <a:r>
              <a:t>Title Text</a:t>
            </a:r>
          </a:p>
        </p:txBody>
      </p:sp>
      <p:sp>
        <p:nvSpPr>
          <p:cNvPr id="22" name="Shape 22"/>
          <p:cNvSpPr>
            <a:spLocks noGrp="1"/>
          </p:cNvSpPr>
          <p:nvPr>
            <p:ph type="body" sz="quarter" idx="1"/>
          </p:nvPr>
        </p:nvSpPr>
        <p:spPr>
          <a:xfrm>
            <a:off x="660400" y="508000"/>
            <a:ext cx="11684000" cy="508000"/>
          </a:xfrm>
          <a:prstGeom prst="rect">
            <a:avLst/>
          </a:prstGeom>
        </p:spPr>
        <p:txBody>
          <a:bodyPr/>
          <a:lstStyle>
            <a:lvl1pPr marL="0" indent="0">
              <a:spcBef>
                <a:spcPts val="0"/>
              </a:spcBef>
              <a:buClrTx/>
              <a:buSzTx/>
              <a:buNone/>
              <a:defRPr sz="2400" cap="all" spc="384">
                <a:latin typeface="Avenir Book"/>
                <a:ea typeface="Avenir Book"/>
                <a:cs typeface="Avenir Book"/>
                <a:sym typeface="Avenir Book"/>
              </a:defRPr>
            </a:lvl1pPr>
            <a:lvl2pPr marL="0" indent="228600">
              <a:spcBef>
                <a:spcPts val="0"/>
              </a:spcBef>
              <a:buClrTx/>
              <a:buSzTx/>
              <a:buNone/>
              <a:defRPr sz="2400" cap="all" spc="384">
                <a:latin typeface="Avenir Book"/>
                <a:ea typeface="Avenir Book"/>
                <a:cs typeface="Avenir Book"/>
                <a:sym typeface="Avenir Book"/>
              </a:defRPr>
            </a:lvl2pPr>
            <a:lvl3pPr marL="0" indent="457200">
              <a:spcBef>
                <a:spcPts val="0"/>
              </a:spcBef>
              <a:buClrTx/>
              <a:buSzTx/>
              <a:buNone/>
              <a:defRPr sz="2400" cap="all" spc="384">
                <a:latin typeface="Avenir Book"/>
                <a:ea typeface="Avenir Book"/>
                <a:cs typeface="Avenir Book"/>
                <a:sym typeface="Avenir Book"/>
              </a:defRPr>
            </a:lvl3pPr>
            <a:lvl4pPr marL="0" indent="685800">
              <a:spcBef>
                <a:spcPts val="0"/>
              </a:spcBef>
              <a:buClrTx/>
              <a:buSzTx/>
              <a:buNone/>
              <a:defRPr sz="2400" cap="all" spc="384">
                <a:latin typeface="Avenir Book"/>
                <a:ea typeface="Avenir Book"/>
                <a:cs typeface="Avenir Book"/>
                <a:sym typeface="Avenir Book"/>
              </a:defRPr>
            </a:lvl4pPr>
            <a:lvl5pPr marL="0" indent="914400">
              <a:spcBef>
                <a:spcPts val="0"/>
              </a:spcBef>
              <a:buClrTx/>
              <a:buSzTx/>
              <a:buNone/>
              <a:defRPr sz="2400" cap="all" spc="384">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897" y="9258300"/>
            <a:ext cx="352045" cy="4191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52572515"/>
      </p:ext>
    </p:extLst>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s black">
    <p:spTree>
      <p:nvGrpSpPr>
        <p:cNvPr id="1" name=""/>
        <p:cNvGrpSpPr/>
        <p:nvPr/>
      </p:nvGrpSpPr>
      <p:grpSpPr>
        <a:xfrm>
          <a:off x="0" y="0"/>
          <a:ext cx="0" cy="0"/>
          <a:chOff x="0" y="0"/>
          <a:chExt cx="0" cy="0"/>
        </a:xfrm>
      </p:grpSpPr>
      <p:pic>
        <p:nvPicPr>
          <p:cNvPr id="3" name="Immagine 21" descr="bann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30048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16" descr="test_07.png"/>
          <p:cNvPicPr>
            <a:picLocks noChangeAspect="1"/>
          </p:cNvPicPr>
          <p:nvPr userDrawn="1"/>
        </p:nvPicPr>
        <p:blipFill>
          <a:blip r:embed="rId3" cstate="print">
            <a:duotone>
              <a:schemeClr val="bg2">
                <a:shade val="45000"/>
                <a:satMod val="135000"/>
              </a:schemeClr>
              <a:prstClr val="white"/>
            </a:duotone>
            <a:lum bright="-12000"/>
          </a:blip>
          <a:srcRect l="26766" r="10533" b="24664"/>
          <a:stretch>
            <a:fillRect/>
          </a:stretch>
        </p:blipFill>
        <p:spPr>
          <a:xfrm>
            <a:off x="11512722" y="33062"/>
            <a:ext cx="1492137" cy="488164"/>
          </a:xfrm>
          <a:prstGeom prst="rect">
            <a:avLst/>
          </a:prstGeom>
          <a:ln>
            <a:noFill/>
          </a:ln>
          <a:effectLst/>
        </p:spPr>
      </p:pic>
      <p:pic>
        <p:nvPicPr>
          <p:cNvPr id="5" name="Immagine 22" descr="bann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0" y="8839199"/>
            <a:ext cx="130048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11"/>
          <p:cNvSpPr txBox="1"/>
          <p:nvPr userDrawn="1"/>
        </p:nvSpPr>
        <p:spPr>
          <a:xfrm>
            <a:off x="1438276" y="9372633"/>
            <a:ext cx="11515725" cy="249237"/>
          </a:xfrm>
          <a:prstGeom prst="rect">
            <a:avLst/>
          </a:prstGeom>
          <a:noFill/>
        </p:spPr>
        <p:txBody>
          <a:bodyPr lIns="51085" tIns="0" rIns="51085" bIns="0">
            <a:spAutoFit/>
          </a:bodyPr>
          <a:lstStyle/>
          <a:p>
            <a:pPr algn="l" defTabSz="1297728" fontAlgn="auto">
              <a:lnSpc>
                <a:spcPts val="1849"/>
              </a:lnSpc>
              <a:spcBef>
                <a:spcPts val="0"/>
              </a:spcBef>
              <a:spcAft>
                <a:spcPts val="0"/>
              </a:spcAft>
              <a:defRPr/>
            </a:pPr>
            <a:r>
              <a:rPr lang="en-US" sz="2000" cap="small" dirty="0">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probing </a:t>
            </a:r>
            <a:r>
              <a:rPr lang="en-US" sz="2000" cap="small" dirty="0" err="1">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spacetime</a:t>
            </a:r>
            <a:r>
              <a:rPr lang="en-US" sz="2000" cap="small" dirty="0">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 and matter under extreme conditions</a:t>
            </a:r>
          </a:p>
        </p:txBody>
      </p:sp>
      <p:pic>
        <p:nvPicPr>
          <p:cNvPr id="7" name="Immagine 25" descr="icon.png"/>
          <p:cNvPicPr>
            <a:picLocks noChangeAspect="1"/>
          </p:cNvPicPr>
          <p:nvPr userDrawn="1"/>
        </p:nvPicPr>
        <p:blipFill>
          <a:blip r:embed="rId4">
            <a:lum bright="2000"/>
            <a:grayscl/>
            <a:extLst>
              <a:ext uri="{28A0092B-C50C-407E-A947-70E740481C1C}">
                <a14:useLocalDpi xmlns:a14="http://schemas.microsoft.com/office/drawing/2010/main" val="0"/>
              </a:ext>
            </a:extLst>
          </a:blip>
          <a:srcRect/>
          <a:stretch>
            <a:fillRect/>
          </a:stretch>
        </p:blipFill>
        <p:spPr bwMode="auto">
          <a:xfrm>
            <a:off x="150812" y="9058275"/>
            <a:ext cx="646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egnaposto testo 12"/>
          <p:cNvSpPr>
            <a:spLocks noGrp="1"/>
          </p:cNvSpPr>
          <p:nvPr>
            <p:ph type="body" sz="quarter" idx="10"/>
          </p:nvPr>
        </p:nvSpPr>
        <p:spPr>
          <a:xfrm>
            <a:off x="151331" y="-64967"/>
            <a:ext cx="4378367" cy="720198"/>
          </a:xfrm>
          <a:prstGeom prst="rect">
            <a:avLst/>
          </a:prstGeom>
        </p:spPr>
        <p:txBody>
          <a:bodyPr vert="horz" wrap="square" lIns="0" tIns="0" rIns="0" bIns="0" anchor="ctr" anchorCtr="0">
            <a:spAutoFit/>
          </a:bodyPr>
          <a:lstStyle>
            <a:lvl1pPr marL="0" indent="0" algn="l">
              <a:spcBef>
                <a:spcPts val="0"/>
              </a:spcBef>
              <a:buNone/>
              <a:defRPr sz="2600" cap="small" baseline="0">
                <a:solidFill>
                  <a:srgbClr val="00B0F0"/>
                </a:solidFill>
                <a:latin typeface="Verdana" panose="020B0604030504040204" pitchFamily="34" charset="0"/>
                <a:ea typeface="Verdana" panose="020B0604030504040204" pitchFamily="34" charset="0"/>
                <a:cs typeface="Verdana" panose="020B0604030504040204" pitchFamily="34" charset="0"/>
              </a:defRPr>
            </a:lvl1pPr>
            <a:lvl2pPr>
              <a:defRPr sz="2600">
                <a:solidFill>
                  <a:srgbClr val="00B0F0"/>
                </a:solidFill>
                <a:latin typeface="Gotham Book" pitchFamily="2" charset="0"/>
              </a:defRPr>
            </a:lvl2pPr>
            <a:lvl3pPr>
              <a:defRPr sz="2600">
                <a:solidFill>
                  <a:srgbClr val="00B0F0"/>
                </a:solidFill>
                <a:latin typeface="Gotham Book" pitchFamily="2" charset="0"/>
              </a:defRPr>
            </a:lvl3pPr>
            <a:lvl4pPr>
              <a:defRPr sz="2600">
                <a:solidFill>
                  <a:srgbClr val="00B0F0"/>
                </a:solidFill>
                <a:latin typeface="Gotham Book" pitchFamily="2" charset="0"/>
              </a:defRPr>
            </a:lvl4pPr>
            <a:lvl5pPr>
              <a:defRPr sz="2600">
                <a:solidFill>
                  <a:srgbClr val="00B0F0"/>
                </a:solidFill>
                <a:latin typeface="Gotham Book" pitchFamily="2" charset="0"/>
              </a:defRPr>
            </a:lvl5pPr>
          </a:lstStyle>
          <a:p>
            <a:pPr lvl="0"/>
            <a:r>
              <a:rPr lang="en-GB" smtClean="0"/>
              <a:t>Click to edit Master text styles</a:t>
            </a:r>
          </a:p>
        </p:txBody>
      </p:sp>
    </p:spTree>
    <p:extLst>
      <p:ext uri="{BB962C8B-B14F-4D97-AF65-F5344CB8AC3E}">
        <p14:creationId xmlns:p14="http://schemas.microsoft.com/office/powerpoint/2010/main" val="1062605111"/>
      </p:ext>
    </p:extLst>
  </p:cSld>
  <p:clrMapOvr>
    <a:masterClrMapping/>
  </p:clrMapOvr>
  <p:transition xmlns:p14="http://schemas.microsoft.com/office/powerpoint/2010/mai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s black">
    <p:spTree>
      <p:nvGrpSpPr>
        <p:cNvPr id="1" name=""/>
        <p:cNvGrpSpPr/>
        <p:nvPr/>
      </p:nvGrpSpPr>
      <p:grpSpPr>
        <a:xfrm>
          <a:off x="0" y="0"/>
          <a:ext cx="0" cy="0"/>
          <a:chOff x="0" y="0"/>
          <a:chExt cx="0" cy="0"/>
        </a:xfrm>
      </p:grpSpPr>
      <p:pic>
        <p:nvPicPr>
          <p:cNvPr id="3" name="Immagine 21" descr="bann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30048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16" descr="test_07.png"/>
          <p:cNvPicPr>
            <a:picLocks noChangeAspect="1"/>
          </p:cNvPicPr>
          <p:nvPr userDrawn="1"/>
        </p:nvPicPr>
        <p:blipFill>
          <a:blip r:embed="rId3" cstate="print">
            <a:duotone>
              <a:schemeClr val="bg2">
                <a:shade val="45000"/>
                <a:satMod val="135000"/>
              </a:schemeClr>
              <a:prstClr val="white"/>
            </a:duotone>
            <a:lum bright="-12000"/>
          </a:blip>
          <a:srcRect l="26766" r="10533" b="24664"/>
          <a:stretch>
            <a:fillRect/>
          </a:stretch>
        </p:blipFill>
        <p:spPr>
          <a:xfrm>
            <a:off x="11512716" y="33062"/>
            <a:ext cx="1492137" cy="488164"/>
          </a:xfrm>
          <a:prstGeom prst="rect">
            <a:avLst/>
          </a:prstGeom>
          <a:ln>
            <a:noFill/>
          </a:ln>
          <a:effectLst/>
        </p:spPr>
      </p:pic>
      <p:pic>
        <p:nvPicPr>
          <p:cNvPr id="5" name="Immagine 22" descr="bann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0" y="8839199"/>
            <a:ext cx="130048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11"/>
          <p:cNvSpPr txBox="1"/>
          <p:nvPr userDrawn="1"/>
        </p:nvSpPr>
        <p:spPr>
          <a:xfrm>
            <a:off x="1438276" y="9372633"/>
            <a:ext cx="11515725" cy="249237"/>
          </a:xfrm>
          <a:prstGeom prst="rect">
            <a:avLst/>
          </a:prstGeom>
          <a:noFill/>
        </p:spPr>
        <p:txBody>
          <a:bodyPr lIns="51097" tIns="0" rIns="51097" bIns="0">
            <a:spAutoFit/>
          </a:bodyPr>
          <a:lstStyle/>
          <a:p>
            <a:pPr algn="l" defTabSz="1297994" fontAlgn="auto">
              <a:lnSpc>
                <a:spcPts val="1849"/>
              </a:lnSpc>
              <a:spcBef>
                <a:spcPts val="0"/>
              </a:spcBef>
              <a:spcAft>
                <a:spcPts val="0"/>
              </a:spcAft>
              <a:defRPr/>
            </a:pPr>
            <a:r>
              <a:rPr lang="en-US" sz="2000" cap="small" dirty="0">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probing </a:t>
            </a:r>
            <a:r>
              <a:rPr lang="en-US" sz="2000" cap="small" dirty="0" err="1">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spacetime</a:t>
            </a:r>
            <a:r>
              <a:rPr lang="en-US" sz="2000" cap="small" dirty="0">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 and matter under extreme conditions</a:t>
            </a:r>
          </a:p>
        </p:txBody>
      </p:sp>
      <p:pic>
        <p:nvPicPr>
          <p:cNvPr id="7" name="Immagine 25" descr="icon.png"/>
          <p:cNvPicPr>
            <a:picLocks noChangeAspect="1"/>
          </p:cNvPicPr>
          <p:nvPr userDrawn="1"/>
        </p:nvPicPr>
        <p:blipFill>
          <a:blip r:embed="rId4">
            <a:lum bright="2000"/>
            <a:grayscl/>
            <a:extLst>
              <a:ext uri="{28A0092B-C50C-407E-A947-70E740481C1C}">
                <a14:useLocalDpi xmlns:a14="http://schemas.microsoft.com/office/drawing/2010/main" val="0"/>
              </a:ext>
            </a:extLst>
          </a:blip>
          <a:srcRect/>
          <a:stretch>
            <a:fillRect/>
          </a:stretch>
        </p:blipFill>
        <p:spPr bwMode="auto">
          <a:xfrm>
            <a:off x="150812" y="9058275"/>
            <a:ext cx="646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egnaposto testo 12"/>
          <p:cNvSpPr>
            <a:spLocks noGrp="1"/>
          </p:cNvSpPr>
          <p:nvPr>
            <p:ph type="body" sz="quarter" idx="10"/>
          </p:nvPr>
        </p:nvSpPr>
        <p:spPr>
          <a:xfrm>
            <a:off x="151325" y="-64967"/>
            <a:ext cx="4378367" cy="720198"/>
          </a:xfrm>
          <a:prstGeom prst="rect">
            <a:avLst/>
          </a:prstGeom>
        </p:spPr>
        <p:txBody>
          <a:bodyPr vert="horz" wrap="square" lIns="0" tIns="0" rIns="0" bIns="0" anchor="ctr" anchorCtr="0">
            <a:spAutoFit/>
          </a:bodyPr>
          <a:lstStyle>
            <a:lvl1pPr marL="0" indent="0" algn="l">
              <a:spcBef>
                <a:spcPts val="0"/>
              </a:spcBef>
              <a:buNone/>
              <a:defRPr sz="2600" cap="small" baseline="0">
                <a:solidFill>
                  <a:srgbClr val="00B0F0"/>
                </a:solidFill>
                <a:latin typeface="Verdana" panose="020B0604030504040204" pitchFamily="34" charset="0"/>
                <a:ea typeface="Verdana" panose="020B0604030504040204" pitchFamily="34" charset="0"/>
                <a:cs typeface="Verdana" panose="020B0604030504040204" pitchFamily="34" charset="0"/>
              </a:defRPr>
            </a:lvl1pPr>
            <a:lvl2pPr>
              <a:defRPr sz="2600">
                <a:solidFill>
                  <a:srgbClr val="00B0F0"/>
                </a:solidFill>
                <a:latin typeface="Gotham Book" pitchFamily="2" charset="0"/>
              </a:defRPr>
            </a:lvl2pPr>
            <a:lvl3pPr>
              <a:defRPr sz="2600">
                <a:solidFill>
                  <a:srgbClr val="00B0F0"/>
                </a:solidFill>
                <a:latin typeface="Gotham Book" pitchFamily="2" charset="0"/>
              </a:defRPr>
            </a:lvl3pPr>
            <a:lvl4pPr>
              <a:defRPr sz="2600">
                <a:solidFill>
                  <a:srgbClr val="00B0F0"/>
                </a:solidFill>
                <a:latin typeface="Gotham Book" pitchFamily="2" charset="0"/>
              </a:defRPr>
            </a:lvl4pPr>
            <a:lvl5pPr>
              <a:defRPr sz="2600">
                <a:solidFill>
                  <a:srgbClr val="00B0F0"/>
                </a:solidFill>
                <a:latin typeface="Gotham Book" pitchFamily="2" charset="0"/>
              </a:defRPr>
            </a:lvl5pPr>
          </a:lstStyle>
          <a:p>
            <a:pPr lvl="0"/>
            <a:r>
              <a:rPr lang="en-GB" smtClean="0"/>
              <a:t>Click to edit Master text styles</a:t>
            </a:r>
          </a:p>
        </p:txBody>
      </p:sp>
    </p:spTree>
    <p:extLst>
      <p:ext uri="{BB962C8B-B14F-4D97-AF65-F5344CB8AC3E}">
        <p14:creationId xmlns:p14="http://schemas.microsoft.com/office/powerpoint/2010/main" val="200448229"/>
      </p:ext>
    </p:extLst>
  </p:cSld>
  <p:clrMapOvr>
    <a:masterClrMapping/>
  </p:clrMapOvr>
  <p:transition xmlns:p14="http://schemas.microsoft.com/office/powerpoint/2010/mai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70038" y="254000"/>
            <a:ext cx="10464801" cy="2438400"/>
          </a:xfrm>
          <a:prstGeom prst="rect">
            <a:avLst/>
          </a:prstGeom>
        </p:spPr>
        <p:txBody>
          <a:bodyPr lIns="91314" tIns="45653" rIns="91314" bIns="45653"/>
          <a:lstStyle/>
          <a:p>
            <a:r>
              <a:rPr lang="en-GB" smtClean="0"/>
              <a:t>Click to edit Master title style</a:t>
            </a:r>
            <a:endParaRPr lang="en-US"/>
          </a:p>
        </p:txBody>
      </p:sp>
      <p:sp>
        <p:nvSpPr>
          <p:cNvPr id="3" name="Content Placeholder 2"/>
          <p:cNvSpPr>
            <a:spLocks noGrp="1"/>
          </p:cNvSpPr>
          <p:nvPr>
            <p:ph idx="1"/>
          </p:nvPr>
        </p:nvSpPr>
        <p:spPr>
          <a:xfrm>
            <a:off x="1270000" y="2768638"/>
            <a:ext cx="5041900" cy="5714999"/>
          </a:xfrm>
          <a:prstGeom prst="rect">
            <a:avLst/>
          </a:prstGeom>
        </p:spPr>
        <p:txBody>
          <a:bodyPr lIns="91314" tIns="45653" rIns="91314" bIns="45653"/>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034739110"/>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70038" y="254000"/>
            <a:ext cx="10464801" cy="2438400"/>
          </a:xfrm>
          <a:prstGeom prst="rect">
            <a:avLst/>
          </a:prstGeom>
        </p:spPr>
        <p:txBody>
          <a:bodyPr lIns="91314" tIns="45653" rIns="91314" bIns="45653"/>
          <a:lstStyle/>
          <a:p>
            <a:r>
              <a:rPr lang="en-GB" smtClean="0"/>
              <a:t>Click to edit Master title style</a:t>
            </a:r>
            <a:endParaRPr lang="en-US"/>
          </a:p>
        </p:txBody>
      </p:sp>
      <p:sp>
        <p:nvSpPr>
          <p:cNvPr id="3" name="Content Placeholder 2"/>
          <p:cNvSpPr>
            <a:spLocks noGrp="1"/>
          </p:cNvSpPr>
          <p:nvPr>
            <p:ph idx="1"/>
          </p:nvPr>
        </p:nvSpPr>
        <p:spPr>
          <a:xfrm>
            <a:off x="1270000" y="2768638"/>
            <a:ext cx="5041900" cy="5714999"/>
          </a:xfrm>
          <a:prstGeom prst="rect">
            <a:avLst/>
          </a:prstGeom>
        </p:spPr>
        <p:txBody>
          <a:bodyPr lIns="91314" tIns="45653" rIns="91314" bIns="45653"/>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482808645"/>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Photo - Horizontal Alt">
    <p:spTree>
      <p:nvGrpSpPr>
        <p:cNvPr id="1" name=""/>
        <p:cNvGrpSpPr/>
        <p:nvPr/>
      </p:nvGrpSpPr>
      <p:grpSpPr>
        <a:xfrm>
          <a:off x="0" y="0"/>
          <a:ext cx="0" cy="0"/>
          <a:chOff x="0" y="0"/>
          <a:chExt cx="0" cy="0"/>
        </a:xfrm>
      </p:grpSpPr>
      <p:sp>
        <p:nvSpPr>
          <p:cNvPr id="11" name="Shape 11"/>
          <p:cNvSpPr>
            <a:spLocks noGrp="1"/>
          </p:cNvSpPr>
          <p:nvPr>
            <p:ph type="title"/>
          </p:nvPr>
        </p:nvSpPr>
        <p:spPr>
          <a:xfrm>
            <a:off x="660432" y="1003300"/>
            <a:ext cx="11684001" cy="1460500"/>
          </a:xfrm>
          <a:prstGeom prst="rect">
            <a:avLst/>
          </a:prstGeom>
        </p:spPr>
        <p:txBody>
          <a:bodyPr lIns="91332" tIns="45663" rIns="91332" bIns="45663"/>
          <a:lstStyle>
            <a:lvl1pPr>
              <a:defRPr sz="6300" spc="991"/>
            </a:lvl1pPr>
          </a:lstStyle>
          <a:p>
            <a:pPr lvl="0">
              <a:defRPr sz="1800" cap="none" spc="0">
                <a:solidFill>
                  <a:srgbClr val="000000"/>
                </a:solidFill>
              </a:defRPr>
            </a:pPr>
            <a:r>
              <a:rPr sz="6300" cap="all" spc="991">
                <a:solidFill>
                  <a:srgbClr val="FFFFFF"/>
                </a:solidFill>
              </a:rPr>
              <a:t>Title Text</a:t>
            </a:r>
          </a:p>
        </p:txBody>
      </p:sp>
      <p:sp>
        <p:nvSpPr>
          <p:cNvPr id="12" name="Shape 12"/>
          <p:cNvSpPr>
            <a:spLocks noGrp="1"/>
          </p:cNvSpPr>
          <p:nvPr>
            <p:ph type="body" idx="1"/>
          </p:nvPr>
        </p:nvSpPr>
        <p:spPr>
          <a:xfrm>
            <a:off x="660432" y="507999"/>
            <a:ext cx="11684001" cy="508001"/>
          </a:xfrm>
          <a:prstGeom prst="rect">
            <a:avLst/>
          </a:prstGeom>
        </p:spPr>
        <p:txBody>
          <a:bodyPr lIns="91332" tIns="45663" rIns="91332" bIns="45663"/>
          <a:lstStyle>
            <a:lvl1pPr marL="0" indent="0">
              <a:spcBef>
                <a:spcPts val="0"/>
              </a:spcBef>
              <a:buClrTx/>
              <a:buSzTx/>
              <a:buNone/>
              <a:defRPr sz="2400" cap="all" spc="384">
                <a:latin typeface="Avenir Book"/>
                <a:ea typeface="Avenir Book"/>
                <a:cs typeface="Avenir Book"/>
                <a:sym typeface="Avenir Book"/>
              </a:defRPr>
            </a:lvl1pPr>
            <a:lvl2pPr marL="0" indent="228333">
              <a:spcBef>
                <a:spcPts val="0"/>
              </a:spcBef>
              <a:buClrTx/>
              <a:buSzTx/>
              <a:buNone/>
              <a:defRPr sz="2400" cap="all" spc="384">
                <a:latin typeface="Avenir Book"/>
                <a:ea typeface="Avenir Book"/>
                <a:cs typeface="Avenir Book"/>
                <a:sym typeface="Avenir Book"/>
              </a:defRPr>
            </a:lvl2pPr>
            <a:lvl3pPr marL="0" indent="456657">
              <a:spcBef>
                <a:spcPts val="0"/>
              </a:spcBef>
              <a:buClrTx/>
              <a:buSzTx/>
              <a:buNone/>
              <a:defRPr sz="2400" cap="all" spc="384">
                <a:latin typeface="Avenir Book"/>
                <a:ea typeface="Avenir Book"/>
                <a:cs typeface="Avenir Book"/>
                <a:sym typeface="Avenir Book"/>
              </a:defRPr>
            </a:lvl3pPr>
            <a:lvl4pPr marL="0" indent="684991">
              <a:spcBef>
                <a:spcPts val="0"/>
              </a:spcBef>
              <a:buClrTx/>
              <a:buSzTx/>
              <a:buNone/>
              <a:defRPr sz="2400" cap="all" spc="384">
                <a:latin typeface="Avenir Book"/>
                <a:ea typeface="Avenir Book"/>
                <a:cs typeface="Avenir Book"/>
                <a:sym typeface="Avenir Book"/>
              </a:defRPr>
            </a:lvl4pPr>
            <a:lvl5pPr marL="0" indent="913321">
              <a:spcBef>
                <a:spcPts val="0"/>
              </a:spcBef>
              <a:buClrTx/>
              <a:buSzTx/>
              <a:buNone/>
              <a:defRPr sz="2400" cap="all" spc="384">
                <a:latin typeface="Avenir Book"/>
                <a:ea typeface="Avenir Book"/>
                <a:cs typeface="Avenir Book"/>
                <a:sym typeface="Avenir Book"/>
              </a:defRPr>
            </a:lvl5pPr>
          </a:lstStyle>
          <a:p>
            <a:pPr lvl="0">
              <a:defRPr sz="1800" cap="none" spc="0">
                <a:solidFill>
                  <a:srgbClr val="000000"/>
                </a:solidFill>
              </a:defRPr>
            </a:pPr>
            <a:r>
              <a:rPr sz="2400" cap="all" spc="384">
                <a:solidFill>
                  <a:srgbClr val="FFFFFF"/>
                </a:solidFill>
              </a:rPr>
              <a:t>Body Level One</a:t>
            </a:r>
          </a:p>
          <a:p>
            <a:pPr lvl="1">
              <a:defRPr sz="1800" cap="none" spc="0">
                <a:solidFill>
                  <a:srgbClr val="000000"/>
                </a:solidFill>
              </a:defRPr>
            </a:pPr>
            <a:r>
              <a:rPr sz="2400" cap="all" spc="384">
                <a:solidFill>
                  <a:srgbClr val="FFFFFF"/>
                </a:solidFill>
              </a:rPr>
              <a:t>Body Level Two</a:t>
            </a:r>
          </a:p>
          <a:p>
            <a:pPr lvl="2">
              <a:defRPr sz="1800" cap="none" spc="0">
                <a:solidFill>
                  <a:srgbClr val="000000"/>
                </a:solidFill>
              </a:defRPr>
            </a:pPr>
            <a:r>
              <a:rPr sz="2400" cap="all" spc="384">
                <a:solidFill>
                  <a:srgbClr val="FFFFFF"/>
                </a:solidFill>
              </a:rPr>
              <a:t>Body Level Three</a:t>
            </a:r>
          </a:p>
          <a:p>
            <a:pPr lvl="3">
              <a:defRPr sz="1800" cap="none" spc="0">
                <a:solidFill>
                  <a:srgbClr val="000000"/>
                </a:solidFill>
              </a:defRPr>
            </a:pPr>
            <a:r>
              <a:rPr sz="2400" cap="all" spc="384">
                <a:solidFill>
                  <a:srgbClr val="FFFFFF"/>
                </a:solidFill>
              </a:rPr>
              <a:t>Body Level Four</a:t>
            </a:r>
          </a:p>
          <a:p>
            <a:pPr lvl="4">
              <a:defRPr sz="1800" cap="none" spc="0">
                <a:solidFill>
                  <a:srgbClr val="000000"/>
                </a:solidFill>
              </a:defRPr>
            </a:pPr>
            <a:r>
              <a:rPr sz="2400" cap="all" spc="384">
                <a:solidFill>
                  <a:srgbClr val="FFFFFF"/>
                </a:solidFill>
              </a:rPr>
              <a:t>Body Level Five</a:t>
            </a:r>
          </a:p>
        </p:txBody>
      </p:sp>
    </p:spTree>
    <p:extLst>
      <p:ext uri="{BB962C8B-B14F-4D97-AF65-F5344CB8AC3E}">
        <p14:creationId xmlns:p14="http://schemas.microsoft.com/office/powerpoint/2010/main" val="1281162830"/>
      </p:ext>
    </p:extLst>
  </p:cSld>
  <p:clrMapOvr>
    <a:masterClrMapping/>
  </p:clrMapOvr>
  <p:transition xmlns:p14="http://schemas.microsoft.com/office/powerpoint/2010/mai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70032" y="254000"/>
            <a:ext cx="10464801" cy="2438400"/>
          </a:xfrm>
          <a:prstGeom prst="rect">
            <a:avLst/>
          </a:prstGeom>
        </p:spPr>
        <p:txBody>
          <a:bodyPr lIns="91332" tIns="45663" rIns="91332" bIns="45663"/>
          <a:lstStyle/>
          <a:p>
            <a:r>
              <a:rPr lang="en-GB" smtClean="0"/>
              <a:t>Click to edit Master title style</a:t>
            </a:r>
            <a:endParaRPr lang="en-US"/>
          </a:p>
        </p:txBody>
      </p:sp>
      <p:sp>
        <p:nvSpPr>
          <p:cNvPr id="3" name="Content Placeholder 2"/>
          <p:cNvSpPr>
            <a:spLocks noGrp="1"/>
          </p:cNvSpPr>
          <p:nvPr>
            <p:ph idx="1"/>
          </p:nvPr>
        </p:nvSpPr>
        <p:spPr>
          <a:xfrm>
            <a:off x="1270032" y="2768632"/>
            <a:ext cx="10464801" cy="5714999"/>
          </a:xfrm>
          <a:prstGeom prst="rect">
            <a:avLst/>
          </a:prstGeom>
        </p:spPr>
        <p:txBody>
          <a:bodyPr lIns="91332" tIns="45663" rIns="91332" bIns="45663"/>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1884264016"/>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5" name="Shape 5"/>
          <p:cNvSpPr>
            <a:spLocks noGrp="1"/>
          </p:cNvSpPr>
          <p:nvPr>
            <p:ph type="title"/>
          </p:nvPr>
        </p:nvSpPr>
        <p:spPr>
          <a:xfrm>
            <a:off x="660432" y="4292601"/>
            <a:ext cx="11684001" cy="2222500"/>
          </a:xfrm>
          <a:prstGeom prst="rect">
            <a:avLst/>
          </a:prstGeom>
        </p:spPr>
        <p:txBody>
          <a:bodyPr/>
          <a:lstStyle>
            <a:lvl1pPr>
              <a:defRPr sz="6300" spc="991"/>
            </a:lvl1pPr>
          </a:lstStyle>
          <a:p>
            <a:pPr lvl="0">
              <a:defRPr sz="1800" cap="none" spc="0">
                <a:solidFill>
                  <a:srgbClr val="000000"/>
                </a:solidFill>
              </a:defRPr>
            </a:pPr>
            <a:r>
              <a:rPr sz="6300" cap="all" spc="991">
                <a:solidFill>
                  <a:srgbClr val="FFFFFF"/>
                </a:solidFill>
              </a:rPr>
              <a:t>Title Text</a:t>
            </a:r>
          </a:p>
        </p:txBody>
      </p:sp>
      <p:sp>
        <p:nvSpPr>
          <p:cNvPr id="6" name="Shape 6"/>
          <p:cNvSpPr>
            <a:spLocks noGrp="1"/>
          </p:cNvSpPr>
          <p:nvPr>
            <p:ph type="body" idx="1"/>
          </p:nvPr>
        </p:nvSpPr>
        <p:spPr>
          <a:xfrm>
            <a:off x="660432" y="3416300"/>
            <a:ext cx="11684001" cy="889000"/>
          </a:xfrm>
          <a:prstGeom prst="rect">
            <a:avLst/>
          </a:prstGeom>
        </p:spPr>
        <p:txBody>
          <a:bodyPr anchor="b"/>
          <a:lstStyle>
            <a:lvl1pPr marL="0" indent="0">
              <a:spcBef>
                <a:spcPts val="0"/>
              </a:spcBef>
              <a:buClrTx/>
              <a:buSzTx/>
              <a:buNone/>
              <a:defRPr sz="2400" cap="all" spc="384">
                <a:solidFill>
                  <a:srgbClr val="55D7FF"/>
                </a:solidFill>
                <a:latin typeface="Avenir Book"/>
                <a:ea typeface="Avenir Book"/>
                <a:cs typeface="Avenir Book"/>
                <a:sym typeface="Avenir Book"/>
              </a:defRPr>
            </a:lvl1pPr>
            <a:lvl2pPr marL="0" indent="228333">
              <a:spcBef>
                <a:spcPts val="0"/>
              </a:spcBef>
              <a:buClrTx/>
              <a:buSzTx/>
              <a:buNone/>
              <a:defRPr sz="2400" cap="all" spc="384">
                <a:solidFill>
                  <a:srgbClr val="55D7FF"/>
                </a:solidFill>
                <a:latin typeface="Avenir Book"/>
                <a:ea typeface="Avenir Book"/>
                <a:cs typeface="Avenir Book"/>
                <a:sym typeface="Avenir Book"/>
              </a:defRPr>
            </a:lvl2pPr>
            <a:lvl3pPr marL="0" indent="456657">
              <a:spcBef>
                <a:spcPts val="0"/>
              </a:spcBef>
              <a:buClrTx/>
              <a:buSzTx/>
              <a:buNone/>
              <a:defRPr sz="2400" cap="all" spc="384">
                <a:solidFill>
                  <a:srgbClr val="55D7FF"/>
                </a:solidFill>
                <a:latin typeface="Avenir Book"/>
                <a:ea typeface="Avenir Book"/>
                <a:cs typeface="Avenir Book"/>
                <a:sym typeface="Avenir Book"/>
              </a:defRPr>
            </a:lvl3pPr>
            <a:lvl4pPr marL="0" indent="684991">
              <a:spcBef>
                <a:spcPts val="0"/>
              </a:spcBef>
              <a:buClrTx/>
              <a:buSzTx/>
              <a:buNone/>
              <a:defRPr sz="2400" cap="all" spc="384">
                <a:solidFill>
                  <a:srgbClr val="55D7FF"/>
                </a:solidFill>
                <a:latin typeface="Avenir Book"/>
                <a:ea typeface="Avenir Book"/>
                <a:cs typeface="Avenir Book"/>
                <a:sym typeface="Avenir Book"/>
              </a:defRPr>
            </a:lvl4pPr>
            <a:lvl5pPr marL="0" indent="913321">
              <a:spcBef>
                <a:spcPts val="0"/>
              </a:spcBef>
              <a:buClrTx/>
              <a:buSzTx/>
              <a:buNone/>
              <a:defRPr sz="2400" cap="all" spc="384">
                <a:solidFill>
                  <a:srgbClr val="55D7FF"/>
                </a:solidFill>
                <a:latin typeface="Avenir Book"/>
                <a:ea typeface="Avenir Book"/>
                <a:cs typeface="Avenir Book"/>
                <a:sym typeface="Avenir Book"/>
              </a:defRPr>
            </a:lvl5pPr>
          </a:lstStyle>
          <a:p>
            <a:pPr lvl="0">
              <a:defRPr sz="1800" cap="none" spc="0">
                <a:solidFill>
                  <a:srgbClr val="000000"/>
                </a:solidFill>
              </a:defRPr>
            </a:pPr>
            <a:r>
              <a:rPr sz="2400" cap="all" spc="384">
                <a:solidFill>
                  <a:srgbClr val="55D7FF"/>
                </a:solidFill>
              </a:rPr>
              <a:t>Body Level One</a:t>
            </a:r>
          </a:p>
          <a:p>
            <a:pPr lvl="1">
              <a:defRPr sz="1800" cap="none" spc="0">
                <a:solidFill>
                  <a:srgbClr val="000000"/>
                </a:solidFill>
              </a:defRPr>
            </a:pPr>
            <a:r>
              <a:rPr sz="2400" cap="all" spc="384">
                <a:solidFill>
                  <a:srgbClr val="55D7FF"/>
                </a:solidFill>
              </a:rPr>
              <a:t>Body Level Two</a:t>
            </a:r>
          </a:p>
          <a:p>
            <a:pPr lvl="2">
              <a:defRPr sz="1800" cap="none" spc="0">
                <a:solidFill>
                  <a:srgbClr val="000000"/>
                </a:solidFill>
              </a:defRPr>
            </a:pPr>
            <a:r>
              <a:rPr sz="2400" cap="all" spc="384">
                <a:solidFill>
                  <a:srgbClr val="55D7FF"/>
                </a:solidFill>
              </a:rPr>
              <a:t>Body Level Three</a:t>
            </a:r>
          </a:p>
          <a:p>
            <a:pPr lvl="3">
              <a:defRPr sz="1800" cap="none" spc="0">
                <a:solidFill>
                  <a:srgbClr val="000000"/>
                </a:solidFill>
              </a:defRPr>
            </a:pPr>
            <a:r>
              <a:rPr sz="2400" cap="all" spc="384">
                <a:solidFill>
                  <a:srgbClr val="55D7FF"/>
                </a:solidFill>
              </a:rPr>
              <a:t>Body Level Four</a:t>
            </a:r>
          </a:p>
          <a:p>
            <a:pPr lvl="4">
              <a:defRPr sz="1800" cap="none" spc="0">
                <a:solidFill>
                  <a:srgbClr val="000000"/>
                </a:solidFill>
              </a:defRPr>
            </a:pPr>
            <a:r>
              <a:rPr sz="2400" cap="all" spc="384">
                <a:solidFill>
                  <a:srgbClr val="55D7FF"/>
                </a:solidFill>
              </a:rPr>
              <a:t>Body Level Five</a:t>
            </a:r>
          </a:p>
        </p:txBody>
      </p:sp>
    </p:spTree>
    <p:extLst>
      <p:ext uri="{BB962C8B-B14F-4D97-AF65-F5344CB8AC3E}">
        <p14:creationId xmlns:p14="http://schemas.microsoft.com/office/powerpoint/2010/main" val="1892315346"/>
      </p:ext>
    </p:extLst>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2562438041"/>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8" name="Shape 8"/>
          <p:cNvSpPr>
            <a:spLocks noGrp="1"/>
          </p:cNvSpPr>
          <p:nvPr>
            <p:ph type="title"/>
          </p:nvPr>
        </p:nvSpPr>
        <p:spPr>
          <a:xfrm>
            <a:off x="660432" y="1003300"/>
            <a:ext cx="11684001" cy="1460500"/>
          </a:xfrm>
          <a:prstGeom prst="rect">
            <a:avLst/>
          </a:prstGeom>
        </p:spPr>
        <p:txBody>
          <a:bodyPr/>
          <a:lstStyle>
            <a:lvl1pPr>
              <a:defRPr sz="6300" spc="991"/>
            </a:lvl1pPr>
          </a:lstStyle>
          <a:p>
            <a:pPr lvl="0">
              <a:defRPr sz="1800" cap="none" spc="0">
                <a:solidFill>
                  <a:srgbClr val="000000"/>
                </a:solidFill>
              </a:defRPr>
            </a:pPr>
            <a:r>
              <a:rPr sz="6300" cap="all" spc="991">
                <a:solidFill>
                  <a:srgbClr val="FFFFFF"/>
                </a:solidFill>
              </a:rPr>
              <a:t>Title Text</a:t>
            </a:r>
          </a:p>
        </p:txBody>
      </p:sp>
      <p:sp>
        <p:nvSpPr>
          <p:cNvPr id="9" name="Shape 9"/>
          <p:cNvSpPr>
            <a:spLocks noGrp="1"/>
          </p:cNvSpPr>
          <p:nvPr>
            <p:ph type="body" idx="1"/>
          </p:nvPr>
        </p:nvSpPr>
        <p:spPr>
          <a:xfrm>
            <a:off x="660432" y="507999"/>
            <a:ext cx="11684001" cy="508001"/>
          </a:xfrm>
          <a:prstGeom prst="rect">
            <a:avLst/>
          </a:prstGeom>
        </p:spPr>
        <p:txBody>
          <a:bodyPr/>
          <a:lstStyle>
            <a:lvl1pPr marL="0" indent="0">
              <a:spcBef>
                <a:spcPts val="0"/>
              </a:spcBef>
              <a:buClrTx/>
              <a:buSzTx/>
              <a:buNone/>
              <a:defRPr sz="2400" cap="all" spc="384">
                <a:latin typeface="Avenir Book"/>
                <a:ea typeface="Avenir Book"/>
                <a:cs typeface="Avenir Book"/>
                <a:sym typeface="Avenir Book"/>
              </a:defRPr>
            </a:lvl1pPr>
            <a:lvl2pPr marL="0" indent="228333">
              <a:spcBef>
                <a:spcPts val="0"/>
              </a:spcBef>
              <a:buClrTx/>
              <a:buSzTx/>
              <a:buNone/>
              <a:defRPr sz="2400" cap="all" spc="384">
                <a:latin typeface="Avenir Book"/>
                <a:ea typeface="Avenir Book"/>
                <a:cs typeface="Avenir Book"/>
                <a:sym typeface="Avenir Book"/>
              </a:defRPr>
            </a:lvl2pPr>
            <a:lvl3pPr marL="0" indent="456657">
              <a:spcBef>
                <a:spcPts val="0"/>
              </a:spcBef>
              <a:buClrTx/>
              <a:buSzTx/>
              <a:buNone/>
              <a:defRPr sz="2400" cap="all" spc="384">
                <a:latin typeface="Avenir Book"/>
                <a:ea typeface="Avenir Book"/>
                <a:cs typeface="Avenir Book"/>
                <a:sym typeface="Avenir Book"/>
              </a:defRPr>
            </a:lvl3pPr>
            <a:lvl4pPr marL="0" indent="684991">
              <a:spcBef>
                <a:spcPts val="0"/>
              </a:spcBef>
              <a:buClrTx/>
              <a:buSzTx/>
              <a:buNone/>
              <a:defRPr sz="2400" cap="all" spc="384">
                <a:latin typeface="Avenir Book"/>
                <a:ea typeface="Avenir Book"/>
                <a:cs typeface="Avenir Book"/>
                <a:sym typeface="Avenir Book"/>
              </a:defRPr>
            </a:lvl4pPr>
            <a:lvl5pPr marL="0" indent="913321">
              <a:spcBef>
                <a:spcPts val="0"/>
              </a:spcBef>
              <a:buClrTx/>
              <a:buSzTx/>
              <a:buNone/>
              <a:defRPr sz="2400" cap="all" spc="384">
                <a:latin typeface="Avenir Book"/>
                <a:ea typeface="Avenir Book"/>
                <a:cs typeface="Avenir Book"/>
                <a:sym typeface="Avenir Book"/>
              </a:defRPr>
            </a:lvl5pPr>
          </a:lstStyle>
          <a:p>
            <a:pPr lvl="0">
              <a:defRPr sz="1800" cap="none" spc="0">
                <a:solidFill>
                  <a:srgbClr val="000000"/>
                </a:solidFill>
              </a:defRPr>
            </a:pPr>
            <a:r>
              <a:rPr sz="2400" cap="all" spc="384">
                <a:solidFill>
                  <a:srgbClr val="FFFFFF"/>
                </a:solidFill>
              </a:rPr>
              <a:t>Body Level One</a:t>
            </a:r>
          </a:p>
          <a:p>
            <a:pPr lvl="1">
              <a:defRPr sz="1800" cap="none" spc="0">
                <a:solidFill>
                  <a:srgbClr val="000000"/>
                </a:solidFill>
              </a:defRPr>
            </a:pPr>
            <a:r>
              <a:rPr sz="2400" cap="all" spc="384">
                <a:solidFill>
                  <a:srgbClr val="FFFFFF"/>
                </a:solidFill>
              </a:rPr>
              <a:t>Body Level Two</a:t>
            </a:r>
          </a:p>
          <a:p>
            <a:pPr lvl="2">
              <a:defRPr sz="1800" cap="none" spc="0">
                <a:solidFill>
                  <a:srgbClr val="000000"/>
                </a:solidFill>
              </a:defRPr>
            </a:pPr>
            <a:r>
              <a:rPr sz="2400" cap="all" spc="384">
                <a:solidFill>
                  <a:srgbClr val="FFFFFF"/>
                </a:solidFill>
              </a:rPr>
              <a:t>Body Level Three</a:t>
            </a:r>
          </a:p>
          <a:p>
            <a:pPr lvl="3">
              <a:defRPr sz="1800" cap="none" spc="0">
                <a:solidFill>
                  <a:srgbClr val="000000"/>
                </a:solidFill>
              </a:defRPr>
            </a:pPr>
            <a:r>
              <a:rPr sz="2400" cap="all" spc="384">
                <a:solidFill>
                  <a:srgbClr val="FFFFFF"/>
                </a:solidFill>
              </a:rPr>
              <a:t>Body Level Four</a:t>
            </a:r>
          </a:p>
          <a:p>
            <a:pPr lvl="4">
              <a:defRPr sz="1800" cap="none" spc="0">
                <a:solidFill>
                  <a:srgbClr val="000000"/>
                </a:solidFill>
              </a:defRPr>
            </a:pPr>
            <a:r>
              <a:rPr sz="2400" cap="all" spc="384">
                <a:solidFill>
                  <a:srgbClr val="FFFFFF"/>
                </a:solidFill>
              </a:rPr>
              <a:t>Body Level Five</a:t>
            </a:r>
          </a:p>
        </p:txBody>
      </p:sp>
    </p:spTree>
    <p:extLst>
      <p:ext uri="{BB962C8B-B14F-4D97-AF65-F5344CB8AC3E}">
        <p14:creationId xmlns:p14="http://schemas.microsoft.com/office/powerpoint/2010/main" val="2375171759"/>
      </p:ext>
    </p:extLst>
  </p:cSld>
  <p:clrMapOvr>
    <a:masterClrMapping/>
  </p:clrMapOvr>
  <p:transition xmlns:p14="http://schemas.microsoft.com/office/powerpoint/2010/mai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Horizontal Alt">
    <p:spTree>
      <p:nvGrpSpPr>
        <p:cNvPr id="1" name=""/>
        <p:cNvGrpSpPr/>
        <p:nvPr/>
      </p:nvGrpSpPr>
      <p:grpSpPr>
        <a:xfrm>
          <a:off x="0" y="0"/>
          <a:ext cx="0" cy="0"/>
          <a:chOff x="0" y="0"/>
          <a:chExt cx="0" cy="0"/>
        </a:xfrm>
      </p:grpSpPr>
      <p:sp>
        <p:nvSpPr>
          <p:cNvPr id="11" name="Shape 11"/>
          <p:cNvSpPr>
            <a:spLocks noGrp="1"/>
          </p:cNvSpPr>
          <p:nvPr>
            <p:ph type="title"/>
          </p:nvPr>
        </p:nvSpPr>
        <p:spPr>
          <a:xfrm>
            <a:off x="660432" y="1003300"/>
            <a:ext cx="11684001" cy="1460500"/>
          </a:xfrm>
          <a:prstGeom prst="rect">
            <a:avLst/>
          </a:prstGeom>
        </p:spPr>
        <p:txBody>
          <a:bodyPr/>
          <a:lstStyle>
            <a:lvl1pPr>
              <a:defRPr sz="6300" spc="991"/>
            </a:lvl1pPr>
          </a:lstStyle>
          <a:p>
            <a:pPr lvl="0">
              <a:defRPr sz="1800" cap="none" spc="0">
                <a:solidFill>
                  <a:srgbClr val="000000"/>
                </a:solidFill>
              </a:defRPr>
            </a:pPr>
            <a:r>
              <a:rPr sz="6300" cap="all" spc="991">
                <a:solidFill>
                  <a:srgbClr val="FFFFFF"/>
                </a:solidFill>
              </a:rPr>
              <a:t>Title Text</a:t>
            </a:r>
          </a:p>
        </p:txBody>
      </p:sp>
      <p:sp>
        <p:nvSpPr>
          <p:cNvPr id="12" name="Shape 12"/>
          <p:cNvSpPr>
            <a:spLocks noGrp="1"/>
          </p:cNvSpPr>
          <p:nvPr>
            <p:ph type="body" idx="1"/>
          </p:nvPr>
        </p:nvSpPr>
        <p:spPr>
          <a:xfrm>
            <a:off x="660432" y="507999"/>
            <a:ext cx="11684001" cy="508001"/>
          </a:xfrm>
          <a:prstGeom prst="rect">
            <a:avLst/>
          </a:prstGeom>
        </p:spPr>
        <p:txBody>
          <a:bodyPr/>
          <a:lstStyle>
            <a:lvl1pPr marL="0" indent="0">
              <a:spcBef>
                <a:spcPts val="0"/>
              </a:spcBef>
              <a:buClrTx/>
              <a:buSzTx/>
              <a:buNone/>
              <a:defRPr sz="2400" cap="all" spc="384">
                <a:latin typeface="Avenir Book"/>
                <a:ea typeface="Avenir Book"/>
                <a:cs typeface="Avenir Book"/>
                <a:sym typeface="Avenir Book"/>
              </a:defRPr>
            </a:lvl1pPr>
            <a:lvl2pPr marL="0" indent="228333">
              <a:spcBef>
                <a:spcPts val="0"/>
              </a:spcBef>
              <a:buClrTx/>
              <a:buSzTx/>
              <a:buNone/>
              <a:defRPr sz="2400" cap="all" spc="384">
                <a:latin typeface="Avenir Book"/>
                <a:ea typeface="Avenir Book"/>
                <a:cs typeface="Avenir Book"/>
                <a:sym typeface="Avenir Book"/>
              </a:defRPr>
            </a:lvl2pPr>
            <a:lvl3pPr marL="0" indent="456657">
              <a:spcBef>
                <a:spcPts val="0"/>
              </a:spcBef>
              <a:buClrTx/>
              <a:buSzTx/>
              <a:buNone/>
              <a:defRPr sz="2400" cap="all" spc="384">
                <a:latin typeface="Avenir Book"/>
                <a:ea typeface="Avenir Book"/>
                <a:cs typeface="Avenir Book"/>
                <a:sym typeface="Avenir Book"/>
              </a:defRPr>
            </a:lvl3pPr>
            <a:lvl4pPr marL="0" indent="684991">
              <a:spcBef>
                <a:spcPts val="0"/>
              </a:spcBef>
              <a:buClrTx/>
              <a:buSzTx/>
              <a:buNone/>
              <a:defRPr sz="2400" cap="all" spc="384">
                <a:latin typeface="Avenir Book"/>
                <a:ea typeface="Avenir Book"/>
                <a:cs typeface="Avenir Book"/>
                <a:sym typeface="Avenir Book"/>
              </a:defRPr>
            </a:lvl4pPr>
            <a:lvl5pPr marL="0" indent="913321">
              <a:spcBef>
                <a:spcPts val="0"/>
              </a:spcBef>
              <a:buClrTx/>
              <a:buSzTx/>
              <a:buNone/>
              <a:defRPr sz="2400" cap="all" spc="384">
                <a:latin typeface="Avenir Book"/>
                <a:ea typeface="Avenir Book"/>
                <a:cs typeface="Avenir Book"/>
                <a:sym typeface="Avenir Book"/>
              </a:defRPr>
            </a:lvl5pPr>
          </a:lstStyle>
          <a:p>
            <a:pPr lvl="0">
              <a:defRPr sz="1800" cap="none" spc="0">
                <a:solidFill>
                  <a:srgbClr val="000000"/>
                </a:solidFill>
              </a:defRPr>
            </a:pPr>
            <a:r>
              <a:rPr sz="2400" cap="all" spc="384">
                <a:solidFill>
                  <a:srgbClr val="FFFFFF"/>
                </a:solidFill>
              </a:rPr>
              <a:t>Body Level One</a:t>
            </a:r>
          </a:p>
          <a:p>
            <a:pPr lvl="1">
              <a:defRPr sz="1800" cap="none" spc="0">
                <a:solidFill>
                  <a:srgbClr val="000000"/>
                </a:solidFill>
              </a:defRPr>
            </a:pPr>
            <a:r>
              <a:rPr sz="2400" cap="all" spc="384">
                <a:solidFill>
                  <a:srgbClr val="FFFFFF"/>
                </a:solidFill>
              </a:rPr>
              <a:t>Body Level Two</a:t>
            </a:r>
          </a:p>
          <a:p>
            <a:pPr lvl="2">
              <a:defRPr sz="1800" cap="none" spc="0">
                <a:solidFill>
                  <a:srgbClr val="000000"/>
                </a:solidFill>
              </a:defRPr>
            </a:pPr>
            <a:r>
              <a:rPr sz="2400" cap="all" spc="384">
                <a:solidFill>
                  <a:srgbClr val="FFFFFF"/>
                </a:solidFill>
              </a:rPr>
              <a:t>Body Level Three</a:t>
            </a:r>
          </a:p>
          <a:p>
            <a:pPr lvl="3">
              <a:defRPr sz="1800" cap="none" spc="0">
                <a:solidFill>
                  <a:srgbClr val="000000"/>
                </a:solidFill>
              </a:defRPr>
            </a:pPr>
            <a:r>
              <a:rPr sz="2400" cap="all" spc="384">
                <a:solidFill>
                  <a:srgbClr val="FFFFFF"/>
                </a:solidFill>
              </a:rPr>
              <a:t>Body Level Four</a:t>
            </a:r>
          </a:p>
          <a:p>
            <a:pPr lvl="4">
              <a:defRPr sz="1800" cap="none" spc="0">
                <a:solidFill>
                  <a:srgbClr val="000000"/>
                </a:solidFill>
              </a:defRPr>
            </a:pPr>
            <a:r>
              <a:rPr sz="2400" cap="all" spc="384">
                <a:solidFill>
                  <a:srgbClr val="FFFFFF"/>
                </a:solidFill>
              </a:rPr>
              <a:t>Body Level Five</a:t>
            </a:r>
          </a:p>
        </p:txBody>
      </p:sp>
    </p:spTree>
    <p:extLst>
      <p:ext uri="{BB962C8B-B14F-4D97-AF65-F5344CB8AC3E}">
        <p14:creationId xmlns:p14="http://schemas.microsoft.com/office/powerpoint/2010/main" val="912227126"/>
      </p:ext>
    </p:extLst>
  </p:cSld>
  <p:clrMapOvr>
    <a:masterClrMapping/>
  </p:clrMapOvr>
  <p:transition xmlns:p14="http://schemas.microsoft.com/office/powerpoint/2010/mai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14" name="Shape 14"/>
          <p:cNvSpPr>
            <a:spLocks noGrp="1"/>
          </p:cNvSpPr>
          <p:nvPr>
            <p:ph type="title"/>
          </p:nvPr>
        </p:nvSpPr>
        <p:spPr>
          <a:xfrm>
            <a:off x="660432" y="3759201"/>
            <a:ext cx="11684001" cy="2222500"/>
          </a:xfrm>
          <a:prstGeom prst="rect">
            <a:avLst/>
          </a:prstGeom>
        </p:spPr>
        <p:txBody>
          <a:bodyPr anchor="ctr"/>
          <a:lstStyle>
            <a:lvl1pPr>
              <a:defRPr sz="6300" spc="991"/>
            </a:lvl1pPr>
          </a:lstStyle>
          <a:p>
            <a:pPr lvl="0">
              <a:defRPr sz="1800" cap="none" spc="0">
                <a:solidFill>
                  <a:srgbClr val="000000"/>
                </a:solidFill>
              </a:defRPr>
            </a:pPr>
            <a:r>
              <a:rPr sz="6300" cap="all" spc="991">
                <a:solidFill>
                  <a:srgbClr val="FFFFFF"/>
                </a:solidFill>
              </a:rPr>
              <a:t>Title Text</a:t>
            </a:r>
          </a:p>
        </p:txBody>
      </p:sp>
    </p:spTree>
    <p:extLst>
      <p:ext uri="{BB962C8B-B14F-4D97-AF65-F5344CB8AC3E}">
        <p14:creationId xmlns:p14="http://schemas.microsoft.com/office/powerpoint/2010/main" val="1386865841"/>
      </p:ext>
    </p:extLst>
  </p:cSld>
  <p:clrMapOvr>
    <a:masterClrMapping/>
  </p:clrMapOvr>
  <p:transition xmlns:p14="http://schemas.microsoft.com/office/powerpoint/2010/mai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16" name="Shape 16"/>
          <p:cNvSpPr>
            <a:spLocks noGrp="1"/>
          </p:cNvSpPr>
          <p:nvPr>
            <p:ph type="title"/>
          </p:nvPr>
        </p:nvSpPr>
        <p:spPr>
          <a:xfrm>
            <a:off x="546101" y="4305332"/>
            <a:ext cx="5410200" cy="2984501"/>
          </a:xfrm>
          <a:prstGeom prst="rect">
            <a:avLst/>
          </a:prstGeom>
        </p:spPr>
        <p:txBody>
          <a:bodyPr/>
          <a:lstStyle/>
          <a:p>
            <a:pPr lvl="0">
              <a:defRPr sz="1800" cap="none" spc="0">
                <a:solidFill>
                  <a:srgbClr val="000000"/>
                </a:solidFill>
              </a:defRPr>
            </a:pPr>
            <a:r>
              <a:rPr sz="4600" cap="all" spc="720">
                <a:solidFill>
                  <a:srgbClr val="FFFFFF"/>
                </a:solidFill>
              </a:rPr>
              <a:t>Title Text</a:t>
            </a:r>
          </a:p>
        </p:txBody>
      </p:sp>
      <p:sp>
        <p:nvSpPr>
          <p:cNvPr id="17" name="Shape 17"/>
          <p:cNvSpPr>
            <a:spLocks noGrp="1"/>
          </p:cNvSpPr>
          <p:nvPr>
            <p:ph type="body" idx="1"/>
          </p:nvPr>
        </p:nvSpPr>
        <p:spPr>
          <a:xfrm>
            <a:off x="546101" y="3429000"/>
            <a:ext cx="5410200" cy="889000"/>
          </a:xfrm>
          <a:prstGeom prst="rect">
            <a:avLst/>
          </a:prstGeom>
        </p:spPr>
        <p:txBody>
          <a:bodyPr/>
          <a:lstStyle>
            <a:lvl1pPr marL="0" indent="0">
              <a:spcBef>
                <a:spcPts val="0"/>
              </a:spcBef>
              <a:buClrTx/>
              <a:buSzTx/>
              <a:buNone/>
              <a:defRPr sz="2400" cap="all" spc="384">
                <a:solidFill>
                  <a:srgbClr val="55D7FF"/>
                </a:solidFill>
                <a:latin typeface="Avenir Book"/>
                <a:ea typeface="Avenir Book"/>
                <a:cs typeface="Avenir Book"/>
                <a:sym typeface="Avenir Book"/>
              </a:defRPr>
            </a:lvl1pPr>
            <a:lvl2pPr marL="0" indent="228333">
              <a:spcBef>
                <a:spcPts val="0"/>
              </a:spcBef>
              <a:buClrTx/>
              <a:buSzTx/>
              <a:buNone/>
              <a:defRPr sz="2400" cap="all" spc="384">
                <a:solidFill>
                  <a:srgbClr val="55D7FF"/>
                </a:solidFill>
                <a:latin typeface="Avenir Book"/>
                <a:ea typeface="Avenir Book"/>
                <a:cs typeface="Avenir Book"/>
                <a:sym typeface="Avenir Book"/>
              </a:defRPr>
            </a:lvl2pPr>
            <a:lvl3pPr marL="0" indent="456657">
              <a:spcBef>
                <a:spcPts val="0"/>
              </a:spcBef>
              <a:buClrTx/>
              <a:buSzTx/>
              <a:buNone/>
              <a:defRPr sz="2400" cap="all" spc="384">
                <a:solidFill>
                  <a:srgbClr val="55D7FF"/>
                </a:solidFill>
                <a:latin typeface="Avenir Book"/>
                <a:ea typeface="Avenir Book"/>
                <a:cs typeface="Avenir Book"/>
                <a:sym typeface="Avenir Book"/>
              </a:defRPr>
            </a:lvl3pPr>
            <a:lvl4pPr marL="0" indent="684991">
              <a:spcBef>
                <a:spcPts val="0"/>
              </a:spcBef>
              <a:buClrTx/>
              <a:buSzTx/>
              <a:buNone/>
              <a:defRPr sz="2400" cap="all" spc="384">
                <a:solidFill>
                  <a:srgbClr val="55D7FF"/>
                </a:solidFill>
                <a:latin typeface="Avenir Book"/>
                <a:ea typeface="Avenir Book"/>
                <a:cs typeface="Avenir Book"/>
                <a:sym typeface="Avenir Book"/>
              </a:defRPr>
            </a:lvl4pPr>
            <a:lvl5pPr marL="0" indent="913321">
              <a:spcBef>
                <a:spcPts val="0"/>
              </a:spcBef>
              <a:buClrTx/>
              <a:buSzTx/>
              <a:buNone/>
              <a:defRPr sz="2400" cap="all" spc="384">
                <a:solidFill>
                  <a:srgbClr val="55D7FF"/>
                </a:solidFill>
                <a:latin typeface="Avenir Book"/>
                <a:ea typeface="Avenir Book"/>
                <a:cs typeface="Avenir Book"/>
                <a:sym typeface="Avenir Book"/>
              </a:defRPr>
            </a:lvl5pPr>
          </a:lstStyle>
          <a:p>
            <a:pPr lvl="0">
              <a:defRPr sz="1800" cap="none" spc="0">
                <a:solidFill>
                  <a:srgbClr val="000000"/>
                </a:solidFill>
              </a:defRPr>
            </a:pPr>
            <a:r>
              <a:rPr sz="2400" cap="all" spc="384">
                <a:solidFill>
                  <a:srgbClr val="55D7FF"/>
                </a:solidFill>
              </a:rPr>
              <a:t>Body Level One</a:t>
            </a:r>
          </a:p>
          <a:p>
            <a:pPr lvl="1">
              <a:defRPr sz="1800" cap="none" spc="0">
                <a:solidFill>
                  <a:srgbClr val="000000"/>
                </a:solidFill>
              </a:defRPr>
            </a:pPr>
            <a:r>
              <a:rPr sz="2400" cap="all" spc="384">
                <a:solidFill>
                  <a:srgbClr val="55D7FF"/>
                </a:solidFill>
              </a:rPr>
              <a:t>Body Level Two</a:t>
            </a:r>
          </a:p>
          <a:p>
            <a:pPr lvl="2">
              <a:defRPr sz="1800" cap="none" spc="0">
                <a:solidFill>
                  <a:srgbClr val="000000"/>
                </a:solidFill>
              </a:defRPr>
            </a:pPr>
            <a:r>
              <a:rPr sz="2400" cap="all" spc="384">
                <a:solidFill>
                  <a:srgbClr val="55D7FF"/>
                </a:solidFill>
              </a:rPr>
              <a:t>Body Level Three</a:t>
            </a:r>
          </a:p>
          <a:p>
            <a:pPr lvl="3">
              <a:defRPr sz="1800" cap="none" spc="0">
                <a:solidFill>
                  <a:srgbClr val="000000"/>
                </a:solidFill>
              </a:defRPr>
            </a:pPr>
            <a:r>
              <a:rPr sz="2400" cap="all" spc="384">
                <a:solidFill>
                  <a:srgbClr val="55D7FF"/>
                </a:solidFill>
              </a:rPr>
              <a:t>Body Level Four</a:t>
            </a:r>
          </a:p>
          <a:p>
            <a:pPr lvl="4">
              <a:defRPr sz="1800" cap="none" spc="0">
                <a:solidFill>
                  <a:srgbClr val="000000"/>
                </a:solidFill>
              </a:defRPr>
            </a:pPr>
            <a:r>
              <a:rPr sz="2400" cap="all" spc="384">
                <a:solidFill>
                  <a:srgbClr val="55D7FF"/>
                </a:solidFill>
              </a:rPr>
              <a:t>Body Level Five</a:t>
            </a:r>
          </a:p>
        </p:txBody>
      </p:sp>
    </p:spTree>
    <p:extLst>
      <p:ext uri="{BB962C8B-B14F-4D97-AF65-F5344CB8AC3E}">
        <p14:creationId xmlns:p14="http://schemas.microsoft.com/office/powerpoint/2010/main" val="1132590493"/>
      </p:ext>
    </p:extLst>
  </p:cSld>
  <p:clrMapOvr>
    <a:masterClrMapping/>
  </p:clrMapOvr>
  <p:transition xmlns:p14="http://schemas.microsoft.com/office/powerpoint/2010/mai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9" name="Shape 19"/>
          <p:cNvSpPr>
            <a:spLocks noGrp="1"/>
          </p:cNvSpPr>
          <p:nvPr>
            <p:ph type="title"/>
          </p:nvPr>
        </p:nvSpPr>
        <p:spPr>
          <a:prstGeom prst="rect">
            <a:avLst/>
          </a:prstGeom>
        </p:spPr>
        <p:txBody>
          <a:bodyPr/>
          <a:lstStyle/>
          <a:p>
            <a:pPr lvl="0">
              <a:defRPr sz="1800" cap="none" spc="0">
                <a:solidFill>
                  <a:srgbClr val="000000"/>
                </a:solidFill>
              </a:defRPr>
            </a:pPr>
            <a:r>
              <a:rPr sz="4600" cap="all" spc="720">
                <a:solidFill>
                  <a:srgbClr val="FFFFFF"/>
                </a:solidFill>
              </a:rPr>
              <a:t>Title Text</a:t>
            </a:r>
          </a:p>
        </p:txBody>
      </p:sp>
    </p:spTree>
    <p:extLst>
      <p:ext uri="{BB962C8B-B14F-4D97-AF65-F5344CB8AC3E}">
        <p14:creationId xmlns:p14="http://schemas.microsoft.com/office/powerpoint/2010/main" val="168541794"/>
      </p:ext>
    </p:extLst>
  </p:cSld>
  <p:clrMapOvr>
    <a:masterClrMapping/>
  </p:clrMapOvr>
  <p:transition xmlns:p14="http://schemas.microsoft.com/office/powerpoint/2010/mai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Shape 21"/>
          <p:cNvSpPr>
            <a:spLocks noGrp="1"/>
          </p:cNvSpPr>
          <p:nvPr>
            <p:ph type="title"/>
          </p:nvPr>
        </p:nvSpPr>
        <p:spPr>
          <a:prstGeom prst="rect">
            <a:avLst/>
          </a:prstGeom>
        </p:spPr>
        <p:txBody>
          <a:bodyPr/>
          <a:lstStyle/>
          <a:p>
            <a:pPr lvl="0">
              <a:defRPr sz="1800" cap="none" spc="0">
                <a:solidFill>
                  <a:srgbClr val="000000"/>
                </a:solidFill>
              </a:defRPr>
            </a:pPr>
            <a:r>
              <a:rPr sz="4600" cap="all" spc="720">
                <a:solidFill>
                  <a:srgbClr val="FFFFFF"/>
                </a:solidFill>
              </a:rPr>
              <a:t>Title Text</a:t>
            </a:r>
          </a:p>
        </p:txBody>
      </p:sp>
      <p:sp>
        <p:nvSpPr>
          <p:cNvPr id="22" name="Shape 22"/>
          <p:cNvSpPr>
            <a:spLocks noGrp="1"/>
          </p:cNvSpPr>
          <p:nvPr>
            <p:ph type="body" idx="1"/>
          </p:nvPr>
        </p:nvSpPr>
        <p:spPr>
          <a:prstGeom prst="rect">
            <a:avLst/>
          </a:prstGeom>
        </p:spPr>
        <p:txBody>
          <a:bodyPr/>
          <a:lstStyle/>
          <a:p>
            <a:pPr lvl="0">
              <a:defRPr sz="1800">
                <a:solidFill>
                  <a:srgbClr val="000000"/>
                </a:solidFill>
              </a:defRPr>
            </a:pPr>
            <a:r>
              <a:rPr sz="3600">
                <a:solidFill>
                  <a:srgbClr val="FFFFFF"/>
                </a:solidFill>
              </a:rPr>
              <a:t>Body Level One</a:t>
            </a:r>
          </a:p>
          <a:p>
            <a:pPr lvl="1">
              <a:defRPr sz="1800">
                <a:solidFill>
                  <a:srgbClr val="000000"/>
                </a:solidFill>
              </a:defRPr>
            </a:pPr>
            <a:r>
              <a:rPr sz="3600">
                <a:solidFill>
                  <a:srgbClr val="FFFFFF"/>
                </a:solidFill>
              </a:rPr>
              <a:t>Body Level Two</a:t>
            </a:r>
          </a:p>
          <a:p>
            <a:pPr lvl="2">
              <a:defRPr sz="1800">
                <a:solidFill>
                  <a:srgbClr val="000000"/>
                </a:solidFill>
              </a:defRPr>
            </a:pPr>
            <a:r>
              <a:rPr sz="3600">
                <a:solidFill>
                  <a:srgbClr val="FFFFFF"/>
                </a:solidFill>
              </a:rPr>
              <a:t>Body Level Three</a:t>
            </a:r>
          </a:p>
          <a:p>
            <a:pPr lvl="3">
              <a:defRPr sz="1800">
                <a:solidFill>
                  <a:srgbClr val="000000"/>
                </a:solidFill>
              </a:defRPr>
            </a:pPr>
            <a:r>
              <a:rPr sz="3600">
                <a:solidFill>
                  <a:srgbClr val="FFFFFF"/>
                </a:solidFill>
              </a:rPr>
              <a:t>Body Level Four</a:t>
            </a:r>
          </a:p>
          <a:p>
            <a:pPr lvl="4">
              <a:defRPr sz="1800">
                <a:solidFill>
                  <a:srgbClr val="000000"/>
                </a:solidFill>
              </a:defRPr>
            </a:pPr>
            <a:r>
              <a:rPr sz="3600">
                <a:solidFill>
                  <a:srgbClr val="FFFFFF"/>
                </a:solidFill>
              </a:rPr>
              <a:t>Body Level Five</a:t>
            </a:r>
          </a:p>
        </p:txBody>
      </p:sp>
    </p:spTree>
    <p:extLst>
      <p:ext uri="{BB962C8B-B14F-4D97-AF65-F5344CB8AC3E}">
        <p14:creationId xmlns:p14="http://schemas.microsoft.com/office/powerpoint/2010/main" val="1831773923"/>
      </p:ext>
    </p:extLst>
  </p:cSld>
  <p:clrMapOvr>
    <a:masterClrMapping/>
  </p:clrMapOvr>
  <p:transition xmlns:p14="http://schemas.microsoft.com/office/powerpoint/2010/mai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24" name="Shape 24"/>
          <p:cNvSpPr>
            <a:spLocks noGrp="1"/>
          </p:cNvSpPr>
          <p:nvPr>
            <p:ph type="title"/>
          </p:nvPr>
        </p:nvSpPr>
        <p:spPr>
          <a:xfrm>
            <a:off x="660401" y="609600"/>
            <a:ext cx="5080000" cy="1854199"/>
          </a:xfrm>
          <a:prstGeom prst="rect">
            <a:avLst/>
          </a:prstGeom>
        </p:spPr>
        <p:txBody>
          <a:bodyPr/>
          <a:lstStyle/>
          <a:p>
            <a:pPr lvl="0">
              <a:defRPr sz="1800" cap="none" spc="0">
                <a:solidFill>
                  <a:srgbClr val="000000"/>
                </a:solidFill>
              </a:defRPr>
            </a:pPr>
            <a:r>
              <a:rPr sz="4600" cap="all" spc="720">
                <a:solidFill>
                  <a:srgbClr val="FFFFFF"/>
                </a:solidFill>
              </a:rPr>
              <a:t>Title Text</a:t>
            </a:r>
          </a:p>
        </p:txBody>
      </p:sp>
      <p:sp>
        <p:nvSpPr>
          <p:cNvPr id="25" name="Shape 25"/>
          <p:cNvSpPr>
            <a:spLocks noGrp="1"/>
          </p:cNvSpPr>
          <p:nvPr>
            <p:ph type="body" idx="1"/>
          </p:nvPr>
        </p:nvSpPr>
        <p:spPr>
          <a:xfrm>
            <a:off x="660401" y="2819401"/>
            <a:ext cx="5080000" cy="6057900"/>
          </a:xfrm>
          <a:prstGeom prst="rect">
            <a:avLst/>
          </a:prstGeom>
        </p:spPr>
        <p:txBody>
          <a:bodyPr/>
          <a:lstStyle>
            <a:lvl1pPr marL="393241" indent="-393241">
              <a:spcBef>
                <a:spcPts val="3200"/>
              </a:spcBef>
              <a:defRPr sz="3000"/>
            </a:lvl1pPr>
            <a:lvl2pPr marL="786472" indent="-393241">
              <a:spcBef>
                <a:spcPts val="3200"/>
              </a:spcBef>
              <a:defRPr sz="3000"/>
            </a:lvl2pPr>
            <a:lvl3pPr marL="1179705" indent="-393241">
              <a:spcBef>
                <a:spcPts val="3200"/>
              </a:spcBef>
              <a:defRPr sz="3000"/>
            </a:lvl3pPr>
            <a:lvl4pPr marL="1572942" indent="-393241">
              <a:spcBef>
                <a:spcPts val="3200"/>
              </a:spcBef>
              <a:defRPr sz="3000"/>
            </a:lvl4pPr>
            <a:lvl5pPr marL="1966177" indent="-393241">
              <a:spcBef>
                <a:spcPts val="3200"/>
              </a:spcBef>
              <a:defRPr sz="3000"/>
            </a:lvl5pPr>
          </a:lstStyle>
          <a:p>
            <a:pPr lvl="0">
              <a:defRPr sz="1800">
                <a:solidFill>
                  <a:srgbClr val="000000"/>
                </a:solidFill>
              </a:defRPr>
            </a:pPr>
            <a:r>
              <a:rPr sz="3000">
                <a:solidFill>
                  <a:srgbClr val="FFFFFF"/>
                </a:solidFill>
              </a:rPr>
              <a:t>Body Level One</a:t>
            </a:r>
          </a:p>
          <a:p>
            <a:pPr lvl="1">
              <a:defRPr sz="1800">
                <a:solidFill>
                  <a:srgbClr val="000000"/>
                </a:solidFill>
              </a:defRPr>
            </a:pPr>
            <a:r>
              <a:rPr sz="3000">
                <a:solidFill>
                  <a:srgbClr val="FFFFFF"/>
                </a:solidFill>
              </a:rPr>
              <a:t>Body Level Two</a:t>
            </a:r>
          </a:p>
          <a:p>
            <a:pPr lvl="2">
              <a:defRPr sz="1800">
                <a:solidFill>
                  <a:srgbClr val="000000"/>
                </a:solidFill>
              </a:defRPr>
            </a:pPr>
            <a:r>
              <a:rPr sz="3000">
                <a:solidFill>
                  <a:srgbClr val="FFFFFF"/>
                </a:solidFill>
              </a:rPr>
              <a:t>Body Level Three</a:t>
            </a:r>
          </a:p>
          <a:p>
            <a:pPr lvl="3">
              <a:defRPr sz="1800">
                <a:solidFill>
                  <a:srgbClr val="000000"/>
                </a:solidFill>
              </a:defRPr>
            </a:pPr>
            <a:r>
              <a:rPr sz="3000">
                <a:solidFill>
                  <a:srgbClr val="FFFFFF"/>
                </a:solidFill>
              </a:rPr>
              <a:t>Body Level Four</a:t>
            </a:r>
          </a:p>
          <a:p>
            <a:pPr lvl="4">
              <a:defRPr sz="1800">
                <a:solidFill>
                  <a:srgbClr val="000000"/>
                </a:solidFill>
              </a:defRPr>
            </a:pPr>
            <a:r>
              <a:rPr sz="3000">
                <a:solidFill>
                  <a:srgbClr val="FFFFFF"/>
                </a:solidFill>
              </a:rPr>
              <a:t>Body Level Five</a:t>
            </a:r>
          </a:p>
        </p:txBody>
      </p:sp>
    </p:spTree>
    <p:extLst>
      <p:ext uri="{BB962C8B-B14F-4D97-AF65-F5344CB8AC3E}">
        <p14:creationId xmlns:p14="http://schemas.microsoft.com/office/powerpoint/2010/main" val="3682180338"/>
      </p:ext>
    </p:extLst>
  </p:cSld>
  <p:clrMapOvr>
    <a:masterClrMapping/>
  </p:clrMapOvr>
  <p:transition xmlns:p14="http://schemas.microsoft.com/office/powerpoint/2010/mai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27" name="Shape 27"/>
          <p:cNvSpPr>
            <a:spLocks noGrp="1"/>
          </p:cNvSpPr>
          <p:nvPr>
            <p:ph type="body" idx="1"/>
          </p:nvPr>
        </p:nvSpPr>
        <p:spPr>
          <a:xfrm>
            <a:off x="660432" y="1511301"/>
            <a:ext cx="11684001" cy="6718300"/>
          </a:xfrm>
          <a:prstGeom prst="rect">
            <a:avLst/>
          </a:prstGeom>
        </p:spPr>
        <p:txBody>
          <a:bodyPr/>
          <a:lstStyle/>
          <a:p>
            <a:pPr lvl="0">
              <a:defRPr sz="1800">
                <a:solidFill>
                  <a:srgbClr val="000000"/>
                </a:solidFill>
              </a:defRPr>
            </a:pPr>
            <a:r>
              <a:rPr sz="3600">
                <a:solidFill>
                  <a:srgbClr val="FFFFFF"/>
                </a:solidFill>
              </a:rPr>
              <a:t>Body Level One</a:t>
            </a:r>
          </a:p>
          <a:p>
            <a:pPr lvl="1">
              <a:defRPr sz="1800">
                <a:solidFill>
                  <a:srgbClr val="000000"/>
                </a:solidFill>
              </a:defRPr>
            </a:pPr>
            <a:r>
              <a:rPr sz="3600">
                <a:solidFill>
                  <a:srgbClr val="FFFFFF"/>
                </a:solidFill>
              </a:rPr>
              <a:t>Body Level Two</a:t>
            </a:r>
          </a:p>
          <a:p>
            <a:pPr lvl="2">
              <a:defRPr sz="1800">
                <a:solidFill>
                  <a:srgbClr val="000000"/>
                </a:solidFill>
              </a:defRPr>
            </a:pPr>
            <a:r>
              <a:rPr sz="3600">
                <a:solidFill>
                  <a:srgbClr val="FFFFFF"/>
                </a:solidFill>
              </a:rPr>
              <a:t>Body Level Three</a:t>
            </a:r>
          </a:p>
          <a:p>
            <a:pPr lvl="3">
              <a:defRPr sz="1800">
                <a:solidFill>
                  <a:srgbClr val="000000"/>
                </a:solidFill>
              </a:defRPr>
            </a:pPr>
            <a:r>
              <a:rPr sz="3600">
                <a:solidFill>
                  <a:srgbClr val="FFFFFF"/>
                </a:solidFill>
              </a:rPr>
              <a:t>Body Level Four</a:t>
            </a:r>
          </a:p>
          <a:p>
            <a:pPr lvl="4">
              <a:defRPr sz="1800">
                <a:solidFill>
                  <a:srgbClr val="000000"/>
                </a:solidFill>
              </a:defRPr>
            </a:pPr>
            <a:r>
              <a:rPr sz="3600">
                <a:solidFill>
                  <a:srgbClr val="FFFFFF"/>
                </a:solidFill>
              </a:rPr>
              <a:t>Body Level Five</a:t>
            </a:r>
          </a:p>
        </p:txBody>
      </p:sp>
    </p:spTree>
    <p:extLst>
      <p:ext uri="{BB962C8B-B14F-4D97-AF65-F5344CB8AC3E}">
        <p14:creationId xmlns:p14="http://schemas.microsoft.com/office/powerpoint/2010/main" val="1498911515"/>
      </p:ext>
    </p:extLst>
  </p:cSld>
  <p:clrMapOvr>
    <a:masterClrMapping/>
  </p:clrMapOvr>
  <p:transition xmlns:p14="http://schemas.microsoft.com/office/powerpoint/2010/mai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0305184"/>
      </p:ext>
    </p:extLst>
  </p:cSld>
  <p:clrMapOvr>
    <a:masterClrMapping/>
  </p:clrMapOvr>
  <p:transition xmlns:p14="http://schemas.microsoft.com/office/powerpoint/2010/mai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858221"/>
      </p:ext>
    </p:extLst>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2"/>
            <a:ext cx="11053761" cy="1936750"/>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1027113" y="4133849"/>
            <a:ext cx="11053761" cy="2133601"/>
          </a:xfrm>
        </p:spPr>
        <p:txBody>
          <a:bodyPr anchor="b"/>
          <a:lstStyle>
            <a:lvl1pPr marL="0" indent="0">
              <a:buNone/>
              <a:defRPr sz="2000"/>
            </a:lvl1pPr>
            <a:lvl2pPr marL="456233" indent="0">
              <a:buNone/>
              <a:defRPr sz="1800"/>
            </a:lvl2pPr>
            <a:lvl3pPr marL="912476" indent="0">
              <a:buNone/>
              <a:defRPr sz="1600"/>
            </a:lvl3pPr>
            <a:lvl4pPr marL="1368720" indent="0">
              <a:buNone/>
              <a:defRPr sz="1400"/>
            </a:lvl4pPr>
            <a:lvl5pPr marL="1824964" indent="0">
              <a:buNone/>
              <a:defRPr sz="1400"/>
            </a:lvl5pPr>
            <a:lvl6pPr marL="2281212" indent="0">
              <a:buNone/>
              <a:defRPr sz="1400"/>
            </a:lvl6pPr>
            <a:lvl7pPr marL="2737446" indent="0">
              <a:buNone/>
              <a:defRPr sz="1400"/>
            </a:lvl7pPr>
            <a:lvl8pPr marL="3193694" indent="0">
              <a:buNone/>
              <a:defRPr sz="1400"/>
            </a:lvl8pPr>
            <a:lvl9pPr marL="3649931" indent="0">
              <a:buNone/>
              <a:defRPr sz="1400"/>
            </a:lvl9pPr>
          </a:lstStyle>
          <a:p>
            <a:pPr lvl="0"/>
            <a:r>
              <a:rPr lang="en-GB" smtClean="0"/>
              <a:t>Click to edit Master text styles</a:t>
            </a:r>
          </a:p>
        </p:txBody>
      </p:sp>
    </p:spTree>
    <p:extLst>
      <p:ext uri="{BB962C8B-B14F-4D97-AF65-F5344CB8AC3E}">
        <p14:creationId xmlns:p14="http://schemas.microsoft.com/office/powerpoint/2010/main" val="2801152745"/>
      </p:ext>
    </p:extLst>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Quote Photo">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7610888"/>
      </p:ext>
    </p:extLst>
  </p:cSld>
  <p:clrMapOvr>
    <a:masterClrMapping/>
  </p:clrMapOvr>
  <p:transition xmlns:p14="http://schemas.microsoft.com/office/powerpoint/2010/mai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8878320"/>
      </p:ext>
    </p:extLst>
  </p:cSld>
  <p:clrMapOvr>
    <a:masterClrMapping/>
  </p:clrMapOvr>
  <p:transition xmlns:p14="http://schemas.microsoft.com/office/powerpoint/2010/mai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165772"/>
      </p:ext>
    </p:extLst>
  </p:cSld>
  <p:clrMapOvr>
    <a:masterClrMapping/>
  </p:clrMapOvr>
  <p:transition xmlns:p14="http://schemas.microsoft.com/office/powerpoint/2010/mai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slides black">
    <p:spTree>
      <p:nvGrpSpPr>
        <p:cNvPr id="1" name=""/>
        <p:cNvGrpSpPr/>
        <p:nvPr/>
      </p:nvGrpSpPr>
      <p:grpSpPr>
        <a:xfrm>
          <a:off x="0" y="0"/>
          <a:ext cx="0" cy="0"/>
          <a:chOff x="0" y="0"/>
          <a:chExt cx="0" cy="0"/>
        </a:xfrm>
      </p:grpSpPr>
      <p:pic>
        <p:nvPicPr>
          <p:cNvPr id="3" name="Immagine 21" descr="bann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30048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16" descr="test_07.png"/>
          <p:cNvPicPr>
            <a:picLocks noChangeAspect="1"/>
          </p:cNvPicPr>
          <p:nvPr userDrawn="1"/>
        </p:nvPicPr>
        <p:blipFill>
          <a:blip r:embed="rId3" cstate="print">
            <a:duotone>
              <a:schemeClr val="bg2">
                <a:shade val="45000"/>
                <a:satMod val="135000"/>
              </a:schemeClr>
              <a:prstClr val="white"/>
            </a:duotone>
            <a:lum bright="-12000"/>
          </a:blip>
          <a:srcRect l="26766" r="10533" b="24664"/>
          <a:stretch>
            <a:fillRect/>
          </a:stretch>
        </p:blipFill>
        <p:spPr>
          <a:xfrm>
            <a:off x="11512689" y="33062"/>
            <a:ext cx="1492137" cy="488164"/>
          </a:xfrm>
          <a:prstGeom prst="rect">
            <a:avLst/>
          </a:prstGeom>
          <a:ln>
            <a:noFill/>
          </a:ln>
          <a:effectLst/>
        </p:spPr>
      </p:pic>
      <p:pic>
        <p:nvPicPr>
          <p:cNvPr id="5" name="Immagine 22" descr="bann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0" y="8839199"/>
            <a:ext cx="13004800" cy="9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11"/>
          <p:cNvSpPr txBox="1"/>
          <p:nvPr userDrawn="1"/>
        </p:nvSpPr>
        <p:spPr>
          <a:xfrm>
            <a:off x="1438276" y="9372606"/>
            <a:ext cx="11515725" cy="249237"/>
          </a:xfrm>
          <a:prstGeom prst="rect">
            <a:avLst/>
          </a:prstGeom>
          <a:noFill/>
        </p:spPr>
        <p:txBody>
          <a:bodyPr lIns="51149" tIns="0" rIns="51149" bIns="0">
            <a:spAutoFit/>
          </a:bodyPr>
          <a:lstStyle/>
          <a:p>
            <a:pPr algn="l" defTabSz="1299259" fontAlgn="auto">
              <a:lnSpc>
                <a:spcPts val="1849"/>
              </a:lnSpc>
              <a:spcBef>
                <a:spcPts val="0"/>
              </a:spcBef>
              <a:spcAft>
                <a:spcPts val="0"/>
              </a:spcAft>
              <a:defRPr/>
            </a:pPr>
            <a:r>
              <a:rPr lang="en-US" sz="2000" cap="small" dirty="0">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probing </a:t>
            </a:r>
            <a:r>
              <a:rPr lang="en-US" sz="2000" cap="small" dirty="0" err="1">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spacetime</a:t>
            </a:r>
            <a:r>
              <a:rPr lang="en-US" sz="2000" cap="small" dirty="0">
                <a:solidFill>
                  <a:prstClr val="white">
                    <a:lumMod val="75000"/>
                  </a:prstClr>
                </a:solidFill>
                <a:latin typeface="Verdana" panose="020B0604030504040204" pitchFamily="34" charset="0"/>
                <a:ea typeface="Verdana" panose="020B0604030504040204" pitchFamily="34" charset="0"/>
                <a:cs typeface="Verdana" panose="020B0604030504040204" pitchFamily="34" charset="0"/>
              </a:rPr>
              <a:t> and matter under extreme conditions</a:t>
            </a:r>
          </a:p>
        </p:txBody>
      </p:sp>
      <p:pic>
        <p:nvPicPr>
          <p:cNvPr id="7" name="Immagine 25" descr="icon.png"/>
          <p:cNvPicPr>
            <a:picLocks noChangeAspect="1"/>
          </p:cNvPicPr>
          <p:nvPr userDrawn="1"/>
        </p:nvPicPr>
        <p:blipFill>
          <a:blip r:embed="rId4">
            <a:lum bright="2000"/>
            <a:grayscl/>
            <a:extLst>
              <a:ext uri="{28A0092B-C50C-407E-A947-70E740481C1C}">
                <a14:useLocalDpi xmlns:a14="http://schemas.microsoft.com/office/drawing/2010/main" val="0"/>
              </a:ext>
            </a:extLst>
          </a:blip>
          <a:srcRect/>
          <a:stretch>
            <a:fillRect/>
          </a:stretch>
        </p:blipFill>
        <p:spPr bwMode="auto">
          <a:xfrm>
            <a:off x="150812" y="9058275"/>
            <a:ext cx="646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egnaposto testo 12"/>
          <p:cNvSpPr>
            <a:spLocks noGrp="1"/>
          </p:cNvSpPr>
          <p:nvPr>
            <p:ph type="body" sz="quarter" idx="10"/>
          </p:nvPr>
        </p:nvSpPr>
        <p:spPr>
          <a:xfrm>
            <a:off x="151298" y="-64967"/>
            <a:ext cx="4378367" cy="720198"/>
          </a:xfrm>
          <a:prstGeom prst="rect">
            <a:avLst/>
          </a:prstGeom>
        </p:spPr>
        <p:txBody>
          <a:bodyPr vert="horz" wrap="square" lIns="0" tIns="0" rIns="0" bIns="0" anchor="ctr" anchorCtr="0">
            <a:spAutoFit/>
          </a:bodyPr>
          <a:lstStyle>
            <a:lvl1pPr marL="0" indent="0" algn="l">
              <a:spcBef>
                <a:spcPts val="0"/>
              </a:spcBef>
              <a:buNone/>
              <a:defRPr sz="2600" cap="small" baseline="0">
                <a:solidFill>
                  <a:srgbClr val="00B0F0"/>
                </a:solidFill>
                <a:latin typeface="Verdana" panose="020B0604030504040204" pitchFamily="34" charset="0"/>
                <a:ea typeface="Verdana" panose="020B0604030504040204" pitchFamily="34" charset="0"/>
                <a:cs typeface="Verdana" panose="020B0604030504040204" pitchFamily="34" charset="0"/>
              </a:defRPr>
            </a:lvl1pPr>
            <a:lvl2pPr>
              <a:defRPr sz="2600">
                <a:solidFill>
                  <a:srgbClr val="00B0F0"/>
                </a:solidFill>
                <a:latin typeface="Gotham Book" pitchFamily="2" charset="0"/>
              </a:defRPr>
            </a:lvl2pPr>
            <a:lvl3pPr>
              <a:defRPr sz="2600">
                <a:solidFill>
                  <a:srgbClr val="00B0F0"/>
                </a:solidFill>
                <a:latin typeface="Gotham Book" pitchFamily="2" charset="0"/>
              </a:defRPr>
            </a:lvl3pPr>
            <a:lvl4pPr>
              <a:defRPr sz="2600">
                <a:solidFill>
                  <a:srgbClr val="00B0F0"/>
                </a:solidFill>
                <a:latin typeface="Gotham Book" pitchFamily="2" charset="0"/>
              </a:defRPr>
            </a:lvl4pPr>
            <a:lvl5pPr>
              <a:defRPr sz="2600">
                <a:solidFill>
                  <a:srgbClr val="00B0F0"/>
                </a:solidFill>
                <a:latin typeface="Gotham Book" pitchFamily="2" charset="0"/>
              </a:defRPr>
            </a:lvl5pPr>
          </a:lstStyle>
          <a:p>
            <a:pPr lvl="0"/>
            <a:r>
              <a:rPr lang="en-GB" smtClean="0"/>
              <a:t>Click to edit Master text styles</a:t>
            </a:r>
          </a:p>
        </p:txBody>
      </p:sp>
    </p:spTree>
    <p:extLst>
      <p:ext uri="{BB962C8B-B14F-4D97-AF65-F5344CB8AC3E}">
        <p14:creationId xmlns:p14="http://schemas.microsoft.com/office/powerpoint/2010/main" val="2380832463"/>
      </p:ext>
    </p:extLst>
  </p:cSld>
  <p:clrMapOvr>
    <a:masterClrMapping/>
  </p:clrMapOvr>
  <p:transition xmlns:p14="http://schemas.microsoft.com/office/powerpoint/2010/mai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slides black">
    <p:spTree>
      <p:nvGrpSpPr>
        <p:cNvPr id="1" name=""/>
        <p:cNvGrpSpPr/>
        <p:nvPr/>
      </p:nvGrpSpPr>
      <p:grpSpPr>
        <a:xfrm>
          <a:off x="0" y="0"/>
          <a:ext cx="0" cy="0"/>
          <a:chOff x="0" y="0"/>
          <a:chExt cx="0" cy="0"/>
        </a:xfrm>
      </p:grpSpPr>
      <p:pic>
        <p:nvPicPr>
          <p:cNvPr id="10" name="Immagine 9" descr="loft_grey.png"/>
          <p:cNvPicPr>
            <a:picLocks noChangeAspect="1"/>
          </p:cNvPicPr>
          <p:nvPr userDrawn="1"/>
        </p:nvPicPr>
        <p:blipFill>
          <a:blip r:embed="rId2">
            <a:lum bright="-36000" contrast="-52000"/>
          </a:blip>
          <a:stretch>
            <a:fillRect/>
          </a:stretch>
        </p:blipFill>
        <p:spPr>
          <a:xfrm rot="20183836">
            <a:off x="1026637" y="-60982"/>
            <a:ext cx="11771415" cy="8828561"/>
          </a:xfrm>
          <a:prstGeom prst="rect">
            <a:avLst/>
          </a:prstGeom>
        </p:spPr>
      </p:pic>
      <p:sp>
        <p:nvSpPr>
          <p:cNvPr id="37" name="Rettangolo 36"/>
          <p:cNvSpPr/>
          <p:nvPr userDrawn="1"/>
        </p:nvSpPr>
        <p:spPr>
          <a:xfrm>
            <a:off x="1" y="606658"/>
            <a:ext cx="13004799" cy="8496704"/>
          </a:xfrm>
          <a:prstGeom prst="rect">
            <a:avLst/>
          </a:prstGeom>
          <a:solidFill>
            <a:srgbClr val="FFFFFF">
              <a:alpha val="8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rtlCol="0" anchor="ctr"/>
          <a:lstStyle/>
          <a:p>
            <a:pPr defTabSz="1300460" fontAlgn="auto">
              <a:spcBef>
                <a:spcPts val="0"/>
              </a:spcBef>
              <a:spcAft>
                <a:spcPts val="0"/>
              </a:spcAft>
            </a:pPr>
            <a:endParaRPr lang="en-US" sz="2600">
              <a:solidFill>
                <a:prstClr val="white"/>
              </a:solidFill>
              <a:latin typeface="Calibri"/>
            </a:endParaRPr>
          </a:p>
        </p:txBody>
      </p:sp>
      <p:pic>
        <p:nvPicPr>
          <p:cNvPr id="22" name="Immagine 21" descr="banner.png"/>
          <p:cNvPicPr>
            <a:picLocks noChangeAspect="1"/>
          </p:cNvPicPr>
          <p:nvPr userDrawn="1"/>
        </p:nvPicPr>
        <p:blipFill>
          <a:blip r:embed="rId3"/>
          <a:stretch>
            <a:fillRect/>
          </a:stretch>
        </p:blipFill>
        <p:spPr>
          <a:xfrm>
            <a:off x="0" y="0"/>
            <a:ext cx="13004800" cy="914505"/>
          </a:xfrm>
          <a:prstGeom prst="rect">
            <a:avLst/>
          </a:prstGeom>
        </p:spPr>
      </p:pic>
      <p:sp>
        <p:nvSpPr>
          <p:cNvPr id="15" name="Segnaposto testo 12"/>
          <p:cNvSpPr>
            <a:spLocks noGrp="1"/>
          </p:cNvSpPr>
          <p:nvPr>
            <p:ph type="body" sz="quarter" idx="10" hasCustomPrompt="1"/>
          </p:nvPr>
        </p:nvSpPr>
        <p:spPr>
          <a:xfrm>
            <a:off x="151272" y="95075"/>
            <a:ext cx="4378367" cy="400110"/>
          </a:xfrm>
          <a:prstGeom prst="rect">
            <a:avLst/>
          </a:prstGeom>
        </p:spPr>
        <p:txBody>
          <a:bodyPr vert="horz" wrap="square" lIns="0" tIns="0" rIns="0" bIns="0" anchor="ctr" anchorCtr="0">
            <a:spAutoFit/>
          </a:bodyPr>
          <a:lstStyle>
            <a:lvl1pPr marL="0" indent="0" algn="l">
              <a:spcBef>
                <a:spcPts val="0"/>
              </a:spcBef>
              <a:buNone/>
              <a:defRPr sz="2600" cap="small" baseline="0">
                <a:solidFill>
                  <a:srgbClr val="00B0F0"/>
                </a:solidFill>
                <a:latin typeface="Gotham Book" pitchFamily="2" charset="0"/>
              </a:defRPr>
            </a:lvl1pPr>
            <a:lvl2pPr>
              <a:defRPr sz="2600">
                <a:solidFill>
                  <a:srgbClr val="00B0F0"/>
                </a:solidFill>
                <a:latin typeface="Gotham Book" pitchFamily="2" charset="0"/>
              </a:defRPr>
            </a:lvl2pPr>
            <a:lvl3pPr>
              <a:defRPr sz="2600">
                <a:solidFill>
                  <a:srgbClr val="00B0F0"/>
                </a:solidFill>
                <a:latin typeface="Gotham Book" pitchFamily="2" charset="0"/>
              </a:defRPr>
            </a:lvl3pPr>
            <a:lvl4pPr>
              <a:defRPr sz="2600">
                <a:solidFill>
                  <a:srgbClr val="00B0F0"/>
                </a:solidFill>
                <a:latin typeface="Gotham Book" pitchFamily="2" charset="0"/>
              </a:defRPr>
            </a:lvl4pPr>
            <a:lvl5pPr>
              <a:defRPr sz="2600">
                <a:solidFill>
                  <a:srgbClr val="00B0F0"/>
                </a:solidFill>
                <a:latin typeface="Gotham Book" pitchFamily="2" charset="0"/>
              </a:defRPr>
            </a:lvl5pPr>
          </a:lstStyle>
          <a:p>
            <a:pPr lvl="0"/>
            <a:r>
              <a:rPr lang="en-US" dirty="0" smtClean="0"/>
              <a:t>slide title</a:t>
            </a:r>
            <a:endParaRPr lang="en-US" dirty="0"/>
          </a:p>
        </p:txBody>
      </p:sp>
      <p:pic>
        <p:nvPicPr>
          <p:cNvPr id="17" name="Immagine 16" descr="test_07.png"/>
          <p:cNvPicPr>
            <a:picLocks noChangeAspect="1"/>
          </p:cNvPicPr>
          <p:nvPr userDrawn="1"/>
        </p:nvPicPr>
        <p:blipFill>
          <a:blip r:embed="rId4" cstate="print">
            <a:duotone>
              <a:schemeClr val="bg2">
                <a:shade val="45000"/>
                <a:satMod val="135000"/>
              </a:schemeClr>
              <a:prstClr val="white"/>
            </a:duotone>
            <a:lum bright="-12000"/>
          </a:blip>
          <a:srcRect l="26766" r="10533" b="24664"/>
          <a:stretch>
            <a:fillRect/>
          </a:stretch>
        </p:blipFill>
        <p:spPr>
          <a:xfrm>
            <a:off x="11512664" y="33062"/>
            <a:ext cx="1492137" cy="488164"/>
          </a:xfrm>
          <a:prstGeom prst="rect">
            <a:avLst/>
          </a:prstGeom>
          <a:ln>
            <a:noFill/>
          </a:ln>
          <a:effectLst/>
        </p:spPr>
      </p:pic>
      <p:pic>
        <p:nvPicPr>
          <p:cNvPr id="23" name="Immagine 22" descr="banner.png"/>
          <p:cNvPicPr>
            <a:picLocks noChangeAspect="1"/>
          </p:cNvPicPr>
          <p:nvPr userDrawn="1"/>
        </p:nvPicPr>
        <p:blipFill>
          <a:blip r:embed="rId3"/>
          <a:stretch>
            <a:fillRect/>
          </a:stretch>
        </p:blipFill>
        <p:spPr>
          <a:xfrm rot="10800000">
            <a:off x="0" y="8839096"/>
            <a:ext cx="13004800" cy="914505"/>
          </a:xfrm>
          <a:prstGeom prst="rect">
            <a:avLst/>
          </a:prstGeom>
        </p:spPr>
      </p:pic>
      <p:sp>
        <p:nvSpPr>
          <p:cNvPr id="12" name="CasellaDiTesto 11"/>
          <p:cNvSpPr txBox="1"/>
          <p:nvPr userDrawn="1"/>
        </p:nvSpPr>
        <p:spPr>
          <a:xfrm>
            <a:off x="753305" y="9373271"/>
            <a:ext cx="11515379" cy="241199"/>
          </a:xfrm>
          <a:prstGeom prst="rect">
            <a:avLst/>
          </a:prstGeom>
          <a:noFill/>
        </p:spPr>
        <p:txBody>
          <a:bodyPr wrap="square" lIns="51199" tIns="0" rIns="51199" bIns="0" rtlCol="0">
            <a:spAutoFit/>
          </a:bodyPr>
          <a:lstStyle/>
          <a:p>
            <a:pPr defTabSz="1300460" fontAlgn="auto">
              <a:lnSpc>
                <a:spcPts val="1849"/>
              </a:lnSpc>
              <a:spcBef>
                <a:spcPts val="0"/>
              </a:spcBef>
              <a:spcAft>
                <a:spcPts val="0"/>
              </a:spcAft>
            </a:pPr>
            <a:r>
              <a:rPr lang="en-US" sz="1700" cap="small" dirty="0" smtClean="0">
                <a:solidFill>
                  <a:prstClr val="white">
                    <a:lumMod val="50000"/>
                  </a:prstClr>
                </a:solidFill>
                <a:latin typeface="Gotham Book" panose="02000603040000020004" pitchFamily="2" charset="0"/>
                <a:ea typeface="+mn-ea"/>
                <a:cs typeface="+mn-cs"/>
              </a:rPr>
              <a:t>probing space-time and matter under extreme conditions</a:t>
            </a:r>
          </a:p>
        </p:txBody>
      </p:sp>
      <p:pic>
        <p:nvPicPr>
          <p:cNvPr id="26" name="Immagine 25" descr="icon.png"/>
          <p:cNvPicPr>
            <a:picLocks noChangeAspect="1"/>
          </p:cNvPicPr>
          <p:nvPr userDrawn="1"/>
        </p:nvPicPr>
        <p:blipFill>
          <a:blip r:embed="rId5" cstate="print">
            <a:grayscl/>
            <a:lum bright="2000"/>
          </a:blip>
          <a:stretch>
            <a:fillRect/>
          </a:stretch>
        </p:blipFill>
        <p:spPr>
          <a:xfrm>
            <a:off x="151272" y="9058335"/>
            <a:ext cx="646192" cy="646192"/>
          </a:xfrm>
          <a:prstGeom prst="rect">
            <a:avLst/>
          </a:prstGeom>
        </p:spPr>
      </p:pic>
      <p:sp>
        <p:nvSpPr>
          <p:cNvPr id="28" name="CasellaDiTesto 27"/>
          <p:cNvSpPr txBox="1"/>
          <p:nvPr userDrawn="1"/>
        </p:nvSpPr>
        <p:spPr>
          <a:xfrm>
            <a:off x="662522" y="9159366"/>
            <a:ext cx="3214393" cy="506675"/>
          </a:xfrm>
          <a:prstGeom prst="rect">
            <a:avLst/>
          </a:prstGeom>
          <a:noFill/>
        </p:spPr>
        <p:txBody>
          <a:bodyPr wrap="square" lIns="130046" tIns="65023" rIns="130046" bIns="65023" rtlCol="0">
            <a:spAutoFit/>
          </a:bodyPr>
          <a:lstStyle/>
          <a:p>
            <a:pPr algn="l" defTabSz="1300460" fontAlgn="auto">
              <a:lnSpc>
                <a:spcPts val="1422"/>
              </a:lnSpc>
              <a:spcBef>
                <a:spcPts val="0"/>
              </a:spcBef>
              <a:spcAft>
                <a:spcPts val="0"/>
              </a:spcAft>
            </a:pPr>
            <a:r>
              <a:rPr lang="en-US" sz="1600" cap="small" dirty="0" smtClean="0">
                <a:solidFill>
                  <a:srgbClr val="00B0F0"/>
                </a:solidFill>
                <a:latin typeface="Gotham Book" pitchFamily="2" charset="0"/>
                <a:ea typeface="+mn-ea"/>
                <a:cs typeface="+mn-cs"/>
              </a:rPr>
              <a:t>time </a:t>
            </a:r>
          </a:p>
          <a:p>
            <a:pPr algn="l" defTabSz="1300460" fontAlgn="auto">
              <a:lnSpc>
                <a:spcPts val="1422"/>
              </a:lnSpc>
              <a:spcBef>
                <a:spcPts val="0"/>
              </a:spcBef>
              <a:spcAft>
                <a:spcPts val="0"/>
              </a:spcAft>
            </a:pPr>
            <a:r>
              <a:rPr lang="en-US" sz="1600" cap="small" dirty="0" smtClean="0">
                <a:solidFill>
                  <a:srgbClr val="00B0F0"/>
                </a:solidFill>
                <a:latin typeface="Gotham Book" pitchFamily="2" charset="0"/>
                <a:ea typeface="+mn-ea"/>
                <a:cs typeface="+mn-cs"/>
              </a:rPr>
              <a:t>for timing</a:t>
            </a:r>
          </a:p>
        </p:txBody>
      </p:sp>
    </p:spTree>
    <p:extLst>
      <p:ext uri="{BB962C8B-B14F-4D97-AF65-F5344CB8AC3E}">
        <p14:creationId xmlns:p14="http://schemas.microsoft.com/office/powerpoint/2010/main" val="242079751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70032" y="254000"/>
            <a:ext cx="10464801" cy="2438400"/>
          </a:xfrm>
          <a:prstGeom prst="rect">
            <a:avLst/>
          </a:prstGeom>
        </p:spPr>
        <p:txBody>
          <a:bodyPr lIns="91332" tIns="45663" rIns="91332" bIns="45663"/>
          <a:lstStyle/>
          <a:p>
            <a:r>
              <a:rPr lang="en-GB" smtClean="0"/>
              <a:t>Click to edit Master title style</a:t>
            </a:r>
            <a:endParaRPr lang="en-US"/>
          </a:p>
        </p:txBody>
      </p:sp>
      <p:sp>
        <p:nvSpPr>
          <p:cNvPr id="3" name="Content Placeholder 2"/>
          <p:cNvSpPr>
            <a:spLocks noGrp="1"/>
          </p:cNvSpPr>
          <p:nvPr>
            <p:ph idx="1"/>
          </p:nvPr>
        </p:nvSpPr>
        <p:spPr>
          <a:xfrm>
            <a:off x="1270000" y="2768632"/>
            <a:ext cx="5041900" cy="5714999"/>
          </a:xfrm>
          <a:prstGeom prst="rect">
            <a:avLst/>
          </a:prstGeom>
        </p:spPr>
        <p:txBody>
          <a:bodyPr lIns="91332" tIns="45663" rIns="91332" bIns="45663"/>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2906266044"/>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Photo - Horizontal Alt">
    <p:spTree>
      <p:nvGrpSpPr>
        <p:cNvPr id="1" name=""/>
        <p:cNvGrpSpPr/>
        <p:nvPr/>
      </p:nvGrpSpPr>
      <p:grpSpPr>
        <a:xfrm>
          <a:off x="0" y="0"/>
          <a:ext cx="0" cy="0"/>
          <a:chOff x="0" y="0"/>
          <a:chExt cx="0" cy="0"/>
        </a:xfrm>
      </p:grpSpPr>
      <p:sp>
        <p:nvSpPr>
          <p:cNvPr id="11" name="Shape 11"/>
          <p:cNvSpPr>
            <a:spLocks noGrp="1"/>
          </p:cNvSpPr>
          <p:nvPr>
            <p:ph type="title"/>
          </p:nvPr>
        </p:nvSpPr>
        <p:spPr>
          <a:xfrm>
            <a:off x="660427" y="1003300"/>
            <a:ext cx="11684001" cy="1460500"/>
          </a:xfrm>
          <a:prstGeom prst="rect">
            <a:avLst/>
          </a:prstGeom>
        </p:spPr>
        <p:txBody>
          <a:bodyPr lIns="91351" tIns="45673" rIns="91351" bIns="45673"/>
          <a:lstStyle>
            <a:lvl1pPr>
              <a:defRPr sz="6300" spc="991"/>
            </a:lvl1pPr>
          </a:lstStyle>
          <a:p>
            <a:pPr lvl="0">
              <a:defRPr sz="1800" cap="none" spc="0">
                <a:solidFill>
                  <a:srgbClr val="000000"/>
                </a:solidFill>
              </a:defRPr>
            </a:pPr>
            <a:r>
              <a:rPr sz="6300" cap="all" spc="991">
                <a:solidFill>
                  <a:srgbClr val="FFFFFF"/>
                </a:solidFill>
              </a:rPr>
              <a:t>Title Text</a:t>
            </a:r>
          </a:p>
        </p:txBody>
      </p:sp>
      <p:sp>
        <p:nvSpPr>
          <p:cNvPr id="12" name="Shape 12"/>
          <p:cNvSpPr>
            <a:spLocks noGrp="1"/>
          </p:cNvSpPr>
          <p:nvPr>
            <p:ph type="body" idx="1"/>
          </p:nvPr>
        </p:nvSpPr>
        <p:spPr>
          <a:xfrm>
            <a:off x="660427" y="507999"/>
            <a:ext cx="11684001" cy="508001"/>
          </a:xfrm>
          <a:prstGeom prst="rect">
            <a:avLst/>
          </a:prstGeom>
        </p:spPr>
        <p:txBody>
          <a:bodyPr lIns="91351" tIns="45673" rIns="91351" bIns="45673"/>
          <a:lstStyle>
            <a:lvl1pPr marL="0" indent="0">
              <a:spcBef>
                <a:spcPts val="0"/>
              </a:spcBef>
              <a:buClrTx/>
              <a:buSzTx/>
              <a:buNone/>
              <a:defRPr sz="2400" cap="all" spc="384">
                <a:latin typeface="Avenir Book"/>
                <a:ea typeface="Avenir Book"/>
                <a:cs typeface="Avenir Book"/>
                <a:sym typeface="Avenir Book"/>
              </a:defRPr>
            </a:lvl1pPr>
            <a:lvl2pPr marL="0" indent="228378">
              <a:spcBef>
                <a:spcPts val="0"/>
              </a:spcBef>
              <a:buClrTx/>
              <a:buSzTx/>
              <a:buNone/>
              <a:defRPr sz="2400" cap="all" spc="384">
                <a:latin typeface="Avenir Book"/>
                <a:ea typeface="Avenir Book"/>
                <a:cs typeface="Avenir Book"/>
                <a:sym typeface="Avenir Book"/>
              </a:defRPr>
            </a:lvl2pPr>
            <a:lvl3pPr marL="0" indent="456752">
              <a:spcBef>
                <a:spcPts val="0"/>
              </a:spcBef>
              <a:buClrTx/>
              <a:buSzTx/>
              <a:buNone/>
              <a:defRPr sz="2400" cap="all" spc="384">
                <a:latin typeface="Avenir Book"/>
                <a:ea typeface="Avenir Book"/>
                <a:cs typeface="Avenir Book"/>
                <a:sym typeface="Avenir Book"/>
              </a:defRPr>
            </a:lvl3pPr>
            <a:lvl4pPr marL="0" indent="685133">
              <a:spcBef>
                <a:spcPts val="0"/>
              </a:spcBef>
              <a:buClrTx/>
              <a:buSzTx/>
              <a:buNone/>
              <a:defRPr sz="2400" cap="all" spc="384">
                <a:latin typeface="Avenir Book"/>
                <a:ea typeface="Avenir Book"/>
                <a:cs typeface="Avenir Book"/>
                <a:sym typeface="Avenir Book"/>
              </a:defRPr>
            </a:lvl4pPr>
            <a:lvl5pPr marL="0" indent="913509">
              <a:spcBef>
                <a:spcPts val="0"/>
              </a:spcBef>
              <a:buClrTx/>
              <a:buSzTx/>
              <a:buNone/>
              <a:defRPr sz="2400" cap="all" spc="384">
                <a:latin typeface="Avenir Book"/>
                <a:ea typeface="Avenir Book"/>
                <a:cs typeface="Avenir Book"/>
                <a:sym typeface="Avenir Book"/>
              </a:defRPr>
            </a:lvl5pPr>
          </a:lstStyle>
          <a:p>
            <a:pPr lvl="0">
              <a:defRPr sz="1800" cap="none" spc="0">
                <a:solidFill>
                  <a:srgbClr val="000000"/>
                </a:solidFill>
              </a:defRPr>
            </a:pPr>
            <a:r>
              <a:rPr sz="2400" cap="all" spc="384">
                <a:solidFill>
                  <a:srgbClr val="FFFFFF"/>
                </a:solidFill>
              </a:rPr>
              <a:t>Body Level One</a:t>
            </a:r>
          </a:p>
          <a:p>
            <a:pPr lvl="1">
              <a:defRPr sz="1800" cap="none" spc="0">
                <a:solidFill>
                  <a:srgbClr val="000000"/>
                </a:solidFill>
              </a:defRPr>
            </a:pPr>
            <a:r>
              <a:rPr sz="2400" cap="all" spc="384">
                <a:solidFill>
                  <a:srgbClr val="FFFFFF"/>
                </a:solidFill>
              </a:rPr>
              <a:t>Body Level Two</a:t>
            </a:r>
          </a:p>
          <a:p>
            <a:pPr lvl="2">
              <a:defRPr sz="1800" cap="none" spc="0">
                <a:solidFill>
                  <a:srgbClr val="000000"/>
                </a:solidFill>
              </a:defRPr>
            </a:pPr>
            <a:r>
              <a:rPr sz="2400" cap="all" spc="384">
                <a:solidFill>
                  <a:srgbClr val="FFFFFF"/>
                </a:solidFill>
              </a:rPr>
              <a:t>Body Level Three</a:t>
            </a:r>
          </a:p>
          <a:p>
            <a:pPr lvl="3">
              <a:defRPr sz="1800" cap="none" spc="0">
                <a:solidFill>
                  <a:srgbClr val="000000"/>
                </a:solidFill>
              </a:defRPr>
            </a:pPr>
            <a:r>
              <a:rPr sz="2400" cap="all" spc="384">
                <a:solidFill>
                  <a:srgbClr val="FFFFFF"/>
                </a:solidFill>
              </a:rPr>
              <a:t>Body Level Four</a:t>
            </a:r>
          </a:p>
          <a:p>
            <a:pPr lvl="4">
              <a:defRPr sz="1800" cap="none" spc="0">
                <a:solidFill>
                  <a:srgbClr val="000000"/>
                </a:solidFill>
              </a:defRPr>
            </a:pPr>
            <a:r>
              <a:rPr sz="2400" cap="all" spc="384">
                <a:solidFill>
                  <a:srgbClr val="FFFFFF"/>
                </a:solidFill>
              </a:rPr>
              <a:t>Body Level Five</a:t>
            </a:r>
          </a:p>
        </p:txBody>
      </p:sp>
    </p:spTree>
    <p:extLst>
      <p:ext uri="{BB962C8B-B14F-4D97-AF65-F5344CB8AC3E}">
        <p14:creationId xmlns:p14="http://schemas.microsoft.com/office/powerpoint/2010/main" val="4245897520"/>
      </p:ext>
    </p:extLst>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1270002"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1398698883"/>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650876" y="2182814"/>
            <a:ext cx="5745163" cy="909638"/>
          </a:xfrm>
        </p:spPr>
        <p:txBody>
          <a:bodyPr anchor="b"/>
          <a:lstStyle>
            <a:lvl1pPr marL="0" indent="0">
              <a:buNone/>
              <a:defRPr sz="2400" b="1"/>
            </a:lvl1pPr>
            <a:lvl2pPr marL="456233" indent="0">
              <a:buNone/>
              <a:defRPr sz="2000" b="1"/>
            </a:lvl2pPr>
            <a:lvl3pPr marL="912476" indent="0">
              <a:buNone/>
              <a:defRPr sz="1800" b="1"/>
            </a:lvl3pPr>
            <a:lvl4pPr marL="1368720" indent="0">
              <a:buNone/>
              <a:defRPr sz="1600" b="1"/>
            </a:lvl4pPr>
            <a:lvl5pPr marL="1824964" indent="0">
              <a:buNone/>
              <a:defRPr sz="1600" b="1"/>
            </a:lvl5pPr>
            <a:lvl6pPr marL="2281212" indent="0">
              <a:buNone/>
              <a:defRPr sz="1600" b="1"/>
            </a:lvl6pPr>
            <a:lvl7pPr marL="2737446" indent="0">
              <a:buNone/>
              <a:defRPr sz="1600" b="1"/>
            </a:lvl7pPr>
            <a:lvl8pPr marL="3193694" indent="0">
              <a:buNone/>
              <a:defRPr sz="1600" b="1"/>
            </a:lvl8pPr>
            <a:lvl9pPr marL="3649931"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650876"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6605590" y="2182814"/>
            <a:ext cx="5748336" cy="909638"/>
          </a:xfrm>
        </p:spPr>
        <p:txBody>
          <a:bodyPr anchor="b"/>
          <a:lstStyle>
            <a:lvl1pPr marL="0" indent="0">
              <a:buNone/>
              <a:defRPr sz="2400" b="1"/>
            </a:lvl1pPr>
            <a:lvl2pPr marL="456233" indent="0">
              <a:buNone/>
              <a:defRPr sz="2000" b="1"/>
            </a:lvl2pPr>
            <a:lvl3pPr marL="912476" indent="0">
              <a:buNone/>
              <a:defRPr sz="1800" b="1"/>
            </a:lvl3pPr>
            <a:lvl4pPr marL="1368720" indent="0">
              <a:buNone/>
              <a:defRPr sz="1600" b="1"/>
            </a:lvl4pPr>
            <a:lvl5pPr marL="1824964" indent="0">
              <a:buNone/>
              <a:defRPr sz="1600" b="1"/>
            </a:lvl5pPr>
            <a:lvl6pPr marL="2281212" indent="0">
              <a:buNone/>
              <a:defRPr sz="1600" b="1"/>
            </a:lvl6pPr>
            <a:lvl7pPr marL="2737446" indent="0">
              <a:buNone/>
              <a:defRPr sz="1600" b="1"/>
            </a:lvl7pPr>
            <a:lvl8pPr marL="3193694" indent="0">
              <a:buNone/>
              <a:defRPr sz="1600" b="1"/>
            </a:lvl8pPr>
            <a:lvl9pPr marL="3649931"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6605590"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463435964"/>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3551189483"/>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0790101"/>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933" y="388997"/>
            <a:ext cx="4278313" cy="1652587"/>
          </a:xfrm>
        </p:spPr>
        <p:txBody>
          <a:bodyPr/>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5084763" y="388939"/>
            <a:ext cx="7269163" cy="8323263"/>
          </a:xfrm>
        </p:spPr>
        <p:txBody>
          <a:bodyPr/>
          <a:lstStyle>
            <a:lvl1pPr>
              <a:defRPr sz="31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650933" y="2041526"/>
            <a:ext cx="4278313" cy="6670674"/>
          </a:xfrm>
        </p:spPr>
        <p:txBody>
          <a:bodyPr/>
          <a:lstStyle>
            <a:lvl1pPr marL="0" indent="0">
              <a:buNone/>
              <a:defRPr sz="1400"/>
            </a:lvl1pPr>
            <a:lvl2pPr marL="456233" indent="0">
              <a:buNone/>
              <a:defRPr sz="1100"/>
            </a:lvl2pPr>
            <a:lvl3pPr marL="912476" indent="0">
              <a:buNone/>
              <a:defRPr sz="1000"/>
            </a:lvl3pPr>
            <a:lvl4pPr marL="1368720" indent="0">
              <a:buNone/>
              <a:defRPr sz="900"/>
            </a:lvl4pPr>
            <a:lvl5pPr marL="1824964" indent="0">
              <a:buNone/>
              <a:defRPr sz="900"/>
            </a:lvl5pPr>
            <a:lvl6pPr marL="2281212" indent="0">
              <a:buNone/>
              <a:defRPr sz="900"/>
            </a:lvl6pPr>
            <a:lvl7pPr marL="2737446" indent="0">
              <a:buNone/>
              <a:defRPr sz="900"/>
            </a:lvl7pPr>
            <a:lvl8pPr marL="3193694" indent="0">
              <a:buNone/>
              <a:defRPr sz="900"/>
            </a:lvl8pPr>
            <a:lvl9pPr marL="3649931" indent="0">
              <a:buNone/>
              <a:defRPr sz="900"/>
            </a:lvl9pPr>
          </a:lstStyle>
          <a:p>
            <a:pPr lvl="0"/>
            <a:r>
              <a:rPr lang="en-GB" smtClean="0"/>
              <a:t>Click to edit Master text styles</a:t>
            </a:r>
          </a:p>
        </p:txBody>
      </p:sp>
    </p:spTree>
    <p:extLst>
      <p:ext uri="{BB962C8B-B14F-4D97-AF65-F5344CB8AC3E}">
        <p14:creationId xmlns:p14="http://schemas.microsoft.com/office/powerpoint/2010/main" val="2361923416"/>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83" y="6827839"/>
            <a:ext cx="7802563" cy="806450"/>
          </a:xfrm>
        </p:spPr>
        <p:txBody>
          <a:bodyPr/>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2549583" y="871538"/>
            <a:ext cx="7802563" cy="5851526"/>
          </a:xfrm>
        </p:spPr>
        <p:txBody>
          <a:bodyPr/>
          <a:lstStyle>
            <a:lvl1pPr marL="0" indent="0">
              <a:buNone/>
              <a:defRPr sz="3100"/>
            </a:lvl1pPr>
            <a:lvl2pPr marL="456233" indent="0">
              <a:buNone/>
              <a:defRPr sz="2800"/>
            </a:lvl2pPr>
            <a:lvl3pPr marL="912476" indent="0">
              <a:buNone/>
              <a:defRPr sz="2400"/>
            </a:lvl3pPr>
            <a:lvl4pPr marL="1368720" indent="0">
              <a:buNone/>
              <a:defRPr sz="2000"/>
            </a:lvl4pPr>
            <a:lvl5pPr marL="1824964" indent="0">
              <a:buNone/>
              <a:defRPr sz="2000"/>
            </a:lvl5pPr>
            <a:lvl6pPr marL="2281212" indent="0">
              <a:buNone/>
              <a:defRPr sz="2000"/>
            </a:lvl6pPr>
            <a:lvl7pPr marL="2737446" indent="0">
              <a:buNone/>
              <a:defRPr sz="2000"/>
            </a:lvl7pPr>
            <a:lvl8pPr marL="3193694" indent="0">
              <a:buNone/>
              <a:defRPr sz="2000"/>
            </a:lvl8pPr>
            <a:lvl9pPr marL="3649931"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83" y="7634290"/>
            <a:ext cx="7802563" cy="1144587"/>
          </a:xfrm>
        </p:spPr>
        <p:txBody>
          <a:bodyPr/>
          <a:lstStyle>
            <a:lvl1pPr marL="0" indent="0">
              <a:buNone/>
              <a:defRPr sz="1400"/>
            </a:lvl1pPr>
            <a:lvl2pPr marL="456233" indent="0">
              <a:buNone/>
              <a:defRPr sz="1100"/>
            </a:lvl2pPr>
            <a:lvl3pPr marL="912476" indent="0">
              <a:buNone/>
              <a:defRPr sz="1000"/>
            </a:lvl3pPr>
            <a:lvl4pPr marL="1368720" indent="0">
              <a:buNone/>
              <a:defRPr sz="900"/>
            </a:lvl4pPr>
            <a:lvl5pPr marL="1824964" indent="0">
              <a:buNone/>
              <a:defRPr sz="900"/>
            </a:lvl5pPr>
            <a:lvl6pPr marL="2281212" indent="0">
              <a:buNone/>
              <a:defRPr sz="900"/>
            </a:lvl6pPr>
            <a:lvl7pPr marL="2737446" indent="0">
              <a:buNone/>
              <a:defRPr sz="900"/>
            </a:lvl7pPr>
            <a:lvl8pPr marL="3193694" indent="0">
              <a:buNone/>
              <a:defRPr sz="900"/>
            </a:lvl8pPr>
            <a:lvl9pPr marL="3649931" indent="0">
              <a:buNone/>
              <a:defRPr sz="900"/>
            </a:lvl9pPr>
          </a:lstStyle>
          <a:p>
            <a:pPr lvl="0"/>
            <a:r>
              <a:rPr lang="en-GB" smtClean="0"/>
              <a:t>Click to edit Master text styles</a:t>
            </a:r>
          </a:p>
        </p:txBody>
      </p:sp>
    </p:spTree>
    <p:extLst>
      <p:ext uri="{BB962C8B-B14F-4D97-AF65-F5344CB8AC3E}">
        <p14:creationId xmlns:p14="http://schemas.microsoft.com/office/powerpoint/2010/main" val="3182935002"/>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slideLayout" Target="../slideLayouts/slideLayout31.xml"/><Relationship Id="rId14" Type="http://schemas.openxmlformats.org/officeDocument/2006/relationships/slideLayout" Target="../slideLayouts/slideLayout32.xml"/><Relationship Id="rId15" Type="http://schemas.openxmlformats.org/officeDocument/2006/relationships/theme" Target="../theme/theme6.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270032" y="1638301"/>
            <a:ext cx="10464801"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684" tIns="50684" rIns="50684" bIns="50684" numCol="1" anchor="b" anchorCtr="0" compatLnSpc="1">
            <a:prstTxWarp prst="textNoShape">
              <a:avLst/>
            </a:prstTxWarp>
          </a:bodyPr>
          <a:lstStyle/>
          <a:p>
            <a:pPr lvl="0"/>
            <a:r>
              <a:rPr lang="en-US">
                <a:sym typeface="Gill Sans" charset="0"/>
              </a:rPr>
              <a:t>Click to edit Master title style</a:t>
            </a:r>
          </a:p>
        </p:txBody>
      </p:sp>
      <p:sp>
        <p:nvSpPr>
          <p:cNvPr id="1026" name="Rectangle 2"/>
          <p:cNvSpPr>
            <a:spLocks noGrp="1" noChangeArrowheads="1"/>
          </p:cNvSpPr>
          <p:nvPr>
            <p:ph type="body" idx="1"/>
          </p:nvPr>
        </p:nvSpPr>
        <p:spPr bwMode="auto">
          <a:xfrm>
            <a:off x="1270032" y="5029200"/>
            <a:ext cx="10464801"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684" tIns="50684" rIns="50684" bIns="50684"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4078" r:id="rId12"/>
  </p:sldLayoutIdLst>
  <p:transition xmlns:p14="http://schemas.microsoft.com/office/powerpoint/2010/mai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6233"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2476"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6872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4964"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0917" indent="-340917"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0505" indent="-28383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0071" indent="-22675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596739" indent="-22675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3392" indent="-22675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6233" algn="ctr" rtl="0" fontAlgn="base">
        <a:spcBef>
          <a:spcPct val="0"/>
        </a:spcBef>
        <a:spcAft>
          <a:spcPct val="0"/>
        </a:spcAft>
        <a:defRPr sz="3600">
          <a:solidFill>
            <a:schemeClr val="tx1"/>
          </a:solidFill>
          <a:latin typeface="+mn-lt"/>
          <a:ea typeface="+mn-ea"/>
          <a:cs typeface="+mn-cs"/>
          <a:sym typeface="Gill Sans" charset="0"/>
        </a:defRPr>
      </a:lvl6pPr>
      <a:lvl7pPr marL="912476" algn="ctr" rtl="0" fontAlgn="base">
        <a:spcBef>
          <a:spcPct val="0"/>
        </a:spcBef>
        <a:spcAft>
          <a:spcPct val="0"/>
        </a:spcAft>
        <a:defRPr sz="3600">
          <a:solidFill>
            <a:schemeClr val="tx1"/>
          </a:solidFill>
          <a:latin typeface="+mn-lt"/>
          <a:ea typeface="+mn-ea"/>
          <a:cs typeface="+mn-cs"/>
          <a:sym typeface="Gill Sans" charset="0"/>
        </a:defRPr>
      </a:lvl7pPr>
      <a:lvl8pPr marL="1368720" algn="ctr" rtl="0" fontAlgn="base">
        <a:spcBef>
          <a:spcPct val="0"/>
        </a:spcBef>
        <a:spcAft>
          <a:spcPct val="0"/>
        </a:spcAft>
        <a:defRPr sz="3600">
          <a:solidFill>
            <a:schemeClr val="tx1"/>
          </a:solidFill>
          <a:latin typeface="+mn-lt"/>
          <a:ea typeface="+mn-ea"/>
          <a:cs typeface="+mn-cs"/>
          <a:sym typeface="Gill Sans" charset="0"/>
        </a:defRPr>
      </a:lvl8pPr>
      <a:lvl9pPr marL="1824964"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6233" rtl="0" eaLnBrk="1" latinLnBrk="0" hangingPunct="1">
        <a:defRPr sz="1800" kern="1200">
          <a:solidFill>
            <a:schemeClr val="tx1"/>
          </a:solidFill>
          <a:latin typeface="+mn-lt"/>
          <a:ea typeface="+mn-ea"/>
          <a:cs typeface="+mn-cs"/>
        </a:defRPr>
      </a:lvl1pPr>
      <a:lvl2pPr marL="456233" algn="l" defTabSz="456233" rtl="0" eaLnBrk="1" latinLnBrk="0" hangingPunct="1">
        <a:defRPr sz="1800" kern="1200">
          <a:solidFill>
            <a:schemeClr val="tx1"/>
          </a:solidFill>
          <a:latin typeface="+mn-lt"/>
          <a:ea typeface="+mn-ea"/>
          <a:cs typeface="+mn-cs"/>
        </a:defRPr>
      </a:lvl2pPr>
      <a:lvl3pPr marL="912476" algn="l" defTabSz="456233" rtl="0" eaLnBrk="1" latinLnBrk="0" hangingPunct="1">
        <a:defRPr sz="1800" kern="1200">
          <a:solidFill>
            <a:schemeClr val="tx1"/>
          </a:solidFill>
          <a:latin typeface="+mn-lt"/>
          <a:ea typeface="+mn-ea"/>
          <a:cs typeface="+mn-cs"/>
        </a:defRPr>
      </a:lvl3pPr>
      <a:lvl4pPr marL="1368720" algn="l" defTabSz="456233" rtl="0" eaLnBrk="1" latinLnBrk="0" hangingPunct="1">
        <a:defRPr sz="1800" kern="1200">
          <a:solidFill>
            <a:schemeClr val="tx1"/>
          </a:solidFill>
          <a:latin typeface="+mn-lt"/>
          <a:ea typeface="+mn-ea"/>
          <a:cs typeface="+mn-cs"/>
        </a:defRPr>
      </a:lvl4pPr>
      <a:lvl5pPr marL="1824964" algn="l" defTabSz="456233" rtl="0" eaLnBrk="1" latinLnBrk="0" hangingPunct="1">
        <a:defRPr sz="1800" kern="1200">
          <a:solidFill>
            <a:schemeClr val="tx1"/>
          </a:solidFill>
          <a:latin typeface="+mn-lt"/>
          <a:ea typeface="+mn-ea"/>
          <a:cs typeface="+mn-cs"/>
        </a:defRPr>
      </a:lvl5pPr>
      <a:lvl6pPr marL="2281212" algn="l" defTabSz="456233" rtl="0" eaLnBrk="1" latinLnBrk="0" hangingPunct="1">
        <a:defRPr sz="1800" kern="1200">
          <a:solidFill>
            <a:schemeClr val="tx1"/>
          </a:solidFill>
          <a:latin typeface="+mn-lt"/>
          <a:ea typeface="+mn-ea"/>
          <a:cs typeface="+mn-cs"/>
        </a:defRPr>
      </a:lvl6pPr>
      <a:lvl7pPr marL="2737446" algn="l" defTabSz="456233" rtl="0" eaLnBrk="1" latinLnBrk="0" hangingPunct="1">
        <a:defRPr sz="1800" kern="1200">
          <a:solidFill>
            <a:schemeClr val="tx1"/>
          </a:solidFill>
          <a:latin typeface="+mn-lt"/>
          <a:ea typeface="+mn-ea"/>
          <a:cs typeface="+mn-cs"/>
        </a:defRPr>
      </a:lvl7pPr>
      <a:lvl8pPr marL="3193694" algn="l" defTabSz="456233" rtl="0" eaLnBrk="1" latinLnBrk="0" hangingPunct="1">
        <a:defRPr sz="1800" kern="1200">
          <a:solidFill>
            <a:schemeClr val="tx1"/>
          </a:solidFill>
          <a:latin typeface="+mn-lt"/>
          <a:ea typeface="+mn-ea"/>
          <a:cs typeface="+mn-cs"/>
        </a:defRPr>
      </a:lvl8pPr>
      <a:lvl9pPr marL="3649931" algn="l" defTabSz="45623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87" r:id="rId1"/>
  </p:sldLayoutIdLst>
  <p:timing>
    <p:tnLst>
      <p:par>
        <p:cTn xmlns:p14="http://schemas.microsoft.com/office/powerpoint/2010/main" id="1" dur="indefinite" restart="never" nodeType="tmRoot"/>
      </p:par>
    </p:tnLst>
  </p:timing>
  <p:txStyles>
    <p:titleStyle>
      <a:lvl1pPr algn="ctr" defTabSz="1295459"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656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313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69702"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627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9pPr>
    </p:titleStyle>
    <p:bodyStyle>
      <a:lvl1pPr marL="483623" indent="-483623" algn="l" defTabSz="1295459" rtl="0" eaLnBrk="0" fontAlgn="base" hangingPunct="0">
        <a:spcBef>
          <a:spcPct val="20000"/>
        </a:spcBef>
        <a:spcAft>
          <a:spcPct val="0"/>
        </a:spcAft>
        <a:buFont typeface="Arial" charset="0"/>
        <a:buChar char="•"/>
        <a:defRPr sz="4600" kern="1200">
          <a:solidFill>
            <a:schemeClr val="tx1"/>
          </a:solidFill>
          <a:latin typeface="+mn-lt"/>
          <a:ea typeface="ＭＳ Ｐゴシック" charset="0"/>
          <a:cs typeface="ＭＳ Ｐゴシック" charset="0"/>
        </a:defRPr>
      </a:lvl1pPr>
      <a:lvl2pPr marL="1052858" indent="-402760" algn="l" defTabSz="1295459"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522" indent="-321875" algn="l" defTabSz="1295459"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69042" indent="-321875" algn="l" defTabSz="1295459"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17565" indent="-321875" algn="l" defTabSz="1295459"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68775" indent="-324424" algn="l" defTabSz="1297728"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17634" indent="-324424" algn="l" defTabSz="1297728"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66508" indent="-324424" algn="l" defTabSz="1297728"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15354" indent="-324424" algn="l" defTabSz="1297728"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297728" rtl="0" eaLnBrk="1" latinLnBrk="0" hangingPunct="1">
        <a:defRPr sz="2600" kern="1200">
          <a:solidFill>
            <a:schemeClr val="tx1"/>
          </a:solidFill>
          <a:latin typeface="+mn-lt"/>
          <a:ea typeface="+mn-ea"/>
          <a:cs typeface="+mn-cs"/>
        </a:defRPr>
      </a:lvl1pPr>
      <a:lvl2pPr marL="648850" algn="l" defTabSz="1297728" rtl="0" eaLnBrk="1" latinLnBrk="0" hangingPunct="1">
        <a:defRPr sz="2600" kern="1200">
          <a:solidFill>
            <a:schemeClr val="tx1"/>
          </a:solidFill>
          <a:latin typeface="+mn-lt"/>
          <a:ea typeface="+mn-ea"/>
          <a:cs typeface="+mn-cs"/>
        </a:defRPr>
      </a:lvl2pPr>
      <a:lvl3pPr marL="1297728" algn="l" defTabSz="1297728" rtl="0" eaLnBrk="1" latinLnBrk="0" hangingPunct="1">
        <a:defRPr sz="2600" kern="1200">
          <a:solidFill>
            <a:schemeClr val="tx1"/>
          </a:solidFill>
          <a:latin typeface="+mn-lt"/>
          <a:ea typeface="+mn-ea"/>
          <a:cs typeface="+mn-cs"/>
        </a:defRPr>
      </a:lvl3pPr>
      <a:lvl4pPr marL="1946608" algn="l" defTabSz="1297728" rtl="0" eaLnBrk="1" latinLnBrk="0" hangingPunct="1">
        <a:defRPr sz="2600" kern="1200">
          <a:solidFill>
            <a:schemeClr val="tx1"/>
          </a:solidFill>
          <a:latin typeface="+mn-lt"/>
          <a:ea typeface="+mn-ea"/>
          <a:cs typeface="+mn-cs"/>
        </a:defRPr>
      </a:lvl4pPr>
      <a:lvl5pPr marL="2595469" algn="l" defTabSz="1297728" rtl="0" eaLnBrk="1" latinLnBrk="0" hangingPunct="1">
        <a:defRPr sz="2600" kern="1200">
          <a:solidFill>
            <a:schemeClr val="tx1"/>
          </a:solidFill>
          <a:latin typeface="+mn-lt"/>
          <a:ea typeface="+mn-ea"/>
          <a:cs typeface="+mn-cs"/>
        </a:defRPr>
      </a:lvl5pPr>
      <a:lvl6pPr marL="3244327" algn="l" defTabSz="1297728" rtl="0" eaLnBrk="1" latinLnBrk="0" hangingPunct="1">
        <a:defRPr sz="2600" kern="1200">
          <a:solidFill>
            <a:schemeClr val="tx1"/>
          </a:solidFill>
          <a:latin typeface="+mn-lt"/>
          <a:ea typeface="+mn-ea"/>
          <a:cs typeface="+mn-cs"/>
        </a:defRPr>
      </a:lvl6pPr>
      <a:lvl7pPr marL="3893209" algn="l" defTabSz="1297728" rtl="0" eaLnBrk="1" latinLnBrk="0" hangingPunct="1">
        <a:defRPr sz="2600" kern="1200">
          <a:solidFill>
            <a:schemeClr val="tx1"/>
          </a:solidFill>
          <a:latin typeface="+mn-lt"/>
          <a:ea typeface="+mn-ea"/>
          <a:cs typeface="+mn-cs"/>
        </a:defRPr>
      </a:lvl7pPr>
      <a:lvl8pPr marL="4542070" algn="l" defTabSz="1297728" rtl="0" eaLnBrk="1" latinLnBrk="0" hangingPunct="1">
        <a:defRPr sz="2600" kern="1200">
          <a:solidFill>
            <a:schemeClr val="tx1"/>
          </a:solidFill>
          <a:latin typeface="+mn-lt"/>
          <a:ea typeface="+mn-ea"/>
          <a:cs typeface="+mn-cs"/>
        </a:defRPr>
      </a:lvl8pPr>
      <a:lvl9pPr marL="5190935" algn="l" defTabSz="1297728" rtl="0" eaLnBrk="1" latinLnBrk="0" hangingPunct="1">
        <a:defRPr sz="2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88" r:id="rId1"/>
    <p:sldLayoutId id="2147483989" r:id="rId2"/>
  </p:sldLayoutIdLst>
  <p:timing>
    <p:tnLst>
      <p:par>
        <p:cTn xmlns:p14="http://schemas.microsoft.com/office/powerpoint/2010/main" id="1" dur="indefinite" restart="never" nodeType="tmRoot"/>
      </p:par>
    </p:tnLst>
  </p:timing>
  <p:txStyles>
    <p:titleStyle>
      <a:lvl1pPr algn="ctr" defTabSz="1295459"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656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313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69702"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627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9pPr>
    </p:titleStyle>
    <p:bodyStyle>
      <a:lvl1pPr marL="485208" indent="-485208" algn="l" defTabSz="1295459" rtl="0" eaLnBrk="0" fontAlgn="base" hangingPunct="0">
        <a:spcBef>
          <a:spcPct val="20000"/>
        </a:spcBef>
        <a:spcAft>
          <a:spcPct val="0"/>
        </a:spcAft>
        <a:buFont typeface="Arial" charset="0"/>
        <a:buChar char="•"/>
        <a:defRPr sz="4600" kern="1200">
          <a:solidFill>
            <a:schemeClr val="tx1"/>
          </a:solidFill>
          <a:latin typeface="+mn-lt"/>
          <a:ea typeface="ＭＳ Ｐゴシック" charset="0"/>
          <a:cs typeface="ＭＳ Ｐゴシック" charset="0"/>
        </a:defRPr>
      </a:lvl1pPr>
      <a:lvl2pPr marL="1052858" indent="-402760" algn="l" defTabSz="1295459"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522" indent="-321875" algn="l" defTabSz="1295459"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69042" indent="-321875" algn="l" defTabSz="1295459"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19154" indent="-321875" algn="l" defTabSz="1295459"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69503" indent="-324492" algn="l" defTabSz="1297994"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18496" indent="-324492" algn="l" defTabSz="1297994"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67504" indent="-324492" algn="l" defTabSz="1297994"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16486" indent="-324492" algn="l" defTabSz="1297994"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297994" rtl="0" eaLnBrk="1" latinLnBrk="0" hangingPunct="1">
        <a:defRPr sz="2600" kern="1200">
          <a:solidFill>
            <a:schemeClr val="tx1"/>
          </a:solidFill>
          <a:latin typeface="+mn-lt"/>
          <a:ea typeface="+mn-ea"/>
          <a:cs typeface="+mn-cs"/>
        </a:defRPr>
      </a:lvl1pPr>
      <a:lvl2pPr marL="648985" algn="l" defTabSz="1297994" rtl="0" eaLnBrk="1" latinLnBrk="0" hangingPunct="1">
        <a:defRPr sz="2600" kern="1200">
          <a:solidFill>
            <a:schemeClr val="tx1"/>
          </a:solidFill>
          <a:latin typeface="+mn-lt"/>
          <a:ea typeface="+mn-ea"/>
          <a:cs typeface="+mn-cs"/>
        </a:defRPr>
      </a:lvl2pPr>
      <a:lvl3pPr marL="1297994" algn="l" defTabSz="1297994" rtl="0" eaLnBrk="1" latinLnBrk="0" hangingPunct="1">
        <a:defRPr sz="2600" kern="1200">
          <a:solidFill>
            <a:schemeClr val="tx1"/>
          </a:solidFill>
          <a:latin typeface="+mn-lt"/>
          <a:ea typeface="+mn-ea"/>
          <a:cs typeface="+mn-cs"/>
        </a:defRPr>
      </a:lvl3pPr>
      <a:lvl4pPr marL="1947006" algn="l" defTabSz="1297994" rtl="0" eaLnBrk="1" latinLnBrk="0" hangingPunct="1">
        <a:defRPr sz="2600" kern="1200">
          <a:solidFill>
            <a:schemeClr val="tx1"/>
          </a:solidFill>
          <a:latin typeface="+mn-lt"/>
          <a:ea typeface="+mn-ea"/>
          <a:cs typeface="+mn-cs"/>
        </a:defRPr>
      </a:lvl4pPr>
      <a:lvl5pPr marL="2596001" algn="l" defTabSz="1297994" rtl="0" eaLnBrk="1" latinLnBrk="0" hangingPunct="1">
        <a:defRPr sz="2600" kern="1200">
          <a:solidFill>
            <a:schemeClr val="tx1"/>
          </a:solidFill>
          <a:latin typeface="+mn-lt"/>
          <a:ea typeface="+mn-ea"/>
          <a:cs typeface="+mn-cs"/>
        </a:defRPr>
      </a:lvl5pPr>
      <a:lvl6pPr marL="3244992" algn="l" defTabSz="1297994" rtl="0" eaLnBrk="1" latinLnBrk="0" hangingPunct="1">
        <a:defRPr sz="2600" kern="1200">
          <a:solidFill>
            <a:schemeClr val="tx1"/>
          </a:solidFill>
          <a:latin typeface="+mn-lt"/>
          <a:ea typeface="+mn-ea"/>
          <a:cs typeface="+mn-cs"/>
        </a:defRPr>
      </a:lvl6pPr>
      <a:lvl7pPr marL="3894005" algn="l" defTabSz="1297994" rtl="0" eaLnBrk="1" latinLnBrk="0" hangingPunct="1">
        <a:defRPr sz="2600" kern="1200">
          <a:solidFill>
            <a:schemeClr val="tx1"/>
          </a:solidFill>
          <a:latin typeface="+mn-lt"/>
          <a:ea typeface="+mn-ea"/>
          <a:cs typeface="+mn-cs"/>
        </a:defRPr>
      </a:lvl7pPr>
      <a:lvl8pPr marL="4542999" algn="l" defTabSz="1297994" rtl="0" eaLnBrk="1" latinLnBrk="0" hangingPunct="1">
        <a:defRPr sz="2600" kern="1200">
          <a:solidFill>
            <a:schemeClr val="tx1"/>
          </a:solidFill>
          <a:latin typeface="+mn-lt"/>
          <a:ea typeface="+mn-ea"/>
          <a:cs typeface="+mn-cs"/>
        </a:defRPr>
      </a:lvl8pPr>
      <a:lvl9pPr marL="5191999" algn="l" defTabSz="1297994" rtl="0" eaLnBrk="1" latinLnBrk="0" hangingPunct="1">
        <a:defRPr sz="2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92" r:id="rId1"/>
    <p:sldLayoutId id="2147484010" r:id="rId2"/>
  </p:sldLayoutIdLst>
  <p:timing>
    <p:tnLst>
      <p:par>
        <p:cTn xmlns:p14="http://schemas.microsoft.com/office/powerpoint/2010/main" id="1" dur="indefinite" restart="never" nodeType="tmRoot"/>
      </p:par>
    </p:tnLst>
  </p:timing>
  <p:txStyles>
    <p:titleStyle>
      <a:lvl1pPr algn="ctr" defTabSz="1297046"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6563"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3133"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69702"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6273"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9pPr>
    </p:titleStyle>
    <p:bodyStyle>
      <a:lvl1pPr marL="485208" indent="-485208" algn="l" defTabSz="1297046" rtl="0" eaLnBrk="0" fontAlgn="base" hangingPunct="0">
        <a:spcBef>
          <a:spcPct val="20000"/>
        </a:spcBef>
        <a:spcAft>
          <a:spcPct val="0"/>
        </a:spcAft>
        <a:buFont typeface="Arial" charset="0"/>
        <a:buChar char="•"/>
        <a:defRPr sz="4600" kern="1200">
          <a:solidFill>
            <a:schemeClr val="tx1"/>
          </a:solidFill>
          <a:latin typeface="+mn-lt"/>
          <a:ea typeface="ＭＳ Ｐゴシック" charset="0"/>
          <a:cs typeface="ＭＳ Ｐゴシック" charset="0"/>
        </a:defRPr>
      </a:lvl1pPr>
      <a:lvl2pPr marL="1052858" indent="-402760" algn="l" defTabSz="1297046"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522" indent="-321875" algn="l" defTabSz="1297046"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0623" indent="-321875" algn="l" defTabSz="1297046"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19154" indent="-321875" algn="l" defTabSz="1297046"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0599" indent="-324593" algn="l" defTabSz="1298393"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19793" indent="-324593" algn="l" defTabSz="1298393"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68998" indent="-324593" algn="l" defTabSz="1298393"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18183" indent="-324593" algn="l" defTabSz="1298393"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298393" rtl="0" eaLnBrk="1" latinLnBrk="0" hangingPunct="1">
        <a:defRPr sz="2600" kern="1200">
          <a:solidFill>
            <a:schemeClr val="tx1"/>
          </a:solidFill>
          <a:latin typeface="+mn-lt"/>
          <a:ea typeface="+mn-ea"/>
          <a:cs typeface="+mn-cs"/>
        </a:defRPr>
      </a:lvl1pPr>
      <a:lvl2pPr marL="649187" algn="l" defTabSz="1298393" rtl="0" eaLnBrk="1" latinLnBrk="0" hangingPunct="1">
        <a:defRPr sz="2600" kern="1200">
          <a:solidFill>
            <a:schemeClr val="tx1"/>
          </a:solidFill>
          <a:latin typeface="+mn-lt"/>
          <a:ea typeface="+mn-ea"/>
          <a:cs typeface="+mn-cs"/>
        </a:defRPr>
      </a:lvl2pPr>
      <a:lvl3pPr marL="1298393" algn="l" defTabSz="1298393" rtl="0" eaLnBrk="1" latinLnBrk="0" hangingPunct="1">
        <a:defRPr sz="2600" kern="1200">
          <a:solidFill>
            <a:schemeClr val="tx1"/>
          </a:solidFill>
          <a:latin typeface="+mn-lt"/>
          <a:ea typeface="+mn-ea"/>
          <a:cs typeface="+mn-cs"/>
        </a:defRPr>
      </a:lvl3pPr>
      <a:lvl4pPr marL="1947603" algn="l" defTabSz="1298393" rtl="0" eaLnBrk="1" latinLnBrk="0" hangingPunct="1">
        <a:defRPr sz="2600" kern="1200">
          <a:solidFill>
            <a:schemeClr val="tx1"/>
          </a:solidFill>
          <a:latin typeface="+mn-lt"/>
          <a:ea typeface="+mn-ea"/>
          <a:cs typeface="+mn-cs"/>
        </a:defRPr>
      </a:lvl4pPr>
      <a:lvl5pPr marL="2596799" algn="l" defTabSz="1298393" rtl="0" eaLnBrk="1" latinLnBrk="0" hangingPunct="1">
        <a:defRPr sz="2600" kern="1200">
          <a:solidFill>
            <a:schemeClr val="tx1"/>
          </a:solidFill>
          <a:latin typeface="+mn-lt"/>
          <a:ea typeface="+mn-ea"/>
          <a:cs typeface="+mn-cs"/>
        </a:defRPr>
      </a:lvl5pPr>
      <a:lvl6pPr marL="3245991" algn="l" defTabSz="1298393" rtl="0" eaLnBrk="1" latinLnBrk="0" hangingPunct="1">
        <a:defRPr sz="2600" kern="1200">
          <a:solidFill>
            <a:schemeClr val="tx1"/>
          </a:solidFill>
          <a:latin typeface="+mn-lt"/>
          <a:ea typeface="+mn-ea"/>
          <a:cs typeface="+mn-cs"/>
        </a:defRPr>
      </a:lvl6pPr>
      <a:lvl7pPr marL="3895200" algn="l" defTabSz="1298393" rtl="0" eaLnBrk="1" latinLnBrk="0" hangingPunct="1">
        <a:defRPr sz="2600" kern="1200">
          <a:solidFill>
            <a:schemeClr val="tx1"/>
          </a:solidFill>
          <a:latin typeface="+mn-lt"/>
          <a:ea typeface="+mn-ea"/>
          <a:cs typeface="+mn-cs"/>
        </a:defRPr>
      </a:lvl7pPr>
      <a:lvl8pPr marL="4544394" algn="l" defTabSz="1298393" rtl="0" eaLnBrk="1" latinLnBrk="0" hangingPunct="1">
        <a:defRPr sz="2600" kern="1200">
          <a:solidFill>
            <a:schemeClr val="tx1"/>
          </a:solidFill>
          <a:latin typeface="+mn-lt"/>
          <a:ea typeface="+mn-ea"/>
          <a:cs typeface="+mn-cs"/>
        </a:defRPr>
      </a:lvl8pPr>
      <a:lvl9pPr marL="5193594" algn="l" defTabSz="1298393" rtl="0" eaLnBrk="1" latinLnBrk="0" hangingPunct="1">
        <a:defRPr sz="2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11" r:id="rId1"/>
  </p:sldLayoutIdLst>
  <p:timing>
    <p:tnLst>
      <p:par>
        <p:cTn xmlns:p14="http://schemas.microsoft.com/office/powerpoint/2010/main" id="1" dur="indefinite" restart="never" nodeType="tmRoot"/>
      </p:par>
    </p:tnLst>
  </p:timing>
  <p:txStyles>
    <p:titleStyle>
      <a:lvl1pPr algn="ctr" defTabSz="1297046"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7046"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6563"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3133"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69702"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6273" algn="ctr" defTabSz="1298366" rtl="0" fontAlgn="base">
        <a:spcBef>
          <a:spcPct val="0"/>
        </a:spcBef>
        <a:spcAft>
          <a:spcPct val="0"/>
        </a:spcAft>
        <a:defRPr sz="6300">
          <a:solidFill>
            <a:schemeClr val="tx1"/>
          </a:solidFill>
          <a:latin typeface="Calibri" charset="0"/>
          <a:ea typeface="ＭＳ Ｐゴシック" charset="0"/>
          <a:cs typeface="ＭＳ Ｐゴシック" charset="0"/>
        </a:defRPr>
      </a:lvl9pPr>
    </p:titleStyle>
    <p:bodyStyle>
      <a:lvl1pPr marL="485208" indent="-485208" algn="l" defTabSz="1297046" rtl="0" eaLnBrk="0" fontAlgn="base" hangingPunct="0">
        <a:spcBef>
          <a:spcPct val="20000"/>
        </a:spcBef>
        <a:spcAft>
          <a:spcPct val="0"/>
        </a:spcAft>
        <a:buFont typeface="Arial" charset="0"/>
        <a:buChar char="•"/>
        <a:defRPr sz="4600" kern="1200">
          <a:solidFill>
            <a:schemeClr val="tx1"/>
          </a:solidFill>
          <a:latin typeface="+mn-lt"/>
          <a:ea typeface="ＭＳ Ｐゴシック" charset="0"/>
          <a:cs typeface="ＭＳ Ｐゴシック" charset="0"/>
        </a:defRPr>
      </a:lvl1pPr>
      <a:lvl2pPr marL="1052858" indent="-402760" algn="l" defTabSz="1297046"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522" indent="-321875" algn="l" defTabSz="1297046"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0623" indent="-321875" algn="l" defTabSz="1297046"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0739" indent="-321875" algn="l" defTabSz="1297046"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1331"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0657"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69995"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19315"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298659" rtl="0" eaLnBrk="1" latinLnBrk="0" hangingPunct="1">
        <a:defRPr sz="2600" kern="1200">
          <a:solidFill>
            <a:schemeClr val="tx1"/>
          </a:solidFill>
          <a:latin typeface="+mn-lt"/>
          <a:ea typeface="+mn-ea"/>
          <a:cs typeface="+mn-cs"/>
        </a:defRPr>
      </a:lvl1pPr>
      <a:lvl2pPr marL="649322" algn="l" defTabSz="1298659" rtl="0" eaLnBrk="1" latinLnBrk="0" hangingPunct="1">
        <a:defRPr sz="2600" kern="1200">
          <a:solidFill>
            <a:schemeClr val="tx1"/>
          </a:solidFill>
          <a:latin typeface="+mn-lt"/>
          <a:ea typeface="+mn-ea"/>
          <a:cs typeface="+mn-cs"/>
        </a:defRPr>
      </a:lvl2pPr>
      <a:lvl3pPr marL="1298659" algn="l" defTabSz="1298659" rtl="0" eaLnBrk="1" latinLnBrk="0" hangingPunct="1">
        <a:defRPr sz="2600" kern="1200">
          <a:solidFill>
            <a:schemeClr val="tx1"/>
          </a:solidFill>
          <a:latin typeface="+mn-lt"/>
          <a:ea typeface="+mn-ea"/>
          <a:cs typeface="+mn-cs"/>
        </a:defRPr>
      </a:lvl3pPr>
      <a:lvl4pPr marL="1948002" algn="l" defTabSz="1298659" rtl="0" eaLnBrk="1" latinLnBrk="0" hangingPunct="1">
        <a:defRPr sz="2600" kern="1200">
          <a:solidFill>
            <a:schemeClr val="tx1"/>
          </a:solidFill>
          <a:latin typeface="+mn-lt"/>
          <a:ea typeface="+mn-ea"/>
          <a:cs typeface="+mn-cs"/>
        </a:defRPr>
      </a:lvl4pPr>
      <a:lvl5pPr marL="2597330" algn="l" defTabSz="1298659" rtl="0" eaLnBrk="1" latinLnBrk="0" hangingPunct="1">
        <a:defRPr sz="2600" kern="1200">
          <a:solidFill>
            <a:schemeClr val="tx1"/>
          </a:solidFill>
          <a:latin typeface="+mn-lt"/>
          <a:ea typeface="+mn-ea"/>
          <a:cs typeface="+mn-cs"/>
        </a:defRPr>
      </a:lvl5pPr>
      <a:lvl6pPr marL="3246656" algn="l" defTabSz="1298659" rtl="0" eaLnBrk="1" latinLnBrk="0" hangingPunct="1">
        <a:defRPr sz="2600" kern="1200">
          <a:solidFill>
            <a:schemeClr val="tx1"/>
          </a:solidFill>
          <a:latin typeface="+mn-lt"/>
          <a:ea typeface="+mn-ea"/>
          <a:cs typeface="+mn-cs"/>
        </a:defRPr>
      </a:lvl6pPr>
      <a:lvl7pPr marL="3895997" algn="l" defTabSz="1298659" rtl="0" eaLnBrk="1" latinLnBrk="0" hangingPunct="1">
        <a:defRPr sz="2600" kern="1200">
          <a:solidFill>
            <a:schemeClr val="tx1"/>
          </a:solidFill>
          <a:latin typeface="+mn-lt"/>
          <a:ea typeface="+mn-ea"/>
          <a:cs typeface="+mn-cs"/>
        </a:defRPr>
      </a:lvl7pPr>
      <a:lvl8pPr marL="4545323" algn="l" defTabSz="1298659" rtl="0" eaLnBrk="1" latinLnBrk="0" hangingPunct="1">
        <a:defRPr sz="2600" kern="1200">
          <a:solidFill>
            <a:schemeClr val="tx1"/>
          </a:solidFill>
          <a:latin typeface="+mn-lt"/>
          <a:ea typeface="+mn-ea"/>
          <a:cs typeface="+mn-cs"/>
        </a:defRPr>
      </a:lvl8pPr>
      <a:lvl9pPr marL="5194658" algn="l" defTabSz="1298659" rtl="0" eaLnBrk="1" latinLnBrk="0" hangingPunct="1">
        <a:defRPr sz="2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60432" y="609602"/>
            <a:ext cx="11684001" cy="14224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lvl="0">
              <a:defRPr sz="1800" cap="none" spc="0">
                <a:solidFill>
                  <a:srgbClr val="000000"/>
                </a:solidFill>
              </a:defRPr>
            </a:pPr>
            <a:r>
              <a:rPr sz="4600" cap="all" spc="720">
                <a:solidFill>
                  <a:srgbClr val="FFFFFF"/>
                </a:solidFill>
              </a:rPr>
              <a:t>Title Text</a:t>
            </a:r>
          </a:p>
        </p:txBody>
      </p:sp>
      <p:sp>
        <p:nvSpPr>
          <p:cNvPr id="3" name="Shape 3"/>
          <p:cNvSpPr>
            <a:spLocks noGrp="1"/>
          </p:cNvSpPr>
          <p:nvPr>
            <p:ph type="body" idx="1"/>
          </p:nvPr>
        </p:nvSpPr>
        <p:spPr>
          <a:xfrm>
            <a:off x="660432" y="2019300"/>
            <a:ext cx="11684001" cy="67183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a:bodyPr>
          <a:lstStyle/>
          <a:p>
            <a:pPr lvl="0">
              <a:defRPr sz="1800">
                <a:solidFill>
                  <a:srgbClr val="000000"/>
                </a:solidFill>
              </a:defRPr>
            </a:pPr>
            <a:r>
              <a:rPr sz="3600">
                <a:solidFill>
                  <a:srgbClr val="FFFFFF"/>
                </a:solidFill>
              </a:rPr>
              <a:t>Body Level One</a:t>
            </a:r>
          </a:p>
          <a:p>
            <a:pPr lvl="1">
              <a:defRPr sz="1800">
                <a:solidFill>
                  <a:srgbClr val="000000"/>
                </a:solidFill>
              </a:defRPr>
            </a:pPr>
            <a:r>
              <a:rPr sz="3600">
                <a:solidFill>
                  <a:srgbClr val="FFFFFF"/>
                </a:solidFill>
              </a:rPr>
              <a:t>Body Level Two</a:t>
            </a:r>
          </a:p>
          <a:p>
            <a:pPr lvl="2">
              <a:defRPr sz="1800">
                <a:solidFill>
                  <a:srgbClr val="000000"/>
                </a:solidFill>
              </a:defRPr>
            </a:pPr>
            <a:r>
              <a:rPr sz="3600">
                <a:solidFill>
                  <a:srgbClr val="FFFFFF"/>
                </a:solidFill>
              </a:rPr>
              <a:t>Body Level Three</a:t>
            </a:r>
          </a:p>
          <a:p>
            <a:pPr lvl="3">
              <a:defRPr sz="1800">
                <a:solidFill>
                  <a:srgbClr val="000000"/>
                </a:solidFill>
              </a:defRPr>
            </a:pPr>
            <a:r>
              <a:rPr sz="3600">
                <a:solidFill>
                  <a:srgbClr val="FFFFFF"/>
                </a:solidFill>
              </a:rPr>
              <a:t>Body Level Four</a:t>
            </a:r>
          </a:p>
          <a:p>
            <a:pPr lvl="4">
              <a:defRPr sz="1800">
                <a:solidFill>
                  <a:srgbClr val="000000"/>
                </a:solidFill>
              </a:defRPr>
            </a:pPr>
            <a:r>
              <a:rPr sz="3600">
                <a:solidFill>
                  <a:srgbClr val="FFFFFF"/>
                </a:solidFill>
              </a:rPr>
              <a:t>Body Level Five</a:t>
            </a:r>
          </a:p>
        </p:txBody>
      </p:sp>
    </p:spTree>
    <p:extLst>
      <p:ext uri="{BB962C8B-B14F-4D97-AF65-F5344CB8AC3E}">
        <p14:creationId xmlns:p14="http://schemas.microsoft.com/office/powerpoint/2010/main" val="4089703139"/>
      </p:ext>
    </p:extLst>
  </p:cSld>
  <p:clrMap bg1="dk1" tx1="lt1" bg2="dk2" tx2="lt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 id="2147484006" r:id="rId12"/>
    <p:sldLayoutId id="2147484007" r:id="rId13"/>
    <p:sldLayoutId id="2147484008" r:id="rId14"/>
  </p:sldLayoutIdLst>
  <p:transition xmlns:p14="http://schemas.microsoft.com/office/powerpoint/2010/main" spd="med"/>
  <p:txStyles>
    <p:titleStyle>
      <a:lvl1pPr defTabSz="583513">
        <a:defRPr sz="4600" cap="all" spc="720">
          <a:solidFill>
            <a:srgbClr val="FFFFFF"/>
          </a:solidFill>
          <a:latin typeface="+mn-lt"/>
          <a:ea typeface="+mn-ea"/>
          <a:cs typeface="+mn-cs"/>
          <a:sym typeface="Avenir Light"/>
        </a:defRPr>
      </a:lvl1pPr>
      <a:lvl2pPr indent="228333" defTabSz="583513">
        <a:defRPr sz="4600" cap="all" spc="720">
          <a:solidFill>
            <a:srgbClr val="FFFFFF"/>
          </a:solidFill>
          <a:latin typeface="+mn-lt"/>
          <a:ea typeface="+mn-ea"/>
          <a:cs typeface="+mn-cs"/>
          <a:sym typeface="Avenir Light"/>
        </a:defRPr>
      </a:lvl2pPr>
      <a:lvl3pPr indent="456657" defTabSz="583513">
        <a:defRPr sz="4600" cap="all" spc="720">
          <a:solidFill>
            <a:srgbClr val="FFFFFF"/>
          </a:solidFill>
          <a:latin typeface="+mn-lt"/>
          <a:ea typeface="+mn-ea"/>
          <a:cs typeface="+mn-cs"/>
          <a:sym typeface="Avenir Light"/>
        </a:defRPr>
      </a:lvl3pPr>
      <a:lvl4pPr indent="684991" defTabSz="583513">
        <a:defRPr sz="4600" cap="all" spc="720">
          <a:solidFill>
            <a:srgbClr val="FFFFFF"/>
          </a:solidFill>
          <a:latin typeface="+mn-lt"/>
          <a:ea typeface="+mn-ea"/>
          <a:cs typeface="+mn-cs"/>
          <a:sym typeface="Avenir Light"/>
        </a:defRPr>
      </a:lvl4pPr>
      <a:lvl5pPr indent="913321" defTabSz="583513">
        <a:defRPr sz="4600" cap="all" spc="720">
          <a:solidFill>
            <a:srgbClr val="FFFFFF"/>
          </a:solidFill>
          <a:latin typeface="+mn-lt"/>
          <a:ea typeface="+mn-ea"/>
          <a:cs typeface="+mn-cs"/>
          <a:sym typeface="Avenir Light"/>
        </a:defRPr>
      </a:lvl5pPr>
      <a:lvl6pPr indent="1141658" defTabSz="583513">
        <a:defRPr sz="4600" cap="all" spc="720">
          <a:solidFill>
            <a:srgbClr val="FFFFFF"/>
          </a:solidFill>
          <a:latin typeface="+mn-lt"/>
          <a:ea typeface="+mn-ea"/>
          <a:cs typeface="+mn-cs"/>
          <a:sym typeface="Avenir Light"/>
        </a:defRPr>
      </a:lvl6pPr>
      <a:lvl7pPr indent="1369983" defTabSz="583513">
        <a:defRPr sz="4600" cap="all" spc="720">
          <a:solidFill>
            <a:srgbClr val="FFFFFF"/>
          </a:solidFill>
          <a:latin typeface="+mn-lt"/>
          <a:ea typeface="+mn-ea"/>
          <a:cs typeface="+mn-cs"/>
          <a:sym typeface="Avenir Light"/>
        </a:defRPr>
      </a:lvl7pPr>
      <a:lvl8pPr indent="1598312" defTabSz="583513">
        <a:defRPr sz="4600" cap="all" spc="720">
          <a:solidFill>
            <a:srgbClr val="FFFFFF"/>
          </a:solidFill>
          <a:latin typeface="+mn-lt"/>
          <a:ea typeface="+mn-ea"/>
          <a:cs typeface="+mn-cs"/>
          <a:sym typeface="Avenir Light"/>
        </a:defRPr>
      </a:lvl8pPr>
      <a:lvl9pPr indent="1826648" defTabSz="583513">
        <a:defRPr sz="4600" cap="all" spc="720">
          <a:solidFill>
            <a:srgbClr val="FFFFFF"/>
          </a:solidFill>
          <a:latin typeface="+mn-lt"/>
          <a:ea typeface="+mn-ea"/>
          <a:cs typeface="+mn-cs"/>
          <a:sym typeface="Avenir Light"/>
        </a:defRPr>
      </a:lvl9pPr>
    </p:titleStyle>
    <p:bodyStyle>
      <a:lvl1pPr marL="469344" indent="-469344" defTabSz="583513">
        <a:spcBef>
          <a:spcPts val="4200"/>
        </a:spcBef>
        <a:buClr>
          <a:srgbClr val="646464"/>
        </a:buClr>
        <a:buSzPct val="90000"/>
        <a:buChar char="•"/>
        <a:defRPr sz="3600">
          <a:solidFill>
            <a:srgbClr val="FFFFFF"/>
          </a:solidFill>
          <a:latin typeface="+mn-lt"/>
          <a:ea typeface="+mn-ea"/>
          <a:cs typeface="+mn-cs"/>
          <a:sym typeface="Avenir Light"/>
        </a:defRPr>
      </a:lvl1pPr>
      <a:lvl2pPr marL="938695" indent="-469344" defTabSz="583513">
        <a:spcBef>
          <a:spcPts val="4200"/>
        </a:spcBef>
        <a:buClr>
          <a:srgbClr val="646464"/>
        </a:buClr>
        <a:buSzPct val="90000"/>
        <a:buChar char="•"/>
        <a:defRPr sz="3600">
          <a:solidFill>
            <a:srgbClr val="FFFFFF"/>
          </a:solidFill>
          <a:latin typeface="+mn-lt"/>
          <a:ea typeface="+mn-ea"/>
          <a:cs typeface="+mn-cs"/>
          <a:sym typeface="Avenir Light"/>
        </a:defRPr>
      </a:lvl2pPr>
      <a:lvl3pPr marL="1408038" indent="-469344" defTabSz="583513">
        <a:spcBef>
          <a:spcPts val="4200"/>
        </a:spcBef>
        <a:buClr>
          <a:srgbClr val="646464"/>
        </a:buClr>
        <a:buSzPct val="90000"/>
        <a:buChar char="•"/>
        <a:defRPr sz="3600">
          <a:solidFill>
            <a:srgbClr val="FFFFFF"/>
          </a:solidFill>
          <a:latin typeface="+mn-lt"/>
          <a:ea typeface="+mn-ea"/>
          <a:cs typeface="+mn-cs"/>
          <a:sym typeface="Avenir Light"/>
        </a:defRPr>
      </a:lvl3pPr>
      <a:lvl4pPr marL="1877391" indent="-469344" defTabSz="583513">
        <a:spcBef>
          <a:spcPts val="4200"/>
        </a:spcBef>
        <a:buClr>
          <a:srgbClr val="646464"/>
        </a:buClr>
        <a:buSzPct val="90000"/>
        <a:buChar char="•"/>
        <a:defRPr sz="3600">
          <a:solidFill>
            <a:srgbClr val="FFFFFF"/>
          </a:solidFill>
          <a:latin typeface="+mn-lt"/>
          <a:ea typeface="+mn-ea"/>
          <a:cs typeface="+mn-cs"/>
          <a:sym typeface="Avenir Light"/>
        </a:defRPr>
      </a:lvl4pPr>
      <a:lvl5pPr marL="2346725" indent="-469344" defTabSz="583513">
        <a:spcBef>
          <a:spcPts val="4200"/>
        </a:spcBef>
        <a:buClr>
          <a:srgbClr val="646464"/>
        </a:buClr>
        <a:buSzPct val="90000"/>
        <a:buChar char="•"/>
        <a:defRPr sz="3600">
          <a:solidFill>
            <a:srgbClr val="FFFFFF"/>
          </a:solidFill>
          <a:latin typeface="+mn-lt"/>
          <a:ea typeface="+mn-ea"/>
          <a:cs typeface="+mn-cs"/>
          <a:sym typeface="Avenir Light"/>
        </a:defRPr>
      </a:lvl5pPr>
      <a:lvl6pPr marL="2816077" indent="-469344" defTabSz="583513">
        <a:spcBef>
          <a:spcPts val="4200"/>
        </a:spcBef>
        <a:buClr>
          <a:srgbClr val="646464"/>
        </a:buClr>
        <a:buSzPct val="90000"/>
        <a:buChar char="•"/>
        <a:defRPr sz="3600">
          <a:solidFill>
            <a:srgbClr val="FFFFFF"/>
          </a:solidFill>
          <a:latin typeface="+mn-lt"/>
          <a:ea typeface="+mn-ea"/>
          <a:cs typeface="+mn-cs"/>
          <a:sym typeface="Avenir Light"/>
        </a:defRPr>
      </a:lvl6pPr>
      <a:lvl7pPr marL="3285428" indent="-469344" defTabSz="583513">
        <a:spcBef>
          <a:spcPts val="4200"/>
        </a:spcBef>
        <a:buClr>
          <a:srgbClr val="646464"/>
        </a:buClr>
        <a:buSzPct val="90000"/>
        <a:buChar char="•"/>
        <a:defRPr sz="3600">
          <a:solidFill>
            <a:srgbClr val="FFFFFF"/>
          </a:solidFill>
          <a:latin typeface="+mn-lt"/>
          <a:ea typeface="+mn-ea"/>
          <a:cs typeface="+mn-cs"/>
          <a:sym typeface="Avenir Light"/>
        </a:defRPr>
      </a:lvl7pPr>
      <a:lvl8pPr marL="3754784" indent="-469344" defTabSz="583513">
        <a:spcBef>
          <a:spcPts val="4200"/>
        </a:spcBef>
        <a:buClr>
          <a:srgbClr val="646464"/>
        </a:buClr>
        <a:buSzPct val="90000"/>
        <a:buChar char="•"/>
        <a:defRPr sz="3600">
          <a:solidFill>
            <a:srgbClr val="FFFFFF"/>
          </a:solidFill>
          <a:latin typeface="+mn-lt"/>
          <a:ea typeface="+mn-ea"/>
          <a:cs typeface="+mn-cs"/>
          <a:sym typeface="Avenir Light"/>
        </a:defRPr>
      </a:lvl8pPr>
      <a:lvl9pPr marL="4224127" indent="-469344" defTabSz="583513">
        <a:spcBef>
          <a:spcPts val="4200"/>
        </a:spcBef>
        <a:buClr>
          <a:srgbClr val="646464"/>
        </a:buClr>
        <a:buSzPct val="90000"/>
        <a:buChar char="•"/>
        <a:defRPr sz="3600">
          <a:solidFill>
            <a:srgbClr val="FFFFFF"/>
          </a:solidFill>
          <a:latin typeface="+mn-lt"/>
          <a:ea typeface="+mn-ea"/>
          <a:cs typeface="+mn-cs"/>
          <a:sym typeface="Avenir Light"/>
        </a:defRPr>
      </a:lvl9pPr>
    </p:bodyStyle>
    <p:otherStyle>
      <a:lvl1pPr algn="ctr" defTabSz="583513">
        <a:defRPr>
          <a:solidFill>
            <a:schemeClr val="tx1"/>
          </a:solidFill>
          <a:latin typeface="+mn-lt"/>
          <a:ea typeface="+mn-ea"/>
          <a:cs typeface="+mn-cs"/>
          <a:sym typeface="Avenir Light"/>
        </a:defRPr>
      </a:lvl1pPr>
      <a:lvl2pPr indent="228333" algn="ctr" defTabSz="583513">
        <a:defRPr>
          <a:solidFill>
            <a:schemeClr val="tx1"/>
          </a:solidFill>
          <a:latin typeface="+mn-lt"/>
          <a:ea typeface="+mn-ea"/>
          <a:cs typeface="+mn-cs"/>
          <a:sym typeface="Avenir Light"/>
        </a:defRPr>
      </a:lvl2pPr>
      <a:lvl3pPr indent="456657" algn="ctr" defTabSz="583513">
        <a:defRPr>
          <a:solidFill>
            <a:schemeClr val="tx1"/>
          </a:solidFill>
          <a:latin typeface="+mn-lt"/>
          <a:ea typeface="+mn-ea"/>
          <a:cs typeface="+mn-cs"/>
          <a:sym typeface="Avenir Light"/>
        </a:defRPr>
      </a:lvl3pPr>
      <a:lvl4pPr indent="684991" algn="ctr" defTabSz="583513">
        <a:defRPr>
          <a:solidFill>
            <a:schemeClr val="tx1"/>
          </a:solidFill>
          <a:latin typeface="+mn-lt"/>
          <a:ea typeface="+mn-ea"/>
          <a:cs typeface="+mn-cs"/>
          <a:sym typeface="Avenir Light"/>
        </a:defRPr>
      </a:lvl4pPr>
      <a:lvl5pPr indent="913321" algn="ctr" defTabSz="583513">
        <a:defRPr>
          <a:solidFill>
            <a:schemeClr val="tx1"/>
          </a:solidFill>
          <a:latin typeface="+mn-lt"/>
          <a:ea typeface="+mn-ea"/>
          <a:cs typeface="+mn-cs"/>
          <a:sym typeface="Avenir Light"/>
        </a:defRPr>
      </a:lvl5pPr>
      <a:lvl6pPr indent="1141658" algn="ctr" defTabSz="583513">
        <a:defRPr>
          <a:solidFill>
            <a:schemeClr val="tx1"/>
          </a:solidFill>
          <a:latin typeface="+mn-lt"/>
          <a:ea typeface="+mn-ea"/>
          <a:cs typeface="+mn-cs"/>
          <a:sym typeface="Avenir Light"/>
        </a:defRPr>
      </a:lvl6pPr>
      <a:lvl7pPr indent="1369983" algn="ctr" defTabSz="583513">
        <a:defRPr>
          <a:solidFill>
            <a:schemeClr val="tx1"/>
          </a:solidFill>
          <a:latin typeface="+mn-lt"/>
          <a:ea typeface="+mn-ea"/>
          <a:cs typeface="+mn-cs"/>
          <a:sym typeface="Avenir Light"/>
        </a:defRPr>
      </a:lvl7pPr>
      <a:lvl8pPr indent="1598312" algn="ctr" defTabSz="583513">
        <a:defRPr>
          <a:solidFill>
            <a:schemeClr val="tx1"/>
          </a:solidFill>
          <a:latin typeface="+mn-lt"/>
          <a:ea typeface="+mn-ea"/>
          <a:cs typeface="+mn-cs"/>
          <a:sym typeface="Avenir Light"/>
        </a:defRPr>
      </a:lvl8pPr>
      <a:lvl9pPr indent="1826648" algn="ctr" defTabSz="583513">
        <a:defRPr>
          <a:solidFill>
            <a:schemeClr val="tx1"/>
          </a:solidFill>
          <a:latin typeface="+mn-lt"/>
          <a:ea typeface="+mn-ea"/>
          <a:cs typeface="+mn-cs"/>
          <a:sym typeface="Avenir Light"/>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9263183"/>
      </p:ext>
    </p:extLst>
  </p:cSld>
  <p:clrMap bg1="lt1" tx1="dk1" bg2="lt2" tx2="dk2" accent1="accent1" accent2="accent2" accent3="accent3" accent4="accent4" accent5="accent5" accent6="accent6" hlink="hlink" folHlink="folHlink"/>
  <p:sldLayoutIdLst>
    <p:sldLayoutId id="2147484038" r:id="rId1"/>
  </p:sldLayoutIdLst>
  <p:timing>
    <p:tnLst>
      <p:par>
        <p:cTn xmlns:p14="http://schemas.microsoft.com/office/powerpoint/2010/main" id="1" dur="indefinite" restart="never" nodeType="tmRoot"/>
      </p:par>
    </p:tnLst>
  </p:timing>
  <p:txStyles>
    <p:titleStyle>
      <a:lvl1pPr algn="ctr" defTabSz="1296722"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672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672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672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672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7011" algn="ctr" defTabSz="1298043"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4025" algn="ctr" defTabSz="1298043"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71036" algn="ctr" defTabSz="1298043"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8050" algn="ctr" defTabSz="1298043" rtl="0" fontAlgn="base">
        <a:spcBef>
          <a:spcPct val="0"/>
        </a:spcBef>
        <a:spcAft>
          <a:spcPct val="0"/>
        </a:spcAft>
        <a:defRPr sz="6300">
          <a:solidFill>
            <a:schemeClr val="tx1"/>
          </a:solidFill>
          <a:latin typeface="Calibri" charset="0"/>
          <a:ea typeface="ＭＳ Ｐゴシック" charset="0"/>
          <a:cs typeface="ＭＳ Ｐゴシック" charset="0"/>
        </a:defRPr>
      </a:lvl9pPr>
    </p:titleStyle>
    <p:bodyStyle>
      <a:lvl1pPr marL="485676" indent="-485676" algn="l" defTabSz="1296722" rtl="0" eaLnBrk="0" fontAlgn="base" hangingPunct="0">
        <a:spcBef>
          <a:spcPct val="20000"/>
        </a:spcBef>
        <a:spcAft>
          <a:spcPct val="0"/>
        </a:spcAft>
        <a:buFont typeface="Arial" charset="0"/>
        <a:buChar char="•"/>
        <a:defRPr sz="4600" kern="1200">
          <a:solidFill>
            <a:schemeClr val="tx1"/>
          </a:solidFill>
          <a:latin typeface="+mn-lt"/>
          <a:ea typeface="ＭＳ Ｐゴシック" charset="0"/>
          <a:cs typeface="ＭＳ Ｐゴシック" charset="0"/>
        </a:defRPr>
      </a:lvl1pPr>
      <a:lvl2pPr marL="1053884" indent="-403144" algn="l" defTabSz="129672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2093" indent="-322195" algn="l" defTabSz="129672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248" indent="-322195" algn="l" defTabSz="129672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991" indent="-322195" algn="l" defTabSz="129672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975" indent="-324812" algn="l" defTabSz="129925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2603" indent="-324812" algn="l" defTabSz="129925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2238" indent="-324812" algn="l" defTabSz="129925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1861" indent="-324812" algn="l" defTabSz="1299259"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299259" rtl="0" eaLnBrk="1" latinLnBrk="0" hangingPunct="1">
        <a:defRPr sz="2600" kern="1200">
          <a:solidFill>
            <a:schemeClr val="tx1"/>
          </a:solidFill>
          <a:latin typeface="+mn-lt"/>
          <a:ea typeface="+mn-ea"/>
          <a:cs typeface="+mn-cs"/>
        </a:defRPr>
      </a:lvl1pPr>
      <a:lvl2pPr marL="649625" algn="l" defTabSz="1299259" rtl="0" eaLnBrk="1" latinLnBrk="0" hangingPunct="1">
        <a:defRPr sz="2600" kern="1200">
          <a:solidFill>
            <a:schemeClr val="tx1"/>
          </a:solidFill>
          <a:latin typeface="+mn-lt"/>
          <a:ea typeface="+mn-ea"/>
          <a:cs typeface="+mn-cs"/>
        </a:defRPr>
      </a:lvl2pPr>
      <a:lvl3pPr marL="1299259" algn="l" defTabSz="1299259" rtl="0" eaLnBrk="1" latinLnBrk="0" hangingPunct="1">
        <a:defRPr sz="2600" kern="1200">
          <a:solidFill>
            <a:schemeClr val="tx1"/>
          </a:solidFill>
          <a:latin typeface="+mn-lt"/>
          <a:ea typeface="+mn-ea"/>
          <a:cs typeface="+mn-cs"/>
        </a:defRPr>
      </a:lvl3pPr>
      <a:lvl4pPr marL="1948898" algn="l" defTabSz="1299259" rtl="0" eaLnBrk="1" latinLnBrk="0" hangingPunct="1">
        <a:defRPr sz="2600" kern="1200">
          <a:solidFill>
            <a:schemeClr val="tx1"/>
          </a:solidFill>
          <a:latin typeface="+mn-lt"/>
          <a:ea typeface="+mn-ea"/>
          <a:cs typeface="+mn-cs"/>
        </a:defRPr>
      </a:lvl4pPr>
      <a:lvl5pPr marL="2598526" algn="l" defTabSz="1299259" rtl="0" eaLnBrk="1" latinLnBrk="0" hangingPunct="1">
        <a:defRPr sz="2600" kern="1200">
          <a:solidFill>
            <a:schemeClr val="tx1"/>
          </a:solidFill>
          <a:latin typeface="+mn-lt"/>
          <a:ea typeface="+mn-ea"/>
          <a:cs typeface="+mn-cs"/>
        </a:defRPr>
      </a:lvl5pPr>
      <a:lvl6pPr marL="3248154" algn="l" defTabSz="1299259" rtl="0" eaLnBrk="1" latinLnBrk="0" hangingPunct="1">
        <a:defRPr sz="2600" kern="1200">
          <a:solidFill>
            <a:schemeClr val="tx1"/>
          </a:solidFill>
          <a:latin typeface="+mn-lt"/>
          <a:ea typeface="+mn-ea"/>
          <a:cs typeface="+mn-cs"/>
        </a:defRPr>
      </a:lvl6pPr>
      <a:lvl7pPr marL="3897791" algn="l" defTabSz="1299259" rtl="0" eaLnBrk="1" latinLnBrk="0" hangingPunct="1">
        <a:defRPr sz="2600" kern="1200">
          <a:solidFill>
            <a:schemeClr val="tx1"/>
          </a:solidFill>
          <a:latin typeface="+mn-lt"/>
          <a:ea typeface="+mn-ea"/>
          <a:cs typeface="+mn-cs"/>
        </a:defRPr>
      </a:lvl7pPr>
      <a:lvl8pPr marL="4547415" algn="l" defTabSz="1299259" rtl="0" eaLnBrk="1" latinLnBrk="0" hangingPunct="1">
        <a:defRPr sz="2600" kern="1200">
          <a:solidFill>
            <a:schemeClr val="tx1"/>
          </a:solidFill>
          <a:latin typeface="+mn-lt"/>
          <a:ea typeface="+mn-ea"/>
          <a:cs typeface="+mn-cs"/>
        </a:defRPr>
      </a:lvl8pPr>
      <a:lvl9pPr marL="5197052" algn="l" defTabSz="1299259" rtl="0" eaLnBrk="1" latinLnBrk="0" hangingPunct="1">
        <a:defRPr sz="26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508735"/>
      </p:ext>
    </p:extLst>
  </p:cSld>
  <p:clrMap bg1="lt1" tx1="dk1" bg2="lt2" tx2="dk2" accent1="accent1" accent2="accent2" accent3="accent3" accent4="accent4" accent5="accent5" accent6="accent6" hlink="hlink" folHlink="folHlink"/>
  <p:sldLayoutIdLst>
    <p:sldLayoutId id="2147484071" r:id="rId1"/>
  </p:sldLayoutIdLst>
  <p:timing>
    <p:tnLst>
      <p:par>
        <p:cTn xmlns:p14="http://schemas.microsoft.com/office/powerpoint/2010/main" id="1" dur="indefinite" restart="never" nodeType="tmRoot"/>
      </p:par>
    </p:tnLst>
  </p:timing>
  <p:txStyles>
    <p:titleStyle>
      <a:lvl1pPr algn="ctr" defTabSz="1300460" rtl="0" eaLnBrk="1" latinLnBrk="0" hangingPunct="1">
        <a:spcBef>
          <a:spcPct val="0"/>
        </a:spcBef>
        <a:buNone/>
        <a:defRPr sz="6300" kern="1200">
          <a:solidFill>
            <a:schemeClr val="tx1"/>
          </a:solidFill>
          <a:latin typeface="+mj-lt"/>
          <a:ea typeface="+mj-ea"/>
          <a:cs typeface="+mj-cs"/>
        </a:defRPr>
      </a:lvl1pPr>
    </p:titleStyle>
    <p:bodyStyle>
      <a:lvl1pPr marL="487672" indent="-487672" algn="l" defTabSz="130046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56623" indent="-406394" algn="l" defTabSz="130046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25575" indent="-325115" algn="l" defTabSz="130046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7580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92603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7626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649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672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695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300460" rtl="0" eaLnBrk="1" latinLnBrk="0" hangingPunct="1">
        <a:defRPr sz="2600" kern="1200">
          <a:solidFill>
            <a:schemeClr val="tx1"/>
          </a:solidFill>
          <a:latin typeface="+mn-lt"/>
          <a:ea typeface="+mn-ea"/>
          <a:cs typeface="+mn-cs"/>
        </a:defRPr>
      </a:lvl1pPr>
      <a:lvl2pPr marL="650230" algn="l" defTabSz="1300460" rtl="0" eaLnBrk="1" latinLnBrk="0" hangingPunct="1">
        <a:defRPr sz="2600" kern="1200">
          <a:solidFill>
            <a:schemeClr val="tx1"/>
          </a:solidFill>
          <a:latin typeface="+mn-lt"/>
          <a:ea typeface="+mn-ea"/>
          <a:cs typeface="+mn-cs"/>
        </a:defRPr>
      </a:lvl2pPr>
      <a:lvl3pPr marL="1300460" algn="l" defTabSz="1300460" rtl="0" eaLnBrk="1" latinLnBrk="0" hangingPunct="1">
        <a:defRPr sz="2600" kern="1200">
          <a:solidFill>
            <a:schemeClr val="tx1"/>
          </a:solidFill>
          <a:latin typeface="+mn-lt"/>
          <a:ea typeface="+mn-ea"/>
          <a:cs typeface="+mn-cs"/>
        </a:defRPr>
      </a:lvl3pPr>
      <a:lvl4pPr marL="1950690" algn="l" defTabSz="1300460" rtl="0" eaLnBrk="1" latinLnBrk="0" hangingPunct="1">
        <a:defRPr sz="2600" kern="1200">
          <a:solidFill>
            <a:schemeClr val="tx1"/>
          </a:solidFill>
          <a:latin typeface="+mn-lt"/>
          <a:ea typeface="+mn-ea"/>
          <a:cs typeface="+mn-cs"/>
        </a:defRPr>
      </a:lvl4pPr>
      <a:lvl5pPr marL="2600919" algn="l" defTabSz="1300460" rtl="0" eaLnBrk="1" latinLnBrk="0" hangingPunct="1">
        <a:defRPr sz="2600" kern="1200">
          <a:solidFill>
            <a:schemeClr val="tx1"/>
          </a:solidFill>
          <a:latin typeface="+mn-lt"/>
          <a:ea typeface="+mn-ea"/>
          <a:cs typeface="+mn-cs"/>
        </a:defRPr>
      </a:lvl5pPr>
      <a:lvl6pPr marL="3251149" algn="l" defTabSz="1300460" rtl="0" eaLnBrk="1" latinLnBrk="0" hangingPunct="1">
        <a:defRPr sz="2600" kern="1200">
          <a:solidFill>
            <a:schemeClr val="tx1"/>
          </a:solidFill>
          <a:latin typeface="+mn-lt"/>
          <a:ea typeface="+mn-ea"/>
          <a:cs typeface="+mn-cs"/>
        </a:defRPr>
      </a:lvl6pPr>
      <a:lvl7pPr marL="3901379" algn="l" defTabSz="1300460" rtl="0" eaLnBrk="1" latinLnBrk="0" hangingPunct="1">
        <a:defRPr sz="2600" kern="1200">
          <a:solidFill>
            <a:schemeClr val="tx1"/>
          </a:solidFill>
          <a:latin typeface="+mn-lt"/>
          <a:ea typeface="+mn-ea"/>
          <a:cs typeface="+mn-cs"/>
        </a:defRPr>
      </a:lvl7pPr>
      <a:lvl8pPr marL="4551609" algn="l" defTabSz="1300460" rtl="0" eaLnBrk="1" latinLnBrk="0" hangingPunct="1">
        <a:defRPr sz="2600" kern="1200">
          <a:solidFill>
            <a:schemeClr val="tx1"/>
          </a:solidFill>
          <a:latin typeface="+mn-lt"/>
          <a:ea typeface="+mn-ea"/>
          <a:cs typeface="+mn-cs"/>
        </a:defRPr>
      </a:lvl8pPr>
      <a:lvl9pPr marL="5201839" algn="l" defTabSz="1300460" rtl="0" eaLnBrk="1" latinLnBrk="0" hangingPunct="1">
        <a:defRPr sz="26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449043"/>
      </p:ext>
    </p:extLst>
  </p:cSld>
  <p:clrMap bg1="lt1" tx1="dk1" bg2="lt2" tx2="dk2" accent1="accent1" accent2="accent2" accent3="accent3" accent4="accent4" accent5="accent5" accent6="accent6" hlink="hlink" folHlink="folHlink"/>
  <p:sldLayoutIdLst>
    <p:sldLayoutId id="2147484080" r:id="rId1"/>
    <p:sldLayoutId id="2147484081" r:id="rId2"/>
  </p:sldLayoutIdLst>
  <p:timing>
    <p:tnLst>
      <p:par>
        <p:cTn xmlns:p14="http://schemas.microsoft.com/office/powerpoint/2010/main" id="1" dur="indefinite" restart="never" nodeType="tmRoot"/>
      </p:par>
    </p:tnLst>
  </p:timing>
  <p:txStyles>
    <p:titleStyle>
      <a:lvl1pPr algn="ctr" defTabSz="1297312"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731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731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731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7312"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6657" algn="ctr" defTabSz="1298632"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3321" algn="ctr" defTabSz="1298632"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69983" algn="ctr" defTabSz="1298632"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6648" algn="ctr" defTabSz="1298632" rtl="0" fontAlgn="base">
        <a:spcBef>
          <a:spcPct val="0"/>
        </a:spcBef>
        <a:spcAft>
          <a:spcPct val="0"/>
        </a:spcAft>
        <a:defRPr sz="6300">
          <a:solidFill>
            <a:schemeClr val="tx1"/>
          </a:solidFill>
          <a:latin typeface="Calibri" charset="0"/>
          <a:ea typeface="ＭＳ Ｐゴシック" charset="0"/>
          <a:cs typeface="ＭＳ Ｐゴシック" charset="0"/>
        </a:defRPr>
      </a:lvl9pPr>
    </p:titleStyle>
    <p:bodyStyle>
      <a:lvl1pPr marL="485306" indent="-485306" algn="l" defTabSz="1297312" rtl="0" eaLnBrk="0" fontAlgn="base" hangingPunct="0">
        <a:spcBef>
          <a:spcPct val="20000"/>
        </a:spcBef>
        <a:spcAft>
          <a:spcPct val="0"/>
        </a:spcAft>
        <a:buFont typeface="Arial" charset="0"/>
        <a:buChar char="•"/>
        <a:defRPr sz="4600" kern="1200">
          <a:solidFill>
            <a:schemeClr val="tx1"/>
          </a:solidFill>
          <a:latin typeface="+mn-lt"/>
          <a:ea typeface="ＭＳ Ｐゴシック" charset="0"/>
          <a:cs typeface="ＭＳ Ｐゴシック" charset="0"/>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19751"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1331"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0657"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69995"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19315" indent="-324660" algn="l" defTabSz="1298659"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298659" rtl="0" eaLnBrk="1" latinLnBrk="0" hangingPunct="1">
        <a:defRPr sz="2600" kern="1200">
          <a:solidFill>
            <a:schemeClr val="tx1"/>
          </a:solidFill>
          <a:latin typeface="+mn-lt"/>
          <a:ea typeface="+mn-ea"/>
          <a:cs typeface="+mn-cs"/>
        </a:defRPr>
      </a:lvl1pPr>
      <a:lvl2pPr marL="649322" algn="l" defTabSz="1298659" rtl="0" eaLnBrk="1" latinLnBrk="0" hangingPunct="1">
        <a:defRPr sz="2600" kern="1200">
          <a:solidFill>
            <a:schemeClr val="tx1"/>
          </a:solidFill>
          <a:latin typeface="+mn-lt"/>
          <a:ea typeface="+mn-ea"/>
          <a:cs typeface="+mn-cs"/>
        </a:defRPr>
      </a:lvl2pPr>
      <a:lvl3pPr marL="1298659" algn="l" defTabSz="1298659" rtl="0" eaLnBrk="1" latinLnBrk="0" hangingPunct="1">
        <a:defRPr sz="2600" kern="1200">
          <a:solidFill>
            <a:schemeClr val="tx1"/>
          </a:solidFill>
          <a:latin typeface="+mn-lt"/>
          <a:ea typeface="+mn-ea"/>
          <a:cs typeface="+mn-cs"/>
        </a:defRPr>
      </a:lvl3pPr>
      <a:lvl4pPr marL="1948002" algn="l" defTabSz="1298659" rtl="0" eaLnBrk="1" latinLnBrk="0" hangingPunct="1">
        <a:defRPr sz="2600" kern="1200">
          <a:solidFill>
            <a:schemeClr val="tx1"/>
          </a:solidFill>
          <a:latin typeface="+mn-lt"/>
          <a:ea typeface="+mn-ea"/>
          <a:cs typeface="+mn-cs"/>
        </a:defRPr>
      </a:lvl4pPr>
      <a:lvl5pPr marL="2597330" algn="l" defTabSz="1298659" rtl="0" eaLnBrk="1" latinLnBrk="0" hangingPunct="1">
        <a:defRPr sz="2600" kern="1200">
          <a:solidFill>
            <a:schemeClr val="tx1"/>
          </a:solidFill>
          <a:latin typeface="+mn-lt"/>
          <a:ea typeface="+mn-ea"/>
          <a:cs typeface="+mn-cs"/>
        </a:defRPr>
      </a:lvl5pPr>
      <a:lvl6pPr marL="3246656" algn="l" defTabSz="1298659" rtl="0" eaLnBrk="1" latinLnBrk="0" hangingPunct="1">
        <a:defRPr sz="2600" kern="1200">
          <a:solidFill>
            <a:schemeClr val="tx1"/>
          </a:solidFill>
          <a:latin typeface="+mn-lt"/>
          <a:ea typeface="+mn-ea"/>
          <a:cs typeface="+mn-cs"/>
        </a:defRPr>
      </a:lvl6pPr>
      <a:lvl7pPr marL="3895997" algn="l" defTabSz="1298659" rtl="0" eaLnBrk="1" latinLnBrk="0" hangingPunct="1">
        <a:defRPr sz="2600" kern="1200">
          <a:solidFill>
            <a:schemeClr val="tx1"/>
          </a:solidFill>
          <a:latin typeface="+mn-lt"/>
          <a:ea typeface="+mn-ea"/>
          <a:cs typeface="+mn-cs"/>
        </a:defRPr>
      </a:lvl7pPr>
      <a:lvl8pPr marL="4545323" algn="l" defTabSz="1298659" rtl="0" eaLnBrk="1" latinLnBrk="0" hangingPunct="1">
        <a:defRPr sz="2600" kern="1200">
          <a:solidFill>
            <a:schemeClr val="tx1"/>
          </a:solidFill>
          <a:latin typeface="+mn-lt"/>
          <a:ea typeface="+mn-ea"/>
          <a:cs typeface="+mn-cs"/>
        </a:defRPr>
      </a:lvl8pPr>
      <a:lvl9pPr marL="5194658" algn="l" defTabSz="1298659"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2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30.jpe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emf"/><Relationship Id="rId7" Type="http://schemas.openxmlformats.org/officeDocument/2006/relationships/image" Target="../media/image37.emf"/><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38.jp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5" Type="http://schemas.openxmlformats.org/officeDocument/2006/relationships/image" Target="../media/image11.png"/><Relationship Id="rId6" Type="http://schemas.microsoft.com/office/2007/relationships/hdphoto" Target="../media/hdphoto2.wdp"/><Relationship Id="rId7" Type="http://schemas.openxmlformats.org/officeDocument/2006/relationships/image" Target="../media/image12.png"/><Relationship Id="rId8" Type="http://schemas.microsoft.com/office/2007/relationships/hdphoto" Target="../media/hdphoto3.wdp"/><Relationship Id="rId1" Type="http://schemas.openxmlformats.org/officeDocument/2006/relationships/slideLayout" Target="../slideLayouts/slideLayout34.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gif"/><Relationship Id="rId1" Type="http://schemas.openxmlformats.org/officeDocument/2006/relationships/slideLayout" Target="../slideLayouts/slideLayout33.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g"/><Relationship Id="rId4" Type="http://schemas.openxmlformats.org/officeDocument/2006/relationships/image" Target="../media/image43.png"/><Relationship Id="rId5" Type="http://schemas.openxmlformats.org/officeDocument/2006/relationships/image" Target="../media/image44.png"/><Relationship Id="rId1" Type="http://schemas.openxmlformats.org/officeDocument/2006/relationships/slideLayout" Target="../slideLayouts/slideLayout16.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 Id="rId3" Type="http://schemas.openxmlformats.org/officeDocument/2006/relationships/image" Target="../media/image4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4.xml"/><Relationship Id="rId3" Type="http://schemas.openxmlformats.org/officeDocument/2006/relationships/image" Target="../media/image21.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 Id="rId3" Type="http://schemas.openxmlformats.org/officeDocument/2006/relationships/image" Target="../media/image4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png"/><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Group 141"/>
          <p:cNvGrpSpPr/>
          <p:nvPr/>
        </p:nvGrpSpPr>
        <p:grpSpPr>
          <a:xfrm>
            <a:off x="0" y="2673732"/>
            <a:ext cx="12993630" cy="7079870"/>
            <a:chOff x="-1" y="0"/>
            <a:chExt cx="13074844" cy="7079869"/>
          </a:xfrm>
        </p:grpSpPr>
        <p:pic>
          <p:nvPicPr>
            <p:cNvPr id="139" name="dn11221-1_576.jpg"/>
            <p:cNvPicPr>
              <a:picLocks noChangeAspect="1"/>
            </p:cNvPicPr>
            <p:nvPr/>
          </p:nvPicPr>
          <p:blipFill>
            <a:blip r:embed="rId2">
              <a:extLst/>
            </a:blip>
            <a:srcRect t="19886" r="81"/>
            <a:stretch>
              <a:fillRect/>
            </a:stretch>
          </p:blipFill>
          <p:spPr>
            <a:xfrm flipH="1">
              <a:off x="-1" y="0"/>
              <a:ext cx="13074844" cy="7079869"/>
            </a:xfrm>
            <a:prstGeom prst="rect">
              <a:avLst/>
            </a:prstGeom>
            <a:ln w="12700" cap="flat">
              <a:noFill/>
              <a:miter lim="400000"/>
            </a:ln>
            <a:effectLst/>
          </p:spPr>
        </p:pic>
        <p:pic>
          <p:nvPicPr>
            <p:cNvPr id="140" name="revgp2.jpg"/>
            <p:cNvPicPr>
              <a:picLocks/>
            </p:cNvPicPr>
            <p:nvPr/>
          </p:nvPicPr>
          <p:blipFill>
            <a:blip r:embed="rId3">
              <a:extLst/>
            </a:blip>
            <a:srcRect l="5603" t="6225" r="5605" b="6225"/>
            <a:stretch>
              <a:fillRect/>
            </a:stretch>
          </p:blipFill>
          <p:spPr>
            <a:xfrm>
              <a:off x="3855949" y="324178"/>
              <a:ext cx="5352282" cy="4836592"/>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7" y="0"/>
                    <a:pt x="9839" y="0"/>
                  </a:cubicBezTo>
                  <a:close/>
                </a:path>
              </a:pathLst>
            </a:custGeom>
            <a:ln w="12700" cap="flat">
              <a:noFill/>
              <a:miter lim="400000"/>
            </a:ln>
            <a:effectLst/>
          </p:spPr>
        </p:pic>
      </p:grpSp>
      <p:sp>
        <p:nvSpPr>
          <p:cNvPr id="142" name="Shape 142"/>
          <p:cNvSpPr>
            <a:spLocks noGrp="1"/>
          </p:cNvSpPr>
          <p:nvPr>
            <p:ph type="title"/>
          </p:nvPr>
        </p:nvSpPr>
        <p:spPr>
          <a:xfrm>
            <a:off x="415957" y="1576958"/>
            <a:ext cx="12172885" cy="1033794"/>
          </a:xfrm>
          <a:prstGeom prst="rect">
            <a:avLst/>
          </a:prstGeom>
        </p:spPr>
        <p:txBody>
          <a:bodyPr anchor="ctr"/>
          <a:lstStyle>
            <a:lvl1pPr>
              <a:defRPr sz="2500" spc="400">
                <a:solidFill>
                  <a:schemeClr val="accent2">
                    <a:satOff val="44164"/>
                    <a:lumOff val="14231"/>
                  </a:schemeClr>
                </a:solidFill>
                <a:latin typeface="Avenir Heavy"/>
                <a:ea typeface="Avenir Heavy"/>
                <a:cs typeface="Avenir Heavy"/>
                <a:sym typeface="Avenir Heavy"/>
              </a:defRPr>
            </a:lvl1pPr>
          </a:lstStyle>
          <a:p>
            <a:r>
              <a:rPr dirty="0">
                <a:solidFill>
                  <a:srgbClr val="CCFFCC"/>
                </a:solidFill>
              </a:rPr>
              <a:t>DR. ANNA WATTS,UNIVERSITY OF AMSTERDAM</a:t>
            </a:r>
          </a:p>
        </p:txBody>
      </p:sp>
      <p:sp>
        <p:nvSpPr>
          <p:cNvPr id="143" name="Shape 143"/>
          <p:cNvSpPr>
            <a:spLocks noGrp="1"/>
          </p:cNvSpPr>
          <p:nvPr>
            <p:ph type="body" sz="quarter" idx="1"/>
          </p:nvPr>
        </p:nvSpPr>
        <p:spPr>
          <a:xfrm>
            <a:off x="0" y="180941"/>
            <a:ext cx="13004800" cy="1568518"/>
          </a:xfrm>
          <a:prstGeom prst="rect">
            <a:avLst/>
          </a:prstGeom>
        </p:spPr>
        <p:txBody>
          <a:bodyPr/>
          <a:lstStyle>
            <a:lvl1pPr defTabSz="379729">
              <a:defRPr sz="3314" spc="530">
                <a:latin typeface="Avenir Heavy"/>
                <a:ea typeface="Avenir Heavy"/>
                <a:cs typeface="Avenir Heavy"/>
                <a:sym typeface="Avenir Heavy"/>
              </a:defRPr>
            </a:lvl1pPr>
          </a:lstStyle>
          <a:p>
            <a:r>
              <a:rPr lang="en-US" sz="4800" dirty="0" smtClean="0"/>
              <a:t>From relativity to </a:t>
            </a:r>
            <a:r>
              <a:rPr lang="en-US" sz="4800" dirty="0" err="1" smtClean="0"/>
              <a:t>qcd</a:t>
            </a:r>
            <a:endParaRPr lang="en-US" sz="4800" dirty="0" smtClean="0"/>
          </a:p>
          <a:p>
            <a:r>
              <a:rPr lang="en-US" sz="3600" dirty="0" smtClean="0"/>
              <a:t>the neutron star equation of state</a:t>
            </a:r>
            <a:endParaRPr sz="3600" dirty="0"/>
          </a:p>
        </p:txBody>
      </p:sp>
      <p:pic>
        <p:nvPicPr>
          <p:cNvPr id="145" name="api_logo_default_black.pdf"/>
          <p:cNvPicPr>
            <a:picLocks noChangeAspect="1"/>
          </p:cNvPicPr>
          <p:nvPr/>
        </p:nvPicPr>
        <p:blipFill rotWithShape="1">
          <a:blip r:embed="rId4">
            <a:extLst/>
          </a:blip>
          <a:srcRect t="1" b="-16265"/>
          <a:stretch/>
        </p:blipFill>
        <p:spPr>
          <a:xfrm>
            <a:off x="10462840" y="8390745"/>
            <a:ext cx="2366379" cy="1339516"/>
          </a:xfrm>
          <a:prstGeom prst="rect">
            <a:avLst/>
          </a:prstGeom>
          <a:ln w="12700">
            <a:miter lim="400000"/>
          </a:ln>
        </p:spPr>
      </p:pic>
      <p:pic>
        <p:nvPicPr>
          <p:cNvPr id="147" name="pasted-image.pdf"/>
          <p:cNvPicPr>
            <a:picLocks noChangeAspect="1"/>
          </p:cNvPicPr>
          <p:nvPr/>
        </p:nvPicPr>
        <p:blipFill>
          <a:blip r:embed="rId5">
            <a:extLst/>
          </a:blip>
          <a:stretch>
            <a:fillRect/>
          </a:stretch>
        </p:blipFill>
        <p:spPr>
          <a:xfrm>
            <a:off x="165696" y="8333184"/>
            <a:ext cx="2683419" cy="1261741"/>
          </a:xfrm>
          <a:prstGeom prst="rect">
            <a:avLst/>
          </a:prstGeom>
          <a:ln w="12700">
            <a:miter lim="400000"/>
          </a:ln>
        </p:spPr>
      </p:pic>
    </p:spTree>
    <p:extLst>
      <p:ext uri="{BB962C8B-B14F-4D97-AF65-F5344CB8AC3E}">
        <p14:creationId xmlns:p14="http://schemas.microsoft.com/office/powerpoint/2010/main" val="497089340"/>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681" name="Rettangolo 9"/>
          <p:cNvSpPr>
            <a:spLocks noChangeArrowheads="1"/>
          </p:cNvSpPr>
          <p:nvPr/>
        </p:nvSpPr>
        <p:spPr bwMode="auto">
          <a:xfrm>
            <a:off x="30" y="4876832"/>
            <a:ext cx="7802563" cy="2608263"/>
          </a:xfrm>
          <a:prstGeom prst="rect">
            <a:avLst/>
          </a:prstGeom>
          <a:noFill/>
          <a:ln w="9525">
            <a:noFill/>
            <a:miter lim="800000"/>
            <a:headEnd/>
            <a:tailEnd/>
          </a:ln>
        </p:spPr>
        <p:txBody>
          <a:bodyPr lIns="129803" tIns="64902" rIns="129803" bIns="64902">
            <a:spAutoFit/>
          </a:bodyPr>
          <a:lstStyle/>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r>
              <a:rPr lang="en-US" sz="2300" dirty="0">
                <a:latin typeface="Calibri"/>
              </a:rPr>
              <a:t> </a:t>
            </a:r>
            <a:endParaRPr lang="it-IT" sz="2300" dirty="0">
              <a:latin typeface="Calibri"/>
            </a:endParaRPr>
          </a:p>
        </p:txBody>
      </p:sp>
      <p:sp>
        <p:nvSpPr>
          <p:cNvPr id="30723" name="Text Box 8"/>
          <p:cNvSpPr txBox="1">
            <a:spLocks noChangeArrowheads="1"/>
          </p:cNvSpPr>
          <p:nvPr/>
        </p:nvSpPr>
        <p:spPr bwMode="auto">
          <a:xfrm>
            <a:off x="2806700" y="2849563"/>
            <a:ext cx="26622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9803" tIns="64902" rIns="129803" bIns="64902">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r>
              <a:rPr lang="en-US" sz="2000">
                <a:latin typeface="Arial" charset="0"/>
              </a:rPr>
              <a:t>General Relativity </a:t>
            </a:r>
          </a:p>
        </p:txBody>
      </p:sp>
      <p:sp>
        <p:nvSpPr>
          <p:cNvPr id="3" name="TextBox 2"/>
          <p:cNvSpPr txBox="1"/>
          <p:nvPr/>
        </p:nvSpPr>
        <p:spPr>
          <a:xfrm>
            <a:off x="5350272" y="9053265"/>
            <a:ext cx="7488832" cy="369217"/>
          </a:xfrm>
          <a:prstGeom prst="rect">
            <a:avLst/>
          </a:prstGeom>
          <a:noFill/>
        </p:spPr>
        <p:txBody>
          <a:bodyPr wrap="square" lIns="91332" tIns="45663" rIns="91332" bIns="45663" rtlCol="0">
            <a:spAutoFit/>
          </a:bodyPr>
          <a:lstStyle/>
          <a:p>
            <a:r>
              <a:rPr lang="en-US" sz="18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Watts et al. 2015, see </a:t>
            </a:r>
            <a:r>
              <a:rPr lang="en-US" sz="18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J.Antoniadis</a:t>
            </a:r>
            <a:r>
              <a:rPr lang="en-US" sz="18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website for updates</a:t>
            </a:r>
            <a:endParaRPr lang="en-US" sz="1800"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p:cNvSpPr txBox="1"/>
          <p:nvPr/>
        </p:nvSpPr>
        <p:spPr>
          <a:xfrm>
            <a:off x="-2539814" y="4962048"/>
            <a:ext cx="184666" cy="754054"/>
          </a:xfrm>
          <a:prstGeom prst="rect">
            <a:avLst/>
          </a:prstGeom>
          <a:noFill/>
        </p:spPr>
        <p:txBody>
          <a:bodyPr wrap="none" lIns="91420" tIns="45710" rIns="91420" bIns="45710" rtlCol="0">
            <a:spAutoFit/>
          </a:bodyPr>
          <a:lstStyle/>
          <a:p>
            <a:endParaRPr lang="en-US"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descr="ns_masses_new.pdf"/>
          <p:cNvPicPr>
            <a:picLocks noChangeAspect="1"/>
          </p:cNvPicPr>
          <p:nvPr/>
        </p:nvPicPr>
        <p:blipFill rotWithShape="1">
          <a:blip r:embed="rId3">
            <a:extLst>
              <a:ext uri="{28A0092B-C50C-407E-A947-70E740481C1C}">
                <a14:useLocalDpi xmlns:a14="http://schemas.microsoft.com/office/drawing/2010/main" val="0"/>
              </a:ext>
            </a:extLst>
          </a:blip>
          <a:srcRect l="6510" t="7107" r="7594" b="7772"/>
          <a:stretch/>
        </p:blipFill>
        <p:spPr>
          <a:xfrm>
            <a:off x="0" y="1276400"/>
            <a:ext cx="12978036" cy="7704856"/>
          </a:xfrm>
          <a:prstGeom prst="rect">
            <a:avLst/>
          </a:prstGeom>
        </p:spPr>
      </p:pic>
      <p:sp>
        <p:nvSpPr>
          <p:cNvPr id="4" name="Donut 3"/>
          <p:cNvSpPr/>
          <p:nvPr/>
        </p:nvSpPr>
        <p:spPr>
          <a:xfrm>
            <a:off x="9238704" y="4372744"/>
            <a:ext cx="576064" cy="576064"/>
          </a:xfrm>
          <a:prstGeom prst="donut">
            <a:avLst>
              <a:gd name="adj" fmla="val 13865"/>
            </a:avLst>
          </a:prstGeom>
          <a:solidFill>
            <a:srgbClr val="0000FF"/>
          </a:solidFill>
        </p:spPr>
        <p:style>
          <a:lnRef idx="1">
            <a:schemeClr val="accent1"/>
          </a:lnRef>
          <a:fillRef idx="3">
            <a:schemeClr val="accent1"/>
          </a:fillRef>
          <a:effectRef idx="2">
            <a:schemeClr val="accent1"/>
          </a:effectRef>
          <a:fontRef idx="minor">
            <a:schemeClr val="lt1"/>
          </a:fontRef>
        </p:style>
        <p:txBody>
          <a:bodyPr lIns="91332" tIns="45663" rIns="91332" bIns="45663" rtlCol="0" anchor="ctr"/>
          <a:lstStyle/>
          <a:p>
            <a:endParaRPr lang="en-US">
              <a:solidFill>
                <a:prstClr val="black"/>
              </a:solidFill>
              <a:latin typeface="Calibri"/>
            </a:endParaRPr>
          </a:p>
        </p:txBody>
      </p:sp>
      <p:sp>
        <p:nvSpPr>
          <p:cNvPr id="14" name="Donut 13"/>
          <p:cNvSpPr/>
          <p:nvPr/>
        </p:nvSpPr>
        <p:spPr>
          <a:xfrm>
            <a:off x="8086576" y="4300736"/>
            <a:ext cx="576064" cy="576064"/>
          </a:xfrm>
          <a:prstGeom prst="donut">
            <a:avLst>
              <a:gd name="adj" fmla="val 13865"/>
            </a:avLst>
          </a:prstGeom>
          <a:solidFill>
            <a:srgbClr val="0000FF"/>
          </a:solidFill>
        </p:spPr>
        <p:style>
          <a:lnRef idx="1">
            <a:schemeClr val="accent1"/>
          </a:lnRef>
          <a:fillRef idx="3">
            <a:schemeClr val="accent1"/>
          </a:fillRef>
          <a:effectRef idx="2">
            <a:schemeClr val="accent1"/>
          </a:effectRef>
          <a:fontRef idx="minor">
            <a:schemeClr val="lt1"/>
          </a:fontRef>
        </p:style>
        <p:txBody>
          <a:bodyPr lIns="91332" tIns="45663" rIns="91332" bIns="45663" rtlCol="0" anchor="ctr"/>
          <a:lstStyle/>
          <a:p>
            <a:endParaRPr lang="en-US">
              <a:solidFill>
                <a:prstClr val="black"/>
              </a:solidFill>
              <a:latin typeface="Calibri"/>
            </a:endParaRPr>
          </a:p>
        </p:txBody>
      </p:sp>
      <p:sp>
        <p:nvSpPr>
          <p:cNvPr id="2" name="TextBox 1"/>
          <p:cNvSpPr txBox="1"/>
          <p:nvPr/>
        </p:nvSpPr>
        <p:spPr>
          <a:xfrm>
            <a:off x="3362905" y="9430244"/>
            <a:ext cx="184666" cy="754053"/>
          </a:xfrm>
          <a:prstGeom prst="rect">
            <a:avLst/>
          </a:prstGeom>
          <a:noFill/>
        </p:spPr>
        <p:txBody>
          <a:bodyPr wrap="none" rtlCol="0">
            <a:spAutoFit/>
          </a:bodyPr>
          <a:lstStyle/>
          <a:p>
            <a:endParaRPr lang="en-US" dirty="0" smtClean="0">
              <a:latin typeface="Verdana" panose="020B0604030504040204" pitchFamily="34" charset="0"/>
              <a:ea typeface="Verdana" panose="020B0604030504040204" pitchFamily="34" charset="0"/>
              <a:cs typeface="Verdana" panose="020B0604030504040204" pitchFamily="34" charset="0"/>
            </a:endParaRPr>
          </a:p>
        </p:txBody>
      </p:sp>
      <p:sp>
        <p:nvSpPr>
          <p:cNvPr id="15" name="Title 1"/>
          <p:cNvSpPr txBox="1">
            <a:spLocks/>
          </p:cNvSpPr>
          <p:nvPr/>
        </p:nvSpPr>
        <p:spPr>
          <a:xfrm>
            <a:off x="237705" y="254000"/>
            <a:ext cx="12529392" cy="1166416"/>
          </a:xfrm>
          <a:prstGeom prst="rect">
            <a:avLst/>
          </a:prstGeom>
        </p:spPr>
        <p:txBody>
          <a:bodyPr/>
          <a:lstStyle>
            <a:lvl1pPr algn="ctr" defTabSz="1295459"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656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313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69702"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627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9pPr>
          </a:lstStyle>
          <a:p>
            <a:r>
              <a:rPr lang="en-US" sz="6000" dirty="0" smtClean="0">
                <a:latin typeface="Avenir Book"/>
                <a:cs typeface="Avenir Book"/>
              </a:rPr>
              <a:t>Current mass measurements</a:t>
            </a:r>
            <a:endParaRPr lang="en-US" sz="6000" dirty="0">
              <a:latin typeface="Avenir Book"/>
              <a:cs typeface="Avenir Book"/>
            </a:endParaRPr>
          </a:p>
        </p:txBody>
      </p:sp>
    </p:spTree>
    <p:extLst>
      <p:ext uri="{BB962C8B-B14F-4D97-AF65-F5344CB8AC3E}">
        <p14:creationId xmlns:p14="http://schemas.microsoft.com/office/powerpoint/2010/main" val="3330364752"/>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681" name="Rettangolo 9"/>
          <p:cNvSpPr>
            <a:spLocks noChangeArrowheads="1"/>
          </p:cNvSpPr>
          <p:nvPr/>
        </p:nvSpPr>
        <p:spPr bwMode="auto">
          <a:xfrm>
            <a:off x="30" y="4876832"/>
            <a:ext cx="7802563" cy="2608263"/>
          </a:xfrm>
          <a:prstGeom prst="rect">
            <a:avLst/>
          </a:prstGeom>
          <a:noFill/>
          <a:ln w="9525">
            <a:noFill/>
            <a:miter lim="800000"/>
            <a:headEnd/>
            <a:tailEnd/>
          </a:ln>
        </p:spPr>
        <p:txBody>
          <a:bodyPr lIns="129803" tIns="64902" rIns="129803" bIns="64902">
            <a:spAutoFit/>
          </a:bodyPr>
          <a:lstStyle/>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r>
              <a:rPr lang="en-US" sz="2300" dirty="0">
                <a:latin typeface="+mj-lt"/>
              </a:rPr>
              <a:t> </a:t>
            </a:r>
            <a:endParaRPr lang="it-IT" sz="2300" dirty="0">
              <a:latin typeface="+mj-lt"/>
            </a:endParaRPr>
          </a:p>
        </p:txBody>
      </p:sp>
      <p:sp>
        <p:nvSpPr>
          <p:cNvPr id="30723" name="Text Box 8"/>
          <p:cNvSpPr txBox="1">
            <a:spLocks noChangeArrowheads="1"/>
          </p:cNvSpPr>
          <p:nvPr/>
        </p:nvSpPr>
        <p:spPr bwMode="auto">
          <a:xfrm>
            <a:off x="2806700" y="2849563"/>
            <a:ext cx="26622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9803" tIns="64902" rIns="129803" bIns="64902">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r>
              <a:rPr lang="en-US" sz="2000">
                <a:latin typeface="Arial" charset="0"/>
              </a:rPr>
              <a:t>General Relativity </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720" y="1924472"/>
            <a:ext cx="6189663" cy="6027738"/>
          </a:xfrm>
          <a:prstGeom prst="rect">
            <a:avLst/>
          </a:prstGeom>
          <a:ln>
            <a:noFill/>
          </a:ln>
          <a:effectLst>
            <a:outerShdw blurRad="190500" algn="tl" rotWithShape="0">
              <a:srgbClr val="000000">
                <a:alpha val="70000"/>
              </a:srgbClr>
            </a:outerShdw>
          </a:effectLst>
        </p:spPr>
      </p:pic>
      <p:cxnSp>
        <p:nvCxnSpPr>
          <p:cNvPr id="16" name="Straight Connector 15"/>
          <p:cNvCxnSpPr/>
          <p:nvPr/>
        </p:nvCxnSpPr>
        <p:spPr>
          <a:xfrm>
            <a:off x="1317824" y="3796680"/>
            <a:ext cx="5111750" cy="0"/>
          </a:xfrm>
          <a:prstGeom prst="line">
            <a:avLst/>
          </a:prstGeom>
          <a:ln w="57150" cmpd="sng">
            <a:solidFill>
              <a:srgbClr val="0000FF"/>
            </a:solidFill>
          </a:ln>
        </p:spPr>
        <p:style>
          <a:lnRef idx="2">
            <a:schemeClr val="accent1"/>
          </a:lnRef>
          <a:fillRef idx="0">
            <a:schemeClr val="accent1"/>
          </a:fillRef>
          <a:effectRef idx="1">
            <a:schemeClr val="accent1"/>
          </a:effectRef>
          <a:fontRef idx="minor">
            <a:schemeClr val="tx1"/>
          </a:fontRef>
        </p:style>
      </p:cxnSp>
      <p:sp>
        <p:nvSpPr>
          <p:cNvPr id="17" name="TextBox 16"/>
          <p:cNvSpPr txBox="1">
            <a:spLocks noChangeArrowheads="1"/>
          </p:cNvSpPr>
          <p:nvPr/>
        </p:nvSpPr>
        <p:spPr bwMode="auto">
          <a:xfrm>
            <a:off x="957784" y="8117160"/>
            <a:ext cx="5328592" cy="39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3" tIns="45631" rIns="91273" bIns="45631">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algn="r" eaLnBrk="1" hangingPunct="1"/>
            <a:r>
              <a:rPr lang="en-US" sz="2000" dirty="0">
                <a:solidFill>
                  <a:srgbClr val="000000"/>
                </a:solidFill>
                <a:latin typeface="Avenir Book"/>
                <a:cs typeface="Avenir Book"/>
              </a:rPr>
              <a:t>Demorest et al. 2010, Antoniadis et al. 2013</a:t>
            </a:r>
          </a:p>
        </p:txBody>
      </p:sp>
      <p:sp>
        <p:nvSpPr>
          <p:cNvPr id="5" name="TextBox 4"/>
          <p:cNvSpPr txBox="1"/>
          <p:nvPr/>
        </p:nvSpPr>
        <p:spPr>
          <a:xfrm>
            <a:off x="-2539814" y="4962048"/>
            <a:ext cx="184666" cy="754054"/>
          </a:xfrm>
          <a:prstGeom prst="rect">
            <a:avLst/>
          </a:prstGeom>
          <a:noFill/>
        </p:spPr>
        <p:txBody>
          <a:bodyPr wrap="none" lIns="91420" tIns="45710" rIns="91420" bIns="45710" rtlCol="0">
            <a:spAutoFit/>
          </a:bodyPr>
          <a:lstStyle/>
          <a:p>
            <a:endParaRPr lang="en-US" dirty="0" smtClean="0">
              <a:latin typeface="Verdana" panose="020B0604030504040204" pitchFamily="34" charset="0"/>
              <a:ea typeface="Verdana" panose="020B0604030504040204" pitchFamily="34" charset="0"/>
              <a:cs typeface="Verdana" panose="020B0604030504040204" pitchFamily="34" charset="0"/>
            </a:endParaRPr>
          </a:p>
        </p:txBody>
      </p:sp>
      <p:sp>
        <p:nvSpPr>
          <p:cNvPr id="15" name="Title 1"/>
          <p:cNvSpPr txBox="1">
            <a:spLocks/>
          </p:cNvSpPr>
          <p:nvPr/>
        </p:nvSpPr>
        <p:spPr>
          <a:xfrm>
            <a:off x="237705" y="254000"/>
            <a:ext cx="12529392" cy="1166416"/>
          </a:xfrm>
          <a:prstGeom prst="rect">
            <a:avLst/>
          </a:prstGeom>
        </p:spPr>
        <p:txBody>
          <a:bodyPr/>
          <a:lstStyle>
            <a:lvl1pPr algn="ctr" defTabSz="1295459" rtl="0" eaLnBrk="0" fontAlgn="base" hangingPunct="0">
              <a:spcBef>
                <a:spcPct val="0"/>
              </a:spcBef>
              <a:spcAft>
                <a:spcPct val="0"/>
              </a:spcAft>
              <a:defRPr sz="6300" kern="1200">
                <a:solidFill>
                  <a:schemeClr val="tx1"/>
                </a:solidFill>
                <a:latin typeface="+mj-lt"/>
                <a:ea typeface="ＭＳ Ｐゴシック" charset="0"/>
                <a:cs typeface="ＭＳ Ｐゴシック" charset="0"/>
              </a:defRPr>
            </a:lvl1pPr>
            <a:lvl2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2pPr>
            <a:lvl3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3pPr>
            <a:lvl4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4pPr>
            <a:lvl5pPr algn="ctr" defTabSz="1295459" rtl="0" eaLnBrk="0" fontAlgn="base" hangingPunct="0">
              <a:spcBef>
                <a:spcPct val="0"/>
              </a:spcBef>
              <a:spcAft>
                <a:spcPct val="0"/>
              </a:spcAft>
              <a:defRPr sz="6300">
                <a:solidFill>
                  <a:schemeClr val="tx1"/>
                </a:solidFill>
                <a:latin typeface="Calibri" charset="0"/>
                <a:ea typeface="ＭＳ Ｐゴシック" charset="0"/>
                <a:cs typeface="ＭＳ Ｐゴシック" charset="0"/>
              </a:defRPr>
            </a:lvl5pPr>
            <a:lvl6pPr marL="45656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313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69702"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6273" algn="ctr" defTabSz="1296780" rtl="0" fontAlgn="base">
              <a:spcBef>
                <a:spcPct val="0"/>
              </a:spcBef>
              <a:spcAft>
                <a:spcPct val="0"/>
              </a:spcAft>
              <a:defRPr sz="6300">
                <a:solidFill>
                  <a:schemeClr val="tx1"/>
                </a:solidFill>
                <a:latin typeface="Calibri" charset="0"/>
                <a:ea typeface="ＭＳ Ｐゴシック" charset="0"/>
                <a:cs typeface="ＭＳ Ｐゴシック" charset="0"/>
              </a:defRPr>
            </a:lvl9pPr>
          </a:lstStyle>
          <a:p>
            <a:r>
              <a:rPr lang="en-US" sz="6000" dirty="0" smtClean="0">
                <a:latin typeface="Avenir Book"/>
                <a:cs typeface="Avenir Book"/>
              </a:rPr>
              <a:t>Limits from maximum mass</a:t>
            </a:r>
            <a:endParaRPr lang="en-US" sz="6000" dirty="0">
              <a:latin typeface="Avenir Book"/>
              <a:cs typeface="Avenir Book"/>
            </a:endParaRPr>
          </a:p>
        </p:txBody>
      </p:sp>
      <p:sp>
        <p:nvSpPr>
          <p:cNvPr id="18" name="Shape 80"/>
          <p:cNvSpPr txBox="1">
            <a:spLocks/>
          </p:cNvSpPr>
          <p:nvPr/>
        </p:nvSpPr>
        <p:spPr>
          <a:xfrm>
            <a:off x="6790432" y="1924472"/>
            <a:ext cx="6048673" cy="6696744"/>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defRPr sz="1800">
                <a:solidFill>
                  <a:srgbClr val="000000"/>
                </a:solidFill>
              </a:defRPr>
            </a:pPr>
            <a:r>
              <a:rPr lang="en-US" sz="2800" dirty="0" smtClean="0">
                <a:solidFill>
                  <a:srgbClr val="000000"/>
                </a:solidFill>
                <a:latin typeface="Avenir Book"/>
                <a:cs typeface="Avenir Book"/>
              </a:rPr>
              <a:t>Two 2 solar mass neutron stars now discovered (Demorest et al. 2010, Antoniadis et al. 2013).</a:t>
            </a:r>
          </a:p>
          <a:p>
            <a:pPr>
              <a:defRPr sz="1800">
                <a:solidFill>
                  <a:srgbClr val="000000"/>
                </a:solidFill>
              </a:defRPr>
            </a:pPr>
            <a:r>
              <a:rPr lang="en-US" sz="2800" dirty="0" smtClean="0">
                <a:solidFill>
                  <a:srgbClr val="000000"/>
                </a:solidFill>
                <a:latin typeface="Avenir Book"/>
                <a:cs typeface="Avenir Book"/>
              </a:rPr>
              <a:t>‘Hyperon problem’: hyperons are energetically probable but would soften EOS too much (Chen et al. 2011, </a:t>
            </a:r>
            <a:r>
              <a:rPr lang="en-US" sz="2800" dirty="0" err="1" smtClean="0">
                <a:solidFill>
                  <a:srgbClr val="000000"/>
                </a:solidFill>
                <a:latin typeface="Avenir Book"/>
                <a:cs typeface="Avenir Book"/>
              </a:rPr>
              <a:t>Weissenborn</a:t>
            </a:r>
            <a:r>
              <a:rPr lang="en-US" sz="2800" dirty="0" smtClean="0">
                <a:solidFill>
                  <a:srgbClr val="000000"/>
                </a:solidFill>
                <a:latin typeface="Avenir Book"/>
                <a:cs typeface="Avenir Book"/>
              </a:rPr>
              <a:t> et al. 2012).</a:t>
            </a:r>
          </a:p>
          <a:p>
            <a:pPr>
              <a:defRPr sz="1800">
                <a:solidFill>
                  <a:srgbClr val="000000"/>
                </a:solidFill>
              </a:defRPr>
            </a:pPr>
            <a:r>
              <a:rPr lang="en-US" sz="2800" dirty="0" smtClean="0">
                <a:solidFill>
                  <a:srgbClr val="000000"/>
                </a:solidFill>
                <a:latin typeface="Avenir Book"/>
                <a:cs typeface="Avenir Book"/>
              </a:rPr>
              <a:t>Additional repulsive interactions (</a:t>
            </a:r>
            <a:r>
              <a:rPr lang="en-US" sz="2800" dirty="0" err="1" smtClean="0">
                <a:solidFill>
                  <a:srgbClr val="000000"/>
                </a:solidFill>
                <a:latin typeface="Avenir Book"/>
                <a:cs typeface="Avenir Book"/>
              </a:rPr>
              <a:t>Takatsuka</a:t>
            </a:r>
            <a:r>
              <a:rPr lang="en-US" sz="2800" dirty="0" smtClean="0">
                <a:solidFill>
                  <a:srgbClr val="000000"/>
                </a:solidFill>
                <a:latin typeface="Avenir Book"/>
                <a:cs typeface="Avenir Book"/>
              </a:rPr>
              <a:t> et al. 2008, </a:t>
            </a:r>
            <a:r>
              <a:rPr lang="en-US" sz="2800" dirty="0" err="1" smtClean="0">
                <a:solidFill>
                  <a:srgbClr val="000000"/>
                </a:solidFill>
                <a:latin typeface="Avenir Book"/>
                <a:cs typeface="Avenir Book"/>
              </a:rPr>
              <a:t>Logoteta</a:t>
            </a:r>
            <a:r>
              <a:rPr lang="en-US" sz="2800" dirty="0" smtClean="0">
                <a:solidFill>
                  <a:srgbClr val="000000"/>
                </a:solidFill>
                <a:latin typeface="Avenir Book"/>
                <a:cs typeface="Avenir Book"/>
              </a:rPr>
              <a:t> et al. 2013)?</a:t>
            </a:r>
          </a:p>
          <a:p>
            <a:pPr>
              <a:defRPr sz="1800">
                <a:solidFill>
                  <a:srgbClr val="000000"/>
                </a:solidFill>
              </a:defRPr>
            </a:pPr>
            <a:r>
              <a:rPr lang="en-US" sz="2800" dirty="0" smtClean="0">
                <a:solidFill>
                  <a:srgbClr val="000000"/>
                </a:solidFill>
                <a:latin typeface="Avenir Book"/>
                <a:cs typeface="Avenir Book"/>
              </a:rPr>
              <a:t>Phase transition to quark matter? </a:t>
            </a:r>
          </a:p>
          <a:p>
            <a:pPr>
              <a:defRPr sz="1800">
                <a:solidFill>
                  <a:srgbClr val="000000"/>
                </a:solidFill>
              </a:defRPr>
            </a:pPr>
            <a:endParaRPr lang="en-US" sz="2800" dirty="0">
              <a:solidFill>
                <a:srgbClr val="000000"/>
              </a:solidFill>
              <a:latin typeface="Avenir Book"/>
              <a:cs typeface="Avenir Book"/>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705" y="254000"/>
            <a:ext cx="12529392" cy="1166416"/>
          </a:xfrm>
        </p:spPr>
        <p:txBody>
          <a:bodyPr/>
          <a:lstStyle/>
          <a:p>
            <a:r>
              <a:rPr lang="en-US" sz="6000" dirty="0">
                <a:latin typeface="Avenir Book"/>
                <a:cs typeface="Avenir Book"/>
              </a:rPr>
              <a:t>The future: Square Kilometer Array</a:t>
            </a:r>
          </a:p>
        </p:txBody>
      </p:sp>
      <p:pic>
        <p:nvPicPr>
          <p:cNvPr id="4" name="Picture 3" descr="1280px-SKA_overvie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2425"/>
            <a:ext cx="13004800" cy="7315200"/>
          </a:xfrm>
          <a:prstGeom prst="rect">
            <a:avLst/>
          </a:prstGeom>
        </p:spPr>
      </p:pic>
      <p:sp>
        <p:nvSpPr>
          <p:cNvPr id="5" name="TextBox 4"/>
          <p:cNvSpPr txBox="1">
            <a:spLocks noChangeArrowheads="1"/>
          </p:cNvSpPr>
          <p:nvPr/>
        </p:nvSpPr>
        <p:spPr bwMode="auto">
          <a:xfrm>
            <a:off x="237706" y="9053264"/>
            <a:ext cx="12529391" cy="39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3" tIns="45631" rIns="91273" bIns="45631">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algn="r" eaLnBrk="1" hangingPunct="1"/>
            <a:r>
              <a:rPr lang="en-US" sz="2000" dirty="0">
                <a:solidFill>
                  <a:srgbClr val="000000"/>
                </a:solidFill>
                <a:latin typeface="Avenir Book"/>
                <a:cs typeface="Avenir Book"/>
              </a:rPr>
              <a:t>Watts et al. 2015, </a:t>
            </a:r>
            <a:r>
              <a:rPr lang="en-US" sz="2000" i="1" dirty="0">
                <a:solidFill>
                  <a:srgbClr val="000000"/>
                </a:solidFill>
                <a:latin typeface="Avenir Book"/>
                <a:cs typeface="Avenir Book"/>
              </a:rPr>
              <a:t>Probing the NS interior and the EOS of cold dense matter with the SKA</a:t>
            </a:r>
            <a:r>
              <a:rPr lang="en-US" sz="2000" dirty="0">
                <a:solidFill>
                  <a:srgbClr val="000000"/>
                </a:solidFill>
                <a:latin typeface="Avenir Book"/>
                <a:cs typeface="Avenir Book"/>
              </a:rPr>
              <a:t>, arXiv:1501.00042</a:t>
            </a:r>
          </a:p>
        </p:txBody>
      </p:sp>
    </p:spTree>
    <p:extLst>
      <p:ext uri="{BB962C8B-B14F-4D97-AF65-F5344CB8AC3E}">
        <p14:creationId xmlns:p14="http://schemas.microsoft.com/office/powerpoint/2010/main" val="3684083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81" name="Rettangolo 9"/>
          <p:cNvSpPr>
            <a:spLocks noChangeArrowheads="1"/>
          </p:cNvSpPr>
          <p:nvPr/>
        </p:nvSpPr>
        <p:spPr bwMode="auto">
          <a:xfrm>
            <a:off x="-338338" y="4012737"/>
            <a:ext cx="7802563" cy="2608263"/>
          </a:xfrm>
          <a:prstGeom prst="rect">
            <a:avLst/>
          </a:prstGeom>
          <a:noFill/>
          <a:ln w="9525">
            <a:noFill/>
            <a:miter lim="800000"/>
            <a:headEnd/>
            <a:tailEnd/>
          </a:ln>
        </p:spPr>
        <p:txBody>
          <a:bodyPr lIns="129803" tIns="64902" rIns="129803" bIns="64902">
            <a:spAutoFit/>
          </a:bodyPr>
          <a:lstStyle/>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r>
              <a:rPr lang="en-US" sz="2300" dirty="0">
                <a:latin typeface="+mj-lt"/>
              </a:rPr>
              <a:t> </a:t>
            </a:r>
            <a:endParaRPr lang="it-IT" sz="2300" dirty="0">
              <a:latin typeface="+mj-lt"/>
            </a:endParaRPr>
          </a:p>
        </p:txBody>
      </p:sp>
      <p:sp>
        <p:nvSpPr>
          <p:cNvPr id="32770" name="Text Box 8"/>
          <p:cNvSpPr txBox="1">
            <a:spLocks noChangeArrowheads="1"/>
          </p:cNvSpPr>
          <p:nvPr/>
        </p:nvSpPr>
        <p:spPr bwMode="auto">
          <a:xfrm>
            <a:off x="2806700" y="2849563"/>
            <a:ext cx="26622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9803" tIns="64902" rIns="129803" bIns="64902">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r>
              <a:rPr lang="en-US" sz="2000">
                <a:latin typeface="Arial" charset="0"/>
              </a:rPr>
              <a:t>General Relativity </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704" y="1636440"/>
            <a:ext cx="6175376" cy="5976937"/>
          </a:xfrm>
          <a:prstGeom prst="rect">
            <a:avLst/>
          </a:prstGeom>
          <a:ln>
            <a:noFill/>
          </a:ln>
          <a:effectLst>
            <a:outerShdw blurRad="190500" algn="tl" rotWithShape="0">
              <a:srgbClr val="000000">
                <a:alpha val="70000"/>
              </a:srgbClr>
            </a:outerShdw>
          </a:effectLst>
        </p:spPr>
      </p:pic>
      <p:sp>
        <p:nvSpPr>
          <p:cNvPr id="32772" name="Rectangle 1"/>
          <p:cNvSpPr txBox="1">
            <a:spLocks noChangeArrowheads="1"/>
          </p:cNvSpPr>
          <p:nvPr/>
        </p:nvSpPr>
        <p:spPr bwMode="auto">
          <a:xfrm>
            <a:off x="381031" y="339725"/>
            <a:ext cx="12314239"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73" tIns="45631" rIns="91273" bIns="45631"/>
          <a:lstStyle>
            <a:lvl1pPr defTabSz="1300163"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defTabSz="1300163"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r>
              <a:rPr lang="en-US" sz="6000" dirty="0" smtClean="0">
                <a:solidFill>
                  <a:schemeClr val="tx1"/>
                </a:solidFill>
                <a:latin typeface="Avenir Book"/>
                <a:cs typeface="Avenir Book"/>
              </a:rPr>
              <a:t>Constraints from rapid spin</a:t>
            </a:r>
            <a:endParaRPr lang="en-US" sz="6000" dirty="0">
              <a:solidFill>
                <a:schemeClr val="tx1"/>
              </a:solidFill>
              <a:latin typeface="Avenir Book"/>
              <a:cs typeface="Avenir Book"/>
            </a:endParaRPr>
          </a:p>
        </p:txBody>
      </p:sp>
      <p:pic>
        <p:nvPicPr>
          <p:cNvPr id="3" name="Picture 2" descr="mergedcorr-eps-converted-to.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6416" y="1564432"/>
            <a:ext cx="6142360" cy="7644487"/>
          </a:xfrm>
          <a:prstGeom prst="rect">
            <a:avLst/>
          </a:prstGeom>
          <a:ln>
            <a:noFill/>
          </a:ln>
          <a:effectLst>
            <a:outerShdw blurRad="292100" dist="139700" dir="2700000" algn="tl" rotWithShape="0">
              <a:srgbClr val="333333">
                <a:alpha val="65000"/>
              </a:srgbClr>
            </a:outerShdw>
          </a:effectLst>
        </p:spPr>
      </p:pic>
      <p:sp>
        <p:nvSpPr>
          <p:cNvPr id="12" name="TextBox 7"/>
          <p:cNvSpPr txBox="1">
            <a:spLocks noChangeArrowheads="1"/>
          </p:cNvSpPr>
          <p:nvPr/>
        </p:nvSpPr>
        <p:spPr bwMode="auto">
          <a:xfrm>
            <a:off x="237704" y="7829128"/>
            <a:ext cx="6192688" cy="138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8" tIns="45688" rIns="91378" bIns="45688">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800" dirty="0">
                <a:solidFill>
                  <a:srgbClr val="000000"/>
                </a:solidFill>
                <a:latin typeface="Avenir Book"/>
                <a:cs typeface="Avenir Book"/>
              </a:rPr>
              <a:t>Spin rates can be measured for isolated and accreting pulsars.  </a:t>
            </a:r>
            <a:endParaRPr lang="en-US" sz="2800" dirty="0" smtClean="0">
              <a:solidFill>
                <a:srgbClr val="000000"/>
              </a:solidFill>
              <a:latin typeface="Avenir Book"/>
              <a:cs typeface="Avenir Book"/>
            </a:endParaRPr>
          </a:p>
          <a:p>
            <a:pPr algn="l" eaLnBrk="1" hangingPunct="1"/>
            <a:r>
              <a:rPr lang="en-US" sz="2800" dirty="0" smtClean="0">
                <a:solidFill>
                  <a:srgbClr val="000000"/>
                </a:solidFill>
                <a:latin typeface="Avenir Book"/>
                <a:cs typeface="Avenir Book"/>
              </a:rPr>
              <a:t>Break-up spin constrains M and R.  </a:t>
            </a:r>
            <a:endParaRPr lang="en-US" sz="2800" dirty="0">
              <a:solidFill>
                <a:srgbClr val="000000"/>
              </a:solidFill>
              <a:latin typeface="Avenir Book"/>
              <a:cs typeface="Avenir Book"/>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81" name="Rettangolo 9"/>
          <p:cNvSpPr>
            <a:spLocks noChangeArrowheads="1"/>
          </p:cNvSpPr>
          <p:nvPr/>
        </p:nvSpPr>
        <p:spPr bwMode="auto">
          <a:xfrm>
            <a:off x="-338338" y="4012737"/>
            <a:ext cx="7802563" cy="2608263"/>
          </a:xfrm>
          <a:prstGeom prst="rect">
            <a:avLst/>
          </a:prstGeom>
          <a:noFill/>
          <a:ln w="9525">
            <a:noFill/>
            <a:miter lim="800000"/>
            <a:headEnd/>
            <a:tailEnd/>
          </a:ln>
        </p:spPr>
        <p:txBody>
          <a:bodyPr lIns="129803" tIns="64902" rIns="129803" bIns="64902">
            <a:spAutoFit/>
          </a:bodyPr>
          <a:lstStyle/>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endParaRPr lang="en-US" sz="2300" dirty="0">
              <a:latin typeface="Calibri"/>
            </a:endParaRPr>
          </a:p>
          <a:p>
            <a:pPr>
              <a:defRPr/>
            </a:pPr>
            <a:r>
              <a:rPr lang="en-US" sz="2300" dirty="0">
                <a:latin typeface="Calibri"/>
              </a:rPr>
              <a:t> </a:t>
            </a:r>
            <a:endParaRPr lang="it-IT" sz="2300" dirty="0">
              <a:latin typeface="Calibri"/>
            </a:endParaRPr>
          </a:p>
        </p:txBody>
      </p:sp>
      <p:sp>
        <p:nvSpPr>
          <p:cNvPr id="32770" name="Text Box 8"/>
          <p:cNvSpPr txBox="1">
            <a:spLocks noChangeArrowheads="1"/>
          </p:cNvSpPr>
          <p:nvPr/>
        </p:nvSpPr>
        <p:spPr bwMode="auto">
          <a:xfrm>
            <a:off x="2806700" y="2849563"/>
            <a:ext cx="26622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9803" tIns="64902" rIns="129803" bIns="64902">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r>
              <a:rPr lang="en-US" sz="2000">
                <a:latin typeface="Arial" charset="0"/>
              </a:rPr>
              <a:t>General Relativity </a:t>
            </a:r>
          </a:p>
        </p:txBody>
      </p:sp>
      <p:sp>
        <p:nvSpPr>
          <p:cNvPr id="32772" name="Rectangle 1"/>
          <p:cNvSpPr txBox="1">
            <a:spLocks noChangeArrowheads="1"/>
          </p:cNvSpPr>
          <p:nvPr/>
        </p:nvSpPr>
        <p:spPr bwMode="auto">
          <a:xfrm>
            <a:off x="381031" y="339725"/>
            <a:ext cx="12314239"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73" tIns="45631" rIns="91273" bIns="45631"/>
          <a:lstStyle>
            <a:lvl1pPr defTabSz="1300163"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defTabSz="1300163"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r>
              <a:rPr lang="en-US" sz="6000" dirty="0" smtClean="0">
                <a:solidFill>
                  <a:prstClr val="black"/>
                </a:solidFill>
                <a:latin typeface="Avenir Book"/>
                <a:cs typeface="Avenir Book"/>
              </a:rPr>
              <a:t>Moment of inertia measurements</a:t>
            </a:r>
            <a:endParaRPr lang="en-US" sz="6000" dirty="0">
              <a:solidFill>
                <a:prstClr val="black"/>
              </a:solidFill>
              <a:latin typeface="Avenir Book"/>
              <a:cs typeface="Avenir Book"/>
            </a:endParaRPr>
          </a:p>
        </p:txBody>
      </p:sp>
      <p:sp>
        <p:nvSpPr>
          <p:cNvPr id="12" name="TextBox 7"/>
          <p:cNvSpPr txBox="1">
            <a:spLocks noChangeArrowheads="1"/>
          </p:cNvSpPr>
          <p:nvPr/>
        </p:nvSpPr>
        <p:spPr bwMode="auto">
          <a:xfrm>
            <a:off x="309712" y="6893024"/>
            <a:ext cx="6120680" cy="224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8" tIns="45688" rIns="91378" bIns="45688">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800" dirty="0" smtClean="0">
                <a:solidFill>
                  <a:srgbClr val="000000"/>
                </a:solidFill>
                <a:latin typeface="Avenir Book"/>
                <a:cs typeface="Avenir Book"/>
              </a:rPr>
              <a:t>Highly relativistic systems like the Double Pulsar (PSR J0737-3039, </a:t>
            </a:r>
            <a:r>
              <a:rPr lang="en-US" sz="2800" dirty="0" err="1" smtClean="0">
                <a:solidFill>
                  <a:srgbClr val="000000"/>
                </a:solidFill>
                <a:latin typeface="Avenir Book"/>
                <a:cs typeface="Avenir Book"/>
              </a:rPr>
              <a:t>Burgay</a:t>
            </a:r>
            <a:r>
              <a:rPr lang="en-US" sz="2800" dirty="0" smtClean="0">
                <a:solidFill>
                  <a:srgbClr val="000000"/>
                </a:solidFill>
                <a:latin typeface="Avenir Book"/>
                <a:cs typeface="Avenir Book"/>
              </a:rPr>
              <a:t> et al. 2003) required for effects of I on pulsar timing to be detectable.</a:t>
            </a:r>
            <a:endParaRPr lang="en-US" sz="2800" dirty="0">
              <a:solidFill>
                <a:srgbClr val="000000"/>
              </a:solidFill>
              <a:latin typeface="Avenir Book"/>
              <a:cs typeface="Avenir Book"/>
            </a:endParaRPr>
          </a:p>
        </p:txBody>
      </p:sp>
      <p:grpSp>
        <p:nvGrpSpPr>
          <p:cNvPr id="5" name="Group 4"/>
          <p:cNvGrpSpPr/>
          <p:nvPr/>
        </p:nvGrpSpPr>
        <p:grpSpPr>
          <a:xfrm>
            <a:off x="237704" y="2140496"/>
            <a:ext cx="5996021" cy="4497016"/>
            <a:chOff x="453728" y="1924472"/>
            <a:chExt cx="5996021" cy="4497016"/>
          </a:xfrm>
        </p:grpSpPr>
        <p:pic>
          <p:nvPicPr>
            <p:cNvPr id="2" name="Picture 1"/>
            <p:cNvPicPr>
              <a:picLocks noChangeAspect="1"/>
            </p:cNvPicPr>
            <p:nvPr/>
          </p:nvPicPr>
          <p:blipFill>
            <a:blip r:embed="rId3"/>
            <a:stretch>
              <a:fillRect/>
            </a:stretch>
          </p:blipFill>
          <p:spPr>
            <a:xfrm>
              <a:off x="453728" y="1924472"/>
              <a:ext cx="5996021" cy="4497016"/>
            </a:xfrm>
            <a:prstGeom prst="rect">
              <a:avLst/>
            </a:prstGeom>
          </p:spPr>
        </p:pic>
        <p:sp>
          <p:nvSpPr>
            <p:cNvPr id="4" name="TextBox 3"/>
            <p:cNvSpPr txBox="1"/>
            <p:nvPr/>
          </p:nvSpPr>
          <p:spPr>
            <a:xfrm>
              <a:off x="453728" y="5956920"/>
              <a:ext cx="5832648" cy="400110"/>
            </a:xfrm>
            <a:prstGeom prst="rect">
              <a:avLst/>
            </a:prstGeom>
            <a:noFill/>
          </p:spPr>
          <p:txBody>
            <a:bodyPr wrap="square" rtlCol="0">
              <a:spAutoFit/>
            </a:bodyPr>
            <a:lstStyle/>
            <a:p>
              <a:pPr algn="l"/>
              <a:r>
                <a:rPr lang="en-US" sz="2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Image credit: Michael Kramer</a:t>
              </a:r>
            </a:p>
          </p:txBody>
        </p:sp>
      </p:grpSp>
      <p:sp>
        <p:nvSpPr>
          <p:cNvPr id="11" name="Shape 80"/>
          <p:cNvSpPr txBox="1">
            <a:spLocks/>
          </p:cNvSpPr>
          <p:nvPr/>
        </p:nvSpPr>
        <p:spPr>
          <a:xfrm>
            <a:off x="6430393" y="2068488"/>
            <a:ext cx="5976664" cy="7128792"/>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defRPr sz="1800">
                <a:solidFill>
                  <a:srgbClr val="000000"/>
                </a:solidFill>
              </a:defRPr>
            </a:pPr>
            <a:r>
              <a:rPr lang="en-US" sz="2800" dirty="0" smtClean="0">
                <a:solidFill>
                  <a:srgbClr val="000000"/>
                </a:solidFill>
                <a:latin typeface="Avenir Book"/>
                <a:cs typeface="Avenir Book"/>
              </a:rPr>
              <a:t>Moment of inertia I yields R if M can be determined independently.</a:t>
            </a:r>
          </a:p>
          <a:p>
            <a:pPr>
              <a:defRPr sz="1800">
                <a:solidFill>
                  <a:srgbClr val="000000"/>
                </a:solidFill>
              </a:defRPr>
            </a:pPr>
            <a:r>
              <a:rPr lang="en-US" sz="2800" dirty="0" smtClean="0">
                <a:solidFill>
                  <a:srgbClr val="000000"/>
                </a:solidFill>
                <a:latin typeface="Avenir Book"/>
                <a:cs typeface="Avenir Book"/>
              </a:rPr>
              <a:t>Three different routes to measuring I (Kramer &amp; </a:t>
            </a:r>
            <a:r>
              <a:rPr lang="en-US" sz="2800" dirty="0" err="1" smtClean="0">
                <a:solidFill>
                  <a:srgbClr val="000000"/>
                </a:solidFill>
                <a:latin typeface="Avenir Book"/>
                <a:cs typeface="Avenir Book"/>
              </a:rPr>
              <a:t>Wex</a:t>
            </a:r>
            <a:r>
              <a:rPr lang="en-US" sz="2800" dirty="0" smtClean="0">
                <a:solidFill>
                  <a:srgbClr val="000000"/>
                </a:solidFill>
                <a:latin typeface="Avenir Book"/>
                <a:cs typeface="Avenir Book"/>
              </a:rPr>
              <a:t> 2009)</a:t>
            </a:r>
          </a:p>
          <a:p>
            <a:pPr>
              <a:defRPr sz="1800">
                <a:solidFill>
                  <a:srgbClr val="000000"/>
                </a:solidFill>
              </a:defRPr>
            </a:pPr>
            <a:r>
              <a:rPr lang="en-US" sz="2800" dirty="0" smtClean="0">
                <a:solidFill>
                  <a:srgbClr val="000000"/>
                </a:solidFill>
                <a:latin typeface="Avenir Book"/>
                <a:cs typeface="Avenir Book"/>
              </a:rPr>
              <a:t>With SKA, expect 10% measurement of I for Double Pulsar within 20 years, which gives 5% uncertainty in R.</a:t>
            </a:r>
          </a:p>
          <a:p>
            <a:pPr>
              <a:defRPr sz="1800">
                <a:solidFill>
                  <a:srgbClr val="000000"/>
                </a:solidFill>
              </a:defRPr>
            </a:pPr>
            <a:r>
              <a:rPr lang="en-US" sz="2800" dirty="0" smtClean="0">
                <a:solidFill>
                  <a:srgbClr val="000000"/>
                </a:solidFill>
                <a:latin typeface="Avenir Book"/>
                <a:cs typeface="Avenir Book"/>
              </a:rPr>
              <a:t>SKA will discover ~100-180 new Double NS systems, candidates for measurements of I.</a:t>
            </a:r>
            <a:endParaRPr lang="en-US" sz="2800" dirty="0">
              <a:solidFill>
                <a:srgbClr val="000000"/>
              </a:solidFill>
              <a:latin typeface="Avenir Book"/>
              <a:cs typeface="Avenir Book"/>
            </a:endParaRPr>
          </a:p>
        </p:txBody>
      </p:sp>
    </p:spTree>
    <p:extLst>
      <p:ext uri="{BB962C8B-B14F-4D97-AF65-F5344CB8AC3E}">
        <p14:creationId xmlns:p14="http://schemas.microsoft.com/office/powerpoint/2010/main" val="1195823204"/>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237705" y="268288"/>
            <a:ext cx="12529392" cy="1308100"/>
          </a:xfrm>
        </p:spPr>
        <p:txBody>
          <a:bodyPr/>
          <a:lstStyle/>
          <a:p>
            <a:pPr eaLnBrk="1" hangingPunct="1">
              <a:defRPr/>
            </a:pPr>
            <a:r>
              <a:rPr lang="en-US" sz="6000" dirty="0" smtClean="0">
                <a:solidFill>
                  <a:srgbClr val="000000"/>
                </a:solidFill>
                <a:latin typeface="Avenir Book"/>
                <a:cs typeface="Avenir Book"/>
              </a:rPr>
              <a:t>Asteroseismology</a:t>
            </a:r>
            <a:endParaRPr lang="en-US" sz="6000" dirty="0">
              <a:solidFill>
                <a:srgbClr val="000000"/>
              </a:solidFill>
              <a:latin typeface="Avenir Book"/>
              <a:cs typeface="Avenir Book"/>
            </a:endParaRPr>
          </a:p>
        </p:txBody>
      </p:sp>
      <p:sp>
        <p:nvSpPr>
          <p:cNvPr id="11" name="TextBox 7"/>
          <p:cNvSpPr txBox="1">
            <a:spLocks noChangeArrowheads="1"/>
          </p:cNvSpPr>
          <p:nvPr/>
        </p:nvSpPr>
        <p:spPr bwMode="auto">
          <a:xfrm>
            <a:off x="237704" y="6316960"/>
            <a:ext cx="6120680" cy="310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3" tIns="45631" rIns="91273" bIns="45631">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800" dirty="0" smtClean="0">
                <a:solidFill>
                  <a:srgbClr val="000000"/>
                </a:solidFill>
                <a:latin typeface="Avenir Book"/>
                <a:cs typeface="Avenir Book"/>
              </a:rPr>
              <a:t>Magnetars:  Extreme high magnetic field neutron stars that emit repeated bursts of gamma-rays. </a:t>
            </a:r>
          </a:p>
          <a:p>
            <a:pPr algn="l" eaLnBrk="1" hangingPunct="1"/>
            <a:r>
              <a:rPr lang="en-US" sz="2800" dirty="0" smtClean="0">
                <a:solidFill>
                  <a:srgbClr val="000000"/>
                </a:solidFill>
                <a:latin typeface="Avenir Book"/>
                <a:cs typeface="Avenir Book"/>
              </a:rPr>
              <a:t> </a:t>
            </a:r>
          </a:p>
          <a:p>
            <a:pPr algn="l" eaLnBrk="1" hangingPunct="1"/>
            <a:r>
              <a:rPr lang="en-US" sz="2800" dirty="0" smtClean="0">
                <a:solidFill>
                  <a:srgbClr val="000000"/>
                </a:solidFill>
                <a:latin typeface="Avenir Book"/>
                <a:cs typeface="Avenir Book"/>
              </a:rPr>
              <a:t>Model: Magnetic reconnection and associated starquakes as strong field decays (Thompson &amp; Duncan 1995)</a:t>
            </a:r>
            <a:endParaRPr lang="en-US" sz="2800" dirty="0">
              <a:solidFill>
                <a:srgbClr val="000000"/>
              </a:solidFill>
              <a:latin typeface="Avenir Book"/>
              <a:cs typeface="Avenir Book"/>
            </a:endParaRPr>
          </a:p>
        </p:txBody>
      </p:sp>
      <p:sp>
        <p:nvSpPr>
          <p:cNvPr id="7" name="Shape 80"/>
          <p:cNvSpPr txBox="1">
            <a:spLocks/>
          </p:cNvSpPr>
          <p:nvPr/>
        </p:nvSpPr>
        <p:spPr>
          <a:xfrm>
            <a:off x="6358384" y="1780456"/>
            <a:ext cx="6430392" cy="7704856"/>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defRPr sz="1800">
                <a:solidFill>
                  <a:srgbClr val="000000"/>
                </a:solidFill>
              </a:defRPr>
            </a:pPr>
            <a:r>
              <a:rPr lang="en-US" sz="2800" dirty="0" smtClean="0">
                <a:solidFill>
                  <a:srgbClr val="000000"/>
                </a:solidFill>
                <a:latin typeface="Avenir Book"/>
                <a:cs typeface="Avenir Book"/>
              </a:rPr>
              <a:t>Magnetar giant flares: harmonic sequences of oscillations in 18-1800 Hz range (Israel et al. 2005, </a:t>
            </a:r>
            <a:r>
              <a:rPr lang="en-US" sz="2800" dirty="0" err="1" smtClean="0">
                <a:solidFill>
                  <a:srgbClr val="000000"/>
                </a:solidFill>
                <a:latin typeface="Avenir Book"/>
                <a:cs typeface="Avenir Book"/>
              </a:rPr>
              <a:t>Strohmayer</a:t>
            </a:r>
            <a:r>
              <a:rPr lang="en-US" sz="2800" dirty="0" smtClean="0">
                <a:solidFill>
                  <a:srgbClr val="000000"/>
                </a:solidFill>
                <a:latin typeface="Avenir Book"/>
                <a:cs typeface="Avenir Book"/>
              </a:rPr>
              <a:t> &amp; Watts 2005,6, WS06)</a:t>
            </a:r>
            <a:endParaRPr lang="en-US" sz="2800" dirty="0">
              <a:solidFill>
                <a:srgbClr val="000000"/>
              </a:solidFill>
              <a:latin typeface="Avenir Book"/>
              <a:cs typeface="Avenir Book"/>
            </a:endParaRPr>
          </a:p>
          <a:p>
            <a:pPr>
              <a:defRPr sz="1800">
                <a:solidFill>
                  <a:srgbClr val="000000"/>
                </a:solidFill>
              </a:defRPr>
            </a:pPr>
            <a:r>
              <a:rPr lang="en-US" sz="2800" dirty="0" smtClean="0">
                <a:solidFill>
                  <a:srgbClr val="000000"/>
                </a:solidFill>
                <a:latin typeface="Avenir Book"/>
                <a:cs typeface="Avenir Book"/>
              </a:rPr>
              <a:t>Also seen in ‘small’ burst storms (</a:t>
            </a:r>
            <a:r>
              <a:rPr lang="en-US" sz="2800" dirty="0" err="1" smtClean="0">
                <a:solidFill>
                  <a:srgbClr val="000000"/>
                </a:solidFill>
                <a:latin typeface="Avenir Book"/>
                <a:cs typeface="Avenir Book"/>
              </a:rPr>
              <a:t>Huppenkothen</a:t>
            </a:r>
            <a:r>
              <a:rPr lang="en-US" sz="2800" dirty="0" smtClean="0">
                <a:solidFill>
                  <a:srgbClr val="000000"/>
                </a:solidFill>
                <a:latin typeface="Avenir Book"/>
                <a:cs typeface="Avenir Book"/>
              </a:rPr>
              <a:t> et al. 2014a, b)</a:t>
            </a:r>
            <a:endParaRPr lang="en-US" sz="2800" dirty="0">
              <a:solidFill>
                <a:srgbClr val="000000"/>
              </a:solidFill>
              <a:latin typeface="Avenir Book"/>
              <a:cs typeface="Avenir Book"/>
            </a:endParaRPr>
          </a:p>
          <a:p>
            <a:pPr>
              <a:defRPr sz="1800">
                <a:solidFill>
                  <a:srgbClr val="000000"/>
                </a:solidFill>
              </a:defRPr>
            </a:pPr>
            <a:r>
              <a:rPr lang="en-US" sz="2800" dirty="0" smtClean="0">
                <a:solidFill>
                  <a:srgbClr val="000000"/>
                </a:solidFill>
                <a:latin typeface="Avenir Book"/>
                <a:cs typeface="Avenir Book"/>
              </a:rPr>
              <a:t>Interpretation: global magneto-elastic oscillations.  Frequencies </a:t>
            </a:r>
            <a:r>
              <a:rPr lang="en-US" sz="2800" dirty="0">
                <a:solidFill>
                  <a:srgbClr val="000000"/>
                </a:solidFill>
                <a:latin typeface="Avenir Book"/>
                <a:cs typeface="Avenir Book"/>
              </a:rPr>
              <a:t>depend on </a:t>
            </a:r>
            <a:r>
              <a:rPr lang="en-US" sz="2800" dirty="0" smtClean="0">
                <a:solidFill>
                  <a:srgbClr val="000000"/>
                </a:solidFill>
                <a:latin typeface="Avenir Book"/>
                <a:cs typeface="Avenir Book"/>
              </a:rPr>
              <a:t>M, R, but also </a:t>
            </a:r>
            <a:r>
              <a:rPr lang="en-US" sz="2800" dirty="0" err="1" smtClean="0">
                <a:solidFill>
                  <a:srgbClr val="000000"/>
                </a:solidFill>
                <a:latin typeface="Avenir Book"/>
                <a:cs typeface="Avenir Book"/>
              </a:rPr>
              <a:t>superfluidity</a:t>
            </a:r>
            <a:r>
              <a:rPr lang="en-US" sz="2800" dirty="0">
                <a:solidFill>
                  <a:srgbClr val="000000"/>
                </a:solidFill>
                <a:latin typeface="Avenir Book"/>
                <a:cs typeface="Avenir Book"/>
              </a:rPr>
              <a:t>, crust composition, magnetic </a:t>
            </a:r>
            <a:r>
              <a:rPr lang="en-US" sz="2800" dirty="0" smtClean="0">
                <a:solidFill>
                  <a:srgbClr val="000000"/>
                </a:solidFill>
                <a:latin typeface="Avenir Book"/>
                <a:cs typeface="Avenir Book"/>
              </a:rPr>
              <a:t>field</a:t>
            </a:r>
            <a:r>
              <a:rPr lang="en-US" sz="2800" dirty="0">
                <a:solidFill>
                  <a:srgbClr val="000000"/>
                </a:solidFill>
                <a:latin typeface="Avenir Book"/>
                <a:cs typeface="Avenir Book"/>
              </a:rPr>
              <a:t> </a:t>
            </a:r>
            <a:r>
              <a:rPr lang="en-US" sz="2800" dirty="0" smtClean="0">
                <a:solidFill>
                  <a:srgbClr val="000000"/>
                </a:solidFill>
                <a:latin typeface="Avenir Book"/>
                <a:cs typeface="Avenir Book"/>
              </a:rPr>
              <a:t>(see </a:t>
            </a:r>
            <a:r>
              <a:rPr lang="en-US" sz="2800" dirty="0" err="1" smtClean="0">
                <a:solidFill>
                  <a:srgbClr val="000000"/>
                </a:solidFill>
                <a:latin typeface="Avenir Book"/>
                <a:cs typeface="Avenir Book"/>
              </a:rPr>
              <a:t>Turolla</a:t>
            </a:r>
            <a:r>
              <a:rPr lang="en-US" sz="2800" dirty="0" smtClean="0">
                <a:solidFill>
                  <a:srgbClr val="000000"/>
                </a:solidFill>
                <a:latin typeface="Avenir Book"/>
                <a:cs typeface="Avenir Book"/>
              </a:rPr>
              <a:t>, Zane, Watts 15 for recent review)</a:t>
            </a:r>
          </a:p>
          <a:p>
            <a:pPr marL="445881" indent="-445881" defTabSz="554335">
              <a:spcBef>
                <a:spcPts val="3900"/>
              </a:spcBef>
              <a:defRPr sz="1800">
                <a:solidFill>
                  <a:srgbClr val="000000"/>
                </a:solidFill>
              </a:defRPr>
            </a:pPr>
            <a:r>
              <a:rPr lang="en-US" sz="2800" dirty="0" smtClean="0">
                <a:solidFill>
                  <a:srgbClr val="000000"/>
                </a:solidFill>
                <a:latin typeface="Avenir Book"/>
                <a:cs typeface="Avenir Book"/>
              </a:rPr>
              <a:t>Excitation, emission still unclear.</a:t>
            </a:r>
          </a:p>
        </p:txBody>
      </p:sp>
      <p:pic>
        <p:nvPicPr>
          <p:cNvPr id="6" name="pasted-image.pdf"/>
          <p:cNvPicPr/>
          <p:nvPr/>
        </p:nvPicPr>
        <p:blipFill>
          <a:blip r:embed="rId3">
            <a:extLst/>
          </a:blip>
          <a:srcRect/>
          <a:stretch>
            <a:fillRect/>
          </a:stretch>
        </p:blipFill>
        <p:spPr>
          <a:xfrm>
            <a:off x="237704" y="1636440"/>
            <a:ext cx="6272246" cy="4656668"/>
          </a:xfrm>
          <a:prstGeom prst="rect">
            <a:avLst/>
          </a:prstGeom>
          <a:ln w="12700">
            <a:miter lim="400000"/>
          </a:ln>
        </p:spPr>
      </p:pic>
    </p:spTree>
    <p:extLst>
      <p:ext uri="{BB962C8B-B14F-4D97-AF65-F5344CB8AC3E}">
        <p14:creationId xmlns:p14="http://schemas.microsoft.com/office/powerpoint/2010/main" val="4089458918"/>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ygx1_i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802" y="268288"/>
            <a:ext cx="12859998" cy="9109166"/>
          </a:xfrm>
          <a:prstGeom prst="rect">
            <a:avLst/>
          </a:prstGeom>
        </p:spPr>
      </p:pic>
      <p:pic>
        <p:nvPicPr>
          <p:cNvPr id="3" name="Picture 2" descr="96714main_DiskPreBurst_lg_we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808" y="3076601"/>
            <a:ext cx="7315200" cy="4940299"/>
          </a:xfrm>
          <a:prstGeom prst="rect">
            <a:avLst/>
          </a:prstGeom>
          <a:ln>
            <a:solidFill>
              <a:srgbClr val="FFFFFF"/>
            </a:solidFill>
          </a:ln>
        </p:spPr>
      </p:pic>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t="1987" r="1157" b="662"/>
          <a:stretch>
            <a:fillRect/>
          </a:stretch>
        </p:blipFill>
        <p:spPr bwMode="auto">
          <a:xfrm>
            <a:off x="1101802" y="3076604"/>
            <a:ext cx="7365050" cy="48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 name="Title 1"/>
          <p:cNvSpPr>
            <a:spLocks noGrp="1"/>
          </p:cNvSpPr>
          <p:nvPr>
            <p:ph type="title"/>
          </p:nvPr>
        </p:nvSpPr>
        <p:spPr>
          <a:xfrm>
            <a:off x="237704" y="196280"/>
            <a:ext cx="10464801" cy="1238424"/>
          </a:xfrm>
        </p:spPr>
        <p:txBody>
          <a:bodyPr/>
          <a:lstStyle/>
          <a:p>
            <a:r>
              <a:rPr lang="en-US" sz="6000" dirty="0">
                <a:latin typeface="Avenir Book"/>
                <a:cs typeface="Avenir Book"/>
              </a:rPr>
              <a:t>S</a:t>
            </a:r>
            <a:r>
              <a:rPr lang="en-US" sz="6000" dirty="0" smtClean="0">
                <a:latin typeface="Avenir Book"/>
                <a:cs typeface="Avenir Book"/>
              </a:rPr>
              <a:t>pectral </a:t>
            </a:r>
            <a:r>
              <a:rPr lang="en-US" sz="6000" dirty="0" err="1" smtClean="0">
                <a:latin typeface="Avenir Book"/>
                <a:cs typeface="Avenir Book"/>
              </a:rPr>
              <a:t>modelling</a:t>
            </a:r>
            <a:endParaRPr lang="en-US" sz="6000" dirty="0">
              <a:latin typeface="Avenir Book"/>
              <a:cs typeface="Avenir Book"/>
            </a:endParaRPr>
          </a:p>
        </p:txBody>
      </p:sp>
    </p:spTree>
    <p:extLst>
      <p:ext uri="{BB962C8B-B14F-4D97-AF65-F5344CB8AC3E}">
        <p14:creationId xmlns:p14="http://schemas.microsoft.com/office/powerpoint/2010/main" val="4151844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96714main_DiskPreBurst_lg_we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720" y="412304"/>
            <a:ext cx="2772216" cy="1872208"/>
          </a:xfrm>
          <a:prstGeom prst="rect">
            <a:avLst/>
          </a:prstGeom>
          <a:ln>
            <a:solidFill>
              <a:srgbClr val="FFFFFF"/>
            </a:solidFill>
          </a:ln>
        </p:spPr>
      </p:pic>
      <p:sp>
        <p:nvSpPr>
          <p:cNvPr id="6" name="Shape 80"/>
          <p:cNvSpPr txBox="1">
            <a:spLocks/>
          </p:cNvSpPr>
          <p:nvPr/>
        </p:nvSpPr>
        <p:spPr>
          <a:xfrm>
            <a:off x="6934448" y="2716560"/>
            <a:ext cx="5760640" cy="3456384"/>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en-US" sz="2800" dirty="0" smtClean="0">
                <a:latin typeface="Avenir Book"/>
                <a:cs typeface="Avenir Book"/>
              </a:rPr>
              <a:t>Cooling tail </a:t>
            </a:r>
            <a:r>
              <a:rPr lang="en-US" sz="2800" dirty="0" smtClean="0">
                <a:latin typeface="Avenir Book"/>
                <a:cs typeface="Avenir Book"/>
              </a:rPr>
              <a:t>spectrum, </a:t>
            </a:r>
            <a:r>
              <a:rPr lang="en-US" sz="2800" dirty="0" smtClean="0">
                <a:latin typeface="Avenir Book"/>
                <a:cs typeface="Avenir Book"/>
              </a:rPr>
              <a:t>as for quiescent sources. </a:t>
            </a:r>
          </a:p>
          <a:p>
            <a:r>
              <a:rPr lang="en-US" sz="2800" dirty="0" err="1" smtClean="0">
                <a:latin typeface="Avenir Book"/>
                <a:cs typeface="Avenir Book"/>
              </a:rPr>
              <a:t>Eddington</a:t>
            </a:r>
            <a:r>
              <a:rPr lang="en-US" sz="2800" dirty="0" smtClean="0">
                <a:latin typeface="Avenir Book"/>
                <a:cs typeface="Avenir Book"/>
              </a:rPr>
              <a:t> limit</a:t>
            </a:r>
          </a:p>
          <a:p>
            <a:r>
              <a:rPr lang="en-US" sz="2800" dirty="0" smtClean="0">
                <a:latin typeface="Avenir Book"/>
                <a:cs typeface="Avenir Book"/>
              </a:rPr>
              <a:t>M, R can both be determined.</a:t>
            </a:r>
          </a:p>
        </p:txBody>
      </p:sp>
      <p:sp>
        <p:nvSpPr>
          <p:cNvPr id="7" name="Shape 80"/>
          <p:cNvSpPr txBox="1">
            <a:spLocks/>
          </p:cNvSpPr>
          <p:nvPr/>
        </p:nvSpPr>
        <p:spPr>
          <a:xfrm>
            <a:off x="237704" y="2716560"/>
            <a:ext cx="6120680" cy="3240360"/>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en-US" sz="2800" dirty="0" smtClean="0">
                <a:latin typeface="Avenir Book"/>
                <a:cs typeface="Avenir Book"/>
              </a:rPr>
              <a:t>Surface spectrum close to </a:t>
            </a:r>
            <a:r>
              <a:rPr lang="en-US" sz="2800" dirty="0">
                <a:latin typeface="Avenir Book"/>
                <a:cs typeface="Avenir Book"/>
              </a:rPr>
              <a:t>diluted black body, modulo </a:t>
            </a:r>
            <a:r>
              <a:rPr lang="en-US" sz="2800" dirty="0" smtClean="0">
                <a:latin typeface="Avenir Book"/>
                <a:cs typeface="Avenir Book"/>
              </a:rPr>
              <a:t>a “color”  factor </a:t>
            </a:r>
            <a:r>
              <a:rPr lang="en-US" sz="2800" dirty="0">
                <a:latin typeface="Avenir Book"/>
                <a:cs typeface="Avenir Book"/>
              </a:rPr>
              <a:t>that depends on surface composition and effective gravity.  </a:t>
            </a:r>
          </a:p>
          <a:p>
            <a:r>
              <a:rPr lang="en-US" sz="2800" dirty="0" smtClean="0">
                <a:latin typeface="Avenir Book"/>
                <a:cs typeface="Avenir Book"/>
              </a:rPr>
              <a:t>Given distance, flux can be related to M, R. </a:t>
            </a:r>
            <a:endParaRPr lang="en-US" sz="2800" dirty="0">
              <a:latin typeface="Avenir Book"/>
              <a:cs typeface="Avenir Book"/>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t="1987" r="1157" b="662"/>
          <a:stretch>
            <a:fillRect/>
          </a:stretch>
        </p:blipFill>
        <p:spPr bwMode="auto">
          <a:xfrm>
            <a:off x="7006456" y="484312"/>
            <a:ext cx="2808312" cy="186706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406056" y="628328"/>
            <a:ext cx="2448272" cy="1415772"/>
          </a:xfrm>
          <a:prstGeom prst="rect">
            <a:avLst/>
          </a:prstGeom>
          <a:noFill/>
        </p:spPr>
        <p:txBody>
          <a:bodyPr wrap="square" rtlCol="0">
            <a:spAutoFit/>
          </a:bodyPr>
          <a:lstStyle/>
          <a:p>
            <a:pPr algn="l"/>
            <a:r>
              <a:rPr lang="en-US" dirty="0" smtClean="0"/>
              <a:t>Quiescent sources</a:t>
            </a:r>
            <a:endParaRPr lang="en-US" dirty="0"/>
          </a:p>
        </p:txBody>
      </p:sp>
      <p:sp>
        <p:nvSpPr>
          <p:cNvPr id="11" name="TextBox 10"/>
          <p:cNvSpPr txBox="1"/>
          <p:nvPr/>
        </p:nvSpPr>
        <p:spPr>
          <a:xfrm>
            <a:off x="9958784" y="628328"/>
            <a:ext cx="2448272" cy="1415772"/>
          </a:xfrm>
          <a:prstGeom prst="rect">
            <a:avLst/>
          </a:prstGeom>
          <a:noFill/>
        </p:spPr>
        <p:txBody>
          <a:bodyPr wrap="square" rtlCol="0">
            <a:spAutoFit/>
          </a:bodyPr>
          <a:lstStyle/>
          <a:p>
            <a:pPr algn="l"/>
            <a:r>
              <a:rPr lang="en-US" dirty="0" smtClean="0"/>
              <a:t>Burst sources</a:t>
            </a:r>
            <a:endParaRPr lang="en-US" dirty="0"/>
          </a:p>
        </p:txBody>
      </p:sp>
      <p:sp>
        <p:nvSpPr>
          <p:cNvPr id="12" name="TextBox 11"/>
          <p:cNvSpPr txBox="1"/>
          <p:nvPr/>
        </p:nvSpPr>
        <p:spPr>
          <a:xfrm>
            <a:off x="597744" y="7973144"/>
            <a:ext cx="11881320" cy="1384995"/>
          </a:xfrm>
          <a:prstGeom prst="rect">
            <a:avLst/>
          </a:prstGeom>
          <a:noFill/>
        </p:spPr>
        <p:txBody>
          <a:bodyPr wrap="square" rtlCol="0">
            <a:spAutoFit/>
          </a:bodyPr>
          <a:lstStyle/>
          <a:p>
            <a:r>
              <a:rPr lang="en-US" sz="2800" dirty="0">
                <a:latin typeface="Avenir Book"/>
                <a:cs typeface="Avenir Book"/>
              </a:rPr>
              <a:t>Many </a:t>
            </a:r>
            <a:r>
              <a:rPr lang="en-US" sz="2800" dirty="0" smtClean="0">
                <a:latin typeface="Avenir Book"/>
                <a:cs typeface="Avenir Book"/>
              </a:rPr>
              <a:t>uncertainties: atmospheric composition, </a:t>
            </a:r>
            <a:r>
              <a:rPr lang="en-US" sz="2800" dirty="0">
                <a:latin typeface="Avenir Book"/>
                <a:cs typeface="Avenir Book"/>
              </a:rPr>
              <a:t>distance, angular size of </a:t>
            </a:r>
            <a:r>
              <a:rPr lang="en-US" sz="2800" dirty="0" smtClean="0">
                <a:latin typeface="Avenir Book"/>
                <a:cs typeface="Avenir Book"/>
              </a:rPr>
              <a:t>source, </a:t>
            </a:r>
            <a:r>
              <a:rPr lang="en-US" sz="2800" dirty="0">
                <a:latin typeface="Avenir Book"/>
                <a:cs typeface="Avenir Book"/>
              </a:rPr>
              <a:t>residual </a:t>
            </a:r>
            <a:r>
              <a:rPr lang="en-US" sz="2800" dirty="0" smtClean="0">
                <a:latin typeface="Avenir Book"/>
                <a:cs typeface="Avenir Book"/>
              </a:rPr>
              <a:t>accretion, identification of touchdown point </a:t>
            </a:r>
          </a:p>
          <a:p>
            <a:r>
              <a:rPr lang="en-US" sz="2800" dirty="0" smtClean="0">
                <a:latin typeface="Avenir Book"/>
                <a:cs typeface="Avenir Book"/>
              </a:rPr>
              <a:t>(see discussion in Miller 2013, Watts et al. 2016).</a:t>
            </a:r>
            <a:endParaRPr lang="en-US" sz="2800" dirty="0">
              <a:latin typeface="Avenir Book"/>
              <a:cs typeface="Avenir Book"/>
            </a:endParaRPr>
          </a:p>
        </p:txBody>
      </p:sp>
      <p:pic>
        <p:nvPicPr>
          <p:cNvPr id="13" name="Picture 12" descr="Screen Shot 2016-07-10 at 12.51.19.png"/>
          <p:cNvPicPr>
            <a:picLocks noChangeAspect="1"/>
          </p:cNvPicPr>
          <p:nvPr/>
        </p:nvPicPr>
        <p:blipFill rotWithShape="1">
          <a:blip r:embed="rId5">
            <a:extLst>
              <a:ext uri="{28A0092B-C50C-407E-A947-70E740481C1C}">
                <a14:useLocalDpi xmlns:a14="http://schemas.microsoft.com/office/drawing/2010/main" val="0"/>
              </a:ext>
            </a:extLst>
          </a:blip>
          <a:srcRect l="18487"/>
          <a:stretch/>
        </p:blipFill>
        <p:spPr>
          <a:xfrm>
            <a:off x="6574408" y="6244952"/>
            <a:ext cx="6157427" cy="1296144"/>
          </a:xfrm>
          <a:prstGeom prst="rect">
            <a:avLst/>
          </a:prstGeom>
        </p:spPr>
      </p:pic>
      <p:pic>
        <p:nvPicPr>
          <p:cNvPr id="14" name="Picture 13" descr="Screen Shot 2016-07-10 at 12.51.1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760" y="6172944"/>
            <a:ext cx="4634461" cy="1368152"/>
          </a:xfrm>
          <a:prstGeom prst="rect">
            <a:avLst/>
          </a:prstGeom>
        </p:spPr>
      </p:pic>
    </p:spTree>
    <p:extLst>
      <p:ext uri="{BB962C8B-B14F-4D97-AF65-F5344CB8AC3E}">
        <p14:creationId xmlns:p14="http://schemas.microsoft.com/office/powerpoint/2010/main" val="685644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4-05-20 at 17.02.5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720" y="844352"/>
            <a:ext cx="6048672" cy="3836845"/>
          </a:xfrm>
          <a:prstGeom prst="rect">
            <a:avLst/>
          </a:prstGeom>
        </p:spPr>
      </p:pic>
      <p:sp>
        <p:nvSpPr>
          <p:cNvPr id="9" name="TextBox 8"/>
          <p:cNvSpPr txBox="1"/>
          <p:nvPr/>
        </p:nvSpPr>
        <p:spPr>
          <a:xfrm>
            <a:off x="525736" y="340296"/>
            <a:ext cx="4896544" cy="399994"/>
          </a:xfrm>
          <a:prstGeom prst="rect">
            <a:avLst/>
          </a:prstGeom>
          <a:noFill/>
        </p:spPr>
        <p:txBody>
          <a:bodyPr wrap="square" lIns="91332" tIns="45663" rIns="91332" bIns="45663" rtlCol="0">
            <a:spAutoFit/>
          </a:bodyPr>
          <a:lstStyle/>
          <a:p>
            <a:pPr algn="l"/>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5 quiescent NS: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Guillot</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2000" i="1" dirty="0">
                <a:solidFill>
                  <a:srgbClr val="000000"/>
                </a:solidFill>
                <a:latin typeface="Verdana" panose="020B0604030504040204" pitchFamily="34" charset="0"/>
                <a:ea typeface="Verdana" panose="020B0604030504040204" pitchFamily="34" charset="0"/>
                <a:cs typeface="Verdana" panose="020B0604030504040204" pitchFamily="34" charset="0"/>
              </a:rPr>
              <a:t>et al. 2013</a:t>
            </a:r>
          </a:p>
        </p:txBody>
      </p:sp>
      <p:grpSp>
        <p:nvGrpSpPr>
          <p:cNvPr id="12" name="Group 11"/>
          <p:cNvGrpSpPr/>
          <p:nvPr/>
        </p:nvGrpSpPr>
        <p:grpSpPr>
          <a:xfrm>
            <a:off x="14154" y="5380856"/>
            <a:ext cx="7222480" cy="4032448"/>
            <a:chOff x="0" y="5092824"/>
            <a:chExt cx="7654528" cy="4452163"/>
          </a:xfrm>
        </p:grpSpPr>
        <p:pic>
          <p:nvPicPr>
            <p:cNvPr id="11" name="Picture 10" descr="Screen Shot 2014-05-20 at 21.57.4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6056" y="5164832"/>
              <a:ext cx="4248472" cy="4380155"/>
            </a:xfrm>
            <a:prstGeom prst="rect">
              <a:avLst/>
            </a:prstGeom>
          </p:spPr>
        </p:pic>
        <p:pic>
          <p:nvPicPr>
            <p:cNvPr id="8" name="Picture 7" descr="Screen Shot 2014-05-20 at 21.57.38.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092824"/>
              <a:ext cx="4252142" cy="4447322"/>
            </a:xfrm>
            <a:prstGeom prst="rect">
              <a:avLst/>
            </a:prstGeom>
          </p:spPr>
        </p:pic>
      </p:grpSp>
      <p:sp>
        <p:nvSpPr>
          <p:cNvPr id="10" name="TextBox 9"/>
          <p:cNvSpPr txBox="1"/>
          <p:nvPr/>
        </p:nvSpPr>
        <p:spPr>
          <a:xfrm>
            <a:off x="237704" y="4948808"/>
            <a:ext cx="6912768" cy="399994"/>
          </a:xfrm>
          <a:prstGeom prst="rect">
            <a:avLst/>
          </a:prstGeom>
          <a:noFill/>
        </p:spPr>
        <p:txBody>
          <a:bodyPr wrap="square" lIns="91332" tIns="45663" rIns="91332" bIns="45663" rtlCol="0">
            <a:spAutoFit/>
          </a:bodyPr>
          <a:lstStyle/>
          <a:p>
            <a:pPr algn="l"/>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Quiescent + bursting NS: Steiner </a:t>
            </a:r>
            <a:r>
              <a:rPr lang="en-US" sz="2000" i="1" dirty="0">
                <a:solidFill>
                  <a:srgbClr val="000000"/>
                </a:solidFill>
                <a:latin typeface="Verdana" panose="020B0604030504040204" pitchFamily="34" charset="0"/>
                <a:ea typeface="Verdana" panose="020B0604030504040204" pitchFamily="34" charset="0"/>
                <a:cs typeface="Verdana" panose="020B0604030504040204" pitchFamily="34" charset="0"/>
              </a:rPr>
              <a:t>et al. 2013</a:t>
            </a:r>
          </a:p>
        </p:txBody>
      </p:sp>
      <p:grpSp>
        <p:nvGrpSpPr>
          <p:cNvPr id="17" name="Group 16"/>
          <p:cNvGrpSpPr/>
          <p:nvPr/>
        </p:nvGrpSpPr>
        <p:grpSpPr>
          <a:xfrm>
            <a:off x="7438504" y="988368"/>
            <a:ext cx="4986774" cy="7844573"/>
            <a:chOff x="7366496" y="556320"/>
            <a:chExt cx="4986774" cy="7844573"/>
          </a:xfrm>
        </p:grpSpPr>
        <p:pic>
          <p:nvPicPr>
            <p:cNvPr id="16" name="Picture 15" descr="fig6.pdf"/>
            <p:cNvPicPr>
              <a:picLocks noChangeAspect="1"/>
            </p:cNvPicPr>
            <p:nvPr/>
          </p:nvPicPr>
          <p:blipFill rotWithShape="1">
            <a:blip r:embed="rId6">
              <a:extLst>
                <a:ext uri="{28A0092B-C50C-407E-A947-70E740481C1C}">
                  <a14:useLocalDpi xmlns:a14="http://schemas.microsoft.com/office/drawing/2010/main" val="0"/>
                </a:ext>
              </a:extLst>
            </a:blip>
            <a:srcRect t="6786" r="49773"/>
            <a:stretch/>
          </p:blipFill>
          <p:spPr>
            <a:xfrm>
              <a:off x="7366496" y="556320"/>
              <a:ext cx="4968552" cy="4411689"/>
            </a:xfrm>
            <a:prstGeom prst="rect">
              <a:avLst/>
            </a:prstGeom>
          </p:spPr>
        </p:pic>
        <p:pic>
          <p:nvPicPr>
            <p:cNvPr id="6" name="Picture 5" descr="fig6b.pdf"/>
            <p:cNvPicPr>
              <a:picLocks noChangeAspect="1"/>
            </p:cNvPicPr>
            <p:nvPr/>
          </p:nvPicPr>
          <p:blipFill rotWithShape="1">
            <a:blip r:embed="rId7">
              <a:extLst>
                <a:ext uri="{28A0092B-C50C-407E-A947-70E740481C1C}">
                  <a14:useLocalDpi xmlns:a14="http://schemas.microsoft.com/office/drawing/2010/main" val="0"/>
                </a:ext>
              </a:extLst>
            </a:blip>
            <a:srcRect t="10706" r="49674"/>
            <a:stretch/>
          </p:blipFill>
          <p:spPr>
            <a:xfrm>
              <a:off x="7366496" y="4228728"/>
              <a:ext cx="4986774" cy="4172165"/>
            </a:xfrm>
            <a:prstGeom prst="rect">
              <a:avLst/>
            </a:prstGeom>
          </p:spPr>
        </p:pic>
      </p:grpSp>
      <p:sp>
        <p:nvSpPr>
          <p:cNvPr id="18" name="TextBox 17"/>
          <p:cNvSpPr txBox="1"/>
          <p:nvPr/>
        </p:nvSpPr>
        <p:spPr>
          <a:xfrm>
            <a:off x="7654528" y="196280"/>
            <a:ext cx="5040560" cy="707771"/>
          </a:xfrm>
          <a:prstGeom prst="rect">
            <a:avLst/>
          </a:prstGeom>
          <a:noFill/>
        </p:spPr>
        <p:txBody>
          <a:bodyPr wrap="square" lIns="91332" tIns="45663" rIns="91332" bIns="45663" rtlCol="0">
            <a:spAutoFit/>
          </a:bodyPr>
          <a:lstStyle/>
          <a:p>
            <a:pPr algn="l"/>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3 bursting NS: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Nättilä</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Steiner,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Kajava</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Suleimanov</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Poutanen</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2016</a:t>
            </a:r>
            <a:endParaRPr lang="en-US" sz="2000"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TextBox 18"/>
          <p:cNvSpPr txBox="1"/>
          <p:nvPr/>
        </p:nvSpPr>
        <p:spPr>
          <a:xfrm>
            <a:off x="7942560" y="9010954"/>
            <a:ext cx="4824536" cy="707771"/>
          </a:xfrm>
          <a:prstGeom prst="rect">
            <a:avLst/>
          </a:prstGeom>
          <a:noFill/>
        </p:spPr>
        <p:txBody>
          <a:bodyPr wrap="square" lIns="91332" tIns="45663" rIns="91332" bIns="45663" rtlCol="0">
            <a:spAutoFit/>
          </a:bodyPr>
          <a:lstStyle/>
          <a:p>
            <a:pPr algn="l"/>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See also work by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Heinke</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(quiescent NS),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Özel</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2000" i="1"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Güver</a:t>
            </a:r>
            <a:r>
              <a:rPr lang="en-US" sz="2000" i="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(bursts)</a:t>
            </a:r>
            <a:endParaRPr lang="en-US" sz="2000"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71678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thena_X-ray_Observatory_node_full_imag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128" y="0"/>
            <a:ext cx="13312057" cy="9989368"/>
          </a:xfrm>
          <a:prstGeom prst="rect">
            <a:avLst/>
          </a:prstGeom>
        </p:spPr>
      </p:pic>
      <p:sp>
        <p:nvSpPr>
          <p:cNvPr id="2" name="Title 1"/>
          <p:cNvSpPr>
            <a:spLocks noGrp="1"/>
          </p:cNvSpPr>
          <p:nvPr>
            <p:ph type="title"/>
          </p:nvPr>
        </p:nvSpPr>
        <p:spPr>
          <a:xfrm>
            <a:off x="-194344" y="196280"/>
            <a:ext cx="7942560" cy="1238424"/>
          </a:xfrm>
        </p:spPr>
        <p:txBody>
          <a:bodyPr/>
          <a:lstStyle/>
          <a:p>
            <a:r>
              <a:rPr lang="en-US" sz="6000" dirty="0" smtClean="0">
                <a:solidFill>
                  <a:srgbClr val="FFFFFF"/>
                </a:solidFill>
                <a:latin typeface="Avenir Book"/>
                <a:cs typeface="Avenir Book"/>
              </a:rPr>
              <a:t>The future: Athena</a:t>
            </a:r>
            <a:endParaRPr lang="en-US" sz="6000" dirty="0">
              <a:solidFill>
                <a:srgbClr val="FFFFFF"/>
              </a:solidFill>
              <a:latin typeface="Avenir Book"/>
              <a:cs typeface="Avenir Book"/>
            </a:endParaRPr>
          </a:p>
        </p:txBody>
      </p:sp>
    </p:spTree>
    <p:extLst>
      <p:ext uri="{BB962C8B-B14F-4D97-AF65-F5344CB8AC3E}">
        <p14:creationId xmlns:p14="http://schemas.microsoft.com/office/powerpoint/2010/main" val="638406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5" name="Picture 14" descr="snf_g.jpg"/>
          <p:cNvPicPr>
            <a:picLocks noChangeAspect="1"/>
          </p:cNvPicPr>
          <p:nvPr/>
        </p:nvPicPr>
        <p:blipFill rotWithShape="1">
          <a:blip r:embed="rId3">
            <a:alphaModFix amt="49000"/>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22233" t="7598" r="21255" b="7631"/>
          <a:stretch/>
        </p:blipFill>
        <p:spPr>
          <a:xfrm>
            <a:off x="972187" y="14642"/>
            <a:ext cx="11060429" cy="9331026"/>
          </a:xfrm>
          <a:prstGeom prst="rect">
            <a:avLst/>
          </a:prstGeom>
        </p:spPr>
      </p:pic>
      <p:pic>
        <p:nvPicPr>
          <p:cNvPr id="5" name="Picture 4"/>
          <p:cNvPicPr>
            <a:picLocks noChangeAspect="1"/>
          </p:cNvPicPr>
          <p:nvPr/>
        </p:nvPicPr>
        <p:blipFill>
          <a:blip r:embed="rId5">
            <a:extLst>
              <a:ext uri="{BEBA8EAE-BF5A-486C-A8C5-ECC9F3942E4B}">
                <a14:imgProps xmlns:a14="http://schemas.microsoft.com/office/drawing/2010/main">
                  <a14:imgLayer r:embed="rId6">
                    <a14:imgEffect>
                      <a14:backgroundRemoval t="0" b="98204" l="0" r="98734"/>
                    </a14:imgEffect>
                  </a14:imgLayer>
                </a14:imgProps>
              </a:ext>
            </a:extLst>
          </a:blip>
          <a:stretch>
            <a:fillRect/>
          </a:stretch>
        </p:blipFill>
        <p:spPr>
          <a:xfrm>
            <a:off x="357720" y="4774391"/>
            <a:ext cx="3935313" cy="4506099"/>
          </a:xfrm>
          <a:prstGeom prst="rect">
            <a:avLst/>
          </a:prstGeom>
        </p:spPr>
      </p:pic>
      <p:pic>
        <p:nvPicPr>
          <p:cNvPr id="4" name="Picture 3" descr="fig2.jpg"/>
          <p:cNvPicPr>
            <a:picLocks noChangeAspect="1"/>
          </p:cNvPicPr>
          <p:nvPr/>
        </p:nvPicPr>
        <p:blipFill rotWithShape="1">
          <a:blip r:embed="rId7">
            <a:extLst>
              <a:ext uri="{BEBA8EAE-BF5A-486C-A8C5-ECC9F3942E4B}">
                <a14:imgProps xmlns:a14="http://schemas.microsoft.com/office/drawing/2010/main">
                  <a14:imgLayer r:embed="rId8">
                    <a14:imgEffect>
                      <a14:backgroundRemoval t="15229" b="78218" l="16526" r="83433"/>
                    </a14:imgEffect>
                  </a14:imgLayer>
                </a14:imgProps>
              </a:ext>
              <a:ext uri="{28A0092B-C50C-407E-A947-70E740481C1C}">
                <a14:useLocalDpi xmlns:a14="http://schemas.microsoft.com/office/drawing/2010/main" val="0"/>
              </a:ext>
            </a:extLst>
          </a:blip>
          <a:srcRect l="18225" t="14679" r="18242" b="20917"/>
          <a:stretch/>
        </p:blipFill>
        <p:spPr>
          <a:xfrm>
            <a:off x="8550628" y="4774388"/>
            <a:ext cx="4454172" cy="4515278"/>
          </a:xfrm>
          <a:prstGeom prst="rect">
            <a:avLst/>
          </a:prstGeom>
          <a:noFill/>
          <a:ln>
            <a:noFill/>
          </a:ln>
        </p:spPr>
      </p:pic>
      <p:sp>
        <p:nvSpPr>
          <p:cNvPr id="16" name="TextBox 15"/>
          <p:cNvSpPr txBox="1"/>
          <p:nvPr/>
        </p:nvSpPr>
        <p:spPr>
          <a:xfrm>
            <a:off x="309712" y="985168"/>
            <a:ext cx="12457384" cy="2839744"/>
          </a:xfrm>
          <a:prstGeom prst="rect">
            <a:avLst/>
          </a:prstGeom>
          <a:noFill/>
        </p:spPr>
        <p:txBody>
          <a:bodyPr wrap="square" lIns="130039" tIns="65020" rIns="130039" bIns="65020" rtlCol="0">
            <a:spAutoFit/>
          </a:bodyPr>
          <a:lstStyle/>
          <a:p>
            <a:pPr defTabSz="1300393" fontAlgn="auto">
              <a:spcBef>
                <a:spcPts val="0"/>
              </a:spcBef>
              <a:spcAft>
                <a:spcPts val="0"/>
              </a:spcAft>
            </a:pPr>
            <a:r>
              <a:rPr lang="en-US" sz="4400" dirty="0">
                <a:solidFill>
                  <a:prstClr val="white"/>
                </a:solidFill>
                <a:latin typeface="Avenir Book"/>
                <a:ea typeface="+mn-ea"/>
                <a:cs typeface="Avenir Book"/>
              </a:rPr>
              <a:t>The strong force determines the state of nuclear matter - from atomic nuclei to neutron stars.</a:t>
            </a:r>
          </a:p>
          <a:p>
            <a:pPr defTabSz="1300393" fontAlgn="auto">
              <a:spcBef>
                <a:spcPts val="0"/>
              </a:spcBef>
              <a:spcAft>
                <a:spcPts val="0"/>
              </a:spcAft>
            </a:pPr>
            <a:endParaRPr lang="en-US" sz="4400" dirty="0">
              <a:solidFill>
                <a:prstClr val="white"/>
              </a:solidFill>
              <a:latin typeface="Avenir Book"/>
              <a:ea typeface="+mn-ea"/>
              <a:cs typeface="Avenir Book"/>
            </a:endParaRPr>
          </a:p>
          <a:p>
            <a:pPr defTabSz="1300393" fontAlgn="auto">
              <a:spcBef>
                <a:spcPts val="0"/>
              </a:spcBef>
              <a:spcAft>
                <a:spcPts val="0"/>
              </a:spcAft>
            </a:pPr>
            <a:r>
              <a:rPr lang="en-US" sz="4400" dirty="0">
                <a:solidFill>
                  <a:prstClr val="white"/>
                </a:solidFill>
                <a:latin typeface="Avenir Book"/>
                <a:ea typeface="+mn-ea"/>
                <a:cs typeface="Avenir Book"/>
              </a:rPr>
              <a:t>It is a major problem within modern </a:t>
            </a:r>
            <a:r>
              <a:rPr lang="en-US" sz="4400" dirty="0" smtClean="0">
                <a:solidFill>
                  <a:prstClr val="white"/>
                </a:solidFill>
                <a:latin typeface="Avenir Book"/>
                <a:ea typeface="+mn-ea"/>
                <a:cs typeface="Avenir Book"/>
              </a:rPr>
              <a:t>physics</a:t>
            </a:r>
            <a:r>
              <a:rPr lang="en-US" sz="4400" dirty="0">
                <a:solidFill>
                  <a:prstClr val="white"/>
                </a:solidFill>
                <a:latin typeface="Avenir Book"/>
                <a:ea typeface="+mn-ea"/>
                <a:cs typeface="Avenir Book"/>
              </a:rPr>
              <a:t>.</a:t>
            </a:r>
          </a:p>
        </p:txBody>
      </p:sp>
      <p:sp>
        <p:nvSpPr>
          <p:cNvPr id="2" name="TextBox 1"/>
          <p:cNvSpPr txBox="1"/>
          <p:nvPr/>
        </p:nvSpPr>
        <p:spPr>
          <a:xfrm>
            <a:off x="4351761" y="4774389"/>
            <a:ext cx="4301278" cy="2839744"/>
          </a:xfrm>
          <a:prstGeom prst="rect">
            <a:avLst/>
          </a:prstGeom>
          <a:noFill/>
        </p:spPr>
        <p:txBody>
          <a:bodyPr wrap="square" lIns="130039" tIns="65020" rIns="130039" bIns="65020" rtlCol="0">
            <a:spAutoFit/>
          </a:bodyPr>
          <a:lstStyle/>
          <a:p>
            <a:pPr defTabSz="1300393" fontAlgn="auto">
              <a:spcBef>
                <a:spcPts val="0"/>
              </a:spcBef>
              <a:spcAft>
                <a:spcPts val="0"/>
              </a:spcAft>
            </a:pPr>
            <a:r>
              <a:rPr lang="en-US" sz="4400" dirty="0">
                <a:solidFill>
                  <a:prstClr val="white"/>
                </a:solidFill>
                <a:latin typeface="Avenir Book"/>
                <a:ea typeface="+mn-ea"/>
                <a:cs typeface="Avenir Book"/>
              </a:rPr>
              <a:t>Progress is driven by </a:t>
            </a:r>
            <a:r>
              <a:rPr lang="en-US" sz="4400" b="1" dirty="0">
                <a:solidFill>
                  <a:prstClr val="white"/>
                </a:solidFill>
                <a:latin typeface="Avenir Book"/>
                <a:ea typeface="+mn-ea"/>
                <a:cs typeface="Avenir Book"/>
              </a:rPr>
              <a:t>experiment</a:t>
            </a:r>
            <a:r>
              <a:rPr lang="en-US" sz="4400" dirty="0">
                <a:solidFill>
                  <a:prstClr val="white"/>
                </a:solidFill>
                <a:latin typeface="Avenir Book"/>
                <a:ea typeface="+mn-ea"/>
                <a:cs typeface="Avenir Book"/>
              </a:rPr>
              <a:t> and </a:t>
            </a:r>
            <a:r>
              <a:rPr lang="en-US" sz="4400" b="1" dirty="0">
                <a:solidFill>
                  <a:prstClr val="white"/>
                </a:solidFill>
                <a:latin typeface="Avenir Book"/>
                <a:ea typeface="+mn-ea"/>
                <a:cs typeface="Avenir Book"/>
              </a:rPr>
              <a:t>observation</a:t>
            </a:r>
            <a:r>
              <a:rPr lang="en-US" sz="4400" dirty="0">
                <a:solidFill>
                  <a:prstClr val="white"/>
                </a:solidFill>
                <a:latin typeface="Avenir Book"/>
                <a:ea typeface="+mn-ea"/>
                <a:cs typeface="Avenir Book"/>
              </a:rPr>
              <a:t>.</a:t>
            </a:r>
          </a:p>
        </p:txBody>
      </p:sp>
    </p:spTree>
    <p:extLst>
      <p:ext uri="{BB962C8B-B14F-4D97-AF65-F5344CB8AC3E}">
        <p14:creationId xmlns:p14="http://schemas.microsoft.com/office/powerpoint/2010/main" val="556943653"/>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705" y="254000"/>
            <a:ext cx="12529392" cy="1166416"/>
          </a:xfrm>
        </p:spPr>
        <p:txBody>
          <a:bodyPr/>
          <a:lstStyle/>
          <a:p>
            <a:r>
              <a:rPr lang="en-US" sz="6000" dirty="0" smtClean="0">
                <a:latin typeface="Avenir Book"/>
                <a:cs typeface="Avenir Book"/>
              </a:rPr>
              <a:t>GWs from compact binary merger</a:t>
            </a:r>
            <a:endParaRPr lang="en-US" sz="6000" dirty="0">
              <a:latin typeface="Avenir Book"/>
              <a:cs typeface="Avenir Book"/>
            </a:endParaRPr>
          </a:p>
        </p:txBody>
      </p:sp>
      <p:pic>
        <p:nvPicPr>
          <p:cNvPr id="6" name="Picture 5"/>
          <p:cNvPicPr>
            <a:picLocks noChangeAspect="1"/>
          </p:cNvPicPr>
          <p:nvPr/>
        </p:nvPicPr>
        <p:blipFill>
          <a:blip r:embed="rId3"/>
          <a:stretch>
            <a:fillRect/>
          </a:stretch>
        </p:blipFill>
        <p:spPr>
          <a:xfrm>
            <a:off x="165696" y="6244952"/>
            <a:ext cx="12673408" cy="2976859"/>
          </a:xfrm>
          <a:prstGeom prst="rect">
            <a:avLst/>
          </a:prstGeom>
        </p:spPr>
      </p:pic>
      <p:sp>
        <p:nvSpPr>
          <p:cNvPr id="8" name="TextBox 7"/>
          <p:cNvSpPr txBox="1">
            <a:spLocks noChangeArrowheads="1"/>
          </p:cNvSpPr>
          <p:nvPr/>
        </p:nvSpPr>
        <p:spPr bwMode="auto">
          <a:xfrm>
            <a:off x="10174808" y="9197280"/>
            <a:ext cx="2592289" cy="39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3" tIns="45631" rIns="91273" bIns="45631">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algn="r" eaLnBrk="1" hangingPunct="1"/>
            <a:r>
              <a:rPr lang="en-US" sz="2000" i="1" dirty="0" smtClean="0">
                <a:solidFill>
                  <a:srgbClr val="000000"/>
                </a:solidFill>
                <a:latin typeface="Avenir Book"/>
                <a:cs typeface="Avenir Book"/>
              </a:rPr>
              <a:t>Image credits:  LIGO</a:t>
            </a:r>
            <a:endParaRPr lang="en-US" sz="2000" i="1" dirty="0">
              <a:solidFill>
                <a:srgbClr val="000000"/>
              </a:solidFill>
              <a:latin typeface="Avenir Book"/>
              <a:cs typeface="Avenir Book"/>
            </a:endParaRPr>
          </a:p>
        </p:txBody>
      </p:sp>
      <p:sp>
        <p:nvSpPr>
          <p:cNvPr id="9" name="Shape 80"/>
          <p:cNvSpPr txBox="1">
            <a:spLocks/>
          </p:cNvSpPr>
          <p:nvPr/>
        </p:nvSpPr>
        <p:spPr>
          <a:xfrm>
            <a:off x="381720" y="1564432"/>
            <a:ext cx="11809313" cy="4392488"/>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spcBef>
                <a:spcPts val="1800"/>
              </a:spcBef>
            </a:pPr>
            <a:r>
              <a:rPr lang="en-US" sz="2800" dirty="0" smtClean="0">
                <a:solidFill>
                  <a:srgbClr val="000000"/>
                </a:solidFill>
                <a:latin typeface="Avenir Book"/>
                <a:cs typeface="Avenir Book"/>
              </a:rPr>
              <a:t>Tidal deformation in final stages of inspiral leads to departures from </a:t>
            </a:r>
            <a:r>
              <a:rPr lang="en-US" sz="2800" dirty="0">
                <a:solidFill>
                  <a:srgbClr val="000000"/>
                </a:solidFill>
                <a:latin typeface="Avenir Book"/>
                <a:cs typeface="Avenir Book"/>
              </a:rPr>
              <a:t> </a:t>
            </a:r>
            <a:r>
              <a:rPr lang="en-US" sz="2800" dirty="0" smtClean="0">
                <a:solidFill>
                  <a:srgbClr val="000000"/>
                </a:solidFill>
                <a:latin typeface="Avenir Book"/>
                <a:cs typeface="Avenir Book"/>
              </a:rPr>
              <a:t>point particle waveform templates.</a:t>
            </a:r>
          </a:p>
          <a:p>
            <a:pPr>
              <a:spcBef>
                <a:spcPts val="1800"/>
              </a:spcBef>
            </a:pPr>
            <a:r>
              <a:rPr lang="en-US" sz="2800" dirty="0" smtClean="0">
                <a:latin typeface="Avenir Book"/>
                <a:cs typeface="Avenir Book"/>
              </a:rPr>
              <a:t>Read et al. 09: ΔR ~10% for single nearby (100 </a:t>
            </a:r>
            <a:r>
              <a:rPr lang="en-US" sz="2800" dirty="0" err="1" smtClean="0">
                <a:latin typeface="Avenir Book"/>
                <a:cs typeface="Avenir Book"/>
              </a:rPr>
              <a:t>Mpc</a:t>
            </a:r>
            <a:r>
              <a:rPr lang="en-US" sz="2800" dirty="0" smtClean="0">
                <a:latin typeface="Avenir Book"/>
                <a:cs typeface="Avenir Book"/>
              </a:rPr>
              <a:t>, optimal orientation, sky location) source. </a:t>
            </a:r>
          </a:p>
          <a:p>
            <a:pPr>
              <a:spcBef>
                <a:spcPts val="1800"/>
              </a:spcBef>
            </a:pPr>
            <a:r>
              <a:rPr lang="en-US" sz="2800" dirty="0" smtClean="0">
                <a:latin typeface="Avenir Book"/>
                <a:cs typeface="Avenir Book"/>
              </a:rPr>
              <a:t>Bayesian analyses of low SNR regime for likely population: probably require a few tens of inspiral </a:t>
            </a:r>
            <a:r>
              <a:rPr lang="en-US" sz="2800" dirty="0">
                <a:latin typeface="Avenir Book"/>
                <a:cs typeface="Avenir Book"/>
              </a:rPr>
              <a:t>events </a:t>
            </a:r>
            <a:r>
              <a:rPr lang="en-US" sz="2800" dirty="0" smtClean="0">
                <a:latin typeface="Avenir Book"/>
                <a:cs typeface="Avenir Book"/>
              </a:rPr>
              <a:t>to measure to </a:t>
            </a:r>
            <a:r>
              <a:rPr lang="en-US" sz="2800" dirty="0">
                <a:latin typeface="Avenir Book"/>
                <a:cs typeface="Avenir Book"/>
              </a:rPr>
              <a:t>ΔR </a:t>
            </a:r>
            <a:r>
              <a:rPr lang="en-US" sz="2800" dirty="0" smtClean="0">
                <a:latin typeface="Avenir Book"/>
                <a:cs typeface="Avenir Book"/>
              </a:rPr>
              <a:t>~10% (del </a:t>
            </a:r>
            <a:r>
              <a:rPr lang="en-US" sz="2800" dirty="0" err="1" smtClean="0">
                <a:latin typeface="Avenir Book"/>
                <a:cs typeface="Avenir Book"/>
              </a:rPr>
              <a:t>Pozzo</a:t>
            </a:r>
            <a:r>
              <a:rPr lang="en-US" sz="2800" dirty="0" smtClean="0">
                <a:latin typeface="Avenir Book"/>
                <a:cs typeface="Avenir Book"/>
              </a:rPr>
              <a:t> et al. 13, </a:t>
            </a:r>
            <a:r>
              <a:rPr lang="en-US" sz="2800" dirty="0" err="1" smtClean="0">
                <a:latin typeface="Avenir Book"/>
                <a:cs typeface="Avenir Book"/>
              </a:rPr>
              <a:t>Agathos</a:t>
            </a:r>
            <a:r>
              <a:rPr lang="en-US" sz="2800" dirty="0" smtClean="0">
                <a:latin typeface="Avenir Book"/>
                <a:cs typeface="Avenir Book"/>
              </a:rPr>
              <a:t> </a:t>
            </a:r>
            <a:r>
              <a:rPr lang="en-US" sz="2800" dirty="0">
                <a:latin typeface="Avenir Book"/>
                <a:cs typeface="Avenir Book"/>
              </a:rPr>
              <a:t>et al. </a:t>
            </a:r>
            <a:r>
              <a:rPr lang="en-US" sz="2800" dirty="0" smtClean="0">
                <a:latin typeface="Avenir Book"/>
                <a:cs typeface="Avenir Book"/>
              </a:rPr>
              <a:t>15</a:t>
            </a:r>
            <a:r>
              <a:rPr lang="en-US" sz="2800" dirty="0">
                <a:latin typeface="Avenir Book"/>
                <a:cs typeface="Avenir Book"/>
              </a:rPr>
              <a:t>, </a:t>
            </a:r>
            <a:r>
              <a:rPr lang="en-US" sz="2800" dirty="0" smtClean="0">
                <a:latin typeface="Avenir Book"/>
                <a:cs typeface="Avenir Book"/>
              </a:rPr>
              <a:t>Lackey </a:t>
            </a:r>
            <a:r>
              <a:rPr lang="en-US" sz="2800" dirty="0">
                <a:latin typeface="Avenir Book"/>
                <a:cs typeface="Avenir Book"/>
              </a:rPr>
              <a:t>and </a:t>
            </a:r>
            <a:r>
              <a:rPr lang="en-US" sz="2800" dirty="0" smtClean="0">
                <a:latin typeface="Avenir Book"/>
                <a:cs typeface="Avenir Book"/>
              </a:rPr>
              <a:t>Wade 15).</a:t>
            </a:r>
          </a:p>
          <a:p>
            <a:pPr>
              <a:spcBef>
                <a:spcPts val="1800"/>
              </a:spcBef>
            </a:pPr>
            <a:r>
              <a:rPr lang="en-US" sz="2800" dirty="0" smtClean="0">
                <a:latin typeface="Avenir Book"/>
                <a:cs typeface="Avenir Book"/>
              </a:rPr>
              <a:t>Some questions about systematic biases (LW15, </a:t>
            </a:r>
            <a:r>
              <a:rPr lang="en-US" sz="2800" dirty="0" err="1" smtClean="0">
                <a:latin typeface="Avenir Book"/>
                <a:cs typeface="Avenir Book"/>
              </a:rPr>
              <a:t>Favata</a:t>
            </a:r>
            <a:r>
              <a:rPr lang="en-US" sz="2800" dirty="0" smtClean="0">
                <a:latin typeface="Avenir Book"/>
                <a:cs typeface="Avenir Book"/>
              </a:rPr>
              <a:t> 14).</a:t>
            </a:r>
          </a:p>
        </p:txBody>
      </p:sp>
    </p:spTree>
    <p:extLst>
      <p:ext uri="{BB962C8B-B14F-4D97-AF65-F5344CB8AC3E}">
        <p14:creationId xmlns:p14="http://schemas.microsoft.com/office/powerpoint/2010/main" val="309364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705" y="254000"/>
            <a:ext cx="12529392" cy="1166416"/>
          </a:xfrm>
        </p:spPr>
        <p:txBody>
          <a:bodyPr/>
          <a:lstStyle/>
          <a:p>
            <a:r>
              <a:rPr lang="en-US" sz="6000" dirty="0" smtClean="0">
                <a:latin typeface="Avenir Book"/>
                <a:cs typeface="Avenir Book"/>
              </a:rPr>
              <a:t>GWs from compact binary </a:t>
            </a:r>
            <a:r>
              <a:rPr lang="en-US" sz="6000" dirty="0" err="1" smtClean="0">
                <a:latin typeface="Avenir Book"/>
                <a:cs typeface="Avenir Book"/>
              </a:rPr>
              <a:t>ringdown</a:t>
            </a:r>
            <a:endParaRPr lang="en-US" sz="6000" dirty="0">
              <a:latin typeface="Avenir Book"/>
              <a:cs typeface="Avenir Book"/>
            </a:endParaRPr>
          </a:p>
        </p:txBody>
      </p:sp>
      <p:pic>
        <p:nvPicPr>
          <p:cNvPr id="6" name="Picture 5"/>
          <p:cNvPicPr>
            <a:picLocks noChangeAspect="1"/>
          </p:cNvPicPr>
          <p:nvPr/>
        </p:nvPicPr>
        <p:blipFill>
          <a:blip r:embed="rId3"/>
          <a:stretch>
            <a:fillRect/>
          </a:stretch>
        </p:blipFill>
        <p:spPr>
          <a:xfrm>
            <a:off x="165696" y="6244952"/>
            <a:ext cx="12673408" cy="2976859"/>
          </a:xfrm>
          <a:prstGeom prst="rect">
            <a:avLst/>
          </a:prstGeom>
        </p:spPr>
      </p:pic>
      <p:sp>
        <p:nvSpPr>
          <p:cNvPr id="8" name="TextBox 7"/>
          <p:cNvSpPr txBox="1">
            <a:spLocks noChangeArrowheads="1"/>
          </p:cNvSpPr>
          <p:nvPr/>
        </p:nvSpPr>
        <p:spPr bwMode="auto">
          <a:xfrm>
            <a:off x="10174808" y="9197280"/>
            <a:ext cx="2592289" cy="39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3" tIns="45631" rIns="91273" bIns="45631">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algn="r" eaLnBrk="1" hangingPunct="1"/>
            <a:r>
              <a:rPr lang="en-US" sz="2000" i="1" dirty="0" smtClean="0">
                <a:solidFill>
                  <a:srgbClr val="000000"/>
                </a:solidFill>
                <a:latin typeface="Avenir Book"/>
                <a:cs typeface="Avenir Book"/>
              </a:rPr>
              <a:t>Image credits:  LIGO</a:t>
            </a:r>
            <a:endParaRPr lang="en-US" sz="2000" i="1" dirty="0">
              <a:solidFill>
                <a:srgbClr val="000000"/>
              </a:solidFill>
              <a:latin typeface="Avenir Book"/>
              <a:cs typeface="Avenir Book"/>
            </a:endParaRPr>
          </a:p>
        </p:txBody>
      </p:sp>
      <p:sp>
        <p:nvSpPr>
          <p:cNvPr id="9" name="Shape 80"/>
          <p:cNvSpPr txBox="1">
            <a:spLocks/>
          </p:cNvSpPr>
          <p:nvPr/>
        </p:nvSpPr>
        <p:spPr>
          <a:xfrm>
            <a:off x="381720" y="1564432"/>
            <a:ext cx="11809313" cy="4392488"/>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defRPr sz="1800">
                <a:solidFill>
                  <a:srgbClr val="000000"/>
                </a:solidFill>
              </a:defRPr>
            </a:pPr>
            <a:r>
              <a:rPr lang="en-US" sz="2800" dirty="0">
                <a:solidFill>
                  <a:srgbClr val="000000"/>
                </a:solidFill>
                <a:latin typeface="Avenir Book"/>
                <a:cs typeface="Avenir Book"/>
              </a:rPr>
              <a:t>Post merger </a:t>
            </a:r>
            <a:r>
              <a:rPr lang="en-US" sz="2800" dirty="0" err="1">
                <a:solidFill>
                  <a:srgbClr val="000000"/>
                </a:solidFill>
                <a:latin typeface="Avenir Book"/>
                <a:cs typeface="Avenir Book"/>
              </a:rPr>
              <a:t>ringdown</a:t>
            </a:r>
            <a:r>
              <a:rPr lang="en-US" sz="2800" dirty="0">
                <a:solidFill>
                  <a:srgbClr val="000000"/>
                </a:solidFill>
                <a:latin typeface="Avenir Book"/>
                <a:cs typeface="Avenir Book"/>
              </a:rPr>
              <a:t> frequencies </a:t>
            </a:r>
            <a:r>
              <a:rPr lang="en-US" sz="2800" dirty="0" smtClean="0">
                <a:solidFill>
                  <a:srgbClr val="000000"/>
                </a:solidFill>
                <a:latin typeface="Avenir Book"/>
                <a:cs typeface="Avenir Book"/>
              </a:rPr>
              <a:t>correlated to properties of the EOS e.g. maximum mass, radius at a particular mass (</a:t>
            </a:r>
            <a:r>
              <a:rPr lang="en-US" sz="2800" dirty="0" err="1" smtClean="0">
                <a:solidFill>
                  <a:srgbClr val="000000"/>
                </a:solidFill>
                <a:latin typeface="Avenir Book"/>
                <a:cs typeface="Avenir Book"/>
              </a:rPr>
              <a:t>Bauswein</a:t>
            </a:r>
            <a:r>
              <a:rPr lang="en-US" sz="2800" dirty="0" smtClean="0">
                <a:solidFill>
                  <a:srgbClr val="000000"/>
                </a:solidFill>
                <a:latin typeface="Avenir Book"/>
                <a:cs typeface="Avenir Book"/>
              </a:rPr>
              <a:t> </a:t>
            </a:r>
            <a:r>
              <a:rPr lang="en-US" sz="2800" dirty="0">
                <a:solidFill>
                  <a:srgbClr val="000000"/>
                </a:solidFill>
                <a:latin typeface="Avenir Book"/>
                <a:cs typeface="Avenir Book"/>
              </a:rPr>
              <a:t>et al. </a:t>
            </a:r>
            <a:r>
              <a:rPr lang="en-US" sz="2800" dirty="0" smtClean="0">
                <a:solidFill>
                  <a:srgbClr val="000000"/>
                </a:solidFill>
                <a:latin typeface="Avenir Book"/>
                <a:cs typeface="Avenir Book"/>
              </a:rPr>
              <a:t>12a, b, </a:t>
            </a:r>
            <a:r>
              <a:rPr lang="en-US" sz="2800" dirty="0" err="1" smtClean="0">
                <a:solidFill>
                  <a:srgbClr val="000000"/>
                </a:solidFill>
                <a:latin typeface="Avenir Book"/>
                <a:cs typeface="Avenir Book"/>
              </a:rPr>
              <a:t>Bauswein</a:t>
            </a:r>
            <a:r>
              <a:rPr lang="en-US" sz="2800" dirty="0" smtClean="0">
                <a:solidFill>
                  <a:srgbClr val="000000"/>
                </a:solidFill>
                <a:latin typeface="Avenir Book"/>
                <a:cs typeface="Avenir Book"/>
              </a:rPr>
              <a:t> &amp; </a:t>
            </a:r>
            <a:r>
              <a:rPr lang="en-US" sz="2800" dirty="0" err="1" smtClean="0">
                <a:solidFill>
                  <a:srgbClr val="000000"/>
                </a:solidFill>
                <a:latin typeface="Avenir Book"/>
                <a:cs typeface="Avenir Book"/>
              </a:rPr>
              <a:t>Stergioulas</a:t>
            </a:r>
            <a:r>
              <a:rPr lang="en-US" sz="2800" dirty="0" smtClean="0">
                <a:solidFill>
                  <a:srgbClr val="000000"/>
                </a:solidFill>
                <a:latin typeface="Avenir Book"/>
                <a:cs typeface="Avenir Book"/>
              </a:rPr>
              <a:t> 15). </a:t>
            </a:r>
          </a:p>
          <a:p>
            <a:pPr>
              <a:defRPr sz="1800">
                <a:solidFill>
                  <a:srgbClr val="000000"/>
                </a:solidFill>
              </a:defRPr>
            </a:pPr>
            <a:r>
              <a:rPr lang="en-US" sz="2800" dirty="0" smtClean="0">
                <a:solidFill>
                  <a:srgbClr val="000000"/>
                </a:solidFill>
                <a:latin typeface="Avenir Book"/>
                <a:cs typeface="Avenir Book"/>
              </a:rPr>
              <a:t>Detection will be challenging (high frequency), especially in absence of templates (Clark et al. 16).  Low expected event rate for A-LIGO.</a:t>
            </a:r>
          </a:p>
          <a:p>
            <a:pPr>
              <a:defRPr sz="1800">
                <a:solidFill>
                  <a:srgbClr val="000000"/>
                </a:solidFill>
              </a:defRPr>
            </a:pPr>
            <a:r>
              <a:rPr lang="en-US" sz="2800" dirty="0" smtClean="0">
                <a:solidFill>
                  <a:srgbClr val="000000"/>
                </a:solidFill>
                <a:latin typeface="Avenir Book"/>
                <a:cs typeface="Avenir Book"/>
              </a:rPr>
              <a:t> More likely a source for next generation of GW detectors.  </a:t>
            </a:r>
            <a:endParaRPr lang="en-US" sz="2800" dirty="0">
              <a:solidFill>
                <a:srgbClr val="000000"/>
              </a:solidFill>
              <a:latin typeface="Avenir Book"/>
              <a:cs typeface="Avenir Book"/>
            </a:endParaRPr>
          </a:p>
        </p:txBody>
      </p:sp>
    </p:spTree>
    <p:extLst>
      <p:ext uri="{BB962C8B-B14F-4D97-AF65-F5344CB8AC3E}">
        <p14:creationId xmlns:p14="http://schemas.microsoft.com/office/powerpoint/2010/main" val="18755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lum bright="-28000" contrast="48000"/>
          </a:blip>
          <a:srcRect/>
          <a:stretch>
            <a:fillRect/>
          </a:stretch>
        </p:blipFill>
        <p:spPr bwMode="auto">
          <a:xfrm>
            <a:off x="6214367" y="1708454"/>
            <a:ext cx="6449732" cy="4536503"/>
          </a:xfrm>
          <a:prstGeom prst="rect">
            <a:avLst/>
          </a:prstGeom>
          <a:ln>
            <a:noFill/>
          </a:ln>
          <a:effectLst/>
        </p:spPr>
      </p:pic>
      <p:sp>
        <p:nvSpPr>
          <p:cNvPr id="28681" name="Rettangolo 9"/>
          <p:cNvSpPr>
            <a:spLocks noChangeArrowheads="1"/>
          </p:cNvSpPr>
          <p:nvPr/>
        </p:nvSpPr>
        <p:spPr bwMode="auto">
          <a:xfrm>
            <a:off x="5" y="4876805"/>
            <a:ext cx="7802563" cy="2608263"/>
          </a:xfrm>
          <a:prstGeom prst="rect">
            <a:avLst/>
          </a:prstGeom>
          <a:noFill/>
          <a:ln w="9525">
            <a:noFill/>
            <a:miter lim="800000"/>
            <a:headEnd/>
            <a:tailEnd/>
          </a:ln>
        </p:spPr>
        <p:txBody>
          <a:bodyPr lIns="129958" tIns="64980" rIns="129958" bIns="64980">
            <a:spAutoFit/>
          </a:bodyPr>
          <a:lstStyle/>
          <a:p>
            <a:pPr algn="l" defTabSz="1299592" fontAlgn="auto">
              <a:spcBef>
                <a:spcPts val="0"/>
              </a:spcBef>
              <a:spcAft>
                <a:spcPts val="0"/>
              </a:spcAft>
              <a:defRPr/>
            </a:pPr>
            <a:endParaRPr lang="en-US" sz="2300" dirty="0">
              <a:solidFill>
                <a:prstClr val="black"/>
              </a:solidFill>
              <a:latin typeface="Calibri"/>
            </a:endParaRPr>
          </a:p>
          <a:p>
            <a:pPr algn="l" defTabSz="1299592" fontAlgn="auto">
              <a:spcBef>
                <a:spcPts val="0"/>
              </a:spcBef>
              <a:spcAft>
                <a:spcPts val="0"/>
              </a:spcAft>
              <a:defRPr/>
            </a:pPr>
            <a:endParaRPr lang="en-US" sz="2300" dirty="0">
              <a:solidFill>
                <a:prstClr val="black"/>
              </a:solidFill>
              <a:latin typeface="Calibri"/>
            </a:endParaRPr>
          </a:p>
          <a:p>
            <a:pPr algn="l" defTabSz="1299592" fontAlgn="auto">
              <a:spcBef>
                <a:spcPts val="0"/>
              </a:spcBef>
              <a:spcAft>
                <a:spcPts val="0"/>
              </a:spcAft>
              <a:defRPr/>
            </a:pPr>
            <a:endParaRPr lang="en-US" sz="2300" dirty="0">
              <a:solidFill>
                <a:prstClr val="black"/>
              </a:solidFill>
              <a:latin typeface="Calibri"/>
            </a:endParaRPr>
          </a:p>
          <a:p>
            <a:pPr algn="l" defTabSz="1299592" fontAlgn="auto">
              <a:spcBef>
                <a:spcPts val="0"/>
              </a:spcBef>
              <a:spcAft>
                <a:spcPts val="0"/>
              </a:spcAft>
              <a:defRPr/>
            </a:pPr>
            <a:endParaRPr lang="en-US" sz="2300" dirty="0">
              <a:solidFill>
                <a:prstClr val="black"/>
              </a:solidFill>
              <a:latin typeface="Calibri"/>
            </a:endParaRPr>
          </a:p>
          <a:p>
            <a:pPr algn="l" defTabSz="1299592" fontAlgn="auto">
              <a:spcBef>
                <a:spcPts val="0"/>
              </a:spcBef>
              <a:spcAft>
                <a:spcPts val="0"/>
              </a:spcAft>
              <a:defRPr/>
            </a:pPr>
            <a:endParaRPr lang="en-US" sz="2300" dirty="0">
              <a:solidFill>
                <a:prstClr val="black"/>
              </a:solidFill>
              <a:latin typeface="Calibri"/>
            </a:endParaRPr>
          </a:p>
          <a:p>
            <a:pPr algn="l" defTabSz="1299592" fontAlgn="auto">
              <a:spcBef>
                <a:spcPts val="0"/>
              </a:spcBef>
              <a:spcAft>
                <a:spcPts val="0"/>
              </a:spcAft>
              <a:defRPr/>
            </a:pPr>
            <a:endParaRPr lang="en-US" sz="2300" dirty="0">
              <a:solidFill>
                <a:prstClr val="black"/>
              </a:solidFill>
              <a:latin typeface="Calibri"/>
            </a:endParaRPr>
          </a:p>
          <a:p>
            <a:pPr algn="l" defTabSz="1299592" fontAlgn="auto">
              <a:spcBef>
                <a:spcPts val="0"/>
              </a:spcBef>
              <a:spcAft>
                <a:spcPts val="0"/>
              </a:spcAft>
              <a:defRPr/>
            </a:pPr>
            <a:r>
              <a:rPr lang="en-US" sz="2300" dirty="0">
                <a:solidFill>
                  <a:prstClr val="black"/>
                </a:solidFill>
                <a:latin typeface="Calibri"/>
              </a:rPr>
              <a:t> </a:t>
            </a:r>
            <a:endParaRPr lang="it-IT" sz="2300" dirty="0">
              <a:solidFill>
                <a:prstClr val="black"/>
              </a:solidFill>
              <a:latin typeface="Calibri"/>
            </a:endParaRPr>
          </a:p>
        </p:txBody>
      </p:sp>
      <p:grpSp>
        <p:nvGrpSpPr>
          <p:cNvPr id="40963" name="Gruppo 20"/>
          <p:cNvGrpSpPr>
            <a:grpSpLocks/>
          </p:cNvGrpSpPr>
          <p:nvPr/>
        </p:nvGrpSpPr>
        <p:grpSpPr bwMode="auto">
          <a:xfrm>
            <a:off x="381722" y="1996482"/>
            <a:ext cx="5400600" cy="3816424"/>
            <a:chOff x="7030886" y="1739565"/>
            <a:chExt cx="2030413" cy="1447800"/>
          </a:xfrm>
        </p:grpSpPr>
        <p:sp>
          <p:nvSpPr>
            <p:cNvPr id="18" name="Text Box 8"/>
            <p:cNvSpPr txBox="1">
              <a:spLocks noChangeArrowheads="1"/>
            </p:cNvSpPr>
            <p:nvPr/>
          </p:nvSpPr>
          <p:spPr bwMode="auto">
            <a:xfrm>
              <a:off x="7086840" y="2971751"/>
              <a:ext cx="1600271" cy="151786"/>
            </a:xfrm>
            <a:prstGeom prst="rect">
              <a:avLst/>
            </a:prstGeom>
            <a:noFill/>
            <a:ln w="9525">
              <a:noFill/>
              <a:miter lim="800000"/>
              <a:headEnd/>
              <a:tailEnd/>
            </a:ln>
          </p:spPr>
          <p:txBody>
            <a:bodyPr>
              <a:spAutoFit/>
            </a:bodyPr>
            <a:lstStyle/>
            <a:p>
              <a:pPr algn="l" defTabSz="1299592" eaLnBrk="0" fontAlgn="auto" hangingPunct="0">
                <a:spcBef>
                  <a:spcPts val="0"/>
                </a:spcBef>
                <a:spcAft>
                  <a:spcPts val="0"/>
                </a:spcAft>
                <a:defRPr/>
              </a:pPr>
              <a:r>
                <a:rPr lang="en-US" sz="2000" dirty="0">
                  <a:latin typeface="Arial" pitchFamily="34" charset="0"/>
                </a:rPr>
                <a:t>General Relativity </a:t>
              </a:r>
            </a:p>
          </p:txBody>
        </p:sp>
        <p:pic>
          <p:nvPicPr>
            <p:cNvPr id="40970" name="Picture 12" descr="sch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0886" y="1739565"/>
              <a:ext cx="20304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Box 10"/>
          <p:cNvSpPr txBox="1"/>
          <p:nvPr/>
        </p:nvSpPr>
        <p:spPr>
          <a:xfrm>
            <a:off x="237704" y="6604997"/>
            <a:ext cx="12457384" cy="1882159"/>
          </a:xfrm>
          <a:prstGeom prst="rect">
            <a:avLst/>
          </a:prstGeom>
          <a:noFill/>
        </p:spPr>
        <p:txBody>
          <a:bodyPr wrap="square" lIns="129958" tIns="64980" rIns="129958" bIns="64980">
            <a:spAutoFit/>
          </a:bodyPr>
          <a:lstStyle/>
          <a:p>
            <a:pPr marL="457105" indent="-457105" algn="l" defTabSz="1299592" fontAlgn="auto">
              <a:spcBef>
                <a:spcPts val="0"/>
              </a:spcBef>
              <a:spcAft>
                <a:spcPts val="0"/>
              </a:spcAft>
              <a:buFont typeface="Arial"/>
              <a:buChar char="•"/>
              <a:defRPr/>
            </a:pPr>
            <a:r>
              <a:rPr lang="en-US" sz="2800" dirty="0">
                <a:solidFill>
                  <a:prstClr val="black"/>
                </a:solidFill>
                <a:latin typeface="Avenir Book"/>
                <a:cs typeface="Avenir Book"/>
              </a:rPr>
              <a:t>Relativistic effects on a hotspot (light-bending, redshifts, aberration) encode information about M and R in the observed pulse profile.</a:t>
            </a:r>
          </a:p>
          <a:p>
            <a:pPr algn="l" defTabSz="1299592" fontAlgn="auto">
              <a:spcBef>
                <a:spcPts val="0"/>
              </a:spcBef>
              <a:spcAft>
                <a:spcPts val="0"/>
              </a:spcAft>
              <a:defRPr/>
            </a:pPr>
            <a:endParaRPr lang="en-US" sz="2800" dirty="0">
              <a:solidFill>
                <a:prstClr val="black"/>
              </a:solidFill>
              <a:latin typeface="Avenir Book"/>
              <a:cs typeface="Avenir Book"/>
            </a:endParaRPr>
          </a:p>
          <a:p>
            <a:pPr marL="457105" indent="-457105" algn="l" defTabSz="1299592" fontAlgn="auto">
              <a:spcBef>
                <a:spcPts val="0"/>
              </a:spcBef>
              <a:spcAft>
                <a:spcPts val="0"/>
              </a:spcAft>
              <a:buFont typeface="Arial"/>
              <a:buChar char="•"/>
              <a:defRPr/>
            </a:pPr>
            <a:r>
              <a:rPr lang="en-US" sz="2800" dirty="0">
                <a:solidFill>
                  <a:prstClr val="black"/>
                </a:solidFill>
                <a:latin typeface="Avenir Book"/>
                <a:cs typeface="Avenir Book"/>
              </a:rPr>
              <a:t>M and R can be recovered from the energy-dependent pulse profile .</a:t>
            </a:r>
          </a:p>
        </p:txBody>
      </p:sp>
      <p:sp>
        <p:nvSpPr>
          <p:cNvPr id="40968" name="Rectangle 1"/>
          <p:cNvSpPr txBox="1">
            <a:spLocks noChangeArrowheads="1"/>
          </p:cNvSpPr>
          <p:nvPr/>
        </p:nvSpPr>
        <p:spPr bwMode="auto">
          <a:xfrm>
            <a:off x="381004" y="196850"/>
            <a:ext cx="12314239"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1" tIns="45678" rIns="91361" bIns="45678"/>
          <a:lstStyle>
            <a:lvl1pPr defTabSz="1300163"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defTabSz="1300163"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r>
              <a:rPr lang="en-US" sz="6000" dirty="0">
                <a:solidFill>
                  <a:prstClr val="black"/>
                </a:solidFill>
                <a:latin typeface="Verdana" charset="0"/>
                <a:cs typeface="Verdana" charset="0"/>
              </a:rPr>
              <a:t>Pulse profile </a:t>
            </a:r>
            <a:r>
              <a:rPr lang="en-US" sz="6000" dirty="0" err="1" smtClean="0">
                <a:solidFill>
                  <a:prstClr val="black"/>
                </a:solidFill>
                <a:latin typeface="Verdana" charset="0"/>
                <a:cs typeface="Verdana" charset="0"/>
              </a:rPr>
              <a:t>modelling</a:t>
            </a:r>
            <a:endParaRPr lang="en-US" sz="6000" dirty="0">
              <a:solidFill>
                <a:prstClr val="black"/>
              </a:solidFill>
              <a:latin typeface="Verdana" charset="0"/>
              <a:cs typeface="Verdana" charset="0"/>
            </a:endParaRPr>
          </a:p>
        </p:txBody>
      </p:sp>
      <p:sp>
        <p:nvSpPr>
          <p:cNvPr id="12" name="Rectangle 2"/>
          <p:cNvSpPr>
            <a:spLocks/>
          </p:cNvSpPr>
          <p:nvPr/>
        </p:nvSpPr>
        <p:spPr bwMode="auto">
          <a:xfrm>
            <a:off x="309712" y="8711683"/>
            <a:ext cx="1244585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ctr">
            <a:spAutoFit/>
          </a:bodyPr>
          <a:lstStyle/>
          <a:p>
            <a:pPr algn="r"/>
            <a:r>
              <a:rPr lang="en-US" sz="2000" i="1" dirty="0" err="1">
                <a:solidFill>
                  <a:srgbClr val="000000"/>
                </a:solidFill>
                <a:latin typeface="Avenir Book"/>
                <a:ea typeface="ＭＳ Ｐゴシック" charset="0"/>
                <a:cs typeface="Avenir Book"/>
              </a:rPr>
              <a:t>Pechenick</a:t>
            </a:r>
            <a:r>
              <a:rPr lang="en-US" sz="2000" i="1" dirty="0">
                <a:solidFill>
                  <a:srgbClr val="000000"/>
                </a:solidFill>
                <a:latin typeface="Avenir Book"/>
                <a:ea typeface="ＭＳ Ｐゴシック" charset="0"/>
                <a:cs typeface="Avenir Book"/>
              </a:rPr>
              <a:t> et al. </a:t>
            </a:r>
            <a:r>
              <a:rPr lang="en-US" sz="2000" i="1" dirty="0" smtClean="0">
                <a:solidFill>
                  <a:srgbClr val="000000"/>
                </a:solidFill>
                <a:latin typeface="Avenir Book"/>
                <a:ea typeface="ＭＳ Ｐゴシック" charset="0"/>
                <a:cs typeface="Avenir Book"/>
              </a:rPr>
              <a:t>83,Miller &amp; Lamb 98, </a:t>
            </a:r>
            <a:r>
              <a:rPr lang="en-US" sz="2000" i="1" dirty="0" err="1" smtClean="0">
                <a:solidFill>
                  <a:srgbClr val="000000"/>
                </a:solidFill>
                <a:latin typeface="Avenir Book"/>
                <a:ea typeface="ＭＳ Ｐゴシック" charset="0"/>
                <a:cs typeface="Avenir Book"/>
              </a:rPr>
              <a:t>Braje</a:t>
            </a:r>
            <a:r>
              <a:rPr lang="en-US" sz="2000" i="1" dirty="0" smtClean="0">
                <a:solidFill>
                  <a:srgbClr val="000000"/>
                </a:solidFill>
                <a:latin typeface="Avenir Book"/>
                <a:ea typeface="ＭＳ Ｐゴシック" charset="0"/>
                <a:cs typeface="Avenir Book"/>
              </a:rPr>
              <a:t> et al. 00, </a:t>
            </a:r>
            <a:r>
              <a:rPr lang="en-US" sz="2000" i="1" dirty="0" err="1" smtClean="0">
                <a:solidFill>
                  <a:srgbClr val="000000"/>
                </a:solidFill>
                <a:latin typeface="Avenir Book"/>
                <a:ea typeface="ＭＳ Ｐゴシック" charset="0"/>
                <a:cs typeface="Avenir Book"/>
              </a:rPr>
              <a:t>Beloborodov</a:t>
            </a:r>
            <a:r>
              <a:rPr lang="en-US" sz="2000" i="1" dirty="0" smtClean="0">
                <a:solidFill>
                  <a:srgbClr val="000000"/>
                </a:solidFill>
                <a:latin typeface="Avenir Book"/>
                <a:ea typeface="ＭＳ Ｐゴシック" charset="0"/>
                <a:cs typeface="Avenir Book"/>
              </a:rPr>
              <a:t> 02, </a:t>
            </a:r>
            <a:r>
              <a:rPr lang="en-US" sz="2000" i="1" dirty="0" err="1" smtClean="0">
                <a:solidFill>
                  <a:srgbClr val="000000"/>
                </a:solidFill>
                <a:latin typeface="Avenir Book"/>
                <a:ea typeface="ＭＳ Ｐゴシック" charset="0"/>
                <a:cs typeface="Avenir Book"/>
              </a:rPr>
              <a:t>Poutanen</a:t>
            </a:r>
            <a:r>
              <a:rPr lang="en-US" sz="2000" i="1" dirty="0" smtClean="0">
                <a:solidFill>
                  <a:srgbClr val="000000"/>
                </a:solidFill>
                <a:latin typeface="Avenir Book"/>
                <a:ea typeface="ＭＳ Ｐゴシック" charset="0"/>
                <a:cs typeface="Avenir Book"/>
              </a:rPr>
              <a:t> &amp; </a:t>
            </a:r>
            <a:r>
              <a:rPr lang="en-US" sz="2000" i="1" dirty="0" err="1" smtClean="0">
                <a:solidFill>
                  <a:srgbClr val="000000"/>
                </a:solidFill>
                <a:latin typeface="Avenir Book"/>
                <a:ea typeface="ＭＳ Ｐゴシック" charset="0"/>
                <a:cs typeface="Avenir Book"/>
              </a:rPr>
              <a:t>Gierlinski</a:t>
            </a:r>
            <a:r>
              <a:rPr lang="en-US" sz="2000" i="1" dirty="0" smtClean="0">
                <a:solidFill>
                  <a:srgbClr val="000000"/>
                </a:solidFill>
                <a:latin typeface="Avenir Book"/>
                <a:ea typeface="ＭＳ Ｐゴシック" charset="0"/>
                <a:cs typeface="Avenir Book"/>
              </a:rPr>
              <a:t> 03, </a:t>
            </a:r>
            <a:r>
              <a:rPr lang="en-US" sz="2000" i="1" dirty="0" err="1" smtClean="0">
                <a:solidFill>
                  <a:srgbClr val="000000"/>
                </a:solidFill>
                <a:latin typeface="Avenir Book"/>
                <a:ea typeface="ＭＳ Ｐゴシック" charset="0"/>
                <a:cs typeface="Avenir Book"/>
              </a:rPr>
              <a:t>Viironen</a:t>
            </a:r>
            <a:r>
              <a:rPr lang="en-US" sz="2000" i="1" dirty="0" smtClean="0">
                <a:solidFill>
                  <a:srgbClr val="000000"/>
                </a:solidFill>
                <a:latin typeface="Avenir Book"/>
                <a:ea typeface="ＭＳ Ｐゴシック" charset="0"/>
                <a:cs typeface="Avenir Book"/>
              </a:rPr>
              <a:t> &amp; </a:t>
            </a:r>
            <a:r>
              <a:rPr lang="en-US" sz="2000" i="1" dirty="0" err="1" smtClean="0">
                <a:solidFill>
                  <a:srgbClr val="000000"/>
                </a:solidFill>
                <a:latin typeface="Avenir Book"/>
                <a:ea typeface="ＭＳ Ｐゴシック" charset="0"/>
                <a:cs typeface="Avenir Book"/>
              </a:rPr>
              <a:t>Poutanen</a:t>
            </a:r>
            <a:r>
              <a:rPr lang="en-US" sz="2000" i="1" dirty="0" smtClean="0">
                <a:solidFill>
                  <a:srgbClr val="000000"/>
                </a:solidFill>
                <a:latin typeface="Avenir Book"/>
                <a:ea typeface="ＭＳ Ｐゴシック" charset="0"/>
                <a:cs typeface="Avenir Book"/>
              </a:rPr>
              <a:t> 04 </a:t>
            </a:r>
            <a:r>
              <a:rPr lang="en-US" sz="2000" i="1" dirty="0">
                <a:solidFill>
                  <a:srgbClr val="000000"/>
                </a:solidFill>
                <a:latin typeface="Avenir Book"/>
                <a:ea typeface="ＭＳ Ｐゴシック" charset="0"/>
                <a:cs typeface="Avenir Book"/>
              </a:rPr>
              <a:t> </a:t>
            </a:r>
            <a:r>
              <a:rPr lang="en-US" sz="2000" i="1" dirty="0" err="1" smtClean="0">
                <a:solidFill>
                  <a:srgbClr val="000000"/>
                </a:solidFill>
                <a:latin typeface="Avenir Book"/>
                <a:ea typeface="ＭＳ Ｐゴシック" charset="0"/>
                <a:cs typeface="Avenir Book"/>
              </a:rPr>
              <a:t>Poutanen</a:t>
            </a:r>
            <a:r>
              <a:rPr lang="en-US" sz="2000" i="1" dirty="0" smtClean="0">
                <a:solidFill>
                  <a:srgbClr val="000000"/>
                </a:solidFill>
                <a:latin typeface="Avenir Book"/>
                <a:ea typeface="ＭＳ Ｐゴシック" charset="0"/>
                <a:cs typeface="Avenir Book"/>
              </a:rPr>
              <a:t> &amp; </a:t>
            </a:r>
            <a:r>
              <a:rPr lang="en-US" sz="2000" i="1" dirty="0" err="1" smtClean="0">
                <a:solidFill>
                  <a:srgbClr val="000000"/>
                </a:solidFill>
                <a:latin typeface="Avenir Book"/>
                <a:ea typeface="ＭＳ Ｐゴシック" charset="0"/>
                <a:cs typeface="Avenir Book"/>
              </a:rPr>
              <a:t>Beloborodov</a:t>
            </a:r>
            <a:r>
              <a:rPr lang="en-US" sz="2000" i="1" dirty="0" smtClean="0">
                <a:solidFill>
                  <a:srgbClr val="000000"/>
                </a:solidFill>
                <a:latin typeface="Avenir Book"/>
                <a:ea typeface="ＭＳ Ｐゴシック" charset="0"/>
                <a:cs typeface="Avenir Book"/>
              </a:rPr>
              <a:t> 06, </a:t>
            </a:r>
            <a:r>
              <a:rPr lang="en-US" sz="2000" i="1" dirty="0" err="1" smtClean="0">
                <a:solidFill>
                  <a:srgbClr val="000000"/>
                </a:solidFill>
                <a:latin typeface="Avenir Book"/>
                <a:ea typeface="ＭＳ Ｐゴシック" charset="0"/>
                <a:cs typeface="Avenir Book"/>
              </a:rPr>
              <a:t>Cadeau</a:t>
            </a:r>
            <a:r>
              <a:rPr lang="en-US" sz="2000" i="1" dirty="0" smtClean="0">
                <a:solidFill>
                  <a:srgbClr val="000000"/>
                </a:solidFill>
                <a:latin typeface="Avenir Book"/>
                <a:ea typeface="ＭＳ Ｐゴシック" charset="0"/>
                <a:cs typeface="Avenir Book"/>
              </a:rPr>
              <a:t> et al. 07, </a:t>
            </a:r>
            <a:r>
              <a:rPr lang="en-US" sz="2000" i="1" dirty="0" err="1" smtClean="0">
                <a:solidFill>
                  <a:srgbClr val="000000"/>
                </a:solidFill>
                <a:latin typeface="Avenir Book"/>
                <a:ea typeface="ＭＳ Ｐゴシック" charset="0"/>
                <a:cs typeface="Avenir Book"/>
              </a:rPr>
              <a:t>Morsink</a:t>
            </a:r>
            <a:r>
              <a:rPr lang="en-US" sz="2000" i="1" dirty="0" smtClean="0">
                <a:solidFill>
                  <a:srgbClr val="000000"/>
                </a:solidFill>
                <a:latin typeface="Avenir Book"/>
                <a:ea typeface="ＭＳ Ｐゴシック" charset="0"/>
                <a:cs typeface="Avenir Book"/>
              </a:rPr>
              <a:t> </a:t>
            </a:r>
            <a:r>
              <a:rPr lang="en-US" sz="2000" i="1" dirty="0">
                <a:solidFill>
                  <a:srgbClr val="000000"/>
                </a:solidFill>
                <a:latin typeface="Avenir Book"/>
                <a:ea typeface="ＭＳ Ｐゴシック" charset="0"/>
                <a:cs typeface="Avenir Book"/>
              </a:rPr>
              <a:t>et al. </a:t>
            </a:r>
            <a:r>
              <a:rPr lang="en-US" sz="2000" i="1" dirty="0" smtClean="0">
                <a:solidFill>
                  <a:srgbClr val="000000"/>
                </a:solidFill>
                <a:latin typeface="Avenir Book"/>
                <a:ea typeface="ＭＳ Ｐゴシック" charset="0"/>
                <a:cs typeface="Avenir Book"/>
              </a:rPr>
              <a:t>07</a:t>
            </a:r>
            <a:r>
              <a:rPr lang="en-US" sz="2000" i="1" dirty="0">
                <a:solidFill>
                  <a:srgbClr val="000000"/>
                </a:solidFill>
                <a:latin typeface="Avenir Book"/>
                <a:ea typeface="ＭＳ Ｐゴシック" charset="0"/>
                <a:cs typeface="Avenir Book"/>
              </a:rPr>
              <a:t>, </a:t>
            </a:r>
            <a:r>
              <a:rPr lang="en-US" sz="2000" i="1" dirty="0" err="1">
                <a:solidFill>
                  <a:srgbClr val="000000"/>
                </a:solidFill>
                <a:latin typeface="Avenir Book"/>
                <a:ea typeface="ＭＳ Ｐゴシック" charset="0"/>
                <a:cs typeface="Avenir Book"/>
              </a:rPr>
              <a:t>Bogdanov</a:t>
            </a:r>
            <a:r>
              <a:rPr lang="en-US" sz="2000" i="1" dirty="0">
                <a:solidFill>
                  <a:srgbClr val="000000"/>
                </a:solidFill>
                <a:latin typeface="Avenir Book"/>
                <a:ea typeface="ＭＳ Ｐゴシック" charset="0"/>
                <a:cs typeface="Avenir Book"/>
              </a:rPr>
              <a:t> et al. </a:t>
            </a:r>
            <a:r>
              <a:rPr lang="en-US" sz="2000" i="1" dirty="0" smtClean="0">
                <a:solidFill>
                  <a:srgbClr val="000000"/>
                </a:solidFill>
                <a:latin typeface="Avenir Book"/>
                <a:ea typeface="ＭＳ Ｐゴシック" charset="0"/>
                <a:cs typeface="Avenir Book"/>
              </a:rPr>
              <a:t>07, 08, </a:t>
            </a:r>
          </a:p>
          <a:p>
            <a:pPr algn="r"/>
            <a:r>
              <a:rPr lang="en-US" sz="2000" i="1" dirty="0" smtClean="0">
                <a:solidFill>
                  <a:srgbClr val="000000"/>
                </a:solidFill>
                <a:latin typeface="Avenir Book"/>
                <a:ea typeface="ＭＳ Ｐゴシック" charset="0"/>
                <a:cs typeface="Avenir Book"/>
              </a:rPr>
              <a:t> </a:t>
            </a:r>
            <a:r>
              <a:rPr lang="en-US" sz="2000" i="1" dirty="0" err="1" smtClean="0">
                <a:solidFill>
                  <a:srgbClr val="000000"/>
                </a:solidFill>
                <a:latin typeface="Avenir Book"/>
                <a:ea typeface="ＭＳ Ｐゴシック" charset="0"/>
                <a:cs typeface="Avenir Book"/>
              </a:rPr>
              <a:t>Baubock</a:t>
            </a:r>
            <a:r>
              <a:rPr lang="en-US" sz="2000" i="1" dirty="0" smtClean="0">
                <a:solidFill>
                  <a:srgbClr val="000000"/>
                </a:solidFill>
                <a:latin typeface="Avenir Book"/>
                <a:ea typeface="ＭＳ Ｐゴシック" charset="0"/>
                <a:cs typeface="Avenir Book"/>
              </a:rPr>
              <a:t> </a:t>
            </a:r>
            <a:r>
              <a:rPr lang="en-US" sz="2000" i="1" dirty="0">
                <a:solidFill>
                  <a:srgbClr val="000000"/>
                </a:solidFill>
                <a:latin typeface="Avenir Book"/>
                <a:ea typeface="ＭＳ Ｐゴシック" charset="0"/>
                <a:cs typeface="Avenir Book"/>
              </a:rPr>
              <a:t>et al. </a:t>
            </a:r>
            <a:r>
              <a:rPr lang="en-US" sz="2000" i="1" dirty="0" smtClean="0">
                <a:solidFill>
                  <a:srgbClr val="000000"/>
                </a:solidFill>
                <a:latin typeface="Avenir Book"/>
                <a:ea typeface="ＭＳ Ｐゴシック" charset="0"/>
                <a:cs typeface="Avenir Book"/>
              </a:rPr>
              <a:t>12</a:t>
            </a:r>
            <a:r>
              <a:rPr lang="en-US" sz="2000" i="1" dirty="0">
                <a:solidFill>
                  <a:srgbClr val="000000"/>
                </a:solidFill>
                <a:latin typeface="Avenir Book"/>
                <a:ea typeface="ＭＳ Ｐゴシック" charset="0"/>
                <a:cs typeface="Avenir Book"/>
              </a:rPr>
              <a:t>, 13, Lo et al</a:t>
            </a:r>
            <a:r>
              <a:rPr lang="en-US" sz="2000" i="1" dirty="0" smtClean="0">
                <a:solidFill>
                  <a:srgbClr val="000000"/>
                </a:solidFill>
                <a:latin typeface="Avenir Book"/>
                <a:ea typeface="ＭＳ Ｐゴシック" charset="0"/>
                <a:cs typeface="Avenir Book"/>
              </a:rPr>
              <a:t>.13</a:t>
            </a:r>
            <a:r>
              <a:rPr lang="en-US" sz="2000" i="1" dirty="0">
                <a:solidFill>
                  <a:srgbClr val="000000"/>
                </a:solidFill>
                <a:latin typeface="Avenir Book"/>
                <a:ea typeface="ＭＳ Ｐゴシック" charset="0"/>
                <a:cs typeface="Avenir Book"/>
              </a:rPr>
              <a:t>, </a:t>
            </a:r>
            <a:r>
              <a:rPr lang="en-US" sz="2000" i="1" dirty="0" smtClean="0">
                <a:solidFill>
                  <a:srgbClr val="000000"/>
                </a:solidFill>
                <a:latin typeface="Avenir Book"/>
                <a:ea typeface="ＭＳ Ｐゴシック" charset="0"/>
                <a:cs typeface="Avenir Book"/>
              </a:rPr>
              <a:t>Al-</a:t>
            </a:r>
            <a:r>
              <a:rPr lang="en-US" sz="2000" i="1" dirty="0" err="1" smtClean="0">
                <a:solidFill>
                  <a:srgbClr val="000000"/>
                </a:solidFill>
                <a:latin typeface="Avenir Book"/>
                <a:ea typeface="ＭＳ Ｐゴシック" charset="0"/>
                <a:cs typeface="Avenir Book"/>
              </a:rPr>
              <a:t>Gendy</a:t>
            </a:r>
            <a:r>
              <a:rPr lang="en-US" sz="2000" i="1" dirty="0" smtClean="0">
                <a:solidFill>
                  <a:srgbClr val="000000"/>
                </a:solidFill>
                <a:latin typeface="Avenir Book"/>
                <a:ea typeface="ＭＳ Ｐゴシック" charset="0"/>
                <a:cs typeface="Avenir Book"/>
              </a:rPr>
              <a:t> &amp; </a:t>
            </a:r>
            <a:r>
              <a:rPr lang="en-US" sz="2000" i="1" dirty="0" err="1" smtClean="0">
                <a:solidFill>
                  <a:srgbClr val="000000"/>
                </a:solidFill>
                <a:latin typeface="Avenir Book"/>
                <a:ea typeface="ＭＳ Ｐゴシック" charset="0"/>
                <a:cs typeface="Avenir Book"/>
              </a:rPr>
              <a:t>Morsink</a:t>
            </a:r>
            <a:r>
              <a:rPr lang="en-US" sz="2000" i="1" dirty="0" smtClean="0">
                <a:solidFill>
                  <a:srgbClr val="000000"/>
                </a:solidFill>
                <a:latin typeface="Avenir Book"/>
                <a:ea typeface="ＭＳ Ｐゴシック" charset="0"/>
                <a:cs typeface="Avenir Book"/>
              </a:rPr>
              <a:t> 14, </a:t>
            </a:r>
            <a:r>
              <a:rPr lang="en-US" sz="2000" i="1" dirty="0" err="1" smtClean="0">
                <a:solidFill>
                  <a:srgbClr val="000000"/>
                </a:solidFill>
                <a:latin typeface="Avenir Book"/>
                <a:ea typeface="ＭＳ Ｐゴシック" charset="0"/>
                <a:cs typeface="Avenir Book"/>
              </a:rPr>
              <a:t>Psaltis</a:t>
            </a:r>
            <a:r>
              <a:rPr lang="en-US" sz="2000" i="1" dirty="0" smtClean="0">
                <a:solidFill>
                  <a:srgbClr val="000000"/>
                </a:solidFill>
                <a:latin typeface="Avenir Book"/>
                <a:ea typeface="ＭＳ Ｐゴシック" charset="0"/>
                <a:cs typeface="Avenir Book"/>
              </a:rPr>
              <a:t> </a:t>
            </a:r>
            <a:r>
              <a:rPr lang="en-US" sz="2000" i="1" dirty="0">
                <a:solidFill>
                  <a:srgbClr val="000000"/>
                </a:solidFill>
                <a:latin typeface="Avenir Book"/>
                <a:ea typeface="ＭＳ Ｐゴシック" charset="0"/>
                <a:cs typeface="Avenir Book"/>
              </a:rPr>
              <a:t>et al. </a:t>
            </a:r>
            <a:r>
              <a:rPr lang="en-US" sz="2000" i="1" dirty="0" smtClean="0">
                <a:solidFill>
                  <a:srgbClr val="000000"/>
                </a:solidFill>
                <a:latin typeface="Avenir Book"/>
                <a:ea typeface="ＭＳ Ｐゴシック" charset="0"/>
                <a:cs typeface="Avenir Book"/>
              </a:rPr>
              <a:t>14</a:t>
            </a:r>
            <a:r>
              <a:rPr lang="en-US" sz="2000" i="1" dirty="0">
                <a:solidFill>
                  <a:srgbClr val="000000"/>
                </a:solidFill>
                <a:latin typeface="Avenir Book"/>
                <a:ea typeface="ＭＳ Ｐゴシック" charset="0"/>
                <a:cs typeface="Avenir Book"/>
              </a:rPr>
              <a:t>, Miller &amp; Lamb </a:t>
            </a:r>
            <a:r>
              <a:rPr lang="en-US" sz="2000" i="1" dirty="0" smtClean="0">
                <a:solidFill>
                  <a:srgbClr val="000000"/>
                </a:solidFill>
                <a:latin typeface="Avenir Book"/>
                <a:ea typeface="ＭＳ Ｐゴシック" charset="0"/>
                <a:cs typeface="Avenir Book"/>
              </a:rPr>
              <a:t>15</a:t>
            </a:r>
            <a:endParaRPr lang="en-US" sz="2000" i="1" dirty="0">
              <a:solidFill>
                <a:srgbClr val="000000"/>
              </a:solidFill>
              <a:latin typeface="Avenir Book"/>
              <a:ea typeface="ＭＳ Ｐゴシック" charset="0"/>
              <a:cs typeface="Avenir Book"/>
            </a:endParaRPr>
          </a:p>
        </p:txBody>
      </p:sp>
      <p:sp>
        <p:nvSpPr>
          <p:cNvPr id="2" name="TextBox 1"/>
          <p:cNvSpPr txBox="1"/>
          <p:nvPr/>
        </p:nvSpPr>
        <p:spPr>
          <a:xfrm>
            <a:off x="10454198" y="5956921"/>
            <a:ext cx="2520280" cy="400110"/>
          </a:xfrm>
          <a:prstGeom prst="rect">
            <a:avLst/>
          </a:prstGeom>
          <a:noFill/>
        </p:spPr>
        <p:txBody>
          <a:bodyPr wrap="square" lIns="91420" tIns="45710" rIns="91420" bIns="45710" rtlCol="0">
            <a:spAutoFit/>
          </a:bodyPr>
          <a:lstStyle/>
          <a:p>
            <a:r>
              <a:rPr lang="en-US" sz="2000" i="1" dirty="0" err="1">
                <a:solidFill>
                  <a:srgbClr val="000000"/>
                </a:solidFill>
                <a:latin typeface="Avenir Book"/>
                <a:ea typeface="Verdana" panose="020B0604030504040204" pitchFamily="34" charset="0"/>
                <a:cs typeface="Avenir Book"/>
              </a:rPr>
              <a:t>Psaltis</a:t>
            </a:r>
            <a:r>
              <a:rPr lang="en-US" sz="2000" i="1" dirty="0">
                <a:solidFill>
                  <a:srgbClr val="000000"/>
                </a:solidFill>
                <a:latin typeface="Avenir Book"/>
                <a:ea typeface="Verdana" panose="020B0604030504040204" pitchFamily="34" charset="0"/>
                <a:cs typeface="Avenir Book"/>
              </a:rPr>
              <a:t> et al. 2014</a:t>
            </a:r>
          </a:p>
        </p:txBody>
      </p:sp>
      <p:sp>
        <p:nvSpPr>
          <p:cNvPr id="14" name="TextBox 13"/>
          <p:cNvSpPr txBox="1"/>
          <p:nvPr/>
        </p:nvSpPr>
        <p:spPr>
          <a:xfrm>
            <a:off x="165696" y="5956921"/>
            <a:ext cx="5112567" cy="400089"/>
          </a:xfrm>
          <a:prstGeom prst="rect">
            <a:avLst/>
          </a:prstGeom>
          <a:noFill/>
        </p:spPr>
        <p:txBody>
          <a:bodyPr wrap="square" lIns="91420" tIns="45710" rIns="91420" bIns="45710" rtlCol="0">
            <a:spAutoFit/>
          </a:bodyPr>
          <a:lstStyle/>
          <a:p>
            <a:r>
              <a:rPr lang="en-US" sz="2000" i="1" dirty="0" smtClean="0">
                <a:solidFill>
                  <a:srgbClr val="000000"/>
                </a:solidFill>
                <a:latin typeface="Avenir Book"/>
                <a:ea typeface="Verdana" panose="020B0604030504040204" pitchFamily="34" charset="0"/>
                <a:cs typeface="Avenir Book"/>
              </a:rPr>
              <a:t>Hotspot animation - Sharon </a:t>
            </a:r>
            <a:r>
              <a:rPr lang="en-US" sz="2000" i="1" dirty="0" err="1">
                <a:solidFill>
                  <a:srgbClr val="000000"/>
                </a:solidFill>
                <a:latin typeface="Avenir Book"/>
                <a:ea typeface="Verdana" panose="020B0604030504040204" pitchFamily="34" charset="0"/>
                <a:cs typeface="Avenir Book"/>
              </a:rPr>
              <a:t>Morsink</a:t>
            </a:r>
            <a:endParaRPr lang="en-US" sz="2000" i="1" dirty="0">
              <a:solidFill>
                <a:srgbClr val="000000"/>
              </a:solidFill>
              <a:latin typeface="Avenir Book"/>
              <a:ea typeface="Verdana" panose="020B0604030504040204" pitchFamily="34" charset="0"/>
              <a:cs typeface="Avenir Book"/>
            </a:endParaRPr>
          </a:p>
        </p:txBody>
      </p:sp>
    </p:spTree>
    <p:extLst>
      <p:ext uri="{BB962C8B-B14F-4D97-AF65-F5344CB8AC3E}">
        <p14:creationId xmlns:p14="http://schemas.microsoft.com/office/powerpoint/2010/main" val="250382091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7705" y="254000"/>
            <a:ext cx="12529392" cy="1166416"/>
          </a:xfrm>
        </p:spPr>
        <p:txBody>
          <a:bodyPr/>
          <a:lstStyle/>
          <a:p>
            <a:r>
              <a:rPr lang="en-US" dirty="0" smtClean="0">
                <a:solidFill>
                  <a:schemeClr val="bg1"/>
                </a:solidFill>
                <a:latin typeface="Avenir Book"/>
                <a:cs typeface="Avenir Book"/>
              </a:rPr>
              <a:t>Hotspots on neutron stars</a:t>
            </a:r>
            <a:endParaRPr lang="en-US" dirty="0">
              <a:solidFill>
                <a:schemeClr val="bg1"/>
              </a:solidFill>
              <a:latin typeface="Avenir Book"/>
              <a:cs typeface="Avenir Book"/>
            </a:endParaRPr>
          </a:p>
        </p:txBody>
      </p:sp>
      <p:pic>
        <p:nvPicPr>
          <p:cNvPr id="7" name="Picture 6" descr="dn11221-1_57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00" y="1780456"/>
            <a:ext cx="3096344" cy="2091107"/>
          </a:xfrm>
          <a:prstGeom prst="rect">
            <a:avLst/>
          </a:prstGeom>
          <a:ln>
            <a:solidFill>
              <a:srgbClr val="FFFFFF"/>
            </a:solidFill>
          </a:ln>
        </p:spPr>
      </p:pic>
      <p:sp>
        <p:nvSpPr>
          <p:cNvPr id="9" name="TextBox 8"/>
          <p:cNvSpPr txBox="1"/>
          <p:nvPr/>
        </p:nvSpPr>
        <p:spPr>
          <a:xfrm>
            <a:off x="4486176" y="2140496"/>
            <a:ext cx="7272808" cy="1384995"/>
          </a:xfrm>
          <a:prstGeom prst="rect">
            <a:avLst/>
          </a:prstGeom>
          <a:noFill/>
        </p:spPr>
        <p:txBody>
          <a:bodyPr wrap="square" rtlCol="0">
            <a:spAutoFit/>
          </a:bodyPr>
          <a:lstStyle/>
          <a:p>
            <a:pPr algn="l"/>
            <a:r>
              <a:rPr lang="en-US" sz="2800" dirty="0" smtClean="0">
                <a:latin typeface="Avenir Book"/>
                <a:ea typeface="Verdana" panose="020B0604030504040204" pitchFamily="34" charset="0"/>
                <a:cs typeface="Avenir Book"/>
              </a:rPr>
              <a:t>Burst oscillations: </a:t>
            </a:r>
            <a:r>
              <a:rPr lang="en-US" sz="2800" dirty="0">
                <a:latin typeface="Avenir Book"/>
                <a:ea typeface="Verdana" panose="020B0604030504040204" pitchFamily="34" charset="0"/>
                <a:cs typeface="Avenir Book"/>
              </a:rPr>
              <a:t>h</a:t>
            </a:r>
            <a:r>
              <a:rPr lang="en-US" sz="2800" dirty="0" smtClean="0">
                <a:latin typeface="Avenir Book"/>
                <a:ea typeface="Verdana" panose="020B0604030504040204" pitchFamily="34" charset="0"/>
                <a:cs typeface="Avenir Book"/>
              </a:rPr>
              <a:t>otspots that form during thermonuclear bursts. Mechanism unknown (for review see Watts 2012).</a:t>
            </a:r>
          </a:p>
        </p:txBody>
      </p:sp>
      <p:sp>
        <p:nvSpPr>
          <p:cNvPr id="10" name="TextBox 9"/>
          <p:cNvSpPr txBox="1"/>
          <p:nvPr/>
        </p:nvSpPr>
        <p:spPr>
          <a:xfrm>
            <a:off x="4486176" y="4516760"/>
            <a:ext cx="7848872" cy="1384995"/>
          </a:xfrm>
          <a:prstGeom prst="rect">
            <a:avLst/>
          </a:prstGeom>
          <a:noFill/>
        </p:spPr>
        <p:txBody>
          <a:bodyPr wrap="square" rtlCol="0">
            <a:spAutoFit/>
          </a:bodyPr>
          <a:lstStyle/>
          <a:p>
            <a:pPr algn="l"/>
            <a:r>
              <a:rPr lang="en-US" sz="2800" dirty="0" smtClean="0">
                <a:latin typeface="Avenir Book"/>
                <a:ea typeface="Verdana" panose="020B0604030504040204" pitchFamily="34" charset="0"/>
                <a:cs typeface="Avenir Book"/>
              </a:rPr>
              <a:t>Accretion-powered pulsations: hotspot as material impacts magnetic pole, beaming from accretion funnel.</a:t>
            </a:r>
          </a:p>
        </p:txBody>
      </p:sp>
      <p:sp>
        <p:nvSpPr>
          <p:cNvPr id="11" name="TextBox 10"/>
          <p:cNvSpPr txBox="1"/>
          <p:nvPr/>
        </p:nvSpPr>
        <p:spPr>
          <a:xfrm>
            <a:off x="4486176" y="7325072"/>
            <a:ext cx="7272808" cy="954107"/>
          </a:xfrm>
          <a:prstGeom prst="rect">
            <a:avLst/>
          </a:prstGeom>
          <a:noFill/>
        </p:spPr>
        <p:txBody>
          <a:bodyPr wrap="square" rtlCol="0">
            <a:spAutoFit/>
          </a:bodyPr>
          <a:lstStyle/>
          <a:p>
            <a:pPr algn="l"/>
            <a:r>
              <a:rPr lang="en-US" sz="2800" dirty="0" smtClean="0">
                <a:latin typeface="Avenir Book"/>
                <a:ea typeface="Verdana" panose="020B0604030504040204" pitchFamily="34" charset="0"/>
                <a:cs typeface="Avenir Book"/>
              </a:rPr>
              <a:t>Isolated X-ray pulsars:  return currents heat surface at polar cap.</a:t>
            </a:r>
          </a:p>
        </p:txBody>
      </p:sp>
      <p:pic>
        <p:nvPicPr>
          <p:cNvPr id="3" name="Picture 2"/>
          <p:cNvPicPr>
            <a:picLocks noChangeAspect="1"/>
          </p:cNvPicPr>
          <p:nvPr/>
        </p:nvPicPr>
        <p:blipFill>
          <a:blip r:embed="rId4"/>
          <a:stretch>
            <a:fillRect/>
          </a:stretch>
        </p:blipFill>
        <p:spPr>
          <a:xfrm>
            <a:off x="1101800" y="6749008"/>
            <a:ext cx="3126980" cy="2232248"/>
          </a:xfrm>
          <a:prstGeom prst="rect">
            <a:avLst/>
          </a:prstGeom>
          <a:ln>
            <a:solidFill>
              <a:srgbClr val="FFFFFF"/>
            </a:solidFill>
          </a:ln>
        </p:spPr>
      </p:pic>
      <p:pic>
        <p:nvPicPr>
          <p:cNvPr id="5" name="Picture 4"/>
          <p:cNvPicPr>
            <a:picLocks noChangeAspect="1"/>
          </p:cNvPicPr>
          <p:nvPr/>
        </p:nvPicPr>
        <p:blipFill>
          <a:blip r:embed="rId5"/>
          <a:stretch>
            <a:fillRect/>
          </a:stretch>
        </p:blipFill>
        <p:spPr>
          <a:xfrm>
            <a:off x="1101800" y="4084712"/>
            <a:ext cx="3107423" cy="2376264"/>
          </a:xfrm>
          <a:prstGeom prst="rect">
            <a:avLst/>
          </a:prstGeom>
          <a:ln>
            <a:solidFill>
              <a:srgbClr val="FFFFFF"/>
            </a:solidFill>
          </a:ln>
        </p:spPr>
      </p:pic>
    </p:spTree>
    <p:extLst>
      <p:ext uri="{BB962C8B-B14F-4D97-AF65-F5344CB8AC3E}">
        <p14:creationId xmlns:p14="http://schemas.microsoft.com/office/powerpoint/2010/main" val="158793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NICER-IS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712" y="340296"/>
            <a:ext cx="9011008" cy="5400600"/>
          </a:xfrm>
          <a:prstGeom prst="rect">
            <a:avLst/>
          </a:prstGeom>
        </p:spPr>
      </p:pic>
      <p:sp>
        <p:nvSpPr>
          <p:cNvPr id="2" name="Title 1"/>
          <p:cNvSpPr>
            <a:spLocks noGrp="1"/>
          </p:cNvSpPr>
          <p:nvPr>
            <p:ph type="title"/>
          </p:nvPr>
        </p:nvSpPr>
        <p:spPr>
          <a:xfrm>
            <a:off x="237705" y="254000"/>
            <a:ext cx="12529392" cy="1166416"/>
          </a:xfrm>
        </p:spPr>
        <p:txBody>
          <a:bodyPr/>
          <a:lstStyle/>
          <a:p>
            <a:pPr algn="r"/>
            <a:r>
              <a:rPr lang="en-US" dirty="0" smtClean="0">
                <a:solidFill>
                  <a:schemeClr val="bg1"/>
                </a:solidFill>
                <a:latin typeface="Avenir Book"/>
                <a:cs typeface="Avenir Book"/>
              </a:rPr>
              <a:t>Neutron Star Interior Composition Explorer (NICER)</a:t>
            </a:r>
            <a:endParaRPr lang="en-US" dirty="0">
              <a:solidFill>
                <a:schemeClr val="bg1"/>
              </a:solidFill>
              <a:latin typeface="Avenir Book"/>
              <a:cs typeface="Avenir Book"/>
            </a:endParaRPr>
          </a:p>
        </p:txBody>
      </p:sp>
      <p:sp>
        <p:nvSpPr>
          <p:cNvPr id="4" name="TextBox 3"/>
          <p:cNvSpPr txBox="1"/>
          <p:nvPr/>
        </p:nvSpPr>
        <p:spPr>
          <a:xfrm>
            <a:off x="453728" y="6460976"/>
            <a:ext cx="12025336" cy="2677656"/>
          </a:xfrm>
          <a:prstGeom prst="rect">
            <a:avLst/>
          </a:prstGeom>
          <a:noFill/>
        </p:spPr>
        <p:txBody>
          <a:bodyPr wrap="square" rtlCol="0">
            <a:spAutoFit/>
          </a:bodyPr>
          <a:lstStyle/>
          <a:p>
            <a:pPr marL="457200" indent="-457200" algn="l">
              <a:buFont typeface="Arial"/>
              <a:buChar char="•"/>
            </a:pPr>
            <a:r>
              <a:rPr lang="en-US" sz="2800" dirty="0" smtClean="0">
                <a:latin typeface="Avenir Book"/>
                <a:ea typeface="Verdana" panose="020B0604030504040204" pitchFamily="34" charset="0"/>
                <a:cs typeface="Avenir Book"/>
              </a:rPr>
              <a:t>Soft X-ray detector (</a:t>
            </a:r>
            <a:r>
              <a:rPr lang="en-US" sz="2800" dirty="0">
                <a:latin typeface="Avenir Book"/>
                <a:ea typeface="Verdana" panose="020B0604030504040204" pitchFamily="34" charset="0"/>
                <a:cs typeface="Avenir Book"/>
              </a:rPr>
              <a:t>0.2 m</a:t>
            </a:r>
            <a:r>
              <a:rPr lang="en-US" sz="2800" baseline="30000" dirty="0">
                <a:latin typeface="Avenir Book"/>
                <a:ea typeface="Verdana" panose="020B0604030504040204" pitchFamily="34" charset="0"/>
                <a:cs typeface="Avenir Book"/>
              </a:rPr>
              <a:t>2</a:t>
            </a:r>
            <a:r>
              <a:rPr lang="en-US" sz="2800" dirty="0">
                <a:latin typeface="Avenir Book"/>
                <a:ea typeface="Verdana" panose="020B0604030504040204" pitchFamily="34" charset="0"/>
                <a:cs typeface="Avenir Book"/>
              </a:rPr>
              <a:t> </a:t>
            </a:r>
            <a:r>
              <a:rPr lang="en-US" sz="2800" dirty="0" smtClean="0">
                <a:latin typeface="Avenir Book"/>
                <a:ea typeface="Verdana" panose="020B0604030504040204" pitchFamily="34" charset="0"/>
                <a:cs typeface="Avenir Book"/>
              </a:rPr>
              <a:t>at 2keV), </a:t>
            </a:r>
            <a:r>
              <a:rPr lang="en-US" sz="2800" dirty="0" smtClean="0">
                <a:latin typeface="Avenir Book"/>
                <a:ea typeface="Verdana" panose="020B0604030504040204" pitchFamily="34" charset="0"/>
                <a:cs typeface="Avenir Book"/>
              </a:rPr>
              <a:t>launches for ISS install early 2017.</a:t>
            </a:r>
            <a:endParaRPr lang="en-US" sz="2800" dirty="0" smtClean="0">
              <a:latin typeface="Avenir Book"/>
              <a:ea typeface="Verdana" panose="020B0604030504040204" pitchFamily="34" charset="0"/>
              <a:cs typeface="Avenir Book"/>
            </a:endParaRPr>
          </a:p>
          <a:p>
            <a:pPr marL="457200" indent="-457200" algn="l">
              <a:buFont typeface="Arial"/>
              <a:buChar char="•"/>
            </a:pPr>
            <a:endParaRPr lang="en-US" sz="2800" dirty="0">
              <a:latin typeface="Avenir Book"/>
              <a:ea typeface="Verdana" panose="020B0604030504040204" pitchFamily="34" charset="0"/>
              <a:cs typeface="Avenir Book"/>
            </a:endParaRPr>
          </a:p>
          <a:p>
            <a:pPr marL="457200" indent="-457200" algn="l">
              <a:buFont typeface="Arial"/>
              <a:buChar char="•"/>
            </a:pPr>
            <a:r>
              <a:rPr lang="en-US" sz="2800" dirty="0" smtClean="0">
                <a:latin typeface="Avenir Book"/>
                <a:ea typeface="Verdana" panose="020B0604030504040204" pitchFamily="34" charset="0"/>
                <a:cs typeface="Avenir Book"/>
              </a:rPr>
              <a:t>Targets isolated X-ray pulsars (</a:t>
            </a:r>
            <a:r>
              <a:rPr lang="en-US" sz="2800" dirty="0" err="1" smtClean="0">
                <a:latin typeface="Avenir Book"/>
                <a:ea typeface="Verdana" panose="020B0604030504040204" pitchFamily="34" charset="0"/>
                <a:cs typeface="Avenir Book"/>
              </a:rPr>
              <a:t>Bogdanov</a:t>
            </a:r>
            <a:r>
              <a:rPr lang="en-US" sz="2800" dirty="0" smtClean="0">
                <a:latin typeface="Avenir Book"/>
                <a:ea typeface="Verdana" panose="020B0604030504040204" pitchFamily="34" charset="0"/>
                <a:cs typeface="Avenir Book"/>
              </a:rPr>
              <a:t> et al. 08, </a:t>
            </a:r>
            <a:r>
              <a:rPr lang="en-US" sz="2800" dirty="0" err="1" smtClean="0">
                <a:latin typeface="Avenir Book"/>
                <a:ea typeface="Verdana" panose="020B0604030504040204" pitchFamily="34" charset="0"/>
                <a:cs typeface="Avenir Book"/>
              </a:rPr>
              <a:t>Bogdanov</a:t>
            </a:r>
            <a:r>
              <a:rPr lang="en-US" sz="2800" dirty="0" smtClean="0">
                <a:latin typeface="Avenir Book"/>
                <a:ea typeface="Verdana" panose="020B0604030504040204" pitchFamily="34" charset="0"/>
                <a:cs typeface="Avenir Book"/>
              </a:rPr>
              <a:t> 13).</a:t>
            </a:r>
          </a:p>
          <a:p>
            <a:pPr marL="457200" indent="-457200" algn="l">
              <a:buFont typeface="Arial"/>
              <a:buChar char="•"/>
            </a:pPr>
            <a:endParaRPr lang="en-US" sz="2800" dirty="0" smtClean="0">
              <a:latin typeface="Avenir Book"/>
              <a:ea typeface="Verdana" panose="020B0604030504040204" pitchFamily="34" charset="0"/>
              <a:cs typeface="Avenir Book"/>
            </a:endParaRPr>
          </a:p>
          <a:p>
            <a:pPr marL="457200" indent="-457200" algn="l">
              <a:buFont typeface="Arial"/>
              <a:buChar char="•"/>
            </a:pPr>
            <a:r>
              <a:rPr lang="en-US" sz="2800" dirty="0" smtClean="0">
                <a:latin typeface="Avenir Book"/>
                <a:ea typeface="Verdana" panose="020B0604030504040204" pitchFamily="34" charset="0"/>
                <a:cs typeface="Avenir Book"/>
              </a:rPr>
              <a:t>Primary target (</a:t>
            </a:r>
            <a:r>
              <a:rPr lang="sk-SK" sz="2800" dirty="0">
                <a:latin typeface="Avenir Book"/>
                <a:cs typeface="Avenir Book"/>
              </a:rPr>
              <a:t>PSR J0437−</a:t>
            </a:r>
            <a:r>
              <a:rPr lang="sk-SK" sz="2800" dirty="0" smtClean="0">
                <a:latin typeface="Avenir Book"/>
                <a:cs typeface="Avenir Book"/>
              </a:rPr>
              <a:t>4715)</a:t>
            </a:r>
            <a:r>
              <a:rPr lang="en-US" sz="2800" dirty="0" smtClean="0">
                <a:latin typeface="Avenir Book"/>
                <a:ea typeface="Verdana" panose="020B0604030504040204" pitchFamily="34" charset="0"/>
                <a:cs typeface="Avenir Book"/>
              </a:rPr>
              <a:t> has mass known from radio pulsar timing, mass for other targets unknown. </a:t>
            </a:r>
          </a:p>
        </p:txBody>
      </p:sp>
    </p:spTree>
    <p:extLst>
      <p:ext uri="{BB962C8B-B14F-4D97-AF65-F5344CB8AC3E}">
        <p14:creationId xmlns:p14="http://schemas.microsoft.com/office/powerpoint/2010/main" val="93043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Rectangle 1"/>
          <p:cNvSpPr txBox="1">
            <a:spLocks noChangeArrowheads="1"/>
          </p:cNvSpPr>
          <p:nvPr/>
        </p:nvSpPr>
        <p:spPr bwMode="auto">
          <a:xfrm>
            <a:off x="381720" y="196280"/>
            <a:ext cx="12314238"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8" tIns="45688" rIns="91378" bIns="45688"/>
          <a:lstStyle>
            <a:lvl1pPr defTabSz="1300163"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defTabSz="1300163"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defTabSz="1300163"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defTabSz="1300163"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r>
              <a:rPr lang="en-US" sz="6000" dirty="0" smtClean="0">
                <a:solidFill>
                  <a:prstClr val="white"/>
                </a:solidFill>
                <a:latin typeface="Avenir Book"/>
                <a:cs typeface="Avenir Book"/>
              </a:rPr>
              <a:t>Hard X-ray telescope concepts</a:t>
            </a:r>
          </a:p>
        </p:txBody>
      </p:sp>
      <p:sp>
        <p:nvSpPr>
          <p:cNvPr id="6" name="Shape 80"/>
          <p:cNvSpPr txBox="1">
            <a:spLocks/>
          </p:cNvSpPr>
          <p:nvPr/>
        </p:nvSpPr>
        <p:spPr>
          <a:xfrm>
            <a:off x="6286376" y="1636440"/>
            <a:ext cx="6336704" cy="7488832"/>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defRPr sz="1800">
                <a:solidFill>
                  <a:srgbClr val="000000"/>
                </a:solidFill>
              </a:defRPr>
            </a:pPr>
            <a:r>
              <a:rPr lang="en-US" sz="2800" dirty="0" smtClean="0">
                <a:solidFill>
                  <a:srgbClr val="FFFFFF"/>
                </a:solidFill>
                <a:latin typeface="Avenir Book"/>
                <a:cs typeface="Avenir Book"/>
              </a:rPr>
              <a:t>Large Observatory for X-ray Timing (LOFT/LOFT-P), ESA M-class/NASA Probe concept</a:t>
            </a:r>
          </a:p>
          <a:p>
            <a:pPr lvl="1">
              <a:defRPr sz="1800">
                <a:solidFill>
                  <a:srgbClr val="000000"/>
                </a:solidFill>
              </a:defRPr>
            </a:pPr>
            <a:r>
              <a:rPr lang="en-US" sz="2800" dirty="0" smtClean="0">
                <a:solidFill>
                  <a:srgbClr val="FFFFFF"/>
                </a:solidFill>
                <a:latin typeface="Avenir Book"/>
                <a:cs typeface="Avenir Book"/>
              </a:rPr>
              <a:t>~10 m</a:t>
            </a:r>
            <a:r>
              <a:rPr lang="en-US" sz="2800" baseline="30000" dirty="0" smtClean="0">
                <a:solidFill>
                  <a:srgbClr val="FFFFFF"/>
                </a:solidFill>
                <a:latin typeface="Avenir Book"/>
                <a:cs typeface="Avenir Book"/>
              </a:rPr>
              <a:t>2</a:t>
            </a:r>
            <a:r>
              <a:rPr lang="en-US" sz="2800" dirty="0" smtClean="0">
                <a:solidFill>
                  <a:srgbClr val="FFFFFF"/>
                </a:solidFill>
                <a:latin typeface="Avenir Book"/>
                <a:cs typeface="Avenir Book"/>
              </a:rPr>
              <a:t> hard X-ray</a:t>
            </a:r>
          </a:p>
          <a:p>
            <a:pPr lvl="1">
              <a:defRPr sz="1800">
                <a:solidFill>
                  <a:srgbClr val="000000"/>
                </a:solidFill>
              </a:defRPr>
            </a:pPr>
            <a:r>
              <a:rPr lang="en-US" sz="2800" dirty="0" smtClean="0">
                <a:solidFill>
                  <a:srgbClr val="FFFFFF"/>
                </a:solidFill>
                <a:latin typeface="Avenir Book"/>
                <a:cs typeface="Avenir Book"/>
              </a:rPr>
              <a:t>Targets burst oscillation sources</a:t>
            </a:r>
          </a:p>
          <a:p>
            <a:pPr>
              <a:defRPr sz="1800">
                <a:solidFill>
                  <a:srgbClr val="000000"/>
                </a:solidFill>
              </a:defRPr>
            </a:pPr>
            <a:r>
              <a:rPr lang="en-US" sz="2800" dirty="0" smtClean="0">
                <a:solidFill>
                  <a:srgbClr val="FFFFFF"/>
                </a:solidFill>
                <a:latin typeface="Avenir Book"/>
                <a:cs typeface="Avenir Book"/>
              </a:rPr>
              <a:t>Enhanced XTP – Chinese Academy of Sciences/Europe concept</a:t>
            </a:r>
          </a:p>
          <a:p>
            <a:pPr lvl="1">
              <a:defRPr sz="1800">
                <a:solidFill>
                  <a:srgbClr val="000000"/>
                </a:solidFill>
              </a:defRPr>
            </a:pPr>
            <a:r>
              <a:rPr lang="en-US" sz="2800" dirty="0" smtClean="0">
                <a:solidFill>
                  <a:srgbClr val="FFFFFF"/>
                </a:solidFill>
                <a:latin typeface="Avenir Book"/>
                <a:cs typeface="Avenir Book"/>
              </a:rPr>
              <a:t>~1m</a:t>
            </a:r>
            <a:r>
              <a:rPr lang="en-US" sz="2800" baseline="30000" dirty="0" smtClean="0">
                <a:solidFill>
                  <a:srgbClr val="FFFFFF"/>
                </a:solidFill>
                <a:latin typeface="Avenir Book"/>
                <a:cs typeface="Avenir Book"/>
              </a:rPr>
              <a:t>2</a:t>
            </a:r>
            <a:r>
              <a:rPr lang="en-US" sz="2800" dirty="0" smtClean="0">
                <a:solidFill>
                  <a:srgbClr val="FFFFFF"/>
                </a:solidFill>
                <a:latin typeface="Avenir Book"/>
                <a:cs typeface="Avenir Book"/>
              </a:rPr>
              <a:t> soft X-ray + </a:t>
            </a:r>
            <a:r>
              <a:rPr lang="en-US" sz="2800" dirty="0" err="1" smtClean="0">
                <a:solidFill>
                  <a:srgbClr val="FFFFFF"/>
                </a:solidFill>
                <a:latin typeface="Avenir Book"/>
                <a:cs typeface="Avenir Book"/>
              </a:rPr>
              <a:t>polarimeter</a:t>
            </a:r>
            <a:endParaRPr lang="en-US" sz="2800" dirty="0" smtClean="0">
              <a:solidFill>
                <a:srgbClr val="FFFFFF"/>
              </a:solidFill>
              <a:latin typeface="Avenir Book"/>
              <a:cs typeface="Avenir Book"/>
            </a:endParaRPr>
          </a:p>
          <a:p>
            <a:pPr lvl="1">
              <a:defRPr sz="1800">
                <a:solidFill>
                  <a:srgbClr val="000000"/>
                </a:solidFill>
              </a:defRPr>
            </a:pPr>
            <a:r>
              <a:rPr lang="en-US" sz="2800" dirty="0" smtClean="0">
                <a:solidFill>
                  <a:srgbClr val="FFFFFF"/>
                </a:solidFill>
                <a:latin typeface="Avenir Book"/>
                <a:cs typeface="Avenir Book"/>
              </a:rPr>
              <a:t>~3m</a:t>
            </a:r>
            <a:r>
              <a:rPr lang="en-US" sz="2800" baseline="30000" dirty="0" smtClean="0">
                <a:solidFill>
                  <a:srgbClr val="FFFFFF"/>
                </a:solidFill>
                <a:latin typeface="Avenir Book"/>
                <a:cs typeface="Avenir Book"/>
              </a:rPr>
              <a:t>2</a:t>
            </a:r>
            <a:r>
              <a:rPr lang="en-US" sz="2800" dirty="0" smtClean="0">
                <a:solidFill>
                  <a:srgbClr val="FFFFFF"/>
                </a:solidFill>
                <a:latin typeface="Avenir Book"/>
                <a:cs typeface="Avenir Book"/>
              </a:rPr>
              <a:t> hard X-ray</a:t>
            </a:r>
          </a:p>
          <a:p>
            <a:pPr lvl="1">
              <a:defRPr sz="1800">
                <a:solidFill>
                  <a:srgbClr val="000000"/>
                </a:solidFill>
              </a:defRPr>
            </a:pPr>
            <a:r>
              <a:rPr lang="en-US" sz="2800" dirty="0" err="1" smtClean="0">
                <a:solidFill>
                  <a:srgbClr val="FFFFFF"/>
                </a:solidFill>
                <a:latin typeface="Avenir Book"/>
                <a:cs typeface="Avenir Book"/>
              </a:rPr>
              <a:t>Polarimeter</a:t>
            </a:r>
            <a:r>
              <a:rPr lang="en-US" sz="2800" dirty="0" smtClean="0">
                <a:solidFill>
                  <a:srgbClr val="FFFFFF"/>
                </a:solidFill>
                <a:latin typeface="Avenir Book"/>
                <a:cs typeface="Avenir Book"/>
              </a:rPr>
              <a:t> helps to offset impact of area reduction</a:t>
            </a:r>
          </a:p>
          <a:p>
            <a:pPr lvl="1">
              <a:defRPr sz="1800">
                <a:solidFill>
                  <a:srgbClr val="000000"/>
                </a:solidFill>
              </a:defRPr>
            </a:pPr>
            <a:r>
              <a:rPr lang="en-US" sz="2800" dirty="0" smtClean="0">
                <a:solidFill>
                  <a:srgbClr val="FFFFFF"/>
                </a:solidFill>
                <a:latin typeface="Avenir Book"/>
                <a:cs typeface="Avenir Book"/>
              </a:rPr>
              <a:t>Targets accretion-powered millisecond pulsars, especially those with burst oscillations</a:t>
            </a:r>
            <a:endParaRPr lang="en-US" sz="3300" dirty="0" smtClean="0">
              <a:solidFill>
                <a:srgbClr val="FFFFFF"/>
              </a:solidFill>
              <a:latin typeface="Avenir Book"/>
              <a:cs typeface="Avenir Book"/>
            </a:endParaRPr>
          </a:p>
        </p:txBody>
      </p:sp>
      <p:grpSp>
        <p:nvGrpSpPr>
          <p:cNvPr id="11" name="Group 10"/>
          <p:cNvGrpSpPr/>
          <p:nvPr/>
        </p:nvGrpSpPr>
        <p:grpSpPr>
          <a:xfrm>
            <a:off x="381720" y="3004592"/>
            <a:ext cx="5760640" cy="6120680"/>
            <a:chOff x="6718424" y="1348408"/>
            <a:chExt cx="5544616" cy="5904656"/>
          </a:xfrm>
        </p:grpSpPr>
        <p:sp>
          <p:nvSpPr>
            <p:cNvPr id="10" name="Rectangle 9"/>
            <p:cNvSpPr/>
            <p:nvPr/>
          </p:nvSpPr>
          <p:spPr>
            <a:xfrm>
              <a:off x="6718424" y="1348408"/>
              <a:ext cx="5544616" cy="590465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endParaRPr lang="en-US">
                <a:solidFill>
                  <a:prstClr val="white"/>
                </a:solidFill>
                <a:latin typeface="Calibri"/>
              </a:endParaRPr>
            </a:p>
          </p:txBody>
        </p:sp>
        <p:pic>
          <p:nvPicPr>
            <p:cNvPr id="8" name="Picture 7" descr="Pres_fig3.ps"/>
            <p:cNvPicPr>
              <a:picLocks noChangeAspect="1"/>
            </p:cNvPicPr>
            <p:nvPr/>
          </p:nvPicPr>
          <p:blipFill>
            <a:blip r:embed="rId3">
              <a:extLst>
                <a:ext uri="{28A0092B-C50C-407E-A947-70E740481C1C}">
                  <a14:useLocalDpi xmlns:a14="http://schemas.microsoft.com/office/drawing/2010/main" val="0"/>
                </a:ext>
              </a:extLst>
            </a:blip>
            <a:srcRect l="12749" r="17438" b="45042"/>
            <a:stretch>
              <a:fillRect/>
            </a:stretch>
          </p:blipFill>
          <p:spPr bwMode="auto">
            <a:xfrm>
              <a:off x="6934448" y="1564432"/>
              <a:ext cx="5112571" cy="55446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453728" y="1348408"/>
            <a:ext cx="5904656" cy="1384995"/>
          </a:xfrm>
          <a:prstGeom prst="rect">
            <a:avLst/>
          </a:prstGeom>
          <a:noFill/>
        </p:spPr>
        <p:txBody>
          <a:bodyPr wrap="square" rtlCol="0">
            <a:spAutoFit/>
          </a:bodyPr>
          <a:lstStyle/>
          <a:p>
            <a:pPr algn="l"/>
            <a:r>
              <a:rPr lang="en-US" sz="2800" dirty="0" smtClean="0">
                <a:latin typeface="Avenir Book"/>
                <a:ea typeface="Verdana" panose="020B0604030504040204" pitchFamily="34" charset="0"/>
                <a:cs typeface="Avenir Book"/>
              </a:rPr>
              <a:t>Hard X-ray opens up new source classes with reduced systematics, and more options for cross-checks.</a:t>
            </a:r>
          </a:p>
        </p:txBody>
      </p:sp>
      <p:sp>
        <p:nvSpPr>
          <p:cNvPr id="14" name="TextBox 13"/>
          <p:cNvSpPr txBox="1"/>
          <p:nvPr/>
        </p:nvSpPr>
        <p:spPr>
          <a:xfrm>
            <a:off x="382315" y="9197280"/>
            <a:ext cx="12384781" cy="400110"/>
          </a:xfrm>
          <a:prstGeom prst="rect">
            <a:avLst/>
          </a:prstGeom>
          <a:noFill/>
        </p:spPr>
        <p:txBody>
          <a:bodyPr wrap="square" rtlCol="0">
            <a:spAutoFit/>
          </a:bodyPr>
          <a:lstStyle/>
          <a:p>
            <a:pPr algn="l"/>
            <a:r>
              <a:rPr lang="en-US" sz="2000" i="1" dirty="0" smtClean="0">
                <a:latin typeface="Avenir Book"/>
                <a:ea typeface="Verdana" panose="020B0604030504040204" pitchFamily="34" charset="0"/>
                <a:cs typeface="Avenir Book"/>
              </a:rPr>
              <a:t>Watts et al. 2016, </a:t>
            </a:r>
            <a:r>
              <a:rPr lang="en-US" sz="2000" i="1" dirty="0" smtClean="0">
                <a:latin typeface="Avenir Book"/>
                <a:cs typeface="Avenir Book"/>
              </a:rPr>
              <a:t>Reviews of Modern Physics, </a:t>
            </a:r>
            <a:r>
              <a:rPr lang="en-US" sz="2000" i="1" dirty="0" smtClean="0">
                <a:latin typeface="Avenir Book"/>
                <a:cs typeface="Avenir Book"/>
              </a:rPr>
              <a:t>NS </a:t>
            </a:r>
            <a:r>
              <a:rPr lang="en-US" sz="2000" i="1" dirty="0" smtClean="0">
                <a:latin typeface="Avenir Book"/>
                <a:cs typeface="Avenir Book"/>
              </a:rPr>
              <a:t>EOS with hard X-ray timing, </a:t>
            </a:r>
            <a:r>
              <a:rPr lang="en-US" sz="2000" i="1" dirty="0" err="1" smtClean="0">
                <a:latin typeface="Avenir Book"/>
                <a:cs typeface="Avenir Book"/>
              </a:rPr>
              <a:t>arXiv</a:t>
            </a:r>
            <a:r>
              <a:rPr lang="en-US" sz="2000" i="1" dirty="0" smtClean="0">
                <a:latin typeface="Avenir Book"/>
                <a:cs typeface="Avenir Book"/>
              </a:rPr>
              <a:t>: 1602.01081</a:t>
            </a:r>
            <a:endParaRPr lang="en-US" sz="2000" i="1" dirty="0" smtClean="0">
              <a:latin typeface="Avenir Book"/>
              <a:ea typeface="Verdana" panose="020B0604030504040204" pitchFamily="34" charset="0"/>
              <a:cs typeface="Avenir Book"/>
            </a:endParaRPr>
          </a:p>
        </p:txBody>
      </p:sp>
    </p:spTree>
    <p:extLst>
      <p:ext uri="{BB962C8B-B14F-4D97-AF65-F5344CB8AC3E}">
        <p14:creationId xmlns:p14="http://schemas.microsoft.com/office/powerpoint/2010/main" val="3498943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image001.jpg"/>
          <p:cNvPicPr/>
          <p:nvPr/>
        </p:nvPicPr>
        <p:blipFill rotWithShape="1">
          <a:blip r:embed="rId3">
            <a:alphaModFix amt="44000"/>
            <a:extLst/>
          </a:blip>
          <a:srcRect l="23250" t="-455" r="3447" b="1323"/>
          <a:stretch/>
        </p:blipFill>
        <p:spPr>
          <a:xfrm>
            <a:off x="2829992" y="2788568"/>
            <a:ext cx="9505056" cy="6601314"/>
          </a:xfrm>
          <a:prstGeom prst="rect">
            <a:avLst/>
          </a:prstGeom>
          <a:noFill/>
          <a:ln>
            <a:noFill/>
          </a:ln>
        </p:spPr>
      </p:pic>
      <p:sp>
        <p:nvSpPr>
          <p:cNvPr id="7" name="Shape 80"/>
          <p:cNvSpPr txBox="1">
            <a:spLocks/>
          </p:cNvSpPr>
          <p:nvPr/>
        </p:nvSpPr>
        <p:spPr>
          <a:xfrm>
            <a:off x="309712" y="1924472"/>
            <a:ext cx="12097344" cy="6984776"/>
          </a:xfrm>
          <a:prstGeom prst="rect">
            <a:avLst/>
          </a:prstGeom>
        </p:spPr>
        <p:txBody>
          <a:bodyPr lIns="91332" tIns="45663" rIns="91332" bIns="45663"/>
          <a:lstStyle>
            <a:lvl1pPr marL="469900" indent="-469900" algn="l" defTabSz="1297312" rtl="0" eaLnBrk="0" fontAlgn="base" hangingPunct="0">
              <a:spcBef>
                <a:spcPts val="4200"/>
              </a:spcBef>
              <a:spcAft>
                <a:spcPct val="0"/>
              </a:spcAft>
              <a:buClr>
                <a:srgbClr val="646464"/>
              </a:buClr>
              <a:buSzPct val="90000"/>
              <a:buFont typeface="Arial" charset="0"/>
              <a:buChar char="•"/>
              <a:defRPr sz="3500" kern="1200" cap="none" spc="0">
                <a:solidFill>
                  <a:schemeClr val="tx1"/>
                </a:solidFill>
                <a:latin typeface="+mn-lt"/>
                <a:ea typeface="+mn-ea"/>
                <a:cs typeface="+mn-cs"/>
                <a:sym typeface="Avenir Light"/>
              </a:defRPr>
            </a:lvl1pPr>
            <a:lvl2pPr marL="1053074" indent="-402841" algn="l" defTabSz="1297312" rtl="0" eaLnBrk="0" fontAlgn="base" hangingPunct="0">
              <a:spcBef>
                <a:spcPct val="20000"/>
              </a:spcBef>
              <a:spcAft>
                <a:spcPct val="0"/>
              </a:spcAft>
              <a:buFont typeface="Arial" charset="0"/>
              <a:buChar char="–"/>
              <a:defRPr sz="4000" kern="1200">
                <a:solidFill>
                  <a:schemeClr val="tx1"/>
                </a:solidFill>
                <a:latin typeface="+mn-lt"/>
                <a:ea typeface="ＭＳ Ｐゴシック" charset="0"/>
                <a:cs typeface="+mn-cs"/>
              </a:defRPr>
            </a:lvl2pPr>
            <a:lvl3pPr marL="1620856" indent="-321942" algn="l" defTabSz="1297312" rtl="0" eaLnBrk="0" fontAlgn="base" hangingPunct="0">
              <a:spcBef>
                <a:spcPct val="20000"/>
              </a:spcBef>
              <a:spcAft>
                <a:spcPct val="0"/>
              </a:spcAft>
              <a:buFont typeface="Arial" charset="0"/>
              <a:buChar char="•"/>
              <a:defRPr sz="3400" kern="1200">
                <a:solidFill>
                  <a:schemeClr val="tx1"/>
                </a:solidFill>
                <a:latin typeface="+mn-lt"/>
                <a:ea typeface="ＭＳ Ｐゴシック" charset="0"/>
                <a:cs typeface="+mn-cs"/>
              </a:defRPr>
            </a:lvl3pPr>
            <a:lvl4pPr marL="2271088"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4pPr>
            <a:lvl5pPr marL="2921337" indent="-321942" algn="l" defTabSz="1297312"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5pPr>
            <a:lvl6pPr marL="357206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152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0992"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0447" indent="-324728" algn="l" defTabSz="1298925"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defRPr sz="1800">
                <a:solidFill>
                  <a:srgbClr val="000000"/>
                </a:solidFill>
              </a:defRPr>
            </a:pPr>
            <a:r>
              <a:rPr lang="en-US" sz="2800" dirty="0" smtClean="0">
                <a:solidFill>
                  <a:srgbClr val="FFFFFF"/>
                </a:solidFill>
                <a:latin typeface="Avenir Book"/>
                <a:cs typeface="Avenir Book"/>
              </a:rPr>
              <a:t>Radio pulsar measurements will continue to deliver cleanest constraints, primarily on M.</a:t>
            </a:r>
          </a:p>
          <a:p>
            <a:pPr>
              <a:defRPr sz="1800">
                <a:solidFill>
                  <a:srgbClr val="000000"/>
                </a:solidFill>
              </a:defRPr>
            </a:pPr>
            <a:r>
              <a:rPr lang="en-US" sz="2800" dirty="0" smtClean="0">
                <a:solidFill>
                  <a:srgbClr val="FFFFFF"/>
                </a:solidFill>
                <a:latin typeface="Avenir Book"/>
                <a:cs typeface="Avenir Book"/>
              </a:rPr>
              <a:t>Seismology is proving to be challenging, could deliver more than M, R.</a:t>
            </a:r>
          </a:p>
          <a:p>
            <a:pPr>
              <a:defRPr sz="1800">
                <a:solidFill>
                  <a:srgbClr val="000000"/>
                </a:solidFill>
              </a:defRPr>
            </a:pPr>
            <a:r>
              <a:rPr lang="en-US" sz="2800" dirty="0" smtClean="0">
                <a:solidFill>
                  <a:srgbClr val="FFFFFF"/>
                </a:solidFill>
                <a:latin typeface="Avenir Book"/>
                <a:cs typeface="Avenir Book"/>
              </a:rPr>
              <a:t>Gravitational waves from compact binary mergers should constrain M, R, - but event rates for current generation of detectors uncertain.</a:t>
            </a:r>
          </a:p>
          <a:p>
            <a:pPr>
              <a:defRPr sz="1800">
                <a:solidFill>
                  <a:srgbClr val="000000"/>
                </a:solidFill>
              </a:defRPr>
            </a:pPr>
            <a:r>
              <a:rPr lang="en-US" sz="2800" dirty="0" smtClean="0">
                <a:solidFill>
                  <a:srgbClr val="FFFFFF"/>
                </a:solidFill>
                <a:latin typeface="Avenir Book"/>
                <a:cs typeface="Avenir Book"/>
              </a:rPr>
              <a:t>X-ray spectral </a:t>
            </a:r>
            <a:r>
              <a:rPr lang="en-US" sz="2800" dirty="0" err="1" smtClean="0">
                <a:solidFill>
                  <a:srgbClr val="FFFFFF"/>
                </a:solidFill>
                <a:latin typeface="Avenir Book"/>
                <a:cs typeface="Avenir Book"/>
              </a:rPr>
              <a:t>modelling</a:t>
            </a:r>
            <a:r>
              <a:rPr lang="en-US" sz="2800" dirty="0" smtClean="0">
                <a:solidFill>
                  <a:srgbClr val="FFFFFF"/>
                </a:solidFill>
                <a:latin typeface="Avenir Book"/>
                <a:cs typeface="Avenir Book"/>
              </a:rPr>
              <a:t> </a:t>
            </a:r>
            <a:r>
              <a:rPr lang="en-US" sz="2800" dirty="0" smtClean="0">
                <a:solidFill>
                  <a:srgbClr val="FFFFFF"/>
                </a:solidFill>
                <a:latin typeface="Avenir Book"/>
                <a:cs typeface="Avenir Book"/>
              </a:rPr>
              <a:t>of quiescent/bursting can </a:t>
            </a:r>
            <a:r>
              <a:rPr lang="en-US" sz="2800" dirty="0" smtClean="0">
                <a:solidFill>
                  <a:srgbClr val="FFFFFF"/>
                </a:solidFill>
                <a:latin typeface="Avenir Book"/>
                <a:cs typeface="Avenir Book"/>
              </a:rPr>
              <a:t>deliver R, but there are </a:t>
            </a:r>
            <a:r>
              <a:rPr lang="en-US" sz="2800" dirty="0" smtClean="0">
                <a:solidFill>
                  <a:srgbClr val="FFFFFF"/>
                </a:solidFill>
                <a:latin typeface="Avenir Book"/>
                <a:cs typeface="Avenir Book"/>
              </a:rPr>
              <a:t>model uncertainties</a:t>
            </a:r>
            <a:r>
              <a:rPr lang="en-US" sz="2800" dirty="0" smtClean="0">
                <a:solidFill>
                  <a:srgbClr val="FFFFFF"/>
                </a:solidFill>
                <a:latin typeface="Avenir Book"/>
                <a:cs typeface="Avenir Book"/>
              </a:rPr>
              <a:t>. </a:t>
            </a:r>
          </a:p>
          <a:p>
            <a:pPr>
              <a:defRPr sz="1800">
                <a:solidFill>
                  <a:srgbClr val="000000"/>
                </a:solidFill>
              </a:defRPr>
            </a:pPr>
            <a:r>
              <a:rPr lang="en-US" sz="2800" dirty="0" smtClean="0">
                <a:solidFill>
                  <a:srgbClr val="FFFFFF"/>
                </a:solidFill>
                <a:latin typeface="Avenir Book"/>
                <a:cs typeface="Avenir Book"/>
              </a:rPr>
              <a:t>Pulse profile </a:t>
            </a:r>
            <a:r>
              <a:rPr lang="en-US" sz="2800" dirty="0" err="1" smtClean="0">
                <a:solidFill>
                  <a:srgbClr val="FFFFFF"/>
                </a:solidFill>
                <a:latin typeface="Avenir Book"/>
                <a:cs typeface="Avenir Book"/>
              </a:rPr>
              <a:t>modelling</a:t>
            </a:r>
            <a:r>
              <a:rPr lang="en-US" sz="2800" dirty="0" smtClean="0">
                <a:solidFill>
                  <a:srgbClr val="FFFFFF"/>
                </a:solidFill>
                <a:latin typeface="Avenir Book"/>
                <a:cs typeface="Avenir Book"/>
              </a:rPr>
              <a:t> very promising technique for future: many sources, fewer model dependencies</a:t>
            </a:r>
            <a:r>
              <a:rPr lang="en-US" sz="2800" dirty="0" smtClean="0">
                <a:solidFill>
                  <a:srgbClr val="FFFFFF"/>
                </a:solidFill>
                <a:latin typeface="Avenir Book"/>
                <a:cs typeface="Avenir Book"/>
              </a:rPr>
              <a:t>.  </a:t>
            </a:r>
            <a:r>
              <a:rPr lang="en-US" sz="2800" dirty="0" smtClean="0">
                <a:solidFill>
                  <a:srgbClr val="FFFFFF"/>
                </a:solidFill>
                <a:latin typeface="Avenir Book"/>
                <a:cs typeface="Avenir Book"/>
              </a:rPr>
              <a:t>Driving move for large area X-ray telescopes.</a:t>
            </a:r>
            <a:endParaRPr lang="en-US" sz="2800" dirty="0" smtClean="0">
              <a:solidFill>
                <a:srgbClr val="FFFFFF"/>
              </a:solidFill>
              <a:latin typeface="Avenir Book"/>
              <a:cs typeface="Avenir Book"/>
            </a:endParaRPr>
          </a:p>
        </p:txBody>
      </p:sp>
      <p:sp>
        <p:nvSpPr>
          <p:cNvPr id="2" name="Title 1"/>
          <p:cNvSpPr>
            <a:spLocks noGrp="1"/>
          </p:cNvSpPr>
          <p:nvPr>
            <p:ph type="title"/>
          </p:nvPr>
        </p:nvSpPr>
        <p:spPr>
          <a:xfrm>
            <a:off x="669752" y="412304"/>
            <a:ext cx="11684001" cy="1281212"/>
          </a:xfrm>
        </p:spPr>
        <p:txBody>
          <a:bodyPr/>
          <a:lstStyle/>
          <a:p>
            <a:r>
              <a:rPr lang="en-US" dirty="0" smtClean="0">
                <a:solidFill>
                  <a:schemeClr val="bg1"/>
                </a:solidFill>
                <a:latin typeface="Avenir Book"/>
                <a:cs typeface="Avenir Book"/>
              </a:rPr>
              <a:t>Summary</a:t>
            </a:r>
            <a:endParaRPr lang="en-US" dirty="0">
              <a:solidFill>
                <a:schemeClr val="bg1"/>
              </a:solidFill>
              <a:latin typeface="Avenir Book"/>
              <a:cs typeface="Avenir Book"/>
            </a:endParaRPr>
          </a:p>
        </p:txBody>
      </p:sp>
    </p:spTree>
    <p:extLst>
      <p:ext uri="{BB962C8B-B14F-4D97-AF65-F5344CB8AC3E}">
        <p14:creationId xmlns:p14="http://schemas.microsoft.com/office/powerpoint/2010/main" val="115164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2" descr="Trhom_RMP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704" y="177576"/>
            <a:ext cx="12555798" cy="9379744"/>
          </a:xfrm>
          <a:prstGeom prst="rect">
            <a:avLst/>
          </a:prstGeom>
        </p:spPr>
      </p:pic>
    </p:spTree>
    <p:extLst>
      <p:ext uri="{BB962C8B-B14F-4D97-AF65-F5344CB8AC3E}">
        <p14:creationId xmlns:p14="http://schemas.microsoft.com/office/powerpoint/2010/main" val="357181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rab_Nebul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921" y="412336"/>
            <a:ext cx="8784976" cy="8741269"/>
          </a:xfrm>
          <a:prstGeom prst="rect">
            <a:avLst/>
          </a:prstGeom>
        </p:spPr>
      </p:pic>
      <p:pic>
        <p:nvPicPr>
          <p:cNvPr id="3" name="Picture 2" descr="500px-Pulsar_schematic.svg.png"/>
          <p:cNvPicPr>
            <a:picLocks noChangeAspect="1"/>
          </p:cNvPicPr>
          <p:nvPr/>
        </p:nvPicPr>
        <p:blipFill>
          <a:blip r:embed="rId4">
            <a:alphaModFix amt="78000"/>
            <a:extLst>
              <a:ext uri="{28A0092B-C50C-407E-A947-70E740481C1C}">
                <a14:useLocalDpi xmlns:a14="http://schemas.microsoft.com/office/drawing/2010/main" val="0"/>
              </a:ext>
            </a:extLst>
          </a:blip>
          <a:stretch>
            <a:fillRect/>
          </a:stretch>
        </p:blipFill>
        <p:spPr>
          <a:xfrm>
            <a:off x="3118056" y="2572544"/>
            <a:ext cx="6720747" cy="5040560"/>
          </a:xfrm>
          <a:prstGeom prst="rect">
            <a:avLst/>
          </a:prstGeom>
        </p:spPr>
      </p:pic>
    </p:spTree>
    <p:extLst>
      <p:ext uri="{BB962C8B-B14F-4D97-AF65-F5344CB8AC3E}">
        <p14:creationId xmlns:p14="http://schemas.microsoft.com/office/powerpoint/2010/main" val="897595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ygx1_i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802" y="268288"/>
            <a:ext cx="12859998" cy="9109166"/>
          </a:xfrm>
          <a:prstGeom prst="rect">
            <a:avLst/>
          </a:prstGeom>
        </p:spPr>
      </p:pic>
      <p:pic>
        <p:nvPicPr>
          <p:cNvPr id="3" name="Picture 2" descr="96714main_DiskPreBurst_lg_we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808" y="3076601"/>
            <a:ext cx="7315200" cy="4940299"/>
          </a:xfrm>
          <a:prstGeom prst="rect">
            <a:avLst/>
          </a:prstGeom>
          <a:ln>
            <a:solidFill>
              <a:srgbClr val="FFFFFF"/>
            </a:solidFill>
          </a:ln>
        </p:spPr>
      </p:pic>
    </p:spTree>
    <p:extLst>
      <p:ext uri="{BB962C8B-B14F-4D97-AF65-F5344CB8AC3E}">
        <p14:creationId xmlns:p14="http://schemas.microsoft.com/office/powerpoint/2010/main" val="239644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447090" y="1781176"/>
            <a:ext cx="4392612" cy="4563170"/>
          </a:xfrm>
          <a:prstGeom prst="rect">
            <a:avLst/>
          </a:prstGeom>
          <a:solidFill>
            <a:srgbClr val="FFFFFF"/>
          </a:solidFill>
          <a:ln>
            <a:noFill/>
          </a:ln>
        </p:spPr>
        <p:txBody>
          <a:bodyPr lIns="129763" tIns="64882" rIns="129763" bIns="64882">
            <a:spAutoFit/>
          </a:bodyPr>
          <a:lstStyle/>
          <a:p>
            <a:pPr defTabSz="1297662" fontAlgn="auto">
              <a:spcBef>
                <a:spcPts val="0"/>
              </a:spcBef>
              <a:spcAft>
                <a:spcPts val="0"/>
              </a:spcAft>
              <a:defRPr/>
            </a:pPr>
            <a:r>
              <a:rPr lang="en-US" sz="3600" dirty="0">
                <a:solidFill>
                  <a:prstClr val="black"/>
                </a:solidFill>
                <a:latin typeface="Avenir Book"/>
                <a:ea typeface="+mn-ea"/>
                <a:cs typeface="Avenir Book"/>
              </a:rPr>
              <a:t>The strong force determines the ‘stiffness’ of neutron star matter.</a:t>
            </a:r>
          </a:p>
          <a:p>
            <a:pPr defTabSz="1297662" fontAlgn="auto">
              <a:spcBef>
                <a:spcPts val="0"/>
              </a:spcBef>
              <a:spcAft>
                <a:spcPts val="0"/>
              </a:spcAft>
              <a:defRPr/>
            </a:pPr>
            <a:endParaRPr lang="en-US" sz="3600" dirty="0">
              <a:solidFill>
                <a:prstClr val="black"/>
              </a:solidFill>
              <a:latin typeface="Avenir Book"/>
              <a:ea typeface="+mn-ea"/>
              <a:cs typeface="Avenir Book"/>
            </a:endParaRPr>
          </a:p>
          <a:p>
            <a:pPr defTabSz="1297662" fontAlgn="auto">
              <a:spcBef>
                <a:spcPts val="0"/>
              </a:spcBef>
              <a:spcAft>
                <a:spcPts val="0"/>
              </a:spcAft>
              <a:defRPr/>
            </a:pPr>
            <a:r>
              <a:rPr lang="en-US" sz="3600" dirty="0">
                <a:solidFill>
                  <a:prstClr val="black"/>
                </a:solidFill>
                <a:latin typeface="Avenir Book"/>
                <a:ea typeface="+mn-ea"/>
                <a:cs typeface="Avenir Book"/>
              </a:rPr>
              <a:t>This is encoded</a:t>
            </a:r>
          </a:p>
          <a:p>
            <a:pPr defTabSz="1297662" fontAlgn="auto">
              <a:spcBef>
                <a:spcPts val="0"/>
              </a:spcBef>
              <a:spcAft>
                <a:spcPts val="0"/>
              </a:spcAft>
              <a:defRPr/>
            </a:pPr>
            <a:r>
              <a:rPr lang="en-US" sz="3600" dirty="0">
                <a:solidFill>
                  <a:prstClr val="black"/>
                </a:solidFill>
                <a:latin typeface="Avenir Book"/>
                <a:ea typeface="+mn-ea"/>
                <a:cs typeface="Avenir Book"/>
              </a:rPr>
              <a:t> in the </a:t>
            </a:r>
            <a:r>
              <a:rPr lang="en-US" sz="3600" b="1" cap="small" dirty="0">
                <a:solidFill>
                  <a:prstClr val="black"/>
                </a:solidFill>
                <a:latin typeface="Avenir Book"/>
                <a:ea typeface="+mn-ea"/>
                <a:cs typeface="Avenir Book"/>
              </a:rPr>
              <a:t>Equation of State</a:t>
            </a:r>
            <a:r>
              <a:rPr lang="en-US" sz="3600" dirty="0">
                <a:solidFill>
                  <a:prstClr val="black"/>
                </a:solidFill>
                <a:latin typeface="Avenir Book"/>
                <a:ea typeface="+mn-ea"/>
                <a:cs typeface="Avenir Book"/>
              </a:rPr>
              <a: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55588" y="877889"/>
            <a:ext cx="8089900" cy="7899401"/>
          </a:xfrm>
          <a:prstGeom prst="rect">
            <a:avLst/>
          </a:prstGeom>
          <a:ln>
            <a:noFill/>
          </a:ln>
          <a:effectLst>
            <a:outerShdw blurRad="190500" algn="tl" rotWithShape="0">
              <a:srgbClr val="000000">
                <a:alpha val="70000"/>
              </a:srgbClr>
            </a:outerShdw>
          </a:effectLst>
        </p:spPr>
      </p:pic>
      <p:sp>
        <p:nvSpPr>
          <p:cNvPr id="9" name="TextBox 8"/>
          <p:cNvSpPr txBox="1"/>
          <p:nvPr/>
        </p:nvSpPr>
        <p:spPr>
          <a:xfrm>
            <a:off x="1790732" y="1287464"/>
            <a:ext cx="2560639" cy="1444625"/>
          </a:xfrm>
          <a:prstGeom prst="rect">
            <a:avLst/>
          </a:prstGeom>
          <a:noFill/>
        </p:spPr>
        <p:txBody>
          <a:bodyPr lIns="129763" tIns="64882" rIns="129763" bIns="64882">
            <a:spAutoFit/>
          </a:bodyPr>
          <a:lstStyle/>
          <a:p>
            <a:pPr algn="l" defTabSz="1297662" fontAlgn="auto">
              <a:spcBef>
                <a:spcPts val="0"/>
              </a:spcBef>
              <a:spcAft>
                <a:spcPts val="0"/>
              </a:spcAft>
              <a:defRPr/>
            </a:pPr>
            <a:r>
              <a:rPr lang="en-US" sz="2800" b="1" dirty="0">
                <a:solidFill>
                  <a:srgbClr val="3366FF"/>
                </a:solidFill>
                <a:latin typeface="Verdana"/>
                <a:ea typeface="+mn-ea"/>
                <a:cs typeface="Verdana"/>
              </a:rPr>
              <a:t>Equation of state (EOS)</a:t>
            </a:r>
          </a:p>
        </p:txBody>
      </p:sp>
      <p:sp>
        <p:nvSpPr>
          <p:cNvPr id="3" name="TextBox 2"/>
          <p:cNvSpPr txBox="1"/>
          <p:nvPr/>
        </p:nvSpPr>
        <p:spPr>
          <a:xfrm>
            <a:off x="4965732" y="1390650"/>
            <a:ext cx="2366963" cy="568326"/>
          </a:xfrm>
          <a:prstGeom prst="rect">
            <a:avLst/>
          </a:prstGeom>
          <a:noFill/>
        </p:spPr>
        <p:txBody>
          <a:bodyPr lIns="129763" tIns="64882" rIns="129763" bIns="64882">
            <a:spAutoFit/>
          </a:bodyPr>
          <a:lstStyle/>
          <a:p>
            <a:pPr algn="l" defTabSz="1297662" fontAlgn="auto">
              <a:spcBef>
                <a:spcPts val="0"/>
              </a:spcBef>
              <a:spcAft>
                <a:spcPts val="0"/>
              </a:spcAft>
              <a:defRPr/>
            </a:pPr>
            <a:r>
              <a:rPr lang="en-US" sz="2800" b="1" dirty="0">
                <a:solidFill>
                  <a:srgbClr val="FF0000"/>
                </a:solidFill>
                <a:latin typeface="Verdana"/>
                <a:ea typeface="+mn-ea"/>
                <a:cs typeface="Verdana"/>
              </a:rPr>
              <a:t>Nucleonic</a:t>
            </a:r>
          </a:p>
        </p:txBody>
      </p:sp>
      <p:sp>
        <p:nvSpPr>
          <p:cNvPr id="21" name="TextBox 20"/>
          <p:cNvSpPr txBox="1"/>
          <p:nvPr/>
        </p:nvSpPr>
        <p:spPr>
          <a:xfrm>
            <a:off x="4044950" y="6613525"/>
            <a:ext cx="2692400" cy="568326"/>
          </a:xfrm>
          <a:prstGeom prst="rect">
            <a:avLst/>
          </a:prstGeom>
          <a:noFill/>
        </p:spPr>
        <p:txBody>
          <a:bodyPr lIns="129763" tIns="64882" rIns="129763" bIns="64882">
            <a:spAutoFit/>
          </a:bodyPr>
          <a:lstStyle/>
          <a:p>
            <a:pPr algn="l" defTabSz="1297662" fontAlgn="auto">
              <a:spcBef>
                <a:spcPts val="0"/>
              </a:spcBef>
              <a:spcAft>
                <a:spcPts val="0"/>
              </a:spcAft>
              <a:defRPr/>
            </a:pPr>
            <a:r>
              <a:rPr lang="en-US" sz="2800" b="1" dirty="0">
                <a:solidFill>
                  <a:srgbClr val="FF00FF"/>
                </a:solidFill>
                <a:latin typeface="Verdana"/>
                <a:ea typeface="+mn-ea"/>
                <a:cs typeface="Verdana"/>
              </a:rPr>
              <a:t>Quark stars</a:t>
            </a:r>
          </a:p>
        </p:txBody>
      </p:sp>
      <p:sp>
        <p:nvSpPr>
          <p:cNvPr id="26" name="TextBox 25"/>
          <p:cNvSpPr txBox="1"/>
          <p:nvPr/>
        </p:nvSpPr>
        <p:spPr>
          <a:xfrm>
            <a:off x="2098675" y="4156075"/>
            <a:ext cx="3041650" cy="1006475"/>
          </a:xfrm>
          <a:prstGeom prst="rect">
            <a:avLst/>
          </a:prstGeom>
          <a:noFill/>
        </p:spPr>
        <p:txBody>
          <a:bodyPr lIns="129763" tIns="64882" rIns="129763" bIns="64882">
            <a:spAutoFit/>
          </a:bodyPr>
          <a:lstStyle/>
          <a:p>
            <a:pPr algn="l" defTabSz="1297662" fontAlgn="auto">
              <a:spcBef>
                <a:spcPts val="0"/>
              </a:spcBef>
              <a:spcAft>
                <a:spcPts val="0"/>
              </a:spcAft>
              <a:defRPr/>
            </a:pPr>
            <a:r>
              <a:rPr lang="en-US" sz="2800" b="1" dirty="0">
                <a:solidFill>
                  <a:prstClr val="black"/>
                </a:solidFill>
                <a:latin typeface="Verdana"/>
                <a:ea typeface="+mn-ea"/>
                <a:cs typeface="Verdana"/>
              </a:rPr>
              <a:t>Strange </a:t>
            </a:r>
          </a:p>
          <a:p>
            <a:pPr algn="l" defTabSz="1297662" fontAlgn="auto">
              <a:spcBef>
                <a:spcPts val="0"/>
              </a:spcBef>
              <a:spcAft>
                <a:spcPts val="0"/>
              </a:spcAft>
              <a:defRPr/>
            </a:pPr>
            <a:r>
              <a:rPr lang="en-US" sz="2800" b="1" dirty="0">
                <a:solidFill>
                  <a:prstClr val="black"/>
                </a:solidFill>
                <a:latin typeface="Verdana"/>
                <a:ea typeface="+mn-ea"/>
                <a:cs typeface="Verdana"/>
              </a:rPr>
              <a:t>cores</a:t>
            </a:r>
          </a:p>
        </p:txBody>
      </p:sp>
      <p:sp>
        <p:nvSpPr>
          <p:cNvPr id="27" name="TextBox 26"/>
          <p:cNvSpPr txBox="1"/>
          <p:nvPr/>
        </p:nvSpPr>
        <p:spPr>
          <a:xfrm>
            <a:off x="5580064" y="4565652"/>
            <a:ext cx="2459036" cy="1006475"/>
          </a:xfrm>
          <a:prstGeom prst="rect">
            <a:avLst/>
          </a:prstGeom>
          <a:noFill/>
        </p:spPr>
        <p:txBody>
          <a:bodyPr lIns="129763" tIns="64882" rIns="129763" bIns="64882">
            <a:spAutoFit/>
          </a:bodyPr>
          <a:lstStyle/>
          <a:p>
            <a:pPr algn="l" defTabSz="1297662" fontAlgn="auto">
              <a:spcBef>
                <a:spcPts val="0"/>
              </a:spcBef>
              <a:spcAft>
                <a:spcPts val="0"/>
              </a:spcAft>
              <a:defRPr/>
            </a:pPr>
            <a:r>
              <a:rPr lang="en-US" sz="2800" b="1" dirty="0">
                <a:solidFill>
                  <a:prstClr val="black">
                    <a:lumMod val="50000"/>
                    <a:lumOff val="50000"/>
                  </a:prstClr>
                </a:solidFill>
                <a:latin typeface="Verdana"/>
                <a:ea typeface="+mn-ea"/>
                <a:cs typeface="Verdana"/>
              </a:rPr>
              <a:t>Chiral EFT models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dissolve">
                                      <p:cBhvr>
                                        <p:cTn id="10" dur="500"/>
                                        <p:tgtEl>
                                          <p:spTgt spid="2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dissolve">
                                      <p:cBhvr>
                                        <p:cTn id="13" dur="500"/>
                                        <p:tgtEl>
                                          <p:spTgt spid="2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dissolve">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8358" y="2111408"/>
            <a:ext cx="5605463" cy="5457825"/>
          </a:xfrm>
          <a:prstGeom prst="rect">
            <a:avLst/>
          </a:prstGeom>
          <a:ln>
            <a:noFill/>
          </a:ln>
          <a:effectLst>
            <a:outerShdw blurRad="190500" algn="tl" rotWithShape="0">
              <a:srgbClr val="000000">
                <a:alpha val="70000"/>
              </a:srgbClr>
            </a:outerShdw>
          </a:effectLst>
        </p:spPr>
      </p:pic>
      <p:sp>
        <p:nvSpPr>
          <p:cNvPr id="2" name="TextBox 1"/>
          <p:cNvSpPr txBox="1"/>
          <p:nvPr/>
        </p:nvSpPr>
        <p:spPr>
          <a:xfrm>
            <a:off x="2713070" y="1343027"/>
            <a:ext cx="5546725" cy="569913"/>
          </a:xfrm>
          <a:prstGeom prst="rect">
            <a:avLst/>
          </a:prstGeom>
          <a:noFill/>
          <a:ln>
            <a:noFill/>
          </a:ln>
        </p:spPr>
        <p:txBody>
          <a:bodyPr lIns="129790" tIns="64895" rIns="129790" bIns="64895">
            <a:spAutoFit/>
          </a:bodyPr>
          <a:lstStyle/>
          <a:p>
            <a:pPr defTabSz="1297928" fontAlgn="auto">
              <a:spcBef>
                <a:spcPts val="0"/>
              </a:spcBef>
              <a:spcAft>
                <a:spcPts val="0"/>
              </a:spcAft>
              <a:defRPr/>
            </a:pPr>
            <a:r>
              <a:rPr lang="en-US" sz="2800" dirty="0">
                <a:solidFill>
                  <a:srgbClr val="0000FF"/>
                </a:solidFill>
                <a:latin typeface="Verdana"/>
                <a:ea typeface="+mn-ea"/>
                <a:cs typeface="Verdana"/>
              </a:rPr>
              <a:t>Stellar structure equations</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444532" y="2111376"/>
            <a:ext cx="5591175" cy="5459413"/>
          </a:xfrm>
          <a:prstGeom prst="rect">
            <a:avLst/>
          </a:prstGeom>
          <a:ln>
            <a:noFill/>
          </a:ln>
          <a:effectLst>
            <a:outerShdw blurRad="190500" algn="tl" rotWithShape="0">
              <a:srgbClr val="000000">
                <a:alpha val="70000"/>
              </a:srgbClr>
            </a:outerShdw>
          </a:effectLst>
        </p:spPr>
      </p:pic>
      <p:sp>
        <p:nvSpPr>
          <p:cNvPr id="9" name="TextBox 8"/>
          <p:cNvSpPr txBox="1"/>
          <p:nvPr/>
        </p:nvSpPr>
        <p:spPr>
          <a:xfrm>
            <a:off x="1339883" y="2419351"/>
            <a:ext cx="1228725" cy="568326"/>
          </a:xfrm>
          <a:prstGeom prst="rect">
            <a:avLst/>
          </a:prstGeom>
          <a:noFill/>
        </p:spPr>
        <p:txBody>
          <a:bodyPr lIns="129790" tIns="64895" rIns="129790" bIns="64895">
            <a:spAutoFit/>
          </a:bodyPr>
          <a:lstStyle/>
          <a:p>
            <a:pPr algn="l" defTabSz="1297928" fontAlgn="auto">
              <a:spcBef>
                <a:spcPts val="0"/>
              </a:spcBef>
              <a:spcAft>
                <a:spcPts val="0"/>
              </a:spcAft>
              <a:defRPr/>
            </a:pPr>
            <a:r>
              <a:rPr lang="en-US" sz="2800" b="1" dirty="0">
                <a:solidFill>
                  <a:srgbClr val="3366FF"/>
                </a:solidFill>
                <a:latin typeface="Verdana"/>
                <a:ea typeface="+mn-ea"/>
                <a:cs typeface="Verdana"/>
              </a:rPr>
              <a:t>EOS</a:t>
            </a:r>
          </a:p>
        </p:txBody>
      </p:sp>
      <p:sp>
        <p:nvSpPr>
          <p:cNvPr id="10" name="TextBox 9"/>
          <p:cNvSpPr txBox="1"/>
          <p:nvPr/>
        </p:nvSpPr>
        <p:spPr>
          <a:xfrm>
            <a:off x="7986713" y="2419351"/>
            <a:ext cx="4198938" cy="568326"/>
          </a:xfrm>
          <a:prstGeom prst="rect">
            <a:avLst/>
          </a:prstGeom>
          <a:noFill/>
        </p:spPr>
        <p:txBody>
          <a:bodyPr lIns="129790" tIns="64895" rIns="129790" bIns="64895">
            <a:spAutoFit/>
          </a:bodyPr>
          <a:lstStyle/>
          <a:p>
            <a:pPr algn="l" defTabSz="1297928" fontAlgn="auto">
              <a:spcBef>
                <a:spcPts val="0"/>
              </a:spcBef>
              <a:spcAft>
                <a:spcPts val="0"/>
              </a:spcAft>
              <a:defRPr/>
            </a:pPr>
            <a:r>
              <a:rPr lang="en-US" sz="2800" b="1" dirty="0">
                <a:solidFill>
                  <a:srgbClr val="3366FF"/>
                </a:solidFill>
                <a:latin typeface="Verdana"/>
                <a:ea typeface="+mn-ea"/>
                <a:cs typeface="Verdana"/>
              </a:rPr>
              <a:t>Mass-Radius (M-R)</a:t>
            </a:r>
          </a:p>
        </p:txBody>
      </p:sp>
      <p:sp>
        <p:nvSpPr>
          <p:cNvPr id="15" name="U-Turn Arrow 14"/>
          <p:cNvSpPr/>
          <p:nvPr/>
        </p:nvSpPr>
        <p:spPr>
          <a:xfrm>
            <a:off x="1684339" y="825502"/>
            <a:ext cx="7577136" cy="1230313"/>
          </a:xfrm>
          <a:prstGeom prst="uturnArrow">
            <a:avLst>
              <a:gd name="adj1" fmla="val 25000"/>
              <a:gd name="adj2" fmla="val 25000"/>
              <a:gd name="adj3" fmla="val 25000"/>
              <a:gd name="adj4" fmla="val 43750"/>
              <a:gd name="adj5" fmla="val 100000"/>
            </a:avLst>
          </a:prstGeom>
          <a:solidFill>
            <a:srgbClr val="0000FF"/>
          </a:solidFill>
        </p:spPr>
        <p:style>
          <a:lnRef idx="1">
            <a:schemeClr val="accent1"/>
          </a:lnRef>
          <a:fillRef idx="3">
            <a:schemeClr val="accent1"/>
          </a:fillRef>
          <a:effectRef idx="2">
            <a:schemeClr val="accent1"/>
          </a:effectRef>
          <a:fontRef idx="minor">
            <a:schemeClr val="lt1"/>
          </a:fontRef>
        </p:style>
        <p:txBody>
          <a:bodyPr lIns="129790" tIns="64895" rIns="129790" bIns="64895" anchor="ctr"/>
          <a:lstStyle/>
          <a:p>
            <a:pPr defTabSz="1297928" fontAlgn="auto">
              <a:spcBef>
                <a:spcPts val="0"/>
              </a:spcBef>
              <a:spcAft>
                <a:spcPts val="0"/>
              </a:spcAft>
              <a:defRPr/>
            </a:pPr>
            <a:endParaRPr lang="en-US" sz="2600">
              <a:solidFill>
                <a:prstClr val="black"/>
              </a:solidFill>
              <a:latin typeface="Calibri"/>
            </a:endParaRPr>
          </a:p>
        </p:txBody>
      </p:sp>
      <p:sp>
        <p:nvSpPr>
          <p:cNvPr id="12" name="U-Turn Arrow 11"/>
          <p:cNvSpPr/>
          <p:nvPr/>
        </p:nvSpPr>
        <p:spPr>
          <a:xfrm flipH="1">
            <a:off x="1544671" y="825502"/>
            <a:ext cx="7578725" cy="1230313"/>
          </a:xfrm>
          <a:prstGeom prst="uturnArrow">
            <a:avLst>
              <a:gd name="adj1" fmla="val 25000"/>
              <a:gd name="adj2" fmla="val 25000"/>
              <a:gd name="adj3" fmla="val 25000"/>
              <a:gd name="adj4" fmla="val 43750"/>
              <a:gd name="adj5" fmla="val 100000"/>
            </a:avLst>
          </a:prstGeom>
          <a:solidFill>
            <a:srgbClr val="0000FF"/>
          </a:solidFill>
        </p:spPr>
        <p:style>
          <a:lnRef idx="1">
            <a:schemeClr val="accent1"/>
          </a:lnRef>
          <a:fillRef idx="3">
            <a:schemeClr val="accent1"/>
          </a:fillRef>
          <a:effectRef idx="2">
            <a:schemeClr val="accent1"/>
          </a:effectRef>
          <a:fontRef idx="minor">
            <a:schemeClr val="lt1"/>
          </a:fontRef>
        </p:style>
        <p:txBody>
          <a:bodyPr lIns="129790" tIns="64895" rIns="129790" bIns="64895" anchor="ctr"/>
          <a:lstStyle/>
          <a:p>
            <a:pPr defTabSz="1297928" fontAlgn="auto">
              <a:spcBef>
                <a:spcPts val="0"/>
              </a:spcBef>
              <a:spcAft>
                <a:spcPts val="0"/>
              </a:spcAft>
              <a:defRPr/>
            </a:pPr>
            <a:endParaRPr lang="en-US" sz="2600">
              <a:solidFill>
                <a:prstClr val="black"/>
              </a:solidFill>
              <a:latin typeface="Calibri"/>
            </a:endParaRPr>
          </a:p>
        </p:txBody>
      </p:sp>
      <p:sp>
        <p:nvSpPr>
          <p:cNvPr id="37896" name="TextBox 5"/>
          <p:cNvSpPr txBox="1">
            <a:spLocks noChangeArrowheads="1"/>
          </p:cNvSpPr>
          <p:nvPr/>
        </p:nvSpPr>
        <p:spPr bwMode="auto">
          <a:xfrm>
            <a:off x="525736" y="8189917"/>
            <a:ext cx="12025335" cy="646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14" tIns="45653" rIns="91314" bIns="45653">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r>
              <a:rPr lang="en-US" sz="3600" dirty="0">
                <a:solidFill>
                  <a:srgbClr val="000000"/>
                </a:solidFill>
                <a:latin typeface="Avenir Book"/>
                <a:cs typeface="Avenir Book"/>
              </a:rPr>
              <a:t>Measuring M-R relation uniquely determines the </a:t>
            </a:r>
            <a:r>
              <a:rPr lang="en-US" sz="3600" dirty="0" smtClean="0">
                <a:solidFill>
                  <a:srgbClr val="000000"/>
                </a:solidFill>
                <a:latin typeface="Avenir Book"/>
                <a:cs typeface="Avenir Book"/>
              </a:rPr>
              <a:t>EOS.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xit" presetSubtype="0" fill="hold" grpId="1" nodeType="clickEffect">
                                  <p:stCondLst>
                                    <p:cond delay="0"/>
                                  </p:stCondLst>
                                  <p:childTnLst>
                                    <p:animEffect transition="out" filter="dissolv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par>
                                <p:cTn id="22" presetID="9" presetClass="exit" presetSubtype="0" fill="hold" nodeType="withEffect">
                                  <p:stCondLst>
                                    <p:cond delay="0"/>
                                  </p:stCondLst>
                                  <p:childTnLst>
                                    <p:animEffect transition="out" filter="dissolv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9"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37896"/>
                                        </p:tgtEl>
                                        <p:attrNameLst>
                                          <p:attrName>style.visibility</p:attrName>
                                        </p:attrNameLst>
                                      </p:cBhvr>
                                      <p:to>
                                        <p:strVal val="visible"/>
                                      </p:to>
                                    </p:set>
                                    <p:animEffect transition="in" filter="dissolve">
                                      <p:cBhvr>
                                        <p:cTn id="30" dur="500"/>
                                        <p:tgtEl>
                                          <p:spTgt spid="378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 grpId="0"/>
      <p:bldP spid="3789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81" name="Rettangolo 9"/>
          <p:cNvSpPr>
            <a:spLocks noChangeArrowheads="1"/>
          </p:cNvSpPr>
          <p:nvPr/>
        </p:nvSpPr>
        <p:spPr bwMode="auto">
          <a:xfrm>
            <a:off x="30" y="4876832"/>
            <a:ext cx="7802563" cy="2608263"/>
          </a:xfrm>
          <a:prstGeom prst="rect">
            <a:avLst/>
          </a:prstGeom>
          <a:noFill/>
          <a:ln w="9525">
            <a:noFill/>
            <a:miter lim="800000"/>
            <a:headEnd/>
            <a:tailEnd/>
          </a:ln>
        </p:spPr>
        <p:txBody>
          <a:bodyPr lIns="129844" tIns="64922" rIns="129844" bIns="64922">
            <a:spAutoFit/>
          </a:bodyPr>
          <a:lstStyle/>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endParaRPr lang="en-US" sz="2300" dirty="0">
              <a:latin typeface="+mj-lt"/>
            </a:endParaRPr>
          </a:p>
          <a:p>
            <a:pPr>
              <a:defRPr/>
            </a:pPr>
            <a:r>
              <a:rPr lang="en-US" sz="2300" dirty="0">
                <a:latin typeface="+mj-lt"/>
              </a:rPr>
              <a:t> </a:t>
            </a:r>
            <a:endParaRPr lang="it-IT" sz="2300" dirty="0">
              <a:latin typeface="+mj-lt"/>
            </a:endParaRPr>
          </a:p>
        </p:txBody>
      </p:sp>
      <p:grpSp>
        <p:nvGrpSpPr>
          <p:cNvPr id="34818" name="Group 10"/>
          <p:cNvGrpSpPr>
            <a:grpSpLocks/>
          </p:cNvGrpSpPr>
          <p:nvPr/>
        </p:nvGrpSpPr>
        <p:grpSpPr bwMode="auto">
          <a:xfrm>
            <a:off x="2325687" y="0"/>
            <a:ext cx="7416801" cy="7554913"/>
            <a:chOff x="14554" y="1492424"/>
            <a:chExt cx="7416824" cy="7555670"/>
          </a:xfrm>
        </p:grpSpPr>
        <p:pic>
          <p:nvPicPr>
            <p:cNvPr id="34820" name="Picture 7" descr="Pres_fig3.ps"/>
            <p:cNvPicPr>
              <a:picLocks noChangeAspect="1"/>
            </p:cNvPicPr>
            <p:nvPr/>
          </p:nvPicPr>
          <p:blipFill>
            <a:blip r:embed="rId3">
              <a:extLst>
                <a:ext uri="{28A0092B-C50C-407E-A947-70E740481C1C}">
                  <a14:useLocalDpi xmlns:a14="http://schemas.microsoft.com/office/drawing/2010/main" val="0"/>
                </a:ext>
              </a:extLst>
            </a:blip>
            <a:srcRect l="12749" r="17438" b="45042"/>
            <a:stretch>
              <a:fillRect/>
            </a:stretch>
          </p:blipFill>
          <p:spPr bwMode="auto">
            <a:xfrm>
              <a:off x="14554" y="1492424"/>
              <a:ext cx="7416824" cy="755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ounded Rectangle 2"/>
            <p:cNvSpPr/>
            <p:nvPr/>
          </p:nvSpPr>
          <p:spPr>
            <a:xfrm>
              <a:off x="4846920" y="3869150"/>
              <a:ext cx="792165" cy="358811"/>
            </a:xfrm>
            <a:prstGeom prst="roundRect">
              <a:avLst/>
            </a:prstGeom>
            <a:solidFill>
              <a:srgbClr val="E1E1E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grpSp>
      <p:sp>
        <p:nvSpPr>
          <p:cNvPr id="34819" name="TextBox 8"/>
          <p:cNvSpPr txBox="1">
            <a:spLocks noChangeArrowheads="1"/>
          </p:cNvSpPr>
          <p:nvPr/>
        </p:nvSpPr>
        <p:spPr bwMode="auto">
          <a:xfrm>
            <a:off x="309564" y="7469220"/>
            <a:ext cx="12314237" cy="2062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01" tIns="45646" rIns="91301" bIns="45646">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r>
              <a:rPr lang="en-US" sz="3100" dirty="0">
                <a:solidFill>
                  <a:srgbClr val="000000"/>
                </a:solidFill>
                <a:latin typeface="Avenir Book"/>
                <a:cs typeface="Avenir Book"/>
              </a:rPr>
              <a:t>Ideally, to determine the EOS we would like to measure</a:t>
            </a:r>
          </a:p>
          <a:p>
            <a:pPr eaLnBrk="1" hangingPunct="1"/>
            <a:r>
              <a:rPr lang="en-US" sz="3100" b="1" dirty="0">
                <a:solidFill>
                  <a:srgbClr val="000000"/>
                </a:solidFill>
                <a:latin typeface="Avenir Black"/>
                <a:cs typeface="Avenir Black"/>
              </a:rPr>
              <a:t>both mass and radius</a:t>
            </a:r>
            <a:r>
              <a:rPr lang="en-US" sz="3100" b="1" dirty="0">
                <a:solidFill>
                  <a:srgbClr val="000000"/>
                </a:solidFill>
                <a:latin typeface="Avenir Book"/>
                <a:cs typeface="Avenir Book"/>
              </a:rPr>
              <a:t>,</a:t>
            </a:r>
            <a:r>
              <a:rPr lang="en-US" sz="3100" dirty="0">
                <a:solidFill>
                  <a:srgbClr val="000000"/>
                </a:solidFill>
                <a:latin typeface="Avenir Book"/>
                <a:cs typeface="Avenir Book"/>
              </a:rPr>
              <a:t> </a:t>
            </a:r>
          </a:p>
          <a:p>
            <a:pPr eaLnBrk="1" hangingPunct="1"/>
            <a:r>
              <a:rPr lang="en-US" sz="3100" b="1" dirty="0">
                <a:solidFill>
                  <a:srgbClr val="000000"/>
                </a:solidFill>
                <a:latin typeface="Avenir Black"/>
                <a:cs typeface="Avenir Black"/>
              </a:rPr>
              <a:t>to high </a:t>
            </a:r>
            <a:r>
              <a:rPr lang="en-US" sz="3100" b="1" dirty="0" smtClean="0">
                <a:solidFill>
                  <a:srgbClr val="000000"/>
                </a:solidFill>
                <a:latin typeface="Avenir Black"/>
                <a:cs typeface="Avenir Black"/>
              </a:rPr>
              <a:t>precision</a:t>
            </a:r>
            <a:endParaRPr lang="en-US" sz="3100" dirty="0">
              <a:solidFill>
                <a:srgbClr val="000000"/>
              </a:solidFill>
              <a:latin typeface="Avenir Book"/>
              <a:cs typeface="Avenir Book"/>
            </a:endParaRPr>
          </a:p>
          <a:p>
            <a:pPr eaLnBrk="1" hangingPunct="1"/>
            <a:r>
              <a:rPr lang="en-US" sz="3100" b="1" dirty="0">
                <a:solidFill>
                  <a:srgbClr val="000000"/>
                </a:solidFill>
                <a:latin typeface="Avenir Black"/>
                <a:cs typeface="Avenir Black"/>
              </a:rPr>
              <a:t>for a range of masses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extBox 10"/>
          <p:cNvSpPr txBox="1">
            <a:spLocks noChangeArrowheads="1"/>
          </p:cNvSpPr>
          <p:nvPr/>
        </p:nvSpPr>
        <p:spPr bwMode="auto">
          <a:xfrm>
            <a:off x="309713" y="7685118"/>
            <a:ext cx="12313071" cy="175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3" tIns="45631" rIns="91273" bIns="45631">
            <a:spAutoFit/>
          </a:bodyPr>
          <a:lstStyle>
            <a:lvl1pPr eaLnBrk="0" hangingPunct="0">
              <a:defRPr sz="43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3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3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3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3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300">
                <a:solidFill>
                  <a:srgbClr val="FFFFFF"/>
                </a:solidFill>
                <a:latin typeface="Gill Sans" charset="0"/>
                <a:ea typeface="ヒラギノ角ゴ ProN W3" charset="0"/>
                <a:cs typeface="ヒラギノ角ゴ ProN W3" charset="0"/>
                <a:sym typeface="Gill Sans" charset="0"/>
              </a:defRPr>
            </a:lvl9pPr>
          </a:lstStyle>
          <a:p>
            <a:pPr eaLnBrk="1" hangingPunct="1"/>
            <a:r>
              <a:rPr lang="en-US" sz="3600" dirty="0">
                <a:latin typeface="Avenir Book"/>
                <a:cs typeface="Avenir Book"/>
              </a:rPr>
              <a:t>Masses can be measured very precisely for radio pulsars in relativistic binaries (if geometry is </a:t>
            </a:r>
            <a:r>
              <a:rPr lang="en-US" sz="3600" dirty="0" err="1">
                <a:latin typeface="Avenir Book"/>
                <a:cs typeface="Avenir Book"/>
              </a:rPr>
              <a:t>favourable</a:t>
            </a:r>
            <a:r>
              <a:rPr lang="en-US" sz="3600" dirty="0">
                <a:latin typeface="Avenir Book"/>
                <a:cs typeface="Avenir Book"/>
              </a:rPr>
              <a:t>), using Post-</a:t>
            </a:r>
            <a:r>
              <a:rPr lang="en-US" sz="3600" dirty="0" err="1">
                <a:latin typeface="Avenir Book"/>
                <a:cs typeface="Avenir Book"/>
              </a:rPr>
              <a:t>Keplerian</a:t>
            </a:r>
            <a:r>
              <a:rPr lang="en-US" sz="3600" dirty="0">
                <a:latin typeface="Avenir Book"/>
                <a:cs typeface="Avenir Book"/>
              </a:rPr>
              <a:t> parameters such as Shapiro delay.</a:t>
            </a:r>
          </a:p>
        </p:txBody>
      </p:sp>
      <p:sp>
        <p:nvSpPr>
          <p:cNvPr id="10" name="Title 1"/>
          <p:cNvSpPr>
            <a:spLocks noGrp="1"/>
          </p:cNvSpPr>
          <p:nvPr>
            <p:ph type="title"/>
          </p:nvPr>
        </p:nvSpPr>
        <p:spPr>
          <a:xfrm>
            <a:off x="237705" y="254000"/>
            <a:ext cx="12529392" cy="1166416"/>
          </a:xfrm>
        </p:spPr>
        <p:txBody>
          <a:bodyPr/>
          <a:lstStyle/>
          <a:p>
            <a:r>
              <a:rPr lang="en-US" sz="6000" dirty="0" smtClean="0">
                <a:solidFill>
                  <a:schemeClr val="bg1"/>
                </a:solidFill>
                <a:latin typeface="Avenir Book"/>
                <a:cs typeface="Avenir Book"/>
              </a:rPr>
              <a:t>Measuring masses in binaries</a:t>
            </a:r>
            <a:endParaRPr lang="en-US" sz="6000" dirty="0">
              <a:solidFill>
                <a:schemeClr val="bg1"/>
              </a:solidFill>
              <a:latin typeface="Avenir Book"/>
              <a:cs typeface="Avenir Book"/>
            </a:endParaRPr>
          </a:p>
        </p:txBody>
      </p:sp>
      <p:grpSp>
        <p:nvGrpSpPr>
          <p:cNvPr id="4" name="Group 3"/>
          <p:cNvGrpSpPr/>
          <p:nvPr/>
        </p:nvGrpSpPr>
        <p:grpSpPr>
          <a:xfrm>
            <a:off x="669752" y="1852464"/>
            <a:ext cx="7055249" cy="5348337"/>
            <a:chOff x="237704" y="1636440"/>
            <a:chExt cx="7055249" cy="5348337"/>
          </a:xfrm>
        </p:grpSpPr>
        <p:pic>
          <p:nvPicPr>
            <p:cNvPr id="2" name="Picture 1" descr="zoo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704" y="1636440"/>
              <a:ext cx="7055249" cy="5291437"/>
            </a:xfrm>
            <a:prstGeom prst="rect">
              <a:avLst/>
            </a:prstGeom>
          </p:spPr>
        </p:pic>
        <p:sp>
          <p:nvSpPr>
            <p:cNvPr id="3" name="TextBox 2"/>
            <p:cNvSpPr txBox="1"/>
            <p:nvPr/>
          </p:nvSpPr>
          <p:spPr>
            <a:xfrm>
              <a:off x="237704" y="6677000"/>
              <a:ext cx="2875685" cy="307777"/>
            </a:xfrm>
            <a:prstGeom prst="rect">
              <a:avLst/>
            </a:prstGeom>
            <a:noFill/>
          </p:spPr>
          <p:txBody>
            <a:bodyPr wrap="none" rtlCol="0">
              <a:spAutoFit/>
            </a:bodyPr>
            <a:lstStyle/>
            <a:p>
              <a:r>
                <a:rPr lang="en-US" sz="1400" i="1" dirty="0" smtClean="0">
                  <a:latin typeface="Verdana" panose="020B0604030504040204" pitchFamily="34" charset="0"/>
                  <a:ea typeface="Verdana" panose="020B0604030504040204" pitchFamily="34" charset="0"/>
                  <a:cs typeface="Verdana" panose="020B0604030504040204" pitchFamily="34" charset="0"/>
                </a:rPr>
                <a:t>Image: Science/J. Antoniadis</a:t>
              </a:r>
            </a:p>
          </p:txBody>
        </p:sp>
      </p:grpSp>
      <p:pic>
        <p:nvPicPr>
          <p:cNvPr id="5" name="Picture 4" descr="GB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4568" y="1852464"/>
            <a:ext cx="4680520" cy="5268453"/>
          </a:xfrm>
          <a:prstGeom prst="rect">
            <a:avLst/>
          </a:prstGeom>
        </p:spPr>
      </p:pic>
      <p:sp>
        <p:nvSpPr>
          <p:cNvPr id="11" name="TextBox 10"/>
          <p:cNvSpPr txBox="1"/>
          <p:nvPr/>
        </p:nvSpPr>
        <p:spPr>
          <a:xfrm>
            <a:off x="10390832" y="6821016"/>
            <a:ext cx="2243100" cy="307777"/>
          </a:xfrm>
          <a:prstGeom prst="rect">
            <a:avLst/>
          </a:prstGeom>
          <a:noFill/>
        </p:spPr>
        <p:txBody>
          <a:bodyPr wrap="none" rtlCol="0">
            <a:spAutoFit/>
          </a:bodyPr>
          <a:lstStyle/>
          <a:p>
            <a:r>
              <a:rPr lang="en-US" sz="1400" i="1" dirty="0" smtClean="0">
                <a:latin typeface="Verdana" panose="020B0604030504040204" pitchFamily="34" charset="0"/>
                <a:ea typeface="Verdana" panose="020B0604030504040204" pitchFamily="34" charset="0"/>
                <a:cs typeface="Verdana" panose="020B0604030504040204" pitchFamily="34" charset="0"/>
              </a:rPr>
              <a:t>Green Bank Telescope</a:t>
            </a:r>
          </a:p>
        </p:txBody>
      </p:sp>
    </p:spTree>
    <p:extLst>
      <p:ext uri="{BB962C8B-B14F-4D97-AF65-F5344CB8AC3E}">
        <p14:creationId xmlns:p14="http://schemas.microsoft.com/office/powerpoint/2010/main" val="412156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FFFFFF"/>
      </a:accent1>
      <a:accent2>
        <a:srgbClr val="333399"/>
      </a:accent2>
      <a:accent3>
        <a:srgbClr val="AAAAAA"/>
      </a:accent3>
      <a:accent4>
        <a:srgbClr val="DADADA"/>
      </a:accent4>
      <a:accent5>
        <a:srgbClr val="FFFFF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theme>
</file>

<file path=ppt/theme/theme3.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theme>
</file>

<file path=ppt/theme/theme4.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theme>
</file>

<file path=ppt/theme/theme5.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theme>
</file>

<file path=ppt/theme/theme6.xml><?xml version="1.0" encoding="utf-8"?>
<a:theme xmlns:a="http://schemas.openxmlformats.org/drawingml/2006/main" name="New_Template1">
  <a:themeElements>
    <a:clrScheme name="New_Template1">
      <a:dk1>
        <a:srgbClr val="000000"/>
      </a:dk1>
      <a:lt1>
        <a:srgbClr val="FFFFFF"/>
      </a:lt1>
      <a:dk2>
        <a:srgbClr val="4F4F4F"/>
      </a:dk2>
      <a:lt2>
        <a:srgbClr val="BFBFBF"/>
      </a:lt2>
      <a:accent1>
        <a:srgbClr val="1B6BBC"/>
      </a:accent1>
      <a:accent2>
        <a:srgbClr val="42AAC9"/>
      </a:accent2>
      <a:accent3>
        <a:srgbClr val="518C15"/>
      </a:accent3>
      <a:accent4>
        <a:srgbClr val="DE9000"/>
      </a:accent4>
      <a:accent5>
        <a:srgbClr val="DB2800"/>
      </a:accent5>
      <a:accent6>
        <a:srgbClr val="B130C2"/>
      </a:accent6>
      <a:hlink>
        <a:srgbClr val="0000FF"/>
      </a:hlink>
      <a:folHlink>
        <a:srgbClr val="FF00FF"/>
      </a:folHlink>
    </a:clrScheme>
    <a:fontScheme name="New_Template1">
      <a:majorFont>
        <a:latin typeface="Avenir Light"/>
        <a:ea typeface="Avenir Light"/>
        <a:cs typeface="Avenir Light"/>
      </a:majorFont>
      <a:minorFont>
        <a:latin typeface="Avenir Light"/>
        <a:ea typeface="Avenir Light"/>
        <a:cs typeface="Avenir Light"/>
      </a:minorFont>
    </a:fontScheme>
    <a:fmtScheme name="New_Templat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E3C6E"/>
        </a:solid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2400" b="0" i="0" u="none" strike="noStrike" cap="all" spc="384" normalizeH="0" baseline="0">
            <a:ln>
              <a:noFill/>
            </a:ln>
            <a:solidFill>
              <a:srgbClr val="FFFFFF"/>
            </a:solidFill>
            <a:effectLst/>
            <a:uFillTx/>
            <a:latin typeface="Avenir Medium"/>
            <a:ea typeface="Avenir Medium"/>
            <a:cs typeface="Avenir Medium"/>
            <a:sym typeface="Avenir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uFillTx/>
            <a:latin typeface="+mn-lt"/>
            <a:ea typeface="+mn-ea"/>
            <a:cs typeface="+mn-cs"/>
            <a:sym typeface="Avenir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4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theme>
</file>

<file path=ppt/theme/theme8.xml><?xml version="1.0" encoding="utf-8"?>
<a:theme xmlns:a="http://schemas.openxmlformats.org/drawingml/2006/main" name="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12223</TotalTime>
  <Pages>0</Pages>
  <Words>3539</Words>
  <Characters>0</Characters>
  <Application>Microsoft Macintosh PowerPoint</Application>
  <PresentationFormat>Custom</PresentationFormat>
  <Lines>0</Lines>
  <Paragraphs>284</Paragraphs>
  <Slides>26</Slides>
  <Notes>25</Notes>
  <HiddenSlides>0</HiddenSlides>
  <MMClips>0</MMClips>
  <ScaleCrop>false</ScaleCrop>
  <HeadingPairs>
    <vt:vector size="4" baseType="variant">
      <vt:variant>
        <vt:lpstr>Theme</vt:lpstr>
      </vt:variant>
      <vt:variant>
        <vt:i4>9</vt:i4>
      </vt:variant>
      <vt:variant>
        <vt:lpstr>Slide Titles</vt:lpstr>
      </vt:variant>
      <vt:variant>
        <vt:i4>26</vt:i4>
      </vt:variant>
    </vt:vector>
  </HeadingPairs>
  <TitlesOfParts>
    <vt:vector size="35" baseType="lpstr">
      <vt:lpstr>Title &amp; Subtitle</vt:lpstr>
      <vt:lpstr>Tema di Office</vt:lpstr>
      <vt:lpstr>1_Tema di Office</vt:lpstr>
      <vt:lpstr>2_Tema di Office</vt:lpstr>
      <vt:lpstr>3_Tema di Office</vt:lpstr>
      <vt:lpstr>New_Template1</vt:lpstr>
      <vt:lpstr>4_Tema di Office</vt:lpstr>
      <vt:lpstr>6_Tema di Office</vt:lpstr>
      <vt:lpstr>5_Tema di Office</vt:lpstr>
      <vt:lpstr>DR. ANNA WATTS,UNIVERSITY OF AMSTERDAM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Measuring masses in binaries</vt:lpstr>
      <vt:lpstr>PowerPoint Presentation</vt:lpstr>
      <vt:lpstr>PowerPoint Presentation</vt:lpstr>
      <vt:lpstr>The future: Square Kilometer Array</vt:lpstr>
      <vt:lpstr>PowerPoint Presentation</vt:lpstr>
      <vt:lpstr>PowerPoint Presentation</vt:lpstr>
      <vt:lpstr>Asteroseismology</vt:lpstr>
      <vt:lpstr>Spectral modelling</vt:lpstr>
      <vt:lpstr>PowerPoint Presentation</vt:lpstr>
      <vt:lpstr>PowerPoint Presentation</vt:lpstr>
      <vt:lpstr>The future: Athena</vt:lpstr>
      <vt:lpstr>GWs from compact binary merger</vt:lpstr>
      <vt:lpstr>GWs from compact binary ringdown</vt:lpstr>
      <vt:lpstr>PowerPoint Presentation</vt:lpstr>
      <vt:lpstr>Hotspots on neutron stars</vt:lpstr>
      <vt:lpstr>Neutron Star Interior Composition Explorer (NICER)</vt:lpstr>
      <vt:lpstr>PowerPoint Presentation</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physics and forensics of neutron star explosions</dc:title>
  <dc:subject/>
  <dc:creator/>
  <cp:keywords/>
  <dc:description/>
  <cp:lastModifiedBy>Anna Watts</cp:lastModifiedBy>
  <cp:revision>352</cp:revision>
  <dcterms:modified xsi:type="dcterms:W3CDTF">2016-07-11T10:24:24Z</dcterms:modified>
</cp:coreProperties>
</file>