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61" r:id="rId2"/>
    <p:sldMasterId id="2147483673" r:id="rId3"/>
    <p:sldMasterId id="2147483685" r:id="rId4"/>
    <p:sldMasterId id="2147483697" r:id="rId5"/>
  </p:sldMasterIdLst>
  <p:notesMasterIdLst>
    <p:notesMasterId r:id="rId27"/>
  </p:notesMasterIdLst>
  <p:sldIdLst>
    <p:sldId id="289" r:id="rId6"/>
    <p:sldId id="374" r:id="rId7"/>
    <p:sldId id="375" r:id="rId8"/>
    <p:sldId id="376" r:id="rId9"/>
    <p:sldId id="354" r:id="rId10"/>
    <p:sldId id="342" r:id="rId11"/>
    <p:sldId id="355" r:id="rId12"/>
    <p:sldId id="365" r:id="rId13"/>
    <p:sldId id="356" r:id="rId14"/>
    <p:sldId id="357" r:id="rId15"/>
    <p:sldId id="378" r:id="rId16"/>
    <p:sldId id="361" r:id="rId17"/>
    <p:sldId id="362" r:id="rId18"/>
    <p:sldId id="363" r:id="rId19"/>
    <p:sldId id="379" r:id="rId20"/>
    <p:sldId id="377" r:id="rId21"/>
    <p:sldId id="368" r:id="rId22"/>
    <p:sldId id="359" r:id="rId23"/>
    <p:sldId id="371" r:id="rId24"/>
    <p:sldId id="372" r:id="rId25"/>
    <p:sldId id="373" r:id="rId26"/>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itchFamily="31" charset="0"/>
        <a:ea typeface="ＭＳ Ｐゴシック" pitchFamily="31" charset="-128"/>
        <a:cs typeface="ＭＳ Ｐゴシック" pitchFamily="31" charset="-128"/>
      </a:defRPr>
    </a:lvl1pPr>
    <a:lvl2pPr marL="456915" algn="l" rtl="0" eaLnBrk="0" fontAlgn="base" hangingPunct="0">
      <a:spcBef>
        <a:spcPct val="0"/>
      </a:spcBef>
      <a:spcAft>
        <a:spcPct val="0"/>
      </a:spcAft>
      <a:defRPr sz="2400" kern="1200">
        <a:solidFill>
          <a:schemeClr val="tx1"/>
        </a:solidFill>
        <a:latin typeface="Arial" pitchFamily="31" charset="0"/>
        <a:ea typeface="ＭＳ Ｐゴシック" pitchFamily="31" charset="-128"/>
        <a:cs typeface="ＭＳ Ｐゴシック" pitchFamily="31" charset="-128"/>
      </a:defRPr>
    </a:lvl2pPr>
    <a:lvl3pPr marL="913832" algn="l" rtl="0" eaLnBrk="0" fontAlgn="base" hangingPunct="0">
      <a:spcBef>
        <a:spcPct val="0"/>
      </a:spcBef>
      <a:spcAft>
        <a:spcPct val="0"/>
      </a:spcAft>
      <a:defRPr sz="2400" kern="1200">
        <a:solidFill>
          <a:schemeClr val="tx1"/>
        </a:solidFill>
        <a:latin typeface="Arial" pitchFamily="31" charset="0"/>
        <a:ea typeface="ＭＳ Ｐゴシック" pitchFamily="31" charset="-128"/>
        <a:cs typeface="ＭＳ Ｐゴシック" pitchFamily="31" charset="-128"/>
      </a:defRPr>
    </a:lvl3pPr>
    <a:lvl4pPr marL="1370748" algn="l" rtl="0" eaLnBrk="0" fontAlgn="base" hangingPunct="0">
      <a:spcBef>
        <a:spcPct val="0"/>
      </a:spcBef>
      <a:spcAft>
        <a:spcPct val="0"/>
      </a:spcAft>
      <a:defRPr sz="2400" kern="1200">
        <a:solidFill>
          <a:schemeClr val="tx1"/>
        </a:solidFill>
        <a:latin typeface="Arial" pitchFamily="31" charset="0"/>
        <a:ea typeface="ＭＳ Ｐゴシック" pitchFamily="31" charset="-128"/>
        <a:cs typeface="ＭＳ Ｐゴシック" pitchFamily="31" charset="-128"/>
      </a:defRPr>
    </a:lvl4pPr>
    <a:lvl5pPr marL="1827662" algn="l" rtl="0" eaLnBrk="0" fontAlgn="base" hangingPunct="0">
      <a:spcBef>
        <a:spcPct val="0"/>
      </a:spcBef>
      <a:spcAft>
        <a:spcPct val="0"/>
      </a:spcAft>
      <a:defRPr sz="2400" kern="1200">
        <a:solidFill>
          <a:schemeClr val="tx1"/>
        </a:solidFill>
        <a:latin typeface="Arial" pitchFamily="31" charset="0"/>
        <a:ea typeface="ＭＳ Ｐゴシック" pitchFamily="31" charset="-128"/>
        <a:cs typeface="ＭＳ Ｐゴシック" pitchFamily="31" charset="-128"/>
      </a:defRPr>
    </a:lvl5pPr>
    <a:lvl6pPr marL="2284579" algn="l" defTabSz="456915" rtl="0" eaLnBrk="1" latinLnBrk="0" hangingPunct="1">
      <a:defRPr sz="2400" kern="1200">
        <a:solidFill>
          <a:schemeClr val="tx1"/>
        </a:solidFill>
        <a:latin typeface="Arial" pitchFamily="31" charset="0"/>
        <a:ea typeface="ＭＳ Ｐゴシック" pitchFamily="31" charset="-128"/>
        <a:cs typeface="ＭＳ Ｐゴシック" pitchFamily="31" charset="-128"/>
      </a:defRPr>
    </a:lvl6pPr>
    <a:lvl7pPr marL="2741494" algn="l" defTabSz="456915" rtl="0" eaLnBrk="1" latinLnBrk="0" hangingPunct="1">
      <a:defRPr sz="2400" kern="1200">
        <a:solidFill>
          <a:schemeClr val="tx1"/>
        </a:solidFill>
        <a:latin typeface="Arial" pitchFamily="31" charset="0"/>
        <a:ea typeface="ＭＳ Ｐゴシック" pitchFamily="31" charset="-128"/>
        <a:cs typeface="ＭＳ Ｐゴシック" pitchFamily="31" charset="-128"/>
      </a:defRPr>
    </a:lvl7pPr>
    <a:lvl8pPr marL="3198408" algn="l" defTabSz="456915" rtl="0" eaLnBrk="1" latinLnBrk="0" hangingPunct="1">
      <a:defRPr sz="2400" kern="1200">
        <a:solidFill>
          <a:schemeClr val="tx1"/>
        </a:solidFill>
        <a:latin typeface="Arial" pitchFamily="31" charset="0"/>
        <a:ea typeface="ＭＳ Ｐゴシック" pitchFamily="31" charset="-128"/>
        <a:cs typeface="ＭＳ Ｐゴシック" pitchFamily="31" charset="-128"/>
      </a:defRPr>
    </a:lvl8pPr>
    <a:lvl9pPr marL="3655325" algn="l" defTabSz="456915" rtl="0" eaLnBrk="1" latinLnBrk="0" hangingPunct="1">
      <a:defRPr sz="2400" kern="1200">
        <a:solidFill>
          <a:schemeClr val="tx1"/>
        </a:solidFill>
        <a:latin typeface="Arial" pitchFamily="31" charset="0"/>
        <a:ea typeface="ＭＳ Ｐゴシック" pitchFamily="31" charset="-128"/>
        <a:cs typeface="ＭＳ Ｐゴシック" pitchFamily="31"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AC252"/>
    <a:srgbClr val="A83EFF"/>
    <a:srgbClr val="FFFFFF"/>
    <a:srgbClr val="EEE2D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2787"/>
    <p:restoredTop sz="99058" autoAdjust="0"/>
  </p:normalViewPr>
  <p:slideViewPr>
    <p:cSldViewPr>
      <p:cViewPr>
        <p:scale>
          <a:sx n="110" d="100"/>
          <a:sy n="110" d="100"/>
        </p:scale>
        <p:origin x="-80" y="-8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30" d="100"/>
        <a:sy n="130" d="100"/>
      </p:scale>
      <p:origin x="0" y="5304"/>
    </p:cViewPr>
  </p:sorterViewPr>
  <p:notesViewPr>
    <p:cSldViewPr snapToGrid="0" snapToObjects="1">
      <p:cViewPr varScale="1">
        <p:scale>
          <a:sx n="86" d="100"/>
          <a:sy n="86" d="100"/>
        </p:scale>
        <p:origin x="-3232" y="-8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20" Type="http://schemas.openxmlformats.org/officeDocument/2006/relationships/slide" Target="slides/slide15.xml"/><Relationship Id="rId21" Type="http://schemas.openxmlformats.org/officeDocument/2006/relationships/slide" Target="slides/slide16.xml"/><Relationship Id="rId22" Type="http://schemas.openxmlformats.org/officeDocument/2006/relationships/slide" Target="slides/slide17.xml"/><Relationship Id="rId23" Type="http://schemas.openxmlformats.org/officeDocument/2006/relationships/slide" Target="slides/slide18.xml"/><Relationship Id="rId24" Type="http://schemas.openxmlformats.org/officeDocument/2006/relationships/slide" Target="slides/slide19.xml"/><Relationship Id="rId25" Type="http://schemas.openxmlformats.org/officeDocument/2006/relationships/slide" Target="slides/slide20.xml"/><Relationship Id="rId26" Type="http://schemas.openxmlformats.org/officeDocument/2006/relationships/slide" Target="slides/slide21.xml"/><Relationship Id="rId27" Type="http://schemas.openxmlformats.org/officeDocument/2006/relationships/notesMaster" Target="notesMasters/notesMaster1.xml"/><Relationship Id="rId28" Type="http://schemas.openxmlformats.org/officeDocument/2006/relationships/printerSettings" Target="printerSettings/printerSettings1.bin"/><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5.xml"/><Relationship Id="rId11" Type="http://schemas.openxmlformats.org/officeDocument/2006/relationships/slide" Target="slides/slide6.xml"/><Relationship Id="rId12" Type="http://schemas.openxmlformats.org/officeDocument/2006/relationships/slide" Target="slides/slide7.xml"/><Relationship Id="rId13" Type="http://schemas.openxmlformats.org/officeDocument/2006/relationships/slide" Target="slides/slide8.xml"/><Relationship Id="rId14" Type="http://schemas.openxmlformats.org/officeDocument/2006/relationships/slide" Target="slides/slide9.xml"/><Relationship Id="rId15" Type="http://schemas.openxmlformats.org/officeDocument/2006/relationships/slide" Target="slides/slide10.xml"/><Relationship Id="rId16" Type="http://schemas.openxmlformats.org/officeDocument/2006/relationships/slide" Target="slides/slide11.xml"/><Relationship Id="rId17" Type="http://schemas.openxmlformats.org/officeDocument/2006/relationships/slide" Target="slides/slide12.xml"/><Relationship Id="rId18" Type="http://schemas.openxmlformats.org/officeDocument/2006/relationships/slide" Target="slides/slide13.xml"/><Relationship Id="rId19" Type="http://schemas.openxmlformats.org/officeDocument/2006/relationships/slide" Target="slides/slide14.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18435"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1843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18437"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438"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18439"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vl1pPr>
          </a:lstStyle>
          <a:p>
            <a:fld id="{77DF00FE-2868-724A-9A19-6E5D29B146F0}" type="slidenum">
              <a:rPr lang="en-US"/>
              <a:pPr/>
              <a:t>‹#›</a:t>
            </a:fld>
            <a:endParaRPr lang="en-US"/>
          </a:p>
        </p:txBody>
      </p:sp>
    </p:spTree>
    <p:extLst>
      <p:ext uri="{BB962C8B-B14F-4D97-AF65-F5344CB8AC3E}">
        <p14:creationId xmlns:p14="http://schemas.microsoft.com/office/powerpoint/2010/main" val="230638933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1" charset="0"/>
        <a:ea typeface="ＭＳ Ｐゴシック" pitchFamily="31" charset="-128"/>
        <a:cs typeface="ＭＳ Ｐゴシック" pitchFamily="31" charset="-128"/>
      </a:defRPr>
    </a:lvl1pPr>
    <a:lvl2pPr marL="456915" algn="l" rtl="0" fontAlgn="base">
      <a:spcBef>
        <a:spcPct val="30000"/>
      </a:spcBef>
      <a:spcAft>
        <a:spcPct val="0"/>
      </a:spcAft>
      <a:defRPr sz="1200" kern="1200">
        <a:solidFill>
          <a:schemeClr val="tx1"/>
        </a:solidFill>
        <a:latin typeface="Arial" pitchFamily="31" charset="0"/>
        <a:ea typeface="ＭＳ Ｐゴシック" pitchFamily="31" charset="-128"/>
        <a:cs typeface="+mn-cs"/>
      </a:defRPr>
    </a:lvl2pPr>
    <a:lvl3pPr marL="913832" algn="l" rtl="0" fontAlgn="base">
      <a:spcBef>
        <a:spcPct val="30000"/>
      </a:spcBef>
      <a:spcAft>
        <a:spcPct val="0"/>
      </a:spcAft>
      <a:defRPr sz="1200" kern="1200">
        <a:solidFill>
          <a:schemeClr val="tx1"/>
        </a:solidFill>
        <a:latin typeface="Arial" pitchFamily="31" charset="0"/>
        <a:ea typeface="ＭＳ Ｐゴシック" pitchFamily="31" charset="-128"/>
        <a:cs typeface="+mn-cs"/>
      </a:defRPr>
    </a:lvl3pPr>
    <a:lvl4pPr marL="1370748" algn="l" rtl="0" fontAlgn="base">
      <a:spcBef>
        <a:spcPct val="30000"/>
      </a:spcBef>
      <a:spcAft>
        <a:spcPct val="0"/>
      </a:spcAft>
      <a:defRPr sz="1200" kern="1200">
        <a:solidFill>
          <a:schemeClr val="tx1"/>
        </a:solidFill>
        <a:latin typeface="Arial" pitchFamily="31" charset="0"/>
        <a:ea typeface="ＭＳ Ｐゴシック" pitchFamily="31" charset="-128"/>
        <a:cs typeface="+mn-cs"/>
      </a:defRPr>
    </a:lvl4pPr>
    <a:lvl5pPr marL="1827662" algn="l" rtl="0" fontAlgn="base">
      <a:spcBef>
        <a:spcPct val="30000"/>
      </a:spcBef>
      <a:spcAft>
        <a:spcPct val="0"/>
      </a:spcAft>
      <a:defRPr sz="1200" kern="1200">
        <a:solidFill>
          <a:schemeClr val="tx1"/>
        </a:solidFill>
        <a:latin typeface="Arial" pitchFamily="31" charset="0"/>
        <a:ea typeface="ＭＳ Ｐゴシック" pitchFamily="31" charset="-128"/>
        <a:cs typeface="+mn-cs"/>
      </a:defRPr>
    </a:lvl5pPr>
    <a:lvl6pPr marL="2284579" algn="l" defTabSz="456915" rtl="0" eaLnBrk="1" latinLnBrk="0" hangingPunct="1">
      <a:defRPr sz="1200" kern="1200">
        <a:solidFill>
          <a:schemeClr val="tx1"/>
        </a:solidFill>
        <a:latin typeface="+mn-lt"/>
        <a:ea typeface="+mn-ea"/>
        <a:cs typeface="+mn-cs"/>
      </a:defRPr>
    </a:lvl6pPr>
    <a:lvl7pPr marL="2741494" algn="l" defTabSz="456915" rtl="0" eaLnBrk="1" latinLnBrk="0" hangingPunct="1">
      <a:defRPr sz="1200" kern="1200">
        <a:solidFill>
          <a:schemeClr val="tx1"/>
        </a:solidFill>
        <a:latin typeface="+mn-lt"/>
        <a:ea typeface="+mn-ea"/>
        <a:cs typeface="+mn-cs"/>
      </a:defRPr>
    </a:lvl7pPr>
    <a:lvl8pPr marL="3198408" algn="l" defTabSz="456915" rtl="0" eaLnBrk="1" latinLnBrk="0" hangingPunct="1">
      <a:defRPr sz="1200" kern="1200">
        <a:solidFill>
          <a:schemeClr val="tx1"/>
        </a:solidFill>
        <a:latin typeface="+mn-lt"/>
        <a:ea typeface="+mn-ea"/>
        <a:cs typeface="+mn-cs"/>
      </a:defRPr>
    </a:lvl8pPr>
    <a:lvl9pPr marL="3655325" algn="l" defTabSz="45691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1" Type="http://schemas.openxmlformats.org/officeDocument/2006/relationships/hyperlink" Target="http://mnras.oxfordjournals.org/content/458/2/1267.full%23ref-106" TargetMode="External"/><Relationship Id="rId12" Type="http://schemas.openxmlformats.org/officeDocument/2006/relationships/hyperlink" Target="http://mnras.oxfordjournals.org/content/458/2/1267.full%23ref-13" TargetMode="External"/><Relationship Id="rId13" Type="http://schemas.openxmlformats.org/officeDocument/2006/relationships/hyperlink" Target="http://mnras.oxfordjournals.org/content/458/2/1267.full%23ref-166" TargetMode="External"/><Relationship Id="rId14" Type="http://schemas.openxmlformats.org/officeDocument/2006/relationships/hyperlink" Target="http://mnras.oxfordjournals.org/content/458/2/1267.full%23ref-167" TargetMode="External"/><Relationship Id="rId15" Type="http://schemas.openxmlformats.org/officeDocument/2006/relationships/hyperlink" Target="http://mnras.oxfordjournals.org/content/458/2/1267.full%23ref-16" TargetMode="External"/><Relationship Id="rId16" Type="http://schemas.openxmlformats.org/officeDocument/2006/relationships/hyperlink" Target="http://mnras.oxfordjournals.org/content/458/2/1267.full%23T2" TargetMode="External"/><Relationship Id="rId1" Type="http://schemas.openxmlformats.org/officeDocument/2006/relationships/notesMaster" Target="../notesMasters/notesMaster1.xml"/><Relationship Id="rId2" Type="http://schemas.openxmlformats.org/officeDocument/2006/relationships/slide" Target="../slides/slide17.xml"/><Relationship Id="rId3" Type="http://schemas.openxmlformats.org/officeDocument/2006/relationships/hyperlink" Target="http://mnras.oxfordjournals.org/content/458/2/1267.full%23ref-142" TargetMode="External"/><Relationship Id="rId4" Type="http://schemas.openxmlformats.org/officeDocument/2006/relationships/hyperlink" Target="http://mnras.oxfordjournals.org/content/458/2/1267.full%23ref-150" TargetMode="External"/><Relationship Id="rId5" Type="http://schemas.openxmlformats.org/officeDocument/2006/relationships/hyperlink" Target="http://mnras.oxfordjournals.org/content/458/2/1267.full%23ref-40" TargetMode="External"/><Relationship Id="rId6" Type="http://schemas.openxmlformats.org/officeDocument/2006/relationships/hyperlink" Target="http://mnras.oxfordjournals.org/content/458/2/1267.full%23ref-15" TargetMode="External"/><Relationship Id="rId7" Type="http://schemas.openxmlformats.org/officeDocument/2006/relationships/hyperlink" Target="http://mnras.oxfordjournals.org/content/458/2/1267.full%23ref-14" TargetMode="External"/><Relationship Id="rId8" Type="http://schemas.openxmlformats.org/officeDocument/2006/relationships/hyperlink" Target="http://mnras.oxfordjournals.org/content/458/2/1267.full%23disp-formula-7" TargetMode="External"/><Relationship Id="rId9" Type="http://schemas.openxmlformats.org/officeDocument/2006/relationships/hyperlink" Target="http://mnras.oxfordjournals.org/content/458/2/1267.full%23ref-95" TargetMode="External"/><Relationship Id="rId10" Type="http://schemas.openxmlformats.org/officeDocument/2006/relationships/hyperlink" Target="http://mnras.oxfordjournals.org/content/458/2/1267.full%23ref-80" TargetMode="Externa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CA7D6E3-A7F4-C64F-AAE6-6612C04BDAD0}" type="slidenum">
              <a:rPr lang="en-US"/>
              <a:pPr/>
              <a:t>1</a:t>
            </a:fld>
            <a:endParaRPr lang="en-US"/>
          </a:p>
        </p:txBody>
      </p:sp>
      <p:sp>
        <p:nvSpPr>
          <p:cNvPr id="112642" name="Rectangle 2"/>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12643" name="Rectangle 3"/>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prstTxWarp prst="textNoShape">
              <a:avLst/>
            </a:prstTxWarp>
          </a:bodyPr>
          <a:lstStyle/>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endParaRPr lang="en-US"/>
          </a:p>
        </p:txBody>
      </p:sp>
      <p:sp>
        <p:nvSpPr>
          <p:cNvPr id="4098" name="Text Box 2"/>
          <p:cNvSpPr txBox="1">
            <a:spLocks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a:latin typeface="Arial" charset="0"/>
                <a:cs typeface="msgothic" charset="0"/>
              </a:rPr>
              <a:t>Plot of all timing residuals. Shown are the residuals (i.e. observed ToA minus model-predicted ToA) after subtraction of the DM model, but with inclusion of any modelled red noise. The X range is as in Fig. 4, covering the MJD range 45 000–57 500 (1982 31 January–2016 April 22) with tick marks at 1000-d intervals; the Y range is different for each pulsar: the numbers in the plot indicate the full plotted Y range for each pulsar.</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endParaRPr lang="en-US"/>
          </a:p>
        </p:txBody>
      </p:sp>
      <p:sp>
        <p:nvSpPr>
          <p:cNvPr id="4098" name="Text Box 2"/>
          <p:cNvSpPr txBox="1">
            <a:spLocks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a:latin typeface="Arial" charset="0"/>
                <a:cs typeface="msgothic" charset="0"/>
              </a:rPr>
              <a:t>Plot of all timing residuals. Shown are the residuals (i.e. observed ToA minus model-predicted ToA) after subtraction of the DM model, but with inclusion of any modelled red noise. The X range is as in Fig. 4, covering the MJD range 45 000–57 500 (1982 31 January–2016 April 22) with tick marks at 1000-d intervals; the Y range is different for each pulsar: the numbers in the plot indicate the full plotted Y range for each pulsar.</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Arial" pitchFamily="31" charset="0"/>
                <a:ea typeface="ＭＳ Ｐゴシック" pitchFamily="31" charset="-128"/>
                <a:cs typeface="ＭＳ Ｐゴシック" pitchFamily="31" charset="-128"/>
              </a:rPr>
              <a:t>Table 5.</a:t>
            </a:r>
            <a:endParaRPr lang="en-US" sz="1200" kern="1200" dirty="0" smtClean="0">
              <a:solidFill>
                <a:schemeClr val="tx1"/>
              </a:solidFill>
              <a:effectLst/>
              <a:latin typeface="Arial" pitchFamily="31" charset="0"/>
              <a:ea typeface="ＭＳ Ｐゴシック" pitchFamily="31" charset="-128"/>
              <a:cs typeface="ＭＳ Ｐゴシック" pitchFamily="31" charset="-128"/>
            </a:endParaRPr>
          </a:p>
          <a:p>
            <a:pPr fontAlgn="base"/>
            <a:r>
              <a:rPr lang="en-US" sz="1200" kern="1200" dirty="0" smtClean="0">
                <a:solidFill>
                  <a:schemeClr val="tx1"/>
                </a:solidFill>
                <a:effectLst/>
                <a:latin typeface="Arial" pitchFamily="31" charset="0"/>
                <a:ea typeface="ＭＳ Ｐゴシック" pitchFamily="31" charset="-128"/>
                <a:cs typeface="ＭＳ Ｐゴシック" pitchFamily="31" charset="-128"/>
              </a:rPr>
              <a:t>Limits on the GWB from the combined IPTA data set and its PTA-specific subsets. Given are the data set for which the limit was determined, the limit on the GWB amplitude resulting from our basic analysis; and the limit published based on the same subsets (with any differences described in Section 2.2), along with their bibliographic reference. Note our limits are generally slightly worse because of the basic nature of our analysis, with the exception of the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NANOGrav</a:t>
            </a:r>
            <a:r>
              <a:rPr lang="en-US" sz="1200" kern="1200" dirty="0" smtClean="0">
                <a:solidFill>
                  <a:schemeClr val="tx1"/>
                </a:solidFill>
                <a:effectLst/>
                <a:latin typeface="Arial" pitchFamily="31" charset="0"/>
                <a:ea typeface="ＭＳ Ｐゴシック" pitchFamily="31" charset="-128"/>
                <a:cs typeface="ＭＳ Ｐゴシック" pitchFamily="31" charset="-128"/>
              </a:rPr>
              <a:t> data set, as this one was significantly extended by including the PSR J1713+0747 data from Zhu et al. (2015).</a:t>
            </a:r>
          </a:p>
          <a:p>
            <a:r>
              <a:rPr lang="en-US" sz="1200" kern="1200" dirty="0" smtClean="0">
                <a:solidFill>
                  <a:schemeClr val="tx1"/>
                </a:solidFill>
                <a:effectLst/>
                <a:latin typeface="Arial" pitchFamily="31" charset="0"/>
                <a:ea typeface="ＭＳ Ｐゴシック" pitchFamily="31" charset="-128"/>
                <a:cs typeface="ＭＳ Ｐゴシック" pitchFamily="31" charset="-128"/>
              </a:rPr>
              <a:t> </a:t>
            </a:r>
          </a:p>
          <a:p>
            <a:endParaRPr lang="en-US" dirty="0" smtClean="0"/>
          </a:p>
          <a:p>
            <a:r>
              <a:rPr lang="en-US" dirty="0" smtClean="0"/>
              <a:t>Characteristics of the analysis:</a:t>
            </a:r>
          </a:p>
          <a:p>
            <a:r>
              <a:rPr lang="en-US" dirty="0" smtClean="0"/>
              <a:t>	Wanted a simple</a:t>
            </a:r>
            <a:r>
              <a:rPr lang="en-US" baseline="0" dirty="0" smtClean="0"/>
              <a:t> analysis to use across the data sets, so this obtains weaker limits than full published analysis does</a:t>
            </a:r>
          </a:p>
          <a:p>
            <a:r>
              <a:rPr lang="en-US" baseline="0" dirty="0" smtClean="0"/>
              <a:t>	Simple likelihood analysis???</a:t>
            </a:r>
          </a:p>
          <a:p>
            <a:r>
              <a:rPr lang="en-US" baseline="0" dirty="0" smtClean="0"/>
              <a:t>	each </a:t>
            </a:r>
            <a:r>
              <a:rPr lang="en-US" baseline="0" dirty="0" err="1" smtClean="0"/>
              <a:t>pta</a:t>
            </a:r>
            <a:r>
              <a:rPr lang="en-US" baseline="0" dirty="0" smtClean="0"/>
              <a:t> always adding data, so we are putting off a full analysis until later</a:t>
            </a:r>
          </a:p>
          <a:p>
            <a:r>
              <a:rPr lang="en-US" baseline="0" dirty="0" smtClean="0"/>
              <a:t>	relatively simple noise modeling:  Gibbs sampler (van </a:t>
            </a:r>
            <a:r>
              <a:rPr lang="en-US" baseline="0" dirty="0" err="1" smtClean="0"/>
              <a:t>Haasteren</a:t>
            </a:r>
            <a:r>
              <a:rPr lang="en-US" baseline="0" dirty="0" smtClean="0"/>
              <a:t> and </a:t>
            </a:r>
            <a:r>
              <a:rPr lang="en-US" baseline="0" dirty="0" err="1" smtClean="0"/>
              <a:t>Valisneri</a:t>
            </a:r>
            <a:r>
              <a:rPr lang="en-US" baseline="0" dirty="0" smtClean="0"/>
              <a:t> 2014) , and no system-specific red noise included (as in </a:t>
            </a:r>
            <a:r>
              <a:rPr lang="en-US" baseline="0" dirty="0" err="1" smtClean="0"/>
              <a:t>Lentati</a:t>
            </a:r>
            <a:r>
              <a:rPr lang="en-US" baseline="0" dirty="0" smtClean="0"/>
              <a:t> et al 2016)</a:t>
            </a:r>
          </a:p>
          <a:p>
            <a:r>
              <a:rPr lang="en-US" baseline="0" dirty="0" smtClean="0"/>
              <a:t>	</a:t>
            </a:r>
            <a:r>
              <a:rPr lang="en-US" sz="1200" kern="1200" dirty="0" smtClean="0">
                <a:solidFill>
                  <a:schemeClr val="tx1"/>
                </a:solidFill>
                <a:effectLst/>
                <a:latin typeface="Arial" pitchFamily="31" charset="0"/>
                <a:ea typeface="ＭＳ Ｐゴシック" pitchFamily="31" charset="-128"/>
                <a:cs typeface="ＭＳ Ｐゴシック" pitchFamily="31" charset="-128"/>
              </a:rPr>
              <a:t>To reduce computing time and avoid complications caused by some less precisely timed pulsars, only the four pulsars with the highest sensitivity (as quantified through the length of their data set and the precision and number of their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ToAs</a:t>
            </a:r>
            <a:r>
              <a:rPr lang="en-US" sz="1200" kern="1200" dirty="0" smtClean="0">
                <a:solidFill>
                  <a:schemeClr val="tx1"/>
                </a:solidFill>
                <a:effectLst/>
                <a:latin typeface="Arial" pitchFamily="31" charset="0"/>
                <a:ea typeface="ＭＳ Ｐゴシック" pitchFamily="31" charset="-128"/>
                <a:cs typeface="ＭＳ Ｐゴシック" pitchFamily="31" charset="-128"/>
              </a:rPr>
              <a:t>) were included in this analysis. (J0437−4715, J1713+0747, J1744−1134 and J1909−3744.) </a:t>
            </a:r>
          </a:p>
          <a:p>
            <a:r>
              <a:rPr lang="en-US" sz="1200" kern="1200" dirty="0" smtClean="0">
                <a:solidFill>
                  <a:schemeClr val="tx1"/>
                </a:solidFill>
                <a:effectLst/>
                <a:latin typeface="Arial" pitchFamily="31" charset="0"/>
                <a:ea typeface="ＭＳ Ｐゴシック" pitchFamily="31" charset="-128"/>
                <a:cs typeface="ＭＳ Ｐゴシック" pitchFamily="31" charset="-128"/>
              </a:rPr>
              <a:t>	Correlations of the GWB signal between pulsars have been neglected</a:t>
            </a:r>
          </a:p>
          <a:p>
            <a:r>
              <a:rPr lang="en-US" sz="1200" kern="1200" dirty="0" smtClean="0">
                <a:solidFill>
                  <a:schemeClr val="tx1"/>
                </a:solidFill>
                <a:effectLst/>
                <a:latin typeface="Arial" pitchFamily="31" charset="0"/>
                <a:ea typeface="ＭＳ Ｐゴシック" pitchFamily="31" charset="-128"/>
                <a:cs typeface="ＭＳ Ｐゴシック" pitchFamily="31" charset="-128"/>
              </a:rPr>
              <a:t>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7DF00FE-2868-724A-9A19-6E5D29B146F0}"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26644985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Arial" pitchFamily="31" charset="0"/>
                <a:ea typeface="ＭＳ Ｐゴシック" pitchFamily="31" charset="-128"/>
                <a:cs typeface="ＭＳ Ｐゴシック" pitchFamily="31" charset="-128"/>
              </a:rPr>
              <a:t>Low-frequency pathfinders</a:t>
            </a:r>
            <a:r>
              <a:rPr lang="en-US" sz="1200" kern="1200" dirty="0" smtClean="0">
                <a:solidFill>
                  <a:schemeClr val="tx1"/>
                </a:solidFill>
                <a:effectLst/>
                <a:latin typeface="Arial" pitchFamily="31" charset="0"/>
                <a:ea typeface="ＭＳ Ｐゴシック" pitchFamily="31" charset="-128"/>
                <a:cs typeface="ＭＳ Ｐゴシック" pitchFamily="31" charset="-128"/>
              </a:rPr>
              <a:t>. Three low-frequency SKA pathfinders are currently operational for pulsar research. These are the European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LOw</a:t>
            </a:r>
            <a:r>
              <a:rPr lang="en-US" sz="1200" kern="1200" dirty="0" smtClean="0">
                <a:solidFill>
                  <a:schemeClr val="tx1"/>
                </a:solidFill>
                <a:effectLst/>
                <a:latin typeface="Arial" pitchFamily="31" charset="0"/>
                <a:ea typeface="ＭＳ Ｐゴシック" pitchFamily="31" charset="-128"/>
                <a:cs typeface="ＭＳ Ｐゴシック" pitchFamily="31" charset="-128"/>
              </a:rPr>
              <a:t>-Frequency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ARray</a:t>
            </a:r>
            <a:r>
              <a:rPr lang="en-US" sz="1200" kern="1200" dirty="0" smtClean="0">
                <a:solidFill>
                  <a:schemeClr val="tx1"/>
                </a:solidFill>
                <a:effectLst/>
                <a:latin typeface="Arial" pitchFamily="31" charset="0"/>
                <a:ea typeface="ＭＳ Ｐゴシック" pitchFamily="31" charset="-128"/>
                <a:cs typeface="ＭＳ Ｐゴシック" pitchFamily="31" charset="-128"/>
              </a:rPr>
              <a:t> (LOFAR;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Stappers</a:t>
            </a:r>
            <a:r>
              <a:rPr lang="en-US" sz="1200" kern="1200" dirty="0" smtClean="0">
                <a:solidFill>
                  <a:schemeClr val="tx1"/>
                </a:solidFill>
                <a:effectLst/>
                <a:latin typeface="Arial" pitchFamily="31" charset="0"/>
                <a:ea typeface="ＭＳ Ｐゴシック" pitchFamily="31" charset="-128"/>
                <a:cs typeface="ＭＳ Ｐゴシック" pitchFamily="31" charset="-128"/>
              </a:rPr>
              <a:t> et al. </a:t>
            </a:r>
            <a:r>
              <a:rPr lang="en-US" sz="1200" kern="1200" dirty="0" smtClean="0">
                <a:solidFill>
                  <a:schemeClr val="tx1"/>
                </a:solidFill>
                <a:effectLst/>
                <a:latin typeface="Arial" pitchFamily="31" charset="0"/>
                <a:ea typeface="ＭＳ Ｐゴシック" pitchFamily="31" charset="-128"/>
                <a:cs typeface="ＭＳ Ｐゴシック" pitchFamily="31" charset="-128"/>
                <a:hlinkClick r:id="rId3"/>
              </a:rPr>
              <a:t>2011</a:t>
            </a:r>
            <a:r>
              <a:rPr lang="en-US" sz="1200" kern="1200" dirty="0" smtClean="0">
                <a:solidFill>
                  <a:schemeClr val="tx1"/>
                </a:solidFill>
                <a:effectLst/>
                <a:latin typeface="Arial" pitchFamily="31" charset="0"/>
                <a:ea typeface="ＭＳ Ｐゴシック" pitchFamily="31" charset="-128"/>
                <a:cs typeface="ＭＳ Ｐゴシック" pitchFamily="31" charset="-128"/>
              </a:rPr>
              <a:t>; van Haarlem et al. </a:t>
            </a:r>
            <a:r>
              <a:rPr lang="en-US" sz="1200" kern="1200" dirty="0" smtClean="0">
                <a:solidFill>
                  <a:schemeClr val="tx1"/>
                </a:solidFill>
                <a:effectLst/>
                <a:latin typeface="Arial" pitchFamily="31" charset="0"/>
                <a:ea typeface="ＭＳ Ｐゴシック" pitchFamily="31" charset="-128"/>
                <a:cs typeface="ＭＳ Ｐゴシック" pitchFamily="31" charset="-128"/>
                <a:hlinkClick r:id="rId4"/>
              </a:rPr>
              <a:t>2013</a:t>
            </a:r>
            <a:r>
              <a:rPr lang="en-US" sz="1200" kern="1200" dirty="0" smtClean="0">
                <a:solidFill>
                  <a:schemeClr val="tx1"/>
                </a:solidFill>
                <a:effectLst/>
                <a:latin typeface="Arial" pitchFamily="31" charset="0"/>
                <a:ea typeface="ＭＳ Ｐゴシック" pitchFamily="31" charset="-128"/>
                <a:cs typeface="ＭＳ Ｐゴシック" pitchFamily="31" charset="-128"/>
              </a:rPr>
              <a:t>), the Long-Wavelength Array (LWA) in New Mexico (Dowell et al. </a:t>
            </a:r>
            <a:r>
              <a:rPr lang="en-US" sz="1200" kern="1200" dirty="0" smtClean="0">
                <a:solidFill>
                  <a:schemeClr val="tx1"/>
                </a:solidFill>
                <a:effectLst/>
                <a:latin typeface="Arial" pitchFamily="31" charset="0"/>
                <a:ea typeface="ＭＳ Ｐゴシック" pitchFamily="31" charset="-128"/>
                <a:cs typeface="ＭＳ Ｐゴシック" pitchFamily="31" charset="-128"/>
                <a:hlinkClick r:id="rId5"/>
              </a:rPr>
              <a:t>2013</a:t>
            </a:r>
            <a:r>
              <a:rPr lang="en-US" sz="1200" kern="1200" dirty="0" smtClean="0">
                <a:solidFill>
                  <a:schemeClr val="tx1"/>
                </a:solidFill>
                <a:effectLst/>
                <a:latin typeface="Arial" pitchFamily="31" charset="0"/>
                <a:ea typeface="ＭＳ Ｐゴシック" pitchFamily="31" charset="-128"/>
                <a:cs typeface="ＭＳ Ｐゴシック" pitchFamily="31" charset="-128"/>
              </a:rPr>
              <a:t>) and the Murchison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Widefield</a:t>
            </a:r>
            <a:r>
              <a:rPr lang="en-US" sz="1200" kern="1200" dirty="0" smtClean="0">
                <a:solidFill>
                  <a:schemeClr val="tx1"/>
                </a:solidFill>
                <a:effectLst/>
                <a:latin typeface="Arial" pitchFamily="31" charset="0"/>
                <a:ea typeface="ＭＳ Ｐゴシック" pitchFamily="31" charset="-128"/>
                <a:cs typeface="ＭＳ Ｐゴシック" pitchFamily="31" charset="-128"/>
              </a:rPr>
              <a:t> Array (MWA;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Bhat</a:t>
            </a:r>
            <a:r>
              <a:rPr lang="en-US" sz="1200" kern="1200" dirty="0" smtClean="0">
                <a:solidFill>
                  <a:schemeClr val="tx1"/>
                </a:solidFill>
                <a:effectLst/>
                <a:latin typeface="Arial" pitchFamily="31" charset="0"/>
                <a:ea typeface="ＭＳ Ｐゴシック" pitchFamily="31" charset="-128"/>
                <a:cs typeface="ＭＳ Ｐゴシック" pitchFamily="31" charset="-128"/>
              </a:rPr>
              <a:t> et al. </a:t>
            </a:r>
            <a:r>
              <a:rPr lang="en-US" sz="1200" kern="1200" dirty="0" smtClean="0">
                <a:solidFill>
                  <a:schemeClr val="tx1"/>
                </a:solidFill>
                <a:effectLst/>
                <a:latin typeface="Arial" pitchFamily="31" charset="0"/>
                <a:ea typeface="ＭＳ Ｐゴシック" pitchFamily="31" charset="-128"/>
                <a:cs typeface="ＭＳ Ｐゴシック" pitchFamily="31" charset="-128"/>
                <a:hlinkClick r:id="rId6"/>
              </a:rPr>
              <a:t>2014</a:t>
            </a:r>
            <a:r>
              <a:rPr lang="en-US" sz="1200" kern="1200" dirty="0" smtClean="0">
                <a:solidFill>
                  <a:schemeClr val="tx1"/>
                </a:solidFill>
                <a:effectLst/>
                <a:latin typeface="Arial" pitchFamily="31" charset="0"/>
                <a:ea typeface="ＭＳ Ｐゴシック" pitchFamily="31" charset="-128"/>
                <a:cs typeface="ＭＳ Ｐゴシック" pitchFamily="31" charset="-128"/>
              </a:rPr>
              <a:t>) in Western Australia. Since the Galactic synchrotron background emission has a steeper spectral index than the typical pulsar (Bates,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Lorimer</a:t>
            </a:r>
            <a:r>
              <a:rPr lang="en-US" sz="1200" kern="1200" dirty="0" smtClean="0">
                <a:solidFill>
                  <a:schemeClr val="tx1"/>
                </a:solidFill>
                <a:effectLst/>
                <a:latin typeface="Arial" pitchFamily="31" charset="0"/>
                <a:ea typeface="ＭＳ Ｐゴシック" pitchFamily="31" charset="-128"/>
                <a:cs typeface="ＭＳ Ｐゴシック" pitchFamily="31" charset="-128"/>
              </a:rPr>
              <a:t> &amp; Verbiest</a:t>
            </a:r>
            <a:r>
              <a:rPr lang="en-US" sz="1200" kern="1200" dirty="0" smtClean="0">
                <a:solidFill>
                  <a:schemeClr val="tx1"/>
                </a:solidFill>
                <a:effectLst/>
                <a:latin typeface="Arial" pitchFamily="31" charset="0"/>
                <a:ea typeface="ＭＳ Ｐゴシック" pitchFamily="31" charset="-128"/>
                <a:cs typeface="ＭＳ Ｐゴシック" pitchFamily="31" charset="-128"/>
                <a:hlinkClick r:id="rId7"/>
              </a:rPr>
              <a:t>2013</a:t>
            </a:r>
            <a:r>
              <a:rPr lang="en-US" sz="1200" kern="1200" dirty="0" smtClean="0">
                <a:solidFill>
                  <a:schemeClr val="tx1"/>
                </a:solidFill>
                <a:effectLst/>
                <a:latin typeface="Arial" pitchFamily="31" charset="0"/>
                <a:ea typeface="ＭＳ Ｐゴシック" pitchFamily="31" charset="-128"/>
                <a:cs typeface="ＭＳ Ｐゴシック" pitchFamily="31" charset="-128"/>
              </a:rPr>
              <a:t>), these low-frequency arrays are not optimal for highly sensitive timing efforts, but given the strong frequency dependence of interstellar effects (see equation </a:t>
            </a:r>
            <a:r>
              <a:rPr lang="en-US" sz="1200" kern="1200" dirty="0" smtClean="0">
                <a:solidFill>
                  <a:schemeClr val="tx1"/>
                </a:solidFill>
                <a:effectLst/>
                <a:latin typeface="Arial" pitchFamily="31" charset="0"/>
                <a:ea typeface="ＭＳ Ｐゴシック" pitchFamily="31" charset="-128"/>
                <a:cs typeface="ＭＳ Ｐゴシック" pitchFamily="31" charset="-128"/>
                <a:hlinkClick r:id="rId8"/>
              </a:rPr>
              <a:t>7</a:t>
            </a:r>
            <a:r>
              <a:rPr lang="en-US" sz="1200" kern="1200" dirty="0" smtClean="0">
                <a:solidFill>
                  <a:schemeClr val="tx1"/>
                </a:solidFill>
                <a:effectLst/>
                <a:latin typeface="Arial" pitchFamily="31" charset="0"/>
                <a:ea typeface="ＭＳ Ｐゴシック" pitchFamily="31" charset="-128"/>
                <a:cs typeface="ＭＳ Ｐゴシック" pitchFamily="31" charset="-128"/>
              </a:rPr>
              <a:t> and further effects in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Lorimer</a:t>
            </a:r>
            <a:r>
              <a:rPr lang="en-US" sz="1200" kern="1200" dirty="0" smtClean="0">
                <a:solidFill>
                  <a:schemeClr val="tx1"/>
                </a:solidFill>
                <a:effectLst/>
                <a:latin typeface="Arial" pitchFamily="31" charset="0"/>
                <a:ea typeface="ＭＳ Ｐゴシック" pitchFamily="31" charset="-128"/>
                <a:cs typeface="ＭＳ Ｐゴシック" pitchFamily="31" charset="-128"/>
              </a:rPr>
              <a:t> &amp; Kramer </a:t>
            </a:r>
            <a:r>
              <a:rPr lang="en-US" sz="1200" kern="1200" dirty="0" smtClean="0">
                <a:solidFill>
                  <a:schemeClr val="tx1"/>
                </a:solidFill>
                <a:effectLst/>
                <a:latin typeface="Arial" pitchFamily="31" charset="0"/>
                <a:ea typeface="ＭＳ Ｐゴシック" pitchFamily="31" charset="-128"/>
                <a:cs typeface="ＭＳ Ｐゴシック" pitchFamily="31" charset="-128"/>
                <a:hlinkClick r:id="rId9"/>
              </a:rPr>
              <a:t>2005</a:t>
            </a:r>
            <a:r>
              <a:rPr lang="en-US" sz="1200" kern="1200" dirty="0" smtClean="0">
                <a:solidFill>
                  <a:schemeClr val="tx1"/>
                </a:solidFill>
                <a:effectLst/>
                <a:latin typeface="Arial" pitchFamily="31" charset="0"/>
                <a:ea typeface="ＭＳ Ｐゴシック" pitchFamily="31" charset="-128"/>
                <a:cs typeface="ＭＳ Ｐゴシック" pitchFamily="31" charset="-128"/>
              </a:rPr>
              <a:t>), these pathfinders could prove to be highly useful tools for monitoring and correcting variability in the IISM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Kondratiev</a:t>
            </a:r>
            <a:r>
              <a:rPr lang="en-US" sz="1200" kern="1200" dirty="0" smtClean="0">
                <a:solidFill>
                  <a:schemeClr val="tx1"/>
                </a:solidFill>
                <a:effectLst/>
                <a:latin typeface="Arial" pitchFamily="31" charset="0"/>
                <a:ea typeface="ＭＳ Ｐゴシック" pitchFamily="31" charset="-128"/>
                <a:cs typeface="ＭＳ Ｐゴシック" pitchFamily="31" charset="-128"/>
              </a:rPr>
              <a:t> et al. </a:t>
            </a:r>
            <a:r>
              <a:rPr lang="en-US" sz="1200" kern="1200" dirty="0" smtClean="0">
                <a:solidFill>
                  <a:schemeClr val="tx1"/>
                </a:solidFill>
                <a:effectLst/>
                <a:latin typeface="Arial" pitchFamily="31" charset="0"/>
                <a:ea typeface="ＭＳ Ｐゴシック" pitchFamily="31" charset="-128"/>
                <a:cs typeface="ＭＳ Ｐゴシック" pitchFamily="31" charset="-128"/>
                <a:hlinkClick r:id="rId10"/>
              </a:rPr>
              <a:t>2016</a:t>
            </a:r>
            <a:r>
              <a:rPr lang="en-US" sz="1200" kern="1200" dirty="0" smtClean="0">
                <a:solidFill>
                  <a:schemeClr val="tx1"/>
                </a:solidFill>
                <a:effectLst/>
                <a:latin typeface="Arial" pitchFamily="31" charset="0"/>
                <a:ea typeface="ＭＳ Ｐゴシック" pitchFamily="31" charset="-128"/>
                <a:cs typeface="ＭＳ Ｐゴシック" pitchFamily="31" charset="-128"/>
              </a:rPr>
              <a:t>).</a:t>
            </a:r>
          </a:p>
          <a:p>
            <a:endParaRPr lang="en-US" sz="1200" kern="1200" dirty="0" smtClean="0">
              <a:solidFill>
                <a:schemeClr val="tx1"/>
              </a:solidFill>
              <a:effectLst/>
              <a:latin typeface="Arial" pitchFamily="31" charset="0"/>
              <a:ea typeface="ＭＳ Ｐゴシック" pitchFamily="31" charset="-128"/>
              <a:cs typeface="ＭＳ Ｐゴシック" pitchFamily="31" charset="-128"/>
            </a:endParaRPr>
          </a:p>
          <a:p>
            <a:pPr fontAlgn="base"/>
            <a:r>
              <a:rPr lang="en-US" sz="1200" i="1" kern="1200" dirty="0" smtClean="0">
                <a:solidFill>
                  <a:schemeClr val="tx1"/>
                </a:solidFill>
                <a:effectLst/>
                <a:latin typeface="Arial" pitchFamily="31" charset="0"/>
                <a:ea typeface="ＭＳ Ｐゴシック" pitchFamily="31" charset="-128"/>
                <a:cs typeface="ＭＳ Ｐゴシック" pitchFamily="31" charset="-128"/>
              </a:rPr>
              <a:t>FAST and LEAP.</a:t>
            </a:r>
            <a:r>
              <a:rPr lang="en-US" sz="1200" kern="1200" dirty="0" smtClean="0">
                <a:solidFill>
                  <a:schemeClr val="tx1"/>
                </a:solidFill>
                <a:effectLst/>
                <a:latin typeface="Arial" pitchFamily="31" charset="0"/>
                <a:ea typeface="ＭＳ Ｐゴシック" pitchFamily="31" charset="-128"/>
                <a:cs typeface="ＭＳ Ｐゴシック" pitchFamily="31" charset="-128"/>
              </a:rPr>
              <a:t> FAST is an Arecibo-type spherical telescope currently being constructed in China; and will be the world's largest and most sensitive single-dish radio telescope upon completion. Its receiver platform is also moveable so that a substantial part of the sky can be observed (Nan et al. </a:t>
            </a:r>
            <a:r>
              <a:rPr lang="en-US" sz="1200" u="sng" kern="1200" dirty="0" smtClean="0">
                <a:solidFill>
                  <a:schemeClr val="tx1"/>
                </a:solidFill>
                <a:effectLst/>
                <a:latin typeface="Arial" pitchFamily="31" charset="0"/>
                <a:ea typeface="ＭＳ Ｐゴシック" pitchFamily="31" charset="-128"/>
                <a:cs typeface="ＭＳ Ｐゴシック" pitchFamily="31" charset="-128"/>
                <a:hlinkClick r:id="rId11"/>
              </a:rPr>
              <a:t>2011</a:t>
            </a:r>
            <a:r>
              <a:rPr lang="en-US" sz="1200" kern="1200" dirty="0" smtClean="0">
                <a:solidFill>
                  <a:schemeClr val="tx1"/>
                </a:solidFill>
                <a:effectLst/>
                <a:latin typeface="Arial" pitchFamily="31" charset="0"/>
                <a:ea typeface="ＭＳ Ｐゴシック" pitchFamily="31" charset="-128"/>
                <a:cs typeface="ＭＳ Ｐゴシック" pitchFamily="31" charset="-128"/>
              </a:rPr>
              <a:t>). Another sensitive project is the Large European Array for Pulsars (LEAP;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Bassa</a:t>
            </a:r>
            <a:r>
              <a:rPr lang="en-US" sz="1200" kern="1200" dirty="0" smtClean="0">
                <a:solidFill>
                  <a:schemeClr val="tx1"/>
                </a:solidFill>
                <a:effectLst/>
                <a:latin typeface="Arial" pitchFamily="31" charset="0"/>
                <a:ea typeface="ＭＳ Ｐゴシック" pitchFamily="31" charset="-128"/>
                <a:cs typeface="ＭＳ Ｐゴシック" pitchFamily="31" charset="-128"/>
              </a:rPr>
              <a:t> et al. </a:t>
            </a:r>
            <a:r>
              <a:rPr lang="en-US" sz="1200" u="sng" kern="1200" dirty="0" smtClean="0">
                <a:solidFill>
                  <a:schemeClr val="tx1"/>
                </a:solidFill>
                <a:effectLst/>
                <a:latin typeface="Arial" pitchFamily="31" charset="0"/>
                <a:ea typeface="ＭＳ Ｐゴシック" pitchFamily="31" charset="-128"/>
                <a:cs typeface="ＭＳ Ｐゴシック" pitchFamily="31" charset="-128"/>
                <a:hlinkClick r:id="rId12"/>
              </a:rPr>
              <a:t>2016</a:t>
            </a:r>
            <a:r>
              <a:rPr lang="en-US" sz="1200" kern="1200" dirty="0" smtClean="0">
                <a:solidFill>
                  <a:schemeClr val="tx1"/>
                </a:solidFill>
                <a:effectLst/>
                <a:latin typeface="Arial" pitchFamily="31" charset="0"/>
                <a:ea typeface="ＭＳ Ｐゴシック" pitchFamily="31" charset="-128"/>
                <a:cs typeface="ＭＳ Ｐゴシック" pitchFamily="31" charset="-128"/>
              </a:rPr>
              <a:t>), which coherently combines the data from the five major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centimetre</a:t>
            </a:r>
            <a:r>
              <a:rPr lang="en-US" sz="1200" kern="1200" dirty="0" smtClean="0">
                <a:solidFill>
                  <a:schemeClr val="tx1"/>
                </a:solidFill>
                <a:effectLst/>
                <a:latin typeface="Arial" pitchFamily="31" charset="0"/>
                <a:ea typeface="ＭＳ Ｐゴシック" pitchFamily="31" charset="-128"/>
                <a:cs typeface="ＭＳ Ｐゴシック" pitchFamily="31" charset="-128"/>
              </a:rPr>
              <a:t>-wavelength radio telescopes in Europe, thereby synthesizing an Arecibo-sized telescope that is able to point in any direction of the Northern sky. With its unrivalled instantaneous sensitivity, FAST should be able to make a major contribution to pulsar surveys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Yue</a:t>
            </a:r>
            <a:r>
              <a:rPr lang="en-US" sz="1200" kern="1200" dirty="0" smtClean="0">
                <a:solidFill>
                  <a:schemeClr val="tx1"/>
                </a:solidFill>
                <a:effectLst/>
                <a:latin typeface="Arial" pitchFamily="31" charset="0"/>
                <a:ea typeface="ＭＳ Ｐゴシック" pitchFamily="31" charset="-128"/>
                <a:cs typeface="ＭＳ Ｐゴシック" pitchFamily="31" charset="-128"/>
              </a:rPr>
              <a:t>, Li &amp; Nan </a:t>
            </a:r>
            <a:r>
              <a:rPr lang="en-US" sz="1200" u="sng" kern="1200" dirty="0" smtClean="0">
                <a:solidFill>
                  <a:schemeClr val="tx1"/>
                </a:solidFill>
                <a:effectLst/>
                <a:latin typeface="Arial" pitchFamily="31" charset="0"/>
                <a:ea typeface="ＭＳ Ｐゴシック" pitchFamily="31" charset="-128"/>
                <a:cs typeface="ＭＳ Ｐゴシック" pitchFamily="31" charset="-128"/>
                <a:hlinkClick r:id="rId13"/>
              </a:rPr>
              <a:t>2013</a:t>
            </a:r>
            <a:r>
              <a:rPr lang="en-US" sz="1200" kern="1200" dirty="0" smtClean="0">
                <a:solidFill>
                  <a:schemeClr val="tx1"/>
                </a:solidFill>
                <a:effectLst/>
                <a:latin typeface="Arial" pitchFamily="31" charset="0"/>
                <a:ea typeface="ＭＳ Ｐゴシック" pitchFamily="31" charset="-128"/>
                <a:cs typeface="ＭＳ Ｐゴシック" pitchFamily="31" charset="-128"/>
              </a:rPr>
              <a:t>), particularly if equipped with a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multibeam</a:t>
            </a:r>
            <a:r>
              <a:rPr lang="en-US" sz="1200" kern="1200" dirty="0" smtClean="0">
                <a:solidFill>
                  <a:schemeClr val="tx1"/>
                </a:solidFill>
                <a:effectLst/>
                <a:latin typeface="Arial" pitchFamily="31" charset="0"/>
                <a:ea typeface="ＭＳ Ｐゴシック" pitchFamily="31" charset="-128"/>
                <a:cs typeface="ＭＳ Ｐゴシック" pitchFamily="31" charset="-128"/>
              </a:rPr>
              <a:t> receiver of phased-array feed, since the limited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beamwidth</a:t>
            </a:r>
            <a:r>
              <a:rPr lang="en-US" sz="1200" kern="1200" dirty="0" smtClean="0">
                <a:solidFill>
                  <a:schemeClr val="tx1"/>
                </a:solidFill>
                <a:effectLst/>
                <a:latin typeface="Arial" pitchFamily="31" charset="0"/>
                <a:ea typeface="ＭＳ Ｐゴシック" pitchFamily="31" charset="-128"/>
                <a:cs typeface="ＭＳ Ｐゴシック" pitchFamily="31" charset="-128"/>
              </a:rPr>
              <a:t> will either necessitate vast amounts of observing time to complete a survey of any part of the sky; or require the survey to be undertaken at lower frequencies. More importantly, the increased sensitivity of these telescopes will allow improved timing precision which will enhance the sensitivity of PTAs to GWs (and other signals) to levels beyond the reach of current technology (Zhao et al. </a:t>
            </a:r>
            <a:r>
              <a:rPr lang="en-US" sz="1200" u="sng" kern="1200" dirty="0" smtClean="0">
                <a:solidFill>
                  <a:schemeClr val="tx1"/>
                </a:solidFill>
                <a:effectLst/>
                <a:latin typeface="Arial" pitchFamily="31" charset="0"/>
                <a:ea typeface="ＭＳ Ｐゴシック" pitchFamily="31" charset="-128"/>
                <a:cs typeface="ＭＳ Ｐゴシック" pitchFamily="31" charset="-128"/>
                <a:hlinkClick r:id="rId14"/>
              </a:rPr>
              <a:t>2013</a:t>
            </a:r>
            <a:r>
              <a:rPr lang="en-US" sz="1200" kern="1200" dirty="0" smtClean="0">
                <a:solidFill>
                  <a:schemeClr val="tx1"/>
                </a:solidFill>
                <a:effectLst/>
                <a:latin typeface="Arial" pitchFamily="31" charset="0"/>
                <a:ea typeface="ＭＳ Ｐゴシック" pitchFamily="31" charset="-128"/>
                <a:cs typeface="ＭＳ Ｐゴシック" pitchFamily="31" charset="-128"/>
              </a:rPr>
              <a:t>).</a:t>
            </a:r>
          </a:p>
          <a:p>
            <a:pPr fontAlgn="base"/>
            <a:r>
              <a:rPr lang="en-US" sz="1200" i="1" kern="1200" dirty="0" err="1" smtClean="0">
                <a:solidFill>
                  <a:schemeClr val="tx1"/>
                </a:solidFill>
                <a:effectLst/>
                <a:latin typeface="Arial" pitchFamily="31" charset="0"/>
                <a:ea typeface="ＭＳ Ｐゴシック" pitchFamily="31" charset="-128"/>
                <a:cs typeface="ＭＳ Ｐゴシック" pitchFamily="31" charset="-128"/>
              </a:rPr>
              <a:t>MeerKAT</a:t>
            </a:r>
            <a:r>
              <a:rPr lang="en-US" sz="1200" kern="1200" dirty="0" smtClean="0">
                <a:solidFill>
                  <a:schemeClr val="tx1"/>
                </a:solidFill>
                <a:effectLst/>
                <a:latin typeface="Arial" pitchFamily="31" charset="0"/>
                <a:ea typeface="ＭＳ Ｐゴシック" pitchFamily="31" charset="-128"/>
                <a:cs typeface="ＭＳ Ｐゴシック" pitchFamily="31" charset="-128"/>
              </a:rPr>
              <a:t>. The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MeerKAT</a:t>
            </a:r>
            <a:r>
              <a:rPr lang="en-US" sz="1200" kern="1200" dirty="0" smtClean="0">
                <a:solidFill>
                  <a:schemeClr val="tx1"/>
                </a:solidFill>
                <a:effectLst/>
                <a:latin typeface="Arial" pitchFamily="31" charset="0"/>
                <a:ea typeface="ＭＳ Ｐゴシック" pitchFamily="31" charset="-128"/>
                <a:cs typeface="ＭＳ Ｐゴシック" pitchFamily="31" charset="-128"/>
              </a:rPr>
              <a:t> telescope (Booth &amp; Jonas </a:t>
            </a:r>
            <a:r>
              <a:rPr lang="en-US" sz="1200" u="sng" kern="1200" dirty="0" smtClean="0">
                <a:solidFill>
                  <a:schemeClr val="tx1"/>
                </a:solidFill>
                <a:effectLst/>
                <a:latin typeface="Arial" pitchFamily="31" charset="0"/>
                <a:ea typeface="ＭＳ Ｐゴシック" pitchFamily="31" charset="-128"/>
                <a:cs typeface="ＭＳ Ｐゴシック" pitchFamily="31" charset="-128"/>
                <a:hlinkClick r:id="rId15"/>
              </a:rPr>
              <a:t>2012</a:t>
            </a:r>
            <a:r>
              <a:rPr lang="en-US" sz="1200" kern="1200" dirty="0" smtClean="0">
                <a:solidFill>
                  <a:schemeClr val="tx1"/>
                </a:solidFill>
                <a:effectLst/>
                <a:latin typeface="Arial" pitchFamily="31" charset="0"/>
                <a:ea typeface="ＭＳ Ｐゴシック" pitchFamily="31" charset="-128"/>
                <a:cs typeface="ＭＳ Ｐゴシック" pitchFamily="31" charset="-128"/>
              </a:rPr>
              <a:t>) is the South-African SKA pathfinder, located in the Karoo desert where the core of the mid- and high-frequency parts of the SKA will be located.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MeerKAT</a:t>
            </a:r>
            <a:r>
              <a:rPr lang="en-US" sz="1200" kern="1200" dirty="0" smtClean="0">
                <a:solidFill>
                  <a:schemeClr val="tx1"/>
                </a:solidFill>
                <a:effectLst/>
                <a:latin typeface="Arial" pitchFamily="31" charset="0"/>
                <a:ea typeface="ＭＳ Ｐゴシック" pitchFamily="31" charset="-128"/>
                <a:cs typeface="ＭＳ Ｐゴシック" pitchFamily="31" charset="-128"/>
              </a:rPr>
              <a:t> will be more sensitive than the 100-m-class telescopes of the Northern hemisphere and up to five times more sensitive than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Parkes</a:t>
            </a:r>
            <a:r>
              <a:rPr lang="en-US" sz="1200" kern="1200" dirty="0" smtClean="0">
                <a:solidFill>
                  <a:schemeClr val="tx1"/>
                </a:solidFill>
                <a:effectLst/>
                <a:latin typeface="Arial" pitchFamily="31" charset="0"/>
                <a:ea typeface="ＭＳ Ｐゴシック" pitchFamily="31" charset="-128"/>
                <a:cs typeface="ＭＳ Ｐゴシック" pitchFamily="31" charset="-128"/>
              </a:rPr>
              <a:t>, making it the most sensitive fully steerable telescope in the world, placed in the Southern hemisphere, where many of the most precisely timed MSPs reside (Table </a:t>
            </a:r>
            <a:r>
              <a:rPr lang="en-US" sz="1200" u="sng" kern="1200" dirty="0" smtClean="0">
                <a:solidFill>
                  <a:schemeClr val="tx1"/>
                </a:solidFill>
                <a:effectLst/>
                <a:latin typeface="Arial" pitchFamily="31" charset="0"/>
                <a:ea typeface="ＭＳ Ｐゴシック" pitchFamily="31" charset="-128"/>
                <a:cs typeface="ＭＳ Ｐゴシック" pitchFamily="31" charset="-128"/>
                <a:hlinkClick r:id="rId16"/>
              </a:rPr>
              <a:t>2</a:t>
            </a:r>
            <a:r>
              <a:rPr lang="en-US" sz="1200" kern="1200" dirty="0" smtClean="0">
                <a:solidFill>
                  <a:schemeClr val="tx1"/>
                </a:solidFill>
                <a:effectLst/>
                <a:latin typeface="Arial" pitchFamily="31" charset="0"/>
                <a:ea typeface="ＭＳ Ｐゴシック" pitchFamily="31" charset="-128"/>
                <a:cs typeface="ＭＳ Ｐゴシック" pitchFamily="31" charset="-128"/>
              </a:rPr>
              <a:t>). This will make it an important addition to PTA efforts in the lead up to the SKA.</a:t>
            </a:r>
          </a:p>
          <a:p>
            <a:r>
              <a:rPr lang="en-US" sz="1200" kern="1200" dirty="0" smtClean="0">
                <a:solidFill>
                  <a:schemeClr val="tx1"/>
                </a:solidFill>
                <a:effectLst/>
                <a:latin typeface="Arial" pitchFamily="31" charset="0"/>
                <a:ea typeface="ＭＳ Ｐゴシック" pitchFamily="31" charset="-128"/>
                <a:cs typeface="ＭＳ Ｐゴシック" pitchFamily="31" charset="-128"/>
              </a:rPr>
              <a:t> </a:t>
            </a:r>
          </a:p>
          <a:p>
            <a:endParaRPr lang="en-US" sz="1200" kern="1200" dirty="0" smtClean="0">
              <a:solidFill>
                <a:schemeClr val="tx1"/>
              </a:solidFill>
              <a:effectLst/>
              <a:latin typeface="Arial" pitchFamily="31" charset="0"/>
              <a:ea typeface="ＭＳ Ｐゴシック" pitchFamily="31" charset="-128"/>
              <a:cs typeface="ＭＳ Ｐゴシック" pitchFamily="31" charset="-128"/>
            </a:endParaRPr>
          </a:p>
          <a:p>
            <a:r>
              <a:rPr lang="en-US" sz="1200" kern="1200" dirty="0" smtClean="0">
                <a:solidFill>
                  <a:schemeClr val="tx1"/>
                </a:solidFill>
                <a:effectLst/>
                <a:latin typeface="Arial" pitchFamily="31" charset="0"/>
                <a:ea typeface="ＭＳ Ｐゴシック" pitchFamily="31" charset="-128"/>
                <a:cs typeface="ＭＳ Ｐゴシック" pitchFamily="31" charset="-128"/>
              </a:rPr>
              <a:t> </a:t>
            </a:r>
          </a:p>
          <a:p>
            <a:endParaRPr lang="en-US" dirty="0"/>
          </a:p>
        </p:txBody>
      </p:sp>
      <p:sp>
        <p:nvSpPr>
          <p:cNvPr id="4" name="Slide Number Placeholder 3"/>
          <p:cNvSpPr>
            <a:spLocks noGrp="1"/>
          </p:cNvSpPr>
          <p:nvPr>
            <p:ph type="sldNum" sz="quarter" idx="10"/>
          </p:nvPr>
        </p:nvSpPr>
        <p:spPr/>
        <p:txBody>
          <a:bodyPr/>
          <a:lstStyle/>
          <a:p>
            <a:fld id="{77DF00FE-2868-724A-9A19-6E5D29B146F0}" type="slidenum">
              <a:rPr lang="en-US" smtClean="0"/>
              <a:pPr/>
              <a:t>17</a:t>
            </a:fld>
            <a:endParaRPr lang="en-US"/>
          </a:p>
        </p:txBody>
      </p:sp>
    </p:spTree>
    <p:extLst>
      <p:ext uri="{BB962C8B-B14F-4D97-AF65-F5344CB8AC3E}">
        <p14:creationId xmlns:p14="http://schemas.microsoft.com/office/powerpoint/2010/main" val="210686421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7DF00FE-2868-724A-9A19-6E5D29B146F0}" type="slidenum">
              <a:rPr lang="en-US" smtClean="0"/>
              <a:pPr/>
              <a:t>18</a:t>
            </a:fld>
            <a:endParaRPr lang="en-US"/>
          </a:p>
        </p:txBody>
      </p:sp>
    </p:spTree>
    <p:extLst>
      <p:ext uri="{BB962C8B-B14F-4D97-AF65-F5344CB8AC3E}">
        <p14:creationId xmlns:p14="http://schemas.microsoft.com/office/powerpoint/2010/main" val="10615941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pPr defTabSz="410248" eaLnBrk="1">
              <a:lnSpc>
                <a:spcPct val="93000"/>
              </a:lnSpc>
              <a:buClr>
                <a:srgbClr val="000000"/>
              </a:buClr>
              <a:buSzPct val="45000"/>
            </a:pPr>
            <a:endParaRPr lang="en-US" smtClean="0">
              <a:solidFill>
                <a:prstClr val="black"/>
              </a:solidFill>
              <a:latin typeface="Times New Roman" charset="0"/>
              <a:ea typeface="ＭＳ Ｐゴシック" charset="0"/>
              <a:cs typeface="msgothic" charset="0"/>
            </a:endParaRPr>
          </a:p>
        </p:txBody>
      </p:sp>
      <p:sp>
        <p:nvSpPr>
          <p:cNvPr id="4098" name="Text Box 2"/>
          <p:cNvSpPr txBox="1">
            <a:spLocks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a:latin typeface="Arial" charset="0"/>
                <a:cs typeface="msgothic" charset="0"/>
              </a:rPr>
              <a:t>Timing residuals for subsections of the PSR J1909−3744 (left) and PSR J1713+0747 (right) IPTA data sets for observations between 1200 and 1700 MHz, where all three PTAs have overlapping data. Timing solutions are obtained from the model in bold in Table 2. For clarity, a weighted average of the residuals has been performed across 50 d epochs separately for each observing system. The different PTAs are indicated by colour; PPTA (black), EPTA (blue), and NANOGrav (red). Error bars in all cases are given by $(\sum {\sigma _i^{-2}})^{-1/2}$, with σ</a:t>
            </a:r>
            <a:r>
              <a:rPr lang="en-GB" i="1" baseline="-33000">
                <a:latin typeface="Arial" charset="0"/>
                <a:cs typeface="msgothic" charset="0"/>
              </a:rPr>
              <a:t>i</a:t>
            </a:r>
            <a:r>
              <a:rPr lang="en-GB">
                <a:latin typeface="Arial" charset="0"/>
                <a:cs typeface="msgothic" charset="0"/>
              </a:rPr>
              <a:t> the formal uncertainty for ToA </a:t>
            </a:r>
            <a:r>
              <a:rPr lang="en-GB" i="1">
                <a:latin typeface="Arial" charset="0"/>
                <a:cs typeface="msgothic" charset="0"/>
              </a:rPr>
              <a:t>i</a:t>
            </a:r>
            <a:r>
              <a:rPr lang="en-GB">
                <a:latin typeface="Arial" charset="0"/>
                <a:cs typeface="msgothic" charset="0"/>
              </a:rPr>
              <a:t> provided with the data set, without any modification from white-noise parameters, and where the sum is performed over all ToAs that fall within the averaging window. Finally, no power-law noise processes have been subtracted from the data. While all three PTAs can be seen to track the broad features of the data sets, statistically significant outliers are present. In this paper, we attempt to determine the optimal models for such data sets, and to determine the relative contributions of different noise processes. These processes can include intrinsic spin noise, extrinsic DM variations including non-stationary </a:t>
            </a:r>
            <a:r>
              <a:rPr lang="en-GB" altLang="en-GB">
                <a:latin typeface="Arial" charset="0"/>
                <a:cs typeface="msgothic" charset="0"/>
              </a:rPr>
              <a:t>‘</a:t>
            </a:r>
            <a:r>
              <a:rPr lang="en-GB">
                <a:latin typeface="Arial" charset="0"/>
                <a:cs typeface="msgothic" charset="0"/>
              </a:rPr>
              <a:t>events</a:t>
            </a:r>
            <a:r>
              <a:rPr lang="en-GB" altLang="en-GB">
                <a:latin typeface="Arial" charset="0"/>
                <a:cs typeface="msgothic" charset="0"/>
              </a:rPr>
              <a:t>’</a:t>
            </a:r>
            <a:r>
              <a:rPr lang="en-GB">
                <a:latin typeface="Arial" charset="0"/>
                <a:cs typeface="msgothic" charset="0"/>
              </a:rPr>
              <a:t> such as the discontinuity seen in the PSR J1713+0747 data set at MJD 54757, and additionally, terms due to excess system- or band-dependent noise.</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pPr defTabSz="410248" eaLnBrk="1">
              <a:lnSpc>
                <a:spcPct val="93000"/>
              </a:lnSpc>
              <a:buClr>
                <a:srgbClr val="000000"/>
              </a:buClr>
              <a:buSzPct val="45000"/>
            </a:pPr>
            <a:endParaRPr lang="en-US" smtClean="0">
              <a:solidFill>
                <a:prstClr val="black"/>
              </a:solidFill>
              <a:latin typeface="Times New Roman" charset="0"/>
              <a:ea typeface="ＭＳ Ｐゴシック" charset="0"/>
              <a:cs typeface="msgothic" charset="0"/>
            </a:endParaRPr>
          </a:p>
        </p:txBody>
      </p:sp>
      <p:sp>
        <p:nvSpPr>
          <p:cNvPr id="4098" name="Text Box 2"/>
          <p:cNvSpPr txBox="1">
            <a:spLocks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a:latin typeface="Arial" charset="0"/>
                <a:cs typeface="msgothic" charset="0"/>
              </a:rPr>
              <a:t>One- and two-dimensional marginalized posterior distributions for the spin-noise amplitude and spectral exponent in the PSR J0437−4715 data set when including: only spin noise and DM noise (blue lines), additional system noise (red lines), and both additional system noise, and band noise terms in the 600–800 MHz and 1200–1600 MHz bands (black lines). The inferred parameter estimates change significantly depending upon the chosen model, demonstrating the importance of determining the optimal model when attempting to draw astrophysical conclusions from pulsar timing data. In this plot, and all triangular plots henceforth, the contours represent 1σ and 2σ confidence intervals. In addition, the axis labels on the bottom row apply to all plots above it, and similarly, all axis labels on the left apply to all plots to the right of it.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 to make the point both here and on the burst slide, that</a:t>
            </a:r>
            <a:r>
              <a:rPr lang="en-US" baseline="0" dirty="0" smtClean="0"/>
              <a:t> we have 30 different detector arms in which to measure coincidence.</a:t>
            </a:r>
            <a:endParaRPr lang="en-US" dirty="0"/>
          </a:p>
        </p:txBody>
      </p:sp>
      <p:sp>
        <p:nvSpPr>
          <p:cNvPr id="4" name="Slide Number Placeholder 3"/>
          <p:cNvSpPr>
            <a:spLocks noGrp="1"/>
          </p:cNvSpPr>
          <p:nvPr>
            <p:ph type="sldNum" sz="quarter" idx="10"/>
          </p:nvPr>
        </p:nvSpPr>
        <p:spPr/>
        <p:txBody>
          <a:bodyPr/>
          <a:lstStyle/>
          <a:p>
            <a:fld id="{77DF00FE-2868-724A-9A19-6E5D29B146F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Need to make the point both here and on the burst slide, that</a:t>
            </a:r>
            <a:r>
              <a:rPr lang="en-US" baseline="0" dirty="0" smtClean="0"/>
              <a:t> we have 30 different detector arms in which to measure coincidence.</a:t>
            </a:r>
            <a:endParaRPr lang="en-US" dirty="0"/>
          </a:p>
        </p:txBody>
      </p:sp>
      <p:sp>
        <p:nvSpPr>
          <p:cNvPr id="4" name="Slide Number Placeholder 3"/>
          <p:cNvSpPr>
            <a:spLocks noGrp="1"/>
          </p:cNvSpPr>
          <p:nvPr>
            <p:ph type="sldNum" sz="quarter" idx="10"/>
          </p:nvPr>
        </p:nvSpPr>
        <p:spPr/>
        <p:txBody>
          <a:bodyPr/>
          <a:lstStyle/>
          <a:p>
            <a:fld id="{77DF00FE-2868-724A-9A19-6E5D29B146F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baseline="0" dirty="0" smtClean="0"/>
              <a:t>The bottom image is B0402+379 (VLBA image).  The compact images just below center are likely black holes which are in orbit around each other, and which we would expect to merge in some millions of years.</a:t>
            </a:r>
            <a:endParaRPr lang="en-US" dirty="0" smtClean="0"/>
          </a:p>
          <a:p>
            <a:endParaRPr lang="en-US" dirty="0"/>
          </a:p>
        </p:txBody>
      </p:sp>
      <p:sp>
        <p:nvSpPr>
          <p:cNvPr id="4" name="Slide Number Placeholder 3"/>
          <p:cNvSpPr>
            <a:spLocks noGrp="1"/>
          </p:cNvSpPr>
          <p:nvPr>
            <p:ph type="sldNum" sz="quarter" idx="10"/>
          </p:nvPr>
        </p:nvSpPr>
        <p:spPr/>
        <p:txBody>
          <a:bodyPr/>
          <a:lstStyle/>
          <a:p>
            <a:fld id="{77DF00FE-2868-724A-9A19-6E5D29B146F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Arial" pitchFamily="31" charset="0"/>
                <a:ea typeface="ＭＳ Ｐゴシック" pitchFamily="31" charset="-128"/>
                <a:cs typeface="ＭＳ Ｐゴシック" pitchFamily="31" charset="-128"/>
              </a:rPr>
              <a:t>Table 5.</a:t>
            </a:r>
            <a:endParaRPr lang="en-US" sz="1200" kern="1200" dirty="0" smtClean="0">
              <a:solidFill>
                <a:schemeClr val="tx1"/>
              </a:solidFill>
              <a:effectLst/>
              <a:latin typeface="Arial" pitchFamily="31" charset="0"/>
              <a:ea typeface="ＭＳ Ｐゴシック" pitchFamily="31" charset="-128"/>
              <a:cs typeface="ＭＳ Ｐゴシック" pitchFamily="31" charset="-128"/>
            </a:endParaRPr>
          </a:p>
          <a:p>
            <a:pPr fontAlgn="base"/>
            <a:r>
              <a:rPr lang="en-US" sz="1200" kern="1200" dirty="0" smtClean="0">
                <a:solidFill>
                  <a:schemeClr val="tx1"/>
                </a:solidFill>
                <a:effectLst/>
                <a:latin typeface="Arial" pitchFamily="31" charset="0"/>
                <a:ea typeface="ＭＳ Ｐゴシック" pitchFamily="31" charset="-128"/>
                <a:cs typeface="ＭＳ Ｐゴシック" pitchFamily="31" charset="-128"/>
              </a:rPr>
              <a:t>Limits on the GWB from the combined IPTA data set and its PTA-specific subsets. Given are the data set for which the limit was determined, the limit on the GWB amplitude resulting from our basic analysis; and the limit published based on the same subsets (with any differences described in Section 2.2), along with their bibliographic reference. Note our limits are generally slightly worse because of the basic nature of our analysis, with the exception of the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NANOGrav</a:t>
            </a:r>
            <a:r>
              <a:rPr lang="en-US" sz="1200" kern="1200" dirty="0" smtClean="0">
                <a:solidFill>
                  <a:schemeClr val="tx1"/>
                </a:solidFill>
                <a:effectLst/>
                <a:latin typeface="Arial" pitchFamily="31" charset="0"/>
                <a:ea typeface="ＭＳ Ｐゴシック" pitchFamily="31" charset="-128"/>
                <a:cs typeface="ＭＳ Ｐゴシック" pitchFamily="31" charset="-128"/>
              </a:rPr>
              <a:t> data set, as this one was significantly extended by including the PSR J1713+0747 data from Zhu et al. (2015).</a:t>
            </a:r>
          </a:p>
          <a:p>
            <a:r>
              <a:rPr lang="en-US" sz="1200" kern="1200" dirty="0" smtClean="0">
                <a:solidFill>
                  <a:schemeClr val="tx1"/>
                </a:solidFill>
                <a:effectLst/>
                <a:latin typeface="Arial" pitchFamily="31" charset="0"/>
                <a:ea typeface="ＭＳ Ｐゴシック" pitchFamily="31" charset="-128"/>
                <a:cs typeface="ＭＳ Ｐゴシック" pitchFamily="31" charset="-128"/>
              </a:rPr>
              <a:t> </a:t>
            </a:r>
          </a:p>
          <a:p>
            <a:endParaRPr lang="en-US" dirty="0" smtClean="0"/>
          </a:p>
          <a:p>
            <a:r>
              <a:rPr lang="en-US" dirty="0" smtClean="0"/>
              <a:t>Characteristics of the analysis:</a:t>
            </a:r>
          </a:p>
          <a:p>
            <a:r>
              <a:rPr lang="en-US" dirty="0" smtClean="0"/>
              <a:t>	Wanted a simple</a:t>
            </a:r>
            <a:r>
              <a:rPr lang="en-US" baseline="0" dirty="0" smtClean="0"/>
              <a:t> analysis to use across the data sets, so this obtains weaker limits than full published analysis does</a:t>
            </a:r>
          </a:p>
          <a:p>
            <a:r>
              <a:rPr lang="en-US" baseline="0" dirty="0" smtClean="0"/>
              <a:t>	Simple likelihood analysis???</a:t>
            </a:r>
          </a:p>
          <a:p>
            <a:r>
              <a:rPr lang="en-US" baseline="0" dirty="0" smtClean="0"/>
              <a:t>	each </a:t>
            </a:r>
            <a:r>
              <a:rPr lang="en-US" baseline="0" dirty="0" err="1" smtClean="0"/>
              <a:t>pta</a:t>
            </a:r>
            <a:r>
              <a:rPr lang="en-US" baseline="0" dirty="0" smtClean="0"/>
              <a:t> always adding data, so we are putting off a full analysis until later</a:t>
            </a:r>
          </a:p>
          <a:p>
            <a:r>
              <a:rPr lang="en-US" baseline="0" dirty="0" smtClean="0"/>
              <a:t>	relatively simple noise modeling:  Gibbs sampler (van </a:t>
            </a:r>
            <a:r>
              <a:rPr lang="en-US" baseline="0" dirty="0" err="1" smtClean="0"/>
              <a:t>Haasteren</a:t>
            </a:r>
            <a:r>
              <a:rPr lang="en-US" baseline="0" dirty="0" smtClean="0"/>
              <a:t> and </a:t>
            </a:r>
            <a:r>
              <a:rPr lang="en-US" baseline="0" dirty="0" err="1" smtClean="0"/>
              <a:t>Valisneri</a:t>
            </a:r>
            <a:r>
              <a:rPr lang="en-US" baseline="0" dirty="0" smtClean="0"/>
              <a:t> 2014) , and no system-specific red noise included (as in </a:t>
            </a:r>
            <a:r>
              <a:rPr lang="en-US" baseline="0" dirty="0" err="1" smtClean="0"/>
              <a:t>Lentati</a:t>
            </a:r>
            <a:r>
              <a:rPr lang="en-US" baseline="0" dirty="0" smtClean="0"/>
              <a:t> et al 2016)</a:t>
            </a:r>
          </a:p>
          <a:p>
            <a:r>
              <a:rPr lang="en-US" baseline="0" dirty="0" smtClean="0"/>
              <a:t>	</a:t>
            </a:r>
            <a:r>
              <a:rPr lang="en-US" sz="1200" kern="1200" dirty="0" smtClean="0">
                <a:solidFill>
                  <a:schemeClr val="tx1"/>
                </a:solidFill>
                <a:effectLst/>
                <a:latin typeface="Arial" pitchFamily="31" charset="0"/>
                <a:ea typeface="ＭＳ Ｐゴシック" pitchFamily="31" charset="-128"/>
                <a:cs typeface="ＭＳ Ｐゴシック" pitchFamily="31" charset="-128"/>
              </a:rPr>
              <a:t>To reduce computing time and avoid complications caused by some less precisely timed pulsars, only the four pulsars with the highest sensitivity (as quantified through the length of their data set and the precision and number of their </a:t>
            </a:r>
            <a:r>
              <a:rPr lang="en-US" sz="1200" kern="1200" dirty="0" err="1" smtClean="0">
                <a:solidFill>
                  <a:schemeClr val="tx1"/>
                </a:solidFill>
                <a:effectLst/>
                <a:latin typeface="Arial" pitchFamily="31" charset="0"/>
                <a:ea typeface="ＭＳ Ｐゴシック" pitchFamily="31" charset="-128"/>
                <a:cs typeface="ＭＳ Ｐゴシック" pitchFamily="31" charset="-128"/>
              </a:rPr>
              <a:t>ToAs</a:t>
            </a:r>
            <a:r>
              <a:rPr lang="en-US" sz="1200" kern="1200" dirty="0" smtClean="0">
                <a:solidFill>
                  <a:schemeClr val="tx1"/>
                </a:solidFill>
                <a:effectLst/>
                <a:latin typeface="Arial" pitchFamily="31" charset="0"/>
                <a:ea typeface="ＭＳ Ｐゴシック" pitchFamily="31" charset="-128"/>
                <a:cs typeface="ＭＳ Ｐゴシック" pitchFamily="31" charset="-128"/>
              </a:rPr>
              <a:t>) were included in this analysis. (J0437−4715, J1713+0747, J1744−1134 and J1909−3744.) </a:t>
            </a:r>
          </a:p>
          <a:p>
            <a:r>
              <a:rPr lang="en-US" sz="1200" kern="1200" dirty="0" smtClean="0">
                <a:solidFill>
                  <a:schemeClr val="tx1"/>
                </a:solidFill>
                <a:effectLst/>
                <a:latin typeface="Arial" pitchFamily="31" charset="0"/>
                <a:ea typeface="ＭＳ Ｐゴシック" pitchFamily="31" charset="-128"/>
                <a:cs typeface="ＭＳ Ｐゴシック" pitchFamily="31" charset="-128"/>
              </a:rPr>
              <a:t>	Correlations of the GWB signal between pulsars have been neglected</a:t>
            </a:r>
          </a:p>
          <a:p>
            <a:r>
              <a:rPr lang="en-US" sz="1200" kern="1200" dirty="0" smtClean="0">
                <a:solidFill>
                  <a:schemeClr val="tx1"/>
                </a:solidFill>
                <a:effectLst/>
                <a:latin typeface="Arial" pitchFamily="31" charset="0"/>
                <a:ea typeface="ＭＳ Ｐゴシック" pitchFamily="31" charset="-128"/>
                <a:cs typeface="ＭＳ Ｐゴシック" pitchFamily="31" charset="-128"/>
              </a:rPr>
              <a:t>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77DF00FE-2868-724A-9A19-6E5D29B146F0}" type="slidenum">
              <a:rPr lang="en-US" smtClean="0"/>
              <a:pPr/>
              <a:t>8</a:t>
            </a:fld>
            <a:endParaRPr lang="en-US"/>
          </a:p>
        </p:txBody>
      </p:sp>
    </p:spTree>
    <p:extLst>
      <p:ext uri="{BB962C8B-B14F-4D97-AF65-F5344CB8AC3E}">
        <p14:creationId xmlns:p14="http://schemas.microsoft.com/office/powerpoint/2010/main" val="26644985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endParaRPr lang="en-US"/>
          </a:p>
        </p:txBody>
      </p:sp>
      <p:sp>
        <p:nvSpPr>
          <p:cNvPr id="4098" name="Text Box 2"/>
          <p:cNvSpPr txBox="1">
            <a:spLocks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dirty="0">
                <a:latin typeface="Arial" charset="0"/>
                <a:cs typeface="msgothic" charset="0"/>
              </a:rPr>
              <a:t>Plot of temporal and frequency coverage for all pulsars. The ranges of each subplot are identical and cover the MJD-range 45 000–57 500 (1982 January 31–2016 April 22) in X and 0–4 GHz in Y. Tick marks are at 1000-d and 1-GHz intervals. Note that only the centre frequency of each </a:t>
            </a:r>
            <a:r>
              <a:rPr lang="en-GB" dirty="0" err="1">
                <a:latin typeface="Arial" charset="0"/>
                <a:cs typeface="msgothic" charset="0"/>
              </a:rPr>
              <a:t>ToA</a:t>
            </a:r>
            <a:r>
              <a:rPr lang="en-GB" dirty="0">
                <a:latin typeface="Arial" charset="0"/>
                <a:cs typeface="msgothic" charset="0"/>
              </a:rPr>
              <a:t> is plotted (i.e. the bandwidth is ignored) and that many pulsars have only a few years of data at a single frequency</a:t>
            </a:r>
            <a:r>
              <a:rPr lang="en-GB" dirty="0" smtClean="0">
                <a:latin typeface="Arial" charset="0"/>
                <a:cs typeface="msgothic" charset="0"/>
              </a:rPr>
              <a:t>.</a:t>
            </a:r>
          </a:p>
          <a:p>
            <a:pPr eaLnBrk="1">
              <a:lnSpc>
                <a:spcPct val="93000"/>
              </a:lnSpc>
              <a:spcBef>
                <a:spcPct val="0"/>
              </a:spcBef>
              <a:buSzPct val="45000"/>
              <a:buFont typeface="Wingdings" charset="0"/>
              <a:buNone/>
            </a:pPr>
            <a:endParaRPr lang="en-GB" dirty="0">
              <a:latin typeface="Arial" charset="0"/>
              <a:cs typeface="msgothic" charset="0"/>
            </a:endParaRPr>
          </a:p>
          <a:p>
            <a:pPr eaLnBrk="1">
              <a:lnSpc>
                <a:spcPct val="93000"/>
              </a:lnSpc>
              <a:spcBef>
                <a:spcPct val="0"/>
              </a:spcBef>
              <a:buSzPct val="45000"/>
              <a:buFont typeface="Wingdings" charset="0"/>
              <a:buNone/>
            </a:pPr>
            <a:r>
              <a:rPr lang="en-GB" dirty="0" smtClean="0">
                <a:latin typeface="Arial" charset="0"/>
                <a:cs typeface="msgothic" charset="0"/>
              </a:rPr>
              <a:t>The 4 challenges:</a:t>
            </a:r>
          </a:p>
          <a:p>
            <a:pPr>
              <a:lnSpc>
                <a:spcPct val="93000"/>
              </a:lnSpc>
              <a:spcBef>
                <a:spcPct val="0"/>
              </a:spcBef>
              <a:buSzPct val="45000"/>
            </a:pPr>
            <a:r>
              <a:rPr lang="en-US" dirty="0"/>
              <a:t>First, delays in or changes to observing hardware cause time offsets between different telescopes and observing systems, which are derived from the data through fitting of arbitrary offsets (so-called ‘jumps’) </a:t>
            </a:r>
          </a:p>
          <a:p>
            <a:r>
              <a:rPr lang="en-US" dirty="0"/>
              <a:t>Secondly, imperfections in the data analysis and relevant algorithms as well as possible environmental and elevation-dependent effects, conspire with noise and noise-like </a:t>
            </a:r>
            <a:r>
              <a:rPr lang="en-US" dirty="0" err="1"/>
              <a:t>artefacts</a:t>
            </a:r>
            <a:r>
              <a:rPr lang="en-US" dirty="0"/>
              <a:t> in the observations to corrupt the estimation of </a:t>
            </a:r>
            <a:r>
              <a:rPr lang="en-US" dirty="0" err="1"/>
              <a:t>ToA</a:t>
            </a:r>
            <a:r>
              <a:rPr lang="en-US" dirty="0"/>
              <a:t> uncertainties. This is particularly a problem for pulsars that scintillate strongly.</a:t>
            </a:r>
          </a:p>
          <a:p>
            <a:r>
              <a:rPr lang="en-US" dirty="0"/>
              <a:t> Thirdly, because pulsars are high-velocity objects, the lines of sight to them move slightly through the Galaxy during our observing campaign. This combines with small-scale structures in the IISM and results in time-variable, frequency-dependent variations in </a:t>
            </a:r>
            <a:r>
              <a:rPr lang="en-US" dirty="0" err="1"/>
              <a:t>ToAs</a:t>
            </a:r>
            <a:r>
              <a:rPr lang="en-US" dirty="0"/>
              <a:t>. </a:t>
            </a:r>
            <a:endParaRPr lang="en-US" dirty="0" smtClean="0"/>
          </a:p>
          <a:p>
            <a:r>
              <a:rPr lang="en-US" dirty="0"/>
              <a:t>The fourth and final challenge for long-term, high-precision pulsar timing is low-frequency noise.</a:t>
            </a:r>
          </a:p>
          <a:p>
            <a:endParaRPr lang="en-US" dirty="0"/>
          </a:p>
          <a:p>
            <a:endParaRPr lang="en-US" dirty="0"/>
          </a:p>
          <a:p>
            <a:pPr>
              <a:lnSpc>
                <a:spcPct val="93000"/>
              </a:lnSpc>
              <a:spcBef>
                <a:spcPct val="0"/>
              </a:spcBef>
              <a:buSzPct val="45000"/>
            </a:pPr>
            <a:endParaRPr lang="en-GB" dirty="0">
              <a:latin typeface="Arial" charset="0"/>
              <a:cs typeface="msgothic"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endParaRPr lang="en-US"/>
          </a:p>
        </p:txBody>
      </p:sp>
      <p:sp>
        <p:nvSpPr>
          <p:cNvPr id="4098" name="Text Box 2"/>
          <p:cNvSpPr txBox="1">
            <a:spLocks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dirty="0">
                <a:latin typeface="Arial" charset="0"/>
                <a:cs typeface="msgothic" charset="0"/>
              </a:rPr>
              <a:t>Plot of temporal and frequency coverage for all pulsars. The ranges of each subplot are identical and cover the MJD-range 45 000–57 500 (1982 January 31–2016 April 22) in X and 0–4 GHz in Y. Tick marks are at 1000-d and 1-GHz intervals. Note that only the centre frequency of each </a:t>
            </a:r>
            <a:r>
              <a:rPr lang="en-GB" dirty="0" err="1">
                <a:latin typeface="Arial" charset="0"/>
                <a:cs typeface="msgothic" charset="0"/>
              </a:rPr>
              <a:t>ToA</a:t>
            </a:r>
            <a:r>
              <a:rPr lang="en-GB" dirty="0">
                <a:latin typeface="Arial" charset="0"/>
                <a:cs typeface="msgothic" charset="0"/>
              </a:rPr>
              <a:t> is plotted (i.e. the bandwidth is ignored) and that many pulsars have only a few years of data at a single frequency</a:t>
            </a:r>
            <a:r>
              <a:rPr lang="en-GB" dirty="0" smtClean="0">
                <a:latin typeface="Arial" charset="0"/>
                <a:cs typeface="msgothic" charset="0"/>
              </a:rPr>
              <a:t>.</a:t>
            </a:r>
          </a:p>
          <a:p>
            <a:pPr eaLnBrk="1">
              <a:lnSpc>
                <a:spcPct val="93000"/>
              </a:lnSpc>
              <a:spcBef>
                <a:spcPct val="0"/>
              </a:spcBef>
              <a:buSzPct val="45000"/>
              <a:buFont typeface="Wingdings" charset="0"/>
              <a:buNone/>
            </a:pPr>
            <a:endParaRPr lang="en-GB" dirty="0">
              <a:latin typeface="Arial" charset="0"/>
              <a:cs typeface="msgothic" charset="0"/>
            </a:endParaRPr>
          </a:p>
          <a:p>
            <a:pPr eaLnBrk="1">
              <a:lnSpc>
                <a:spcPct val="93000"/>
              </a:lnSpc>
              <a:spcBef>
                <a:spcPct val="0"/>
              </a:spcBef>
              <a:buSzPct val="45000"/>
              <a:buFont typeface="Wingdings" charset="0"/>
              <a:buNone/>
            </a:pPr>
            <a:r>
              <a:rPr lang="en-GB" dirty="0" smtClean="0">
                <a:latin typeface="Arial" charset="0"/>
                <a:cs typeface="msgothic" charset="0"/>
              </a:rPr>
              <a:t>The 4 challenges:</a:t>
            </a:r>
          </a:p>
          <a:p>
            <a:pPr>
              <a:lnSpc>
                <a:spcPct val="93000"/>
              </a:lnSpc>
              <a:spcBef>
                <a:spcPct val="0"/>
              </a:spcBef>
              <a:buSzPct val="45000"/>
            </a:pPr>
            <a:r>
              <a:rPr lang="en-US" dirty="0"/>
              <a:t>First, delays in or changes to observing hardware cause time offsets between different telescopes and observing systems, which are derived from the data through fitting of arbitrary offsets (so-called ‘jumps’) </a:t>
            </a:r>
          </a:p>
          <a:p>
            <a:r>
              <a:rPr lang="en-US" dirty="0"/>
              <a:t>Secondly, imperfections in the data analysis and relevant algorithms as well as possible environmental and elevation-dependent effects, conspire with noise and noise-like </a:t>
            </a:r>
            <a:r>
              <a:rPr lang="en-US" dirty="0" err="1"/>
              <a:t>artefacts</a:t>
            </a:r>
            <a:r>
              <a:rPr lang="en-US" dirty="0"/>
              <a:t> in the observations to corrupt the estimation of </a:t>
            </a:r>
            <a:r>
              <a:rPr lang="en-US" dirty="0" err="1"/>
              <a:t>ToA</a:t>
            </a:r>
            <a:r>
              <a:rPr lang="en-US" dirty="0"/>
              <a:t> uncertainties. This is particularly a problem for pulsars that scintillate strongly.</a:t>
            </a:r>
          </a:p>
          <a:p>
            <a:r>
              <a:rPr lang="en-US" dirty="0"/>
              <a:t> Thirdly, because pulsars are high-velocity objects, the lines of sight to them move slightly through the Galaxy during our observing campaign. This combines with small-scale structures in the IISM and results in time-variable, frequency-dependent variations in </a:t>
            </a:r>
            <a:r>
              <a:rPr lang="en-US" dirty="0" err="1"/>
              <a:t>ToAs</a:t>
            </a:r>
            <a:r>
              <a:rPr lang="en-US" dirty="0"/>
              <a:t>. </a:t>
            </a:r>
            <a:endParaRPr lang="en-US" dirty="0" smtClean="0"/>
          </a:p>
          <a:p>
            <a:r>
              <a:rPr lang="en-US" dirty="0"/>
              <a:t>The fourth and final challenge for long-term, high-precision pulsar timing is low-frequency noise.</a:t>
            </a:r>
          </a:p>
          <a:p>
            <a:endParaRPr lang="en-US" dirty="0"/>
          </a:p>
          <a:p>
            <a:endParaRPr lang="en-US" dirty="0"/>
          </a:p>
          <a:p>
            <a:pPr>
              <a:lnSpc>
                <a:spcPct val="93000"/>
              </a:lnSpc>
              <a:spcBef>
                <a:spcPct val="0"/>
              </a:spcBef>
              <a:buSzPct val="45000"/>
            </a:pPr>
            <a:endParaRPr lang="en-GB" dirty="0">
              <a:latin typeface="Arial" charset="0"/>
              <a:cs typeface="msgothic"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pPr defTabSz="410248" eaLnBrk="1">
              <a:lnSpc>
                <a:spcPct val="93000"/>
              </a:lnSpc>
              <a:buClr>
                <a:srgbClr val="000000"/>
              </a:buClr>
              <a:buSzPct val="45000"/>
            </a:pPr>
            <a:endParaRPr lang="en-US" smtClean="0">
              <a:solidFill>
                <a:prstClr val="black"/>
              </a:solidFill>
              <a:latin typeface="Times New Roman" charset="0"/>
              <a:ea typeface="ＭＳ Ｐゴシック" charset="0"/>
              <a:cs typeface="msgothic" charset="0"/>
            </a:endParaRPr>
          </a:p>
        </p:txBody>
      </p:sp>
      <p:sp>
        <p:nvSpPr>
          <p:cNvPr id="4098" name="Text Box 2"/>
          <p:cNvSpPr txBox="1">
            <a:spLocks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a:latin typeface="Arial" charset="0"/>
                <a:cs typeface="msgothic" charset="0"/>
              </a:rPr>
              <a:t>Plot of the Galactic distribution of all presently known Galactic-disc MSPs (as found in the ATNF pulsar catalogue version 1.51; Manchester et al. 2005). MSPs currently part of the IPTA are indicated by star symbols, all other Galactic MSPs that are detected in radio and do not inhabit globular clusters, are indicated by crosses. Galactic latitude is on the vertical axis; Galactic longitude on the horizontal axis, increasing leftward, with the Galactic Centre at the origin. Several newly discovered pulsars that are presently being evaluated in terms of potential timing precision, fill holes in the current PTA distribution, particularly at high Northern latitudes and in the Galactic anticentre.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097" name="Text Box 1"/>
          <p:cNvSpPr txBox="1">
            <a:spLocks noChangeArrowheads="1"/>
          </p:cNvSpPr>
          <p:nvPr/>
        </p:nvSpPr>
        <p:spPr bwMode="auto">
          <a:xfrm>
            <a:off x="1400736" y="914977"/>
            <a:ext cx="4055129" cy="3134591"/>
          </a:xfrm>
          <a:prstGeom prst="rect">
            <a:avLst/>
          </a:prstGeom>
          <a:solidFill>
            <a:srgbClr val="FFFFFF"/>
          </a:solid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lIns="82058" tIns="41029" rIns="82058" bIns="41029" anchor="ctr"/>
          <a:lstStyle/>
          <a:p>
            <a:endParaRPr lang="en-US"/>
          </a:p>
        </p:txBody>
      </p:sp>
      <p:sp>
        <p:nvSpPr>
          <p:cNvPr id="4098" name="Text Box 2"/>
          <p:cNvSpPr txBox="1">
            <a:spLocks noChangeArrowheads="1"/>
          </p:cNvSpPr>
          <p:nvPr>
            <p:ph type="body"/>
          </p:nvPr>
        </p:nvSpPr>
        <p:spPr bwMode="auto">
          <a:xfrm>
            <a:off x="1046350" y="4352637"/>
            <a:ext cx="4770904" cy="347806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1pPr>
            <a:lvl2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2pPr>
            <a:lvl3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3pPr>
            <a:lvl4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4pPr>
            <a:lvl5pPr>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5pPr>
            <a:lvl6pPr marL="25146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6pPr>
            <a:lvl7pPr marL="29718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7pPr>
            <a:lvl8pPr marL="34290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8pPr>
            <a:lvl9pPr marL="3886200" indent="-228600" eaLnBrk="0" fontAlgn="base" hangingPunct="0">
              <a:spcBef>
                <a:spcPct val="30000"/>
              </a:spcBef>
              <a:spcAft>
                <a:spcPct val="0"/>
              </a:spcAft>
              <a:buClr>
                <a:srgbClr val="000000"/>
              </a:buClr>
              <a:buSzPct val="100000"/>
              <a:buFont typeface="Times New Roman" charset="0"/>
              <a:tabLst>
                <a:tab pos="723900" algn="l"/>
                <a:tab pos="1447800" algn="l"/>
                <a:tab pos="2171700" algn="l"/>
                <a:tab pos="2895600" algn="l"/>
                <a:tab pos="3619500" algn="l"/>
                <a:tab pos="4343400" algn="l"/>
                <a:tab pos="5067300" algn="l"/>
              </a:tabLst>
              <a:defRPr sz="1200">
                <a:solidFill>
                  <a:srgbClr val="000000"/>
                </a:solidFill>
                <a:latin typeface="Times New Roman" charset="0"/>
                <a:ea typeface="ＭＳ Ｐゴシック" charset="0"/>
              </a:defRPr>
            </a:lvl9pPr>
          </a:lstStyle>
          <a:p>
            <a:pPr eaLnBrk="1">
              <a:lnSpc>
                <a:spcPct val="93000"/>
              </a:lnSpc>
              <a:spcBef>
                <a:spcPct val="0"/>
              </a:spcBef>
              <a:buSzPct val="45000"/>
              <a:buFont typeface="Wingdings" charset="0"/>
              <a:buNone/>
            </a:pPr>
            <a:r>
              <a:rPr lang="en-GB">
                <a:latin typeface="Arial" charset="0"/>
                <a:cs typeface="msgothic" charset="0"/>
              </a:rPr>
              <a:t>Histogram of the angular separation between the IPTA pulsars. Even though the pulsars are not spread out evenly on the sky (see Fig. 1), the angular separation between pulsars has a relatively uniform coverage. In this histogram, every bin corresponds to 1°.</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6915" indent="0" algn="ctr">
              <a:buNone/>
              <a:defRPr/>
            </a:lvl2pPr>
            <a:lvl3pPr marL="913832" indent="0" algn="ctr">
              <a:buNone/>
              <a:defRPr/>
            </a:lvl3pPr>
            <a:lvl4pPr marL="1370748" indent="0" algn="ctr">
              <a:buNone/>
              <a:defRPr/>
            </a:lvl4pPr>
            <a:lvl5pPr marL="1827662" indent="0" algn="ctr">
              <a:buNone/>
              <a:defRPr/>
            </a:lvl5pPr>
            <a:lvl6pPr marL="2284579" indent="0" algn="ctr">
              <a:buNone/>
              <a:defRPr/>
            </a:lvl6pPr>
            <a:lvl7pPr marL="2741494" indent="0" algn="ctr">
              <a:buNone/>
              <a:defRPr/>
            </a:lvl7pPr>
            <a:lvl8pPr marL="3198408" indent="0" algn="ctr">
              <a:buNone/>
              <a:defRPr/>
            </a:lvl8pPr>
            <a:lvl9pPr marL="3655325"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9CE0BF26-DC93-F74F-AB81-C2AD392E925F}"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503ADADB-F7A4-584F-A275-D7147794E08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3E5D374B-365E-D24F-86CD-9AC2DB1F71CE}"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smtClean="0"/>
            </a:lvl1pPr>
          </a:lstStyle>
          <a:p>
            <a:fld id="{EE6B431B-E106-F04D-8521-78F0690B985C}"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4"/>
            <a:ext cx="7773120" cy="1470394"/>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468" indent="0" algn="ctr">
              <a:buNone/>
              <a:defRPr/>
            </a:lvl2pPr>
            <a:lvl3pPr marL="828936" indent="0" algn="ctr">
              <a:buNone/>
              <a:defRPr/>
            </a:lvl3pPr>
            <a:lvl4pPr marL="1243404" indent="0" algn="ctr">
              <a:buNone/>
              <a:defRPr/>
            </a:lvl4pPr>
            <a:lvl5pPr marL="1657872" indent="0" algn="ctr">
              <a:buNone/>
              <a:defRPr/>
            </a:lvl5pPr>
            <a:lvl6pPr marL="2072341" indent="0" algn="ctr">
              <a:buNone/>
              <a:defRPr/>
            </a:lvl6pPr>
            <a:lvl7pPr marL="2486809" indent="0" algn="ctr">
              <a:buNone/>
              <a:defRPr/>
            </a:lvl7pPr>
            <a:lvl8pPr marL="2901277" indent="0" algn="ctr">
              <a:buNone/>
              <a:defRPr/>
            </a:lvl8pPr>
            <a:lvl9pPr marL="3315745"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42727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823016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69"/>
            <a:ext cx="7771680" cy="1362383"/>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880" y="2906225"/>
            <a:ext cx="7771680" cy="1500638"/>
          </a:xfrm>
        </p:spPr>
        <p:txBody>
          <a:bodyPr anchor="b"/>
          <a:lstStyle>
            <a:lvl1pPr marL="0" indent="0">
              <a:buNone/>
              <a:defRPr sz="1800"/>
            </a:lvl1pPr>
            <a:lvl2pPr marL="414468" indent="0">
              <a:buNone/>
              <a:defRPr sz="1600"/>
            </a:lvl2pPr>
            <a:lvl3pPr marL="828936" indent="0">
              <a:buNone/>
              <a:defRPr sz="1500"/>
            </a:lvl3pPr>
            <a:lvl4pPr marL="1243404" indent="0">
              <a:buNone/>
              <a:defRPr sz="1300"/>
            </a:lvl4pPr>
            <a:lvl5pPr marL="1657872" indent="0">
              <a:buNone/>
              <a:defRPr sz="1300"/>
            </a:lvl5pPr>
            <a:lvl6pPr marL="2072341" indent="0">
              <a:buNone/>
              <a:defRPr sz="1300"/>
            </a:lvl6pPr>
            <a:lvl7pPr marL="2486809" indent="0">
              <a:buNone/>
              <a:defRPr sz="1300"/>
            </a:lvl7pPr>
            <a:lvl8pPr marL="2901277" indent="0">
              <a:buNone/>
              <a:defRPr sz="1300"/>
            </a:lvl8pPr>
            <a:lvl9pPr marL="3315745" indent="0">
              <a:buNone/>
              <a:defRPr sz="1300"/>
            </a:lvl9pPr>
          </a:lstStyle>
          <a:p>
            <a:pPr lvl="0"/>
            <a:r>
              <a:rPr lang="en-US" smtClean="0"/>
              <a:t>Click to edit Master text styles</a:t>
            </a:r>
          </a:p>
        </p:txBody>
      </p:sp>
    </p:spTree>
    <p:extLst>
      <p:ext uri="{BB962C8B-B14F-4D97-AF65-F5344CB8AC3E}">
        <p14:creationId xmlns:p14="http://schemas.microsoft.com/office/powerpoint/2010/main" val="25044851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71040" y="1906761"/>
            <a:ext cx="3833280" cy="4319014"/>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562" y="1906761"/>
            <a:ext cx="3834720" cy="4319014"/>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593637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2" y="275076"/>
            <a:ext cx="8229600" cy="114203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4468" indent="0">
              <a:buNone/>
              <a:defRPr sz="1800" b="1"/>
            </a:lvl2pPr>
            <a:lvl3pPr marL="828936" indent="0">
              <a:buNone/>
              <a:defRPr sz="1600" b="1"/>
            </a:lvl3pPr>
            <a:lvl4pPr marL="1243404" indent="0">
              <a:buNone/>
              <a:defRPr sz="1500" b="1"/>
            </a:lvl4pPr>
            <a:lvl5pPr marL="1657872" indent="0">
              <a:buNone/>
              <a:defRPr sz="1500" b="1"/>
            </a:lvl5pPr>
            <a:lvl6pPr marL="2072341" indent="0">
              <a:buNone/>
              <a:defRPr sz="1500" b="1"/>
            </a:lvl6pPr>
            <a:lvl7pPr marL="2486809" indent="0">
              <a:buNone/>
              <a:defRPr sz="1500" b="1"/>
            </a:lvl7pPr>
            <a:lvl8pPr marL="2901277" indent="0">
              <a:buNone/>
              <a:defRPr sz="1500" b="1"/>
            </a:lvl8pPr>
            <a:lvl9pPr marL="3315745"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2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42" y="1535201"/>
            <a:ext cx="4042080" cy="639427"/>
          </a:xfrm>
        </p:spPr>
        <p:txBody>
          <a:bodyPr anchor="b"/>
          <a:lstStyle>
            <a:lvl1pPr marL="0" indent="0">
              <a:buNone/>
              <a:defRPr sz="2200" b="1"/>
            </a:lvl1pPr>
            <a:lvl2pPr marL="414468" indent="0">
              <a:buNone/>
              <a:defRPr sz="1800" b="1"/>
            </a:lvl2pPr>
            <a:lvl3pPr marL="828936" indent="0">
              <a:buNone/>
              <a:defRPr sz="1600" b="1"/>
            </a:lvl3pPr>
            <a:lvl4pPr marL="1243404" indent="0">
              <a:buNone/>
              <a:defRPr sz="1500" b="1"/>
            </a:lvl4pPr>
            <a:lvl5pPr marL="1657872" indent="0">
              <a:buNone/>
              <a:defRPr sz="1500" b="1"/>
            </a:lvl5pPr>
            <a:lvl6pPr marL="2072341" indent="0">
              <a:buNone/>
              <a:defRPr sz="1500" b="1"/>
            </a:lvl6pPr>
            <a:lvl7pPr marL="2486809" indent="0">
              <a:buNone/>
              <a:defRPr sz="1500" b="1"/>
            </a:lvl7pPr>
            <a:lvl8pPr marL="2901277" indent="0">
              <a:buNone/>
              <a:defRPr sz="1500" b="1"/>
            </a:lvl8pPr>
            <a:lvl9pPr marL="3315745"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2" y="217462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20169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463911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607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3A4BA51E-E47E-C344-AFFF-D32A83624901}" type="slidenum">
              <a:rPr lang="en-US"/>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3008160" cy="1160762"/>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525" y="273633"/>
            <a:ext cx="5112000" cy="5852774"/>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920" y="1434397"/>
            <a:ext cx="3008160" cy="4692013"/>
          </a:xfrm>
        </p:spPr>
        <p:txBody>
          <a:bodyPr/>
          <a:lstStyle>
            <a:lvl1pPr marL="0" indent="0">
              <a:buNone/>
              <a:defRPr sz="1300"/>
            </a:lvl1pPr>
            <a:lvl2pPr marL="414468" indent="0">
              <a:buNone/>
              <a:defRPr sz="1100"/>
            </a:lvl2pPr>
            <a:lvl3pPr marL="828936" indent="0">
              <a:buNone/>
              <a:defRPr sz="900"/>
            </a:lvl3pPr>
            <a:lvl4pPr marL="1243404" indent="0">
              <a:buNone/>
              <a:defRPr sz="800"/>
            </a:lvl4pPr>
            <a:lvl5pPr marL="1657872" indent="0">
              <a:buNone/>
              <a:defRPr sz="800"/>
            </a:lvl5pPr>
            <a:lvl6pPr marL="2072341" indent="0">
              <a:buNone/>
              <a:defRPr sz="800"/>
            </a:lvl6pPr>
            <a:lvl7pPr marL="2486809" indent="0">
              <a:buNone/>
              <a:defRPr sz="800"/>
            </a:lvl7pPr>
            <a:lvl8pPr marL="2901277" indent="0">
              <a:buNone/>
              <a:defRPr sz="800"/>
            </a:lvl8pPr>
            <a:lvl9pPr marL="3315745" indent="0">
              <a:buNone/>
              <a:defRPr sz="800"/>
            </a:lvl9pPr>
          </a:lstStyle>
          <a:p>
            <a:pPr lvl="0"/>
            <a:r>
              <a:rPr lang="en-US" smtClean="0"/>
              <a:t>Click to edit Master text styles</a:t>
            </a:r>
          </a:p>
        </p:txBody>
      </p:sp>
    </p:spTree>
    <p:extLst>
      <p:ext uri="{BB962C8B-B14F-4D97-AF65-F5344CB8AC3E}">
        <p14:creationId xmlns:p14="http://schemas.microsoft.com/office/powerpoint/2010/main" val="40845946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5" y="4800026"/>
            <a:ext cx="5486400" cy="56742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805" y="612065"/>
            <a:ext cx="5486400" cy="4115952"/>
          </a:xfrm>
        </p:spPr>
        <p:txBody>
          <a:bodyPr/>
          <a:lstStyle>
            <a:lvl1pPr marL="0" indent="0">
              <a:buNone/>
              <a:defRPr sz="2900"/>
            </a:lvl1pPr>
            <a:lvl2pPr marL="414468" indent="0">
              <a:buNone/>
              <a:defRPr sz="2500"/>
            </a:lvl2pPr>
            <a:lvl3pPr marL="828936" indent="0">
              <a:buNone/>
              <a:defRPr sz="2200"/>
            </a:lvl3pPr>
            <a:lvl4pPr marL="1243404" indent="0">
              <a:buNone/>
              <a:defRPr sz="1800"/>
            </a:lvl4pPr>
            <a:lvl5pPr marL="1657872" indent="0">
              <a:buNone/>
              <a:defRPr sz="1800"/>
            </a:lvl5pPr>
            <a:lvl6pPr marL="2072341" indent="0">
              <a:buNone/>
              <a:defRPr sz="1800"/>
            </a:lvl6pPr>
            <a:lvl7pPr marL="2486809" indent="0">
              <a:buNone/>
              <a:defRPr sz="1800"/>
            </a:lvl7pPr>
            <a:lvl8pPr marL="2901277" indent="0">
              <a:buNone/>
              <a:defRPr sz="1800"/>
            </a:lvl8pPr>
            <a:lvl9pPr marL="3315745" indent="0">
              <a:buNone/>
              <a:defRPr sz="1800"/>
            </a:lvl9pPr>
          </a:lstStyle>
          <a:p>
            <a:endParaRPr lang="en-US"/>
          </a:p>
        </p:txBody>
      </p:sp>
      <p:sp>
        <p:nvSpPr>
          <p:cNvPr id="4" name="Text Placeholder 3"/>
          <p:cNvSpPr>
            <a:spLocks noGrp="1"/>
          </p:cNvSpPr>
          <p:nvPr>
            <p:ph type="body" sz="half" idx="2"/>
          </p:nvPr>
        </p:nvSpPr>
        <p:spPr>
          <a:xfrm>
            <a:off x="1792805" y="5367444"/>
            <a:ext cx="5486400" cy="805044"/>
          </a:xfrm>
        </p:spPr>
        <p:txBody>
          <a:bodyPr/>
          <a:lstStyle>
            <a:lvl1pPr marL="0" indent="0">
              <a:buNone/>
              <a:defRPr sz="1300"/>
            </a:lvl1pPr>
            <a:lvl2pPr marL="414468" indent="0">
              <a:buNone/>
              <a:defRPr sz="1100"/>
            </a:lvl2pPr>
            <a:lvl3pPr marL="828936" indent="0">
              <a:buNone/>
              <a:defRPr sz="900"/>
            </a:lvl3pPr>
            <a:lvl4pPr marL="1243404" indent="0">
              <a:buNone/>
              <a:defRPr sz="800"/>
            </a:lvl4pPr>
            <a:lvl5pPr marL="1657872" indent="0">
              <a:buNone/>
              <a:defRPr sz="800"/>
            </a:lvl5pPr>
            <a:lvl6pPr marL="2072341" indent="0">
              <a:buNone/>
              <a:defRPr sz="800"/>
            </a:lvl6pPr>
            <a:lvl7pPr marL="2486809" indent="0">
              <a:buNone/>
              <a:defRPr sz="800"/>
            </a:lvl7pPr>
            <a:lvl8pPr marL="2901277" indent="0">
              <a:buNone/>
              <a:defRPr sz="800"/>
            </a:lvl8pPr>
            <a:lvl9pPr marL="3315745" indent="0">
              <a:buNone/>
              <a:defRPr sz="800"/>
            </a:lvl9pPr>
          </a:lstStyle>
          <a:p>
            <a:pPr lvl="0"/>
            <a:r>
              <a:rPr lang="en-US" smtClean="0"/>
              <a:t>Click to edit Master text styles</a:t>
            </a:r>
          </a:p>
        </p:txBody>
      </p:sp>
    </p:spTree>
    <p:extLst>
      <p:ext uri="{BB962C8B-B14F-4D97-AF65-F5344CB8AC3E}">
        <p14:creationId xmlns:p14="http://schemas.microsoft.com/office/powerpoint/2010/main" val="8828771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1770751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6082" y="568860"/>
            <a:ext cx="1951200" cy="565691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71040" y="568860"/>
            <a:ext cx="5716800" cy="565691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09268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4"/>
            <a:ext cx="7773120" cy="1470394"/>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511" indent="0" algn="ctr">
              <a:buNone/>
              <a:defRPr/>
            </a:lvl2pPr>
            <a:lvl3pPr marL="829022" indent="0" algn="ctr">
              <a:buNone/>
              <a:defRPr/>
            </a:lvl3pPr>
            <a:lvl4pPr marL="1243533" indent="0" algn="ctr">
              <a:buNone/>
              <a:defRPr/>
            </a:lvl4pPr>
            <a:lvl5pPr marL="1658044" indent="0" algn="ctr">
              <a:buNone/>
              <a:defRPr/>
            </a:lvl5pPr>
            <a:lvl6pPr marL="2072556" indent="0" algn="ctr">
              <a:buNone/>
              <a:defRPr/>
            </a:lvl6pPr>
            <a:lvl7pPr marL="2487067" indent="0" algn="ctr">
              <a:buNone/>
              <a:defRPr/>
            </a:lvl7pPr>
            <a:lvl8pPr marL="2901578" indent="0" algn="ctr">
              <a:buNone/>
              <a:defRPr/>
            </a:lvl8pPr>
            <a:lvl9pPr marL="3316089"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5652393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6897223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68"/>
            <a:ext cx="7771680" cy="1362383"/>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880" y="2906225"/>
            <a:ext cx="7771680" cy="1500638"/>
          </a:xfrm>
        </p:spPr>
        <p:txBody>
          <a:bodyPr anchor="b"/>
          <a:lstStyle>
            <a:lvl1pPr marL="0" indent="0">
              <a:buNone/>
              <a:defRPr sz="1800"/>
            </a:lvl1pPr>
            <a:lvl2pPr marL="414511" indent="0">
              <a:buNone/>
              <a:defRPr sz="1600"/>
            </a:lvl2pPr>
            <a:lvl3pPr marL="829022" indent="0">
              <a:buNone/>
              <a:defRPr sz="1500"/>
            </a:lvl3pPr>
            <a:lvl4pPr marL="1243533" indent="0">
              <a:buNone/>
              <a:defRPr sz="1300"/>
            </a:lvl4pPr>
            <a:lvl5pPr marL="1658044" indent="0">
              <a:buNone/>
              <a:defRPr sz="1300"/>
            </a:lvl5pPr>
            <a:lvl6pPr marL="2072556" indent="0">
              <a:buNone/>
              <a:defRPr sz="1300"/>
            </a:lvl6pPr>
            <a:lvl7pPr marL="2487067" indent="0">
              <a:buNone/>
              <a:defRPr sz="1300"/>
            </a:lvl7pPr>
            <a:lvl8pPr marL="2901578" indent="0">
              <a:buNone/>
              <a:defRPr sz="1300"/>
            </a:lvl8pPr>
            <a:lvl9pPr marL="3316089" indent="0">
              <a:buNone/>
              <a:defRPr sz="1300"/>
            </a:lvl9pPr>
          </a:lstStyle>
          <a:p>
            <a:pPr lvl="0"/>
            <a:r>
              <a:rPr lang="en-US" smtClean="0"/>
              <a:t>Click to edit Master text styles</a:t>
            </a:r>
          </a:p>
        </p:txBody>
      </p:sp>
    </p:spTree>
    <p:extLst>
      <p:ext uri="{BB962C8B-B14F-4D97-AF65-F5344CB8AC3E}">
        <p14:creationId xmlns:p14="http://schemas.microsoft.com/office/powerpoint/2010/main" val="16940761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71040" y="1906761"/>
            <a:ext cx="3833280" cy="4319014"/>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562" y="1906761"/>
            <a:ext cx="3834720" cy="4319014"/>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459635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2" y="275075"/>
            <a:ext cx="8229600" cy="114203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4511" indent="0">
              <a:buNone/>
              <a:defRPr sz="1800" b="1"/>
            </a:lvl2pPr>
            <a:lvl3pPr marL="829022" indent="0">
              <a:buNone/>
              <a:defRPr sz="1600" b="1"/>
            </a:lvl3pPr>
            <a:lvl4pPr marL="1243533" indent="0">
              <a:buNone/>
              <a:defRPr sz="1500" b="1"/>
            </a:lvl4pPr>
            <a:lvl5pPr marL="1658044" indent="0">
              <a:buNone/>
              <a:defRPr sz="1500" b="1"/>
            </a:lvl5pPr>
            <a:lvl6pPr marL="2072556" indent="0">
              <a:buNone/>
              <a:defRPr sz="1500" b="1"/>
            </a:lvl6pPr>
            <a:lvl7pPr marL="2487067" indent="0">
              <a:buNone/>
              <a:defRPr sz="1500" b="1"/>
            </a:lvl7pPr>
            <a:lvl8pPr marL="2901578" indent="0">
              <a:buNone/>
              <a:defRPr sz="1500" b="1"/>
            </a:lvl8pPr>
            <a:lvl9pPr marL="3316089"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2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42" y="1535201"/>
            <a:ext cx="4042080" cy="639427"/>
          </a:xfrm>
        </p:spPr>
        <p:txBody>
          <a:bodyPr anchor="b"/>
          <a:lstStyle>
            <a:lvl1pPr marL="0" indent="0">
              <a:buNone/>
              <a:defRPr sz="2200" b="1"/>
            </a:lvl1pPr>
            <a:lvl2pPr marL="414511" indent="0">
              <a:buNone/>
              <a:defRPr sz="1800" b="1"/>
            </a:lvl2pPr>
            <a:lvl3pPr marL="829022" indent="0">
              <a:buNone/>
              <a:defRPr sz="1600" b="1"/>
            </a:lvl3pPr>
            <a:lvl4pPr marL="1243533" indent="0">
              <a:buNone/>
              <a:defRPr sz="1500" b="1"/>
            </a:lvl4pPr>
            <a:lvl5pPr marL="1658044" indent="0">
              <a:buNone/>
              <a:defRPr sz="1500" b="1"/>
            </a:lvl5pPr>
            <a:lvl6pPr marL="2072556" indent="0">
              <a:buNone/>
              <a:defRPr sz="1500" b="1"/>
            </a:lvl6pPr>
            <a:lvl7pPr marL="2487067" indent="0">
              <a:buNone/>
              <a:defRPr sz="1500" b="1"/>
            </a:lvl7pPr>
            <a:lvl8pPr marL="2901578" indent="0">
              <a:buNone/>
              <a:defRPr sz="1500" b="1"/>
            </a:lvl8pPr>
            <a:lvl9pPr marL="3316089"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2" y="217462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279542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91782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8"/>
            <a:ext cx="7772400" cy="1500187"/>
          </a:xfrm>
        </p:spPr>
        <p:txBody>
          <a:bodyPr anchor="b"/>
          <a:lstStyle>
            <a:lvl1pPr marL="0" indent="0">
              <a:buNone/>
              <a:defRPr sz="2000"/>
            </a:lvl1pPr>
            <a:lvl2pPr marL="456915" indent="0">
              <a:buNone/>
              <a:defRPr sz="1800"/>
            </a:lvl2pPr>
            <a:lvl3pPr marL="913832" indent="0">
              <a:buNone/>
              <a:defRPr sz="1600"/>
            </a:lvl3pPr>
            <a:lvl4pPr marL="1370748" indent="0">
              <a:buNone/>
              <a:defRPr sz="1400"/>
            </a:lvl4pPr>
            <a:lvl5pPr marL="1827662" indent="0">
              <a:buNone/>
              <a:defRPr sz="1400"/>
            </a:lvl5pPr>
            <a:lvl6pPr marL="2284579" indent="0">
              <a:buNone/>
              <a:defRPr sz="1400"/>
            </a:lvl6pPr>
            <a:lvl7pPr marL="2741494" indent="0">
              <a:buNone/>
              <a:defRPr sz="1400"/>
            </a:lvl7pPr>
            <a:lvl8pPr marL="3198408" indent="0">
              <a:buNone/>
              <a:defRPr sz="1400"/>
            </a:lvl8pPr>
            <a:lvl9pPr marL="3655325"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smtClean="0"/>
            </a:lvl1pPr>
          </a:lstStyle>
          <a:p>
            <a:fld id="{C9D95C68-D45F-8D4F-B5E9-0E69A0D18D5B}" type="slidenum">
              <a:rPr lang="en-US"/>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206675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3008160" cy="1160762"/>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525" y="273633"/>
            <a:ext cx="5112000" cy="5852774"/>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920" y="1434396"/>
            <a:ext cx="3008160" cy="4692013"/>
          </a:xfrm>
        </p:spPr>
        <p:txBody>
          <a:bodyPr/>
          <a:lstStyle>
            <a:lvl1pPr marL="0" indent="0">
              <a:buNone/>
              <a:defRPr sz="1300"/>
            </a:lvl1pPr>
            <a:lvl2pPr marL="414511" indent="0">
              <a:buNone/>
              <a:defRPr sz="1100"/>
            </a:lvl2pPr>
            <a:lvl3pPr marL="829022" indent="0">
              <a:buNone/>
              <a:defRPr sz="900"/>
            </a:lvl3pPr>
            <a:lvl4pPr marL="1243533" indent="0">
              <a:buNone/>
              <a:defRPr sz="800"/>
            </a:lvl4pPr>
            <a:lvl5pPr marL="1658044" indent="0">
              <a:buNone/>
              <a:defRPr sz="800"/>
            </a:lvl5pPr>
            <a:lvl6pPr marL="2072556" indent="0">
              <a:buNone/>
              <a:defRPr sz="800"/>
            </a:lvl6pPr>
            <a:lvl7pPr marL="2487067" indent="0">
              <a:buNone/>
              <a:defRPr sz="800"/>
            </a:lvl7pPr>
            <a:lvl8pPr marL="2901578" indent="0">
              <a:buNone/>
              <a:defRPr sz="800"/>
            </a:lvl8pPr>
            <a:lvl9pPr marL="3316089" indent="0">
              <a:buNone/>
              <a:defRPr sz="800"/>
            </a:lvl9pPr>
          </a:lstStyle>
          <a:p>
            <a:pPr lvl="0"/>
            <a:r>
              <a:rPr lang="en-US" smtClean="0"/>
              <a:t>Click to edit Master text styles</a:t>
            </a:r>
          </a:p>
        </p:txBody>
      </p:sp>
    </p:spTree>
    <p:extLst>
      <p:ext uri="{BB962C8B-B14F-4D97-AF65-F5344CB8AC3E}">
        <p14:creationId xmlns:p14="http://schemas.microsoft.com/office/powerpoint/2010/main" val="286595898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5" y="4800026"/>
            <a:ext cx="5486400" cy="56742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805" y="612065"/>
            <a:ext cx="5486400" cy="4115952"/>
          </a:xfrm>
        </p:spPr>
        <p:txBody>
          <a:bodyPr/>
          <a:lstStyle>
            <a:lvl1pPr marL="0" indent="0">
              <a:buNone/>
              <a:defRPr sz="2900"/>
            </a:lvl1pPr>
            <a:lvl2pPr marL="414511" indent="0">
              <a:buNone/>
              <a:defRPr sz="2500"/>
            </a:lvl2pPr>
            <a:lvl3pPr marL="829022" indent="0">
              <a:buNone/>
              <a:defRPr sz="2200"/>
            </a:lvl3pPr>
            <a:lvl4pPr marL="1243533" indent="0">
              <a:buNone/>
              <a:defRPr sz="1800"/>
            </a:lvl4pPr>
            <a:lvl5pPr marL="1658044" indent="0">
              <a:buNone/>
              <a:defRPr sz="1800"/>
            </a:lvl5pPr>
            <a:lvl6pPr marL="2072556" indent="0">
              <a:buNone/>
              <a:defRPr sz="1800"/>
            </a:lvl6pPr>
            <a:lvl7pPr marL="2487067" indent="0">
              <a:buNone/>
              <a:defRPr sz="1800"/>
            </a:lvl7pPr>
            <a:lvl8pPr marL="2901578" indent="0">
              <a:buNone/>
              <a:defRPr sz="1800"/>
            </a:lvl8pPr>
            <a:lvl9pPr marL="3316089" indent="0">
              <a:buNone/>
              <a:defRPr sz="1800"/>
            </a:lvl9pPr>
          </a:lstStyle>
          <a:p>
            <a:endParaRPr lang="en-US"/>
          </a:p>
        </p:txBody>
      </p:sp>
      <p:sp>
        <p:nvSpPr>
          <p:cNvPr id="4" name="Text Placeholder 3"/>
          <p:cNvSpPr>
            <a:spLocks noGrp="1"/>
          </p:cNvSpPr>
          <p:nvPr>
            <p:ph type="body" sz="half" idx="2"/>
          </p:nvPr>
        </p:nvSpPr>
        <p:spPr>
          <a:xfrm>
            <a:off x="1792805" y="5367444"/>
            <a:ext cx="5486400" cy="805044"/>
          </a:xfrm>
        </p:spPr>
        <p:txBody>
          <a:bodyPr/>
          <a:lstStyle>
            <a:lvl1pPr marL="0" indent="0">
              <a:buNone/>
              <a:defRPr sz="1300"/>
            </a:lvl1pPr>
            <a:lvl2pPr marL="414511" indent="0">
              <a:buNone/>
              <a:defRPr sz="1100"/>
            </a:lvl2pPr>
            <a:lvl3pPr marL="829022" indent="0">
              <a:buNone/>
              <a:defRPr sz="900"/>
            </a:lvl3pPr>
            <a:lvl4pPr marL="1243533" indent="0">
              <a:buNone/>
              <a:defRPr sz="800"/>
            </a:lvl4pPr>
            <a:lvl5pPr marL="1658044" indent="0">
              <a:buNone/>
              <a:defRPr sz="800"/>
            </a:lvl5pPr>
            <a:lvl6pPr marL="2072556" indent="0">
              <a:buNone/>
              <a:defRPr sz="800"/>
            </a:lvl6pPr>
            <a:lvl7pPr marL="2487067" indent="0">
              <a:buNone/>
              <a:defRPr sz="800"/>
            </a:lvl7pPr>
            <a:lvl8pPr marL="2901578" indent="0">
              <a:buNone/>
              <a:defRPr sz="800"/>
            </a:lvl8pPr>
            <a:lvl9pPr marL="3316089" indent="0">
              <a:buNone/>
              <a:defRPr sz="800"/>
            </a:lvl9pPr>
          </a:lstStyle>
          <a:p>
            <a:pPr lvl="0"/>
            <a:r>
              <a:rPr lang="en-US" smtClean="0"/>
              <a:t>Click to edit Master text styles</a:t>
            </a:r>
          </a:p>
        </p:txBody>
      </p:sp>
    </p:spTree>
    <p:extLst>
      <p:ext uri="{BB962C8B-B14F-4D97-AF65-F5344CB8AC3E}">
        <p14:creationId xmlns:p14="http://schemas.microsoft.com/office/powerpoint/2010/main" val="37728041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2440430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6082" y="568860"/>
            <a:ext cx="1951200" cy="565691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71040" y="568860"/>
            <a:ext cx="5716800" cy="565691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38911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440" y="2129984"/>
            <a:ext cx="7773120" cy="1470394"/>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2321" y="3885528"/>
            <a:ext cx="6400800" cy="1752664"/>
          </a:xfrm>
        </p:spPr>
        <p:txBody>
          <a:bodyPr/>
          <a:lstStyle>
            <a:lvl1pPr marL="0" indent="0" algn="ctr">
              <a:buNone/>
              <a:defRPr/>
            </a:lvl1pPr>
            <a:lvl2pPr marL="414726" indent="0" algn="ctr">
              <a:buNone/>
              <a:defRPr/>
            </a:lvl2pPr>
            <a:lvl3pPr marL="829452" indent="0" algn="ctr">
              <a:buNone/>
              <a:defRPr/>
            </a:lvl3pPr>
            <a:lvl4pPr marL="1244178" indent="0" algn="ctr">
              <a:buNone/>
              <a:defRPr/>
            </a:lvl4pPr>
            <a:lvl5pPr marL="1658904" indent="0" algn="ctr">
              <a:buNone/>
              <a:defRPr/>
            </a:lvl5pPr>
            <a:lvl6pPr marL="2073631" indent="0" algn="ctr">
              <a:buNone/>
              <a:defRPr/>
            </a:lvl6pPr>
            <a:lvl7pPr marL="2488357" indent="0" algn="ctr">
              <a:buNone/>
              <a:defRPr/>
            </a:lvl7pPr>
            <a:lvl8pPr marL="2903083" indent="0" algn="ctr">
              <a:buNone/>
              <a:defRPr/>
            </a:lvl8pPr>
            <a:lvl9pPr marL="3317809"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9247255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441286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880" y="4406863"/>
            <a:ext cx="7771680" cy="1362383"/>
          </a:xfrm>
        </p:spPr>
        <p:txBody>
          <a:bodyPr anchor="t"/>
          <a:lstStyle>
            <a:lvl1pPr algn="l">
              <a:defRPr sz="3600" b="1" cap="all"/>
            </a:lvl1pPr>
          </a:lstStyle>
          <a:p>
            <a:r>
              <a:rPr lang="en-US" smtClean="0"/>
              <a:t>Click to edit Master title style</a:t>
            </a:r>
            <a:endParaRPr lang="en-US"/>
          </a:p>
        </p:txBody>
      </p:sp>
      <p:sp>
        <p:nvSpPr>
          <p:cNvPr id="3" name="Text Placeholder 2"/>
          <p:cNvSpPr>
            <a:spLocks noGrp="1"/>
          </p:cNvSpPr>
          <p:nvPr>
            <p:ph type="body" idx="1"/>
          </p:nvPr>
        </p:nvSpPr>
        <p:spPr>
          <a:xfrm>
            <a:off x="722880" y="2906225"/>
            <a:ext cx="7771680" cy="1500638"/>
          </a:xfrm>
        </p:spPr>
        <p:txBody>
          <a:bodyPr anchor="b"/>
          <a:lstStyle>
            <a:lvl1pPr marL="0" indent="0">
              <a:buNone/>
              <a:defRPr sz="1800"/>
            </a:lvl1pPr>
            <a:lvl2pPr marL="414726" indent="0">
              <a:buNone/>
              <a:defRPr sz="1600"/>
            </a:lvl2pPr>
            <a:lvl3pPr marL="829452" indent="0">
              <a:buNone/>
              <a:defRPr sz="1500"/>
            </a:lvl3pPr>
            <a:lvl4pPr marL="1244178" indent="0">
              <a:buNone/>
              <a:defRPr sz="1300"/>
            </a:lvl4pPr>
            <a:lvl5pPr marL="1658904" indent="0">
              <a:buNone/>
              <a:defRPr sz="1300"/>
            </a:lvl5pPr>
            <a:lvl6pPr marL="2073631" indent="0">
              <a:buNone/>
              <a:defRPr sz="1300"/>
            </a:lvl6pPr>
            <a:lvl7pPr marL="2488357" indent="0">
              <a:buNone/>
              <a:defRPr sz="1300"/>
            </a:lvl7pPr>
            <a:lvl8pPr marL="2903083" indent="0">
              <a:buNone/>
              <a:defRPr sz="1300"/>
            </a:lvl8pPr>
            <a:lvl9pPr marL="3317809" indent="0">
              <a:buNone/>
              <a:defRPr sz="1300"/>
            </a:lvl9pPr>
          </a:lstStyle>
          <a:p>
            <a:pPr lvl="0"/>
            <a:r>
              <a:rPr lang="en-US" smtClean="0"/>
              <a:t>Click to edit Master text styles</a:t>
            </a:r>
          </a:p>
        </p:txBody>
      </p:sp>
    </p:spTree>
    <p:extLst>
      <p:ext uri="{BB962C8B-B14F-4D97-AF65-F5344CB8AC3E}">
        <p14:creationId xmlns:p14="http://schemas.microsoft.com/office/powerpoint/2010/main" val="166170171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71040" y="1906761"/>
            <a:ext cx="3833280" cy="4319014"/>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2561" y="1906761"/>
            <a:ext cx="3834720" cy="4319014"/>
          </a:xfrm>
        </p:spPr>
        <p:txBody>
          <a:bodyPr/>
          <a:lstStyle>
            <a:lvl1pPr>
              <a:defRPr sz="2500"/>
            </a:lvl1pPr>
            <a:lvl2pPr>
              <a:defRPr sz="22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3852524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921" y="275070"/>
            <a:ext cx="8229600" cy="1142039"/>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920" y="1535201"/>
            <a:ext cx="403920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4" name="Content Placeholder 3"/>
          <p:cNvSpPr>
            <a:spLocks noGrp="1"/>
          </p:cNvSpPr>
          <p:nvPr>
            <p:ph sz="half" idx="2"/>
          </p:nvPr>
        </p:nvSpPr>
        <p:spPr>
          <a:xfrm>
            <a:off x="457920" y="2174628"/>
            <a:ext cx="403920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441" y="1535201"/>
            <a:ext cx="4042080" cy="639427"/>
          </a:xfrm>
        </p:spPr>
        <p:txBody>
          <a:bodyPr anchor="b"/>
          <a:lstStyle>
            <a:lvl1pPr marL="0" indent="0">
              <a:buNone/>
              <a:defRPr sz="2200" b="1"/>
            </a:lvl1pPr>
            <a:lvl2pPr marL="414726" indent="0">
              <a:buNone/>
              <a:defRPr sz="1800" b="1"/>
            </a:lvl2pPr>
            <a:lvl3pPr marL="829452" indent="0">
              <a:buNone/>
              <a:defRPr sz="1600" b="1"/>
            </a:lvl3pPr>
            <a:lvl4pPr marL="1244178" indent="0">
              <a:buNone/>
              <a:defRPr sz="1500" b="1"/>
            </a:lvl4pPr>
            <a:lvl5pPr marL="1658904" indent="0">
              <a:buNone/>
              <a:defRPr sz="1500" b="1"/>
            </a:lvl5pPr>
            <a:lvl6pPr marL="2073631" indent="0">
              <a:buNone/>
              <a:defRPr sz="1500" b="1"/>
            </a:lvl6pPr>
            <a:lvl7pPr marL="2488357" indent="0">
              <a:buNone/>
              <a:defRPr sz="1500" b="1"/>
            </a:lvl7pPr>
            <a:lvl8pPr marL="2903083" indent="0">
              <a:buNone/>
              <a:defRPr sz="1500" b="1"/>
            </a:lvl8pPr>
            <a:lvl9pPr marL="3317809" indent="0">
              <a:buNone/>
              <a:defRPr sz="1500" b="1"/>
            </a:lvl9pPr>
          </a:lstStyle>
          <a:p>
            <a:pPr lvl="0"/>
            <a:r>
              <a:rPr lang="en-US" smtClean="0"/>
              <a:t>Click to edit Master text styles</a:t>
            </a:r>
          </a:p>
        </p:txBody>
      </p:sp>
      <p:sp>
        <p:nvSpPr>
          <p:cNvPr id="6" name="Content Placeholder 5"/>
          <p:cNvSpPr>
            <a:spLocks noGrp="1"/>
          </p:cNvSpPr>
          <p:nvPr>
            <p:ph sz="quarter" idx="4"/>
          </p:nvPr>
        </p:nvSpPr>
        <p:spPr>
          <a:xfrm>
            <a:off x="4645441" y="2174628"/>
            <a:ext cx="4042080" cy="3951775"/>
          </a:xfrm>
        </p:spPr>
        <p:txBody>
          <a:bodyPr/>
          <a:lstStyle>
            <a:lvl1pPr>
              <a:defRPr sz="2200"/>
            </a:lvl1pPr>
            <a:lvl2pPr>
              <a:defRPr sz="1800"/>
            </a:lvl2pPr>
            <a:lvl3pPr>
              <a:defRPr sz="16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557198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C1C39E3B-EC25-2143-A512-BE41A1DB65C7}" type="slidenum">
              <a:rPr lang="en-US"/>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210161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849906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920" y="273629"/>
            <a:ext cx="3008160" cy="1160762"/>
          </a:xfrm>
        </p:spPr>
        <p:txBody>
          <a:bodyPr anchor="b"/>
          <a:lstStyle>
            <a:lvl1pPr algn="l">
              <a:defRPr sz="1800" b="1"/>
            </a:lvl1pPr>
          </a:lstStyle>
          <a:p>
            <a:r>
              <a:rPr lang="en-US" smtClean="0"/>
              <a:t>Click to edit Master title style</a:t>
            </a:r>
            <a:endParaRPr lang="en-US"/>
          </a:p>
        </p:txBody>
      </p:sp>
      <p:sp>
        <p:nvSpPr>
          <p:cNvPr id="3" name="Content Placeholder 2"/>
          <p:cNvSpPr>
            <a:spLocks noGrp="1"/>
          </p:cNvSpPr>
          <p:nvPr>
            <p:ph idx="1"/>
          </p:nvPr>
        </p:nvSpPr>
        <p:spPr>
          <a:xfrm>
            <a:off x="3575521" y="273629"/>
            <a:ext cx="5112000" cy="5852774"/>
          </a:xfrm>
        </p:spPr>
        <p:txBody>
          <a:bodyPr/>
          <a:lstStyle>
            <a:lvl1pPr>
              <a:defRPr sz="2900"/>
            </a:lvl1pPr>
            <a:lvl2pPr>
              <a:defRPr sz="2500"/>
            </a:lvl2pPr>
            <a:lvl3pPr>
              <a:defRPr sz="22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920" y="1434391"/>
            <a:ext cx="3008160" cy="4692013"/>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Tree>
    <p:extLst>
      <p:ext uri="{BB962C8B-B14F-4D97-AF65-F5344CB8AC3E}">
        <p14:creationId xmlns:p14="http://schemas.microsoft.com/office/powerpoint/2010/main" val="14122716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801" y="4800025"/>
            <a:ext cx="5486400" cy="567420"/>
          </a:xfrm>
        </p:spPr>
        <p:txBody>
          <a:bodyPr anchor="b"/>
          <a:lstStyle>
            <a:lvl1pPr algn="l">
              <a:defRPr sz="1800" b="1"/>
            </a:lvl1pPr>
          </a:lstStyle>
          <a:p>
            <a:r>
              <a:rPr lang="en-US" smtClean="0"/>
              <a:t>Click to edit Master title style</a:t>
            </a:r>
            <a:endParaRPr lang="en-US"/>
          </a:p>
        </p:txBody>
      </p:sp>
      <p:sp>
        <p:nvSpPr>
          <p:cNvPr id="3" name="Picture Placeholder 2"/>
          <p:cNvSpPr>
            <a:spLocks noGrp="1"/>
          </p:cNvSpPr>
          <p:nvPr>
            <p:ph type="pic" idx="1"/>
          </p:nvPr>
        </p:nvSpPr>
        <p:spPr>
          <a:xfrm>
            <a:off x="1792801" y="612065"/>
            <a:ext cx="5486400" cy="4115952"/>
          </a:xfrm>
        </p:spPr>
        <p:txBody>
          <a:bodyPr/>
          <a:lstStyle>
            <a:lvl1pPr marL="0" indent="0">
              <a:buNone/>
              <a:defRPr sz="2900"/>
            </a:lvl1pPr>
            <a:lvl2pPr marL="414726" indent="0">
              <a:buNone/>
              <a:defRPr sz="2500"/>
            </a:lvl2pPr>
            <a:lvl3pPr marL="829452" indent="0">
              <a:buNone/>
              <a:defRPr sz="2200"/>
            </a:lvl3pPr>
            <a:lvl4pPr marL="1244178" indent="0">
              <a:buNone/>
              <a:defRPr sz="1800"/>
            </a:lvl4pPr>
            <a:lvl5pPr marL="1658904" indent="0">
              <a:buNone/>
              <a:defRPr sz="1800"/>
            </a:lvl5pPr>
            <a:lvl6pPr marL="2073631" indent="0">
              <a:buNone/>
              <a:defRPr sz="1800"/>
            </a:lvl6pPr>
            <a:lvl7pPr marL="2488357" indent="0">
              <a:buNone/>
              <a:defRPr sz="1800"/>
            </a:lvl7pPr>
            <a:lvl8pPr marL="2903083" indent="0">
              <a:buNone/>
              <a:defRPr sz="1800"/>
            </a:lvl8pPr>
            <a:lvl9pPr marL="3317809" indent="0">
              <a:buNone/>
              <a:defRPr sz="1800"/>
            </a:lvl9pPr>
          </a:lstStyle>
          <a:p>
            <a:endParaRPr lang="en-US"/>
          </a:p>
        </p:txBody>
      </p:sp>
      <p:sp>
        <p:nvSpPr>
          <p:cNvPr id="4" name="Text Placeholder 3"/>
          <p:cNvSpPr>
            <a:spLocks noGrp="1"/>
          </p:cNvSpPr>
          <p:nvPr>
            <p:ph type="body" sz="half" idx="2"/>
          </p:nvPr>
        </p:nvSpPr>
        <p:spPr>
          <a:xfrm>
            <a:off x="1792801" y="5367444"/>
            <a:ext cx="5486400" cy="805044"/>
          </a:xfrm>
        </p:spPr>
        <p:txBody>
          <a:bodyPr/>
          <a:lstStyle>
            <a:lvl1pPr marL="0" indent="0">
              <a:buNone/>
              <a:defRPr sz="1300"/>
            </a:lvl1pPr>
            <a:lvl2pPr marL="414726" indent="0">
              <a:buNone/>
              <a:defRPr sz="1100"/>
            </a:lvl2pPr>
            <a:lvl3pPr marL="829452" indent="0">
              <a:buNone/>
              <a:defRPr sz="900"/>
            </a:lvl3pPr>
            <a:lvl4pPr marL="1244178" indent="0">
              <a:buNone/>
              <a:defRPr sz="800"/>
            </a:lvl4pPr>
            <a:lvl5pPr marL="1658904" indent="0">
              <a:buNone/>
              <a:defRPr sz="800"/>
            </a:lvl5pPr>
            <a:lvl6pPr marL="2073631" indent="0">
              <a:buNone/>
              <a:defRPr sz="800"/>
            </a:lvl6pPr>
            <a:lvl7pPr marL="2488357" indent="0">
              <a:buNone/>
              <a:defRPr sz="800"/>
            </a:lvl7pPr>
            <a:lvl8pPr marL="2903083" indent="0">
              <a:buNone/>
              <a:defRPr sz="800"/>
            </a:lvl8pPr>
            <a:lvl9pPr marL="3317809" indent="0">
              <a:buNone/>
              <a:defRPr sz="800"/>
            </a:lvl9pPr>
          </a:lstStyle>
          <a:p>
            <a:pPr lvl="0"/>
            <a:r>
              <a:rPr lang="en-US" smtClean="0"/>
              <a:t>Click to edit Master text styles</a:t>
            </a:r>
          </a:p>
        </p:txBody>
      </p:sp>
    </p:spTree>
    <p:extLst>
      <p:ext uri="{BB962C8B-B14F-4D97-AF65-F5344CB8AC3E}">
        <p14:creationId xmlns:p14="http://schemas.microsoft.com/office/powerpoint/2010/main" val="40132689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8168342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6081" y="568860"/>
            <a:ext cx="1951200" cy="565691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71040" y="568860"/>
            <a:ext cx="5716800" cy="565691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5425071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2"/>
            <a:ext cx="6400800" cy="1752600"/>
          </a:xfrm>
        </p:spPr>
        <p:txBody>
          <a:bodyPr/>
          <a:lstStyle>
            <a:lvl1pPr marL="0" indent="0" algn="ctr">
              <a:buNone/>
              <a:defRPr/>
            </a:lvl1pPr>
            <a:lvl2pPr marL="456915" indent="0" algn="ctr">
              <a:buNone/>
              <a:defRPr/>
            </a:lvl2pPr>
            <a:lvl3pPr marL="913832" indent="0" algn="ctr">
              <a:buNone/>
              <a:defRPr/>
            </a:lvl3pPr>
            <a:lvl4pPr marL="1370748" indent="0" algn="ctr">
              <a:buNone/>
              <a:defRPr/>
            </a:lvl4pPr>
            <a:lvl5pPr marL="1827662" indent="0" algn="ctr">
              <a:buNone/>
              <a:defRPr/>
            </a:lvl5pPr>
            <a:lvl6pPr marL="2284579" indent="0" algn="ctr">
              <a:buNone/>
              <a:defRPr/>
            </a:lvl6pPr>
            <a:lvl7pPr marL="2741494" indent="0" algn="ctr">
              <a:buNone/>
              <a:defRPr/>
            </a:lvl7pPr>
            <a:lvl8pPr marL="3198408" indent="0" algn="ctr">
              <a:buNone/>
              <a:defRPr/>
            </a:lvl8pPr>
            <a:lvl9pPr marL="3655325"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smtClean="0"/>
            </a:lvl1pPr>
          </a:lstStyle>
          <a:p>
            <a:fld id="{9CE0BF26-DC93-F74F-AB81-C2AD392E925F}"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1879173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smtClean="0"/>
            </a:lvl1pPr>
          </a:lstStyle>
          <a:p>
            <a:fld id="{3A4BA51E-E47E-C344-AFFF-D32A83624901}"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54327346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6"/>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8"/>
            <a:ext cx="7772400" cy="1500187"/>
          </a:xfrm>
        </p:spPr>
        <p:txBody>
          <a:bodyPr anchor="b"/>
          <a:lstStyle>
            <a:lvl1pPr marL="0" indent="0">
              <a:buNone/>
              <a:defRPr sz="2000"/>
            </a:lvl1pPr>
            <a:lvl2pPr marL="456915" indent="0">
              <a:buNone/>
              <a:defRPr sz="1800"/>
            </a:lvl2pPr>
            <a:lvl3pPr marL="913832" indent="0">
              <a:buNone/>
              <a:defRPr sz="1600"/>
            </a:lvl3pPr>
            <a:lvl4pPr marL="1370748" indent="0">
              <a:buNone/>
              <a:defRPr sz="1400"/>
            </a:lvl4pPr>
            <a:lvl5pPr marL="1827662" indent="0">
              <a:buNone/>
              <a:defRPr sz="1400"/>
            </a:lvl5pPr>
            <a:lvl6pPr marL="2284579" indent="0">
              <a:buNone/>
              <a:defRPr sz="1400"/>
            </a:lvl6pPr>
            <a:lvl7pPr marL="2741494" indent="0">
              <a:buNone/>
              <a:defRPr sz="1400"/>
            </a:lvl7pPr>
            <a:lvl8pPr marL="3198408" indent="0">
              <a:buNone/>
              <a:defRPr sz="1400"/>
            </a:lvl8pPr>
            <a:lvl9pPr marL="3655325"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smtClean="0"/>
            </a:lvl1pPr>
          </a:lstStyle>
          <a:p>
            <a:fld id="{C9D95C68-D45F-8D4F-B5E9-0E69A0D18D5B}"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03055722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smtClean="0"/>
            </a:lvl1pPr>
          </a:lstStyle>
          <a:p>
            <a:fld id="{C1C39E3B-EC25-2143-A512-BE41A1DB65C7}"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4228141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6915" indent="0">
              <a:buNone/>
              <a:defRPr sz="2000" b="1"/>
            </a:lvl2pPr>
            <a:lvl3pPr marL="913832" indent="0">
              <a:buNone/>
              <a:defRPr sz="1800" b="1"/>
            </a:lvl3pPr>
            <a:lvl4pPr marL="1370748" indent="0">
              <a:buNone/>
              <a:defRPr sz="1600" b="1"/>
            </a:lvl4pPr>
            <a:lvl5pPr marL="1827662" indent="0">
              <a:buNone/>
              <a:defRPr sz="1600" b="1"/>
            </a:lvl5pPr>
            <a:lvl6pPr marL="2284579" indent="0">
              <a:buNone/>
              <a:defRPr sz="1600" b="1"/>
            </a:lvl6pPr>
            <a:lvl7pPr marL="2741494" indent="0">
              <a:buNone/>
              <a:defRPr sz="1600" b="1"/>
            </a:lvl7pPr>
            <a:lvl8pPr marL="3198408" indent="0">
              <a:buNone/>
              <a:defRPr sz="1600" b="1"/>
            </a:lvl8pPr>
            <a:lvl9pPr marL="3655325"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6915" indent="0">
              <a:buNone/>
              <a:defRPr sz="2000" b="1"/>
            </a:lvl2pPr>
            <a:lvl3pPr marL="913832" indent="0">
              <a:buNone/>
              <a:defRPr sz="1800" b="1"/>
            </a:lvl3pPr>
            <a:lvl4pPr marL="1370748" indent="0">
              <a:buNone/>
              <a:defRPr sz="1600" b="1"/>
            </a:lvl4pPr>
            <a:lvl5pPr marL="1827662" indent="0">
              <a:buNone/>
              <a:defRPr sz="1600" b="1"/>
            </a:lvl5pPr>
            <a:lvl6pPr marL="2284579" indent="0">
              <a:buNone/>
              <a:defRPr sz="1600" b="1"/>
            </a:lvl6pPr>
            <a:lvl7pPr marL="2741494" indent="0">
              <a:buNone/>
              <a:defRPr sz="1600" b="1"/>
            </a:lvl7pPr>
            <a:lvl8pPr marL="3198408" indent="0">
              <a:buNone/>
              <a:defRPr sz="1600" b="1"/>
            </a:lvl8pPr>
            <a:lvl9pPr marL="3655325"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smtClean="0"/>
            </a:lvl1pPr>
          </a:lstStyle>
          <a:p>
            <a:fld id="{7A9FE992-23D3-C24F-AD19-DCF3241356A7}" type="slidenum">
              <a:rPr lang="en-US"/>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4"/>
            <a:ext cx="4040188" cy="639762"/>
          </a:xfrm>
        </p:spPr>
        <p:txBody>
          <a:bodyPr anchor="b"/>
          <a:lstStyle>
            <a:lvl1pPr marL="0" indent="0">
              <a:buNone/>
              <a:defRPr sz="2400" b="1"/>
            </a:lvl1pPr>
            <a:lvl2pPr marL="456915" indent="0">
              <a:buNone/>
              <a:defRPr sz="2000" b="1"/>
            </a:lvl2pPr>
            <a:lvl3pPr marL="913832" indent="0">
              <a:buNone/>
              <a:defRPr sz="1800" b="1"/>
            </a:lvl3pPr>
            <a:lvl4pPr marL="1370748" indent="0">
              <a:buNone/>
              <a:defRPr sz="1600" b="1"/>
            </a:lvl4pPr>
            <a:lvl5pPr marL="1827662" indent="0">
              <a:buNone/>
              <a:defRPr sz="1600" b="1"/>
            </a:lvl5pPr>
            <a:lvl6pPr marL="2284579" indent="0">
              <a:buNone/>
              <a:defRPr sz="1600" b="1"/>
            </a:lvl6pPr>
            <a:lvl7pPr marL="2741494" indent="0">
              <a:buNone/>
              <a:defRPr sz="1600" b="1"/>
            </a:lvl7pPr>
            <a:lvl8pPr marL="3198408" indent="0">
              <a:buNone/>
              <a:defRPr sz="1600" b="1"/>
            </a:lvl8pPr>
            <a:lvl9pPr marL="3655325"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4"/>
            <a:ext cx="4041775" cy="639762"/>
          </a:xfrm>
        </p:spPr>
        <p:txBody>
          <a:bodyPr anchor="b"/>
          <a:lstStyle>
            <a:lvl1pPr marL="0" indent="0">
              <a:buNone/>
              <a:defRPr sz="2400" b="1"/>
            </a:lvl1pPr>
            <a:lvl2pPr marL="456915" indent="0">
              <a:buNone/>
              <a:defRPr sz="2000" b="1"/>
            </a:lvl2pPr>
            <a:lvl3pPr marL="913832" indent="0">
              <a:buNone/>
              <a:defRPr sz="1800" b="1"/>
            </a:lvl3pPr>
            <a:lvl4pPr marL="1370748" indent="0">
              <a:buNone/>
              <a:defRPr sz="1600" b="1"/>
            </a:lvl4pPr>
            <a:lvl5pPr marL="1827662" indent="0">
              <a:buNone/>
              <a:defRPr sz="1600" b="1"/>
            </a:lvl5pPr>
            <a:lvl6pPr marL="2284579" indent="0">
              <a:buNone/>
              <a:defRPr sz="1600" b="1"/>
            </a:lvl6pPr>
            <a:lvl7pPr marL="2741494" indent="0">
              <a:buNone/>
              <a:defRPr sz="1600" b="1"/>
            </a:lvl7pPr>
            <a:lvl8pPr marL="3198408" indent="0">
              <a:buNone/>
              <a:defRPr sz="1600" b="1"/>
            </a:lvl8pPr>
            <a:lvl9pPr marL="3655325"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FFFFFF"/>
              </a:solidFill>
            </a:endParaRPr>
          </a:p>
        </p:txBody>
      </p:sp>
      <p:sp>
        <p:nvSpPr>
          <p:cNvPr id="9" name="Slide Number Placeholder 8"/>
          <p:cNvSpPr>
            <a:spLocks noGrp="1"/>
          </p:cNvSpPr>
          <p:nvPr>
            <p:ph type="sldNum" sz="quarter" idx="12"/>
          </p:nvPr>
        </p:nvSpPr>
        <p:spPr/>
        <p:txBody>
          <a:bodyPr/>
          <a:lstStyle>
            <a:lvl1pPr>
              <a:defRPr smtClean="0"/>
            </a:lvl1pPr>
          </a:lstStyle>
          <a:p>
            <a:fld id="{7A9FE992-23D3-C24F-AD19-DCF3241356A7}"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6059405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FFFFFF"/>
              </a:solidFill>
            </a:endParaRPr>
          </a:p>
        </p:txBody>
      </p:sp>
      <p:sp>
        <p:nvSpPr>
          <p:cNvPr id="5" name="Slide Number Placeholder 4"/>
          <p:cNvSpPr>
            <a:spLocks noGrp="1"/>
          </p:cNvSpPr>
          <p:nvPr>
            <p:ph type="sldNum" sz="quarter" idx="12"/>
          </p:nvPr>
        </p:nvSpPr>
        <p:spPr/>
        <p:txBody>
          <a:bodyPr/>
          <a:lstStyle>
            <a:lvl1pPr>
              <a:defRPr smtClean="0"/>
            </a:lvl1pPr>
          </a:lstStyle>
          <a:p>
            <a:fld id="{B6378409-E280-274B-985F-6EB654990CBD}"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98542592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FFFFFF"/>
              </a:solidFill>
            </a:endParaRPr>
          </a:p>
        </p:txBody>
      </p:sp>
      <p:sp>
        <p:nvSpPr>
          <p:cNvPr id="4" name="Slide Number Placeholder 3"/>
          <p:cNvSpPr>
            <a:spLocks noGrp="1"/>
          </p:cNvSpPr>
          <p:nvPr>
            <p:ph type="sldNum" sz="quarter" idx="12"/>
          </p:nvPr>
        </p:nvSpPr>
        <p:spPr/>
        <p:txBody>
          <a:bodyPr/>
          <a:lstStyle>
            <a:lvl1pPr>
              <a:defRPr smtClean="0"/>
            </a:lvl1pPr>
          </a:lstStyle>
          <a:p>
            <a:fld id="{12F9C75F-7DAC-AB48-BF6D-A885484A104B}"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51283197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4"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4"/>
            <a:ext cx="3008313" cy="4691063"/>
          </a:xfrm>
        </p:spPr>
        <p:txBody>
          <a:bodyPr/>
          <a:lstStyle>
            <a:lvl1pPr marL="0" indent="0">
              <a:buNone/>
              <a:defRPr sz="1400"/>
            </a:lvl1pPr>
            <a:lvl2pPr marL="456915" indent="0">
              <a:buNone/>
              <a:defRPr sz="1200"/>
            </a:lvl2pPr>
            <a:lvl3pPr marL="913832" indent="0">
              <a:buNone/>
              <a:defRPr sz="1000"/>
            </a:lvl3pPr>
            <a:lvl4pPr marL="1370748" indent="0">
              <a:buNone/>
              <a:defRPr sz="900"/>
            </a:lvl4pPr>
            <a:lvl5pPr marL="1827662" indent="0">
              <a:buNone/>
              <a:defRPr sz="900"/>
            </a:lvl5pPr>
            <a:lvl6pPr marL="2284579" indent="0">
              <a:buNone/>
              <a:defRPr sz="900"/>
            </a:lvl6pPr>
            <a:lvl7pPr marL="2741494" indent="0">
              <a:buNone/>
              <a:defRPr sz="900"/>
            </a:lvl7pPr>
            <a:lvl8pPr marL="3198408" indent="0">
              <a:buNone/>
              <a:defRPr sz="900"/>
            </a:lvl8pPr>
            <a:lvl9pPr marL="3655325"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smtClean="0"/>
            </a:lvl1pPr>
          </a:lstStyle>
          <a:p>
            <a:fld id="{5F5144DD-2B79-B143-A52D-087E21DDA156}"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213515120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915" indent="0">
              <a:buNone/>
              <a:defRPr sz="2800"/>
            </a:lvl2pPr>
            <a:lvl3pPr marL="913832" indent="0">
              <a:buNone/>
              <a:defRPr sz="2400"/>
            </a:lvl3pPr>
            <a:lvl4pPr marL="1370748" indent="0">
              <a:buNone/>
              <a:defRPr sz="2000"/>
            </a:lvl4pPr>
            <a:lvl5pPr marL="1827662" indent="0">
              <a:buNone/>
              <a:defRPr sz="2000"/>
            </a:lvl5pPr>
            <a:lvl6pPr marL="2284579" indent="0">
              <a:buNone/>
              <a:defRPr sz="2000"/>
            </a:lvl6pPr>
            <a:lvl7pPr marL="2741494" indent="0">
              <a:buNone/>
              <a:defRPr sz="2000"/>
            </a:lvl7pPr>
            <a:lvl8pPr marL="3198408" indent="0">
              <a:buNone/>
              <a:defRPr sz="2000"/>
            </a:lvl8pPr>
            <a:lvl9pPr marL="3655325"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915" indent="0">
              <a:buNone/>
              <a:defRPr sz="1200"/>
            </a:lvl2pPr>
            <a:lvl3pPr marL="913832" indent="0">
              <a:buNone/>
              <a:defRPr sz="1000"/>
            </a:lvl3pPr>
            <a:lvl4pPr marL="1370748" indent="0">
              <a:buNone/>
              <a:defRPr sz="900"/>
            </a:lvl4pPr>
            <a:lvl5pPr marL="1827662" indent="0">
              <a:buNone/>
              <a:defRPr sz="900"/>
            </a:lvl5pPr>
            <a:lvl6pPr marL="2284579" indent="0">
              <a:buNone/>
              <a:defRPr sz="900"/>
            </a:lvl6pPr>
            <a:lvl7pPr marL="2741494" indent="0">
              <a:buNone/>
              <a:defRPr sz="900"/>
            </a:lvl7pPr>
            <a:lvl8pPr marL="3198408" indent="0">
              <a:buNone/>
              <a:defRPr sz="900"/>
            </a:lvl8pPr>
            <a:lvl9pPr marL="3655325"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p:txBody>
          <a:bodyPr/>
          <a:lstStyle>
            <a:lvl1pPr>
              <a:defRPr smtClean="0"/>
            </a:lvl1pPr>
          </a:lstStyle>
          <a:p>
            <a:fld id="{61E089CE-C530-6741-AB51-0D866177ABBE}"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41249671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smtClean="0"/>
            </a:lvl1pPr>
          </a:lstStyle>
          <a:p>
            <a:fld id="{503ADADB-F7A4-584F-A275-D7147794E08A}"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377302914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FFFFFF"/>
              </a:solidFill>
            </a:endParaRPr>
          </a:p>
        </p:txBody>
      </p:sp>
      <p:sp>
        <p:nvSpPr>
          <p:cNvPr id="6" name="Slide Number Placeholder 5"/>
          <p:cNvSpPr>
            <a:spLocks noGrp="1"/>
          </p:cNvSpPr>
          <p:nvPr>
            <p:ph type="sldNum" sz="quarter" idx="12"/>
          </p:nvPr>
        </p:nvSpPr>
        <p:spPr/>
        <p:txBody>
          <a:bodyPr/>
          <a:lstStyle>
            <a:lvl1pPr>
              <a:defRPr smtClean="0"/>
            </a:lvl1pPr>
          </a:lstStyle>
          <a:p>
            <a:fld id="{3E5D374B-365E-D24F-86CD-9AC2DB1F71CE}"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428648238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6858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solidFill>
                <a:srgbClr val="FFFFFF"/>
              </a:solidFill>
            </a:endParaRPr>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solidFill>
                <a:srgbClr val="FFFFFF"/>
              </a:solidFill>
            </a:endParaRPr>
          </a:p>
        </p:txBody>
      </p:sp>
      <p:sp>
        <p:nvSpPr>
          <p:cNvPr id="7" name="Slide Number Placeholder 6"/>
          <p:cNvSpPr>
            <a:spLocks noGrp="1"/>
          </p:cNvSpPr>
          <p:nvPr>
            <p:ph type="sldNum" sz="quarter" idx="12"/>
          </p:nvPr>
        </p:nvSpPr>
        <p:spPr>
          <a:xfrm>
            <a:off x="6553200" y="6248400"/>
            <a:ext cx="1905000" cy="457200"/>
          </a:xfrm>
        </p:spPr>
        <p:txBody>
          <a:bodyPr/>
          <a:lstStyle>
            <a:lvl1pPr>
              <a:defRPr smtClean="0"/>
            </a:lvl1pPr>
          </a:lstStyle>
          <a:p>
            <a:fld id="{EE6B431B-E106-F04D-8521-78F0690B985C}" type="slidenum">
              <a:rPr lang="en-US">
                <a:solidFill>
                  <a:srgbClr val="FFFFFF"/>
                </a:solidFill>
              </a:rPr>
              <a:pPr/>
              <a:t>‹#›</a:t>
            </a:fld>
            <a:endParaRPr lang="en-US">
              <a:solidFill>
                <a:srgbClr val="FFFFFF"/>
              </a:solidFill>
            </a:endParaRPr>
          </a:p>
        </p:txBody>
      </p:sp>
    </p:spTree>
    <p:extLst>
      <p:ext uri="{BB962C8B-B14F-4D97-AF65-F5344CB8AC3E}">
        <p14:creationId xmlns:p14="http://schemas.microsoft.com/office/powerpoint/2010/main" val="1725265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smtClean="0"/>
            </a:lvl1pPr>
          </a:lstStyle>
          <a:p>
            <a:fld id="{B6378409-E280-274B-985F-6EB654990CB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smtClean="0"/>
            </a:lvl1pPr>
          </a:lstStyle>
          <a:p>
            <a:fld id="{12F9C75F-7DAC-AB48-BF6D-A885484A104B}"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4" y="27305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2" y="1435104"/>
            <a:ext cx="3008313" cy="4691063"/>
          </a:xfrm>
        </p:spPr>
        <p:txBody>
          <a:bodyPr/>
          <a:lstStyle>
            <a:lvl1pPr marL="0" indent="0">
              <a:buNone/>
              <a:defRPr sz="1400"/>
            </a:lvl1pPr>
            <a:lvl2pPr marL="456915" indent="0">
              <a:buNone/>
              <a:defRPr sz="1200"/>
            </a:lvl2pPr>
            <a:lvl3pPr marL="913832" indent="0">
              <a:buNone/>
              <a:defRPr sz="1000"/>
            </a:lvl3pPr>
            <a:lvl4pPr marL="1370748" indent="0">
              <a:buNone/>
              <a:defRPr sz="900"/>
            </a:lvl4pPr>
            <a:lvl5pPr marL="1827662" indent="0">
              <a:buNone/>
              <a:defRPr sz="900"/>
            </a:lvl5pPr>
            <a:lvl6pPr marL="2284579" indent="0">
              <a:buNone/>
              <a:defRPr sz="900"/>
            </a:lvl6pPr>
            <a:lvl7pPr marL="2741494" indent="0">
              <a:buNone/>
              <a:defRPr sz="900"/>
            </a:lvl7pPr>
            <a:lvl8pPr marL="3198408" indent="0">
              <a:buNone/>
              <a:defRPr sz="900"/>
            </a:lvl8pPr>
            <a:lvl9pPr marL="3655325"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5F5144DD-2B79-B143-A52D-087E21DDA15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6915" indent="0">
              <a:buNone/>
              <a:defRPr sz="2800"/>
            </a:lvl2pPr>
            <a:lvl3pPr marL="913832" indent="0">
              <a:buNone/>
              <a:defRPr sz="2400"/>
            </a:lvl3pPr>
            <a:lvl4pPr marL="1370748" indent="0">
              <a:buNone/>
              <a:defRPr sz="2000"/>
            </a:lvl4pPr>
            <a:lvl5pPr marL="1827662" indent="0">
              <a:buNone/>
              <a:defRPr sz="2000"/>
            </a:lvl5pPr>
            <a:lvl6pPr marL="2284579" indent="0">
              <a:buNone/>
              <a:defRPr sz="2000"/>
            </a:lvl6pPr>
            <a:lvl7pPr marL="2741494" indent="0">
              <a:buNone/>
              <a:defRPr sz="2000"/>
            </a:lvl7pPr>
            <a:lvl8pPr marL="3198408" indent="0">
              <a:buNone/>
              <a:defRPr sz="2000"/>
            </a:lvl8pPr>
            <a:lvl9pPr marL="3655325"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6915" indent="0">
              <a:buNone/>
              <a:defRPr sz="1200"/>
            </a:lvl2pPr>
            <a:lvl3pPr marL="913832" indent="0">
              <a:buNone/>
              <a:defRPr sz="1000"/>
            </a:lvl3pPr>
            <a:lvl4pPr marL="1370748" indent="0">
              <a:buNone/>
              <a:defRPr sz="900"/>
            </a:lvl4pPr>
            <a:lvl5pPr marL="1827662" indent="0">
              <a:buNone/>
              <a:defRPr sz="900"/>
            </a:lvl5pPr>
            <a:lvl6pPr marL="2284579" indent="0">
              <a:buNone/>
              <a:defRPr sz="900"/>
            </a:lvl6pPr>
            <a:lvl7pPr marL="2741494" indent="0">
              <a:buNone/>
              <a:defRPr sz="900"/>
            </a:lvl7pPr>
            <a:lvl8pPr marL="3198408" indent="0">
              <a:buNone/>
              <a:defRPr sz="900"/>
            </a:lvl8pPr>
            <a:lvl9pPr marL="3655325"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smtClean="0"/>
            </a:lvl1pPr>
          </a:lstStyle>
          <a:p>
            <a:fld id="{61E089CE-C530-6741-AB51-0D866177ABBE}"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2" Type="http://schemas.openxmlformats.org/officeDocument/2006/relationships/theme" Target="../theme/theme2.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 Id="rId9" Type="http://schemas.openxmlformats.org/officeDocument/2006/relationships/slideLayout" Target="../slideLayouts/slideLayout21.xml"/><Relationship Id="rId10"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4.xml"/><Relationship Id="rId12" Type="http://schemas.openxmlformats.org/officeDocument/2006/relationships/theme" Target="../theme/theme3.xml"/><Relationship Id="rId1" Type="http://schemas.openxmlformats.org/officeDocument/2006/relationships/slideLayout" Target="../slideLayouts/slideLayout24.xml"/><Relationship Id="rId2" Type="http://schemas.openxmlformats.org/officeDocument/2006/relationships/slideLayout" Target="../slideLayouts/slideLayout25.xml"/><Relationship Id="rId3" Type="http://schemas.openxmlformats.org/officeDocument/2006/relationships/slideLayout" Target="../slideLayouts/slideLayout26.xml"/><Relationship Id="rId4" Type="http://schemas.openxmlformats.org/officeDocument/2006/relationships/slideLayout" Target="../slideLayouts/slideLayout27.xml"/><Relationship Id="rId5" Type="http://schemas.openxmlformats.org/officeDocument/2006/relationships/slideLayout" Target="../slideLayouts/slideLayout28.xml"/><Relationship Id="rId6" Type="http://schemas.openxmlformats.org/officeDocument/2006/relationships/slideLayout" Target="../slideLayouts/slideLayout29.xml"/><Relationship Id="rId7" Type="http://schemas.openxmlformats.org/officeDocument/2006/relationships/slideLayout" Target="../slideLayouts/slideLayout30.xml"/><Relationship Id="rId8" Type="http://schemas.openxmlformats.org/officeDocument/2006/relationships/slideLayout" Target="../slideLayouts/slideLayout31.xml"/><Relationship Id="rId9" Type="http://schemas.openxmlformats.org/officeDocument/2006/relationships/slideLayout" Target="../slideLayouts/slideLayout32.xml"/><Relationship Id="rId10"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5.xml"/><Relationship Id="rId12" Type="http://schemas.openxmlformats.org/officeDocument/2006/relationships/theme" Target="../theme/theme4.xml"/><Relationship Id="rId1" Type="http://schemas.openxmlformats.org/officeDocument/2006/relationships/slideLayout" Target="../slideLayouts/slideLayout35.xml"/><Relationship Id="rId2" Type="http://schemas.openxmlformats.org/officeDocument/2006/relationships/slideLayout" Target="../slideLayouts/slideLayout36.xml"/><Relationship Id="rId3" Type="http://schemas.openxmlformats.org/officeDocument/2006/relationships/slideLayout" Target="../slideLayouts/slideLayout37.xml"/><Relationship Id="rId4" Type="http://schemas.openxmlformats.org/officeDocument/2006/relationships/slideLayout" Target="../slideLayouts/slideLayout38.xml"/><Relationship Id="rId5" Type="http://schemas.openxmlformats.org/officeDocument/2006/relationships/slideLayout" Target="../slideLayouts/slideLayout39.xml"/><Relationship Id="rId6" Type="http://schemas.openxmlformats.org/officeDocument/2006/relationships/slideLayout" Target="../slideLayouts/slideLayout40.xml"/><Relationship Id="rId7" Type="http://schemas.openxmlformats.org/officeDocument/2006/relationships/slideLayout" Target="../slideLayouts/slideLayout41.xml"/><Relationship Id="rId8" Type="http://schemas.openxmlformats.org/officeDocument/2006/relationships/slideLayout" Target="../slideLayouts/slideLayout42.xml"/><Relationship Id="rId9" Type="http://schemas.openxmlformats.org/officeDocument/2006/relationships/slideLayout" Target="../slideLayouts/slideLayout43.xml"/><Relationship Id="rId10" Type="http://schemas.openxmlformats.org/officeDocument/2006/relationships/slideLayout" Target="../slideLayouts/slideLayout44.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6.xml"/><Relationship Id="rId12" Type="http://schemas.openxmlformats.org/officeDocument/2006/relationships/slideLayout" Target="../slideLayouts/slideLayout57.xml"/><Relationship Id="rId13" Type="http://schemas.openxmlformats.org/officeDocument/2006/relationships/theme" Target="../theme/theme5.xml"/><Relationship Id="rId14" Type="http://schemas.openxmlformats.org/officeDocument/2006/relationships/image" Target="../media/image1.jpg"/><Relationship Id="rId1" Type="http://schemas.openxmlformats.org/officeDocument/2006/relationships/slideLayout" Target="../slideLayouts/slideLayout46.xml"/><Relationship Id="rId2" Type="http://schemas.openxmlformats.org/officeDocument/2006/relationships/slideLayout" Target="../slideLayouts/slideLayout47.xml"/><Relationship Id="rId3" Type="http://schemas.openxmlformats.org/officeDocument/2006/relationships/slideLayout" Target="../slideLayouts/slideLayout48.xml"/><Relationship Id="rId4" Type="http://schemas.openxmlformats.org/officeDocument/2006/relationships/slideLayout" Target="../slideLayouts/slideLayout49.xml"/><Relationship Id="rId5" Type="http://schemas.openxmlformats.org/officeDocument/2006/relationships/slideLayout" Target="../slideLayouts/slideLayout50.xml"/><Relationship Id="rId6" Type="http://schemas.openxmlformats.org/officeDocument/2006/relationships/slideLayout" Target="../slideLayouts/slideLayout51.xml"/><Relationship Id="rId7" Type="http://schemas.openxmlformats.org/officeDocument/2006/relationships/slideLayout" Target="../slideLayouts/slideLayout52.xml"/><Relationship Id="rId8" Type="http://schemas.openxmlformats.org/officeDocument/2006/relationships/slideLayout" Target="../slideLayouts/slideLayout53.xml"/><Relationship Id="rId9" Type="http://schemas.openxmlformats.org/officeDocument/2006/relationships/slideLayout" Target="../slideLayouts/slideLayout54.xml"/><Relationship Id="rId10" Type="http://schemas.openxmlformats.org/officeDocument/2006/relationships/slideLayout" Target="../slideLayouts/slideLayout5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380" tIns="45692" rIns="91380" bIns="45692"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380" tIns="45692" rIns="91380" bIns="45692"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380" tIns="45692" rIns="91380" bIns="45692"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380" tIns="45692" rIns="91380" bIns="45692"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380" tIns="45692" rIns="91380" bIns="45692" numCol="1" anchor="t" anchorCtr="0" compatLnSpc="1">
            <a:prstTxWarp prst="textNoShape">
              <a:avLst/>
            </a:prstTxWarp>
          </a:bodyPr>
          <a:lstStyle>
            <a:lvl1pPr algn="r">
              <a:defRPr sz="1400"/>
            </a:lvl1pPr>
          </a:lstStyle>
          <a:p>
            <a:fld id="{EE11D5B7-7FED-F74D-BD29-D5C2666CACD3}" type="slidenum">
              <a:rPr lang="en-US"/>
              <a:pPr/>
              <a:t>‹#›</a:t>
            </a:fld>
            <a:endParaRPr lang="en-US"/>
          </a:p>
        </p:txBody>
      </p:sp>
      <p:pic>
        <p:nvPicPr>
          <p:cNvPr id="2" name="Picture 1" descr="ipta-logo.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828800" cy="1828800"/>
          </a:xfrm>
          <a:prstGeom prst="rect">
            <a:avLst/>
          </a:prstGeom>
        </p:spPr>
      </p:pic>
    </p:spTree>
  </p:cSld>
  <p:clrMap bg1="dk2" tx1="lt1" bg2="dk1"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2pPr>
      <a:lvl3pPr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3pPr>
      <a:lvl4pPr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4pPr>
      <a:lvl5pPr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5pPr>
      <a:lvl6pPr marL="456915"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6pPr>
      <a:lvl7pPr marL="913832"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7pPr>
      <a:lvl8pPr marL="1370748"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8pPr>
      <a:lvl9pPr marL="1827662"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9pPr>
    </p:titleStyle>
    <p:bodyStyle>
      <a:lvl1pPr marL="342686" indent="-342686" algn="l" rtl="0" fontAlgn="base">
        <a:spcBef>
          <a:spcPct val="20000"/>
        </a:spcBef>
        <a:spcAft>
          <a:spcPct val="0"/>
        </a:spcAft>
        <a:buChar char="•"/>
        <a:defRPr sz="3200">
          <a:solidFill>
            <a:schemeClr val="tx1"/>
          </a:solidFill>
          <a:latin typeface="+mn-lt"/>
          <a:ea typeface="+mn-ea"/>
          <a:cs typeface="+mn-cs"/>
        </a:defRPr>
      </a:lvl1pPr>
      <a:lvl2pPr marL="742488" indent="-285571" algn="l" rtl="0" fontAlgn="base">
        <a:spcBef>
          <a:spcPct val="20000"/>
        </a:spcBef>
        <a:spcAft>
          <a:spcPct val="0"/>
        </a:spcAft>
        <a:buChar char="–"/>
        <a:defRPr sz="2800">
          <a:solidFill>
            <a:schemeClr val="tx1"/>
          </a:solidFill>
          <a:latin typeface="+mn-lt"/>
          <a:ea typeface="+mn-ea"/>
        </a:defRPr>
      </a:lvl2pPr>
      <a:lvl3pPr marL="1142292" indent="-228459" algn="l" rtl="0" fontAlgn="base">
        <a:spcBef>
          <a:spcPct val="20000"/>
        </a:spcBef>
        <a:spcAft>
          <a:spcPct val="0"/>
        </a:spcAft>
        <a:buChar char="•"/>
        <a:defRPr sz="2400">
          <a:solidFill>
            <a:schemeClr val="tx1"/>
          </a:solidFill>
          <a:latin typeface="+mn-lt"/>
          <a:ea typeface="+mn-ea"/>
        </a:defRPr>
      </a:lvl3pPr>
      <a:lvl4pPr marL="1599206" indent="-228459" algn="l" rtl="0" fontAlgn="base">
        <a:spcBef>
          <a:spcPct val="20000"/>
        </a:spcBef>
        <a:spcAft>
          <a:spcPct val="0"/>
        </a:spcAft>
        <a:buChar char="–"/>
        <a:defRPr sz="2000">
          <a:solidFill>
            <a:schemeClr val="tx1"/>
          </a:solidFill>
          <a:latin typeface="+mn-lt"/>
          <a:ea typeface="+mn-ea"/>
        </a:defRPr>
      </a:lvl4pPr>
      <a:lvl5pPr marL="2056121" indent="-228459" algn="l" rtl="0" fontAlgn="base">
        <a:spcBef>
          <a:spcPct val="20000"/>
        </a:spcBef>
        <a:spcAft>
          <a:spcPct val="0"/>
        </a:spcAft>
        <a:buChar char="»"/>
        <a:defRPr sz="2000">
          <a:solidFill>
            <a:schemeClr val="tx1"/>
          </a:solidFill>
          <a:latin typeface="+mn-lt"/>
          <a:ea typeface="+mn-ea"/>
        </a:defRPr>
      </a:lvl5pPr>
      <a:lvl6pPr marL="2513036" indent="-228459" algn="l" rtl="0" fontAlgn="base">
        <a:spcBef>
          <a:spcPct val="20000"/>
        </a:spcBef>
        <a:spcAft>
          <a:spcPct val="0"/>
        </a:spcAft>
        <a:buChar char="»"/>
        <a:defRPr sz="2000">
          <a:solidFill>
            <a:schemeClr val="tx1"/>
          </a:solidFill>
          <a:latin typeface="+mn-lt"/>
          <a:ea typeface="+mn-ea"/>
        </a:defRPr>
      </a:lvl6pPr>
      <a:lvl7pPr marL="2969952" indent="-228459" algn="l" rtl="0" fontAlgn="base">
        <a:spcBef>
          <a:spcPct val="20000"/>
        </a:spcBef>
        <a:spcAft>
          <a:spcPct val="0"/>
        </a:spcAft>
        <a:buChar char="»"/>
        <a:defRPr sz="2000">
          <a:solidFill>
            <a:schemeClr val="tx1"/>
          </a:solidFill>
          <a:latin typeface="+mn-lt"/>
          <a:ea typeface="+mn-ea"/>
        </a:defRPr>
      </a:lvl7pPr>
      <a:lvl8pPr marL="3426868" indent="-228459" algn="l" rtl="0" fontAlgn="base">
        <a:spcBef>
          <a:spcPct val="20000"/>
        </a:spcBef>
        <a:spcAft>
          <a:spcPct val="0"/>
        </a:spcAft>
        <a:buChar char="»"/>
        <a:defRPr sz="2000">
          <a:solidFill>
            <a:schemeClr val="tx1"/>
          </a:solidFill>
          <a:latin typeface="+mn-lt"/>
          <a:ea typeface="+mn-ea"/>
        </a:defRPr>
      </a:lvl8pPr>
      <a:lvl9pPr marL="3883783" indent="-228459"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6915" rtl="0" eaLnBrk="1" latinLnBrk="0" hangingPunct="1">
        <a:defRPr sz="1800" kern="1200">
          <a:solidFill>
            <a:schemeClr val="tx1"/>
          </a:solidFill>
          <a:latin typeface="+mn-lt"/>
          <a:ea typeface="+mn-ea"/>
          <a:cs typeface="+mn-cs"/>
        </a:defRPr>
      </a:lvl1pPr>
      <a:lvl2pPr marL="456915" algn="l" defTabSz="456915" rtl="0" eaLnBrk="1" latinLnBrk="0" hangingPunct="1">
        <a:defRPr sz="1800" kern="1200">
          <a:solidFill>
            <a:schemeClr val="tx1"/>
          </a:solidFill>
          <a:latin typeface="+mn-lt"/>
          <a:ea typeface="+mn-ea"/>
          <a:cs typeface="+mn-cs"/>
        </a:defRPr>
      </a:lvl2pPr>
      <a:lvl3pPr marL="913832" algn="l" defTabSz="456915" rtl="0" eaLnBrk="1" latinLnBrk="0" hangingPunct="1">
        <a:defRPr sz="1800" kern="1200">
          <a:solidFill>
            <a:schemeClr val="tx1"/>
          </a:solidFill>
          <a:latin typeface="+mn-lt"/>
          <a:ea typeface="+mn-ea"/>
          <a:cs typeface="+mn-cs"/>
        </a:defRPr>
      </a:lvl3pPr>
      <a:lvl4pPr marL="1370748" algn="l" defTabSz="456915" rtl="0" eaLnBrk="1" latinLnBrk="0" hangingPunct="1">
        <a:defRPr sz="1800" kern="1200">
          <a:solidFill>
            <a:schemeClr val="tx1"/>
          </a:solidFill>
          <a:latin typeface="+mn-lt"/>
          <a:ea typeface="+mn-ea"/>
          <a:cs typeface="+mn-cs"/>
        </a:defRPr>
      </a:lvl4pPr>
      <a:lvl5pPr marL="1827662" algn="l" defTabSz="456915" rtl="0" eaLnBrk="1" latinLnBrk="0" hangingPunct="1">
        <a:defRPr sz="1800" kern="1200">
          <a:solidFill>
            <a:schemeClr val="tx1"/>
          </a:solidFill>
          <a:latin typeface="+mn-lt"/>
          <a:ea typeface="+mn-ea"/>
          <a:cs typeface="+mn-cs"/>
        </a:defRPr>
      </a:lvl5pPr>
      <a:lvl6pPr marL="2284579" algn="l" defTabSz="456915" rtl="0" eaLnBrk="1" latinLnBrk="0" hangingPunct="1">
        <a:defRPr sz="1800" kern="1200">
          <a:solidFill>
            <a:schemeClr val="tx1"/>
          </a:solidFill>
          <a:latin typeface="+mn-lt"/>
          <a:ea typeface="+mn-ea"/>
          <a:cs typeface="+mn-cs"/>
        </a:defRPr>
      </a:lvl6pPr>
      <a:lvl7pPr marL="2741494" algn="l" defTabSz="456915" rtl="0" eaLnBrk="1" latinLnBrk="0" hangingPunct="1">
        <a:defRPr sz="1800" kern="1200">
          <a:solidFill>
            <a:schemeClr val="tx1"/>
          </a:solidFill>
          <a:latin typeface="+mn-lt"/>
          <a:ea typeface="+mn-ea"/>
          <a:cs typeface="+mn-cs"/>
        </a:defRPr>
      </a:lvl7pPr>
      <a:lvl8pPr marL="3198408" algn="l" defTabSz="456915" rtl="0" eaLnBrk="1" latinLnBrk="0" hangingPunct="1">
        <a:defRPr sz="1800" kern="1200">
          <a:solidFill>
            <a:schemeClr val="tx1"/>
          </a:solidFill>
          <a:latin typeface="+mn-lt"/>
          <a:ea typeface="+mn-ea"/>
          <a:cs typeface="+mn-cs"/>
        </a:defRPr>
      </a:lvl8pPr>
      <a:lvl9pPr marL="3655325" algn="l" defTabSz="45691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71040" y="568862"/>
            <a:ext cx="7806240" cy="1143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71040" y="1906761"/>
            <a:ext cx="7806240" cy="4319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Tree>
    <p:extLst>
      <p:ext uri="{BB962C8B-B14F-4D97-AF65-F5344CB8AC3E}">
        <p14:creationId xmlns:p14="http://schemas.microsoft.com/office/powerpoint/2010/main" val="3016405619"/>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xStyles>
    <p:titleStyle>
      <a:lvl1pPr algn="ctr" defTabSz="414468"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mj-lt"/>
          <a:ea typeface="+mj-ea"/>
          <a:cs typeface="+mj-cs"/>
        </a:defRPr>
      </a:lvl1pPr>
      <a:lvl2pPr marL="391443" indent="-195723" algn="ctr" defTabSz="414468"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2pPr>
      <a:lvl3pPr marL="587163" indent="-195723" algn="ctr" defTabSz="414468"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3pPr>
      <a:lvl4pPr marL="782884" indent="-195723" algn="ctr" defTabSz="414468"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4pPr>
      <a:lvl5pPr marL="978605" indent="-195723" algn="ctr" defTabSz="414468"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5pPr>
      <a:lvl6pPr marL="1393073" indent="-195723" algn="ctr" defTabSz="414468"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6pPr>
      <a:lvl7pPr marL="1807543" indent="-195723" algn="ctr" defTabSz="414468"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7pPr>
      <a:lvl8pPr marL="2222009" indent="-195723" algn="ctr" defTabSz="414468"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8pPr>
      <a:lvl9pPr marL="2636481" indent="-195723" algn="ctr" defTabSz="414468"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9pPr>
    </p:titleStyle>
    <p:bodyStyle>
      <a:lvl1pPr marL="391443" indent="-293583" algn="l" defTabSz="414468" rtl="0" fontAlgn="base" hangingPunct="0">
        <a:lnSpc>
          <a:spcPct val="93000"/>
        </a:lnSpc>
        <a:spcBef>
          <a:spcPct val="0"/>
        </a:spcBef>
        <a:spcAft>
          <a:spcPts val="806"/>
        </a:spcAft>
        <a:buClr>
          <a:srgbClr val="000000"/>
        </a:buClr>
        <a:buSzPct val="100000"/>
        <a:buFont typeface="Arial" charset="0"/>
        <a:buChar char="•"/>
        <a:defRPr sz="1800">
          <a:solidFill>
            <a:srgbClr val="000000"/>
          </a:solidFill>
          <a:latin typeface="+mn-lt"/>
          <a:ea typeface="+mn-ea"/>
          <a:cs typeface="+mn-cs"/>
        </a:defRPr>
      </a:lvl1pPr>
      <a:lvl2pPr marL="782884" indent="-260482" algn="l" defTabSz="414468" rtl="0" fontAlgn="base" hangingPunct="0">
        <a:lnSpc>
          <a:spcPct val="93000"/>
        </a:lnSpc>
        <a:spcBef>
          <a:spcPct val="0"/>
        </a:spcBef>
        <a:spcAft>
          <a:spcPts val="1032"/>
        </a:spcAft>
        <a:buClr>
          <a:srgbClr val="000000"/>
        </a:buClr>
        <a:buSzPct val="75000"/>
        <a:buFont typeface="Symbol" charset="0"/>
        <a:buChar char=""/>
        <a:defRPr sz="2400">
          <a:solidFill>
            <a:srgbClr val="000000"/>
          </a:solidFill>
          <a:latin typeface="+mn-lt"/>
          <a:ea typeface="+mn-ea"/>
          <a:cs typeface="+mn-cs"/>
        </a:defRPr>
      </a:lvl2pPr>
      <a:lvl3pPr marL="1174325" indent="-195723" algn="l" defTabSz="414468" rtl="0" fontAlgn="base" hangingPunct="0">
        <a:lnSpc>
          <a:spcPct val="93000"/>
        </a:lnSpc>
        <a:spcBef>
          <a:spcPct val="0"/>
        </a:spcBef>
        <a:spcAft>
          <a:spcPts val="771"/>
        </a:spcAft>
        <a:buClr>
          <a:srgbClr val="000000"/>
        </a:buClr>
        <a:buSzPct val="45000"/>
        <a:buFont typeface="Wingdings" charset="0"/>
        <a:buChar char=""/>
        <a:defRPr sz="2200">
          <a:solidFill>
            <a:srgbClr val="000000"/>
          </a:solidFill>
          <a:latin typeface="+mn-lt"/>
          <a:ea typeface="+mn-ea"/>
          <a:cs typeface="+mn-cs"/>
        </a:defRPr>
      </a:lvl3pPr>
      <a:lvl4pPr marL="1565769" indent="-195723" algn="l" defTabSz="414468" rtl="0" fontAlgn="base" hangingPunct="0">
        <a:lnSpc>
          <a:spcPct val="93000"/>
        </a:lnSpc>
        <a:spcBef>
          <a:spcPct val="0"/>
        </a:spcBef>
        <a:spcAft>
          <a:spcPts val="522"/>
        </a:spcAft>
        <a:buClr>
          <a:srgbClr val="000000"/>
        </a:buClr>
        <a:buSzPct val="75000"/>
        <a:buFont typeface="Symbol" charset="0"/>
        <a:buChar char=""/>
        <a:defRPr sz="1800">
          <a:solidFill>
            <a:srgbClr val="000000"/>
          </a:solidFill>
          <a:latin typeface="+mn-lt"/>
          <a:ea typeface="+mn-ea"/>
          <a:cs typeface="+mn-cs"/>
        </a:defRPr>
      </a:lvl4pPr>
      <a:lvl5pPr marL="1957211" indent="-195723" algn="l" defTabSz="414468"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5pPr>
      <a:lvl6pPr marL="2371679" indent="-195723" algn="l" defTabSz="414468"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6pPr>
      <a:lvl7pPr marL="2786147" indent="-195723" algn="l" defTabSz="414468"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7pPr>
      <a:lvl8pPr marL="3200615" indent="-195723" algn="l" defTabSz="414468"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8pPr>
      <a:lvl9pPr marL="3615083" indent="-195723" algn="l" defTabSz="414468"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9pPr>
    </p:bodyStyle>
    <p:otherStyle>
      <a:defPPr>
        <a:defRPr lang="en-US"/>
      </a:defPPr>
      <a:lvl1pPr marL="0" algn="l" defTabSz="414468" rtl="0" eaLnBrk="1" latinLnBrk="0" hangingPunct="1">
        <a:defRPr sz="1600" kern="1200">
          <a:solidFill>
            <a:schemeClr val="tx1"/>
          </a:solidFill>
          <a:latin typeface="+mn-lt"/>
          <a:ea typeface="+mn-ea"/>
          <a:cs typeface="+mn-cs"/>
        </a:defRPr>
      </a:lvl1pPr>
      <a:lvl2pPr marL="414468" algn="l" defTabSz="414468" rtl="0" eaLnBrk="1" latinLnBrk="0" hangingPunct="1">
        <a:defRPr sz="1600" kern="1200">
          <a:solidFill>
            <a:schemeClr val="tx1"/>
          </a:solidFill>
          <a:latin typeface="+mn-lt"/>
          <a:ea typeface="+mn-ea"/>
          <a:cs typeface="+mn-cs"/>
        </a:defRPr>
      </a:lvl2pPr>
      <a:lvl3pPr marL="828936" algn="l" defTabSz="414468" rtl="0" eaLnBrk="1" latinLnBrk="0" hangingPunct="1">
        <a:defRPr sz="1600" kern="1200">
          <a:solidFill>
            <a:schemeClr val="tx1"/>
          </a:solidFill>
          <a:latin typeface="+mn-lt"/>
          <a:ea typeface="+mn-ea"/>
          <a:cs typeface="+mn-cs"/>
        </a:defRPr>
      </a:lvl3pPr>
      <a:lvl4pPr marL="1243404" algn="l" defTabSz="414468" rtl="0" eaLnBrk="1" latinLnBrk="0" hangingPunct="1">
        <a:defRPr sz="1600" kern="1200">
          <a:solidFill>
            <a:schemeClr val="tx1"/>
          </a:solidFill>
          <a:latin typeface="+mn-lt"/>
          <a:ea typeface="+mn-ea"/>
          <a:cs typeface="+mn-cs"/>
        </a:defRPr>
      </a:lvl4pPr>
      <a:lvl5pPr marL="1657872" algn="l" defTabSz="414468" rtl="0" eaLnBrk="1" latinLnBrk="0" hangingPunct="1">
        <a:defRPr sz="1600" kern="1200">
          <a:solidFill>
            <a:schemeClr val="tx1"/>
          </a:solidFill>
          <a:latin typeface="+mn-lt"/>
          <a:ea typeface="+mn-ea"/>
          <a:cs typeface="+mn-cs"/>
        </a:defRPr>
      </a:lvl5pPr>
      <a:lvl6pPr marL="2072341" algn="l" defTabSz="414468" rtl="0" eaLnBrk="1" latinLnBrk="0" hangingPunct="1">
        <a:defRPr sz="1600" kern="1200">
          <a:solidFill>
            <a:schemeClr val="tx1"/>
          </a:solidFill>
          <a:latin typeface="+mn-lt"/>
          <a:ea typeface="+mn-ea"/>
          <a:cs typeface="+mn-cs"/>
        </a:defRPr>
      </a:lvl6pPr>
      <a:lvl7pPr marL="2486809" algn="l" defTabSz="414468" rtl="0" eaLnBrk="1" latinLnBrk="0" hangingPunct="1">
        <a:defRPr sz="1600" kern="1200">
          <a:solidFill>
            <a:schemeClr val="tx1"/>
          </a:solidFill>
          <a:latin typeface="+mn-lt"/>
          <a:ea typeface="+mn-ea"/>
          <a:cs typeface="+mn-cs"/>
        </a:defRPr>
      </a:lvl7pPr>
      <a:lvl8pPr marL="2901277" algn="l" defTabSz="414468" rtl="0" eaLnBrk="1" latinLnBrk="0" hangingPunct="1">
        <a:defRPr sz="1600" kern="1200">
          <a:solidFill>
            <a:schemeClr val="tx1"/>
          </a:solidFill>
          <a:latin typeface="+mn-lt"/>
          <a:ea typeface="+mn-ea"/>
          <a:cs typeface="+mn-cs"/>
        </a:defRPr>
      </a:lvl8pPr>
      <a:lvl9pPr marL="3315745" algn="l" defTabSz="414468" rtl="0" eaLnBrk="1" latinLnBrk="0" hangingPunct="1">
        <a:defRPr sz="16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71040" y="568862"/>
            <a:ext cx="7806240" cy="1143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71040" y="1906761"/>
            <a:ext cx="7806240" cy="4319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Tree>
    <p:extLst>
      <p:ext uri="{BB962C8B-B14F-4D97-AF65-F5344CB8AC3E}">
        <p14:creationId xmlns:p14="http://schemas.microsoft.com/office/powerpoint/2010/main" val="295259088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414511"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mj-lt"/>
          <a:ea typeface="+mj-ea"/>
          <a:cs typeface="+mj-cs"/>
        </a:defRPr>
      </a:lvl1pPr>
      <a:lvl2pPr marL="391483" indent="-195743" algn="ctr" defTabSz="414511"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2pPr>
      <a:lvl3pPr marL="587224" indent="-195743" algn="ctr" defTabSz="414511"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3pPr>
      <a:lvl4pPr marL="782966" indent="-195743" algn="ctr" defTabSz="414511"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4pPr>
      <a:lvl5pPr marL="978706" indent="-195743" algn="ctr" defTabSz="414511"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5pPr>
      <a:lvl6pPr marL="1393218" indent="-195743" algn="ctr" defTabSz="414511"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6pPr>
      <a:lvl7pPr marL="1807730" indent="-195743" algn="ctr" defTabSz="414511"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7pPr>
      <a:lvl8pPr marL="2222240" indent="-195743" algn="ctr" defTabSz="414511"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8pPr>
      <a:lvl9pPr marL="2636754" indent="-195743" algn="ctr" defTabSz="414511"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9pPr>
    </p:titleStyle>
    <p:bodyStyle>
      <a:lvl1pPr marL="391483" indent="-293613" algn="l" defTabSz="414511" rtl="0" fontAlgn="base" hangingPunct="0">
        <a:lnSpc>
          <a:spcPct val="93000"/>
        </a:lnSpc>
        <a:spcBef>
          <a:spcPct val="0"/>
        </a:spcBef>
        <a:spcAft>
          <a:spcPts val="806"/>
        </a:spcAft>
        <a:buClr>
          <a:srgbClr val="000000"/>
        </a:buClr>
        <a:buSzPct val="100000"/>
        <a:buFont typeface="Arial" charset="0"/>
        <a:buChar char="•"/>
        <a:defRPr sz="1800">
          <a:solidFill>
            <a:srgbClr val="000000"/>
          </a:solidFill>
          <a:latin typeface="+mn-lt"/>
          <a:ea typeface="+mn-ea"/>
          <a:cs typeface="+mn-cs"/>
        </a:defRPr>
      </a:lvl1pPr>
      <a:lvl2pPr marL="782966" indent="-260509" algn="l" defTabSz="414511" rtl="0" fontAlgn="base" hangingPunct="0">
        <a:lnSpc>
          <a:spcPct val="93000"/>
        </a:lnSpc>
        <a:spcBef>
          <a:spcPct val="0"/>
        </a:spcBef>
        <a:spcAft>
          <a:spcPts val="1032"/>
        </a:spcAft>
        <a:buClr>
          <a:srgbClr val="000000"/>
        </a:buClr>
        <a:buSzPct val="75000"/>
        <a:buFont typeface="Symbol" charset="0"/>
        <a:buChar char=""/>
        <a:defRPr sz="2400">
          <a:solidFill>
            <a:srgbClr val="000000"/>
          </a:solidFill>
          <a:latin typeface="+mn-lt"/>
          <a:ea typeface="+mn-ea"/>
          <a:cs typeface="+mn-cs"/>
        </a:defRPr>
      </a:lvl2pPr>
      <a:lvl3pPr marL="1174447" indent="-195743" algn="l" defTabSz="414511" rtl="0" fontAlgn="base" hangingPunct="0">
        <a:lnSpc>
          <a:spcPct val="93000"/>
        </a:lnSpc>
        <a:spcBef>
          <a:spcPct val="0"/>
        </a:spcBef>
        <a:spcAft>
          <a:spcPts val="771"/>
        </a:spcAft>
        <a:buClr>
          <a:srgbClr val="000000"/>
        </a:buClr>
        <a:buSzPct val="45000"/>
        <a:buFont typeface="Wingdings" charset="0"/>
        <a:buChar char=""/>
        <a:defRPr sz="2200">
          <a:solidFill>
            <a:srgbClr val="000000"/>
          </a:solidFill>
          <a:latin typeface="+mn-lt"/>
          <a:ea typeface="+mn-ea"/>
          <a:cs typeface="+mn-cs"/>
        </a:defRPr>
      </a:lvl3pPr>
      <a:lvl4pPr marL="1565931" indent="-195743" algn="l" defTabSz="414511" rtl="0" fontAlgn="base" hangingPunct="0">
        <a:lnSpc>
          <a:spcPct val="93000"/>
        </a:lnSpc>
        <a:spcBef>
          <a:spcPct val="0"/>
        </a:spcBef>
        <a:spcAft>
          <a:spcPts val="522"/>
        </a:spcAft>
        <a:buClr>
          <a:srgbClr val="000000"/>
        </a:buClr>
        <a:buSzPct val="75000"/>
        <a:buFont typeface="Symbol" charset="0"/>
        <a:buChar char=""/>
        <a:defRPr sz="1800">
          <a:solidFill>
            <a:srgbClr val="000000"/>
          </a:solidFill>
          <a:latin typeface="+mn-lt"/>
          <a:ea typeface="+mn-ea"/>
          <a:cs typeface="+mn-cs"/>
        </a:defRPr>
      </a:lvl4pPr>
      <a:lvl5pPr marL="1957414" indent="-195743" algn="l" defTabSz="414511"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5pPr>
      <a:lvl6pPr marL="2371925" indent="-195743" algn="l" defTabSz="414511"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6pPr>
      <a:lvl7pPr marL="2786436" indent="-195743" algn="l" defTabSz="414511"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7pPr>
      <a:lvl8pPr marL="3200947" indent="-195743" algn="l" defTabSz="414511"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8pPr>
      <a:lvl9pPr marL="3615458" indent="-195743" algn="l" defTabSz="414511"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9pPr>
    </p:bodyStyle>
    <p:otherStyle>
      <a:defPPr>
        <a:defRPr lang="en-US"/>
      </a:defPPr>
      <a:lvl1pPr marL="0" algn="l" defTabSz="414511" rtl="0" eaLnBrk="1" latinLnBrk="0" hangingPunct="1">
        <a:defRPr sz="1600" kern="1200">
          <a:solidFill>
            <a:schemeClr val="tx1"/>
          </a:solidFill>
          <a:latin typeface="+mn-lt"/>
          <a:ea typeface="+mn-ea"/>
          <a:cs typeface="+mn-cs"/>
        </a:defRPr>
      </a:lvl1pPr>
      <a:lvl2pPr marL="414511" algn="l" defTabSz="414511" rtl="0" eaLnBrk="1" latinLnBrk="0" hangingPunct="1">
        <a:defRPr sz="1600" kern="1200">
          <a:solidFill>
            <a:schemeClr val="tx1"/>
          </a:solidFill>
          <a:latin typeface="+mn-lt"/>
          <a:ea typeface="+mn-ea"/>
          <a:cs typeface="+mn-cs"/>
        </a:defRPr>
      </a:lvl2pPr>
      <a:lvl3pPr marL="829022" algn="l" defTabSz="414511" rtl="0" eaLnBrk="1" latinLnBrk="0" hangingPunct="1">
        <a:defRPr sz="1600" kern="1200">
          <a:solidFill>
            <a:schemeClr val="tx1"/>
          </a:solidFill>
          <a:latin typeface="+mn-lt"/>
          <a:ea typeface="+mn-ea"/>
          <a:cs typeface="+mn-cs"/>
        </a:defRPr>
      </a:lvl3pPr>
      <a:lvl4pPr marL="1243533" algn="l" defTabSz="414511" rtl="0" eaLnBrk="1" latinLnBrk="0" hangingPunct="1">
        <a:defRPr sz="1600" kern="1200">
          <a:solidFill>
            <a:schemeClr val="tx1"/>
          </a:solidFill>
          <a:latin typeface="+mn-lt"/>
          <a:ea typeface="+mn-ea"/>
          <a:cs typeface="+mn-cs"/>
        </a:defRPr>
      </a:lvl4pPr>
      <a:lvl5pPr marL="1658044" algn="l" defTabSz="414511" rtl="0" eaLnBrk="1" latinLnBrk="0" hangingPunct="1">
        <a:defRPr sz="1600" kern="1200">
          <a:solidFill>
            <a:schemeClr val="tx1"/>
          </a:solidFill>
          <a:latin typeface="+mn-lt"/>
          <a:ea typeface="+mn-ea"/>
          <a:cs typeface="+mn-cs"/>
        </a:defRPr>
      </a:lvl5pPr>
      <a:lvl6pPr marL="2072556" algn="l" defTabSz="414511" rtl="0" eaLnBrk="1" latinLnBrk="0" hangingPunct="1">
        <a:defRPr sz="1600" kern="1200">
          <a:solidFill>
            <a:schemeClr val="tx1"/>
          </a:solidFill>
          <a:latin typeface="+mn-lt"/>
          <a:ea typeface="+mn-ea"/>
          <a:cs typeface="+mn-cs"/>
        </a:defRPr>
      </a:lvl6pPr>
      <a:lvl7pPr marL="2487067" algn="l" defTabSz="414511" rtl="0" eaLnBrk="1" latinLnBrk="0" hangingPunct="1">
        <a:defRPr sz="1600" kern="1200">
          <a:solidFill>
            <a:schemeClr val="tx1"/>
          </a:solidFill>
          <a:latin typeface="+mn-lt"/>
          <a:ea typeface="+mn-ea"/>
          <a:cs typeface="+mn-cs"/>
        </a:defRPr>
      </a:lvl7pPr>
      <a:lvl8pPr marL="2901578" algn="l" defTabSz="414511" rtl="0" eaLnBrk="1" latinLnBrk="0" hangingPunct="1">
        <a:defRPr sz="1600" kern="1200">
          <a:solidFill>
            <a:schemeClr val="tx1"/>
          </a:solidFill>
          <a:latin typeface="+mn-lt"/>
          <a:ea typeface="+mn-ea"/>
          <a:cs typeface="+mn-cs"/>
        </a:defRPr>
      </a:lvl8pPr>
      <a:lvl9pPr marL="3316089" algn="l" defTabSz="414511" rtl="0" eaLnBrk="1" latinLnBrk="0" hangingPunct="1">
        <a:defRPr sz="16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71040" y="568861"/>
            <a:ext cx="7806240" cy="114348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ctr" anchorCtr="0" compatLnSpc="1">
            <a:prstTxWarp prst="textNoShape">
              <a:avLst/>
            </a:prstTxWarp>
          </a:bodyPr>
          <a:lstStyle/>
          <a:p>
            <a:pPr lvl="0"/>
            <a:r>
              <a:rPr lang="en-GB"/>
              <a:t>Click to edit the title text format</a:t>
            </a:r>
          </a:p>
        </p:txBody>
      </p:sp>
      <p:sp>
        <p:nvSpPr>
          <p:cNvPr id="1026" name="Rectangle 2"/>
          <p:cNvSpPr>
            <a:spLocks noGrp="1" noChangeArrowheads="1"/>
          </p:cNvSpPr>
          <p:nvPr>
            <p:ph type="body" idx="1"/>
          </p:nvPr>
        </p:nvSpPr>
        <p:spPr bwMode="auto">
          <a:xfrm>
            <a:off x="671040" y="1906761"/>
            <a:ext cx="7806240" cy="431901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0" tIns="0" rIns="0" bIns="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Tree>
    <p:extLst>
      <p:ext uri="{BB962C8B-B14F-4D97-AF65-F5344CB8AC3E}">
        <p14:creationId xmlns:p14="http://schemas.microsoft.com/office/powerpoint/2010/main" val="126598378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414726"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mj-lt"/>
          <a:ea typeface="+mj-ea"/>
          <a:cs typeface="+mj-cs"/>
        </a:defRPr>
      </a:lvl1pPr>
      <a:lvl2pPr marL="391686" indent="-195843" algn="ctr" defTabSz="414726"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2pPr>
      <a:lvl3pPr marL="587529" indent="-195843" algn="ctr" defTabSz="414726"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3pPr>
      <a:lvl4pPr marL="783372" indent="-195843" algn="ctr" defTabSz="414726"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4pPr>
      <a:lvl5pPr marL="979214" indent="-195843" algn="ctr" defTabSz="414726"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5pPr>
      <a:lvl6pPr marL="1393941" indent="-195843" algn="ctr" defTabSz="414726"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6pPr>
      <a:lvl7pPr marL="1808667" indent="-195843" algn="ctr" defTabSz="414726"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7pPr>
      <a:lvl8pPr marL="2223393" indent="-195843" algn="ctr" defTabSz="414726"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8pPr>
      <a:lvl9pPr marL="2638119" indent="-195843" algn="ctr" defTabSz="414726" rtl="0" fontAlgn="base" hangingPunct="0">
        <a:lnSpc>
          <a:spcPct val="93000"/>
        </a:lnSpc>
        <a:spcBef>
          <a:spcPct val="0"/>
        </a:spcBef>
        <a:spcAft>
          <a:spcPct val="0"/>
        </a:spcAft>
        <a:buClr>
          <a:srgbClr val="000000"/>
        </a:buClr>
        <a:buSzPct val="45000"/>
        <a:buFont typeface="Wingdings" charset="0"/>
        <a:defRPr sz="2500" b="1">
          <a:solidFill>
            <a:srgbClr val="000000"/>
          </a:solidFill>
          <a:latin typeface="Times New Roman" charset="0"/>
          <a:ea typeface="ＭＳ Ｐゴシック" charset="0"/>
          <a:cs typeface="msgothic" charset="0"/>
        </a:defRPr>
      </a:lvl9pPr>
    </p:titleStyle>
    <p:bodyStyle>
      <a:lvl1pPr marL="391686" indent="-293764" algn="l" defTabSz="414726" rtl="0" fontAlgn="base" hangingPunct="0">
        <a:lnSpc>
          <a:spcPct val="93000"/>
        </a:lnSpc>
        <a:spcBef>
          <a:spcPct val="0"/>
        </a:spcBef>
        <a:spcAft>
          <a:spcPts val="806"/>
        </a:spcAft>
        <a:buClr>
          <a:srgbClr val="000000"/>
        </a:buClr>
        <a:buSzPct val="100000"/>
        <a:buFont typeface="Arial" charset="0"/>
        <a:buChar char="•"/>
        <a:defRPr sz="1800">
          <a:solidFill>
            <a:srgbClr val="000000"/>
          </a:solidFill>
          <a:latin typeface="+mn-lt"/>
          <a:ea typeface="+mn-ea"/>
          <a:cs typeface="+mn-cs"/>
        </a:defRPr>
      </a:lvl1pPr>
      <a:lvl2pPr marL="783372" indent="-260644" algn="l" defTabSz="414726" rtl="0" fontAlgn="base" hangingPunct="0">
        <a:lnSpc>
          <a:spcPct val="93000"/>
        </a:lnSpc>
        <a:spcBef>
          <a:spcPct val="0"/>
        </a:spcBef>
        <a:spcAft>
          <a:spcPts val="1032"/>
        </a:spcAft>
        <a:buClr>
          <a:srgbClr val="000000"/>
        </a:buClr>
        <a:buSzPct val="75000"/>
        <a:buFont typeface="Symbol" charset="0"/>
        <a:buChar char=""/>
        <a:defRPr sz="2400">
          <a:solidFill>
            <a:srgbClr val="000000"/>
          </a:solidFill>
          <a:latin typeface="+mn-lt"/>
          <a:ea typeface="+mn-ea"/>
          <a:cs typeface="+mn-cs"/>
        </a:defRPr>
      </a:lvl2pPr>
      <a:lvl3pPr marL="1175057" indent="-195843" algn="l" defTabSz="414726" rtl="0" fontAlgn="base" hangingPunct="0">
        <a:lnSpc>
          <a:spcPct val="93000"/>
        </a:lnSpc>
        <a:spcBef>
          <a:spcPct val="0"/>
        </a:spcBef>
        <a:spcAft>
          <a:spcPts val="771"/>
        </a:spcAft>
        <a:buClr>
          <a:srgbClr val="000000"/>
        </a:buClr>
        <a:buSzPct val="45000"/>
        <a:buFont typeface="Wingdings" charset="0"/>
        <a:buChar char=""/>
        <a:defRPr sz="2200">
          <a:solidFill>
            <a:srgbClr val="000000"/>
          </a:solidFill>
          <a:latin typeface="+mn-lt"/>
          <a:ea typeface="+mn-ea"/>
          <a:cs typeface="+mn-cs"/>
        </a:defRPr>
      </a:lvl3pPr>
      <a:lvl4pPr marL="1566743" indent="-195843" algn="l" defTabSz="414726" rtl="0" fontAlgn="base" hangingPunct="0">
        <a:lnSpc>
          <a:spcPct val="93000"/>
        </a:lnSpc>
        <a:spcBef>
          <a:spcPct val="0"/>
        </a:spcBef>
        <a:spcAft>
          <a:spcPts val="522"/>
        </a:spcAft>
        <a:buClr>
          <a:srgbClr val="000000"/>
        </a:buClr>
        <a:buSzPct val="75000"/>
        <a:buFont typeface="Symbol" charset="0"/>
        <a:buChar char=""/>
        <a:defRPr sz="1800">
          <a:solidFill>
            <a:srgbClr val="000000"/>
          </a:solidFill>
          <a:latin typeface="+mn-lt"/>
          <a:ea typeface="+mn-ea"/>
          <a:cs typeface="+mn-cs"/>
        </a:defRPr>
      </a:lvl4pPr>
      <a:lvl5pPr marL="1958429" indent="-195843" algn="l" defTabSz="414726"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5pPr>
      <a:lvl6pPr marL="2373155" indent="-195843" algn="l" defTabSz="414726"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6pPr>
      <a:lvl7pPr marL="2787881" indent="-195843" algn="l" defTabSz="414726"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7pPr>
      <a:lvl8pPr marL="3202607" indent="-195843" algn="l" defTabSz="414726"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8pPr>
      <a:lvl9pPr marL="3617333" indent="-195843" algn="l" defTabSz="414726" rtl="0" fontAlgn="base" hangingPunct="0">
        <a:lnSpc>
          <a:spcPct val="93000"/>
        </a:lnSpc>
        <a:spcBef>
          <a:spcPct val="0"/>
        </a:spcBef>
        <a:spcAft>
          <a:spcPts val="261"/>
        </a:spcAft>
        <a:buClr>
          <a:srgbClr val="000000"/>
        </a:buClr>
        <a:buSzPct val="45000"/>
        <a:buFont typeface="Wingdings" charset="0"/>
        <a:buChar char=""/>
        <a:defRPr sz="1800">
          <a:solidFill>
            <a:srgbClr val="000000"/>
          </a:solidFill>
          <a:latin typeface="+mn-lt"/>
          <a:ea typeface="+mn-ea"/>
          <a:cs typeface="+mn-cs"/>
        </a:defRPr>
      </a:lvl9pPr>
    </p:bodyStyle>
    <p:otherStyle>
      <a:defPPr>
        <a:defRPr lang="en-US"/>
      </a:defPPr>
      <a:lvl1pPr marL="0" algn="l" defTabSz="414726" rtl="0" eaLnBrk="1" latinLnBrk="0" hangingPunct="1">
        <a:defRPr sz="1600" kern="1200">
          <a:solidFill>
            <a:schemeClr val="tx1"/>
          </a:solidFill>
          <a:latin typeface="+mn-lt"/>
          <a:ea typeface="+mn-ea"/>
          <a:cs typeface="+mn-cs"/>
        </a:defRPr>
      </a:lvl1pPr>
      <a:lvl2pPr marL="414726" algn="l" defTabSz="414726" rtl="0" eaLnBrk="1" latinLnBrk="0" hangingPunct="1">
        <a:defRPr sz="1600" kern="1200">
          <a:solidFill>
            <a:schemeClr val="tx1"/>
          </a:solidFill>
          <a:latin typeface="+mn-lt"/>
          <a:ea typeface="+mn-ea"/>
          <a:cs typeface="+mn-cs"/>
        </a:defRPr>
      </a:lvl2pPr>
      <a:lvl3pPr marL="829452" algn="l" defTabSz="414726" rtl="0" eaLnBrk="1" latinLnBrk="0" hangingPunct="1">
        <a:defRPr sz="1600" kern="1200">
          <a:solidFill>
            <a:schemeClr val="tx1"/>
          </a:solidFill>
          <a:latin typeface="+mn-lt"/>
          <a:ea typeface="+mn-ea"/>
          <a:cs typeface="+mn-cs"/>
        </a:defRPr>
      </a:lvl3pPr>
      <a:lvl4pPr marL="1244178" algn="l" defTabSz="414726" rtl="0" eaLnBrk="1" latinLnBrk="0" hangingPunct="1">
        <a:defRPr sz="1600" kern="1200">
          <a:solidFill>
            <a:schemeClr val="tx1"/>
          </a:solidFill>
          <a:latin typeface="+mn-lt"/>
          <a:ea typeface="+mn-ea"/>
          <a:cs typeface="+mn-cs"/>
        </a:defRPr>
      </a:lvl4pPr>
      <a:lvl5pPr marL="1658904" algn="l" defTabSz="414726" rtl="0" eaLnBrk="1" latinLnBrk="0" hangingPunct="1">
        <a:defRPr sz="1600" kern="1200">
          <a:solidFill>
            <a:schemeClr val="tx1"/>
          </a:solidFill>
          <a:latin typeface="+mn-lt"/>
          <a:ea typeface="+mn-ea"/>
          <a:cs typeface="+mn-cs"/>
        </a:defRPr>
      </a:lvl5pPr>
      <a:lvl6pPr marL="2073631" algn="l" defTabSz="414726" rtl="0" eaLnBrk="1" latinLnBrk="0" hangingPunct="1">
        <a:defRPr sz="1600" kern="1200">
          <a:solidFill>
            <a:schemeClr val="tx1"/>
          </a:solidFill>
          <a:latin typeface="+mn-lt"/>
          <a:ea typeface="+mn-ea"/>
          <a:cs typeface="+mn-cs"/>
        </a:defRPr>
      </a:lvl6pPr>
      <a:lvl7pPr marL="2488357" algn="l" defTabSz="414726" rtl="0" eaLnBrk="1" latinLnBrk="0" hangingPunct="1">
        <a:defRPr sz="1600" kern="1200">
          <a:solidFill>
            <a:schemeClr val="tx1"/>
          </a:solidFill>
          <a:latin typeface="+mn-lt"/>
          <a:ea typeface="+mn-ea"/>
          <a:cs typeface="+mn-cs"/>
        </a:defRPr>
      </a:lvl7pPr>
      <a:lvl8pPr marL="2903083" algn="l" defTabSz="414726" rtl="0" eaLnBrk="1" latinLnBrk="0" hangingPunct="1">
        <a:defRPr sz="1600" kern="1200">
          <a:solidFill>
            <a:schemeClr val="tx1"/>
          </a:solidFill>
          <a:latin typeface="+mn-lt"/>
          <a:ea typeface="+mn-ea"/>
          <a:cs typeface="+mn-cs"/>
        </a:defRPr>
      </a:lvl8pPr>
      <a:lvl9pPr marL="3317809" algn="l" defTabSz="414726" rtl="0" eaLnBrk="1" latinLnBrk="0" hangingPunct="1">
        <a:defRPr sz="16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380" tIns="45692" rIns="91380" bIns="45692"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380" tIns="45692" rIns="91380" bIns="45692"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380" tIns="45692" rIns="91380" bIns="45692" numCol="1" anchor="t" anchorCtr="0" compatLnSpc="1">
            <a:prstTxWarp prst="textNoShape">
              <a:avLst/>
            </a:prstTxWarp>
          </a:bodyPr>
          <a:lstStyle>
            <a:lvl1pPr>
              <a:defRPr sz="1400"/>
            </a:lvl1pPr>
          </a:lstStyle>
          <a:p>
            <a:endParaRPr lang="en-US">
              <a:solidFill>
                <a:srgbClr val="FFFFFF"/>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380" tIns="45692" rIns="91380" bIns="45692" numCol="1" anchor="t" anchorCtr="0" compatLnSpc="1">
            <a:prstTxWarp prst="textNoShape">
              <a:avLst/>
            </a:prstTxWarp>
          </a:bodyPr>
          <a:lstStyle>
            <a:lvl1pPr algn="ctr">
              <a:defRPr sz="1400"/>
            </a:lvl1pPr>
          </a:lstStyle>
          <a:p>
            <a:endParaRPr lang="en-US">
              <a:solidFill>
                <a:srgbClr val="FFFFFF"/>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380" tIns="45692" rIns="91380" bIns="45692" numCol="1" anchor="t" anchorCtr="0" compatLnSpc="1">
            <a:prstTxWarp prst="textNoShape">
              <a:avLst/>
            </a:prstTxWarp>
          </a:bodyPr>
          <a:lstStyle>
            <a:lvl1pPr algn="r">
              <a:defRPr sz="1400"/>
            </a:lvl1pPr>
          </a:lstStyle>
          <a:p>
            <a:fld id="{EE11D5B7-7FED-F74D-BD29-D5C2666CACD3}" type="slidenum">
              <a:rPr lang="en-US">
                <a:solidFill>
                  <a:srgbClr val="FFFFFF"/>
                </a:solidFill>
              </a:rPr>
              <a:pPr/>
              <a:t>‹#›</a:t>
            </a:fld>
            <a:endParaRPr lang="en-US">
              <a:solidFill>
                <a:srgbClr val="FFFFFF"/>
              </a:solidFill>
            </a:endParaRPr>
          </a:p>
        </p:txBody>
      </p:sp>
      <p:pic>
        <p:nvPicPr>
          <p:cNvPr id="2" name="Picture 1" descr="ipta-logo.jpg"/>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0" y="0"/>
            <a:ext cx="1828800" cy="1828800"/>
          </a:xfrm>
          <a:prstGeom prst="rect">
            <a:avLst/>
          </a:prstGeom>
        </p:spPr>
      </p:pic>
    </p:spTree>
    <p:extLst>
      <p:ext uri="{BB962C8B-B14F-4D97-AF65-F5344CB8AC3E}">
        <p14:creationId xmlns:p14="http://schemas.microsoft.com/office/powerpoint/2010/main" val="3680150528"/>
      </p:ext>
    </p:extLst>
  </p:cSld>
  <p:clrMap bg1="dk2" tx1="lt1" bg2="dk1" tx2="lt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2pPr>
      <a:lvl3pPr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3pPr>
      <a:lvl4pPr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4pPr>
      <a:lvl5pPr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5pPr>
      <a:lvl6pPr marL="456915"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6pPr>
      <a:lvl7pPr marL="913832"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7pPr>
      <a:lvl8pPr marL="1370748"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8pPr>
      <a:lvl9pPr marL="1827662" algn="ctr" rtl="0" fontAlgn="base">
        <a:spcBef>
          <a:spcPct val="0"/>
        </a:spcBef>
        <a:spcAft>
          <a:spcPct val="0"/>
        </a:spcAft>
        <a:defRPr sz="4400">
          <a:solidFill>
            <a:schemeClr val="tx2"/>
          </a:solidFill>
          <a:latin typeface="Arial" pitchFamily="31" charset="0"/>
          <a:ea typeface="ＭＳ Ｐゴシック" pitchFamily="31" charset="-128"/>
          <a:cs typeface="ＭＳ Ｐゴシック" pitchFamily="31" charset="-128"/>
        </a:defRPr>
      </a:lvl9pPr>
    </p:titleStyle>
    <p:bodyStyle>
      <a:lvl1pPr marL="342686" indent="-342686" algn="l" rtl="0" fontAlgn="base">
        <a:spcBef>
          <a:spcPct val="20000"/>
        </a:spcBef>
        <a:spcAft>
          <a:spcPct val="0"/>
        </a:spcAft>
        <a:buChar char="•"/>
        <a:defRPr sz="3200">
          <a:solidFill>
            <a:schemeClr val="tx1"/>
          </a:solidFill>
          <a:latin typeface="+mn-lt"/>
          <a:ea typeface="+mn-ea"/>
          <a:cs typeface="+mn-cs"/>
        </a:defRPr>
      </a:lvl1pPr>
      <a:lvl2pPr marL="742488" indent="-285571" algn="l" rtl="0" fontAlgn="base">
        <a:spcBef>
          <a:spcPct val="20000"/>
        </a:spcBef>
        <a:spcAft>
          <a:spcPct val="0"/>
        </a:spcAft>
        <a:buChar char="–"/>
        <a:defRPr sz="2800">
          <a:solidFill>
            <a:schemeClr val="tx1"/>
          </a:solidFill>
          <a:latin typeface="+mn-lt"/>
          <a:ea typeface="+mn-ea"/>
        </a:defRPr>
      </a:lvl2pPr>
      <a:lvl3pPr marL="1142292" indent="-228459" algn="l" rtl="0" fontAlgn="base">
        <a:spcBef>
          <a:spcPct val="20000"/>
        </a:spcBef>
        <a:spcAft>
          <a:spcPct val="0"/>
        </a:spcAft>
        <a:buChar char="•"/>
        <a:defRPr sz="2400">
          <a:solidFill>
            <a:schemeClr val="tx1"/>
          </a:solidFill>
          <a:latin typeface="+mn-lt"/>
          <a:ea typeface="+mn-ea"/>
        </a:defRPr>
      </a:lvl3pPr>
      <a:lvl4pPr marL="1599206" indent="-228459" algn="l" rtl="0" fontAlgn="base">
        <a:spcBef>
          <a:spcPct val="20000"/>
        </a:spcBef>
        <a:spcAft>
          <a:spcPct val="0"/>
        </a:spcAft>
        <a:buChar char="–"/>
        <a:defRPr sz="2000">
          <a:solidFill>
            <a:schemeClr val="tx1"/>
          </a:solidFill>
          <a:latin typeface="+mn-lt"/>
          <a:ea typeface="+mn-ea"/>
        </a:defRPr>
      </a:lvl4pPr>
      <a:lvl5pPr marL="2056121" indent="-228459" algn="l" rtl="0" fontAlgn="base">
        <a:spcBef>
          <a:spcPct val="20000"/>
        </a:spcBef>
        <a:spcAft>
          <a:spcPct val="0"/>
        </a:spcAft>
        <a:buChar char="»"/>
        <a:defRPr sz="2000">
          <a:solidFill>
            <a:schemeClr val="tx1"/>
          </a:solidFill>
          <a:latin typeface="+mn-lt"/>
          <a:ea typeface="+mn-ea"/>
        </a:defRPr>
      </a:lvl5pPr>
      <a:lvl6pPr marL="2513036" indent="-228459" algn="l" rtl="0" fontAlgn="base">
        <a:spcBef>
          <a:spcPct val="20000"/>
        </a:spcBef>
        <a:spcAft>
          <a:spcPct val="0"/>
        </a:spcAft>
        <a:buChar char="»"/>
        <a:defRPr sz="2000">
          <a:solidFill>
            <a:schemeClr val="tx1"/>
          </a:solidFill>
          <a:latin typeface="+mn-lt"/>
          <a:ea typeface="+mn-ea"/>
        </a:defRPr>
      </a:lvl6pPr>
      <a:lvl7pPr marL="2969952" indent="-228459" algn="l" rtl="0" fontAlgn="base">
        <a:spcBef>
          <a:spcPct val="20000"/>
        </a:spcBef>
        <a:spcAft>
          <a:spcPct val="0"/>
        </a:spcAft>
        <a:buChar char="»"/>
        <a:defRPr sz="2000">
          <a:solidFill>
            <a:schemeClr val="tx1"/>
          </a:solidFill>
          <a:latin typeface="+mn-lt"/>
          <a:ea typeface="+mn-ea"/>
        </a:defRPr>
      </a:lvl7pPr>
      <a:lvl8pPr marL="3426868" indent="-228459" algn="l" rtl="0" fontAlgn="base">
        <a:spcBef>
          <a:spcPct val="20000"/>
        </a:spcBef>
        <a:spcAft>
          <a:spcPct val="0"/>
        </a:spcAft>
        <a:buChar char="»"/>
        <a:defRPr sz="2000">
          <a:solidFill>
            <a:schemeClr val="tx1"/>
          </a:solidFill>
          <a:latin typeface="+mn-lt"/>
          <a:ea typeface="+mn-ea"/>
        </a:defRPr>
      </a:lvl8pPr>
      <a:lvl9pPr marL="3883783" indent="-228459" algn="l" rtl="0" fontAlgn="base">
        <a:spcBef>
          <a:spcPct val="20000"/>
        </a:spcBef>
        <a:spcAft>
          <a:spcPct val="0"/>
        </a:spcAft>
        <a:buChar char="»"/>
        <a:defRPr sz="2000">
          <a:solidFill>
            <a:schemeClr val="tx1"/>
          </a:solidFill>
          <a:latin typeface="+mn-lt"/>
          <a:ea typeface="+mn-ea"/>
        </a:defRPr>
      </a:lvl9pPr>
    </p:bodyStyle>
    <p:otherStyle>
      <a:defPPr>
        <a:defRPr lang="en-US"/>
      </a:defPPr>
      <a:lvl1pPr marL="0" algn="l" defTabSz="456915" rtl="0" eaLnBrk="1" latinLnBrk="0" hangingPunct="1">
        <a:defRPr sz="1800" kern="1200">
          <a:solidFill>
            <a:schemeClr val="tx1"/>
          </a:solidFill>
          <a:latin typeface="+mn-lt"/>
          <a:ea typeface="+mn-ea"/>
          <a:cs typeface="+mn-cs"/>
        </a:defRPr>
      </a:lvl1pPr>
      <a:lvl2pPr marL="456915" algn="l" defTabSz="456915" rtl="0" eaLnBrk="1" latinLnBrk="0" hangingPunct="1">
        <a:defRPr sz="1800" kern="1200">
          <a:solidFill>
            <a:schemeClr val="tx1"/>
          </a:solidFill>
          <a:latin typeface="+mn-lt"/>
          <a:ea typeface="+mn-ea"/>
          <a:cs typeface="+mn-cs"/>
        </a:defRPr>
      </a:lvl2pPr>
      <a:lvl3pPr marL="913832" algn="l" defTabSz="456915" rtl="0" eaLnBrk="1" latinLnBrk="0" hangingPunct="1">
        <a:defRPr sz="1800" kern="1200">
          <a:solidFill>
            <a:schemeClr val="tx1"/>
          </a:solidFill>
          <a:latin typeface="+mn-lt"/>
          <a:ea typeface="+mn-ea"/>
          <a:cs typeface="+mn-cs"/>
        </a:defRPr>
      </a:lvl3pPr>
      <a:lvl4pPr marL="1370748" algn="l" defTabSz="456915" rtl="0" eaLnBrk="1" latinLnBrk="0" hangingPunct="1">
        <a:defRPr sz="1800" kern="1200">
          <a:solidFill>
            <a:schemeClr val="tx1"/>
          </a:solidFill>
          <a:latin typeface="+mn-lt"/>
          <a:ea typeface="+mn-ea"/>
          <a:cs typeface="+mn-cs"/>
        </a:defRPr>
      </a:lvl4pPr>
      <a:lvl5pPr marL="1827662" algn="l" defTabSz="456915" rtl="0" eaLnBrk="1" latinLnBrk="0" hangingPunct="1">
        <a:defRPr sz="1800" kern="1200">
          <a:solidFill>
            <a:schemeClr val="tx1"/>
          </a:solidFill>
          <a:latin typeface="+mn-lt"/>
          <a:ea typeface="+mn-ea"/>
          <a:cs typeface="+mn-cs"/>
        </a:defRPr>
      </a:lvl5pPr>
      <a:lvl6pPr marL="2284579" algn="l" defTabSz="456915" rtl="0" eaLnBrk="1" latinLnBrk="0" hangingPunct="1">
        <a:defRPr sz="1800" kern="1200">
          <a:solidFill>
            <a:schemeClr val="tx1"/>
          </a:solidFill>
          <a:latin typeface="+mn-lt"/>
          <a:ea typeface="+mn-ea"/>
          <a:cs typeface="+mn-cs"/>
        </a:defRPr>
      </a:lvl6pPr>
      <a:lvl7pPr marL="2741494" algn="l" defTabSz="456915" rtl="0" eaLnBrk="1" latinLnBrk="0" hangingPunct="1">
        <a:defRPr sz="1800" kern="1200">
          <a:solidFill>
            <a:schemeClr val="tx1"/>
          </a:solidFill>
          <a:latin typeface="+mn-lt"/>
          <a:ea typeface="+mn-ea"/>
          <a:cs typeface="+mn-cs"/>
        </a:defRPr>
      </a:lvl7pPr>
      <a:lvl8pPr marL="3198408" algn="l" defTabSz="456915" rtl="0" eaLnBrk="1" latinLnBrk="0" hangingPunct="1">
        <a:defRPr sz="1800" kern="1200">
          <a:solidFill>
            <a:schemeClr val="tx1"/>
          </a:solidFill>
          <a:latin typeface="+mn-lt"/>
          <a:ea typeface="+mn-ea"/>
          <a:cs typeface="+mn-cs"/>
        </a:defRPr>
      </a:lvl8pPr>
      <a:lvl9pPr marL="3655325" algn="l" defTabSz="45691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1" Type="http://schemas.openxmlformats.org/officeDocument/2006/relationships/slideLayout" Target="../slideLayouts/slideLayout7.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jpeg"/><Relationship Id="rId1" Type="http://schemas.openxmlformats.org/officeDocument/2006/relationships/slideLayout" Target="../slideLayouts/slideLayout7.xml"/><Relationship Id="rId2" Type="http://schemas.openxmlformats.org/officeDocument/2006/relationships/notesSlide" Target="../notesSlides/notesSlide7.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9.jpeg"/><Relationship Id="rId1" Type="http://schemas.openxmlformats.org/officeDocument/2006/relationships/slideLayout" Target="../slideLayouts/slideLayout19.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0.jpeg"/><Relationship Id="rId1" Type="http://schemas.openxmlformats.org/officeDocument/2006/relationships/slideLayout" Target="../slideLayouts/slideLayout19.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1.jpeg"/><Relationship Id="rId1" Type="http://schemas.openxmlformats.org/officeDocument/2006/relationships/slideLayout" Target="../slideLayouts/slideLayout19.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1.jpeg"/><Relationship Id="rId1" Type="http://schemas.openxmlformats.org/officeDocument/2006/relationships/slideLayout" Target="../slideLayouts/slideLayout19.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2.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2.jpeg"/><Relationship Id="rId1" Type="http://schemas.openxmlformats.org/officeDocument/2006/relationships/slideLayout" Target="../slideLayouts/slideLayout30.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13.jpeg"/><Relationship Id="rId1" Type="http://schemas.openxmlformats.org/officeDocument/2006/relationships/slideLayout" Target="../slideLayouts/slideLayout41.xml"/><Relationship Id="rId2" Type="http://schemas.openxmlformats.org/officeDocument/2006/relationships/notesSlide" Target="../notesSlides/notesSlide1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7.xml"/><Relationship Id="rId4" Type="http://schemas.openxmlformats.org/officeDocument/2006/relationships/notesSlide" Target="../notesSlides/notesSlide4.xml"/><Relationship Id="rId5" Type="http://schemas.openxmlformats.org/officeDocument/2006/relationships/image" Target="../media/image5.png"/><Relationship Id="rId1" Type="http://schemas.microsoft.com/office/2007/relationships/media" Target="file://localhost/Users/alommen/Documents/Talks/PulsGravDetWEB.mpg" TargetMode="External"/><Relationship Id="rId2" Type="http://schemas.openxmlformats.org/officeDocument/2006/relationships/video" Target="file://localhost/Users/alommen/Documents/Talks/PulsGravDetWEB.mp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21" name="Picture 5" descr="PTA"/>
          <p:cNvPicPr>
            <a:picLocks noChangeAspect="1" noChangeArrowheads="1"/>
          </p:cNvPicPr>
          <p:nvPr/>
        </p:nvPicPr>
        <p:blipFill>
          <a:blip r:embed="rId3"/>
          <a:srcRect/>
          <a:stretch>
            <a:fillRect/>
          </a:stretch>
        </p:blipFill>
        <p:spPr bwMode="auto">
          <a:xfrm>
            <a:off x="-18473" y="0"/>
            <a:ext cx="9485376" cy="7114032"/>
          </a:xfrm>
          <a:prstGeom prst="rect">
            <a:avLst/>
          </a:prstGeom>
          <a:noFill/>
        </p:spPr>
      </p:pic>
      <p:sp>
        <p:nvSpPr>
          <p:cNvPr id="111618" name="Rectangle 2"/>
          <p:cNvSpPr>
            <a:spLocks noGrp="1" noChangeArrowheads="1"/>
          </p:cNvSpPr>
          <p:nvPr>
            <p:ph type="ctrTitle"/>
          </p:nvPr>
        </p:nvSpPr>
        <p:spPr>
          <a:xfrm>
            <a:off x="685800" y="1828800"/>
            <a:ext cx="7772400" cy="1143000"/>
          </a:xfrm>
        </p:spPr>
        <p:txBody>
          <a:bodyPr/>
          <a:lstStyle/>
          <a:p>
            <a:r>
              <a:rPr lang="en-US" dirty="0" smtClean="0"/>
              <a:t>The International Pulsar Timing Array</a:t>
            </a:r>
            <a:endParaRPr lang="en-US" dirty="0"/>
          </a:p>
        </p:txBody>
      </p:sp>
      <p:sp>
        <p:nvSpPr>
          <p:cNvPr id="111619" name="Rectangle 3"/>
          <p:cNvSpPr>
            <a:spLocks noGrp="1" noChangeArrowheads="1"/>
          </p:cNvSpPr>
          <p:nvPr>
            <p:ph type="subTitle" idx="1"/>
          </p:nvPr>
        </p:nvSpPr>
        <p:spPr/>
        <p:txBody>
          <a:bodyPr anchor="ctr"/>
          <a:lstStyle/>
          <a:p>
            <a:r>
              <a:rPr lang="en-US" sz="2400" dirty="0"/>
              <a:t>Andrea N. </a:t>
            </a:r>
            <a:r>
              <a:rPr lang="en-US" sz="2400" dirty="0" smtClean="0"/>
              <a:t>Lommen</a:t>
            </a:r>
          </a:p>
          <a:p>
            <a:r>
              <a:rPr lang="en-US" sz="1600" dirty="0" smtClean="0"/>
              <a:t>Founder, </a:t>
            </a:r>
            <a:r>
              <a:rPr lang="en-US" sz="1600" dirty="0" err="1" smtClean="0"/>
              <a:t>NANOGrav</a:t>
            </a:r>
            <a:r>
              <a:rPr lang="en-US" sz="1600" dirty="0" smtClean="0"/>
              <a:t>, and IPTA</a:t>
            </a:r>
            <a:endParaRPr lang="en-US" sz="1600" dirty="0"/>
          </a:p>
          <a:p>
            <a:r>
              <a:rPr lang="en-US" sz="1600" dirty="0" smtClean="0"/>
              <a:t>Professor </a:t>
            </a:r>
            <a:r>
              <a:rPr lang="en-US" sz="1600" dirty="0"/>
              <a:t>of Physics and Astronomy</a:t>
            </a:r>
          </a:p>
          <a:p>
            <a:r>
              <a:rPr lang="en-US" sz="1600" dirty="0"/>
              <a:t>Head of Astronomy Program</a:t>
            </a:r>
          </a:p>
          <a:p>
            <a:r>
              <a:rPr lang="en-US" sz="1600" dirty="0"/>
              <a:t>Director of Grundy Observatory</a:t>
            </a:r>
          </a:p>
          <a:p>
            <a:r>
              <a:rPr lang="en-US" sz="1600" dirty="0"/>
              <a:t>Franklin and Marshall College</a:t>
            </a:r>
          </a:p>
          <a:p>
            <a:r>
              <a:rPr lang="en-US" sz="1600" dirty="0"/>
              <a:t>Lancaster, PA</a:t>
            </a:r>
          </a:p>
          <a:p>
            <a:endParaRPr lang="en-US" sz="1600" dirty="0"/>
          </a:p>
          <a:p>
            <a:pPr>
              <a:lnSpc>
                <a:spcPct val="70000"/>
              </a:lnSpc>
            </a:pPr>
            <a:endParaRPr lang="en-US" sz="2400" dirty="0"/>
          </a:p>
        </p:txBody>
      </p:sp>
      <p:sp>
        <p:nvSpPr>
          <p:cNvPr id="111622" name="Text Box 6"/>
          <p:cNvSpPr txBox="1">
            <a:spLocks noChangeArrowheads="1"/>
          </p:cNvSpPr>
          <p:nvPr/>
        </p:nvSpPr>
        <p:spPr bwMode="auto">
          <a:xfrm>
            <a:off x="5791200" y="5791200"/>
            <a:ext cx="2622261" cy="276942"/>
          </a:xfrm>
          <a:prstGeom prst="rect">
            <a:avLst/>
          </a:prstGeom>
          <a:noFill/>
          <a:ln w="9525">
            <a:noFill/>
            <a:miter lim="800000"/>
            <a:headEnd/>
            <a:tailEnd/>
          </a:ln>
        </p:spPr>
        <p:txBody>
          <a:bodyPr wrap="none" lIns="91380" tIns="45692" rIns="91380" bIns="45692">
            <a:prstTxWarp prst="textNoShape">
              <a:avLst/>
            </a:prstTxWarp>
            <a:spAutoFit/>
          </a:bodyPr>
          <a:lstStyle/>
          <a:p>
            <a:r>
              <a:rPr lang="en-US" sz="1200" dirty="0"/>
              <a:t>Image Courtesy of </a:t>
            </a:r>
            <a:r>
              <a:rPr lang="en-US" sz="1200" dirty="0" smtClean="0"/>
              <a:t>David Champion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381640"/>
            <a:ext cx="8493120" cy="414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a:r>
              <a:rPr lang="en-GB" sz="1500" b="1">
                <a:latin typeface="Arial" charset="0"/>
              </a:rPr>
              <a:t>Plot of temporal and frequency coverage for all pulsars.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520" y="6283384"/>
            <a:ext cx="2534400" cy="50549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1440" y="979303"/>
            <a:ext cx="3024000" cy="489363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3061440" y="5972311"/>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r>
              <a:rPr lang="en-GB" sz="1100" b="1">
                <a:latin typeface="Arial" charset="0"/>
              </a:rPr>
              <a:t>J. P. W. Verbiest et al. MNRAS 2016;458:1267-1288</a:t>
            </a:r>
          </a:p>
        </p:txBody>
      </p:sp>
      <p:sp>
        <p:nvSpPr>
          <p:cNvPr id="3077" name="Text Box 5"/>
          <p:cNvSpPr txBox="1">
            <a:spLocks noChangeArrowheads="1"/>
          </p:cNvSpPr>
          <p:nvPr/>
        </p:nvSpPr>
        <p:spPr bwMode="auto">
          <a:xfrm>
            <a:off x="97920" y="6450438"/>
            <a:ext cx="4930560"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9pPr>
          </a:lstStyle>
          <a:p>
            <a:r>
              <a:rPr lang="en-GB" sz="900">
                <a:latin typeface="Arial" charset="0"/>
              </a:rPr>
              <a:t>© 2016 The Authors Published by Oxford University Press on behalf of the Royal Astronomical Society</a:t>
            </a:r>
          </a:p>
        </p:txBody>
      </p:sp>
      <p:sp>
        <p:nvSpPr>
          <p:cNvPr id="2" name="TextBox 1"/>
          <p:cNvSpPr txBox="1"/>
          <p:nvPr/>
        </p:nvSpPr>
        <p:spPr>
          <a:xfrm>
            <a:off x="2438406" y="457201"/>
            <a:ext cx="2511475" cy="461665"/>
          </a:xfrm>
          <a:prstGeom prst="rect">
            <a:avLst/>
          </a:prstGeom>
          <a:noFill/>
        </p:spPr>
        <p:txBody>
          <a:bodyPr wrap="none" lIns="91380" tIns="45692" rIns="91380" bIns="45692" rtlCol="0">
            <a:spAutoFit/>
          </a:bodyPr>
          <a:lstStyle/>
          <a:p>
            <a:r>
              <a:rPr lang="en-US" dirty="0" smtClean="0"/>
              <a:t>Inhomogeneity…</a:t>
            </a:r>
          </a:p>
        </p:txBody>
      </p:sp>
      <p:sp>
        <p:nvSpPr>
          <p:cNvPr id="8" name="Text Box 4"/>
          <p:cNvSpPr txBox="1">
            <a:spLocks noChangeArrowheads="1"/>
          </p:cNvSpPr>
          <p:nvPr/>
        </p:nvSpPr>
        <p:spPr bwMode="auto">
          <a:xfrm>
            <a:off x="671040" y="5972311"/>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pPr defTabSz="414425" eaLnBrk="1">
              <a:lnSpc>
                <a:spcPct val="93000"/>
              </a:lnSpc>
              <a:buClr>
                <a:srgbClr val="000000"/>
              </a:buClr>
              <a:buSzPct val="45000"/>
            </a:pPr>
            <a:r>
              <a:rPr lang="en-GB" sz="1100" b="1" dirty="0">
                <a:solidFill>
                  <a:srgbClr val="FFFF00"/>
                </a:solidFill>
                <a:latin typeface="Arial" charset="0"/>
              </a:rPr>
              <a:t>J. P. W. </a:t>
            </a:r>
            <a:r>
              <a:rPr lang="en-GB" sz="1100" b="1" dirty="0" err="1">
                <a:solidFill>
                  <a:srgbClr val="FFFF00"/>
                </a:solidFill>
                <a:latin typeface="Arial" charset="0"/>
              </a:rPr>
              <a:t>Verbiest</a:t>
            </a:r>
            <a:r>
              <a:rPr lang="en-GB" sz="1100" b="1" dirty="0">
                <a:solidFill>
                  <a:srgbClr val="FFFF00"/>
                </a:solidFill>
                <a:latin typeface="Arial" charset="0"/>
              </a:rPr>
              <a:t> et al. MNRAS 2016;458:1267-1288</a:t>
            </a:r>
          </a:p>
        </p:txBody>
      </p:sp>
      <p:sp>
        <p:nvSpPr>
          <p:cNvPr id="3" name="TextBox 2"/>
          <p:cNvSpPr txBox="1"/>
          <p:nvPr/>
        </p:nvSpPr>
        <p:spPr>
          <a:xfrm>
            <a:off x="228600" y="2438400"/>
            <a:ext cx="2362200" cy="1938992"/>
          </a:xfrm>
          <a:prstGeom prst="rect">
            <a:avLst/>
          </a:prstGeom>
          <a:noFill/>
        </p:spPr>
        <p:txBody>
          <a:bodyPr wrap="square" rtlCol="0">
            <a:spAutoFit/>
          </a:bodyPr>
          <a:lstStyle/>
          <a:p>
            <a:r>
              <a:rPr lang="en-US" dirty="0" smtClean="0"/>
              <a:t>Time and frequency coverage, 0-4 GHz, 1982-2016</a:t>
            </a:r>
            <a:endParaRPr lang="en-US" dirty="0"/>
          </a:p>
        </p:txBody>
      </p:sp>
    </p:spTree>
    <p:extLst>
      <p:ext uri="{BB962C8B-B14F-4D97-AF65-F5344CB8AC3E}">
        <p14:creationId xmlns:p14="http://schemas.microsoft.com/office/powerpoint/2010/main" val="4863988"/>
      </p:ext>
    </p:extLst>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381640"/>
            <a:ext cx="8493120" cy="414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a:r>
              <a:rPr lang="en-GB" sz="1500" b="1">
                <a:latin typeface="Arial" charset="0"/>
              </a:rPr>
              <a:t>Plot of temporal and frequency coverage for all pulsars.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520" y="6283384"/>
            <a:ext cx="2534400" cy="50549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1440" y="979302"/>
            <a:ext cx="8444760" cy="13665861"/>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3061440" y="5972311"/>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r>
              <a:rPr lang="en-GB" sz="1100" b="1">
                <a:latin typeface="Arial" charset="0"/>
              </a:rPr>
              <a:t>J. P. W. Verbiest et al. MNRAS 2016;458:1267-1288</a:t>
            </a:r>
          </a:p>
        </p:txBody>
      </p:sp>
      <p:sp>
        <p:nvSpPr>
          <p:cNvPr id="3077" name="Text Box 5"/>
          <p:cNvSpPr txBox="1">
            <a:spLocks noChangeArrowheads="1"/>
          </p:cNvSpPr>
          <p:nvPr/>
        </p:nvSpPr>
        <p:spPr bwMode="auto">
          <a:xfrm>
            <a:off x="97920" y="6450438"/>
            <a:ext cx="4930560"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9pPr>
          </a:lstStyle>
          <a:p>
            <a:r>
              <a:rPr lang="en-GB" sz="900">
                <a:latin typeface="Arial" charset="0"/>
              </a:rPr>
              <a:t>© 2016 The Authors Published by Oxford University Press on behalf of the Royal Astronomical Society</a:t>
            </a:r>
          </a:p>
        </p:txBody>
      </p:sp>
      <p:sp>
        <p:nvSpPr>
          <p:cNvPr id="2" name="TextBox 1"/>
          <p:cNvSpPr txBox="1"/>
          <p:nvPr/>
        </p:nvSpPr>
        <p:spPr>
          <a:xfrm>
            <a:off x="2438406" y="457201"/>
            <a:ext cx="2511475" cy="461665"/>
          </a:xfrm>
          <a:prstGeom prst="rect">
            <a:avLst/>
          </a:prstGeom>
          <a:noFill/>
        </p:spPr>
        <p:txBody>
          <a:bodyPr wrap="none" lIns="91380" tIns="45692" rIns="91380" bIns="45692" rtlCol="0">
            <a:spAutoFit/>
          </a:bodyPr>
          <a:lstStyle/>
          <a:p>
            <a:r>
              <a:rPr lang="en-US" dirty="0" smtClean="0"/>
              <a:t>Inhomogeneity…</a:t>
            </a:r>
          </a:p>
        </p:txBody>
      </p:sp>
      <p:sp>
        <p:nvSpPr>
          <p:cNvPr id="8" name="Text Box 4"/>
          <p:cNvSpPr txBox="1">
            <a:spLocks noChangeArrowheads="1"/>
          </p:cNvSpPr>
          <p:nvPr/>
        </p:nvSpPr>
        <p:spPr bwMode="auto">
          <a:xfrm>
            <a:off x="671040" y="5972311"/>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pPr defTabSz="414425" eaLnBrk="1">
              <a:lnSpc>
                <a:spcPct val="93000"/>
              </a:lnSpc>
              <a:buClr>
                <a:srgbClr val="000000"/>
              </a:buClr>
              <a:buSzPct val="45000"/>
            </a:pPr>
            <a:r>
              <a:rPr lang="en-GB" sz="1100" b="1" dirty="0">
                <a:solidFill>
                  <a:srgbClr val="FFFF00"/>
                </a:solidFill>
                <a:latin typeface="Arial" charset="0"/>
              </a:rPr>
              <a:t>J. P. W. </a:t>
            </a:r>
            <a:r>
              <a:rPr lang="en-GB" sz="1100" b="1" dirty="0" err="1">
                <a:solidFill>
                  <a:srgbClr val="FFFF00"/>
                </a:solidFill>
                <a:latin typeface="Arial" charset="0"/>
              </a:rPr>
              <a:t>Verbiest</a:t>
            </a:r>
            <a:r>
              <a:rPr lang="en-GB" sz="1100" b="1" dirty="0">
                <a:solidFill>
                  <a:srgbClr val="FFFF00"/>
                </a:solidFill>
                <a:latin typeface="Arial" charset="0"/>
              </a:rPr>
              <a:t> et al. MNRAS 2016;458:1267-1288</a:t>
            </a:r>
          </a:p>
        </p:txBody>
      </p:sp>
      <p:sp>
        <p:nvSpPr>
          <p:cNvPr id="3" name="TextBox 2"/>
          <p:cNvSpPr txBox="1"/>
          <p:nvPr/>
        </p:nvSpPr>
        <p:spPr>
          <a:xfrm>
            <a:off x="228600" y="2438400"/>
            <a:ext cx="2362200" cy="1938992"/>
          </a:xfrm>
          <a:prstGeom prst="rect">
            <a:avLst/>
          </a:prstGeom>
          <a:noFill/>
        </p:spPr>
        <p:txBody>
          <a:bodyPr wrap="square" rtlCol="0">
            <a:spAutoFit/>
          </a:bodyPr>
          <a:lstStyle/>
          <a:p>
            <a:r>
              <a:rPr lang="en-US" dirty="0" smtClean="0"/>
              <a:t>Time and frequency coverage, 0-4 GHz, 1982-2016</a:t>
            </a:r>
            <a:endParaRPr lang="en-US" dirty="0"/>
          </a:p>
        </p:txBody>
      </p:sp>
    </p:spTree>
    <p:extLst>
      <p:ext uri="{BB962C8B-B14F-4D97-AF65-F5344CB8AC3E}">
        <p14:creationId xmlns:p14="http://schemas.microsoft.com/office/powerpoint/2010/main" val="3392366433"/>
      </p:ext>
    </p:extLst>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381640"/>
            <a:ext cx="8493120" cy="414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defTabSz="414425" eaLnBrk="1">
              <a:lnSpc>
                <a:spcPct val="93000"/>
              </a:lnSpc>
              <a:buClr>
                <a:srgbClr val="000000"/>
              </a:buClr>
              <a:buSzPct val="45000"/>
            </a:pPr>
            <a:r>
              <a:rPr lang="en-GB" sz="1500" b="1">
                <a:latin typeface="Arial" charset="0"/>
              </a:rPr>
              <a:t>Plot of the Galactic distribution of all presently known Galactic-disc MSPs (as found in the ATNF pulsar catalogue version 1.51; Manchester et al. 2005).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520" y="6283384"/>
            <a:ext cx="2534400" cy="50549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040" y="1480477"/>
            <a:ext cx="7804800" cy="3891289"/>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671040" y="5972311"/>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pPr defTabSz="414425" eaLnBrk="1">
              <a:lnSpc>
                <a:spcPct val="93000"/>
              </a:lnSpc>
              <a:buClr>
                <a:srgbClr val="000000"/>
              </a:buClr>
              <a:buSzPct val="45000"/>
            </a:pPr>
            <a:r>
              <a:rPr lang="en-GB" sz="1100" b="1" dirty="0">
                <a:latin typeface="Arial" charset="0"/>
              </a:rPr>
              <a:t>J. P. W. </a:t>
            </a:r>
            <a:r>
              <a:rPr lang="en-GB" sz="1100" b="1" dirty="0" err="1">
                <a:latin typeface="Arial" charset="0"/>
              </a:rPr>
              <a:t>Verbiest</a:t>
            </a:r>
            <a:r>
              <a:rPr lang="en-GB" sz="1100" b="1" dirty="0">
                <a:latin typeface="Arial" charset="0"/>
              </a:rPr>
              <a:t> et al. MNRAS 2016;458:1267-1288</a:t>
            </a:r>
          </a:p>
        </p:txBody>
      </p:sp>
      <p:sp>
        <p:nvSpPr>
          <p:cNvPr id="3077" name="Text Box 5"/>
          <p:cNvSpPr txBox="1">
            <a:spLocks noChangeArrowheads="1"/>
          </p:cNvSpPr>
          <p:nvPr/>
        </p:nvSpPr>
        <p:spPr bwMode="auto">
          <a:xfrm>
            <a:off x="97920" y="6450438"/>
            <a:ext cx="4930560"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9pPr>
          </a:lstStyle>
          <a:p>
            <a:pPr defTabSz="414425" eaLnBrk="1">
              <a:lnSpc>
                <a:spcPct val="93000"/>
              </a:lnSpc>
              <a:buClr>
                <a:srgbClr val="000000"/>
              </a:buClr>
              <a:buSzPct val="45000"/>
            </a:pPr>
            <a:r>
              <a:rPr lang="en-GB" sz="900">
                <a:latin typeface="Arial" charset="0"/>
              </a:rPr>
              <a:t>© 2016 The Authors Published by Oxford University Press on behalf of the Royal Astronomical Society</a:t>
            </a:r>
          </a:p>
        </p:txBody>
      </p:sp>
    </p:spTree>
    <p:extLst>
      <p:ext uri="{BB962C8B-B14F-4D97-AF65-F5344CB8AC3E}">
        <p14:creationId xmlns:p14="http://schemas.microsoft.com/office/powerpoint/2010/main" val="900082663"/>
      </p:ext>
    </p:extLst>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381640"/>
            <a:ext cx="8493120" cy="414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a:r>
              <a:rPr lang="en-GB" sz="1500" b="1">
                <a:latin typeface="Arial" charset="0"/>
              </a:rPr>
              <a:t>Histogram of the angular separation between the IPTA pulsars.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520" y="6283384"/>
            <a:ext cx="2534400" cy="50549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9920" y="979303"/>
            <a:ext cx="6649920" cy="489363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1249920" y="5972311"/>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r>
              <a:rPr lang="en-GB" sz="1100" b="1">
                <a:latin typeface="Arial" charset="0"/>
              </a:rPr>
              <a:t>J. P. W. Verbiest et al. MNRAS 2016;458:1267-1288</a:t>
            </a:r>
          </a:p>
        </p:txBody>
      </p:sp>
      <p:sp>
        <p:nvSpPr>
          <p:cNvPr id="3077" name="Text Box 5"/>
          <p:cNvSpPr txBox="1">
            <a:spLocks noChangeArrowheads="1"/>
          </p:cNvSpPr>
          <p:nvPr/>
        </p:nvSpPr>
        <p:spPr bwMode="auto">
          <a:xfrm>
            <a:off x="97920" y="6450438"/>
            <a:ext cx="4930560"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9pPr>
          </a:lstStyle>
          <a:p>
            <a:r>
              <a:rPr lang="en-GB" sz="900">
                <a:latin typeface="Arial" charset="0"/>
              </a:rPr>
              <a:t>© 2016 The Authors Published by Oxford University Press on behalf of the Royal Astronomical Society</a:t>
            </a:r>
          </a:p>
        </p:txBody>
      </p:sp>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381640"/>
            <a:ext cx="8493120" cy="414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a:r>
              <a:rPr lang="en-GB" sz="1500" b="1">
                <a:latin typeface="Arial" charset="0"/>
              </a:rPr>
              <a:t>Plot of all timing residuals.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520" y="6283384"/>
            <a:ext cx="2534400" cy="50549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61440" y="979303"/>
            <a:ext cx="3024000" cy="489363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3061440" y="5972311"/>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r>
              <a:rPr lang="en-GB" sz="1100" b="1">
                <a:latin typeface="Arial" charset="0"/>
              </a:rPr>
              <a:t>J. P. W. Verbiest et al. MNRAS 2016;458:1267-1288</a:t>
            </a:r>
          </a:p>
        </p:txBody>
      </p:sp>
      <p:sp>
        <p:nvSpPr>
          <p:cNvPr id="3077" name="Text Box 5"/>
          <p:cNvSpPr txBox="1">
            <a:spLocks noChangeArrowheads="1"/>
          </p:cNvSpPr>
          <p:nvPr/>
        </p:nvSpPr>
        <p:spPr bwMode="auto">
          <a:xfrm>
            <a:off x="97920" y="6450438"/>
            <a:ext cx="4930560"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9pPr>
          </a:lstStyle>
          <a:p>
            <a:r>
              <a:rPr lang="en-GB" sz="900">
                <a:latin typeface="Arial" charset="0"/>
              </a:rPr>
              <a:t>© 2016 The Authors Published by Oxford University Press on behalf of the Royal Astronomical Society</a:t>
            </a:r>
          </a:p>
        </p:txBody>
      </p:sp>
    </p:spTree>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381640"/>
            <a:ext cx="8493120" cy="414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a:r>
              <a:rPr lang="en-GB" sz="1500" b="1">
                <a:latin typeface="Arial" charset="0"/>
              </a:rPr>
              <a:t>Plot of all timing residuals.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520" y="6283384"/>
            <a:ext cx="2534400" cy="50549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3400" y="979301"/>
            <a:ext cx="16386437" cy="2651760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3061440" y="5972311"/>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r>
              <a:rPr lang="en-GB" sz="1100" b="1">
                <a:latin typeface="Arial" charset="0"/>
              </a:rPr>
              <a:t>J. P. W. Verbiest et al. MNRAS 2016;458:1267-1288</a:t>
            </a:r>
          </a:p>
        </p:txBody>
      </p:sp>
      <p:sp>
        <p:nvSpPr>
          <p:cNvPr id="3077" name="Text Box 5"/>
          <p:cNvSpPr txBox="1">
            <a:spLocks noChangeArrowheads="1"/>
          </p:cNvSpPr>
          <p:nvPr/>
        </p:nvSpPr>
        <p:spPr bwMode="auto">
          <a:xfrm>
            <a:off x="97920" y="6450438"/>
            <a:ext cx="4930560"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9pPr>
          </a:lstStyle>
          <a:p>
            <a:r>
              <a:rPr lang="en-GB" sz="900">
                <a:latin typeface="Arial" charset="0"/>
              </a:rPr>
              <a:t>© 2016 The Authors Published by Oxford University Press on behalf of the Royal Astronomical Society</a:t>
            </a:r>
          </a:p>
        </p:txBody>
      </p:sp>
    </p:spTree>
    <p:extLst>
      <p:ext uri="{BB962C8B-B14F-4D97-AF65-F5344CB8AC3E}">
        <p14:creationId xmlns:p14="http://schemas.microsoft.com/office/powerpoint/2010/main" val="1967121293"/>
      </p:ext>
    </p:extLst>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95335206"/>
              </p:ext>
            </p:extLst>
          </p:nvPr>
        </p:nvGraphicFramePr>
        <p:xfrm>
          <a:off x="457200" y="2286000"/>
          <a:ext cx="7848600" cy="2814685"/>
        </p:xfrm>
        <a:graphic>
          <a:graphicData uri="http://schemas.openxmlformats.org/drawingml/2006/table">
            <a:tbl>
              <a:tblPr firstRow="1" bandRow="1">
                <a:tableStyleId>{5C22544A-7EE6-4342-B048-85BDC9FD1C3A}</a:tableStyleId>
              </a:tblPr>
              <a:tblGrid>
                <a:gridCol w="1962150"/>
                <a:gridCol w="1962150"/>
                <a:gridCol w="1962150"/>
                <a:gridCol w="1962150"/>
              </a:tblGrid>
              <a:tr h="511629">
                <a:tc>
                  <a:txBody>
                    <a:bodyPr/>
                    <a:lstStyle/>
                    <a:p>
                      <a:pPr algn="ctr" fontAlgn="b"/>
                      <a:r>
                        <a:rPr lang="en-US" sz="1600" b="1" i="0" u="none" strike="noStrike" dirty="0" smtClean="0">
                          <a:solidFill>
                            <a:srgbClr val="000000"/>
                          </a:solidFill>
                          <a:effectLst/>
                          <a:latin typeface="Verdana"/>
                        </a:rPr>
                        <a:t>PTA subset</a:t>
                      </a:r>
                      <a:endParaRPr lang="en-US" sz="1600" b="1" i="0" u="none" strike="noStrike" dirty="0">
                        <a:solidFill>
                          <a:srgbClr val="000000"/>
                        </a:solidFill>
                        <a:effectLst/>
                        <a:latin typeface="Verdana"/>
                      </a:endParaRPr>
                    </a:p>
                  </a:txBody>
                  <a:tcPr marL="12700" marR="12700" marT="12700" marB="0" anchor="b"/>
                </a:tc>
                <a:tc>
                  <a:txBody>
                    <a:bodyPr/>
                    <a:lstStyle/>
                    <a:p>
                      <a:pPr algn="ctr" fontAlgn="b"/>
                      <a:r>
                        <a:rPr lang="en-US" sz="1600" b="1" i="0" u="none" strike="noStrike" dirty="0" smtClean="0">
                          <a:solidFill>
                            <a:srgbClr val="000000"/>
                          </a:solidFill>
                          <a:effectLst/>
                          <a:latin typeface="Verdana"/>
                        </a:rPr>
                        <a:t>GWB limit</a:t>
                      </a:r>
                      <a:endParaRPr lang="en-US" sz="1600" b="1" i="0" u="none" strike="noStrike" dirty="0">
                        <a:solidFill>
                          <a:srgbClr val="000000"/>
                        </a:solidFill>
                        <a:effectLst/>
                        <a:latin typeface="Verdana"/>
                      </a:endParaRPr>
                    </a:p>
                  </a:txBody>
                  <a:tcPr marL="12700" marR="12700" marT="12700" marB="0" anchor="b"/>
                </a:tc>
                <a:tc>
                  <a:txBody>
                    <a:bodyPr/>
                    <a:lstStyle/>
                    <a:p>
                      <a:pPr algn="ctr" fontAlgn="b"/>
                      <a:r>
                        <a:rPr lang="en-US" sz="1600" b="1" i="0" u="none" strike="noStrike" dirty="0" smtClean="0">
                          <a:solidFill>
                            <a:srgbClr val="000000"/>
                          </a:solidFill>
                          <a:effectLst/>
                          <a:latin typeface="Verdana"/>
                        </a:rPr>
                        <a:t>Published limit</a:t>
                      </a:r>
                      <a:endParaRPr lang="en-US" sz="1600" b="1" i="0" u="none" strike="noStrike" dirty="0">
                        <a:solidFill>
                          <a:srgbClr val="000000"/>
                        </a:solidFill>
                        <a:effectLst/>
                        <a:latin typeface="Verdana"/>
                      </a:endParaRPr>
                    </a:p>
                  </a:txBody>
                  <a:tcPr marL="12700" marR="12700" marT="12700" marB="0" anchor="b"/>
                </a:tc>
                <a:tc>
                  <a:txBody>
                    <a:bodyPr/>
                    <a:lstStyle/>
                    <a:p>
                      <a:pPr algn="ctr" fontAlgn="b"/>
                      <a:r>
                        <a:rPr lang="en-US" sz="1600" b="1" i="0" u="none" strike="noStrike">
                          <a:solidFill>
                            <a:srgbClr val="000000"/>
                          </a:solidFill>
                          <a:effectLst/>
                          <a:latin typeface="Verdana"/>
                        </a:rPr>
                        <a:t>Reference</a:t>
                      </a:r>
                    </a:p>
                  </a:txBody>
                  <a:tcPr marL="12700" marR="12700" marT="12700" marB="0" anchor="b"/>
                </a:tc>
              </a:tr>
              <a:tr h="250371">
                <a:tc>
                  <a:txBody>
                    <a:bodyPr/>
                    <a:lstStyle/>
                    <a:p>
                      <a:pPr algn="ctr" fontAlgn="b"/>
                      <a:endParaRPr lang="en-US" sz="1600" b="1" i="0" u="none" strike="noStrike" dirty="0">
                        <a:solidFill>
                          <a:srgbClr val="000000"/>
                        </a:solidFill>
                        <a:effectLst/>
                        <a:latin typeface="Verdana"/>
                      </a:endParaRPr>
                    </a:p>
                  </a:txBody>
                  <a:tcPr marL="12700" marR="12700" marT="12700" marB="0" anchor="b"/>
                </a:tc>
                <a:tc>
                  <a:txBody>
                    <a:bodyPr/>
                    <a:lstStyle/>
                    <a:p>
                      <a:pPr algn="ctr" fontAlgn="b">
                        <a:spcAft>
                          <a:spcPts val="1000"/>
                        </a:spcAft>
                      </a:pPr>
                      <a:r>
                        <a:rPr lang="en-US" sz="1600" b="1" i="0" u="none" strike="noStrike" dirty="0">
                          <a:solidFill>
                            <a:srgbClr val="000000"/>
                          </a:solidFill>
                          <a:effectLst/>
                          <a:latin typeface="Verdana"/>
                        </a:rPr>
                        <a:t>(× 10</a:t>
                      </a:r>
                      <a:r>
                        <a:rPr lang="en-US" sz="1600" b="1" i="0" u="none" strike="noStrike" baseline="30000" dirty="0">
                          <a:solidFill>
                            <a:srgbClr val="000000"/>
                          </a:solidFill>
                          <a:effectLst/>
                          <a:latin typeface="Inherit"/>
                        </a:rPr>
                        <a:t>−15</a:t>
                      </a:r>
                      <a:r>
                        <a:rPr lang="en-US" sz="1600" b="1" i="0" u="none" strike="noStrike" dirty="0">
                          <a:solidFill>
                            <a:srgbClr val="000000"/>
                          </a:solidFill>
                          <a:effectLst/>
                          <a:latin typeface="Verdana"/>
                        </a:rPr>
                        <a:t>)</a:t>
                      </a:r>
                    </a:p>
                  </a:txBody>
                  <a:tcPr marL="12700" marR="12700" marT="12700" marB="0" anchor="b"/>
                </a:tc>
                <a:tc>
                  <a:txBody>
                    <a:bodyPr/>
                    <a:lstStyle/>
                    <a:p>
                      <a:pPr algn="ctr" fontAlgn="b">
                        <a:spcAft>
                          <a:spcPts val="1000"/>
                        </a:spcAft>
                      </a:pPr>
                      <a:r>
                        <a:rPr lang="en-US" sz="1600" b="1" i="0" u="none" strike="noStrike" dirty="0">
                          <a:solidFill>
                            <a:srgbClr val="000000"/>
                          </a:solidFill>
                          <a:effectLst/>
                          <a:latin typeface="Verdana"/>
                        </a:rPr>
                        <a:t>(× 10</a:t>
                      </a:r>
                      <a:r>
                        <a:rPr lang="en-US" sz="1600" b="1" i="0" u="none" strike="noStrike" baseline="30000" dirty="0">
                          <a:solidFill>
                            <a:srgbClr val="000000"/>
                          </a:solidFill>
                          <a:effectLst/>
                          <a:latin typeface="Inherit"/>
                        </a:rPr>
                        <a:t>−15</a:t>
                      </a:r>
                      <a:r>
                        <a:rPr lang="en-US" sz="1600" b="1" i="0" u="none" strike="noStrike" dirty="0">
                          <a:solidFill>
                            <a:srgbClr val="000000"/>
                          </a:solidFill>
                          <a:effectLst/>
                          <a:latin typeface="Verdana"/>
                        </a:rPr>
                        <a:t>)</a:t>
                      </a:r>
                    </a:p>
                  </a:txBody>
                  <a:tcPr marL="12700" marR="12700" marT="12700" marB="0" anchor="b"/>
                </a:tc>
                <a:tc>
                  <a:txBody>
                    <a:bodyPr/>
                    <a:lstStyle/>
                    <a:p>
                      <a:pPr algn="ctr" fontAlgn="b"/>
                      <a:endParaRPr lang="en-US" sz="1600" b="1" i="0" u="none" strike="noStrike" dirty="0">
                        <a:solidFill>
                          <a:srgbClr val="000000"/>
                        </a:solidFill>
                        <a:effectLst/>
                        <a:latin typeface="Verdana"/>
                      </a:endParaRPr>
                    </a:p>
                  </a:txBody>
                  <a:tcPr marL="12700" marR="12700" marT="12700" marB="0" anchor="b"/>
                </a:tc>
              </a:tr>
              <a:tr h="511629">
                <a:tc>
                  <a:txBody>
                    <a:bodyPr/>
                    <a:lstStyle/>
                    <a:p>
                      <a:pPr algn="ctr" fontAlgn="b"/>
                      <a:r>
                        <a:rPr lang="en-US" sz="1600" b="0" i="0" u="none" strike="noStrike">
                          <a:solidFill>
                            <a:srgbClr val="000000"/>
                          </a:solidFill>
                          <a:effectLst/>
                          <a:latin typeface="Verdana"/>
                        </a:rPr>
                        <a:t>NANOGrav</a:t>
                      </a:r>
                    </a:p>
                  </a:txBody>
                  <a:tcPr marL="12700" marR="12700" marT="12700" marB="0" anchor="b"/>
                </a:tc>
                <a:tc>
                  <a:txBody>
                    <a:bodyPr/>
                    <a:lstStyle/>
                    <a:p>
                      <a:pPr algn="ctr" fontAlgn="b"/>
                      <a:r>
                        <a:rPr lang="en-US" sz="1600" b="0" i="0" u="none" strike="noStrike" dirty="0">
                          <a:solidFill>
                            <a:srgbClr val="000000"/>
                          </a:solidFill>
                          <a:effectLst/>
                          <a:latin typeface="Verdana"/>
                        </a:rPr>
                        <a:t>4.5</a:t>
                      </a:r>
                    </a:p>
                  </a:txBody>
                  <a:tcPr marL="12700" marR="12700" marT="12700" marB="0" anchor="b"/>
                </a:tc>
                <a:tc>
                  <a:txBody>
                    <a:bodyPr/>
                    <a:lstStyle/>
                    <a:p>
                      <a:pPr algn="ctr" fontAlgn="b"/>
                      <a:r>
                        <a:rPr lang="en-US" sz="1600" b="0" i="0" u="none" strike="noStrike" dirty="0">
                          <a:solidFill>
                            <a:srgbClr val="000000"/>
                          </a:solidFill>
                          <a:effectLst/>
                          <a:latin typeface="Verdana"/>
                        </a:rPr>
                        <a:t>1.5</a:t>
                      </a:r>
                    </a:p>
                  </a:txBody>
                  <a:tcPr marL="12700" marR="12700" marT="12700" marB="0" anchor="b"/>
                </a:tc>
                <a:tc>
                  <a:txBody>
                    <a:bodyPr/>
                    <a:lstStyle/>
                    <a:p>
                      <a:pPr algn="ctr" fontAlgn="b"/>
                      <a:r>
                        <a:rPr lang="en-US" sz="1600" b="0" i="0" u="none" strike="noStrike">
                          <a:solidFill>
                            <a:srgbClr val="000000"/>
                          </a:solidFill>
                          <a:effectLst/>
                          <a:latin typeface="Verdana"/>
                        </a:rPr>
                        <a:t>Arzoumanian et al. (</a:t>
                      </a:r>
                      <a:r>
                        <a:rPr lang="en-US" sz="1600" b="0" i="0" u="none" strike="noStrike" baseline="30000">
                          <a:solidFill>
                            <a:srgbClr val="403838"/>
                          </a:solidFill>
                          <a:effectLst/>
                          <a:latin typeface="Inherit"/>
                        </a:rPr>
                        <a:t>2016</a:t>
                      </a:r>
                      <a:r>
                        <a:rPr lang="en-US" sz="1600" b="0" i="0" u="none" strike="noStrike">
                          <a:solidFill>
                            <a:srgbClr val="000000"/>
                          </a:solidFill>
                          <a:effectLst/>
                          <a:latin typeface="Verdana"/>
                        </a:rPr>
                        <a:t>)</a:t>
                      </a:r>
                    </a:p>
                  </a:txBody>
                  <a:tcPr marL="12700" marR="12700" marT="12700" marB="0" anchor="b"/>
                </a:tc>
              </a:tr>
              <a:tr h="511629">
                <a:tc>
                  <a:txBody>
                    <a:bodyPr/>
                    <a:lstStyle/>
                    <a:p>
                      <a:pPr algn="ctr" fontAlgn="b"/>
                      <a:r>
                        <a:rPr lang="en-US" sz="1600" b="0" i="0" u="none" strike="noStrike">
                          <a:solidFill>
                            <a:srgbClr val="000000"/>
                          </a:solidFill>
                          <a:effectLst/>
                          <a:latin typeface="Verdana"/>
                        </a:rPr>
                        <a:t>EPTA</a:t>
                      </a:r>
                    </a:p>
                  </a:txBody>
                  <a:tcPr marL="12700" marR="12700" marT="12700" marB="0" anchor="b"/>
                </a:tc>
                <a:tc>
                  <a:txBody>
                    <a:bodyPr/>
                    <a:lstStyle/>
                    <a:p>
                      <a:pPr algn="ctr" fontAlgn="b"/>
                      <a:r>
                        <a:rPr lang="en-US" sz="1600" b="0" i="0" u="none" strike="noStrike" dirty="0">
                          <a:solidFill>
                            <a:srgbClr val="000000"/>
                          </a:solidFill>
                          <a:effectLst/>
                          <a:latin typeface="Verdana"/>
                        </a:rPr>
                        <a:t>3.3</a:t>
                      </a:r>
                    </a:p>
                  </a:txBody>
                  <a:tcPr marL="12700" marR="12700" marT="12700" marB="0" anchor="b"/>
                </a:tc>
                <a:tc>
                  <a:txBody>
                    <a:bodyPr/>
                    <a:lstStyle/>
                    <a:p>
                      <a:pPr algn="ctr" fontAlgn="b"/>
                      <a:r>
                        <a:rPr lang="en-US" sz="1600" b="0" i="0" u="none" strike="noStrike" dirty="0">
                          <a:solidFill>
                            <a:srgbClr val="000000"/>
                          </a:solidFill>
                          <a:effectLst/>
                          <a:latin typeface="Verdana"/>
                        </a:rPr>
                        <a:t>3</a:t>
                      </a:r>
                    </a:p>
                  </a:txBody>
                  <a:tcPr marL="12700" marR="12700" marT="12700" marB="0" anchor="b"/>
                </a:tc>
                <a:tc>
                  <a:txBody>
                    <a:bodyPr/>
                    <a:lstStyle/>
                    <a:p>
                      <a:pPr algn="ctr" fontAlgn="b"/>
                      <a:r>
                        <a:rPr lang="it-IT" sz="1600" b="0" i="0" u="none" strike="noStrike" dirty="0">
                          <a:solidFill>
                            <a:srgbClr val="000000"/>
                          </a:solidFill>
                          <a:effectLst/>
                          <a:latin typeface="Verdana"/>
                        </a:rPr>
                        <a:t>Lentati et al. (</a:t>
                      </a:r>
                      <a:r>
                        <a:rPr lang="it-IT" sz="1600" b="0" i="0" u="none" strike="noStrike" baseline="30000" dirty="0">
                          <a:solidFill>
                            <a:srgbClr val="403838"/>
                          </a:solidFill>
                          <a:effectLst/>
                          <a:latin typeface="Inherit"/>
                        </a:rPr>
                        <a:t>2015</a:t>
                      </a:r>
                      <a:r>
                        <a:rPr lang="it-IT" sz="1600" b="0" i="0" u="none" strike="noStrike" dirty="0">
                          <a:solidFill>
                            <a:srgbClr val="000000"/>
                          </a:solidFill>
                          <a:effectLst/>
                          <a:latin typeface="Verdana"/>
                        </a:rPr>
                        <a:t>)</a:t>
                      </a:r>
                    </a:p>
                  </a:txBody>
                  <a:tcPr marL="12700" marR="12700" marT="12700" marB="0" anchor="b"/>
                </a:tc>
              </a:tr>
              <a:tr h="511629">
                <a:tc>
                  <a:txBody>
                    <a:bodyPr/>
                    <a:lstStyle/>
                    <a:p>
                      <a:pPr algn="ctr" fontAlgn="b"/>
                      <a:r>
                        <a:rPr lang="en-US" sz="1600" b="0" i="0" u="none" strike="noStrike">
                          <a:solidFill>
                            <a:srgbClr val="000000"/>
                          </a:solidFill>
                          <a:effectLst/>
                          <a:latin typeface="Verdana"/>
                        </a:rPr>
                        <a:t>PPTA</a:t>
                      </a:r>
                    </a:p>
                  </a:txBody>
                  <a:tcPr marL="12700" marR="12700" marT="12700" marB="0" anchor="b"/>
                </a:tc>
                <a:tc>
                  <a:txBody>
                    <a:bodyPr/>
                    <a:lstStyle/>
                    <a:p>
                      <a:pPr algn="ctr" fontAlgn="b"/>
                      <a:r>
                        <a:rPr lang="en-US" sz="1600" b="0" i="0" u="none" strike="noStrike" dirty="0">
                          <a:solidFill>
                            <a:srgbClr val="000000"/>
                          </a:solidFill>
                          <a:effectLst/>
                          <a:latin typeface="Verdana"/>
                        </a:rPr>
                        <a:t>2.8</a:t>
                      </a:r>
                    </a:p>
                  </a:txBody>
                  <a:tcPr marL="12700" marR="12700" marT="12700" marB="0" anchor="b"/>
                </a:tc>
                <a:tc>
                  <a:txBody>
                    <a:bodyPr/>
                    <a:lstStyle/>
                    <a:p>
                      <a:pPr algn="ctr" fontAlgn="b"/>
                      <a:r>
                        <a:rPr lang="en-US" sz="1600" b="0" i="0" u="none" strike="noStrike">
                          <a:solidFill>
                            <a:srgbClr val="000000"/>
                          </a:solidFill>
                          <a:effectLst/>
                          <a:latin typeface="Verdana"/>
                        </a:rPr>
                        <a:t>1</a:t>
                      </a:r>
                    </a:p>
                  </a:txBody>
                  <a:tcPr marL="12700" marR="12700" marT="12700" marB="0" anchor="b"/>
                </a:tc>
                <a:tc>
                  <a:txBody>
                    <a:bodyPr/>
                    <a:lstStyle/>
                    <a:p>
                      <a:pPr algn="ctr" fontAlgn="b"/>
                      <a:r>
                        <a:rPr lang="fi-FI" sz="1600" b="0" i="0" u="none" strike="noStrike" dirty="0">
                          <a:solidFill>
                            <a:srgbClr val="000000"/>
                          </a:solidFill>
                          <a:effectLst/>
                          <a:latin typeface="Verdana"/>
                        </a:rPr>
                        <a:t>Shannon et al. (</a:t>
                      </a:r>
                      <a:r>
                        <a:rPr lang="fi-FI" sz="1600" b="0" i="0" u="none" strike="noStrike" baseline="30000" dirty="0">
                          <a:solidFill>
                            <a:srgbClr val="403838"/>
                          </a:solidFill>
                          <a:effectLst/>
                          <a:latin typeface="Inherit"/>
                        </a:rPr>
                        <a:t>2015</a:t>
                      </a:r>
                      <a:r>
                        <a:rPr lang="fi-FI" sz="1600" b="0" i="0" u="none" strike="noStrike" dirty="0">
                          <a:solidFill>
                            <a:srgbClr val="000000"/>
                          </a:solidFill>
                          <a:effectLst/>
                          <a:latin typeface="Verdana"/>
                        </a:rPr>
                        <a:t>)</a:t>
                      </a:r>
                    </a:p>
                  </a:txBody>
                  <a:tcPr marL="12700" marR="12700" marT="12700" marB="0" anchor="b"/>
                </a:tc>
              </a:tr>
              <a:tr h="511629">
                <a:tc>
                  <a:txBody>
                    <a:bodyPr/>
                    <a:lstStyle/>
                    <a:p>
                      <a:pPr algn="ctr" fontAlgn="b"/>
                      <a:r>
                        <a:rPr lang="en-US" sz="1600" b="0" i="0" u="none" strike="noStrike">
                          <a:solidFill>
                            <a:srgbClr val="000000"/>
                          </a:solidFill>
                          <a:effectLst/>
                          <a:latin typeface="Verdana"/>
                        </a:rPr>
                        <a:t>IPTA</a:t>
                      </a:r>
                    </a:p>
                  </a:txBody>
                  <a:tcPr marL="12700" marR="12700" marT="12700" marB="0" anchor="b"/>
                </a:tc>
                <a:tc>
                  <a:txBody>
                    <a:bodyPr/>
                    <a:lstStyle/>
                    <a:p>
                      <a:pPr algn="ctr" fontAlgn="b"/>
                      <a:r>
                        <a:rPr lang="en-US" sz="1600" b="0" i="0" u="none" strike="noStrike" dirty="0">
                          <a:solidFill>
                            <a:srgbClr val="000000"/>
                          </a:solidFill>
                          <a:effectLst/>
                          <a:latin typeface="Verdana"/>
                        </a:rPr>
                        <a:t>1.7</a:t>
                      </a:r>
                    </a:p>
                  </a:txBody>
                  <a:tcPr marL="12700" marR="12700" marT="12700" marB="0" anchor="b"/>
                </a:tc>
                <a:tc>
                  <a:txBody>
                    <a:bodyPr/>
                    <a:lstStyle/>
                    <a:p>
                      <a:pPr algn="ctr" fontAlgn="b"/>
                      <a:endParaRPr lang="en-US" sz="1600" b="0" i="0" u="none" strike="noStrike">
                        <a:solidFill>
                          <a:srgbClr val="000000"/>
                        </a:solidFill>
                        <a:effectLst/>
                        <a:latin typeface="Verdana"/>
                      </a:endParaRPr>
                    </a:p>
                  </a:txBody>
                  <a:tcPr marL="12700" marR="12700" marT="12700" marB="0" anchor="b"/>
                </a:tc>
                <a:tc>
                  <a:txBody>
                    <a:bodyPr/>
                    <a:lstStyle/>
                    <a:p>
                      <a:pPr algn="ctr" fontAlgn="b"/>
                      <a:endParaRPr lang="en-US" sz="1600" b="0" i="0" u="none" strike="noStrike" dirty="0">
                        <a:solidFill>
                          <a:srgbClr val="000000"/>
                        </a:solidFill>
                        <a:effectLst/>
                        <a:latin typeface="Calibri"/>
                      </a:endParaRPr>
                    </a:p>
                  </a:txBody>
                  <a:tcPr marL="12700" marR="12700" marT="12700" marB="0" anchor="b"/>
                </a:tc>
              </a:tr>
            </a:tbl>
          </a:graphicData>
        </a:graphic>
      </p:graphicFrame>
      <p:sp>
        <p:nvSpPr>
          <p:cNvPr id="3" name="TextBox 2"/>
          <p:cNvSpPr txBox="1"/>
          <p:nvPr/>
        </p:nvSpPr>
        <p:spPr>
          <a:xfrm>
            <a:off x="2209801" y="381004"/>
            <a:ext cx="6477000" cy="830997"/>
          </a:xfrm>
          <a:prstGeom prst="rect">
            <a:avLst/>
          </a:prstGeom>
          <a:noFill/>
        </p:spPr>
        <p:txBody>
          <a:bodyPr wrap="square" lIns="91380" tIns="45692" rIns="91380" bIns="45692" rtlCol="0">
            <a:spAutoFit/>
          </a:bodyPr>
          <a:lstStyle/>
          <a:p>
            <a:r>
              <a:rPr lang="en-US" dirty="0" smtClean="0">
                <a:solidFill>
                  <a:srgbClr val="FFFFFF"/>
                </a:solidFill>
              </a:rPr>
              <a:t>Upper Limits on the Gravitational Wave Background</a:t>
            </a:r>
            <a:endParaRPr lang="en-US" dirty="0">
              <a:solidFill>
                <a:srgbClr val="FFFFFF"/>
              </a:solidFill>
            </a:endParaRPr>
          </a:p>
        </p:txBody>
      </p:sp>
      <p:sp>
        <p:nvSpPr>
          <p:cNvPr id="5" name="Rectangle 4"/>
          <p:cNvSpPr/>
          <p:nvPr/>
        </p:nvSpPr>
        <p:spPr>
          <a:xfrm>
            <a:off x="4303086" y="3198168"/>
            <a:ext cx="537828" cy="461665"/>
          </a:xfrm>
          <a:prstGeom prst="rect">
            <a:avLst/>
          </a:prstGeom>
        </p:spPr>
        <p:txBody>
          <a:bodyPr wrap="none">
            <a:spAutoFit/>
          </a:bodyPr>
          <a:lstStyle/>
          <a:p>
            <a:r>
              <a:rPr lang="en-US" dirty="0">
                <a:solidFill>
                  <a:srgbClr val="FFFFFF"/>
                </a:solidFill>
              </a:rPr>
              <a:t></a:t>
            </a:r>
          </a:p>
        </p:txBody>
      </p:sp>
      <p:sp>
        <p:nvSpPr>
          <p:cNvPr id="6" name="Text Box 4"/>
          <p:cNvSpPr txBox="1">
            <a:spLocks noChangeArrowheads="1"/>
          </p:cNvSpPr>
          <p:nvPr/>
        </p:nvSpPr>
        <p:spPr bwMode="auto">
          <a:xfrm>
            <a:off x="671040" y="5972311"/>
            <a:ext cx="5272560" cy="3522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pPr defTabSz="414425" eaLnBrk="1">
              <a:lnSpc>
                <a:spcPct val="93000"/>
              </a:lnSpc>
              <a:buClr>
                <a:srgbClr val="000000"/>
              </a:buClr>
              <a:buSzPct val="45000"/>
            </a:pPr>
            <a:r>
              <a:rPr lang="en-GB" sz="1800" b="1" dirty="0" smtClean="0">
                <a:solidFill>
                  <a:srgbClr val="FFFF00"/>
                </a:solidFill>
                <a:latin typeface="Arial" charset="0"/>
              </a:rPr>
              <a:t>From </a:t>
            </a:r>
            <a:r>
              <a:rPr lang="en-GB" sz="1800" b="1" dirty="0" err="1" smtClean="0">
                <a:solidFill>
                  <a:srgbClr val="FFFF00"/>
                </a:solidFill>
                <a:latin typeface="Arial" charset="0"/>
              </a:rPr>
              <a:t>Verbiest</a:t>
            </a:r>
            <a:r>
              <a:rPr lang="en-GB" sz="1800" b="1" dirty="0" smtClean="0">
                <a:solidFill>
                  <a:srgbClr val="FFFF00"/>
                </a:solidFill>
                <a:latin typeface="Arial" charset="0"/>
              </a:rPr>
              <a:t> </a:t>
            </a:r>
            <a:r>
              <a:rPr lang="en-GB" sz="1800" b="1" dirty="0">
                <a:solidFill>
                  <a:srgbClr val="FFFF00"/>
                </a:solidFill>
                <a:latin typeface="Arial" charset="0"/>
              </a:rPr>
              <a:t>et al. MNRAS 2016;458:1267-1288</a:t>
            </a:r>
          </a:p>
        </p:txBody>
      </p:sp>
    </p:spTree>
    <p:extLst>
      <p:ext uri="{BB962C8B-B14F-4D97-AF65-F5344CB8AC3E}">
        <p14:creationId xmlns:p14="http://schemas.microsoft.com/office/powerpoint/2010/main" val="2760262027"/>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133606" y="1143000"/>
            <a:ext cx="5800615" cy="553941"/>
          </a:xfrm>
          <a:prstGeom prst="rect">
            <a:avLst/>
          </a:prstGeom>
          <a:noFill/>
        </p:spPr>
        <p:txBody>
          <a:bodyPr wrap="none" lIns="91380" tIns="45692" rIns="91380" bIns="45692" rtlCol="0">
            <a:spAutoFit/>
          </a:bodyPr>
          <a:lstStyle/>
          <a:p>
            <a:r>
              <a:rPr lang="en-US" sz="3000" dirty="0" smtClean="0"/>
              <a:t>Advances to expect in the future:</a:t>
            </a:r>
            <a:endParaRPr lang="en-US" sz="3000" dirty="0"/>
          </a:p>
        </p:txBody>
      </p:sp>
      <p:sp>
        <p:nvSpPr>
          <p:cNvPr id="3" name="TextBox 2"/>
          <p:cNvSpPr txBox="1"/>
          <p:nvPr/>
        </p:nvSpPr>
        <p:spPr>
          <a:xfrm>
            <a:off x="990606" y="2438400"/>
            <a:ext cx="8327921" cy="2308324"/>
          </a:xfrm>
          <a:prstGeom prst="rect">
            <a:avLst/>
          </a:prstGeom>
          <a:noFill/>
        </p:spPr>
        <p:txBody>
          <a:bodyPr wrap="none" lIns="91380" tIns="45692" rIns="91380" bIns="45692" rtlCol="0">
            <a:spAutoFit/>
          </a:bodyPr>
          <a:lstStyle/>
          <a:p>
            <a:pPr marL="342686" indent="-342686">
              <a:buFont typeface="Arial"/>
              <a:buChar char="•"/>
            </a:pPr>
            <a:r>
              <a:rPr lang="en-US" dirty="0" smtClean="0"/>
              <a:t>Accounting for IISM (dispersion + higher order effects)</a:t>
            </a:r>
            <a:endParaRPr lang="en-US" dirty="0"/>
          </a:p>
          <a:p>
            <a:pPr marL="342686" indent="-342686">
              <a:buFont typeface="Arial"/>
              <a:buChar char="•"/>
            </a:pPr>
            <a:r>
              <a:rPr lang="en-US" dirty="0" smtClean="0"/>
              <a:t>Existing surveys will expand the sample</a:t>
            </a:r>
            <a:endParaRPr lang="en-US" dirty="0"/>
          </a:p>
          <a:p>
            <a:pPr marL="342686" indent="-342686">
              <a:buFont typeface="Arial"/>
              <a:buChar char="•"/>
            </a:pPr>
            <a:r>
              <a:rPr lang="en-US" dirty="0" smtClean="0"/>
              <a:t>New Telescopes</a:t>
            </a:r>
          </a:p>
          <a:p>
            <a:pPr marL="799602" lvl="1" indent="-342686">
              <a:buFont typeface="Arial"/>
              <a:buChar char="•"/>
            </a:pPr>
            <a:r>
              <a:rPr lang="en-US" dirty="0" smtClean="0"/>
              <a:t>Low frequency SKA-pathfinders (LOFAR, LWA, MWA)</a:t>
            </a:r>
          </a:p>
          <a:p>
            <a:pPr marL="799602" lvl="1" indent="-342686">
              <a:buFont typeface="Arial"/>
              <a:buChar char="•"/>
            </a:pPr>
            <a:r>
              <a:rPr lang="en-US" dirty="0" smtClean="0"/>
              <a:t>FAST and LEAP</a:t>
            </a:r>
          </a:p>
          <a:p>
            <a:pPr marL="799602" lvl="1" indent="-342686">
              <a:buFont typeface="Arial"/>
              <a:buChar char="•"/>
            </a:pPr>
            <a:r>
              <a:rPr lang="en-US" dirty="0" err="1" smtClean="0"/>
              <a:t>MeerKAT</a:t>
            </a:r>
            <a:endParaRPr lang="en-US" dirty="0"/>
          </a:p>
        </p:txBody>
      </p:sp>
    </p:spTree>
    <p:extLst>
      <p:ext uri="{BB962C8B-B14F-4D97-AF65-F5344CB8AC3E}">
        <p14:creationId xmlns:p14="http://schemas.microsoft.com/office/powerpoint/2010/main" val="420140961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110992779"/>
              </p:ext>
            </p:extLst>
          </p:nvPr>
        </p:nvGraphicFramePr>
        <p:xfrm>
          <a:off x="1981200" y="1752600"/>
          <a:ext cx="6858000" cy="4194265"/>
        </p:xfrm>
        <a:graphic>
          <a:graphicData uri="http://schemas.openxmlformats.org/drawingml/2006/table">
            <a:tbl>
              <a:tblPr firstRow="1" bandRow="1">
                <a:tableStyleId>{5C22544A-7EE6-4342-B048-85BDC9FD1C3A}</a:tableStyleId>
              </a:tblPr>
              <a:tblGrid>
                <a:gridCol w="1143000"/>
                <a:gridCol w="1143000"/>
                <a:gridCol w="1143000"/>
                <a:gridCol w="1143000"/>
                <a:gridCol w="2209800"/>
                <a:gridCol w="76200"/>
              </a:tblGrid>
              <a:tr h="914400">
                <a:tc>
                  <a:txBody>
                    <a:bodyPr/>
                    <a:lstStyle/>
                    <a:p>
                      <a:pPr algn="l" fontAlgn="ctr"/>
                      <a:r>
                        <a:rPr lang="en-US" sz="1800" b="0" i="0" u="none" strike="noStrike" dirty="0" smtClean="0">
                          <a:solidFill>
                            <a:srgbClr val="000000"/>
                          </a:solidFill>
                          <a:effectLst/>
                          <a:latin typeface="Times New Roman"/>
                        </a:rPr>
                        <a:t>Survey acronym</a:t>
                      </a:r>
                      <a:endParaRPr lang="en-US" sz="1800" b="0" i="0" u="none" strike="noStrike" dirty="0">
                        <a:solidFill>
                          <a:srgbClr val="000000"/>
                        </a:solidFill>
                        <a:effectLst/>
                        <a:latin typeface="Times New Roman"/>
                      </a:endParaRPr>
                    </a:p>
                  </a:txBody>
                  <a:tcPr marL="12700" marR="12700" marT="12700" marB="0" anchor="ctr"/>
                </a:tc>
                <a:tc>
                  <a:txBody>
                    <a:bodyPr/>
                    <a:lstStyle/>
                    <a:p>
                      <a:pPr algn="l" fontAlgn="ctr"/>
                      <a:r>
                        <a:rPr lang="en-US" sz="1800" b="0" i="0" u="none" strike="noStrike" dirty="0" smtClean="0">
                          <a:solidFill>
                            <a:srgbClr val="000000"/>
                          </a:solidFill>
                          <a:effectLst/>
                          <a:latin typeface="Times New Roman"/>
                        </a:rPr>
                        <a:t>Telescope used</a:t>
                      </a:r>
                      <a:endParaRPr lang="en-US" sz="1800" b="0" i="0" u="none" strike="noStrike" dirty="0">
                        <a:solidFill>
                          <a:srgbClr val="000000"/>
                        </a:solidFill>
                        <a:effectLst/>
                        <a:latin typeface="Times New Roman"/>
                      </a:endParaRPr>
                    </a:p>
                  </a:txBody>
                  <a:tcPr marL="12700" marR="12700" marT="12700" marB="0" anchor="ctr"/>
                </a:tc>
                <a:tc>
                  <a:txBody>
                    <a:bodyPr/>
                    <a:lstStyle/>
                    <a:p>
                      <a:pPr algn="l" fontAlgn="ctr"/>
                      <a:r>
                        <a:rPr lang="en-US" sz="1800" b="0" i="0" u="none" strike="noStrike" dirty="0" smtClean="0">
                          <a:solidFill>
                            <a:srgbClr val="000000"/>
                          </a:solidFill>
                          <a:effectLst/>
                          <a:latin typeface="Times New Roman"/>
                        </a:rPr>
                        <a:t>Frequency (MHz)</a:t>
                      </a:r>
                      <a:endParaRPr lang="en-US" sz="1800" b="0" i="0" u="none" strike="noStrike" dirty="0">
                        <a:solidFill>
                          <a:srgbClr val="000000"/>
                        </a:solidFill>
                        <a:effectLst/>
                        <a:latin typeface="Times New Roman"/>
                      </a:endParaRPr>
                    </a:p>
                  </a:txBody>
                  <a:tcPr marL="12700" marR="12700" marT="12700" marB="0" anchor="ctr"/>
                </a:tc>
                <a:tc>
                  <a:txBody>
                    <a:bodyPr/>
                    <a:lstStyle/>
                    <a:p>
                      <a:pPr algn="l" fontAlgn="ctr"/>
                      <a:r>
                        <a:rPr lang="en-US" sz="1800" b="0" i="0" u="none" strike="noStrike" dirty="0" smtClean="0">
                          <a:solidFill>
                            <a:srgbClr val="000000"/>
                          </a:solidFill>
                          <a:effectLst/>
                          <a:latin typeface="Times New Roman"/>
                        </a:rPr>
                        <a:t>Start year</a:t>
                      </a:r>
                      <a:endParaRPr lang="en-US" sz="1800" b="0" i="0" u="none" strike="noStrike" dirty="0">
                        <a:solidFill>
                          <a:srgbClr val="000000"/>
                        </a:solidFill>
                        <a:effectLst/>
                        <a:latin typeface="Times New Roman"/>
                      </a:endParaRPr>
                    </a:p>
                  </a:txBody>
                  <a:tcPr marL="12700" marR="12700" marT="12700" marB="0" anchor="ctr"/>
                </a:tc>
                <a:tc>
                  <a:txBody>
                    <a:bodyPr/>
                    <a:lstStyle/>
                    <a:p>
                      <a:pPr algn="l" fontAlgn="ctr"/>
                      <a:r>
                        <a:rPr lang="en-US" sz="1800" b="0" i="0" u="none" strike="noStrike">
                          <a:solidFill>
                            <a:srgbClr val="000000"/>
                          </a:solidFill>
                          <a:effectLst/>
                          <a:latin typeface="Times New Roman"/>
                        </a:rPr>
                        <a:t>Reference</a:t>
                      </a:r>
                    </a:p>
                  </a:txBody>
                  <a:tcPr marL="12700" marR="12700" marT="12700" marB="0" anchor="ctr"/>
                </a:tc>
                <a:tc>
                  <a:txBody>
                    <a:bodyPr/>
                    <a:lstStyle/>
                    <a:p>
                      <a:pPr algn="l" fontAlgn="b"/>
                      <a:endParaRPr lang="en-US" sz="1800" b="0" i="0" u="none" strike="noStrike">
                        <a:solidFill>
                          <a:srgbClr val="000000"/>
                        </a:solidFill>
                        <a:effectLst/>
                        <a:latin typeface="Calibri"/>
                      </a:endParaRPr>
                    </a:p>
                  </a:txBody>
                  <a:tcPr marL="12700" marR="12700" marT="12700" marB="0" anchor="b"/>
                </a:tc>
              </a:tr>
              <a:tr h="436518">
                <a:tc>
                  <a:txBody>
                    <a:bodyPr/>
                    <a:lstStyle/>
                    <a:p>
                      <a:pPr algn="l" fontAlgn="ctr"/>
                      <a:r>
                        <a:rPr lang="en-US" sz="1800" b="0" i="0" u="none" strike="noStrike" dirty="0">
                          <a:solidFill>
                            <a:srgbClr val="000000"/>
                          </a:solidFill>
                          <a:effectLst/>
                          <a:latin typeface="Times New Roman"/>
                        </a:rPr>
                        <a:t>PALFA</a:t>
                      </a:r>
                    </a:p>
                  </a:txBody>
                  <a:tcPr marL="12700" marR="12700" marT="12700" marB="0" anchor="ctr"/>
                </a:tc>
                <a:tc>
                  <a:txBody>
                    <a:bodyPr/>
                    <a:lstStyle/>
                    <a:p>
                      <a:pPr algn="l" fontAlgn="ctr"/>
                      <a:r>
                        <a:rPr lang="en-US" sz="1800" b="0" i="0" u="none" strike="noStrike" dirty="0">
                          <a:solidFill>
                            <a:srgbClr val="000000"/>
                          </a:solidFill>
                          <a:effectLst/>
                          <a:latin typeface="Times New Roman"/>
                        </a:rPr>
                        <a:t>AO</a:t>
                      </a:r>
                    </a:p>
                  </a:txBody>
                  <a:tcPr marL="12700" marR="12700" marT="12700" marB="0" anchor="ctr"/>
                </a:tc>
                <a:tc>
                  <a:txBody>
                    <a:bodyPr/>
                    <a:lstStyle/>
                    <a:p>
                      <a:pPr algn="ctr" fontAlgn="ctr"/>
                      <a:r>
                        <a:rPr lang="en-US" sz="1800" b="0" i="0" u="none" strike="noStrike" dirty="0">
                          <a:solidFill>
                            <a:srgbClr val="000000"/>
                          </a:solidFill>
                          <a:effectLst/>
                          <a:latin typeface="Times New Roman"/>
                        </a:rPr>
                        <a:t>1400</a:t>
                      </a:r>
                    </a:p>
                  </a:txBody>
                  <a:tcPr marL="12700" marR="12700" marT="12700" marB="0" anchor="ctr"/>
                </a:tc>
                <a:tc>
                  <a:txBody>
                    <a:bodyPr/>
                    <a:lstStyle/>
                    <a:p>
                      <a:pPr algn="ctr" fontAlgn="ctr"/>
                      <a:r>
                        <a:rPr lang="en-US" sz="1800" b="0" i="0" u="none" strike="noStrike" dirty="0">
                          <a:solidFill>
                            <a:srgbClr val="000000"/>
                          </a:solidFill>
                          <a:effectLst/>
                          <a:latin typeface="Times New Roman"/>
                        </a:rPr>
                        <a:t>2004</a:t>
                      </a:r>
                    </a:p>
                  </a:txBody>
                  <a:tcPr marL="12700" marR="12700" marT="12700" marB="0" anchor="ctr"/>
                </a:tc>
                <a:tc gridSpan="2">
                  <a:txBody>
                    <a:bodyPr/>
                    <a:lstStyle/>
                    <a:p>
                      <a:pPr algn="l" fontAlgn="ctr"/>
                      <a:r>
                        <a:rPr lang="en-US" sz="1800" b="0" i="0" u="none" strike="noStrike">
                          <a:solidFill>
                            <a:srgbClr val="000000"/>
                          </a:solidFill>
                          <a:effectLst/>
                          <a:latin typeface="Times New Roman"/>
                        </a:rPr>
                        <a:t>Cordes et al. (2006)</a:t>
                      </a:r>
                    </a:p>
                  </a:txBody>
                  <a:tcPr marL="12700" marR="12700" marT="12700" marB="0" anchor="ctr"/>
                </a:tc>
                <a:tc hMerge="1">
                  <a:txBody>
                    <a:bodyPr/>
                    <a:lstStyle/>
                    <a:p>
                      <a:endParaRPr lang="en-US"/>
                    </a:p>
                  </a:txBody>
                  <a:tcPr/>
                </a:tc>
              </a:tr>
              <a:tr h="436518">
                <a:tc>
                  <a:txBody>
                    <a:bodyPr/>
                    <a:lstStyle/>
                    <a:p>
                      <a:pPr algn="l" fontAlgn="ctr"/>
                      <a:r>
                        <a:rPr lang="en-US" sz="1800" b="0" i="0" u="none" strike="noStrike">
                          <a:solidFill>
                            <a:srgbClr val="000000"/>
                          </a:solidFill>
                          <a:effectLst/>
                          <a:latin typeface="Times New Roman"/>
                        </a:rPr>
                        <a:t>GBNCC</a:t>
                      </a:r>
                    </a:p>
                  </a:txBody>
                  <a:tcPr marL="12700" marR="12700" marT="12700" marB="0" anchor="ctr"/>
                </a:tc>
                <a:tc>
                  <a:txBody>
                    <a:bodyPr/>
                    <a:lstStyle/>
                    <a:p>
                      <a:pPr algn="l" fontAlgn="ctr"/>
                      <a:r>
                        <a:rPr lang="en-US" sz="1800" b="0" i="0" u="none" strike="noStrike">
                          <a:solidFill>
                            <a:srgbClr val="000000"/>
                          </a:solidFill>
                          <a:effectLst/>
                          <a:latin typeface="Times New Roman"/>
                        </a:rPr>
                        <a:t>GBT</a:t>
                      </a:r>
                    </a:p>
                  </a:txBody>
                  <a:tcPr marL="12700" marR="12700" marT="12700" marB="0" anchor="ctr"/>
                </a:tc>
                <a:tc>
                  <a:txBody>
                    <a:bodyPr/>
                    <a:lstStyle/>
                    <a:p>
                      <a:pPr algn="ctr" fontAlgn="ctr"/>
                      <a:r>
                        <a:rPr lang="en-US" sz="1800" b="0" i="0" u="none" strike="noStrike" dirty="0">
                          <a:solidFill>
                            <a:srgbClr val="000000"/>
                          </a:solidFill>
                          <a:effectLst/>
                          <a:latin typeface="Times New Roman"/>
                        </a:rPr>
                        <a:t>350</a:t>
                      </a:r>
                    </a:p>
                  </a:txBody>
                  <a:tcPr marL="12700" marR="12700" marT="12700" marB="0" anchor="ctr"/>
                </a:tc>
                <a:tc>
                  <a:txBody>
                    <a:bodyPr/>
                    <a:lstStyle/>
                    <a:p>
                      <a:pPr algn="ctr" fontAlgn="ctr"/>
                      <a:r>
                        <a:rPr lang="en-US" sz="1800" b="0" i="0" u="none" strike="noStrike" dirty="0">
                          <a:solidFill>
                            <a:srgbClr val="000000"/>
                          </a:solidFill>
                          <a:effectLst/>
                          <a:latin typeface="Times New Roman"/>
                        </a:rPr>
                        <a:t>2009</a:t>
                      </a:r>
                    </a:p>
                  </a:txBody>
                  <a:tcPr marL="12700" marR="12700" marT="12700" marB="0" anchor="ctr"/>
                </a:tc>
                <a:tc gridSpan="2">
                  <a:txBody>
                    <a:bodyPr/>
                    <a:lstStyle/>
                    <a:p>
                      <a:pPr algn="l" fontAlgn="ctr"/>
                      <a:r>
                        <a:rPr lang="en-US" sz="1800" b="0" i="0" u="none" strike="noStrike">
                          <a:solidFill>
                            <a:srgbClr val="000000"/>
                          </a:solidFill>
                          <a:effectLst/>
                          <a:latin typeface="Times New Roman"/>
                        </a:rPr>
                        <a:t>Stovall et al. (2014)</a:t>
                      </a:r>
                    </a:p>
                  </a:txBody>
                  <a:tcPr marL="12700" marR="12700" marT="12700" marB="0" anchor="ctr"/>
                </a:tc>
                <a:tc hMerge="1">
                  <a:txBody>
                    <a:bodyPr/>
                    <a:lstStyle/>
                    <a:p>
                      <a:endParaRPr lang="en-US"/>
                    </a:p>
                  </a:txBody>
                  <a:tcPr/>
                </a:tc>
              </a:tr>
              <a:tr h="660757">
                <a:tc>
                  <a:txBody>
                    <a:bodyPr/>
                    <a:lstStyle/>
                    <a:p>
                      <a:pPr algn="l" fontAlgn="ctr"/>
                      <a:r>
                        <a:rPr lang="en-US" sz="1800" b="0" i="0" u="none" strike="noStrike">
                          <a:solidFill>
                            <a:srgbClr val="000000"/>
                          </a:solidFill>
                          <a:effectLst/>
                          <a:latin typeface="Times New Roman"/>
                        </a:rPr>
                        <a:t>Fermi PSC</a:t>
                      </a:r>
                    </a:p>
                  </a:txBody>
                  <a:tcPr marL="12700" marR="12700" marT="12700" marB="0" anchor="ctr"/>
                </a:tc>
                <a:tc>
                  <a:txBody>
                    <a:bodyPr/>
                    <a:lstStyle/>
                    <a:p>
                      <a:pPr algn="l" fontAlgn="ctr"/>
                      <a:r>
                        <a:rPr lang="en-US" sz="1800" b="0" i="0" u="none" strike="noStrike">
                          <a:solidFill>
                            <a:srgbClr val="000000"/>
                          </a:solidFill>
                          <a:effectLst/>
                          <a:latin typeface="Times New Roman"/>
                        </a:rPr>
                        <a:t>Various</a:t>
                      </a:r>
                    </a:p>
                  </a:txBody>
                  <a:tcPr marL="12700" marR="12700" marT="12700" marB="0" anchor="ctr"/>
                </a:tc>
                <a:tc>
                  <a:txBody>
                    <a:bodyPr/>
                    <a:lstStyle/>
                    <a:p>
                      <a:pPr algn="ctr" fontAlgn="ctr"/>
                      <a:r>
                        <a:rPr lang="en-US" sz="1800" b="0" i="0" u="none" strike="noStrike" dirty="0">
                          <a:solidFill>
                            <a:srgbClr val="000000"/>
                          </a:solidFill>
                          <a:effectLst/>
                          <a:latin typeface="Times New Roman"/>
                        </a:rPr>
                        <a:t>Various</a:t>
                      </a:r>
                    </a:p>
                  </a:txBody>
                  <a:tcPr marL="12700" marR="12700" marT="12700" marB="0" anchor="ctr"/>
                </a:tc>
                <a:tc>
                  <a:txBody>
                    <a:bodyPr/>
                    <a:lstStyle/>
                    <a:p>
                      <a:pPr algn="ctr" fontAlgn="ctr"/>
                      <a:r>
                        <a:rPr lang="en-US" sz="1800" b="0" i="0" u="none" strike="noStrike" dirty="0">
                          <a:solidFill>
                            <a:srgbClr val="000000"/>
                          </a:solidFill>
                          <a:effectLst/>
                          <a:latin typeface="Times New Roman"/>
                        </a:rPr>
                        <a:t>2009</a:t>
                      </a:r>
                    </a:p>
                  </a:txBody>
                  <a:tcPr marL="12700" marR="12700" marT="12700" marB="0" anchor="ctr"/>
                </a:tc>
                <a:tc gridSpan="2">
                  <a:txBody>
                    <a:bodyPr/>
                    <a:lstStyle/>
                    <a:p>
                      <a:pPr algn="l" fontAlgn="ctr"/>
                      <a:r>
                        <a:rPr lang="en-US" sz="1800" b="0" i="0" u="none" strike="noStrike">
                          <a:solidFill>
                            <a:srgbClr val="000000"/>
                          </a:solidFill>
                          <a:effectLst/>
                          <a:latin typeface="Times New Roman"/>
                        </a:rPr>
                        <a:t>Ray et al. (2012)</a:t>
                      </a:r>
                    </a:p>
                  </a:txBody>
                  <a:tcPr marL="12700" marR="12700" marT="12700" marB="0" anchor="ctr"/>
                </a:tc>
                <a:tc hMerge="1">
                  <a:txBody>
                    <a:bodyPr/>
                    <a:lstStyle/>
                    <a:p>
                      <a:endParaRPr lang="en-US"/>
                    </a:p>
                  </a:txBody>
                  <a:tcPr/>
                </a:tc>
              </a:tr>
              <a:tr h="436518">
                <a:tc>
                  <a:txBody>
                    <a:bodyPr/>
                    <a:lstStyle/>
                    <a:p>
                      <a:pPr algn="l" fontAlgn="ctr"/>
                      <a:r>
                        <a:rPr lang="en-US" sz="1800" b="0" i="0" u="none" strike="noStrike">
                          <a:solidFill>
                            <a:srgbClr val="000000"/>
                          </a:solidFill>
                          <a:effectLst/>
                          <a:latin typeface="Times New Roman"/>
                        </a:rPr>
                        <a:t>AO327</a:t>
                      </a:r>
                    </a:p>
                  </a:txBody>
                  <a:tcPr marL="12700" marR="12700" marT="12700" marB="0" anchor="ctr"/>
                </a:tc>
                <a:tc>
                  <a:txBody>
                    <a:bodyPr/>
                    <a:lstStyle/>
                    <a:p>
                      <a:pPr algn="l" fontAlgn="ctr"/>
                      <a:r>
                        <a:rPr lang="en-US" sz="1800" b="0" i="0" u="none" strike="noStrike">
                          <a:solidFill>
                            <a:srgbClr val="000000"/>
                          </a:solidFill>
                          <a:effectLst/>
                          <a:latin typeface="Times New Roman"/>
                        </a:rPr>
                        <a:t>AO</a:t>
                      </a:r>
                    </a:p>
                  </a:txBody>
                  <a:tcPr marL="12700" marR="12700" marT="12700" marB="0" anchor="ctr"/>
                </a:tc>
                <a:tc>
                  <a:txBody>
                    <a:bodyPr/>
                    <a:lstStyle/>
                    <a:p>
                      <a:pPr algn="ctr" fontAlgn="ctr"/>
                      <a:r>
                        <a:rPr lang="en-US" sz="1800" b="0" i="0" u="none" strike="noStrike" dirty="0">
                          <a:solidFill>
                            <a:srgbClr val="000000"/>
                          </a:solidFill>
                          <a:effectLst/>
                          <a:latin typeface="Times New Roman"/>
                        </a:rPr>
                        <a:t>327</a:t>
                      </a:r>
                    </a:p>
                  </a:txBody>
                  <a:tcPr marL="12700" marR="12700" marT="12700" marB="0" anchor="ctr"/>
                </a:tc>
                <a:tc>
                  <a:txBody>
                    <a:bodyPr/>
                    <a:lstStyle/>
                    <a:p>
                      <a:pPr algn="ctr" fontAlgn="ctr"/>
                      <a:r>
                        <a:rPr lang="en-US" sz="1800" b="0" i="0" u="none" strike="noStrike" dirty="0">
                          <a:solidFill>
                            <a:srgbClr val="000000"/>
                          </a:solidFill>
                          <a:effectLst/>
                          <a:latin typeface="Times New Roman"/>
                        </a:rPr>
                        <a:t>2010</a:t>
                      </a:r>
                    </a:p>
                  </a:txBody>
                  <a:tcPr marL="12700" marR="12700" marT="12700" marB="0" anchor="ctr"/>
                </a:tc>
                <a:tc gridSpan="2">
                  <a:txBody>
                    <a:bodyPr/>
                    <a:lstStyle/>
                    <a:p>
                      <a:pPr algn="l" fontAlgn="ctr"/>
                      <a:r>
                        <a:rPr lang="en-US" sz="1800" b="0" i="0" u="none" strike="noStrike" dirty="0" err="1">
                          <a:solidFill>
                            <a:srgbClr val="000000"/>
                          </a:solidFill>
                          <a:effectLst/>
                          <a:latin typeface="Times New Roman"/>
                        </a:rPr>
                        <a:t>Deneva</a:t>
                      </a:r>
                      <a:r>
                        <a:rPr lang="en-US" sz="1800" b="0" i="0" u="none" strike="noStrike" dirty="0">
                          <a:solidFill>
                            <a:srgbClr val="000000"/>
                          </a:solidFill>
                          <a:effectLst/>
                          <a:latin typeface="Times New Roman"/>
                        </a:rPr>
                        <a:t> et al. (2013)</a:t>
                      </a:r>
                    </a:p>
                  </a:txBody>
                  <a:tcPr marL="12700" marR="12700" marT="12700" marB="0" anchor="ctr"/>
                </a:tc>
                <a:tc hMerge="1">
                  <a:txBody>
                    <a:bodyPr/>
                    <a:lstStyle/>
                    <a:p>
                      <a:endParaRPr lang="en-US"/>
                    </a:p>
                  </a:txBody>
                  <a:tcPr/>
                </a:tc>
              </a:tr>
              <a:tr h="436518">
                <a:tc>
                  <a:txBody>
                    <a:bodyPr/>
                    <a:lstStyle/>
                    <a:p>
                      <a:pPr algn="l" fontAlgn="ctr"/>
                      <a:r>
                        <a:rPr lang="en-US" sz="1800" b="0" i="0" u="none" strike="noStrike">
                          <a:solidFill>
                            <a:srgbClr val="000000"/>
                          </a:solidFill>
                          <a:effectLst/>
                          <a:latin typeface="Times New Roman"/>
                        </a:rPr>
                        <a:t>HTRU-S</a:t>
                      </a:r>
                    </a:p>
                  </a:txBody>
                  <a:tcPr marL="12700" marR="12700" marT="12700" marB="0" anchor="ctr"/>
                </a:tc>
                <a:tc>
                  <a:txBody>
                    <a:bodyPr/>
                    <a:lstStyle/>
                    <a:p>
                      <a:pPr algn="l" fontAlgn="ctr"/>
                      <a:r>
                        <a:rPr lang="en-US" sz="1800" b="0" i="0" u="none" strike="noStrike">
                          <a:solidFill>
                            <a:srgbClr val="000000"/>
                          </a:solidFill>
                          <a:effectLst/>
                          <a:latin typeface="Times New Roman"/>
                        </a:rPr>
                        <a:t>PKS</a:t>
                      </a:r>
                    </a:p>
                  </a:txBody>
                  <a:tcPr marL="12700" marR="12700" marT="12700" marB="0" anchor="ctr"/>
                </a:tc>
                <a:tc>
                  <a:txBody>
                    <a:bodyPr/>
                    <a:lstStyle/>
                    <a:p>
                      <a:pPr algn="ctr" fontAlgn="ctr"/>
                      <a:r>
                        <a:rPr lang="en-US" sz="1800" b="0" i="0" u="none" strike="noStrike" dirty="0">
                          <a:solidFill>
                            <a:srgbClr val="000000"/>
                          </a:solidFill>
                          <a:effectLst/>
                          <a:latin typeface="Times New Roman"/>
                        </a:rPr>
                        <a:t>1352</a:t>
                      </a:r>
                    </a:p>
                  </a:txBody>
                  <a:tcPr marL="12700" marR="12700" marT="12700" marB="0" anchor="ctr"/>
                </a:tc>
                <a:tc>
                  <a:txBody>
                    <a:bodyPr/>
                    <a:lstStyle/>
                    <a:p>
                      <a:pPr algn="ctr" fontAlgn="ctr"/>
                      <a:r>
                        <a:rPr lang="en-US" sz="1800" b="0" i="0" u="none" strike="noStrike" dirty="0">
                          <a:solidFill>
                            <a:srgbClr val="000000"/>
                          </a:solidFill>
                          <a:effectLst/>
                          <a:latin typeface="Times New Roman"/>
                        </a:rPr>
                        <a:t>2008</a:t>
                      </a:r>
                    </a:p>
                  </a:txBody>
                  <a:tcPr marL="12700" marR="12700" marT="12700" marB="0" anchor="ctr"/>
                </a:tc>
                <a:tc gridSpan="2">
                  <a:txBody>
                    <a:bodyPr/>
                    <a:lstStyle/>
                    <a:p>
                      <a:pPr algn="l" fontAlgn="ctr"/>
                      <a:r>
                        <a:rPr lang="en-US" sz="1800" b="0" i="0" u="none" strike="noStrike" dirty="0">
                          <a:solidFill>
                            <a:srgbClr val="000000"/>
                          </a:solidFill>
                          <a:effectLst/>
                          <a:latin typeface="Times New Roman"/>
                        </a:rPr>
                        <a:t>Keith et al. (2010)</a:t>
                      </a:r>
                    </a:p>
                  </a:txBody>
                  <a:tcPr marL="12700" marR="12700" marT="12700" marB="0" anchor="ctr"/>
                </a:tc>
                <a:tc hMerge="1">
                  <a:txBody>
                    <a:bodyPr/>
                    <a:lstStyle/>
                    <a:p>
                      <a:endParaRPr lang="en-US"/>
                    </a:p>
                  </a:txBody>
                  <a:tcPr/>
                </a:tc>
              </a:tr>
              <a:tr h="436518">
                <a:tc>
                  <a:txBody>
                    <a:bodyPr/>
                    <a:lstStyle/>
                    <a:p>
                      <a:pPr algn="l" fontAlgn="ctr"/>
                      <a:r>
                        <a:rPr lang="en-US" sz="1800" b="0" i="0" u="none" strike="noStrike">
                          <a:solidFill>
                            <a:srgbClr val="000000"/>
                          </a:solidFill>
                          <a:effectLst/>
                          <a:latin typeface="Times New Roman"/>
                        </a:rPr>
                        <a:t>HTRU-N</a:t>
                      </a:r>
                    </a:p>
                  </a:txBody>
                  <a:tcPr marL="12700" marR="12700" marT="12700" marB="0" anchor="ctr"/>
                </a:tc>
                <a:tc>
                  <a:txBody>
                    <a:bodyPr/>
                    <a:lstStyle/>
                    <a:p>
                      <a:pPr algn="l" fontAlgn="ctr"/>
                      <a:r>
                        <a:rPr lang="en-US" sz="1800" b="0" i="0" u="none" strike="noStrike">
                          <a:solidFill>
                            <a:srgbClr val="000000"/>
                          </a:solidFill>
                          <a:effectLst/>
                          <a:latin typeface="Times New Roman"/>
                        </a:rPr>
                        <a:t>EFF</a:t>
                      </a:r>
                    </a:p>
                  </a:txBody>
                  <a:tcPr marL="12700" marR="12700" marT="12700" marB="0" anchor="ctr"/>
                </a:tc>
                <a:tc>
                  <a:txBody>
                    <a:bodyPr/>
                    <a:lstStyle/>
                    <a:p>
                      <a:pPr algn="ctr" fontAlgn="ctr"/>
                      <a:r>
                        <a:rPr lang="en-US" sz="1800" b="0" i="0" u="none" strike="noStrike" dirty="0">
                          <a:solidFill>
                            <a:srgbClr val="000000"/>
                          </a:solidFill>
                          <a:effectLst/>
                          <a:latin typeface="Times New Roman"/>
                        </a:rPr>
                        <a:t>1360</a:t>
                      </a:r>
                    </a:p>
                  </a:txBody>
                  <a:tcPr marL="12700" marR="12700" marT="12700" marB="0" anchor="ctr"/>
                </a:tc>
                <a:tc>
                  <a:txBody>
                    <a:bodyPr/>
                    <a:lstStyle/>
                    <a:p>
                      <a:pPr algn="ctr" fontAlgn="ctr"/>
                      <a:r>
                        <a:rPr lang="en-US" sz="1800" b="0" i="0" u="none" strike="noStrike" dirty="0">
                          <a:solidFill>
                            <a:srgbClr val="000000"/>
                          </a:solidFill>
                          <a:effectLst/>
                          <a:latin typeface="Times New Roman"/>
                        </a:rPr>
                        <a:t>2010</a:t>
                      </a:r>
                    </a:p>
                  </a:txBody>
                  <a:tcPr marL="12700" marR="12700" marT="12700" marB="0" anchor="ctr"/>
                </a:tc>
                <a:tc gridSpan="2">
                  <a:txBody>
                    <a:bodyPr/>
                    <a:lstStyle/>
                    <a:p>
                      <a:pPr algn="l" fontAlgn="ctr"/>
                      <a:r>
                        <a:rPr lang="en-US" sz="1800" b="0" i="0" u="none" strike="noStrike" dirty="0">
                          <a:solidFill>
                            <a:srgbClr val="000000"/>
                          </a:solidFill>
                          <a:effectLst/>
                          <a:latin typeface="Times New Roman"/>
                        </a:rPr>
                        <a:t>Barr et al. (2013)</a:t>
                      </a:r>
                    </a:p>
                  </a:txBody>
                  <a:tcPr marL="12700" marR="12700" marT="12700" marB="0" anchor="ctr"/>
                </a:tc>
                <a:tc hMerge="1">
                  <a:txBody>
                    <a:bodyPr/>
                    <a:lstStyle/>
                    <a:p>
                      <a:endParaRPr lang="en-US"/>
                    </a:p>
                  </a:txBody>
                  <a:tcPr/>
                </a:tc>
              </a:tr>
              <a:tr h="436518">
                <a:tc>
                  <a:txBody>
                    <a:bodyPr/>
                    <a:lstStyle/>
                    <a:p>
                      <a:pPr algn="l" fontAlgn="ctr"/>
                      <a:r>
                        <a:rPr lang="en-US" sz="1800" b="0" i="0" u="none" strike="noStrike">
                          <a:solidFill>
                            <a:srgbClr val="000000"/>
                          </a:solidFill>
                          <a:effectLst/>
                          <a:latin typeface="Times New Roman"/>
                        </a:rPr>
                        <a:t>LOTAAS</a:t>
                      </a:r>
                    </a:p>
                  </a:txBody>
                  <a:tcPr marL="12700" marR="12700" marT="12700" marB="0" anchor="ctr"/>
                </a:tc>
                <a:tc>
                  <a:txBody>
                    <a:bodyPr/>
                    <a:lstStyle/>
                    <a:p>
                      <a:pPr algn="l" fontAlgn="ctr"/>
                      <a:r>
                        <a:rPr lang="en-US" sz="1800" b="0" i="0" u="none" strike="noStrike">
                          <a:solidFill>
                            <a:srgbClr val="000000"/>
                          </a:solidFill>
                          <a:effectLst/>
                          <a:latin typeface="Times New Roman"/>
                        </a:rPr>
                        <a:t>LOFAR</a:t>
                      </a:r>
                    </a:p>
                  </a:txBody>
                  <a:tcPr marL="12700" marR="12700" marT="12700" marB="0" anchor="ctr"/>
                </a:tc>
                <a:tc>
                  <a:txBody>
                    <a:bodyPr/>
                    <a:lstStyle/>
                    <a:p>
                      <a:pPr algn="ctr" fontAlgn="ctr"/>
                      <a:r>
                        <a:rPr lang="en-US" sz="1800" b="0" i="0" u="none" strike="noStrike" dirty="0">
                          <a:solidFill>
                            <a:srgbClr val="000000"/>
                          </a:solidFill>
                          <a:effectLst/>
                          <a:latin typeface="Times New Roman"/>
                        </a:rPr>
                        <a:t>135</a:t>
                      </a:r>
                    </a:p>
                  </a:txBody>
                  <a:tcPr marL="12700" marR="12700" marT="12700" marB="0" anchor="ctr"/>
                </a:tc>
                <a:tc>
                  <a:txBody>
                    <a:bodyPr/>
                    <a:lstStyle/>
                    <a:p>
                      <a:pPr algn="ctr" fontAlgn="ctr"/>
                      <a:r>
                        <a:rPr lang="en-US" sz="1800" b="0" i="0" u="none" strike="noStrike" dirty="0">
                          <a:solidFill>
                            <a:srgbClr val="000000"/>
                          </a:solidFill>
                          <a:effectLst/>
                          <a:latin typeface="Times New Roman"/>
                        </a:rPr>
                        <a:t>2014</a:t>
                      </a:r>
                    </a:p>
                  </a:txBody>
                  <a:tcPr marL="12700" marR="12700" marT="12700" marB="0" anchor="ctr"/>
                </a:tc>
                <a:tc gridSpan="2">
                  <a:txBody>
                    <a:bodyPr/>
                    <a:lstStyle/>
                    <a:p>
                      <a:pPr algn="l" fontAlgn="ctr"/>
                      <a:r>
                        <a:rPr lang="en-US" sz="1800" b="0" i="0" u="none" strike="noStrike" dirty="0" err="1">
                          <a:solidFill>
                            <a:srgbClr val="000000"/>
                          </a:solidFill>
                          <a:effectLst/>
                          <a:latin typeface="Times New Roman"/>
                        </a:rPr>
                        <a:t>Coenen</a:t>
                      </a:r>
                      <a:r>
                        <a:rPr lang="en-US" sz="1800" b="0" i="0" u="none" strike="noStrike" dirty="0">
                          <a:solidFill>
                            <a:srgbClr val="000000"/>
                          </a:solidFill>
                          <a:effectLst/>
                          <a:latin typeface="Times New Roman"/>
                        </a:rPr>
                        <a:t> et al. (2014)</a:t>
                      </a:r>
                    </a:p>
                  </a:txBody>
                  <a:tcPr marL="12700" marR="12700" marT="12700" marB="0" anchor="ctr"/>
                </a:tc>
                <a:tc hMerge="1">
                  <a:txBody>
                    <a:bodyPr/>
                    <a:lstStyle/>
                    <a:p>
                      <a:endParaRPr lang="en-US"/>
                    </a:p>
                  </a:txBody>
                  <a:tcPr/>
                </a:tc>
              </a:tr>
            </a:tbl>
          </a:graphicData>
        </a:graphic>
      </p:graphicFrame>
      <p:sp>
        <p:nvSpPr>
          <p:cNvPr id="4" name="TextBox 3"/>
          <p:cNvSpPr txBox="1"/>
          <p:nvPr/>
        </p:nvSpPr>
        <p:spPr>
          <a:xfrm>
            <a:off x="2438404" y="457201"/>
            <a:ext cx="5984180" cy="461665"/>
          </a:xfrm>
          <a:prstGeom prst="rect">
            <a:avLst/>
          </a:prstGeom>
          <a:noFill/>
        </p:spPr>
        <p:txBody>
          <a:bodyPr wrap="none" lIns="91380" tIns="45692" rIns="91380" bIns="45692" rtlCol="0">
            <a:spAutoFit/>
          </a:bodyPr>
          <a:lstStyle/>
          <a:p>
            <a:r>
              <a:rPr lang="en-US" dirty="0" smtClean="0"/>
              <a:t>Ongoing surveys (Table 6 of </a:t>
            </a:r>
            <a:r>
              <a:rPr lang="en-US" dirty="0" err="1" smtClean="0"/>
              <a:t>Verbiest</a:t>
            </a:r>
            <a:r>
              <a:rPr lang="en-US" dirty="0" smtClean="0"/>
              <a:t> et al)</a:t>
            </a:r>
            <a:endParaRPr lang="en-US" dirty="0"/>
          </a:p>
        </p:txBody>
      </p:sp>
      <p:sp>
        <p:nvSpPr>
          <p:cNvPr id="5" name="Text Box 4"/>
          <p:cNvSpPr txBox="1">
            <a:spLocks noChangeArrowheads="1"/>
          </p:cNvSpPr>
          <p:nvPr/>
        </p:nvSpPr>
        <p:spPr bwMode="auto">
          <a:xfrm>
            <a:off x="609600" y="6324600"/>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pPr defTabSz="414425" eaLnBrk="1">
              <a:lnSpc>
                <a:spcPct val="93000"/>
              </a:lnSpc>
              <a:buClr>
                <a:srgbClr val="000000"/>
              </a:buClr>
              <a:buSzPct val="45000"/>
            </a:pPr>
            <a:r>
              <a:rPr lang="en-GB" sz="1100" b="1" dirty="0">
                <a:solidFill>
                  <a:srgbClr val="FFFF00"/>
                </a:solidFill>
                <a:latin typeface="Arial" charset="0"/>
              </a:rPr>
              <a:t>J. P. W. </a:t>
            </a:r>
            <a:r>
              <a:rPr lang="en-GB" sz="1100" b="1" dirty="0" err="1">
                <a:solidFill>
                  <a:srgbClr val="FFFF00"/>
                </a:solidFill>
                <a:latin typeface="Arial" charset="0"/>
              </a:rPr>
              <a:t>Verbiest</a:t>
            </a:r>
            <a:r>
              <a:rPr lang="en-GB" sz="1100" b="1" dirty="0">
                <a:solidFill>
                  <a:srgbClr val="FFFF00"/>
                </a:solidFill>
                <a:latin typeface="Arial" charset="0"/>
              </a:rPr>
              <a:t> et al. MNRAS 2016;458:1267-1288</a:t>
            </a:r>
          </a:p>
        </p:txBody>
      </p:sp>
    </p:spTree>
    <p:extLst>
      <p:ext uri="{BB962C8B-B14F-4D97-AF65-F5344CB8AC3E}">
        <p14:creationId xmlns:p14="http://schemas.microsoft.com/office/powerpoint/2010/main" val="210822330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381641"/>
            <a:ext cx="8493120" cy="61494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defTabSz="414468" eaLnBrk="1">
              <a:lnSpc>
                <a:spcPct val="93000"/>
              </a:lnSpc>
              <a:buClr>
                <a:srgbClr val="000000"/>
              </a:buClr>
              <a:buSzPct val="45000"/>
            </a:pPr>
            <a:r>
              <a:rPr lang="en-GB" sz="1500" b="1">
                <a:latin typeface="Arial" charset="0"/>
              </a:rPr>
              <a:t>Timing residuals for subsections of the PSR J1909−3744 (left) and PSR J1713+0747 (right) IPTA data sets for observations between 1200 and 1700 MHz, where all three PTAs have overlapping data.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520" y="6283384"/>
            <a:ext cx="2534400" cy="50549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1040" y="2045015"/>
            <a:ext cx="7804800" cy="2762210"/>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671040" y="5972311"/>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pPr defTabSz="414468" eaLnBrk="1">
              <a:lnSpc>
                <a:spcPct val="93000"/>
              </a:lnSpc>
              <a:buClr>
                <a:srgbClr val="000000"/>
              </a:buClr>
              <a:buSzPct val="45000"/>
            </a:pPr>
            <a:r>
              <a:rPr lang="en-GB" sz="1100" b="1">
                <a:latin typeface="Arial" charset="0"/>
              </a:rPr>
              <a:t>L. Lentati et al. MNRAS 2016;458:2161-2187</a:t>
            </a:r>
          </a:p>
        </p:txBody>
      </p:sp>
      <p:sp>
        <p:nvSpPr>
          <p:cNvPr id="3077" name="Text Box 5"/>
          <p:cNvSpPr txBox="1">
            <a:spLocks noChangeArrowheads="1"/>
          </p:cNvSpPr>
          <p:nvPr/>
        </p:nvSpPr>
        <p:spPr bwMode="auto">
          <a:xfrm>
            <a:off x="97920" y="6450438"/>
            <a:ext cx="4930560"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9pPr>
          </a:lstStyle>
          <a:p>
            <a:pPr defTabSz="414468" eaLnBrk="1">
              <a:lnSpc>
                <a:spcPct val="93000"/>
              </a:lnSpc>
              <a:buClr>
                <a:srgbClr val="000000"/>
              </a:buClr>
              <a:buSzPct val="45000"/>
            </a:pPr>
            <a:r>
              <a:rPr lang="en-GB" sz="900">
                <a:latin typeface="Arial" charset="0"/>
              </a:rPr>
              <a:t>© 2016 The Authors Published by Oxford University Press on behalf of the Royal Astronomical Society</a:t>
            </a:r>
          </a:p>
        </p:txBody>
      </p:sp>
    </p:spTree>
    <p:extLst>
      <p:ext uri="{BB962C8B-B14F-4D97-AF65-F5344CB8AC3E}">
        <p14:creationId xmlns:p14="http://schemas.microsoft.com/office/powerpoint/2010/main" val="1198768395"/>
      </p:ext>
    </p:extLst>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BH-wave-trimmed.jpg"/>
          <p:cNvPicPr>
            <a:picLocks noGrp="1" noChangeAspect="1"/>
          </p:cNvPicPr>
          <p:nvPr>
            <p:ph idx="1"/>
          </p:nvPr>
        </p:nvPicPr>
        <p:blipFill>
          <a:blip r:embed="rId3"/>
          <a:srcRect l="-16679" r="-16679"/>
          <a:stretch>
            <a:fillRect/>
          </a:stretch>
        </p:blipFill>
        <p:spPr>
          <a:xfrm>
            <a:off x="-2133600" y="0"/>
            <a:ext cx="12954000" cy="6858000"/>
          </a:xfrm>
        </p:spPr>
      </p:pic>
      <p:sp>
        <p:nvSpPr>
          <p:cNvPr id="2" name="Title 1"/>
          <p:cNvSpPr>
            <a:spLocks noGrp="1"/>
          </p:cNvSpPr>
          <p:nvPr>
            <p:ph type="title"/>
          </p:nvPr>
        </p:nvSpPr>
        <p:spPr/>
        <p:txBody>
          <a:bodyPr/>
          <a:lstStyle/>
          <a:p>
            <a:endParaRPr lang="en-US"/>
          </a:p>
        </p:txBody>
      </p:sp>
      <p:sp>
        <p:nvSpPr>
          <p:cNvPr id="5" name="TextBox 4"/>
          <p:cNvSpPr txBox="1"/>
          <p:nvPr/>
        </p:nvSpPr>
        <p:spPr>
          <a:xfrm>
            <a:off x="5336748" y="6396335"/>
            <a:ext cx="3807252" cy="461665"/>
          </a:xfrm>
          <a:prstGeom prst="rect">
            <a:avLst/>
          </a:prstGeom>
          <a:noFill/>
        </p:spPr>
        <p:txBody>
          <a:bodyPr wrap="none" rtlCol="0">
            <a:spAutoFit/>
          </a:bodyPr>
          <a:lstStyle/>
          <a:p>
            <a:r>
              <a:rPr lang="en-US" dirty="0" smtClean="0"/>
              <a:t>Adapted from NASA figure</a:t>
            </a:r>
            <a:endParaRPr lang="en-US" dirty="0"/>
          </a:p>
        </p:txBody>
      </p:sp>
      <p:grpSp>
        <p:nvGrpSpPr>
          <p:cNvPr id="10" name="Group 26"/>
          <p:cNvGrpSpPr/>
          <p:nvPr/>
        </p:nvGrpSpPr>
        <p:grpSpPr>
          <a:xfrm>
            <a:off x="1186665" y="2436876"/>
            <a:ext cx="6280935" cy="4192524"/>
            <a:chOff x="1219200" y="2438400"/>
            <a:chExt cx="6280935" cy="4192524"/>
          </a:xfrm>
        </p:grpSpPr>
        <p:pic>
          <p:nvPicPr>
            <p:cNvPr id="23" name="Picture 22" descr="VIR-PIC-PIS-1100-11.jpg"/>
            <p:cNvPicPr>
              <a:picLocks noChangeAspect="1"/>
            </p:cNvPicPr>
            <p:nvPr/>
          </p:nvPicPr>
          <p:blipFill>
            <a:blip r:embed="rId4"/>
            <a:stretch>
              <a:fillRect/>
            </a:stretch>
          </p:blipFill>
          <p:spPr>
            <a:xfrm>
              <a:off x="1219200" y="2438400"/>
              <a:ext cx="6280935" cy="4192524"/>
            </a:xfrm>
            <a:prstGeom prst="rect">
              <a:avLst/>
            </a:prstGeom>
          </p:spPr>
        </p:pic>
        <p:sp>
          <p:nvSpPr>
            <p:cNvPr id="26" name="TextBox 25"/>
            <p:cNvSpPr txBox="1"/>
            <p:nvPr/>
          </p:nvSpPr>
          <p:spPr>
            <a:xfrm>
              <a:off x="3962400" y="2590800"/>
              <a:ext cx="3446677" cy="461665"/>
            </a:xfrm>
            <a:prstGeom prst="rect">
              <a:avLst/>
            </a:prstGeom>
            <a:noFill/>
          </p:spPr>
          <p:txBody>
            <a:bodyPr wrap="none" rtlCol="0">
              <a:spAutoFit/>
            </a:bodyPr>
            <a:lstStyle/>
            <a:p>
              <a:r>
                <a:rPr lang="en-US" dirty="0" smtClean="0"/>
                <a:t>Photo Courtesy of Virgo</a:t>
              </a:r>
              <a:endParaRPr lang="en-US" dirty="0"/>
            </a:p>
          </p:txBody>
        </p:sp>
      </p:grpSp>
    </p:spTree>
    <p:extLst>
      <p:ext uri="{BB962C8B-B14F-4D97-AF65-F5344CB8AC3E}">
        <p14:creationId xmlns:p14="http://schemas.microsoft.com/office/powerpoint/2010/main" val="934658845"/>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3" name="Text Box 1"/>
          <p:cNvSpPr txBox="1">
            <a:spLocks noChangeArrowheads="1"/>
          </p:cNvSpPr>
          <p:nvPr/>
        </p:nvSpPr>
        <p:spPr bwMode="auto">
          <a:xfrm>
            <a:off x="325440" y="381642"/>
            <a:ext cx="8493120" cy="8194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 pos="5791200" algn="l"/>
                <a:tab pos="6515100" algn="l"/>
                <a:tab pos="7239000" algn="l"/>
                <a:tab pos="7962900" algn="l"/>
                <a:tab pos="8686800" algn="l"/>
              </a:tabLst>
              <a:defRPr sz="2400">
                <a:solidFill>
                  <a:srgbClr val="000000"/>
                </a:solidFill>
                <a:latin typeface="Times New Roman" charset="0"/>
                <a:ea typeface="ＭＳ Ｐゴシック" charset="0"/>
                <a:cs typeface="msgothic" charset="0"/>
              </a:defRPr>
            </a:lvl9pPr>
          </a:lstStyle>
          <a:p>
            <a:pPr algn="ctr" defTabSz="414683" eaLnBrk="1">
              <a:lnSpc>
                <a:spcPct val="93000"/>
              </a:lnSpc>
              <a:buClr>
                <a:srgbClr val="000000"/>
              </a:buClr>
              <a:buSzPct val="45000"/>
            </a:pPr>
            <a:r>
              <a:rPr lang="en-GB" sz="1500" b="1" dirty="0">
                <a:latin typeface="Arial" charset="0"/>
              </a:rPr>
              <a:t>One- and two-dimensional marginalized posterior distributions for the spin-noise amplitude and spectral exponent in the PSR J0437−4715 data set when including: only spin noise and DM noise (blue lines), additional system noise (red lines), and both additional system noise, and band noise terms in the 600–800 MHz and 1200–1600 MHz bands (black lines). </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27520" y="6283381"/>
            <a:ext cx="2534400" cy="505493"/>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307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03520" y="1278566"/>
            <a:ext cx="5741280" cy="4893634"/>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sp>
        <p:nvSpPr>
          <p:cNvPr id="3076" name="Text Box 4"/>
          <p:cNvSpPr txBox="1">
            <a:spLocks noChangeArrowheads="1"/>
          </p:cNvSpPr>
          <p:nvPr/>
        </p:nvSpPr>
        <p:spPr bwMode="auto">
          <a:xfrm>
            <a:off x="76200" y="6168936"/>
            <a:ext cx="3918240" cy="2318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pPr defTabSz="414683" eaLnBrk="1">
              <a:lnSpc>
                <a:spcPct val="93000"/>
              </a:lnSpc>
              <a:buClr>
                <a:srgbClr val="000000"/>
              </a:buClr>
              <a:buSzPct val="45000"/>
            </a:pPr>
            <a:r>
              <a:rPr lang="en-GB" sz="1100" b="1" dirty="0">
                <a:latin typeface="Arial" charset="0"/>
              </a:rPr>
              <a:t>L. </a:t>
            </a:r>
            <a:r>
              <a:rPr lang="en-GB" sz="1100" b="1" dirty="0" err="1">
                <a:latin typeface="Arial" charset="0"/>
              </a:rPr>
              <a:t>Lentati</a:t>
            </a:r>
            <a:r>
              <a:rPr lang="en-GB" sz="1100" b="1" dirty="0">
                <a:latin typeface="Arial" charset="0"/>
              </a:rPr>
              <a:t> et al. MNRAS 2016;458:2161-2187</a:t>
            </a:r>
          </a:p>
        </p:txBody>
      </p:sp>
      <p:sp>
        <p:nvSpPr>
          <p:cNvPr id="3077" name="Text Box 5"/>
          <p:cNvSpPr txBox="1">
            <a:spLocks noChangeArrowheads="1"/>
          </p:cNvSpPr>
          <p:nvPr/>
        </p:nvSpPr>
        <p:spPr bwMode="auto">
          <a:xfrm>
            <a:off x="97920" y="6450438"/>
            <a:ext cx="4930560" cy="347076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marL="85725" indent="-85725">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 pos="4343400" algn="l"/>
                <a:tab pos="5067300" algn="l"/>
              </a:tabLst>
              <a:defRPr sz="2400">
                <a:solidFill>
                  <a:srgbClr val="000000"/>
                </a:solidFill>
                <a:latin typeface="Times New Roman" charset="0"/>
                <a:ea typeface="ＭＳ Ｐゴシック" charset="0"/>
                <a:cs typeface="msgothic" charset="0"/>
              </a:defRPr>
            </a:lvl9pPr>
          </a:lstStyle>
          <a:p>
            <a:pPr defTabSz="414683" eaLnBrk="1">
              <a:lnSpc>
                <a:spcPct val="93000"/>
              </a:lnSpc>
              <a:buClr>
                <a:srgbClr val="000000"/>
              </a:buClr>
              <a:buSzPct val="45000"/>
            </a:pPr>
            <a:r>
              <a:rPr lang="en-GB" sz="900">
                <a:latin typeface="Arial" charset="0"/>
              </a:rPr>
              <a:t>© 2016 The Authors Published by Oxford University Press on behalf of the Royal Astronomical Society</a:t>
            </a:r>
          </a:p>
        </p:txBody>
      </p:sp>
    </p:spTree>
    <p:extLst>
      <p:ext uri="{BB962C8B-B14F-4D97-AF65-F5344CB8AC3E}">
        <p14:creationId xmlns:p14="http://schemas.microsoft.com/office/powerpoint/2010/main" val="135930063"/>
      </p:ext>
    </p:extLst>
  </p:cSld>
  <p:clrMapOvr>
    <a:masterClrMapping/>
  </p:clrMapOvr>
  <p:transition xmlns:p14="http://schemas.microsoft.com/office/powerpoint/2010/main" spd="med"/>
  <p:timing>
    <p:tnLst>
      <p:par>
        <p:cTn xmlns:p14="http://schemas.microsoft.com/office/powerpoint/2010/main" id="1" dur="indefinite"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057400" y="533400"/>
            <a:ext cx="6400801" cy="707886"/>
          </a:xfrm>
          <a:prstGeom prst="rect">
            <a:avLst/>
          </a:prstGeom>
          <a:noFill/>
        </p:spPr>
        <p:txBody>
          <a:bodyPr wrap="square" rtlCol="0">
            <a:spAutoFit/>
          </a:bodyPr>
          <a:lstStyle/>
          <a:p>
            <a:r>
              <a:rPr lang="en-US" sz="4000" dirty="0" smtClean="0"/>
              <a:t>Summary:</a:t>
            </a:r>
          </a:p>
        </p:txBody>
      </p:sp>
      <p:sp>
        <p:nvSpPr>
          <p:cNvPr id="3" name="TextBox 2"/>
          <p:cNvSpPr txBox="1"/>
          <p:nvPr/>
        </p:nvSpPr>
        <p:spPr>
          <a:xfrm>
            <a:off x="457200" y="2286000"/>
            <a:ext cx="8305800" cy="2677656"/>
          </a:xfrm>
          <a:prstGeom prst="rect">
            <a:avLst/>
          </a:prstGeom>
          <a:noFill/>
        </p:spPr>
        <p:txBody>
          <a:bodyPr wrap="square" rtlCol="0">
            <a:spAutoFit/>
          </a:bodyPr>
          <a:lstStyle/>
          <a:p>
            <a:pPr marL="342900" indent="-342900">
              <a:buFont typeface="Arial"/>
              <a:buChar char="•"/>
            </a:pPr>
            <a:r>
              <a:rPr lang="en-US" dirty="0"/>
              <a:t>The first IPTA data set has been created and released, please use it!</a:t>
            </a:r>
          </a:p>
          <a:p>
            <a:pPr marL="342900" indent="-342900">
              <a:buFont typeface="Arial"/>
              <a:buChar char="•"/>
            </a:pPr>
            <a:r>
              <a:rPr lang="en-US" dirty="0"/>
              <a:t>Expect it to improve as more data is included and as improved noise models are </a:t>
            </a:r>
            <a:r>
              <a:rPr lang="en-US" dirty="0" smtClean="0"/>
              <a:t>applied.</a:t>
            </a:r>
            <a:endParaRPr lang="en-US" dirty="0"/>
          </a:p>
          <a:p>
            <a:pPr marL="342900" indent="-342900">
              <a:buFont typeface="Arial"/>
              <a:buChar char="•"/>
            </a:pPr>
            <a:r>
              <a:rPr lang="en-US" dirty="0"/>
              <a:t>Combining multiple data sets is both tricky </a:t>
            </a:r>
            <a:r>
              <a:rPr lang="en-US" dirty="0" smtClean="0"/>
              <a:t>and incredibly useful.</a:t>
            </a:r>
            <a:endParaRPr lang="en-US" dirty="0"/>
          </a:p>
          <a:p>
            <a:endParaRPr lang="en-US" dirty="0"/>
          </a:p>
        </p:txBody>
      </p:sp>
    </p:spTree>
    <p:extLst>
      <p:ext uri="{BB962C8B-B14F-4D97-AF65-F5344CB8AC3E}">
        <p14:creationId xmlns:p14="http://schemas.microsoft.com/office/powerpoint/2010/main" val="9621955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BH-wave-trimmed.jpg"/>
          <p:cNvPicPr>
            <a:picLocks noGrp="1" noChangeAspect="1"/>
          </p:cNvPicPr>
          <p:nvPr>
            <p:ph idx="1"/>
          </p:nvPr>
        </p:nvPicPr>
        <p:blipFill>
          <a:blip r:embed="rId3"/>
          <a:srcRect l="-16679" r="-16679"/>
          <a:stretch>
            <a:fillRect/>
          </a:stretch>
        </p:blipFill>
        <p:spPr>
          <a:xfrm>
            <a:off x="-2133600" y="0"/>
            <a:ext cx="12954000" cy="6858000"/>
          </a:xfrm>
        </p:spPr>
      </p:pic>
      <p:sp>
        <p:nvSpPr>
          <p:cNvPr id="2" name="Title 1"/>
          <p:cNvSpPr>
            <a:spLocks noGrp="1"/>
          </p:cNvSpPr>
          <p:nvPr>
            <p:ph type="title"/>
          </p:nvPr>
        </p:nvSpPr>
        <p:spPr/>
        <p:txBody>
          <a:bodyPr/>
          <a:lstStyle/>
          <a:p>
            <a:endParaRPr lang="en-US"/>
          </a:p>
        </p:txBody>
      </p:sp>
      <p:sp>
        <p:nvSpPr>
          <p:cNvPr id="5" name="TextBox 4"/>
          <p:cNvSpPr txBox="1"/>
          <p:nvPr/>
        </p:nvSpPr>
        <p:spPr>
          <a:xfrm>
            <a:off x="5336748" y="6396335"/>
            <a:ext cx="3807252" cy="461665"/>
          </a:xfrm>
          <a:prstGeom prst="rect">
            <a:avLst/>
          </a:prstGeom>
          <a:noFill/>
        </p:spPr>
        <p:txBody>
          <a:bodyPr wrap="none" rtlCol="0">
            <a:spAutoFit/>
          </a:bodyPr>
          <a:lstStyle/>
          <a:p>
            <a:r>
              <a:rPr lang="en-US" dirty="0" smtClean="0"/>
              <a:t>Adapted from NASA figure</a:t>
            </a:r>
            <a:endParaRPr lang="en-US" dirty="0"/>
          </a:p>
        </p:txBody>
      </p:sp>
      <p:grpSp>
        <p:nvGrpSpPr>
          <p:cNvPr id="20" name="Group 19"/>
          <p:cNvGrpSpPr/>
          <p:nvPr/>
        </p:nvGrpSpPr>
        <p:grpSpPr>
          <a:xfrm>
            <a:off x="1371600" y="3733800"/>
            <a:ext cx="6172200" cy="2442865"/>
            <a:chOff x="1371600" y="3733800"/>
            <a:chExt cx="6172200" cy="2442865"/>
          </a:xfrm>
        </p:grpSpPr>
        <p:sp>
          <p:nvSpPr>
            <p:cNvPr id="16" name="5-Point Star 15"/>
            <p:cNvSpPr/>
            <p:nvPr/>
          </p:nvSpPr>
          <p:spPr bwMode="auto">
            <a:xfrm>
              <a:off x="7239000" y="4114800"/>
              <a:ext cx="304800" cy="381000"/>
            </a:xfrm>
            <a:prstGeom prst="star5">
              <a:avLst/>
            </a:prstGeom>
            <a:solidFill>
              <a:srgbClr val="C0504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FF0000"/>
                </a:solidFill>
                <a:effectLst/>
                <a:latin typeface="Arial" pitchFamily="31" charset="0"/>
                <a:ea typeface="ＭＳ Ｐゴシック" pitchFamily="31" charset="-128"/>
                <a:cs typeface="ＭＳ Ｐゴシック" pitchFamily="31" charset="-128"/>
              </a:endParaRPr>
            </a:p>
          </p:txBody>
        </p:sp>
        <p:grpSp>
          <p:nvGrpSpPr>
            <p:cNvPr id="6" name="Group 28"/>
            <p:cNvGrpSpPr/>
            <p:nvPr/>
          </p:nvGrpSpPr>
          <p:grpSpPr>
            <a:xfrm>
              <a:off x="1371600" y="3733800"/>
              <a:ext cx="6019800" cy="2442865"/>
              <a:chOff x="1371600" y="3733800"/>
              <a:chExt cx="6019800" cy="2442865"/>
            </a:xfrm>
          </p:grpSpPr>
          <p:grpSp>
            <p:nvGrpSpPr>
              <p:cNvPr id="8" name="Group 27"/>
              <p:cNvGrpSpPr/>
              <p:nvPr/>
            </p:nvGrpSpPr>
            <p:grpSpPr>
              <a:xfrm>
                <a:off x="1371600" y="3733800"/>
                <a:ext cx="6019800" cy="2442865"/>
                <a:chOff x="1371600" y="3733800"/>
                <a:chExt cx="6019800" cy="2442865"/>
              </a:xfrm>
            </p:grpSpPr>
            <p:sp>
              <p:nvSpPr>
                <p:cNvPr id="15" name="5-Point Star 14"/>
                <p:cNvSpPr/>
                <p:nvPr/>
              </p:nvSpPr>
              <p:spPr bwMode="auto">
                <a:xfrm>
                  <a:off x="1371600" y="3962400"/>
                  <a:ext cx="304800" cy="381000"/>
                </a:xfrm>
                <a:prstGeom prst="star5">
                  <a:avLst/>
                </a:prstGeom>
                <a:solidFill>
                  <a:srgbClr val="C0504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FF0000"/>
                    </a:solidFill>
                    <a:effectLst/>
                    <a:latin typeface="Arial" pitchFamily="31" charset="0"/>
                    <a:ea typeface="ＭＳ Ｐゴシック" pitchFamily="31" charset="-128"/>
                    <a:cs typeface="ＭＳ Ｐゴシック" pitchFamily="31" charset="-128"/>
                  </a:endParaRPr>
                </a:p>
              </p:txBody>
            </p:sp>
            <p:sp>
              <p:nvSpPr>
                <p:cNvPr id="18" name="Oval 17"/>
                <p:cNvSpPr/>
                <p:nvPr/>
              </p:nvSpPr>
              <p:spPr bwMode="auto">
                <a:xfrm>
                  <a:off x="4800600" y="5715000"/>
                  <a:ext cx="381000" cy="381000"/>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FF0000"/>
                    </a:solidFill>
                    <a:effectLst/>
                    <a:latin typeface="Arial" pitchFamily="31" charset="0"/>
                    <a:ea typeface="ＭＳ Ｐゴシック" pitchFamily="31" charset="-128"/>
                    <a:cs typeface="ＭＳ Ｐゴシック" pitchFamily="31" charset="-128"/>
                  </a:endParaRPr>
                </a:p>
              </p:txBody>
            </p:sp>
            <p:sp>
              <p:nvSpPr>
                <p:cNvPr id="19" name="TextBox 18"/>
                <p:cNvSpPr txBox="1"/>
                <p:nvPr/>
              </p:nvSpPr>
              <p:spPr>
                <a:xfrm>
                  <a:off x="6019801" y="3962400"/>
                  <a:ext cx="1228221" cy="461665"/>
                </a:xfrm>
                <a:prstGeom prst="rect">
                  <a:avLst/>
                </a:prstGeom>
                <a:noFill/>
              </p:spPr>
              <p:txBody>
                <a:bodyPr wrap="none" rtlCol="0">
                  <a:spAutoFit/>
                </a:bodyPr>
                <a:lstStyle/>
                <a:p>
                  <a:r>
                    <a:rPr lang="en-US" dirty="0" smtClean="0">
                      <a:solidFill>
                        <a:srgbClr val="FF0000"/>
                      </a:solidFill>
                    </a:rPr>
                    <a:t>Pulsar2</a:t>
                  </a:r>
                  <a:endParaRPr lang="en-US" dirty="0">
                    <a:solidFill>
                      <a:srgbClr val="FF0000"/>
                    </a:solidFill>
                  </a:endParaRPr>
                </a:p>
              </p:txBody>
            </p:sp>
            <p:sp>
              <p:nvSpPr>
                <p:cNvPr id="21" name="TextBox 20"/>
                <p:cNvSpPr txBox="1"/>
                <p:nvPr/>
              </p:nvSpPr>
              <p:spPr>
                <a:xfrm>
                  <a:off x="1828799" y="3733800"/>
                  <a:ext cx="1228221" cy="461665"/>
                </a:xfrm>
                <a:prstGeom prst="rect">
                  <a:avLst/>
                </a:prstGeom>
                <a:noFill/>
              </p:spPr>
              <p:txBody>
                <a:bodyPr wrap="none" rtlCol="0">
                  <a:spAutoFit/>
                </a:bodyPr>
                <a:lstStyle/>
                <a:p>
                  <a:r>
                    <a:rPr lang="en-US" dirty="0" smtClean="0">
                      <a:solidFill>
                        <a:srgbClr val="FF0000"/>
                      </a:solidFill>
                    </a:rPr>
                    <a:t>Pulsar1</a:t>
                  </a:r>
                  <a:endParaRPr lang="en-US" dirty="0">
                    <a:solidFill>
                      <a:srgbClr val="FF0000"/>
                    </a:solidFill>
                  </a:endParaRPr>
                </a:p>
              </p:txBody>
            </p:sp>
            <p:sp>
              <p:nvSpPr>
                <p:cNvPr id="22" name="TextBox 21"/>
                <p:cNvSpPr txBox="1"/>
                <p:nvPr/>
              </p:nvSpPr>
              <p:spPr>
                <a:xfrm>
                  <a:off x="3651706" y="5715000"/>
                  <a:ext cx="920294" cy="461665"/>
                </a:xfrm>
                <a:prstGeom prst="rect">
                  <a:avLst/>
                </a:prstGeom>
                <a:noFill/>
              </p:spPr>
              <p:txBody>
                <a:bodyPr wrap="none" rtlCol="0">
                  <a:spAutoFit/>
                </a:bodyPr>
                <a:lstStyle/>
                <a:p>
                  <a:r>
                    <a:rPr lang="en-US" dirty="0" smtClean="0">
                      <a:solidFill>
                        <a:srgbClr val="FF0000"/>
                      </a:solidFill>
                    </a:rPr>
                    <a:t>Earth</a:t>
                  </a:r>
                  <a:endParaRPr lang="en-US" dirty="0">
                    <a:solidFill>
                      <a:srgbClr val="FF0000"/>
                    </a:solidFill>
                  </a:endParaRPr>
                </a:p>
              </p:txBody>
            </p:sp>
            <p:cxnSp>
              <p:nvCxnSpPr>
                <p:cNvPr id="9" name="Straight Connector 8"/>
                <p:cNvCxnSpPr/>
                <p:nvPr/>
              </p:nvCxnSpPr>
              <p:spPr bwMode="auto">
                <a:xfrm flipV="1">
                  <a:off x="4953000" y="4343400"/>
                  <a:ext cx="2438400" cy="1600200"/>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cxnSp>
            <p:nvCxnSpPr>
              <p:cNvPr id="7" name="Straight Connector 6"/>
              <p:cNvCxnSpPr/>
              <p:nvPr/>
            </p:nvCxnSpPr>
            <p:spPr bwMode="auto">
              <a:xfrm>
                <a:off x="1524000" y="4191000"/>
                <a:ext cx="3505200" cy="1752600"/>
              </a:xfrm>
              <a:prstGeom prst="line">
                <a:avLst/>
              </a:prstGeom>
              <a:solidFill>
                <a:schemeClr val="accent1"/>
              </a:solidFill>
              <a:ln w="9525" cap="flat" cmpd="sng" algn="ctr">
                <a:solidFill>
                  <a:schemeClr val="accent2">
                    <a:lumMod val="60000"/>
                    <a:lumOff val="40000"/>
                  </a:schemeClr>
                </a:solidFill>
                <a:prstDash val="solid"/>
                <a:round/>
                <a:headEnd type="none" w="med" len="med"/>
                <a:tailEnd type="none" w="med" len="med"/>
              </a:ln>
              <a:effectLst/>
            </p:spPr>
          </p:cxnSp>
        </p:grpSp>
      </p:grpSp>
      <p:grpSp>
        <p:nvGrpSpPr>
          <p:cNvPr id="10" name="Group 26"/>
          <p:cNvGrpSpPr/>
          <p:nvPr/>
        </p:nvGrpSpPr>
        <p:grpSpPr>
          <a:xfrm>
            <a:off x="1219200" y="2438400"/>
            <a:ext cx="6280935" cy="4192524"/>
            <a:chOff x="1219200" y="2438400"/>
            <a:chExt cx="6280935" cy="4192524"/>
          </a:xfrm>
        </p:grpSpPr>
        <p:pic>
          <p:nvPicPr>
            <p:cNvPr id="23" name="Picture 22" descr="VIR-PIC-PIS-1100-11.jpg"/>
            <p:cNvPicPr>
              <a:picLocks noChangeAspect="1"/>
            </p:cNvPicPr>
            <p:nvPr/>
          </p:nvPicPr>
          <p:blipFill>
            <a:blip r:embed="rId4"/>
            <a:stretch>
              <a:fillRect/>
            </a:stretch>
          </p:blipFill>
          <p:spPr>
            <a:xfrm>
              <a:off x="1219200" y="2438400"/>
              <a:ext cx="6280935" cy="4192524"/>
            </a:xfrm>
            <a:prstGeom prst="rect">
              <a:avLst/>
            </a:prstGeom>
          </p:spPr>
        </p:pic>
        <p:sp>
          <p:nvSpPr>
            <p:cNvPr id="26" name="TextBox 25"/>
            <p:cNvSpPr txBox="1"/>
            <p:nvPr/>
          </p:nvSpPr>
          <p:spPr>
            <a:xfrm>
              <a:off x="3962400" y="2590800"/>
              <a:ext cx="3446677" cy="461665"/>
            </a:xfrm>
            <a:prstGeom prst="rect">
              <a:avLst/>
            </a:prstGeom>
            <a:noFill/>
          </p:spPr>
          <p:txBody>
            <a:bodyPr wrap="none" rtlCol="0">
              <a:spAutoFit/>
            </a:bodyPr>
            <a:lstStyle/>
            <a:p>
              <a:r>
                <a:rPr lang="en-US" dirty="0" smtClean="0"/>
                <a:t>Photo Courtesy of Virgo</a:t>
              </a:r>
              <a:endParaRPr lang="en-US" dirty="0"/>
            </a:p>
          </p:txBody>
        </p:sp>
      </p:grpSp>
    </p:spTree>
    <p:extLst>
      <p:ext uri="{BB962C8B-B14F-4D97-AF65-F5344CB8AC3E}">
        <p14:creationId xmlns:p14="http://schemas.microsoft.com/office/powerpoint/2010/main" val="2214949283"/>
      </p:ext>
    </p:extLst>
  </p:cSld>
  <p:clrMapOvr>
    <a:masterClrMapping/>
  </p:clrMapOvr>
  <p:transition xmlns:p14="http://schemas.microsoft.com/office/powerpoint/2010/main">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ulsGravDetWEB.mpg">
            <a:hlinkClick r:id="" action="ppaction://media"/>
          </p:cNvPr>
          <p:cNvPicPr/>
          <p:nvPr>
            <a:videoFile r:link="rId2"/>
            <p:extLst>
              <p:ext uri="{DAA4B4D4-6D71-4841-9C94-3DE7FCFB9230}">
                <p14:media xmlns:p14="http://schemas.microsoft.com/office/powerpoint/2010/main" r:link="rId1"/>
              </p:ext>
            </p:extLst>
          </p:nvPr>
        </p:nvPicPr>
        <p:blipFill>
          <a:blip r:embed="rId5"/>
          <a:stretch>
            <a:fillRect/>
          </a:stretch>
        </p:blipFill>
        <p:spPr>
          <a:xfrm>
            <a:off x="1885462" y="1143000"/>
            <a:ext cx="6877538" cy="5029200"/>
          </a:xfrm>
          <a:prstGeom prst="rect">
            <a:avLst/>
          </a:prstGeom>
        </p:spPr>
      </p:pic>
    </p:spTree>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p:cTn id="7" fill="hold" display="0">
                  <p:stCondLst>
                    <p:cond delay="indefinite"/>
                  </p:stCondLst>
                  <p:endCondLst>
                    <p:cond evt="onNext" delay="0">
                      <p:tgtEl>
                        <p:sldTgt/>
                      </p:tgtEl>
                    </p:cond>
                    <p:cond evt="onPrev" delay="0">
                      <p:tgtEl>
                        <p:sldTgt/>
                      </p:tgtEl>
                    </p:cond>
                  </p:endCondLst>
                </p:cTn>
                <p:tgtEl>
                  <p:spTgt spid="2"/>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152400"/>
            <a:ext cx="6324600" cy="1600200"/>
          </a:xfrm>
        </p:spPr>
        <p:txBody>
          <a:bodyPr/>
          <a:lstStyle/>
          <a:p>
            <a:r>
              <a:rPr lang="en-US" dirty="0" smtClean="0"/>
              <a:t>International Pulsar Timing Array is…</a:t>
            </a:r>
            <a:endParaRPr lang="en-US" dirty="0"/>
          </a:p>
        </p:txBody>
      </p:sp>
      <p:sp>
        <p:nvSpPr>
          <p:cNvPr id="3" name="Content Placeholder 2"/>
          <p:cNvSpPr>
            <a:spLocks noGrp="1"/>
          </p:cNvSpPr>
          <p:nvPr>
            <p:ph idx="1"/>
          </p:nvPr>
        </p:nvSpPr>
        <p:spPr/>
        <p:txBody>
          <a:bodyPr/>
          <a:lstStyle/>
          <a:p>
            <a:r>
              <a:rPr lang="en-US" dirty="0" smtClean="0"/>
              <a:t>EPTA </a:t>
            </a:r>
            <a:r>
              <a:rPr lang="en-US" dirty="0" smtClean="0"/>
              <a:t>= European Pulsar Timing </a:t>
            </a:r>
            <a:r>
              <a:rPr lang="en-US" dirty="0" smtClean="0"/>
              <a:t>Array</a:t>
            </a:r>
          </a:p>
          <a:p>
            <a:r>
              <a:rPr lang="en-US" dirty="0" err="1"/>
              <a:t>NANOGrav</a:t>
            </a:r>
            <a:r>
              <a:rPr lang="en-US" dirty="0"/>
              <a:t> = North American </a:t>
            </a:r>
            <a:r>
              <a:rPr lang="en-US" dirty="0" err="1"/>
              <a:t>Nanohertz</a:t>
            </a:r>
            <a:r>
              <a:rPr lang="en-US" dirty="0"/>
              <a:t> Observatory of Gravitational </a:t>
            </a:r>
            <a:r>
              <a:rPr lang="en-US" dirty="0" smtClean="0"/>
              <a:t>Waves</a:t>
            </a:r>
            <a:endParaRPr lang="en-US" dirty="0" smtClean="0"/>
          </a:p>
          <a:p>
            <a:r>
              <a:rPr lang="en-US" dirty="0" smtClean="0"/>
              <a:t>PPTA = </a:t>
            </a:r>
            <a:r>
              <a:rPr lang="en-US" dirty="0" err="1" smtClean="0"/>
              <a:t>Parkes</a:t>
            </a:r>
            <a:r>
              <a:rPr lang="en-US" dirty="0" smtClean="0"/>
              <a:t> Pulsar Timing Array (Australia)</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143000"/>
            <a:ext cx="7772400" cy="1143000"/>
          </a:xfrm>
        </p:spPr>
        <p:txBody>
          <a:bodyPr/>
          <a:lstStyle/>
          <a:p>
            <a:r>
              <a:rPr lang="en-US" dirty="0" smtClean="0"/>
              <a:t>The International Pulsar Timing Array</a:t>
            </a:r>
            <a:endParaRPr lang="en-US" dirty="0"/>
          </a:p>
        </p:txBody>
      </p:sp>
      <p:pic>
        <p:nvPicPr>
          <p:cNvPr id="4" name="Content Placeholder 3" descr="scopes_alt_credits.png"/>
          <p:cNvPicPr>
            <a:picLocks noGrp="1" noChangeAspect="1"/>
          </p:cNvPicPr>
          <p:nvPr>
            <p:ph idx="1"/>
          </p:nvPr>
        </p:nvPicPr>
        <p:blipFill>
          <a:blip r:embed="rId2"/>
          <a:srcRect l="-27892" r="-27892"/>
          <a:stretch>
            <a:fillRect/>
          </a:stretch>
        </p:blipFill>
        <p:spPr>
          <a:xfrm>
            <a:off x="685800" y="2438400"/>
            <a:ext cx="7772400" cy="4114800"/>
          </a:xfrm>
        </p:spPr>
      </p:pic>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6629400" cy="1143000"/>
          </a:xfrm>
        </p:spPr>
        <p:txBody>
          <a:bodyPr/>
          <a:lstStyle/>
          <a:p>
            <a:r>
              <a:rPr lang="en-US" dirty="0" smtClean="0"/>
              <a:t>First IPTA Data Release Papers</a:t>
            </a:r>
            <a:endParaRPr lang="en-US" dirty="0"/>
          </a:p>
        </p:txBody>
      </p:sp>
      <p:sp>
        <p:nvSpPr>
          <p:cNvPr id="3" name="Content Placeholder 2"/>
          <p:cNvSpPr>
            <a:spLocks noGrp="1"/>
          </p:cNvSpPr>
          <p:nvPr>
            <p:ph idx="1"/>
          </p:nvPr>
        </p:nvSpPr>
        <p:spPr>
          <a:xfrm>
            <a:off x="685802" y="1981201"/>
            <a:ext cx="7620000" cy="2057400"/>
          </a:xfrm>
        </p:spPr>
        <p:txBody>
          <a:bodyPr/>
          <a:lstStyle/>
          <a:p>
            <a:r>
              <a:rPr lang="en-US" b="1" dirty="0" smtClean="0"/>
              <a:t>IPTA Data-release 1 </a:t>
            </a:r>
            <a:r>
              <a:rPr lang="en-US" sz="2600" dirty="0" smtClean="0"/>
              <a:t>is described in </a:t>
            </a:r>
            <a:r>
              <a:rPr lang="en-US" sz="2600" dirty="0" err="1" smtClean="0">
                <a:solidFill>
                  <a:srgbClr val="FFFF00"/>
                </a:solidFill>
              </a:rPr>
              <a:t>Verbiest</a:t>
            </a:r>
            <a:r>
              <a:rPr lang="en-US" sz="2600" dirty="0" smtClean="0">
                <a:solidFill>
                  <a:srgbClr val="FFFF00"/>
                </a:solidFill>
              </a:rPr>
              <a:t> et al</a:t>
            </a:r>
            <a:r>
              <a:rPr lang="en-US" sz="2600" dirty="0" smtClean="0"/>
              <a:t>, MNRAS </a:t>
            </a:r>
            <a:r>
              <a:rPr lang="en-US" sz="2600" b="1" dirty="0"/>
              <a:t>458, </a:t>
            </a:r>
            <a:r>
              <a:rPr lang="en-US" sz="2600" dirty="0"/>
              <a:t>1267–1288 (2016) </a:t>
            </a:r>
            <a:r>
              <a:rPr lang="en-US" sz="2600" dirty="0" smtClean="0"/>
              <a:t>“The </a:t>
            </a:r>
            <a:r>
              <a:rPr lang="en-US" sz="2600" dirty="0"/>
              <a:t>International Pulsar Timing Array: First data </a:t>
            </a:r>
            <a:r>
              <a:rPr lang="en-US" sz="2600" dirty="0" smtClean="0"/>
              <a:t>release</a:t>
            </a:r>
            <a:r>
              <a:rPr lang="en-US" sz="2600" b="1" dirty="0" smtClean="0"/>
              <a:t>”</a:t>
            </a:r>
          </a:p>
          <a:p>
            <a:r>
              <a:rPr lang="en-US" b="1" dirty="0" smtClean="0"/>
              <a:t>Detailed Noise study </a:t>
            </a:r>
            <a:r>
              <a:rPr lang="en-US" sz="2600" dirty="0" smtClean="0"/>
              <a:t>in </a:t>
            </a:r>
            <a:r>
              <a:rPr lang="en-US" sz="2600" dirty="0" err="1" smtClean="0">
                <a:solidFill>
                  <a:srgbClr val="FFFF00"/>
                </a:solidFill>
              </a:rPr>
              <a:t>Lentati</a:t>
            </a:r>
            <a:r>
              <a:rPr lang="en-US" sz="2600" dirty="0">
                <a:solidFill>
                  <a:srgbClr val="FFFF00"/>
                </a:solidFill>
              </a:rPr>
              <a:t> et al</a:t>
            </a:r>
            <a:r>
              <a:rPr lang="en-US" sz="2600" dirty="0"/>
              <a:t>, MNRAS 458, 2161 (2016) “From spin noise to systematics: stochastic processes in the first International Pulsar Timing Array data </a:t>
            </a:r>
            <a:r>
              <a:rPr lang="en-US" sz="2600" dirty="0" smtClean="0"/>
              <a:t>release</a:t>
            </a:r>
            <a:r>
              <a:rPr lang="en-US" dirty="0" smtClean="0"/>
              <a:t>”</a:t>
            </a:r>
            <a:endParaRPr lang="en-US" dirty="0"/>
          </a:p>
          <a:p>
            <a:endParaRPr lang="en-US" b="1" dirty="0" smtClean="0"/>
          </a:p>
          <a:p>
            <a:endParaRPr lang="en-US" b="1" dirty="0" smtClean="0"/>
          </a:p>
          <a:p>
            <a:endParaRPr lang="en-US" dirty="0"/>
          </a:p>
          <a:p>
            <a:endParaRPr lang="en-US" dirty="0"/>
          </a:p>
        </p:txBody>
      </p:sp>
    </p:spTree>
    <p:extLst>
      <p:ext uri="{BB962C8B-B14F-4D97-AF65-F5344CB8AC3E}">
        <p14:creationId xmlns:p14="http://schemas.microsoft.com/office/powerpoint/2010/main" val="68828926"/>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681282040"/>
              </p:ext>
            </p:extLst>
          </p:nvPr>
        </p:nvGraphicFramePr>
        <p:xfrm>
          <a:off x="457200" y="2286000"/>
          <a:ext cx="7848600" cy="2814685"/>
        </p:xfrm>
        <a:graphic>
          <a:graphicData uri="http://schemas.openxmlformats.org/drawingml/2006/table">
            <a:tbl>
              <a:tblPr firstRow="1" bandRow="1">
                <a:tableStyleId>{5C22544A-7EE6-4342-B048-85BDC9FD1C3A}</a:tableStyleId>
              </a:tblPr>
              <a:tblGrid>
                <a:gridCol w="1962150"/>
                <a:gridCol w="1962150"/>
                <a:gridCol w="1962150"/>
                <a:gridCol w="1962150"/>
              </a:tblGrid>
              <a:tr h="511629">
                <a:tc>
                  <a:txBody>
                    <a:bodyPr/>
                    <a:lstStyle/>
                    <a:p>
                      <a:pPr algn="ctr" fontAlgn="b"/>
                      <a:r>
                        <a:rPr lang="en-US" sz="1600" b="1" i="0" u="none" strike="noStrike" dirty="0" smtClean="0">
                          <a:solidFill>
                            <a:srgbClr val="000000"/>
                          </a:solidFill>
                          <a:effectLst/>
                          <a:latin typeface="Verdana"/>
                        </a:rPr>
                        <a:t>PTA subset</a:t>
                      </a:r>
                      <a:endParaRPr lang="en-US" sz="1600" b="1" i="0" u="none" strike="noStrike" dirty="0">
                        <a:solidFill>
                          <a:srgbClr val="000000"/>
                        </a:solidFill>
                        <a:effectLst/>
                        <a:latin typeface="Verdana"/>
                      </a:endParaRPr>
                    </a:p>
                  </a:txBody>
                  <a:tcPr marL="12700" marR="12700" marT="12700" marB="0" anchor="b"/>
                </a:tc>
                <a:tc>
                  <a:txBody>
                    <a:bodyPr/>
                    <a:lstStyle/>
                    <a:p>
                      <a:pPr algn="ctr" fontAlgn="b"/>
                      <a:r>
                        <a:rPr lang="en-US" sz="1600" b="1" i="0" u="none" strike="noStrike" dirty="0" smtClean="0">
                          <a:solidFill>
                            <a:srgbClr val="000000"/>
                          </a:solidFill>
                          <a:effectLst/>
                          <a:latin typeface="Verdana"/>
                        </a:rPr>
                        <a:t>GWB limit</a:t>
                      </a:r>
                      <a:endParaRPr lang="en-US" sz="1600" b="1" i="0" u="none" strike="noStrike" dirty="0">
                        <a:solidFill>
                          <a:srgbClr val="000000"/>
                        </a:solidFill>
                        <a:effectLst/>
                        <a:latin typeface="Verdana"/>
                      </a:endParaRPr>
                    </a:p>
                  </a:txBody>
                  <a:tcPr marL="12700" marR="12700" marT="12700" marB="0" anchor="b"/>
                </a:tc>
                <a:tc>
                  <a:txBody>
                    <a:bodyPr/>
                    <a:lstStyle/>
                    <a:p>
                      <a:pPr algn="ctr" fontAlgn="b"/>
                      <a:r>
                        <a:rPr lang="en-US" sz="1600" b="1" i="0" u="none" strike="noStrike" dirty="0" smtClean="0">
                          <a:solidFill>
                            <a:srgbClr val="000000"/>
                          </a:solidFill>
                          <a:effectLst/>
                          <a:latin typeface="Verdana"/>
                        </a:rPr>
                        <a:t>Published limit</a:t>
                      </a:r>
                      <a:endParaRPr lang="en-US" sz="1600" b="1" i="0" u="none" strike="noStrike" dirty="0">
                        <a:solidFill>
                          <a:srgbClr val="000000"/>
                        </a:solidFill>
                        <a:effectLst/>
                        <a:latin typeface="Verdana"/>
                      </a:endParaRPr>
                    </a:p>
                  </a:txBody>
                  <a:tcPr marL="12700" marR="12700" marT="12700" marB="0" anchor="b"/>
                </a:tc>
                <a:tc>
                  <a:txBody>
                    <a:bodyPr/>
                    <a:lstStyle/>
                    <a:p>
                      <a:pPr algn="ctr" fontAlgn="b"/>
                      <a:r>
                        <a:rPr lang="en-US" sz="1600" b="1" i="0" u="none" strike="noStrike">
                          <a:solidFill>
                            <a:srgbClr val="000000"/>
                          </a:solidFill>
                          <a:effectLst/>
                          <a:latin typeface="Verdana"/>
                        </a:rPr>
                        <a:t>Reference</a:t>
                      </a:r>
                    </a:p>
                  </a:txBody>
                  <a:tcPr marL="12700" marR="12700" marT="12700" marB="0" anchor="b"/>
                </a:tc>
              </a:tr>
              <a:tr h="250371">
                <a:tc>
                  <a:txBody>
                    <a:bodyPr/>
                    <a:lstStyle/>
                    <a:p>
                      <a:pPr algn="ctr" fontAlgn="b"/>
                      <a:endParaRPr lang="en-US" sz="1600" b="1" i="0" u="none" strike="noStrike" dirty="0">
                        <a:solidFill>
                          <a:srgbClr val="000000"/>
                        </a:solidFill>
                        <a:effectLst/>
                        <a:latin typeface="Verdana"/>
                      </a:endParaRPr>
                    </a:p>
                  </a:txBody>
                  <a:tcPr marL="12700" marR="12700" marT="12700" marB="0" anchor="b"/>
                </a:tc>
                <a:tc>
                  <a:txBody>
                    <a:bodyPr/>
                    <a:lstStyle/>
                    <a:p>
                      <a:pPr algn="ctr" fontAlgn="b">
                        <a:spcAft>
                          <a:spcPts val="1000"/>
                        </a:spcAft>
                      </a:pPr>
                      <a:r>
                        <a:rPr lang="en-US" sz="1600" b="1" i="0" u="none" strike="noStrike" dirty="0">
                          <a:solidFill>
                            <a:srgbClr val="000000"/>
                          </a:solidFill>
                          <a:effectLst/>
                          <a:latin typeface="Verdana"/>
                        </a:rPr>
                        <a:t>(× 10</a:t>
                      </a:r>
                      <a:r>
                        <a:rPr lang="en-US" sz="1600" b="1" i="0" u="none" strike="noStrike" baseline="30000" dirty="0">
                          <a:solidFill>
                            <a:srgbClr val="000000"/>
                          </a:solidFill>
                          <a:effectLst/>
                          <a:latin typeface="Inherit"/>
                        </a:rPr>
                        <a:t>−15</a:t>
                      </a:r>
                      <a:r>
                        <a:rPr lang="en-US" sz="1600" b="1" i="0" u="none" strike="noStrike" dirty="0">
                          <a:solidFill>
                            <a:srgbClr val="000000"/>
                          </a:solidFill>
                          <a:effectLst/>
                          <a:latin typeface="Verdana"/>
                        </a:rPr>
                        <a:t>)</a:t>
                      </a:r>
                    </a:p>
                  </a:txBody>
                  <a:tcPr marL="12700" marR="12700" marT="12700" marB="0" anchor="b"/>
                </a:tc>
                <a:tc>
                  <a:txBody>
                    <a:bodyPr/>
                    <a:lstStyle/>
                    <a:p>
                      <a:pPr algn="ctr" fontAlgn="b">
                        <a:spcAft>
                          <a:spcPts val="1000"/>
                        </a:spcAft>
                      </a:pPr>
                      <a:r>
                        <a:rPr lang="en-US" sz="1600" b="1" i="0" u="none" strike="noStrike" dirty="0">
                          <a:solidFill>
                            <a:srgbClr val="000000"/>
                          </a:solidFill>
                          <a:effectLst/>
                          <a:latin typeface="Verdana"/>
                        </a:rPr>
                        <a:t>(× 10</a:t>
                      </a:r>
                      <a:r>
                        <a:rPr lang="en-US" sz="1600" b="1" i="0" u="none" strike="noStrike" baseline="30000" dirty="0">
                          <a:solidFill>
                            <a:srgbClr val="000000"/>
                          </a:solidFill>
                          <a:effectLst/>
                          <a:latin typeface="Inherit"/>
                        </a:rPr>
                        <a:t>−15</a:t>
                      </a:r>
                      <a:r>
                        <a:rPr lang="en-US" sz="1600" b="1" i="0" u="none" strike="noStrike" dirty="0">
                          <a:solidFill>
                            <a:srgbClr val="000000"/>
                          </a:solidFill>
                          <a:effectLst/>
                          <a:latin typeface="Verdana"/>
                        </a:rPr>
                        <a:t>)</a:t>
                      </a:r>
                    </a:p>
                  </a:txBody>
                  <a:tcPr marL="12700" marR="12700" marT="12700" marB="0" anchor="b"/>
                </a:tc>
                <a:tc>
                  <a:txBody>
                    <a:bodyPr/>
                    <a:lstStyle/>
                    <a:p>
                      <a:pPr algn="ctr" fontAlgn="b"/>
                      <a:endParaRPr lang="en-US" sz="1600" b="1" i="0" u="none" strike="noStrike" dirty="0">
                        <a:solidFill>
                          <a:srgbClr val="000000"/>
                        </a:solidFill>
                        <a:effectLst/>
                        <a:latin typeface="Verdana"/>
                      </a:endParaRPr>
                    </a:p>
                  </a:txBody>
                  <a:tcPr marL="12700" marR="12700" marT="12700" marB="0" anchor="b"/>
                </a:tc>
              </a:tr>
              <a:tr h="511629">
                <a:tc>
                  <a:txBody>
                    <a:bodyPr/>
                    <a:lstStyle/>
                    <a:p>
                      <a:pPr algn="ctr" fontAlgn="b"/>
                      <a:r>
                        <a:rPr lang="en-US" sz="1600" b="0" i="0" u="none" strike="noStrike">
                          <a:solidFill>
                            <a:srgbClr val="000000"/>
                          </a:solidFill>
                          <a:effectLst/>
                          <a:latin typeface="Verdana"/>
                        </a:rPr>
                        <a:t>NANOGrav</a:t>
                      </a:r>
                    </a:p>
                  </a:txBody>
                  <a:tcPr marL="12700" marR="12700" marT="12700" marB="0" anchor="b"/>
                </a:tc>
                <a:tc>
                  <a:txBody>
                    <a:bodyPr/>
                    <a:lstStyle/>
                    <a:p>
                      <a:pPr algn="ctr" fontAlgn="b"/>
                      <a:r>
                        <a:rPr lang="en-US" sz="1600" b="0" i="0" u="none" strike="noStrike" dirty="0">
                          <a:solidFill>
                            <a:srgbClr val="000000"/>
                          </a:solidFill>
                          <a:effectLst/>
                          <a:latin typeface="Verdana"/>
                        </a:rPr>
                        <a:t>4.5</a:t>
                      </a:r>
                    </a:p>
                  </a:txBody>
                  <a:tcPr marL="12700" marR="12700" marT="12700" marB="0" anchor="b"/>
                </a:tc>
                <a:tc>
                  <a:txBody>
                    <a:bodyPr/>
                    <a:lstStyle/>
                    <a:p>
                      <a:pPr algn="ctr" fontAlgn="b"/>
                      <a:r>
                        <a:rPr lang="en-US" sz="1600" b="0" i="0" u="none" strike="noStrike" dirty="0">
                          <a:solidFill>
                            <a:srgbClr val="000000"/>
                          </a:solidFill>
                          <a:effectLst/>
                          <a:latin typeface="Verdana"/>
                        </a:rPr>
                        <a:t>1.5</a:t>
                      </a:r>
                    </a:p>
                  </a:txBody>
                  <a:tcPr marL="12700" marR="12700" marT="12700" marB="0" anchor="b"/>
                </a:tc>
                <a:tc>
                  <a:txBody>
                    <a:bodyPr/>
                    <a:lstStyle/>
                    <a:p>
                      <a:pPr algn="ctr" fontAlgn="b"/>
                      <a:r>
                        <a:rPr lang="en-US" sz="1600" b="0" i="0" u="none" strike="noStrike">
                          <a:solidFill>
                            <a:srgbClr val="000000"/>
                          </a:solidFill>
                          <a:effectLst/>
                          <a:latin typeface="Verdana"/>
                        </a:rPr>
                        <a:t>Arzoumanian et al. (</a:t>
                      </a:r>
                      <a:r>
                        <a:rPr lang="en-US" sz="1600" b="0" i="0" u="none" strike="noStrike" baseline="30000">
                          <a:solidFill>
                            <a:srgbClr val="403838"/>
                          </a:solidFill>
                          <a:effectLst/>
                          <a:latin typeface="Inherit"/>
                        </a:rPr>
                        <a:t>2016</a:t>
                      </a:r>
                      <a:r>
                        <a:rPr lang="en-US" sz="1600" b="0" i="0" u="none" strike="noStrike">
                          <a:solidFill>
                            <a:srgbClr val="000000"/>
                          </a:solidFill>
                          <a:effectLst/>
                          <a:latin typeface="Verdana"/>
                        </a:rPr>
                        <a:t>)</a:t>
                      </a:r>
                    </a:p>
                  </a:txBody>
                  <a:tcPr marL="12700" marR="12700" marT="12700" marB="0" anchor="b"/>
                </a:tc>
              </a:tr>
              <a:tr h="511629">
                <a:tc>
                  <a:txBody>
                    <a:bodyPr/>
                    <a:lstStyle/>
                    <a:p>
                      <a:pPr algn="ctr" fontAlgn="b"/>
                      <a:r>
                        <a:rPr lang="en-US" sz="1600" b="0" i="0" u="none" strike="noStrike">
                          <a:solidFill>
                            <a:srgbClr val="000000"/>
                          </a:solidFill>
                          <a:effectLst/>
                          <a:latin typeface="Verdana"/>
                        </a:rPr>
                        <a:t>EPTA</a:t>
                      </a:r>
                    </a:p>
                  </a:txBody>
                  <a:tcPr marL="12700" marR="12700" marT="12700" marB="0" anchor="b"/>
                </a:tc>
                <a:tc>
                  <a:txBody>
                    <a:bodyPr/>
                    <a:lstStyle/>
                    <a:p>
                      <a:pPr algn="ctr" fontAlgn="b"/>
                      <a:r>
                        <a:rPr lang="en-US" sz="1600" b="0" i="0" u="none" strike="noStrike" dirty="0">
                          <a:solidFill>
                            <a:srgbClr val="000000"/>
                          </a:solidFill>
                          <a:effectLst/>
                          <a:latin typeface="Verdana"/>
                        </a:rPr>
                        <a:t>3.3</a:t>
                      </a:r>
                    </a:p>
                  </a:txBody>
                  <a:tcPr marL="12700" marR="12700" marT="12700" marB="0" anchor="b"/>
                </a:tc>
                <a:tc>
                  <a:txBody>
                    <a:bodyPr/>
                    <a:lstStyle/>
                    <a:p>
                      <a:pPr algn="ctr" fontAlgn="b"/>
                      <a:r>
                        <a:rPr lang="en-US" sz="1600" b="0" i="0" u="none" strike="noStrike" dirty="0">
                          <a:solidFill>
                            <a:srgbClr val="000000"/>
                          </a:solidFill>
                          <a:effectLst/>
                          <a:latin typeface="Verdana"/>
                        </a:rPr>
                        <a:t>3</a:t>
                      </a:r>
                    </a:p>
                  </a:txBody>
                  <a:tcPr marL="12700" marR="12700" marT="12700" marB="0" anchor="b"/>
                </a:tc>
                <a:tc>
                  <a:txBody>
                    <a:bodyPr/>
                    <a:lstStyle/>
                    <a:p>
                      <a:pPr algn="ctr" fontAlgn="b"/>
                      <a:r>
                        <a:rPr lang="it-IT" sz="1600" b="0" i="0" u="none" strike="noStrike" dirty="0">
                          <a:solidFill>
                            <a:srgbClr val="000000"/>
                          </a:solidFill>
                          <a:effectLst/>
                          <a:latin typeface="Verdana"/>
                        </a:rPr>
                        <a:t>Lentati et al. (</a:t>
                      </a:r>
                      <a:r>
                        <a:rPr lang="it-IT" sz="1600" b="0" i="0" u="none" strike="noStrike" baseline="30000" dirty="0">
                          <a:solidFill>
                            <a:srgbClr val="403838"/>
                          </a:solidFill>
                          <a:effectLst/>
                          <a:latin typeface="Inherit"/>
                        </a:rPr>
                        <a:t>2015</a:t>
                      </a:r>
                      <a:r>
                        <a:rPr lang="it-IT" sz="1600" b="0" i="0" u="none" strike="noStrike" dirty="0">
                          <a:solidFill>
                            <a:srgbClr val="000000"/>
                          </a:solidFill>
                          <a:effectLst/>
                          <a:latin typeface="Verdana"/>
                        </a:rPr>
                        <a:t>)</a:t>
                      </a:r>
                    </a:p>
                  </a:txBody>
                  <a:tcPr marL="12700" marR="12700" marT="12700" marB="0" anchor="b"/>
                </a:tc>
              </a:tr>
              <a:tr h="511629">
                <a:tc>
                  <a:txBody>
                    <a:bodyPr/>
                    <a:lstStyle/>
                    <a:p>
                      <a:pPr algn="ctr" fontAlgn="b"/>
                      <a:r>
                        <a:rPr lang="en-US" sz="1600" b="0" i="0" u="none" strike="noStrike">
                          <a:solidFill>
                            <a:srgbClr val="000000"/>
                          </a:solidFill>
                          <a:effectLst/>
                          <a:latin typeface="Verdana"/>
                        </a:rPr>
                        <a:t>PPTA</a:t>
                      </a:r>
                    </a:p>
                  </a:txBody>
                  <a:tcPr marL="12700" marR="12700" marT="12700" marB="0" anchor="b"/>
                </a:tc>
                <a:tc>
                  <a:txBody>
                    <a:bodyPr/>
                    <a:lstStyle/>
                    <a:p>
                      <a:pPr algn="ctr" fontAlgn="b"/>
                      <a:r>
                        <a:rPr lang="en-US" sz="1600" b="0" i="0" u="none" strike="noStrike" dirty="0">
                          <a:solidFill>
                            <a:srgbClr val="000000"/>
                          </a:solidFill>
                          <a:effectLst/>
                          <a:latin typeface="Verdana"/>
                        </a:rPr>
                        <a:t>2.8</a:t>
                      </a:r>
                    </a:p>
                  </a:txBody>
                  <a:tcPr marL="12700" marR="12700" marT="12700" marB="0" anchor="b"/>
                </a:tc>
                <a:tc>
                  <a:txBody>
                    <a:bodyPr/>
                    <a:lstStyle/>
                    <a:p>
                      <a:pPr algn="ctr" fontAlgn="b"/>
                      <a:r>
                        <a:rPr lang="en-US" sz="1600" b="0" i="0" u="none" strike="noStrike">
                          <a:solidFill>
                            <a:srgbClr val="000000"/>
                          </a:solidFill>
                          <a:effectLst/>
                          <a:latin typeface="Verdana"/>
                        </a:rPr>
                        <a:t>1</a:t>
                      </a:r>
                    </a:p>
                  </a:txBody>
                  <a:tcPr marL="12700" marR="12700" marT="12700" marB="0" anchor="b"/>
                </a:tc>
                <a:tc>
                  <a:txBody>
                    <a:bodyPr/>
                    <a:lstStyle/>
                    <a:p>
                      <a:pPr algn="ctr" fontAlgn="b"/>
                      <a:r>
                        <a:rPr lang="fi-FI" sz="1600" b="0" i="0" u="none" strike="noStrike" dirty="0">
                          <a:solidFill>
                            <a:srgbClr val="000000"/>
                          </a:solidFill>
                          <a:effectLst/>
                          <a:latin typeface="Verdana"/>
                        </a:rPr>
                        <a:t>Shannon et al. (</a:t>
                      </a:r>
                      <a:r>
                        <a:rPr lang="fi-FI" sz="1600" b="0" i="0" u="none" strike="noStrike" baseline="30000" dirty="0">
                          <a:solidFill>
                            <a:srgbClr val="403838"/>
                          </a:solidFill>
                          <a:effectLst/>
                          <a:latin typeface="Inherit"/>
                        </a:rPr>
                        <a:t>2015</a:t>
                      </a:r>
                      <a:r>
                        <a:rPr lang="fi-FI" sz="1600" b="0" i="0" u="none" strike="noStrike" dirty="0">
                          <a:solidFill>
                            <a:srgbClr val="000000"/>
                          </a:solidFill>
                          <a:effectLst/>
                          <a:latin typeface="Verdana"/>
                        </a:rPr>
                        <a:t>)</a:t>
                      </a:r>
                    </a:p>
                  </a:txBody>
                  <a:tcPr marL="12700" marR="12700" marT="12700" marB="0" anchor="b"/>
                </a:tc>
              </a:tr>
              <a:tr h="511629">
                <a:tc>
                  <a:txBody>
                    <a:bodyPr/>
                    <a:lstStyle/>
                    <a:p>
                      <a:pPr algn="ctr" fontAlgn="b"/>
                      <a:r>
                        <a:rPr lang="en-US" sz="1600" b="0" i="0" u="none" strike="noStrike">
                          <a:solidFill>
                            <a:srgbClr val="000000"/>
                          </a:solidFill>
                          <a:effectLst/>
                          <a:latin typeface="Verdana"/>
                        </a:rPr>
                        <a:t>IPTA</a:t>
                      </a:r>
                    </a:p>
                  </a:txBody>
                  <a:tcPr marL="12700" marR="12700" marT="12700" marB="0" anchor="b"/>
                </a:tc>
                <a:tc>
                  <a:txBody>
                    <a:bodyPr/>
                    <a:lstStyle/>
                    <a:p>
                      <a:pPr algn="ctr" fontAlgn="b"/>
                      <a:r>
                        <a:rPr lang="en-US" sz="1600" b="0" i="0" u="none" strike="noStrike" dirty="0">
                          <a:solidFill>
                            <a:srgbClr val="000000"/>
                          </a:solidFill>
                          <a:effectLst/>
                          <a:latin typeface="Verdana"/>
                        </a:rPr>
                        <a:t>1.7</a:t>
                      </a:r>
                    </a:p>
                  </a:txBody>
                  <a:tcPr marL="12700" marR="12700" marT="12700" marB="0" anchor="b"/>
                </a:tc>
                <a:tc>
                  <a:txBody>
                    <a:bodyPr/>
                    <a:lstStyle/>
                    <a:p>
                      <a:pPr algn="ctr" fontAlgn="b"/>
                      <a:endParaRPr lang="en-US" sz="1600" b="0" i="0" u="none" strike="noStrike">
                        <a:solidFill>
                          <a:srgbClr val="000000"/>
                        </a:solidFill>
                        <a:effectLst/>
                        <a:latin typeface="Verdana"/>
                      </a:endParaRPr>
                    </a:p>
                  </a:txBody>
                  <a:tcPr marL="12700" marR="12700" marT="12700" marB="0" anchor="b"/>
                </a:tc>
                <a:tc>
                  <a:txBody>
                    <a:bodyPr/>
                    <a:lstStyle/>
                    <a:p>
                      <a:pPr algn="ctr" fontAlgn="b"/>
                      <a:endParaRPr lang="en-US" sz="1600" b="0" i="0" u="none" strike="noStrike" dirty="0">
                        <a:solidFill>
                          <a:srgbClr val="000000"/>
                        </a:solidFill>
                        <a:effectLst/>
                        <a:latin typeface="Calibri"/>
                      </a:endParaRPr>
                    </a:p>
                  </a:txBody>
                  <a:tcPr marL="12700" marR="12700" marT="12700" marB="0" anchor="b"/>
                </a:tc>
              </a:tr>
            </a:tbl>
          </a:graphicData>
        </a:graphic>
      </p:graphicFrame>
      <p:sp>
        <p:nvSpPr>
          <p:cNvPr id="3" name="TextBox 2"/>
          <p:cNvSpPr txBox="1"/>
          <p:nvPr/>
        </p:nvSpPr>
        <p:spPr>
          <a:xfrm>
            <a:off x="2209801" y="381004"/>
            <a:ext cx="6477000" cy="830997"/>
          </a:xfrm>
          <a:prstGeom prst="rect">
            <a:avLst/>
          </a:prstGeom>
          <a:noFill/>
        </p:spPr>
        <p:txBody>
          <a:bodyPr wrap="square" lIns="91380" tIns="45692" rIns="91380" bIns="45692" rtlCol="0">
            <a:spAutoFit/>
          </a:bodyPr>
          <a:lstStyle/>
          <a:p>
            <a:r>
              <a:rPr lang="en-US" dirty="0" smtClean="0"/>
              <a:t>Upper Limits on the Gravitational Wave Background</a:t>
            </a:r>
            <a:endParaRPr lang="en-US" dirty="0"/>
          </a:p>
        </p:txBody>
      </p:sp>
      <p:sp>
        <p:nvSpPr>
          <p:cNvPr id="5" name="Rectangle 4"/>
          <p:cNvSpPr/>
          <p:nvPr/>
        </p:nvSpPr>
        <p:spPr>
          <a:xfrm>
            <a:off x="4303086" y="3198168"/>
            <a:ext cx="537828" cy="461665"/>
          </a:xfrm>
          <a:prstGeom prst="rect">
            <a:avLst/>
          </a:prstGeom>
        </p:spPr>
        <p:txBody>
          <a:bodyPr wrap="none">
            <a:spAutoFit/>
          </a:bodyPr>
          <a:lstStyle/>
          <a:p>
            <a:r>
              <a:rPr lang="en-US" dirty="0"/>
              <a:t></a:t>
            </a:r>
          </a:p>
        </p:txBody>
      </p:sp>
      <p:sp>
        <p:nvSpPr>
          <p:cNvPr id="6" name="Text Box 4"/>
          <p:cNvSpPr txBox="1">
            <a:spLocks noChangeArrowheads="1"/>
          </p:cNvSpPr>
          <p:nvPr/>
        </p:nvSpPr>
        <p:spPr bwMode="auto">
          <a:xfrm>
            <a:off x="671040" y="5972311"/>
            <a:ext cx="5272560" cy="35229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FFFFFF"/>
                </a:solidFill>
                <a:round/>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lIns="0" tIns="0" rIns="0" bIns="0"/>
          <a:lstStyle>
            <a:lvl1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1pPr>
            <a:lvl2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2pPr>
            <a:lvl3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3pPr>
            <a:lvl4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4pPr>
            <a:lvl5pPr>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5pPr>
            <a:lvl6pPr marL="15367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6pPr>
            <a:lvl7pPr marL="19939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7pPr>
            <a:lvl8pPr marL="24511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8pPr>
            <a:lvl9pPr marL="2908300" indent="-215900" fontAlgn="base" hangingPunct="0">
              <a:lnSpc>
                <a:spcPct val="93000"/>
              </a:lnSpc>
              <a:spcBef>
                <a:spcPct val="0"/>
              </a:spcBef>
              <a:spcAft>
                <a:spcPct val="0"/>
              </a:spcAft>
              <a:buClr>
                <a:srgbClr val="000000"/>
              </a:buClr>
              <a:buSzPct val="45000"/>
              <a:buFont typeface="Wingdings" charset="0"/>
              <a:tabLst>
                <a:tab pos="723900" algn="l"/>
                <a:tab pos="1447800" algn="l"/>
                <a:tab pos="2171700" algn="l"/>
                <a:tab pos="2895600" algn="l"/>
                <a:tab pos="3619500" algn="l"/>
              </a:tabLst>
              <a:defRPr sz="2400">
                <a:solidFill>
                  <a:srgbClr val="000000"/>
                </a:solidFill>
                <a:latin typeface="Times New Roman" charset="0"/>
                <a:ea typeface="ＭＳ Ｐゴシック" charset="0"/>
                <a:cs typeface="msgothic" charset="0"/>
              </a:defRPr>
            </a:lvl9pPr>
          </a:lstStyle>
          <a:p>
            <a:pPr defTabSz="414425" eaLnBrk="1">
              <a:lnSpc>
                <a:spcPct val="93000"/>
              </a:lnSpc>
              <a:buClr>
                <a:srgbClr val="000000"/>
              </a:buClr>
              <a:buSzPct val="45000"/>
            </a:pPr>
            <a:r>
              <a:rPr lang="en-GB" sz="1800" b="1" dirty="0" smtClean="0">
                <a:solidFill>
                  <a:srgbClr val="FFFF00"/>
                </a:solidFill>
                <a:latin typeface="Arial" charset="0"/>
              </a:rPr>
              <a:t>From </a:t>
            </a:r>
            <a:r>
              <a:rPr lang="en-GB" sz="1800" b="1" dirty="0" err="1" smtClean="0">
                <a:solidFill>
                  <a:srgbClr val="FFFF00"/>
                </a:solidFill>
                <a:latin typeface="Arial" charset="0"/>
              </a:rPr>
              <a:t>Verbiest</a:t>
            </a:r>
            <a:r>
              <a:rPr lang="en-GB" sz="1800" b="1" dirty="0" smtClean="0">
                <a:solidFill>
                  <a:srgbClr val="FFFF00"/>
                </a:solidFill>
                <a:latin typeface="Arial" charset="0"/>
              </a:rPr>
              <a:t> </a:t>
            </a:r>
            <a:r>
              <a:rPr lang="en-GB" sz="1800" b="1" dirty="0">
                <a:solidFill>
                  <a:srgbClr val="FFFF00"/>
                </a:solidFill>
                <a:latin typeface="Arial" charset="0"/>
              </a:rPr>
              <a:t>et al. MNRAS 2016;458:1267-1288</a:t>
            </a:r>
          </a:p>
        </p:txBody>
      </p:sp>
    </p:spTree>
    <p:extLst>
      <p:ext uri="{BB962C8B-B14F-4D97-AF65-F5344CB8AC3E}">
        <p14:creationId xmlns:p14="http://schemas.microsoft.com/office/powerpoint/2010/main" val="4185364358"/>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33600" y="76200"/>
            <a:ext cx="6781800" cy="838200"/>
          </a:xfrm>
        </p:spPr>
        <p:txBody>
          <a:bodyPr/>
          <a:lstStyle/>
          <a:p>
            <a:r>
              <a:rPr lang="en-US" dirty="0" smtClean="0"/>
              <a:t>Inhomogeneity…</a:t>
            </a:r>
            <a:endParaRPr lang="en-US" dirty="0"/>
          </a:p>
        </p:txBody>
      </p:sp>
      <p:sp>
        <p:nvSpPr>
          <p:cNvPr id="3" name="Content Placeholder 2"/>
          <p:cNvSpPr>
            <a:spLocks noGrp="1"/>
          </p:cNvSpPr>
          <p:nvPr>
            <p:ph idx="1"/>
          </p:nvPr>
        </p:nvSpPr>
        <p:spPr>
          <a:xfrm>
            <a:off x="685802" y="1981201"/>
            <a:ext cx="7620000" cy="2057400"/>
          </a:xfrm>
        </p:spPr>
        <p:txBody>
          <a:bodyPr/>
          <a:lstStyle/>
          <a:p>
            <a:r>
              <a:rPr lang="en-US" dirty="0" smtClean="0"/>
              <a:t>IPTA Data-release 1 is described in </a:t>
            </a:r>
            <a:r>
              <a:rPr lang="en-US" dirty="0" err="1" smtClean="0"/>
              <a:t>Verbiest</a:t>
            </a:r>
            <a:r>
              <a:rPr lang="en-US" dirty="0" smtClean="0"/>
              <a:t> et al , MNRAS </a:t>
            </a:r>
            <a:r>
              <a:rPr lang="en-US" b="1" dirty="0"/>
              <a:t>458, </a:t>
            </a:r>
            <a:r>
              <a:rPr lang="en-US" dirty="0"/>
              <a:t>1267–1288 (2016) </a:t>
            </a:r>
            <a:r>
              <a:rPr lang="en-US" dirty="0" smtClean="0"/>
              <a:t>“</a:t>
            </a:r>
            <a:r>
              <a:rPr lang="en-US" b="1" dirty="0" smtClean="0"/>
              <a:t>The </a:t>
            </a:r>
            <a:r>
              <a:rPr lang="en-US" b="1" dirty="0"/>
              <a:t>International Pulsar Timing Array: First data </a:t>
            </a:r>
            <a:r>
              <a:rPr lang="en-US" b="1" dirty="0" smtClean="0"/>
              <a:t>release”</a:t>
            </a:r>
          </a:p>
          <a:p>
            <a:endParaRPr lang="en-US" b="1" dirty="0" smtClean="0"/>
          </a:p>
          <a:p>
            <a:endParaRPr lang="en-US" dirty="0"/>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928432226"/>
              </p:ext>
            </p:extLst>
          </p:nvPr>
        </p:nvGraphicFramePr>
        <p:xfrm>
          <a:off x="-11545" y="969679"/>
          <a:ext cx="9067798" cy="5892939"/>
        </p:xfrm>
        <a:graphic>
          <a:graphicData uri="http://schemas.openxmlformats.org/drawingml/2006/table">
            <a:tbl>
              <a:tblPr firstRow="1" bandRow="1">
                <a:tableStyleId>{5C22544A-7EE6-4342-B048-85BDC9FD1C3A}</a:tableStyleId>
              </a:tblPr>
              <a:tblGrid>
                <a:gridCol w="1460069"/>
                <a:gridCol w="1844298"/>
                <a:gridCol w="998995"/>
                <a:gridCol w="878236"/>
                <a:gridCol w="1295400"/>
                <a:gridCol w="1295400"/>
                <a:gridCol w="1295400"/>
              </a:tblGrid>
              <a:tr h="150381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800" dirty="0" smtClean="0"/>
                        <a:t>PTA</a:t>
                      </a:r>
                      <a:endParaRPr lang="en-US" sz="1800" dirty="0"/>
                    </a:p>
                  </a:txBody>
                  <a:tcPr/>
                </a:tc>
                <a:tc>
                  <a:txBody>
                    <a:bodyPr/>
                    <a:lstStyle/>
                    <a:p>
                      <a:r>
                        <a:rPr lang="en-US" sz="1800" dirty="0" smtClean="0"/>
                        <a:t>Telescope</a:t>
                      </a:r>
                      <a:endParaRPr lang="en-US" sz="1800" dirty="0"/>
                    </a:p>
                  </a:txBody>
                  <a:tcPr/>
                </a:tc>
                <a:tc>
                  <a:txBody>
                    <a:bodyPr/>
                    <a:lstStyle/>
                    <a:p>
                      <a:r>
                        <a:rPr lang="en-US" sz="1600" dirty="0" smtClean="0"/>
                        <a:t>Typical cadence (weeks)</a:t>
                      </a:r>
                      <a:endParaRPr lang="en-US" sz="1600" dirty="0"/>
                    </a:p>
                  </a:txBody>
                  <a:tcPr vert="vert270"/>
                </a:tc>
                <a:tc>
                  <a:txBody>
                    <a:bodyPr/>
                    <a:lstStyle/>
                    <a:p>
                      <a:r>
                        <a:rPr lang="en-US" sz="1600" dirty="0" smtClean="0"/>
                        <a:t>Number of pulsars</a:t>
                      </a:r>
                      <a:endParaRPr lang="en-US" sz="1600" dirty="0"/>
                    </a:p>
                  </a:txBody>
                  <a:tcPr vert="vert270"/>
                </a:tc>
                <a:tc>
                  <a:txBody>
                    <a:bodyPr/>
                    <a:lstStyle/>
                    <a:p>
                      <a:r>
                        <a:rPr lang="en-US" sz="1600" dirty="0" smtClean="0"/>
                        <a:t>Observing</a:t>
                      </a:r>
                      <a:r>
                        <a:rPr lang="en-US" sz="1600" baseline="0" dirty="0" smtClean="0"/>
                        <a:t> frequencies (GHz)</a:t>
                      </a:r>
                      <a:endParaRPr lang="en-US" sz="1600" dirty="0"/>
                    </a:p>
                  </a:txBody>
                  <a:tcPr vert="vert270"/>
                </a:tc>
                <a:tc>
                  <a:txBody>
                    <a:bodyPr/>
                    <a:lstStyle/>
                    <a:p>
                      <a:r>
                        <a:rPr lang="en-US" sz="1800" dirty="0" smtClean="0"/>
                        <a:t>Earliest Date</a:t>
                      </a:r>
                      <a:endParaRPr lang="en-US" sz="1800" dirty="0"/>
                    </a:p>
                  </a:txBody>
                  <a:tcPr/>
                </a:tc>
                <a:tc>
                  <a:txBody>
                    <a:bodyPr/>
                    <a:lstStyle/>
                    <a:p>
                      <a:r>
                        <a:rPr lang="en-US" sz="1800" dirty="0" smtClean="0"/>
                        <a:t>Latest Date</a:t>
                      </a:r>
                      <a:endParaRPr lang="en-US" sz="1800" dirty="0"/>
                    </a:p>
                  </a:txBody>
                  <a:tcPr/>
                </a:tc>
              </a:tr>
              <a:tr h="311760">
                <a:tc>
                  <a:txBody>
                    <a:bodyPr/>
                    <a:lstStyle/>
                    <a:p>
                      <a:r>
                        <a:rPr lang="en-US" sz="1800" dirty="0" smtClean="0"/>
                        <a:t>EPTA</a:t>
                      </a:r>
                      <a:endParaRPr lang="en-US" sz="1800" dirty="0"/>
                    </a:p>
                  </a:txBody>
                  <a:tcPr/>
                </a:tc>
                <a:tc>
                  <a:txBody>
                    <a:bodyPr/>
                    <a:lstStyle/>
                    <a:p>
                      <a:r>
                        <a:rPr lang="en-US" sz="1800" dirty="0" err="1" smtClean="0"/>
                        <a:t>Effelsberg</a:t>
                      </a:r>
                      <a:endParaRPr lang="en-US" sz="1800" dirty="0"/>
                    </a:p>
                  </a:txBody>
                  <a:tcPr/>
                </a:tc>
                <a:tc>
                  <a:txBody>
                    <a:bodyPr/>
                    <a:lstStyle/>
                    <a:p>
                      <a:r>
                        <a:rPr lang="en-US" sz="1800" dirty="0" smtClean="0"/>
                        <a:t>4</a:t>
                      </a:r>
                      <a:endParaRPr lang="en-US" sz="1800" dirty="0"/>
                    </a:p>
                  </a:txBody>
                  <a:tcPr/>
                </a:tc>
                <a:tc>
                  <a:txBody>
                    <a:bodyPr/>
                    <a:lstStyle/>
                    <a:p>
                      <a:r>
                        <a:rPr lang="en-US" sz="1800" dirty="0" smtClean="0"/>
                        <a:t>18</a:t>
                      </a:r>
                      <a:endParaRPr lang="en-US" sz="1800" dirty="0"/>
                    </a:p>
                  </a:txBody>
                  <a:tcPr/>
                </a:tc>
                <a:tc>
                  <a:txBody>
                    <a:bodyPr/>
                    <a:lstStyle/>
                    <a:p>
                      <a:r>
                        <a:rPr lang="en-US" sz="1800" dirty="0" smtClean="0"/>
                        <a:t>1.4,</a:t>
                      </a:r>
                      <a:r>
                        <a:rPr lang="en-US" sz="1800" baseline="0" dirty="0" smtClean="0"/>
                        <a:t> 2.6</a:t>
                      </a:r>
                      <a:endParaRPr lang="en-US" sz="1800" dirty="0"/>
                    </a:p>
                  </a:txBody>
                  <a:tcPr/>
                </a:tc>
                <a:tc>
                  <a:txBody>
                    <a:bodyPr/>
                    <a:lstStyle/>
                    <a:p>
                      <a:r>
                        <a:rPr lang="en-US" sz="1800" dirty="0" smtClean="0"/>
                        <a:t>1996 Oct</a:t>
                      </a:r>
                      <a:endParaRPr lang="en-US" sz="1800" dirty="0"/>
                    </a:p>
                  </a:txBody>
                  <a:tcPr/>
                </a:tc>
                <a:tc>
                  <a:txBody>
                    <a:bodyPr/>
                    <a:lstStyle/>
                    <a:p>
                      <a:r>
                        <a:rPr lang="en-US" sz="1800" dirty="0" smtClean="0"/>
                        <a:t>2011 Dec</a:t>
                      </a:r>
                      <a:endParaRPr lang="en-US" sz="1800" dirty="0"/>
                    </a:p>
                  </a:txBody>
                  <a:tcPr/>
                </a:tc>
              </a:tr>
              <a:tr h="311760">
                <a:tc>
                  <a:txBody>
                    <a:bodyPr/>
                    <a:lstStyle/>
                    <a:p>
                      <a:endParaRPr lang="en-US" sz="1800" dirty="0"/>
                    </a:p>
                  </a:txBody>
                  <a:tcPr/>
                </a:tc>
                <a:tc>
                  <a:txBody>
                    <a:bodyPr/>
                    <a:lstStyle/>
                    <a:p>
                      <a:r>
                        <a:rPr lang="en-US" sz="1800" dirty="0" smtClean="0"/>
                        <a:t>Lovell</a:t>
                      </a:r>
                      <a:endParaRPr lang="en-US" sz="1800" dirty="0"/>
                    </a:p>
                  </a:txBody>
                  <a:tcPr/>
                </a:tc>
                <a:tc>
                  <a:txBody>
                    <a:bodyPr/>
                    <a:lstStyle/>
                    <a:p>
                      <a:r>
                        <a:rPr lang="en-US" sz="1800" dirty="0" smtClean="0"/>
                        <a:t>3</a:t>
                      </a:r>
                      <a:endParaRPr lang="en-US" sz="1800" dirty="0"/>
                    </a:p>
                  </a:txBody>
                  <a:tcPr/>
                </a:tc>
                <a:tc>
                  <a:txBody>
                    <a:bodyPr/>
                    <a:lstStyle/>
                    <a:p>
                      <a:r>
                        <a:rPr lang="en-US" sz="1800" dirty="0" smtClean="0"/>
                        <a:t>35</a:t>
                      </a:r>
                      <a:endParaRPr lang="en-US" sz="1800" dirty="0"/>
                    </a:p>
                  </a:txBody>
                  <a:tcPr/>
                </a:tc>
                <a:tc>
                  <a:txBody>
                    <a:bodyPr/>
                    <a:lstStyle/>
                    <a:p>
                      <a:r>
                        <a:rPr lang="en-US" sz="1800" dirty="0" smtClean="0"/>
                        <a:t>1.4</a:t>
                      </a:r>
                      <a:endParaRPr lang="en-US" sz="1800" dirty="0"/>
                    </a:p>
                  </a:txBody>
                  <a:tcPr/>
                </a:tc>
                <a:tc>
                  <a:txBody>
                    <a:bodyPr/>
                    <a:lstStyle/>
                    <a:p>
                      <a:r>
                        <a:rPr lang="en-US" sz="1800" dirty="0" smtClean="0"/>
                        <a:t>2009 Jan</a:t>
                      </a:r>
                      <a:endParaRPr lang="en-US" sz="1800" dirty="0"/>
                    </a:p>
                  </a:txBody>
                  <a:tcPr/>
                </a:tc>
                <a:tc>
                  <a:txBody>
                    <a:bodyPr/>
                    <a:lstStyle/>
                    <a:p>
                      <a:r>
                        <a:rPr lang="en-US" sz="1800" dirty="0" smtClean="0"/>
                        <a:t>2013 Feb</a:t>
                      </a:r>
                      <a:endParaRPr lang="en-US" sz="1800" dirty="0"/>
                    </a:p>
                  </a:txBody>
                  <a:tcPr/>
                </a:tc>
              </a:tr>
              <a:tr h="311760">
                <a:tc>
                  <a:txBody>
                    <a:bodyPr/>
                    <a:lstStyle/>
                    <a:p>
                      <a:endParaRPr lang="en-US" sz="1800"/>
                    </a:p>
                  </a:txBody>
                  <a:tcPr/>
                </a:tc>
                <a:tc>
                  <a:txBody>
                    <a:bodyPr/>
                    <a:lstStyle/>
                    <a:p>
                      <a:r>
                        <a:rPr lang="en-US" sz="1800" dirty="0" err="1" smtClean="0"/>
                        <a:t>Nancay</a:t>
                      </a:r>
                      <a:endParaRPr lang="en-US" sz="1800" dirty="0"/>
                    </a:p>
                  </a:txBody>
                  <a:tcPr/>
                </a:tc>
                <a:tc>
                  <a:txBody>
                    <a:bodyPr/>
                    <a:lstStyle/>
                    <a:p>
                      <a:r>
                        <a:rPr lang="en-US" sz="1800" dirty="0" smtClean="0"/>
                        <a:t>2</a:t>
                      </a:r>
                      <a:endParaRPr lang="en-US" sz="1800" dirty="0"/>
                    </a:p>
                  </a:txBody>
                  <a:tcPr/>
                </a:tc>
                <a:tc>
                  <a:txBody>
                    <a:bodyPr/>
                    <a:lstStyle/>
                    <a:p>
                      <a:r>
                        <a:rPr lang="en-US" sz="1800" dirty="0" smtClean="0"/>
                        <a:t>42</a:t>
                      </a:r>
                      <a:endParaRPr lang="en-US" sz="1800" dirty="0"/>
                    </a:p>
                  </a:txBody>
                  <a:tcPr/>
                </a:tc>
                <a:tc>
                  <a:txBody>
                    <a:bodyPr/>
                    <a:lstStyle/>
                    <a:p>
                      <a:r>
                        <a:rPr lang="en-US" sz="1800" dirty="0" smtClean="0"/>
                        <a:t>1.4,</a:t>
                      </a:r>
                      <a:r>
                        <a:rPr lang="en-US" sz="1800" baseline="0" dirty="0" smtClean="0"/>
                        <a:t> 2.1</a:t>
                      </a:r>
                      <a:endParaRPr lang="en-US" sz="1800" dirty="0"/>
                    </a:p>
                  </a:txBody>
                  <a:tcPr/>
                </a:tc>
                <a:tc>
                  <a:txBody>
                    <a:bodyPr/>
                    <a:lstStyle/>
                    <a:p>
                      <a:r>
                        <a:rPr lang="en-US" sz="1800" dirty="0" smtClean="0"/>
                        <a:t>1990 Mar</a:t>
                      </a:r>
                      <a:endParaRPr lang="en-US" sz="1800" dirty="0"/>
                    </a:p>
                  </a:txBody>
                  <a:tcPr/>
                </a:tc>
                <a:tc>
                  <a:txBody>
                    <a:bodyPr/>
                    <a:lstStyle/>
                    <a:p>
                      <a:r>
                        <a:rPr lang="en-US" sz="1800" dirty="0" smtClean="0"/>
                        <a:t>2012 Jan</a:t>
                      </a:r>
                      <a:endParaRPr lang="en-US" sz="1800" dirty="0"/>
                    </a:p>
                  </a:txBody>
                  <a:tcPr/>
                </a:tc>
              </a:tr>
              <a:tr h="545580">
                <a:tc>
                  <a:txBody>
                    <a:bodyPr/>
                    <a:lstStyle/>
                    <a:p>
                      <a:endParaRPr lang="en-US" sz="1800"/>
                    </a:p>
                  </a:txBody>
                  <a:tcPr/>
                </a:tc>
                <a:tc>
                  <a:txBody>
                    <a:bodyPr/>
                    <a:lstStyle/>
                    <a:p>
                      <a:r>
                        <a:rPr lang="en-US" sz="1800" dirty="0" err="1" smtClean="0"/>
                        <a:t>Westerbork</a:t>
                      </a:r>
                      <a:endParaRPr lang="en-US" sz="1800" dirty="0"/>
                    </a:p>
                  </a:txBody>
                  <a:tcPr/>
                </a:tc>
                <a:tc>
                  <a:txBody>
                    <a:bodyPr/>
                    <a:lstStyle/>
                    <a:p>
                      <a:r>
                        <a:rPr lang="en-US" sz="1800" dirty="0" smtClean="0"/>
                        <a:t>4</a:t>
                      </a:r>
                      <a:endParaRPr lang="en-US" sz="1800" dirty="0"/>
                    </a:p>
                  </a:txBody>
                  <a:tcPr/>
                </a:tc>
                <a:tc>
                  <a:txBody>
                    <a:bodyPr/>
                    <a:lstStyle/>
                    <a:p>
                      <a:r>
                        <a:rPr lang="en-US" sz="1800" dirty="0" smtClean="0"/>
                        <a:t>19</a:t>
                      </a:r>
                      <a:endParaRPr lang="en-US" sz="1800" dirty="0"/>
                    </a:p>
                  </a:txBody>
                  <a:tcPr/>
                </a:tc>
                <a:tc>
                  <a:txBody>
                    <a:bodyPr/>
                    <a:lstStyle/>
                    <a:p>
                      <a:r>
                        <a:rPr lang="en-US" sz="1800" dirty="0" smtClean="0"/>
                        <a:t>0.3, 1.4, 2.2</a:t>
                      </a:r>
                      <a:endParaRPr lang="en-US" sz="1800" dirty="0"/>
                    </a:p>
                  </a:txBody>
                  <a:tcPr/>
                </a:tc>
                <a:tc>
                  <a:txBody>
                    <a:bodyPr/>
                    <a:lstStyle/>
                    <a:p>
                      <a:r>
                        <a:rPr lang="en-US" sz="1800" dirty="0" smtClean="0"/>
                        <a:t>1999</a:t>
                      </a:r>
                      <a:r>
                        <a:rPr lang="en-US" sz="1800" baseline="0" dirty="0" smtClean="0"/>
                        <a:t> Jul</a:t>
                      </a:r>
                      <a:endParaRPr lang="en-US" sz="1800" dirty="0"/>
                    </a:p>
                  </a:txBody>
                  <a:tcPr/>
                </a:tc>
                <a:tc>
                  <a:txBody>
                    <a:bodyPr/>
                    <a:lstStyle/>
                    <a:p>
                      <a:r>
                        <a:rPr lang="en-US" sz="1800" dirty="0" smtClean="0"/>
                        <a:t>2010 Jun</a:t>
                      </a:r>
                    </a:p>
                  </a:txBody>
                  <a:tcPr/>
                </a:tc>
              </a:tr>
              <a:tr h="311760">
                <a:tc>
                  <a:txBody>
                    <a:bodyPr/>
                    <a:lstStyle/>
                    <a:p>
                      <a:r>
                        <a:rPr lang="en-US" sz="1800" dirty="0" err="1" smtClean="0"/>
                        <a:t>NANOGrav</a:t>
                      </a:r>
                      <a:endParaRPr lang="en-US" sz="1800" dirty="0"/>
                    </a:p>
                  </a:txBody>
                  <a:tcPr/>
                </a:tc>
                <a:tc>
                  <a:txBody>
                    <a:bodyPr/>
                    <a:lstStyle/>
                    <a:p>
                      <a:r>
                        <a:rPr lang="en-US" sz="1800" dirty="0" smtClean="0"/>
                        <a:t>GBT</a:t>
                      </a:r>
                      <a:endParaRPr lang="en-US" sz="1800" dirty="0"/>
                    </a:p>
                  </a:txBody>
                  <a:tcPr/>
                </a:tc>
                <a:tc>
                  <a:txBody>
                    <a:bodyPr/>
                    <a:lstStyle/>
                    <a:p>
                      <a:r>
                        <a:rPr lang="en-US" sz="1800" dirty="0" smtClean="0"/>
                        <a:t>4</a:t>
                      </a:r>
                      <a:endParaRPr lang="en-US" sz="1800" dirty="0"/>
                    </a:p>
                  </a:txBody>
                  <a:tcPr/>
                </a:tc>
                <a:tc>
                  <a:txBody>
                    <a:bodyPr/>
                    <a:lstStyle/>
                    <a:p>
                      <a:r>
                        <a:rPr lang="en-US" sz="1800" dirty="0" smtClean="0"/>
                        <a:t>10</a:t>
                      </a:r>
                      <a:endParaRPr lang="en-US" sz="1800" dirty="0"/>
                    </a:p>
                  </a:txBody>
                  <a:tcPr/>
                </a:tc>
                <a:tc>
                  <a:txBody>
                    <a:bodyPr/>
                    <a:lstStyle/>
                    <a:p>
                      <a:r>
                        <a:rPr lang="en-US" sz="1800" dirty="0" smtClean="0"/>
                        <a:t>0.8, 1.4</a:t>
                      </a:r>
                      <a:endParaRPr lang="en-US" sz="1800" dirty="0"/>
                    </a:p>
                  </a:txBody>
                  <a:tcPr/>
                </a:tc>
                <a:tc>
                  <a:txBody>
                    <a:bodyPr/>
                    <a:lstStyle/>
                    <a:p>
                      <a:r>
                        <a:rPr lang="en-US" sz="1800" dirty="0" smtClean="0"/>
                        <a:t>2004 Jul</a:t>
                      </a:r>
                      <a:endParaRPr lang="en-US" sz="1800" dirty="0"/>
                    </a:p>
                  </a:txBody>
                  <a:tcPr/>
                </a:tc>
                <a:tc>
                  <a:txBody>
                    <a:bodyPr/>
                    <a:lstStyle/>
                    <a:p>
                      <a:r>
                        <a:rPr lang="en-US" sz="1800" dirty="0" smtClean="0"/>
                        <a:t>2009 Oct</a:t>
                      </a:r>
                      <a:endParaRPr lang="en-US" sz="1800" dirty="0"/>
                    </a:p>
                  </a:txBody>
                  <a:tcPr/>
                </a:tc>
              </a:tr>
              <a:tr h="545580">
                <a:tc>
                  <a:txBody>
                    <a:bodyPr/>
                    <a:lstStyle/>
                    <a:p>
                      <a:endParaRPr lang="en-US" sz="1800"/>
                    </a:p>
                  </a:txBody>
                  <a:tcPr/>
                </a:tc>
                <a:tc>
                  <a:txBody>
                    <a:bodyPr/>
                    <a:lstStyle/>
                    <a:p>
                      <a:r>
                        <a:rPr lang="en-US" sz="1800" dirty="0" smtClean="0"/>
                        <a:t>Arecibo</a:t>
                      </a:r>
                      <a:endParaRPr lang="en-US" sz="1800" dirty="0"/>
                    </a:p>
                  </a:txBody>
                  <a:tcPr/>
                </a:tc>
                <a:tc>
                  <a:txBody>
                    <a:bodyPr/>
                    <a:lstStyle/>
                    <a:p>
                      <a:r>
                        <a:rPr lang="en-US" sz="1800" dirty="0" smtClean="0"/>
                        <a:t>4</a:t>
                      </a:r>
                      <a:endParaRPr lang="en-US" sz="1800" dirty="0"/>
                    </a:p>
                  </a:txBody>
                  <a:tcPr/>
                </a:tc>
                <a:tc>
                  <a:txBody>
                    <a:bodyPr/>
                    <a:lstStyle/>
                    <a:p>
                      <a:r>
                        <a:rPr lang="en-US" sz="1800" dirty="0" smtClean="0"/>
                        <a:t>8</a:t>
                      </a:r>
                      <a:endParaRPr lang="en-US" sz="1800" dirty="0"/>
                    </a:p>
                  </a:txBody>
                  <a:tcPr/>
                </a:tc>
                <a:tc>
                  <a:txBody>
                    <a:bodyPr/>
                    <a:lstStyle/>
                    <a:p>
                      <a:r>
                        <a:rPr lang="en-US" sz="1800" dirty="0" smtClean="0"/>
                        <a:t>0.3, 0.4, 1.4, 2.3</a:t>
                      </a:r>
                      <a:endParaRPr lang="en-US" sz="1800" dirty="0"/>
                    </a:p>
                  </a:txBody>
                  <a:tcPr/>
                </a:tc>
                <a:tc>
                  <a:txBody>
                    <a:bodyPr/>
                    <a:lstStyle/>
                    <a:p>
                      <a:r>
                        <a:rPr lang="en-US" sz="1800" dirty="0" smtClean="0"/>
                        <a:t>2004 Dec</a:t>
                      </a:r>
                      <a:endParaRPr lang="en-US" sz="1800" dirty="0"/>
                    </a:p>
                  </a:txBody>
                  <a:tcPr/>
                </a:tc>
                <a:tc>
                  <a:txBody>
                    <a:bodyPr/>
                    <a:lstStyle/>
                    <a:p>
                      <a:r>
                        <a:rPr lang="en-US" sz="1800" dirty="0" smtClean="0"/>
                        <a:t>2009 Oct</a:t>
                      </a:r>
                      <a:endParaRPr lang="en-US" sz="1800" dirty="0"/>
                    </a:p>
                  </a:txBody>
                  <a:tcPr/>
                </a:tc>
              </a:tr>
              <a:tr h="545580">
                <a:tc>
                  <a:txBody>
                    <a:bodyPr/>
                    <a:lstStyle/>
                    <a:p>
                      <a:r>
                        <a:rPr lang="en-US" sz="1800" dirty="0" smtClean="0"/>
                        <a:t>Zhu et al</a:t>
                      </a:r>
                      <a:endParaRPr lang="en-US" sz="1800" dirty="0"/>
                    </a:p>
                  </a:txBody>
                  <a:tcPr/>
                </a:tc>
                <a:tc>
                  <a:txBody>
                    <a:bodyPr/>
                    <a:lstStyle/>
                    <a:p>
                      <a:r>
                        <a:rPr lang="en-US" sz="1800" dirty="0" smtClean="0"/>
                        <a:t>GBT+AO</a:t>
                      </a:r>
                      <a:endParaRPr lang="en-US" sz="1800" dirty="0"/>
                    </a:p>
                  </a:txBody>
                  <a:tcPr/>
                </a:tc>
                <a:tc>
                  <a:txBody>
                    <a:bodyPr/>
                    <a:lstStyle/>
                    <a:p>
                      <a:r>
                        <a:rPr lang="en-US" sz="1800" dirty="0" smtClean="0"/>
                        <a:t>2</a:t>
                      </a:r>
                      <a:endParaRPr lang="en-US" sz="1800" dirty="0"/>
                    </a:p>
                  </a:txBody>
                  <a:tcPr/>
                </a:tc>
                <a:tc>
                  <a:txBody>
                    <a:bodyPr/>
                    <a:lstStyle/>
                    <a:p>
                      <a:r>
                        <a:rPr lang="en-US" sz="1800" dirty="0" smtClean="0"/>
                        <a:t>1</a:t>
                      </a:r>
                      <a:endParaRPr lang="en-US" sz="1800" dirty="0"/>
                    </a:p>
                  </a:txBody>
                  <a:tcPr/>
                </a:tc>
                <a:tc>
                  <a:txBody>
                    <a:bodyPr/>
                    <a:lstStyle/>
                    <a:p>
                      <a:r>
                        <a:rPr lang="en-US" sz="1800" dirty="0" smtClean="0"/>
                        <a:t>0.8,</a:t>
                      </a:r>
                      <a:r>
                        <a:rPr lang="en-US" sz="1800" baseline="0" dirty="0" smtClean="0"/>
                        <a:t> 1.4, 2.3</a:t>
                      </a:r>
                      <a:endParaRPr lang="en-US" sz="1800" dirty="0"/>
                    </a:p>
                  </a:txBody>
                  <a:tcPr/>
                </a:tc>
                <a:tc>
                  <a:txBody>
                    <a:bodyPr/>
                    <a:lstStyle/>
                    <a:p>
                      <a:r>
                        <a:rPr lang="en-US" sz="1800" dirty="0" smtClean="0"/>
                        <a:t>1992</a:t>
                      </a:r>
                      <a:r>
                        <a:rPr lang="en-US" sz="1800" baseline="0" dirty="0" smtClean="0"/>
                        <a:t> Aug </a:t>
                      </a:r>
                      <a:endParaRPr lang="en-US" sz="1800" dirty="0"/>
                    </a:p>
                  </a:txBody>
                  <a:tcPr/>
                </a:tc>
                <a:tc>
                  <a:txBody>
                    <a:bodyPr/>
                    <a:lstStyle/>
                    <a:p>
                      <a:r>
                        <a:rPr lang="en-US" sz="1800" dirty="0" smtClean="0"/>
                        <a:t>2013 Nov</a:t>
                      </a:r>
                      <a:endParaRPr lang="en-US" sz="1800" dirty="0"/>
                    </a:p>
                  </a:txBody>
                  <a:tcPr/>
                </a:tc>
              </a:tr>
              <a:tr h="545580">
                <a:tc>
                  <a:txBody>
                    <a:bodyPr/>
                    <a:lstStyle/>
                    <a:p>
                      <a:r>
                        <a:rPr lang="en-US" sz="1800" dirty="0" smtClean="0"/>
                        <a:t>PPTA</a:t>
                      </a:r>
                      <a:endParaRPr lang="en-US" sz="1800" dirty="0"/>
                    </a:p>
                  </a:txBody>
                  <a:tcPr/>
                </a:tc>
                <a:tc>
                  <a:txBody>
                    <a:bodyPr/>
                    <a:lstStyle/>
                    <a:p>
                      <a:r>
                        <a:rPr lang="en-US" sz="1800" dirty="0" err="1" smtClean="0"/>
                        <a:t>Parkes</a:t>
                      </a:r>
                      <a:endParaRPr lang="en-US" sz="1800" dirty="0"/>
                    </a:p>
                  </a:txBody>
                  <a:tcPr/>
                </a:tc>
                <a:tc>
                  <a:txBody>
                    <a:bodyPr/>
                    <a:lstStyle/>
                    <a:p>
                      <a:r>
                        <a:rPr lang="en-US" sz="1800" dirty="0" smtClean="0"/>
                        <a:t>2</a:t>
                      </a:r>
                      <a:endParaRPr lang="en-US" sz="1800" dirty="0"/>
                    </a:p>
                  </a:txBody>
                  <a:tcPr/>
                </a:tc>
                <a:tc>
                  <a:txBody>
                    <a:bodyPr/>
                    <a:lstStyle/>
                    <a:p>
                      <a:r>
                        <a:rPr lang="en-US" sz="1800" dirty="0" smtClean="0"/>
                        <a:t>20</a:t>
                      </a:r>
                      <a:endParaRPr lang="en-US" sz="1800" dirty="0"/>
                    </a:p>
                  </a:txBody>
                  <a:tcPr/>
                </a:tc>
                <a:tc>
                  <a:txBody>
                    <a:bodyPr/>
                    <a:lstStyle/>
                    <a:p>
                      <a:r>
                        <a:rPr lang="en-US" sz="1800" dirty="0" smtClean="0"/>
                        <a:t>0.6, 1.4,</a:t>
                      </a:r>
                      <a:r>
                        <a:rPr lang="en-US" sz="1800" baseline="0" dirty="0" smtClean="0"/>
                        <a:t> 3.1</a:t>
                      </a:r>
                      <a:endParaRPr lang="en-US" sz="1800" dirty="0"/>
                    </a:p>
                  </a:txBody>
                  <a:tcPr/>
                </a:tc>
                <a:tc>
                  <a:txBody>
                    <a:bodyPr/>
                    <a:lstStyle/>
                    <a:p>
                      <a:r>
                        <a:rPr lang="en-US" sz="1800" dirty="0" smtClean="0"/>
                        <a:t>1994 Jan</a:t>
                      </a:r>
                      <a:endParaRPr lang="en-US" sz="1800" dirty="0"/>
                    </a:p>
                  </a:txBody>
                  <a:tcPr/>
                </a:tc>
                <a:tc>
                  <a:txBody>
                    <a:bodyPr/>
                    <a:lstStyle/>
                    <a:p>
                      <a:r>
                        <a:rPr lang="en-US" sz="1800" dirty="0" smtClean="0"/>
                        <a:t>2013 Oct</a:t>
                      </a:r>
                      <a:endParaRPr lang="en-US" sz="1800" dirty="0"/>
                    </a:p>
                  </a:txBody>
                  <a:tcPr/>
                </a:tc>
              </a:tr>
              <a:tr h="311760">
                <a:tc>
                  <a:txBody>
                    <a:bodyPr/>
                    <a:lstStyle/>
                    <a:p>
                      <a:r>
                        <a:rPr lang="en-US" sz="1800" dirty="0" err="1" smtClean="0"/>
                        <a:t>Kaspi</a:t>
                      </a:r>
                      <a:r>
                        <a:rPr lang="en-US" sz="1800" dirty="0" smtClean="0"/>
                        <a:t> et al</a:t>
                      </a:r>
                      <a:endParaRPr lang="en-US" sz="1800" dirty="0"/>
                    </a:p>
                  </a:txBody>
                  <a:tcPr/>
                </a:tc>
                <a:tc>
                  <a:txBody>
                    <a:bodyPr/>
                    <a:lstStyle/>
                    <a:p>
                      <a:r>
                        <a:rPr lang="en-US" sz="1800" dirty="0" smtClean="0"/>
                        <a:t>Arecibo</a:t>
                      </a:r>
                      <a:endParaRPr lang="en-US" sz="1800" dirty="0"/>
                    </a:p>
                  </a:txBody>
                  <a:tcPr/>
                </a:tc>
                <a:tc>
                  <a:txBody>
                    <a:bodyPr/>
                    <a:lstStyle/>
                    <a:p>
                      <a:r>
                        <a:rPr lang="en-US" sz="1800" dirty="0" smtClean="0"/>
                        <a:t>2</a:t>
                      </a:r>
                      <a:endParaRPr lang="en-US" sz="1800" dirty="0"/>
                    </a:p>
                  </a:txBody>
                  <a:tcPr/>
                </a:tc>
                <a:tc>
                  <a:txBody>
                    <a:bodyPr/>
                    <a:lstStyle/>
                    <a:p>
                      <a:r>
                        <a:rPr lang="en-US" sz="1800" dirty="0" smtClean="0"/>
                        <a:t>2</a:t>
                      </a:r>
                      <a:endParaRPr lang="en-US" sz="1800" dirty="0"/>
                    </a:p>
                  </a:txBody>
                  <a:tcPr/>
                </a:tc>
                <a:tc>
                  <a:txBody>
                    <a:bodyPr/>
                    <a:lstStyle/>
                    <a:p>
                      <a:r>
                        <a:rPr lang="en-US" sz="1800" dirty="0" smtClean="0"/>
                        <a:t>1.4, 2.3</a:t>
                      </a:r>
                      <a:endParaRPr lang="en-US" sz="1800" dirty="0"/>
                    </a:p>
                  </a:txBody>
                  <a:tcPr/>
                </a:tc>
                <a:tc>
                  <a:txBody>
                    <a:bodyPr/>
                    <a:lstStyle/>
                    <a:p>
                      <a:r>
                        <a:rPr lang="en-US" sz="1800" dirty="0" smtClean="0"/>
                        <a:t>1986 Jan</a:t>
                      </a:r>
                      <a:endParaRPr lang="en-US" sz="1800" dirty="0"/>
                    </a:p>
                  </a:txBody>
                  <a:tcPr/>
                </a:tc>
                <a:tc>
                  <a:txBody>
                    <a:bodyPr/>
                    <a:lstStyle/>
                    <a:p>
                      <a:r>
                        <a:rPr lang="en-US" sz="1800" dirty="0" smtClean="0"/>
                        <a:t>1992 Dec</a:t>
                      </a:r>
                      <a:endParaRPr lang="en-US" sz="1800" dirty="0"/>
                    </a:p>
                  </a:txBody>
                  <a:tcPr/>
                </a:tc>
              </a:tr>
            </a:tbl>
          </a:graphicData>
        </a:graphic>
      </p:graphicFrame>
    </p:spTree>
    <p:extLst>
      <p:ext uri="{BB962C8B-B14F-4D97-AF65-F5344CB8AC3E}">
        <p14:creationId xmlns:p14="http://schemas.microsoft.com/office/powerpoint/2010/main" val="3744559416"/>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31" charset="0"/>
            <a:ea typeface="ＭＳ Ｐゴシック" pitchFamily="31" charset="-128"/>
            <a:cs typeface="ＭＳ Ｐゴシック" pitchFamily="3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31" charset="0"/>
            <a:ea typeface="ＭＳ Ｐゴシック" pitchFamily="31" charset="-128"/>
            <a:cs typeface="ＭＳ Ｐゴシック" pitchFamily="3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ＭＳ Ｐゴシック"/>
        <a:cs typeface="msgothic"/>
      </a:majorFont>
      <a:minorFont>
        <a:latin typeface="Times New Roman"/>
        <a:ea typeface="ＭＳ Ｐゴシック"/>
        <a:cs typeface="ms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charset="0"/>
          <a:buNone/>
          <a:tabLst/>
          <a:defRPr kumimoji="0" lang="en-GB" sz="2400" b="0" i="0" u="none" strike="noStrike" cap="none" normalizeH="0" baseline="0">
            <a:ln>
              <a:noFill/>
            </a:ln>
            <a:effectLst/>
            <a:latin typeface="Times New Roman" charset="0"/>
            <a:ea typeface="ＭＳ Ｐゴシック" charset="0"/>
            <a:cs typeface="msgothic"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charset="0"/>
          <a:buNone/>
          <a:tabLst/>
          <a:defRPr kumimoji="0" lang="en-GB" sz="2400" b="0" i="0" u="none" strike="noStrike" cap="none" normalizeH="0" baseline="0">
            <a:ln>
              <a:noFill/>
            </a:ln>
            <a:effectLst/>
            <a:latin typeface="Times New Roman" charset="0"/>
            <a:ea typeface="ＭＳ Ｐゴシック" charset="0"/>
            <a:cs typeface="msgothic"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ＭＳ Ｐゴシック"/>
        <a:cs typeface="msgothic"/>
      </a:majorFont>
      <a:minorFont>
        <a:latin typeface="Times New Roman"/>
        <a:ea typeface="ＭＳ Ｐゴシック"/>
        <a:cs typeface="ms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charset="0"/>
          <a:buNone/>
          <a:tabLst/>
          <a:defRPr kumimoji="0" lang="en-GB" sz="2400" b="0" i="0" u="none" strike="noStrike" cap="none" normalizeH="0" baseline="0">
            <a:ln>
              <a:noFill/>
            </a:ln>
            <a:effectLst/>
            <a:latin typeface="Times New Roman" charset="0"/>
            <a:ea typeface="ＭＳ Ｐゴシック" charset="0"/>
            <a:cs typeface="msgothic"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charset="0"/>
          <a:buNone/>
          <a:tabLst/>
          <a:defRPr kumimoji="0" lang="en-GB" sz="2400" b="0" i="0" u="none" strike="noStrike" cap="none" normalizeH="0" baseline="0">
            <a:ln>
              <a:noFill/>
            </a:ln>
            <a:effectLst/>
            <a:latin typeface="Times New Roman" charset="0"/>
            <a:ea typeface="ＭＳ Ｐゴシック" charset="0"/>
            <a:cs typeface="msgothic"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ＭＳ Ｐゴシック"/>
        <a:cs typeface="msgothic"/>
      </a:majorFont>
      <a:minorFont>
        <a:latin typeface="Times New Roman"/>
        <a:ea typeface="ＭＳ Ｐゴシック"/>
        <a:cs typeface="msgothic"/>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charset="0"/>
          <a:buNone/>
          <a:tabLst/>
          <a:defRPr kumimoji="0" lang="en-GB" sz="2400" b="0" i="0" u="none" strike="noStrike" cap="none" normalizeH="0" baseline="0">
            <a:ln>
              <a:noFill/>
            </a:ln>
            <a:effectLst/>
            <a:latin typeface="Times New Roman" charset="0"/>
            <a:ea typeface="ＭＳ Ｐゴシック" charset="0"/>
            <a:cs typeface="msgothic"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charset="0"/>
          <a:buNone/>
          <a:tabLst/>
          <a:defRPr kumimoji="0" lang="en-GB" sz="2400" b="0" i="0" u="none" strike="noStrike" cap="none" normalizeH="0" baseline="0">
            <a:ln>
              <a:noFill/>
            </a:ln>
            <a:effectLst/>
            <a:latin typeface="Times New Roman" charset="0"/>
            <a:ea typeface="ＭＳ Ｐゴシック" charset="0"/>
            <a:cs typeface="msgothic"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Blank Presentation">
  <a:themeElements>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31" charset="0"/>
            <a:ea typeface="ＭＳ Ｐゴシック" pitchFamily="31" charset="-128"/>
            <a:cs typeface="ＭＳ Ｐゴシック" pitchFamily="31"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pitchFamily="31" charset="0"/>
            <a:ea typeface="ＭＳ Ｐゴシック" pitchFamily="31" charset="-128"/>
            <a:cs typeface="ＭＳ Ｐゴシック" pitchFamily="31"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54836</TotalTime>
  <Words>1559</Words>
  <Application>Microsoft Macintosh PowerPoint</Application>
  <PresentationFormat>On-screen Show (4:3)</PresentationFormat>
  <Paragraphs>288</Paragraphs>
  <Slides>21</Slides>
  <Notes>16</Notes>
  <HiddenSlides>0</HiddenSlides>
  <MMClips>1</MMClips>
  <ScaleCrop>false</ScaleCrop>
  <HeadingPairs>
    <vt:vector size="4" baseType="variant">
      <vt:variant>
        <vt:lpstr>Theme</vt:lpstr>
      </vt:variant>
      <vt:variant>
        <vt:i4>5</vt:i4>
      </vt:variant>
      <vt:variant>
        <vt:lpstr>Slide Titles</vt:lpstr>
      </vt:variant>
      <vt:variant>
        <vt:i4>21</vt:i4>
      </vt:variant>
    </vt:vector>
  </HeadingPairs>
  <TitlesOfParts>
    <vt:vector size="26" baseType="lpstr">
      <vt:lpstr>Blank Presentation</vt:lpstr>
      <vt:lpstr>Office Theme</vt:lpstr>
      <vt:lpstr>1_Office Theme</vt:lpstr>
      <vt:lpstr>2_Office Theme</vt:lpstr>
      <vt:lpstr>1_Blank Presentation</vt:lpstr>
      <vt:lpstr>The International Pulsar Timing Array</vt:lpstr>
      <vt:lpstr>PowerPoint Presentation</vt:lpstr>
      <vt:lpstr>PowerPoint Presentation</vt:lpstr>
      <vt:lpstr>PowerPoint Presentation</vt:lpstr>
      <vt:lpstr>International Pulsar Timing Array is…</vt:lpstr>
      <vt:lpstr>The International Pulsar Timing Array</vt:lpstr>
      <vt:lpstr>First IPTA Data Release Papers</vt:lpstr>
      <vt:lpstr>PowerPoint Presentation</vt:lpstr>
      <vt:lpstr>Inhomogeneity…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Office 2004 Test Drive User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Gravitational Wave Burst Detection</dc:title>
  <dc:creator>Office 2004 Test Drive User</dc:creator>
  <cp:lastModifiedBy>Andrea Lommen</cp:lastModifiedBy>
  <cp:revision>244</cp:revision>
  <dcterms:created xsi:type="dcterms:W3CDTF">2010-03-30T23:44:26Z</dcterms:created>
  <dcterms:modified xsi:type="dcterms:W3CDTF">2016-07-12T18:10:14Z</dcterms:modified>
</cp:coreProperties>
</file>